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49"/>
  </p:notesMasterIdLst>
  <p:sldIdLst>
    <p:sldId id="259" r:id="rId2"/>
    <p:sldId id="260" r:id="rId3"/>
    <p:sldId id="269" r:id="rId4"/>
    <p:sldId id="354" r:id="rId5"/>
    <p:sldId id="410" r:id="rId6"/>
    <p:sldId id="420" r:id="rId7"/>
    <p:sldId id="412" r:id="rId8"/>
    <p:sldId id="360" r:id="rId9"/>
    <p:sldId id="268" r:id="rId10"/>
    <p:sldId id="296" r:id="rId11"/>
    <p:sldId id="293" r:id="rId12"/>
    <p:sldId id="309" r:id="rId13"/>
    <p:sldId id="408" r:id="rId14"/>
    <p:sldId id="399" r:id="rId15"/>
    <p:sldId id="398" r:id="rId16"/>
    <p:sldId id="407" r:id="rId17"/>
    <p:sldId id="381" r:id="rId18"/>
    <p:sldId id="384" r:id="rId19"/>
    <p:sldId id="382" r:id="rId20"/>
    <p:sldId id="383" r:id="rId21"/>
    <p:sldId id="306" r:id="rId22"/>
    <p:sldId id="388" r:id="rId23"/>
    <p:sldId id="414" r:id="rId24"/>
    <p:sldId id="392" r:id="rId25"/>
    <p:sldId id="409" r:id="rId26"/>
    <p:sldId id="387" r:id="rId27"/>
    <p:sldId id="415" r:id="rId28"/>
    <p:sldId id="394" r:id="rId29"/>
    <p:sldId id="404" r:id="rId30"/>
    <p:sldId id="405" r:id="rId31"/>
    <p:sldId id="406" r:id="rId32"/>
    <p:sldId id="413" r:id="rId33"/>
    <p:sldId id="395" r:id="rId34"/>
    <p:sldId id="421" r:id="rId35"/>
    <p:sldId id="403" r:id="rId36"/>
    <p:sldId id="416" r:id="rId37"/>
    <p:sldId id="386" r:id="rId38"/>
    <p:sldId id="396" r:id="rId39"/>
    <p:sldId id="397" r:id="rId40"/>
    <p:sldId id="400" r:id="rId41"/>
    <p:sldId id="401" r:id="rId42"/>
    <p:sldId id="402" r:id="rId43"/>
    <p:sldId id="417" r:id="rId44"/>
    <p:sldId id="389" r:id="rId45"/>
    <p:sldId id="419" r:id="rId46"/>
    <p:sldId id="390" r:id="rId47"/>
    <p:sldId id="39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7" autoAdjust="0"/>
    <p:restoredTop sz="79971" autoAdjust="0"/>
  </p:normalViewPr>
  <p:slideViewPr>
    <p:cSldViewPr snapToGrid="0">
      <p:cViewPr varScale="1">
        <p:scale>
          <a:sx n="93" d="100"/>
          <a:sy n="93" d="100"/>
        </p:scale>
        <p:origin x="21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43C90-3C1E-4929-8CB8-CDC244B9DFA8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03658AAD-30A7-4B7C-A863-DBBC8304A88A}">
      <dgm:prSet phldrT="[Text]"/>
      <dgm:spPr/>
      <dgm:t>
        <a:bodyPr/>
        <a:lstStyle/>
        <a:p>
          <a:r>
            <a:rPr lang="en-GB" dirty="0" smtClean="0"/>
            <a:t>We started our implementation journey in 2001</a:t>
          </a:r>
          <a:endParaRPr lang="en-GB" dirty="0"/>
        </a:p>
      </dgm:t>
    </dgm:pt>
    <dgm:pt modelId="{889264B3-19EC-4F69-834F-36D33A937E55}" type="parTrans" cxnId="{0CD755AF-62B5-40C7-8B4A-08ACCF29BCD4}">
      <dgm:prSet/>
      <dgm:spPr/>
      <dgm:t>
        <a:bodyPr/>
        <a:lstStyle/>
        <a:p>
          <a:endParaRPr lang="en-GB"/>
        </a:p>
      </dgm:t>
    </dgm:pt>
    <dgm:pt modelId="{D2B93020-9992-4581-8E73-04B9FB8B8015}" type="sibTrans" cxnId="{0CD755AF-62B5-40C7-8B4A-08ACCF29BCD4}">
      <dgm:prSet/>
      <dgm:spPr/>
      <dgm:t>
        <a:bodyPr/>
        <a:lstStyle/>
        <a:p>
          <a:endParaRPr lang="en-GB"/>
        </a:p>
      </dgm:t>
    </dgm:pt>
    <dgm:pt modelId="{827DE0B9-9A73-46D6-BA5E-9BEF31E4D8DB}">
      <dgm:prSet phldrT="[Text]"/>
      <dgm:spPr/>
      <dgm:t>
        <a:bodyPr/>
        <a:lstStyle/>
        <a:p>
          <a:r>
            <a:rPr lang="en-GB" dirty="0" smtClean="0"/>
            <a:t>31 Colleges and over 100 Departments/Faculties</a:t>
          </a:r>
          <a:endParaRPr lang="en-GB" dirty="0"/>
        </a:p>
      </dgm:t>
    </dgm:pt>
    <dgm:pt modelId="{5C219926-C109-4BD5-B6C2-C1F521E98AA1}" type="parTrans" cxnId="{1617AAA3-53BC-433C-9E61-D75A3382B590}">
      <dgm:prSet/>
      <dgm:spPr/>
      <dgm:t>
        <a:bodyPr/>
        <a:lstStyle/>
        <a:p>
          <a:endParaRPr lang="en-GB"/>
        </a:p>
      </dgm:t>
    </dgm:pt>
    <dgm:pt modelId="{741F34C8-E84A-4DF7-A050-E99CBD087DE8}" type="sibTrans" cxnId="{1617AAA3-53BC-433C-9E61-D75A3382B590}">
      <dgm:prSet/>
      <dgm:spPr/>
      <dgm:t>
        <a:bodyPr/>
        <a:lstStyle/>
        <a:p>
          <a:endParaRPr lang="en-GB"/>
        </a:p>
      </dgm:t>
    </dgm:pt>
    <dgm:pt modelId="{9CF61722-DE7A-41F0-A972-E5C6209EFDFD}">
      <dgm:prSet phldrT="[Text]"/>
      <dgm:spPr/>
      <dgm:t>
        <a:bodyPr/>
        <a:lstStyle/>
        <a:p>
          <a:r>
            <a:rPr lang="en-GB" dirty="0" smtClean="0"/>
            <a:t>Rolled out to Applicants, Staff and Students</a:t>
          </a:r>
          <a:endParaRPr lang="en-GB" dirty="0"/>
        </a:p>
      </dgm:t>
    </dgm:pt>
    <dgm:pt modelId="{B2725659-E276-4DDF-B24C-FB6B86B240BF}" type="parTrans" cxnId="{06D981E8-F925-4A32-AA43-747D9B3F54FF}">
      <dgm:prSet/>
      <dgm:spPr/>
      <dgm:t>
        <a:bodyPr/>
        <a:lstStyle/>
        <a:p>
          <a:endParaRPr lang="en-GB"/>
        </a:p>
      </dgm:t>
    </dgm:pt>
    <dgm:pt modelId="{4399DDD0-983D-4E2A-B6CF-CE2C0627B54A}" type="sibTrans" cxnId="{06D981E8-F925-4A32-AA43-747D9B3F54FF}">
      <dgm:prSet/>
      <dgm:spPr/>
      <dgm:t>
        <a:bodyPr/>
        <a:lstStyle/>
        <a:p>
          <a:endParaRPr lang="en-GB"/>
        </a:p>
      </dgm:t>
    </dgm:pt>
    <dgm:pt modelId="{92E96DC0-759D-4273-9460-BBB41B50FF00}">
      <dgm:prSet/>
      <dgm:spPr/>
      <dgm:t>
        <a:bodyPr/>
        <a:lstStyle/>
        <a:p>
          <a:r>
            <a:rPr lang="en-GB" dirty="0" smtClean="0"/>
            <a:t>Upgraded to CS 9.2.005 and PT 8.55.16 May 2017</a:t>
          </a:r>
          <a:endParaRPr lang="en-GB" dirty="0"/>
        </a:p>
      </dgm:t>
    </dgm:pt>
    <dgm:pt modelId="{9954BDE7-A229-4B2F-AAEB-1F488F33B229}" type="parTrans" cxnId="{719112D0-CEA5-44F4-B8CE-65BB8A30BD63}">
      <dgm:prSet/>
      <dgm:spPr/>
      <dgm:t>
        <a:bodyPr/>
        <a:lstStyle/>
        <a:p>
          <a:endParaRPr lang="en-GB"/>
        </a:p>
      </dgm:t>
    </dgm:pt>
    <dgm:pt modelId="{CC07CB76-85A6-48BF-8156-50ED4ADFE839}" type="sibTrans" cxnId="{719112D0-CEA5-44F4-B8CE-65BB8A30BD63}">
      <dgm:prSet/>
      <dgm:spPr/>
      <dgm:t>
        <a:bodyPr/>
        <a:lstStyle/>
        <a:p>
          <a:endParaRPr lang="en-GB"/>
        </a:p>
      </dgm:t>
    </dgm:pt>
    <dgm:pt modelId="{E2A836BF-3BFE-4516-BD35-4BCEB1C39E56}">
      <dgm:prSet/>
      <dgm:spPr/>
      <dgm:t>
        <a:bodyPr/>
        <a:lstStyle/>
        <a:p>
          <a:r>
            <a:rPr lang="en-GB" dirty="0" smtClean="0"/>
            <a:t>Major work on the CamSIS Improvement Programme</a:t>
          </a:r>
          <a:endParaRPr lang="en-GB" dirty="0"/>
        </a:p>
      </dgm:t>
    </dgm:pt>
    <dgm:pt modelId="{E5C1FA1A-1ACF-4D4A-9143-8C90DF8299E4}" type="parTrans" cxnId="{45AA7FCB-7BCD-4249-B8DA-6FC6FB764765}">
      <dgm:prSet/>
      <dgm:spPr/>
      <dgm:t>
        <a:bodyPr/>
        <a:lstStyle/>
        <a:p>
          <a:endParaRPr lang="en-GB"/>
        </a:p>
      </dgm:t>
    </dgm:pt>
    <dgm:pt modelId="{EA9E1370-F20C-43C1-A4A4-F4DD84947881}" type="sibTrans" cxnId="{45AA7FCB-7BCD-4249-B8DA-6FC6FB764765}">
      <dgm:prSet/>
      <dgm:spPr/>
      <dgm:t>
        <a:bodyPr/>
        <a:lstStyle/>
        <a:p>
          <a:endParaRPr lang="en-GB"/>
        </a:p>
      </dgm:t>
    </dgm:pt>
    <dgm:pt modelId="{C28E066A-2E8A-46EC-A121-739E4EBE888F}" type="pres">
      <dgm:prSet presAssocID="{16443C90-3C1E-4929-8CB8-CDC244B9DFA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8EBC2C3-D930-4F62-9D9F-E5608F60D280}" type="pres">
      <dgm:prSet presAssocID="{03658AAD-30A7-4B7C-A863-DBBC8304A88A}" presName="parentLin" presStyleCnt="0"/>
      <dgm:spPr/>
      <dgm:t>
        <a:bodyPr/>
        <a:lstStyle/>
        <a:p>
          <a:endParaRPr lang="en-GB"/>
        </a:p>
      </dgm:t>
    </dgm:pt>
    <dgm:pt modelId="{87E17729-5A2C-46D5-9C0B-91FB41DFA461}" type="pres">
      <dgm:prSet presAssocID="{03658AAD-30A7-4B7C-A863-DBBC8304A88A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E771E8D1-8C4F-446F-9C8E-598CF758CC29}" type="pres">
      <dgm:prSet presAssocID="{03658AAD-30A7-4B7C-A863-DBBC8304A88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F778C0-F6EA-4445-80A3-076D2CDDE712}" type="pres">
      <dgm:prSet presAssocID="{03658AAD-30A7-4B7C-A863-DBBC8304A88A}" presName="negativeSpace" presStyleCnt="0"/>
      <dgm:spPr/>
      <dgm:t>
        <a:bodyPr/>
        <a:lstStyle/>
        <a:p>
          <a:endParaRPr lang="en-GB"/>
        </a:p>
      </dgm:t>
    </dgm:pt>
    <dgm:pt modelId="{6944CFA2-2169-44C1-9C0D-0DA78C909E1F}" type="pres">
      <dgm:prSet presAssocID="{03658AAD-30A7-4B7C-A863-DBBC8304A88A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0BDBBD-3299-4AAB-860B-06FBECFC3B8E}" type="pres">
      <dgm:prSet presAssocID="{D2B93020-9992-4581-8E73-04B9FB8B8015}" presName="spaceBetweenRectangles" presStyleCnt="0"/>
      <dgm:spPr/>
      <dgm:t>
        <a:bodyPr/>
        <a:lstStyle/>
        <a:p>
          <a:endParaRPr lang="en-GB"/>
        </a:p>
      </dgm:t>
    </dgm:pt>
    <dgm:pt modelId="{639462DC-B2FE-41E9-A7A0-BD071D3E1064}" type="pres">
      <dgm:prSet presAssocID="{827DE0B9-9A73-46D6-BA5E-9BEF31E4D8DB}" presName="parentLin" presStyleCnt="0"/>
      <dgm:spPr/>
      <dgm:t>
        <a:bodyPr/>
        <a:lstStyle/>
        <a:p>
          <a:endParaRPr lang="en-GB"/>
        </a:p>
      </dgm:t>
    </dgm:pt>
    <dgm:pt modelId="{358AE5D9-04C6-4CC3-906E-826D8B57EB12}" type="pres">
      <dgm:prSet presAssocID="{827DE0B9-9A73-46D6-BA5E-9BEF31E4D8DB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BFDA3FB6-0575-4C3C-BFD1-717229C3E20F}" type="pres">
      <dgm:prSet presAssocID="{827DE0B9-9A73-46D6-BA5E-9BEF31E4D8DB}" presName="parentText" presStyleLbl="node1" presStyleIdx="1" presStyleCnt="5" custScaleX="9913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69C535-5FA8-4B4C-9D5B-5194CFDF269A}" type="pres">
      <dgm:prSet presAssocID="{827DE0B9-9A73-46D6-BA5E-9BEF31E4D8DB}" presName="negativeSpace" presStyleCnt="0"/>
      <dgm:spPr/>
      <dgm:t>
        <a:bodyPr/>
        <a:lstStyle/>
        <a:p>
          <a:endParaRPr lang="en-GB"/>
        </a:p>
      </dgm:t>
    </dgm:pt>
    <dgm:pt modelId="{35092912-5339-4795-9577-68278CA93D5F}" type="pres">
      <dgm:prSet presAssocID="{827DE0B9-9A73-46D6-BA5E-9BEF31E4D8DB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DAB6899-5ECB-4515-946E-882EA50F2D4A}" type="pres">
      <dgm:prSet presAssocID="{741F34C8-E84A-4DF7-A050-E99CBD087DE8}" presName="spaceBetweenRectangles" presStyleCnt="0"/>
      <dgm:spPr/>
      <dgm:t>
        <a:bodyPr/>
        <a:lstStyle/>
        <a:p>
          <a:endParaRPr lang="en-GB"/>
        </a:p>
      </dgm:t>
    </dgm:pt>
    <dgm:pt modelId="{1F0DB9C7-95F8-4279-8150-353715514C2E}" type="pres">
      <dgm:prSet presAssocID="{9CF61722-DE7A-41F0-A972-E5C6209EFDFD}" presName="parentLin" presStyleCnt="0"/>
      <dgm:spPr/>
      <dgm:t>
        <a:bodyPr/>
        <a:lstStyle/>
        <a:p>
          <a:endParaRPr lang="en-GB"/>
        </a:p>
      </dgm:t>
    </dgm:pt>
    <dgm:pt modelId="{037B6157-178F-44CF-A5BA-2158F6D7055F}" type="pres">
      <dgm:prSet presAssocID="{9CF61722-DE7A-41F0-A972-E5C6209EFDFD}" presName="parentLeftMargin" presStyleLbl="node1" presStyleIdx="1" presStyleCnt="5"/>
      <dgm:spPr/>
      <dgm:t>
        <a:bodyPr/>
        <a:lstStyle/>
        <a:p>
          <a:endParaRPr lang="en-GB"/>
        </a:p>
      </dgm:t>
    </dgm:pt>
    <dgm:pt modelId="{692F7DE5-346D-404A-9B0F-A75775750318}" type="pres">
      <dgm:prSet presAssocID="{9CF61722-DE7A-41F0-A972-E5C6209EFDF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CE4B4C-EAA4-4DCE-A499-1A8F7A6FE273}" type="pres">
      <dgm:prSet presAssocID="{9CF61722-DE7A-41F0-A972-E5C6209EFDFD}" presName="negativeSpace" presStyleCnt="0"/>
      <dgm:spPr/>
      <dgm:t>
        <a:bodyPr/>
        <a:lstStyle/>
        <a:p>
          <a:endParaRPr lang="en-GB"/>
        </a:p>
      </dgm:t>
    </dgm:pt>
    <dgm:pt modelId="{4FA23251-05C1-4085-B7CA-D7560C18D77F}" type="pres">
      <dgm:prSet presAssocID="{9CF61722-DE7A-41F0-A972-E5C6209EFDF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98CB05-D9A8-426E-AB79-930F8923396A}" type="pres">
      <dgm:prSet presAssocID="{4399DDD0-983D-4E2A-B6CF-CE2C0627B54A}" presName="spaceBetweenRectangles" presStyleCnt="0"/>
      <dgm:spPr/>
      <dgm:t>
        <a:bodyPr/>
        <a:lstStyle/>
        <a:p>
          <a:endParaRPr lang="en-GB"/>
        </a:p>
      </dgm:t>
    </dgm:pt>
    <dgm:pt modelId="{B0EBA382-FF61-481B-903B-88E40EABB04E}" type="pres">
      <dgm:prSet presAssocID="{92E96DC0-759D-4273-9460-BBB41B50FF00}" presName="parentLin" presStyleCnt="0"/>
      <dgm:spPr/>
      <dgm:t>
        <a:bodyPr/>
        <a:lstStyle/>
        <a:p>
          <a:endParaRPr lang="en-GB"/>
        </a:p>
      </dgm:t>
    </dgm:pt>
    <dgm:pt modelId="{0974947F-DAD5-4B29-8E9D-E817A44ED314}" type="pres">
      <dgm:prSet presAssocID="{92E96DC0-759D-4273-9460-BBB41B50FF00}" presName="parentLeftMargin" presStyleLbl="node1" presStyleIdx="2" presStyleCnt="5"/>
      <dgm:spPr/>
      <dgm:t>
        <a:bodyPr/>
        <a:lstStyle/>
        <a:p>
          <a:endParaRPr lang="en-GB"/>
        </a:p>
      </dgm:t>
    </dgm:pt>
    <dgm:pt modelId="{90381C9C-DEC9-4B82-80B0-641012B81B4A}" type="pres">
      <dgm:prSet presAssocID="{92E96DC0-759D-4273-9460-BBB41B50FF0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5250EC3-22F7-4173-BDFF-C86B2BB5B94F}" type="pres">
      <dgm:prSet presAssocID="{92E96DC0-759D-4273-9460-BBB41B50FF00}" presName="negativeSpace" presStyleCnt="0"/>
      <dgm:spPr/>
      <dgm:t>
        <a:bodyPr/>
        <a:lstStyle/>
        <a:p>
          <a:endParaRPr lang="en-GB"/>
        </a:p>
      </dgm:t>
    </dgm:pt>
    <dgm:pt modelId="{6C1C9C1E-F9DF-4093-9E9D-40D1B3DB5D6F}" type="pres">
      <dgm:prSet presAssocID="{92E96DC0-759D-4273-9460-BBB41B50FF00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57367FC-50B6-43B0-8BDF-75FCF56E9A58}" type="pres">
      <dgm:prSet presAssocID="{CC07CB76-85A6-48BF-8156-50ED4ADFE839}" presName="spaceBetweenRectangles" presStyleCnt="0"/>
      <dgm:spPr/>
      <dgm:t>
        <a:bodyPr/>
        <a:lstStyle/>
        <a:p>
          <a:endParaRPr lang="en-GB"/>
        </a:p>
      </dgm:t>
    </dgm:pt>
    <dgm:pt modelId="{3ABB7E40-9B78-459B-B807-CCE73DAE5BD4}" type="pres">
      <dgm:prSet presAssocID="{E2A836BF-3BFE-4516-BD35-4BCEB1C39E56}" presName="parentLin" presStyleCnt="0"/>
      <dgm:spPr/>
      <dgm:t>
        <a:bodyPr/>
        <a:lstStyle/>
        <a:p>
          <a:endParaRPr lang="en-GB"/>
        </a:p>
      </dgm:t>
    </dgm:pt>
    <dgm:pt modelId="{BE62BE27-B9FF-47F0-9706-E5E704C3C78E}" type="pres">
      <dgm:prSet presAssocID="{E2A836BF-3BFE-4516-BD35-4BCEB1C39E56}" presName="parentLeftMargin" presStyleLbl="node1" presStyleIdx="3" presStyleCnt="5"/>
      <dgm:spPr/>
      <dgm:t>
        <a:bodyPr/>
        <a:lstStyle/>
        <a:p>
          <a:endParaRPr lang="en-GB"/>
        </a:p>
      </dgm:t>
    </dgm:pt>
    <dgm:pt modelId="{ED8CC9E8-138A-4FE8-AED7-98102A08BF14}" type="pres">
      <dgm:prSet presAssocID="{E2A836BF-3BFE-4516-BD35-4BCEB1C39E5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ED98D1A-B2DF-4335-B49A-23DF15973E48}" type="pres">
      <dgm:prSet presAssocID="{E2A836BF-3BFE-4516-BD35-4BCEB1C39E56}" presName="negativeSpace" presStyleCnt="0"/>
      <dgm:spPr/>
      <dgm:t>
        <a:bodyPr/>
        <a:lstStyle/>
        <a:p>
          <a:endParaRPr lang="en-GB"/>
        </a:p>
      </dgm:t>
    </dgm:pt>
    <dgm:pt modelId="{B031997F-6A6B-4919-B128-A90FF1081A4E}" type="pres">
      <dgm:prSet presAssocID="{E2A836BF-3BFE-4516-BD35-4BCEB1C39E5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CC9EA65-426B-4882-89B5-1581B2E4E64D}" type="presOf" srcId="{92E96DC0-759D-4273-9460-BBB41B50FF00}" destId="{90381C9C-DEC9-4B82-80B0-641012B81B4A}" srcOrd="1" destOrd="0" presId="urn:microsoft.com/office/officeart/2005/8/layout/list1"/>
    <dgm:cxn modelId="{CB24A41B-332F-44BA-ADC9-367F2E20E4AE}" type="presOf" srcId="{03658AAD-30A7-4B7C-A863-DBBC8304A88A}" destId="{E771E8D1-8C4F-446F-9C8E-598CF758CC29}" srcOrd="1" destOrd="0" presId="urn:microsoft.com/office/officeart/2005/8/layout/list1"/>
    <dgm:cxn modelId="{1617AAA3-53BC-433C-9E61-D75A3382B590}" srcId="{16443C90-3C1E-4929-8CB8-CDC244B9DFA8}" destId="{827DE0B9-9A73-46D6-BA5E-9BEF31E4D8DB}" srcOrd="1" destOrd="0" parTransId="{5C219926-C109-4BD5-B6C2-C1F521E98AA1}" sibTransId="{741F34C8-E84A-4DF7-A050-E99CBD087DE8}"/>
    <dgm:cxn modelId="{F8CB65CD-EBF7-40CC-895A-2F31BDE2D9BA}" type="presOf" srcId="{827DE0B9-9A73-46D6-BA5E-9BEF31E4D8DB}" destId="{BFDA3FB6-0575-4C3C-BFD1-717229C3E20F}" srcOrd="1" destOrd="0" presId="urn:microsoft.com/office/officeart/2005/8/layout/list1"/>
    <dgm:cxn modelId="{315325EC-3571-463C-BCBB-037C310DF346}" type="presOf" srcId="{9CF61722-DE7A-41F0-A972-E5C6209EFDFD}" destId="{037B6157-178F-44CF-A5BA-2158F6D7055F}" srcOrd="0" destOrd="0" presId="urn:microsoft.com/office/officeart/2005/8/layout/list1"/>
    <dgm:cxn modelId="{719112D0-CEA5-44F4-B8CE-65BB8A30BD63}" srcId="{16443C90-3C1E-4929-8CB8-CDC244B9DFA8}" destId="{92E96DC0-759D-4273-9460-BBB41B50FF00}" srcOrd="3" destOrd="0" parTransId="{9954BDE7-A229-4B2F-AAEB-1F488F33B229}" sibTransId="{CC07CB76-85A6-48BF-8156-50ED4ADFE839}"/>
    <dgm:cxn modelId="{9DC935F5-D223-49A5-A74B-9E0E75EFBC65}" type="presOf" srcId="{E2A836BF-3BFE-4516-BD35-4BCEB1C39E56}" destId="{BE62BE27-B9FF-47F0-9706-E5E704C3C78E}" srcOrd="0" destOrd="0" presId="urn:microsoft.com/office/officeart/2005/8/layout/list1"/>
    <dgm:cxn modelId="{45AA7FCB-7BCD-4249-B8DA-6FC6FB764765}" srcId="{16443C90-3C1E-4929-8CB8-CDC244B9DFA8}" destId="{E2A836BF-3BFE-4516-BD35-4BCEB1C39E56}" srcOrd="4" destOrd="0" parTransId="{E5C1FA1A-1ACF-4D4A-9143-8C90DF8299E4}" sibTransId="{EA9E1370-F20C-43C1-A4A4-F4DD84947881}"/>
    <dgm:cxn modelId="{D4ABD80E-4C24-4FD9-A784-D6BA64AD09C1}" type="presOf" srcId="{827DE0B9-9A73-46D6-BA5E-9BEF31E4D8DB}" destId="{358AE5D9-04C6-4CC3-906E-826D8B57EB12}" srcOrd="0" destOrd="0" presId="urn:microsoft.com/office/officeart/2005/8/layout/list1"/>
    <dgm:cxn modelId="{06D981E8-F925-4A32-AA43-747D9B3F54FF}" srcId="{16443C90-3C1E-4929-8CB8-CDC244B9DFA8}" destId="{9CF61722-DE7A-41F0-A972-E5C6209EFDFD}" srcOrd="2" destOrd="0" parTransId="{B2725659-E276-4DDF-B24C-FB6B86B240BF}" sibTransId="{4399DDD0-983D-4E2A-B6CF-CE2C0627B54A}"/>
    <dgm:cxn modelId="{E2586F47-F8BD-4D77-8169-48094FC2A14B}" type="presOf" srcId="{92E96DC0-759D-4273-9460-BBB41B50FF00}" destId="{0974947F-DAD5-4B29-8E9D-E817A44ED314}" srcOrd="0" destOrd="0" presId="urn:microsoft.com/office/officeart/2005/8/layout/list1"/>
    <dgm:cxn modelId="{13383766-2E19-4D4C-B07C-E1B79FD0C3C0}" type="presOf" srcId="{E2A836BF-3BFE-4516-BD35-4BCEB1C39E56}" destId="{ED8CC9E8-138A-4FE8-AED7-98102A08BF14}" srcOrd="1" destOrd="0" presId="urn:microsoft.com/office/officeart/2005/8/layout/list1"/>
    <dgm:cxn modelId="{2A5A491A-980F-46E2-95E1-690D84E11496}" type="presOf" srcId="{9CF61722-DE7A-41F0-A972-E5C6209EFDFD}" destId="{692F7DE5-346D-404A-9B0F-A75775750318}" srcOrd="1" destOrd="0" presId="urn:microsoft.com/office/officeart/2005/8/layout/list1"/>
    <dgm:cxn modelId="{BAEA7DE6-9D08-4371-9F83-A92C2C92E519}" type="presOf" srcId="{16443C90-3C1E-4929-8CB8-CDC244B9DFA8}" destId="{C28E066A-2E8A-46EC-A121-739E4EBE888F}" srcOrd="0" destOrd="0" presId="urn:microsoft.com/office/officeart/2005/8/layout/list1"/>
    <dgm:cxn modelId="{0CD755AF-62B5-40C7-8B4A-08ACCF29BCD4}" srcId="{16443C90-3C1E-4929-8CB8-CDC244B9DFA8}" destId="{03658AAD-30A7-4B7C-A863-DBBC8304A88A}" srcOrd="0" destOrd="0" parTransId="{889264B3-19EC-4F69-834F-36D33A937E55}" sibTransId="{D2B93020-9992-4581-8E73-04B9FB8B8015}"/>
    <dgm:cxn modelId="{BC43D63F-02C9-412C-B383-1C4B4D51DFD3}" type="presOf" srcId="{03658AAD-30A7-4B7C-A863-DBBC8304A88A}" destId="{87E17729-5A2C-46D5-9C0B-91FB41DFA461}" srcOrd="0" destOrd="0" presId="urn:microsoft.com/office/officeart/2005/8/layout/list1"/>
    <dgm:cxn modelId="{7C36DD61-98A0-482D-8EEB-DD4E74113646}" type="presParOf" srcId="{C28E066A-2E8A-46EC-A121-739E4EBE888F}" destId="{28EBC2C3-D930-4F62-9D9F-E5608F60D280}" srcOrd="0" destOrd="0" presId="urn:microsoft.com/office/officeart/2005/8/layout/list1"/>
    <dgm:cxn modelId="{C1C526BB-A6A3-4F8A-A2BD-8CA44C4B3F03}" type="presParOf" srcId="{28EBC2C3-D930-4F62-9D9F-E5608F60D280}" destId="{87E17729-5A2C-46D5-9C0B-91FB41DFA461}" srcOrd="0" destOrd="0" presId="urn:microsoft.com/office/officeart/2005/8/layout/list1"/>
    <dgm:cxn modelId="{DA1BCBEE-1F83-4475-8AC5-3B0FC6FDEE7F}" type="presParOf" srcId="{28EBC2C3-D930-4F62-9D9F-E5608F60D280}" destId="{E771E8D1-8C4F-446F-9C8E-598CF758CC29}" srcOrd="1" destOrd="0" presId="urn:microsoft.com/office/officeart/2005/8/layout/list1"/>
    <dgm:cxn modelId="{57B9FE7A-3A49-4C87-A435-9C912A2057C2}" type="presParOf" srcId="{C28E066A-2E8A-46EC-A121-739E4EBE888F}" destId="{0CF778C0-F6EA-4445-80A3-076D2CDDE712}" srcOrd="1" destOrd="0" presId="urn:microsoft.com/office/officeart/2005/8/layout/list1"/>
    <dgm:cxn modelId="{788FD1CC-4342-4570-9FC9-83D4E78AE553}" type="presParOf" srcId="{C28E066A-2E8A-46EC-A121-739E4EBE888F}" destId="{6944CFA2-2169-44C1-9C0D-0DA78C909E1F}" srcOrd="2" destOrd="0" presId="urn:microsoft.com/office/officeart/2005/8/layout/list1"/>
    <dgm:cxn modelId="{B4369BFC-C1C3-40E7-86AD-1B8CF68EECAF}" type="presParOf" srcId="{C28E066A-2E8A-46EC-A121-739E4EBE888F}" destId="{DD0BDBBD-3299-4AAB-860B-06FBECFC3B8E}" srcOrd="3" destOrd="0" presId="urn:microsoft.com/office/officeart/2005/8/layout/list1"/>
    <dgm:cxn modelId="{40447460-71C5-4832-AD63-55AADABE07F8}" type="presParOf" srcId="{C28E066A-2E8A-46EC-A121-739E4EBE888F}" destId="{639462DC-B2FE-41E9-A7A0-BD071D3E1064}" srcOrd="4" destOrd="0" presId="urn:microsoft.com/office/officeart/2005/8/layout/list1"/>
    <dgm:cxn modelId="{4A7A0CEF-55E6-4200-A1A0-37756979D5A0}" type="presParOf" srcId="{639462DC-B2FE-41E9-A7A0-BD071D3E1064}" destId="{358AE5D9-04C6-4CC3-906E-826D8B57EB12}" srcOrd="0" destOrd="0" presId="urn:microsoft.com/office/officeart/2005/8/layout/list1"/>
    <dgm:cxn modelId="{1F349757-A1F6-4621-B52C-9E510857B691}" type="presParOf" srcId="{639462DC-B2FE-41E9-A7A0-BD071D3E1064}" destId="{BFDA3FB6-0575-4C3C-BFD1-717229C3E20F}" srcOrd="1" destOrd="0" presId="urn:microsoft.com/office/officeart/2005/8/layout/list1"/>
    <dgm:cxn modelId="{454A8745-C867-4BCC-B170-5B6E7D7F95AC}" type="presParOf" srcId="{C28E066A-2E8A-46EC-A121-739E4EBE888F}" destId="{9E69C535-5FA8-4B4C-9D5B-5194CFDF269A}" srcOrd="5" destOrd="0" presId="urn:microsoft.com/office/officeart/2005/8/layout/list1"/>
    <dgm:cxn modelId="{73D1C07B-DF63-49B5-9B88-C8327C058029}" type="presParOf" srcId="{C28E066A-2E8A-46EC-A121-739E4EBE888F}" destId="{35092912-5339-4795-9577-68278CA93D5F}" srcOrd="6" destOrd="0" presId="urn:microsoft.com/office/officeart/2005/8/layout/list1"/>
    <dgm:cxn modelId="{872AE615-BC2E-488A-9CBF-BC16E34372AF}" type="presParOf" srcId="{C28E066A-2E8A-46EC-A121-739E4EBE888F}" destId="{6DAB6899-5ECB-4515-946E-882EA50F2D4A}" srcOrd="7" destOrd="0" presId="urn:microsoft.com/office/officeart/2005/8/layout/list1"/>
    <dgm:cxn modelId="{A7CECCE6-9DBC-41D5-9BE6-1E81E094558E}" type="presParOf" srcId="{C28E066A-2E8A-46EC-A121-739E4EBE888F}" destId="{1F0DB9C7-95F8-4279-8150-353715514C2E}" srcOrd="8" destOrd="0" presId="urn:microsoft.com/office/officeart/2005/8/layout/list1"/>
    <dgm:cxn modelId="{4F50E8A5-83CB-41CC-8A30-7F2EA41A93C3}" type="presParOf" srcId="{1F0DB9C7-95F8-4279-8150-353715514C2E}" destId="{037B6157-178F-44CF-A5BA-2158F6D7055F}" srcOrd="0" destOrd="0" presId="urn:microsoft.com/office/officeart/2005/8/layout/list1"/>
    <dgm:cxn modelId="{30519103-D97E-4727-90A3-9B73B20E89B3}" type="presParOf" srcId="{1F0DB9C7-95F8-4279-8150-353715514C2E}" destId="{692F7DE5-346D-404A-9B0F-A75775750318}" srcOrd="1" destOrd="0" presId="urn:microsoft.com/office/officeart/2005/8/layout/list1"/>
    <dgm:cxn modelId="{937321CF-0746-49FB-A653-A13B5ADE5763}" type="presParOf" srcId="{C28E066A-2E8A-46EC-A121-739E4EBE888F}" destId="{B5CE4B4C-EAA4-4DCE-A499-1A8F7A6FE273}" srcOrd="9" destOrd="0" presId="urn:microsoft.com/office/officeart/2005/8/layout/list1"/>
    <dgm:cxn modelId="{E679E664-7C20-4FCA-8F28-2BD7AE00BF91}" type="presParOf" srcId="{C28E066A-2E8A-46EC-A121-739E4EBE888F}" destId="{4FA23251-05C1-4085-B7CA-D7560C18D77F}" srcOrd="10" destOrd="0" presId="urn:microsoft.com/office/officeart/2005/8/layout/list1"/>
    <dgm:cxn modelId="{02644304-EFFD-4ED0-9D7A-D17E5C328761}" type="presParOf" srcId="{C28E066A-2E8A-46EC-A121-739E4EBE888F}" destId="{CB98CB05-D9A8-426E-AB79-930F8923396A}" srcOrd="11" destOrd="0" presId="urn:microsoft.com/office/officeart/2005/8/layout/list1"/>
    <dgm:cxn modelId="{22D8F345-A7A7-4E0A-91F6-4DD5F0BC15D6}" type="presParOf" srcId="{C28E066A-2E8A-46EC-A121-739E4EBE888F}" destId="{B0EBA382-FF61-481B-903B-88E40EABB04E}" srcOrd="12" destOrd="0" presId="urn:microsoft.com/office/officeart/2005/8/layout/list1"/>
    <dgm:cxn modelId="{B9F98828-20A7-489F-8E58-A8431A92B436}" type="presParOf" srcId="{B0EBA382-FF61-481B-903B-88E40EABB04E}" destId="{0974947F-DAD5-4B29-8E9D-E817A44ED314}" srcOrd="0" destOrd="0" presId="urn:microsoft.com/office/officeart/2005/8/layout/list1"/>
    <dgm:cxn modelId="{D0DE9CB3-9FFA-4871-B70D-16B2898479ED}" type="presParOf" srcId="{B0EBA382-FF61-481B-903B-88E40EABB04E}" destId="{90381C9C-DEC9-4B82-80B0-641012B81B4A}" srcOrd="1" destOrd="0" presId="urn:microsoft.com/office/officeart/2005/8/layout/list1"/>
    <dgm:cxn modelId="{59096BA3-EF2D-48A6-B2C7-080C9BB29E2B}" type="presParOf" srcId="{C28E066A-2E8A-46EC-A121-739E4EBE888F}" destId="{35250EC3-22F7-4173-BDFF-C86B2BB5B94F}" srcOrd="13" destOrd="0" presId="urn:microsoft.com/office/officeart/2005/8/layout/list1"/>
    <dgm:cxn modelId="{A037BEB7-9A05-45A5-9AD9-7E04858B0B9C}" type="presParOf" srcId="{C28E066A-2E8A-46EC-A121-739E4EBE888F}" destId="{6C1C9C1E-F9DF-4093-9E9D-40D1B3DB5D6F}" srcOrd="14" destOrd="0" presId="urn:microsoft.com/office/officeart/2005/8/layout/list1"/>
    <dgm:cxn modelId="{B1A2F2F0-CF6E-4A09-9844-936D34A6CC1D}" type="presParOf" srcId="{C28E066A-2E8A-46EC-A121-739E4EBE888F}" destId="{357367FC-50B6-43B0-8BDF-75FCF56E9A58}" srcOrd="15" destOrd="0" presId="urn:microsoft.com/office/officeart/2005/8/layout/list1"/>
    <dgm:cxn modelId="{8B8B96F8-3553-4F22-9B89-50CD5F9A9CCB}" type="presParOf" srcId="{C28E066A-2E8A-46EC-A121-739E4EBE888F}" destId="{3ABB7E40-9B78-459B-B807-CCE73DAE5BD4}" srcOrd="16" destOrd="0" presId="urn:microsoft.com/office/officeart/2005/8/layout/list1"/>
    <dgm:cxn modelId="{B17801EF-4962-4CF3-BC18-7A19624CB9F5}" type="presParOf" srcId="{3ABB7E40-9B78-459B-B807-CCE73DAE5BD4}" destId="{BE62BE27-B9FF-47F0-9706-E5E704C3C78E}" srcOrd="0" destOrd="0" presId="urn:microsoft.com/office/officeart/2005/8/layout/list1"/>
    <dgm:cxn modelId="{56C306A2-E940-4C84-AB0A-3E1B43088F18}" type="presParOf" srcId="{3ABB7E40-9B78-459B-B807-CCE73DAE5BD4}" destId="{ED8CC9E8-138A-4FE8-AED7-98102A08BF14}" srcOrd="1" destOrd="0" presId="urn:microsoft.com/office/officeart/2005/8/layout/list1"/>
    <dgm:cxn modelId="{6F21BD34-C0D0-4EF6-8CCA-F1EBC8EB1C47}" type="presParOf" srcId="{C28E066A-2E8A-46EC-A121-739E4EBE888F}" destId="{2ED98D1A-B2DF-4335-B49A-23DF15973E48}" srcOrd="17" destOrd="0" presId="urn:microsoft.com/office/officeart/2005/8/layout/list1"/>
    <dgm:cxn modelId="{AEE2365E-37F5-4733-96FB-8FB7328D1B57}" type="presParOf" srcId="{C28E066A-2E8A-46EC-A121-739E4EBE888F}" destId="{B031997F-6A6B-4919-B128-A90FF1081A4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4BB34E-80F0-448B-816D-FA46EC387AFA}" type="doc">
      <dgm:prSet loTypeId="urn:microsoft.com/office/officeart/2005/8/layout/char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6053DB16-A981-4F6C-9D07-B9EEA901AB25}">
      <dgm:prSet phldrT="[Text]"/>
      <dgm:spPr/>
      <dgm:t>
        <a:bodyPr/>
        <a:lstStyle/>
        <a:p>
          <a:r>
            <a:rPr lang="en-GB" dirty="0" smtClean="0"/>
            <a:t>  </a:t>
          </a:r>
          <a:endParaRPr lang="en-GB" dirty="0"/>
        </a:p>
      </dgm:t>
    </dgm:pt>
    <dgm:pt modelId="{48002DA4-3E37-4220-80CB-1D606228C110}" type="parTrans" cxnId="{6677BDFA-A524-42E8-A39C-83EB80C03B9A}">
      <dgm:prSet/>
      <dgm:spPr/>
      <dgm:t>
        <a:bodyPr/>
        <a:lstStyle/>
        <a:p>
          <a:endParaRPr lang="en-GB"/>
        </a:p>
      </dgm:t>
    </dgm:pt>
    <dgm:pt modelId="{A8874B19-A661-402D-8002-B46C6AEB435B}" type="sibTrans" cxnId="{6677BDFA-A524-42E8-A39C-83EB80C03B9A}">
      <dgm:prSet/>
      <dgm:spPr/>
      <dgm:t>
        <a:bodyPr/>
        <a:lstStyle/>
        <a:p>
          <a:endParaRPr lang="en-GB"/>
        </a:p>
      </dgm:t>
    </dgm:pt>
    <dgm:pt modelId="{4BBDF01C-2537-4A47-8E78-B9237984BD7C}">
      <dgm:prSet phldrT="[Text]"/>
      <dgm:spPr/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3F2D056E-DA96-4AEE-95FA-DC152A7F7162}" type="parTrans" cxnId="{8D69CEAF-5CA6-4B03-9008-DBCDEBD4072E}">
      <dgm:prSet/>
      <dgm:spPr/>
      <dgm:t>
        <a:bodyPr/>
        <a:lstStyle/>
        <a:p>
          <a:endParaRPr lang="en-GB"/>
        </a:p>
      </dgm:t>
    </dgm:pt>
    <dgm:pt modelId="{A7660117-2080-4B87-A0EA-3DA4891581BF}" type="sibTrans" cxnId="{8D69CEAF-5CA6-4B03-9008-DBCDEBD4072E}">
      <dgm:prSet/>
      <dgm:spPr/>
      <dgm:t>
        <a:bodyPr/>
        <a:lstStyle/>
        <a:p>
          <a:endParaRPr lang="en-GB"/>
        </a:p>
      </dgm:t>
    </dgm:pt>
    <dgm:pt modelId="{A4A73304-4355-4F6D-B265-BB1F0E8834BE}">
      <dgm:prSet/>
      <dgm:spPr/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615D74FB-4F53-42B6-837D-7D9C77F478E8}" type="parTrans" cxnId="{E138F72F-DF82-401E-BFCD-24FB268961E3}">
      <dgm:prSet/>
      <dgm:spPr/>
      <dgm:t>
        <a:bodyPr/>
        <a:lstStyle/>
        <a:p>
          <a:endParaRPr lang="en-GB"/>
        </a:p>
      </dgm:t>
    </dgm:pt>
    <dgm:pt modelId="{01A3AE19-A071-476E-AEAF-F3F4635D83E3}" type="sibTrans" cxnId="{E138F72F-DF82-401E-BFCD-24FB268961E3}">
      <dgm:prSet/>
      <dgm:spPr/>
      <dgm:t>
        <a:bodyPr/>
        <a:lstStyle/>
        <a:p>
          <a:endParaRPr lang="en-GB"/>
        </a:p>
      </dgm:t>
    </dgm:pt>
    <dgm:pt modelId="{53A90F3D-9697-42F0-95EC-59B618EF38A3}">
      <dgm:prSet/>
      <dgm:spPr/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F34E1FD8-8A76-4721-B9BE-931E722AB50D}" type="parTrans" cxnId="{86A941A6-EE1E-471C-9C1A-3AF030321C1F}">
      <dgm:prSet/>
      <dgm:spPr/>
      <dgm:t>
        <a:bodyPr/>
        <a:lstStyle/>
        <a:p>
          <a:endParaRPr lang="en-GB"/>
        </a:p>
      </dgm:t>
    </dgm:pt>
    <dgm:pt modelId="{12A0D654-D1EA-4FD4-AA26-D41F13B78F4F}" type="sibTrans" cxnId="{86A941A6-EE1E-471C-9C1A-3AF030321C1F}">
      <dgm:prSet/>
      <dgm:spPr/>
      <dgm:t>
        <a:bodyPr/>
        <a:lstStyle/>
        <a:p>
          <a:endParaRPr lang="en-GB"/>
        </a:p>
      </dgm:t>
    </dgm:pt>
    <dgm:pt modelId="{3A6FC5BD-BDD4-4196-BBC6-083BD5094FBF}">
      <dgm:prSet/>
      <dgm:spPr/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1DA71FB1-1EBA-44B4-A21C-20563F974BF7}" type="parTrans" cxnId="{642C94FF-AE73-44A0-AA11-E49C30131CEE}">
      <dgm:prSet/>
      <dgm:spPr/>
      <dgm:t>
        <a:bodyPr/>
        <a:lstStyle/>
        <a:p>
          <a:endParaRPr lang="en-GB"/>
        </a:p>
      </dgm:t>
    </dgm:pt>
    <dgm:pt modelId="{452BE5EB-F72B-4999-A5A7-908D59714D9A}" type="sibTrans" cxnId="{642C94FF-AE73-44A0-AA11-E49C30131CEE}">
      <dgm:prSet/>
      <dgm:spPr/>
      <dgm:t>
        <a:bodyPr/>
        <a:lstStyle/>
        <a:p>
          <a:endParaRPr lang="en-GB"/>
        </a:p>
      </dgm:t>
    </dgm:pt>
    <dgm:pt modelId="{B31EAF10-86A6-49C1-8B38-235A7B7FCB9B}" type="pres">
      <dgm:prSet presAssocID="{A04BB34E-80F0-448B-816D-FA46EC387AF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E5E6D3A-BFEA-4096-8A23-67DC202E1AA5}" type="pres">
      <dgm:prSet presAssocID="{A04BB34E-80F0-448B-816D-FA46EC387AFA}" presName="wedge1" presStyleLbl="node1" presStyleIdx="0" presStyleCnt="5" custLinFactNeighborX="-3344" custLinFactNeighborY="4812"/>
      <dgm:spPr/>
      <dgm:t>
        <a:bodyPr/>
        <a:lstStyle/>
        <a:p>
          <a:endParaRPr lang="en-GB"/>
        </a:p>
      </dgm:t>
    </dgm:pt>
    <dgm:pt modelId="{BD61F077-D7B4-4C89-922E-BA244E4B37F0}" type="pres">
      <dgm:prSet presAssocID="{A04BB34E-80F0-448B-816D-FA46EC387AF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7F70DE-D033-42BC-818C-7639E70003BE}" type="pres">
      <dgm:prSet presAssocID="{A04BB34E-80F0-448B-816D-FA46EC387AFA}" presName="wedge2" presStyleLbl="node1" presStyleIdx="1" presStyleCnt="5"/>
      <dgm:spPr/>
      <dgm:t>
        <a:bodyPr/>
        <a:lstStyle/>
        <a:p>
          <a:endParaRPr lang="en-GB"/>
        </a:p>
      </dgm:t>
    </dgm:pt>
    <dgm:pt modelId="{2035D67B-4E23-444B-B6A0-1446BBF40490}" type="pres">
      <dgm:prSet presAssocID="{A04BB34E-80F0-448B-816D-FA46EC387AF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4287E9-AC96-400A-9342-13797DF1D914}" type="pres">
      <dgm:prSet presAssocID="{A04BB34E-80F0-448B-816D-FA46EC387AFA}" presName="wedge3" presStyleLbl="node1" presStyleIdx="2" presStyleCnt="5"/>
      <dgm:spPr/>
      <dgm:t>
        <a:bodyPr/>
        <a:lstStyle/>
        <a:p>
          <a:endParaRPr lang="en-GB"/>
        </a:p>
      </dgm:t>
    </dgm:pt>
    <dgm:pt modelId="{FD16DB6A-F13F-4740-9B3F-C41BEC2340A7}" type="pres">
      <dgm:prSet presAssocID="{A04BB34E-80F0-448B-816D-FA46EC387AF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4155D0-BAB1-4537-9344-1759BC3F9034}" type="pres">
      <dgm:prSet presAssocID="{A04BB34E-80F0-448B-816D-FA46EC387AFA}" presName="wedge4" presStyleLbl="node1" presStyleIdx="3" presStyleCnt="5"/>
      <dgm:spPr/>
      <dgm:t>
        <a:bodyPr/>
        <a:lstStyle/>
        <a:p>
          <a:endParaRPr lang="en-GB"/>
        </a:p>
      </dgm:t>
    </dgm:pt>
    <dgm:pt modelId="{02ECF081-89F2-46C6-9ED3-9241AD718F27}" type="pres">
      <dgm:prSet presAssocID="{A04BB34E-80F0-448B-816D-FA46EC387AF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E3991A-6557-4654-90FF-501678C77FA7}" type="pres">
      <dgm:prSet presAssocID="{A04BB34E-80F0-448B-816D-FA46EC387AFA}" presName="wedge5" presStyleLbl="node1" presStyleIdx="4" presStyleCnt="5"/>
      <dgm:spPr/>
      <dgm:t>
        <a:bodyPr/>
        <a:lstStyle/>
        <a:p>
          <a:endParaRPr lang="en-GB"/>
        </a:p>
      </dgm:t>
    </dgm:pt>
    <dgm:pt modelId="{C4BDA8CD-855B-4CBA-B6E2-5AC1F0B3A644}" type="pres">
      <dgm:prSet presAssocID="{A04BB34E-80F0-448B-816D-FA46EC387AF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2EA82C5-DDFD-411C-A90B-4E88F2ADD774}" type="presOf" srcId="{3A6FC5BD-BDD4-4196-BBC6-083BD5094FBF}" destId="{C4BDA8CD-855B-4CBA-B6E2-5AC1F0B3A644}" srcOrd="1" destOrd="0" presId="urn:microsoft.com/office/officeart/2005/8/layout/chart3"/>
    <dgm:cxn modelId="{8D69CEAF-5CA6-4B03-9008-DBCDEBD4072E}" srcId="{A04BB34E-80F0-448B-816D-FA46EC387AFA}" destId="{4BBDF01C-2537-4A47-8E78-B9237984BD7C}" srcOrd="1" destOrd="0" parTransId="{3F2D056E-DA96-4AEE-95FA-DC152A7F7162}" sibTransId="{A7660117-2080-4B87-A0EA-3DA4891581BF}"/>
    <dgm:cxn modelId="{6677BDFA-A524-42E8-A39C-83EB80C03B9A}" srcId="{A04BB34E-80F0-448B-816D-FA46EC387AFA}" destId="{6053DB16-A981-4F6C-9D07-B9EEA901AB25}" srcOrd="0" destOrd="0" parTransId="{48002DA4-3E37-4220-80CB-1D606228C110}" sibTransId="{A8874B19-A661-402D-8002-B46C6AEB435B}"/>
    <dgm:cxn modelId="{8E74CB60-BA87-42A0-AA88-CD5E7AD82A5B}" type="presOf" srcId="{A04BB34E-80F0-448B-816D-FA46EC387AFA}" destId="{B31EAF10-86A6-49C1-8B38-235A7B7FCB9B}" srcOrd="0" destOrd="0" presId="urn:microsoft.com/office/officeart/2005/8/layout/chart3"/>
    <dgm:cxn modelId="{480D130A-67BD-4109-8932-A89B3D4C0012}" type="presOf" srcId="{6053DB16-A981-4F6C-9D07-B9EEA901AB25}" destId="{1E5E6D3A-BFEA-4096-8A23-67DC202E1AA5}" srcOrd="0" destOrd="0" presId="urn:microsoft.com/office/officeart/2005/8/layout/chart3"/>
    <dgm:cxn modelId="{3DD7DEA6-774D-4F09-8739-7C0AE9BCCB1C}" type="presOf" srcId="{53A90F3D-9697-42F0-95EC-59B618EF38A3}" destId="{FC4155D0-BAB1-4537-9344-1759BC3F9034}" srcOrd="0" destOrd="0" presId="urn:microsoft.com/office/officeart/2005/8/layout/chart3"/>
    <dgm:cxn modelId="{9201E905-D1DC-4B1E-ACEB-12565E37D165}" type="presOf" srcId="{4BBDF01C-2537-4A47-8E78-B9237984BD7C}" destId="{657F70DE-D033-42BC-818C-7639E70003BE}" srcOrd="0" destOrd="0" presId="urn:microsoft.com/office/officeart/2005/8/layout/chart3"/>
    <dgm:cxn modelId="{21224DFB-E9CA-480E-B62F-4C0BDB52F04E}" type="presOf" srcId="{53A90F3D-9697-42F0-95EC-59B618EF38A3}" destId="{02ECF081-89F2-46C6-9ED3-9241AD718F27}" srcOrd="1" destOrd="0" presId="urn:microsoft.com/office/officeart/2005/8/layout/chart3"/>
    <dgm:cxn modelId="{0D690004-401E-4974-906B-BAC9D5AD4AA0}" type="presOf" srcId="{3A6FC5BD-BDD4-4196-BBC6-083BD5094FBF}" destId="{C6E3991A-6557-4654-90FF-501678C77FA7}" srcOrd="0" destOrd="0" presId="urn:microsoft.com/office/officeart/2005/8/layout/chart3"/>
    <dgm:cxn modelId="{D7FE44AC-5AB5-4952-88E5-867C0391585E}" type="presOf" srcId="{A4A73304-4355-4F6D-B265-BB1F0E8834BE}" destId="{404287E9-AC96-400A-9342-13797DF1D914}" srcOrd="0" destOrd="0" presId="urn:microsoft.com/office/officeart/2005/8/layout/chart3"/>
    <dgm:cxn modelId="{642C94FF-AE73-44A0-AA11-E49C30131CEE}" srcId="{A04BB34E-80F0-448B-816D-FA46EC387AFA}" destId="{3A6FC5BD-BDD4-4196-BBC6-083BD5094FBF}" srcOrd="4" destOrd="0" parTransId="{1DA71FB1-1EBA-44B4-A21C-20563F974BF7}" sibTransId="{452BE5EB-F72B-4999-A5A7-908D59714D9A}"/>
    <dgm:cxn modelId="{595F7097-FD7E-48A9-A767-89DFB1F09194}" type="presOf" srcId="{6053DB16-A981-4F6C-9D07-B9EEA901AB25}" destId="{BD61F077-D7B4-4C89-922E-BA244E4B37F0}" srcOrd="1" destOrd="0" presId="urn:microsoft.com/office/officeart/2005/8/layout/chart3"/>
    <dgm:cxn modelId="{86A941A6-EE1E-471C-9C1A-3AF030321C1F}" srcId="{A04BB34E-80F0-448B-816D-FA46EC387AFA}" destId="{53A90F3D-9697-42F0-95EC-59B618EF38A3}" srcOrd="3" destOrd="0" parTransId="{F34E1FD8-8A76-4721-B9BE-931E722AB50D}" sibTransId="{12A0D654-D1EA-4FD4-AA26-D41F13B78F4F}"/>
    <dgm:cxn modelId="{20DBF9CF-CCD9-4796-B53D-1A9F33193458}" type="presOf" srcId="{A4A73304-4355-4F6D-B265-BB1F0E8834BE}" destId="{FD16DB6A-F13F-4740-9B3F-C41BEC2340A7}" srcOrd="1" destOrd="0" presId="urn:microsoft.com/office/officeart/2005/8/layout/chart3"/>
    <dgm:cxn modelId="{7E0B695C-6BE6-4245-892D-5B2385C46D78}" type="presOf" srcId="{4BBDF01C-2537-4A47-8E78-B9237984BD7C}" destId="{2035D67B-4E23-444B-B6A0-1446BBF40490}" srcOrd="1" destOrd="0" presId="urn:microsoft.com/office/officeart/2005/8/layout/chart3"/>
    <dgm:cxn modelId="{E138F72F-DF82-401E-BFCD-24FB268961E3}" srcId="{A04BB34E-80F0-448B-816D-FA46EC387AFA}" destId="{A4A73304-4355-4F6D-B265-BB1F0E8834BE}" srcOrd="2" destOrd="0" parTransId="{615D74FB-4F53-42B6-837D-7D9C77F478E8}" sibTransId="{01A3AE19-A071-476E-AEAF-F3F4635D83E3}"/>
    <dgm:cxn modelId="{45F80622-9D39-4FDE-84DE-5EEE6C109741}" type="presParOf" srcId="{B31EAF10-86A6-49C1-8B38-235A7B7FCB9B}" destId="{1E5E6D3A-BFEA-4096-8A23-67DC202E1AA5}" srcOrd="0" destOrd="0" presId="urn:microsoft.com/office/officeart/2005/8/layout/chart3"/>
    <dgm:cxn modelId="{7200CC38-3766-4619-929C-41AE866985FB}" type="presParOf" srcId="{B31EAF10-86A6-49C1-8B38-235A7B7FCB9B}" destId="{BD61F077-D7B4-4C89-922E-BA244E4B37F0}" srcOrd="1" destOrd="0" presId="urn:microsoft.com/office/officeart/2005/8/layout/chart3"/>
    <dgm:cxn modelId="{23533486-6DCD-4EDD-980C-E65BE9534122}" type="presParOf" srcId="{B31EAF10-86A6-49C1-8B38-235A7B7FCB9B}" destId="{657F70DE-D033-42BC-818C-7639E70003BE}" srcOrd="2" destOrd="0" presId="urn:microsoft.com/office/officeart/2005/8/layout/chart3"/>
    <dgm:cxn modelId="{3893A77E-1039-47D9-B5C0-7E6224D5B1B9}" type="presParOf" srcId="{B31EAF10-86A6-49C1-8B38-235A7B7FCB9B}" destId="{2035D67B-4E23-444B-B6A0-1446BBF40490}" srcOrd="3" destOrd="0" presId="urn:microsoft.com/office/officeart/2005/8/layout/chart3"/>
    <dgm:cxn modelId="{594EF46B-86FF-4F4A-9500-0D3EEDB68426}" type="presParOf" srcId="{B31EAF10-86A6-49C1-8B38-235A7B7FCB9B}" destId="{404287E9-AC96-400A-9342-13797DF1D914}" srcOrd="4" destOrd="0" presId="urn:microsoft.com/office/officeart/2005/8/layout/chart3"/>
    <dgm:cxn modelId="{36A1943F-EB93-4B68-8F4C-5D522726A7C7}" type="presParOf" srcId="{B31EAF10-86A6-49C1-8B38-235A7B7FCB9B}" destId="{FD16DB6A-F13F-4740-9B3F-C41BEC2340A7}" srcOrd="5" destOrd="0" presId="urn:microsoft.com/office/officeart/2005/8/layout/chart3"/>
    <dgm:cxn modelId="{C39FCD03-B464-4951-AEEB-0078F8E0ECFE}" type="presParOf" srcId="{B31EAF10-86A6-49C1-8B38-235A7B7FCB9B}" destId="{FC4155D0-BAB1-4537-9344-1759BC3F9034}" srcOrd="6" destOrd="0" presId="urn:microsoft.com/office/officeart/2005/8/layout/chart3"/>
    <dgm:cxn modelId="{D9AB956B-4664-4F54-AE00-01607E5A33B7}" type="presParOf" srcId="{B31EAF10-86A6-49C1-8B38-235A7B7FCB9B}" destId="{02ECF081-89F2-46C6-9ED3-9241AD718F27}" srcOrd="7" destOrd="0" presId="urn:microsoft.com/office/officeart/2005/8/layout/chart3"/>
    <dgm:cxn modelId="{93A1B0E5-3343-4C01-BA38-1E00D2F53A96}" type="presParOf" srcId="{B31EAF10-86A6-49C1-8B38-235A7B7FCB9B}" destId="{C6E3991A-6557-4654-90FF-501678C77FA7}" srcOrd="8" destOrd="0" presId="urn:microsoft.com/office/officeart/2005/8/layout/chart3"/>
    <dgm:cxn modelId="{CEC21E55-913F-46F9-A882-93CB21897624}" type="presParOf" srcId="{B31EAF10-86A6-49C1-8B38-235A7B7FCB9B}" destId="{C4BDA8CD-855B-4CBA-B6E2-5AC1F0B3A644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4CFA2-2169-44C1-9C0D-0DA78C909E1F}">
      <dsp:nvSpPr>
        <dsp:cNvPr id="0" name=""/>
        <dsp:cNvSpPr/>
      </dsp:nvSpPr>
      <dsp:spPr>
        <a:xfrm>
          <a:off x="0" y="284759"/>
          <a:ext cx="763814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1E8D1-8C4F-446F-9C8E-598CF758CC29}">
      <dsp:nvSpPr>
        <dsp:cNvPr id="0" name=""/>
        <dsp:cNvSpPr/>
      </dsp:nvSpPr>
      <dsp:spPr>
        <a:xfrm>
          <a:off x="381907" y="19079"/>
          <a:ext cx="5346704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093" tIns="0" rIns="20209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We started our implementation journey in 2001</a:t>
          </a:r>
          <a:endParaRPr lang="en-GB" sz="1800" kern="1200" dirty="0"/>
        </a:p>
      </dsp:txBody>
      <dsp:txXfrm>
        <a:off x="407846" y="45018"/>
        <a:ext cx="5294826" cy="479482"/>
      </dsp:txXfrm>
    </dsp:sp>
    <dsp:sp modelId="{35092912-5339-4795-9577-68278CA93D5F}">
      <dsp:nvSpPr>
        <dsp:cNvPr id="0" name=""/>
        <dsp:cNvSpPr/>
      </dsp:nvSpPr>
      <dsp:spPr>
        <a:xfrm>
          <a:off x="0" y="1101239"/>
          <a:ext cx="763814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A3FB6-0575-4C3C-BFD1-717229C3E20F}">
      <dsp:nvSpPr>
        <dsp:cNvPr id="0" name=""/>
        <dsp:cNvSpPr/>
      </dsp:nvSpPr>
      <dsp:spPr>
        <a:xfrm>
          <a:off x="381907" y="835559"/>
          <a:ext cx="5300348" cy="5313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093" tIns="0" rIns="20209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31 Colleges and over 100 Departments/Faculties</a:t>
          </a:r>
          <a:endParaRPr lang="en-GB" sz="1800" kern="1200" dirty="0"/>
        </a:p>
      </dsp:txBody>
      <dsp:txXfrm>
        <a:off x="407846" y="861498"/>
        <a:ext cx="5248470" cy="479482"/>
      </dsp:txXfrm>
    </dsp:sp>
    <dsp:sp modelId="{4FA23251-05C1-4085-B7CA-D7560C18D77F}">
      <dsp:nvSpPr>
        <dsp:cNvPr id="0" name=""/>
        <dsp:cNvSpPr/>
      </dsp:nvSpPr>
      <dsp:spPr>
        <a:xfrm>
          <a:off x="0" y="1917720"/>
          <a:ext cx="763814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F7DE5-346D-404A-9B0F-A75775750318}">
      <dsp:nvSpPr>
        <dsp:cNvPr id="0" name=""/>
        <dsp:cNvSpPr/>
      </dsp:nvSpPr>
      <dsp:spPr>
        <a:xfrm>
          <a:off x="381907" y="1652040"/>
          <a:ext cx="5346704" cy="5313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093" tIns="0" rIns="20209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Rolled out to Applicants, Staff and Students</a:t>
          </a:r>
          <a:endParaRPr lang="en-GB" sz="1800" kern="1200" dirty="0"/>
        </a:p>
      </dsp:txBody>
      <dsp:txXfrm>
        <a:off x="407846" y="1677979"/>
        <a:ext cx="5294826" cy="479482"/>
      </dsp:txXfrm>
    </dsp:sp>
    <dsp:sp modelId="{6C1C9C1E-F9DF-4093-9E9D-40D1B3DB5D6F}">
      <dsp:nvSpPr>
        <dsp:cNvPr id="0" name=""/>
        <dsp:cNvSpPr/>
      </dsp:nvSpPr>
      <dsp:spPr>
        <a:xfrm>
          <a:off x="0" y="2734200"/>
          <a:ext cx="763814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81C9C-DEC9-4B82-80B0-641012B81B4A}">
      <dsp:nvSpPr>
        <dsp:cNvPr id="0" name=""/>
        <dsp:cNvSpPr/>
      </dsp:nvSpPr>
      <dsp:spPr>
        <a:xfrm>
          <a:off x="381907" y="2468519"/>
          <a:ext cx="5346704" cy="5313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093" tIns="0" rIns="20209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Upgraded to CS 9.2.005 and PT 8.55.16 May 2017</a:t>
          </a:r>
          <a:endParaRPr lang="en-GB" sz="1800" kern="1200" dirty="0"/>
        </a:p>
      </dsp:txBody>
      <dsp:txXfrm>
        <a:off x="407846" y="2494458"/>
        <a:ext cx="5294826" cy="479482"/>
      </dsp:txXfrm>
    </dsp:sp>
    <dsp:sp modelId="{B031997F-6A6B-4919-B128-A90FF1081A4E}">
      <dsp:nvSpPr>
        <dsp:cNvPr id="0" name=""/>
        <dsp:cNvSpPr/>
      </dsp:nvSpPr>
      <dsp:spPr>
        <a:xfrm>
          <a:off x="0" y="3550680"/>
          <a:ext cx="763814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CC9E8-138A-4FE8-AED7-98102A08BF14}">
      <dsp:nvSpPr>
        <dsp:cNvPr id="0" name=""/>
        <dsp:cNvSpPr/>
      </dsp:nvSpPr>
      <dsp:spPr>
        <a:xfrm>
          <a:off x="381907" y="3285000"/>
          <a:ext cx="5346704" cy="5313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093" tIns="0" rIns="20209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Major work on the CamSIS Improvement Programme</a:t>
          </a:r>
          <a:endParaRPr lang="en-GB" sz="1800" kern="1200" dirty="0"/>
        </a:p>
      </dsp:txBody>
      <dsp:txXfrm>
        <a:off x="407846" y="3310939"/>
        <a:ext cx="5294826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E6D3A-BFEA-4096-8A23-67DC202E1AA5}">
      <dsp:nvSpPr>
        <dsp:cNvPr id="0" name=""/>
        <dsp:cNvSpPr/>
      </dsp:nvSpPr>
      <dsp:spPr>
        <a:xfrm>
          <a:off x="1489507" y="468127"/>
          <a:ext cx="3925566" cy="3925566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kern="1200" dirty="0" smtClean="0"/>
            <a:t>  </a:t>
          </a:r>
          <a:endParaRPr lang="en-GB" sz="5600" kern="1200" dirty="0"/>
        </a:p>
      </dsp:txBody>
      <dsp:txXfrm>
        <a:off x="3501828" y="1054625"/>
        <a:ext cx="1331888" cy="911292"/>
      </dsp:txXfrm>
    </dsp:sp>
    <dsp:sp modelId="{657F70DE-D033-42BC-818C-7639E70003BE}">
      <dsp:nvSpPr>
        <dsp:cNvPr id="0" name=""/>
        <dsp:cNvSpPr/>
      </dsp:nvSpPr>
      <dsp:spPr>
        <a:xfrm>
          <a:off x="1483384" y="468497"/>
          <a:ext cx="3925566" cy="3925566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kern="1200" dirty="0" smtClean="0"/>
            <a:t> </a:t>
          </a:r>
          <a:endParaRPr lang="en-GB" sz="5600" kern="1200" dirty="0"/>
        </a:p>
      </dsp:txBody>
      <dsp:txXfrm>
        <a:off x="4049022" y="2244349"/>
        <a:ext cx="1168323" cy="986065"/>
      </dsp:txXfrm>
    </dsp:sp>
    <dsp:sp modelId="{404287E9-AC96-400A-9342-13797DF1D914}">
      <dsp:nvSpPr>
        <dsp:cNvPr id="0" name=""/>
        <dsp:cNvSpPr/>
      </dsp:nvSpPr>
      <dsp:spPr>
        <a:xfrm>
          <a:off x="1483384" y="468497"/>
          <a:ext cx="3925566" cy="3925566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kern="1200" dirty="0" smtClean="0"/>
            <a:t> </a:t>
          </a:r>
          <a:endParaRPr lang="en-GB" sz="5600" kern="1200" dirty="0"/>
        </a:p>
      </dsp:txBody>
      <dsp:txXfrm>
        <a:off x="2745173" y="3412672"/>
        <a:ext cx="1401988" cy="841192"/>
      </dsp:txXfrm>
    </dsp:sp>
    <dsp:sp modelId="{FC4155D0-BAB1-4537-9344-1759BC3F9034}">
      <dsp:nvSpPr>
        <dsp:cNvPr id="0" name=""/>
        <dsp:cNvSpPr/>
      </dsp:nvSpPr>
      <dsp:spPr>
        <a:xfrm>
          <a:off x="1483384" y="468497"/>
          <a:ext cx="3925566" cy="3925566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kern="1200" dirty="0" smtClean="0"/>
            <a:t> </a:t>
          </a:r>
          <a:endParaRPr lang="en-GB" sz="5600" kern="1200" dirty="0"/>
        </a:p>
      </dsp:txBody>
      <dsp:txXfrm>
        <a:off x="1670315" y="2244349"/>
        <a:ext cx="1168323" cy="986065"/>
      </dsp:txXfrm>
    </dsp:sp>
    <dsp:sp modelId="{C6E3991A-6557-4654-90FF-501678C77FA7}">
      <dsp:nvSpPr>
        <dsp:cNvPr id="0" name=""/>
        <dsp:cNvSpPr/>
      </dsp:nvSpPr>
      <dsp:spPr>
        <a:xfrm>
          <a:off x="1483384" y="468497"/>
          <a:ext cx="3925566" cy="3925566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kern="1200" dirty="0" smtClean="0"/>
            <a:t> </a:t>
          </a:r>
          <a:endParaRPr lang="en-GB" sz="5600" kern="1200" dirty="0"/>
        </a:p>
      </dsp:txBody>
      <dsp:txXfrm>
        <a:off x="2055862" y="1066679"/>
        <a:ext cx="1331888" cy="911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E461-96B9-4925-8A01-59DC41F27E25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64149-2C44-4029-BA5B-3E7ECA7C8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0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group.com/articles/slips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Admissions &amp; User Interface Lead</a:t>
            </a:r>
          </a:p>
          <a:p>
            <a:r>
              <a:rPr lang="en-US" sz="1200" dirty="0" smtClean="0"/>
              <a:t>Over 12 years in HE/FE sector</a:t>
            </a:r>
          </a:p>
          <a:p>
            <a:r>
              <a:rPr lang="en-US" sz="1200" dirty="0" smtClean="0"/>
              <a:t>Over 9 years at Cambridge working with Campus Solutions and Moodle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9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Go over quickly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7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CamSIS - explain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3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Learnability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How easy is it for users to accomplish basic tasks the first time they encounter the design?</a:t>
            </a:r>
          </a:p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Efficiency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Once users have learned the design, how quickly can they perform tasks?</a:t>
            </a:r>
          </a:p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Memorability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When users return to the design after a period of not using it, how easily can they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reestablish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proficiency?</a:t>
            </a:r>
          </a:p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Errors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How many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errors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 users make, how severe are these errors, and how easily can they recover from the errors?</a:t>
            </a:r>
          </a:p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Satisfaction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How pleasant is it to use the design?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83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4</a:t>
            </a:r>
            <a:r>
              <a:rPr lang="en-GB" baseline="0" dirty="0" smtClean="0"/>
              <a:t> groups of users</a:t>
            </a:r>
          </a:p>
          <a:p>
            <a:r>
              <a:rPr lang="en-GB" baseline="0" dirty="0" smtClean="0"/>
              <a:t>Critical of what we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11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Anybody can do this!</a:t>
            </a:r>
          </a:p>
          <a:p>
            <a:r>
              <a:rPr lang="en-GB" dirty="0" smtClean="0"/>
              <a:t>If you have</a:t>
            </a:r>
            <a:r>
              <a:rPr lang="en-GB" baseline="0" dirty="0" smtClean="0"/>
              <a:t> team or can recruit an expert in UX then do it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9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69FF71E-BF8D-4FE7-B58C-A1EF7993D733}" type="datetime1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7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CB32-8852-4B36-B205-27922D7C9A21}" type="datetime1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4DA-B030-4B3F-A1D3-A735E0604342}" type="datetime1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11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D2E0-1EA0-4E5D-B227-151C82F645C5}" type="datetime1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2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B4E0-C19E-46DF-96CD-ED609C9E4C4F}" type="datetime1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44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8F53-2059-4644-A16C-22F91FCD4BC2}" type="datetime1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9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3179-5096-4C0A-ADBE-747E3A7BD9E5}" type="datetime1">
              <a:rPr lang="en-US" smtClean="0"/>
              <a:t>10/17/2017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3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AA83-DA8F-4EBA-9B64-328F4C5F0E6F}" type="datetime1">
              <a:rPr lang="en-US" smtClean="0"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C89D-B047-46A3-8769-0A3F82242EA7}" type="datetime1">
              <a:rPr lang="en-US" smtClean="0"/>
              <a:t>10/17/2017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3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5B0A-F680-40C0-9861-9349C75600E3}" type="datetime1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4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CAD8-B1D4-46FB-88BA-BCC58048783E}" type="datetime1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46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0177AAE-44FF-497A-81DD-75D90C54B430}" type="datetime1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EMEA Alliance   </a:t>
            </a:r>
            <a:r>
              <a:rPr lang="en-US" dirty="0" smtClean="0"/>
              <a:t>16-17 October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06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USER-CENTRIC approach to implementing fluid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SESSION </a:t>
            </a:r>
            <a:r>
              <a:rPr lang="en-US" dirty="0" smtClean="0"/>
              <a:t>2008</a:t>
            </a:r>
            <a:endParaRPr lang="en-US" dirty="0"/>
          </a:p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October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9983"/>
            <a:ext cx="3800475" cy="37052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>
            <a:fillRect/>
          </a:stretch>
        </p:blipFill>
        <p:spPr>
          <a:xfrm>
            <a:off x="2286" y="-11502"/>
            <a:ext cx="9141714" cy="457200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2" y="634273"/>
            <a:ext cx="3237790" cy="31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PEOPLESOFT AT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99864502"/>
              </p:ext>
            </p:extLst>
          </p:nvPr>
        </p:nvGraphicFramePr>
        <p:xfrm>
          <a:off x="768095" y="2286000"/>
          <a:ext cx="7638149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91" y="1061187"/>
            <a:ext cx="2362063" cy="4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1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Camsis IMPROVEMENT 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sz="2400" i="1" dirty="0" smtClean="0"/>
              <a:t>“A </a:t>
            </a:r>
            <a:r>
              <a:rPr lang="en-GB" sz="2400" i="1" dirty="0"/>
              <a:t>partnership between the Academic Division and UIS, </a:t>
            </a:r>
            <a:r>
              <a:rPr lang="en-GB" sz="2400" i="1" dirty="0" smtClean="0"/>
              <a:t>running </a:t>
            </a:r>
            <a:r>
              <a:rPr lang="en-GB" sz="2400" i="1" dirty="0"/>
              <a:t>until Summer 2018 </a:t>
            </a:r>
            <a:r>
              <a:rPr lang="en-GB" sz="2400" i="1" dirty="0" smtClean="0"/>
              <a:t>…”</a:t>
            </a:r>
            <a:endParaRPr lang="en-GB" sz="2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768096" y="3542475"/>
            <a:ext cx="7304783" cy="239073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GB" dirty="0" smtClean="0">
                <a:solidFill>
                  <a:schemeClr val="accent2"/>
                </a:solidFill>
              </a:rPr>
              <a:t>Aimed at improving:</a:t>
            </a:r>
          </a:p>
          <a:p>
            <a:pPr>
              <a:buFontTx/>
              <a:buChar char="-"/>
            </a:pPr>
            <a:r>
              <a:rPr lang="en-GB" dirty="0" smtClean="0"/>
              <a:t> Student administration processes for staff and students</a:t>
            </a:r>
          </a:p>
          <a:p>
            <a:pPr>
              <a:buFontTx/>
              <a:buChar char="-"/>
            </a:pPr>
            <a:r>
              <a:rPr lang="en-GB" dirty="0"/>
              <a:t> </a:t>
            </a:r>
            <a:r>
              <a:rPr lang="en-GB" dirty="0" smtClean="0"/>
              <a:t>The way we work as a Collegiate University</a:t>
            </a:r>
          </a:p>
          <a:p>
            <a:pPr>
              <a:buFontTx/>
              <a:buChar char="-"/>
            </a:pPr>
            <a:r>
              <a:rPr lang="en-GB" dirty="0"/>
              <a:t> </a:t>
            </a:r>
            <a:r>
              <a:rPr lang="en-GB" dirty="0" smtClean="0"/>
              <a:t>The functionality in CamSIS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2"/>
                </a:solidFill>
              </a:rPr>
              <a:t>- </a:t>
            </a:r>
            <a:r>
              <a:rPr lang="en-GB" dirty="0" smtClean="0"/>
              <a:t>The overall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587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21058"/>
          <a:stretch/>
        </p:blipFill>
        <p:spPr>
          <a:xfrm>
            <a:off x="5647819" y="3308129"/>
            <a:ext cx="3081995" cy="3060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Improving the user experience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68096" y="2286000"/>
            <a:ext cx="7500833" cy="4023360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How we’re going about it:</a:t>
            </a:r>
          </a:p>
          <a:p>
            <a:r>
              <a:rPr lang="en-GB" dirty="0" smtClean="0"/>
              <a:t>- Reduce the level of customisations and bespoke functionality</a:t>
            </a:r>
          </a:p>
          <a:p>
            <a:r>
              <a:rPr lang="en-GB" dirty="0" smtClean="0"/>
              <a:t>- Improve </a:t>
            </a:r>
            <a:r>
              <a:rPr lang="en-GB" dirty="0"/>
              <a:t>the audit and allocation of roles/permissions</a:t>
            </a:r>
          </a:p>
          <a:p>
            <a:r>
              <a:rPr lang="en-GB" dirty="0" smtClean="0"/>
              <a:t>- Upgrade the system</a:t>
            </a:r>
          </a:p>
          <a:p>
            <a:r>
              <a:rPr lang="en-GB" dirty="0" smtClean="0"/>
              <a:t>- Improve the provision of training and education</a:t>
            </a:r>
          </a:p>
          <a:p>
            <a:r>
              <a:rPr lang="en-GB" dirty="0" smtClean="0"/>
              <a:t>- Improve </a:t>
            </a:r>
            <a:r>
              <a:rPr lang="en-GB" dirty="0"/>
              <a:t>the Academic </a:t>
            </a:r>
            <a:r>
              <a:rPr lang="en-GB" dirty="0" smtClean="0"/>
              <a:t>Structure</a:t>
            </a:r>
          </a:p>
          <a:p>
            <a:r>
              <a:rPr lang="en-GB" dirty="0" smtClean="0"/>
              <a:t>- Improve the </a:t>
            </a:r>
            <a:r>
              <a:rPr lang="en-GB" dirty="0"/>
              <a:t>U</a:t>
            </a:r>
            <a:r>
              <a:rPr lang="en-GB" dirty="0" smtClean="0"/>
              <a:t>ser Interface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3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761338" cy="1463040"/>
          </a:xfrm>
        </p:spPr>
        <p:txBody>
          <a:bodyPr/>
          <a:lstStyle/>
          <a:p>
            <a:r>
              <a:rPr lang="en-US" dirty="0" smtClean="0"/>
              <a:t>USER EXPERIENCE, INTERFACES AND USABILITY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1972" y="4686300"/>
            <a:ext cx="2576945" cy="1736878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96" y="5446151"/>
            <a:ext cx="2362063" cy="491013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39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GOOD UI SHOULD ENHANCE UX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9" y="1995055"/>
            <a:ext cx="7994506" cy="4495165"/>
          </a:xfrm>
        </p:spPr>
      </p:pic>
    </p:spTree>
    <p:extLst>
      <p:ext uri="{BB962C8B-B14F-4D97-AF65-F5344CB8AC3E}">
        <p14:creationId xmlns:p14="http://schemas.microsoft.com/office/powerpoint/2010/main" val="134313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DEFINING USABILITY</a:t>
            </a:r>
            <a:br>
              <a:rPr lang="en-GB" dirty="0" smtClean="0"/>
            </a:br>
            <a:r>
              <a:rPr lang="en-GB" sz="2400" dirty="0"/>
              <a:t>NEILSEN NORMAN GROUP – </a:t>
            </a:r>
            <a:r>
              <a:rPr lang="en-GB" sz="2400" dirty="0" smtClean="0"/>
              <a:t>LEMES, SMEEL, LEEMS, MEELS 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8096" y="6437247"/>
            <a:ext cx="5479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https://www.nngroup.com/articles/usability-101-introduction-to-usability/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21800088"/>
              </p:ext>
            </p:extLst>
          </p:nvPr>
        </p:nvGraphicFramePr>
        <p:xfrm>
          <a:off x="898258" y="1570579"/>
          <a:ext cx="7029730" cy="4673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Lightning Bolt 15"/>
          <p:cNvSpPr/>
          <p:nvPr/>
        </p:nvSpPr>
        <p:spPr>
          <a:xfrm flipH="1">
            <a:off x="5343181" y="4071483"/>
            <a:ext cx="502066" cy="638978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&quot;No&quot; Symbol 16"/>
          <p:cNvSpPr/>
          <p:nvPr/>
        </p:nvSpPr>
        <p:spPr>
          <a:xfrm>
            <a:off x="2842352" y="4071483"/>
            <a:ext cx="665276" cy="638978"/>
          </a:xfrm>
          <a:prstGeom prst="noSmoking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2074" y="4354936"/>
            <a:ext cx="1341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3"/>
                </a:solidFill>
              </a:rPr>
              <a:t>Efficiency</a:t>
            </a:r>
            <a:endParaRPr lang="en-GB" sz="2400" dirty="0">
              <a:solidFill>
                <a:schemeClr val="accent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27265" y="2109810"/>
            <a:ext cx="1649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2"/>
                </a:solidFill>
              </a:rPr>
              <a:t>Learnability</a:t>
            </a:r>
            <a:endParaRPr lang="en-GB" sz="2400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72070" y="2109809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6"/>
                </a:solidFill>
              </a:rPr>
              <a:t>Satisfaction</a:t>
            </a:r>
            <a:endParaRPr lang="en-GB" sz="2400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78105" y="4354936"/>
            <a:ext cx="87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5"/>
                </a:solidFill>
              </a:rPr>
              <a:t>Errors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06368" y="5958853"/>
            <a:ext cx="1813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4"/>
                </a:solidFill>
              </a:rPr>
              <a:t>Memorability</a:t>
            </a:r>
            <a:endParaRPr lang="en-GB" sz="2400" dirty="0">
              <a:solidFill>
                <a:schemeClr val="accent4"/>
              </a:solidFill>
            </a:endParaRPr>
          </a:p>
        </p:txBody>
      </p:sp>
      <p:sp>
        <p:nvSpPr>
          <p:cNvPr id="24" name="Smiley Face 23"/>
          <p:cNvSpPr/>
          <p:nvPr/>
        </p:nvSpPr>
        <p:spPr>
          <a:xfrm>
            <a:off x="3286503" y="2656461"/>
            <a:ext cx="691394" cy="665018"/>
          </a:xfrm>
          <a:prstGeom prst="smileyFac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loud Callout 24"/>
          <p:cNvSpPr/>
          <p:nvPr/>
        </p:nvSpPr>
        <p:spPr>
          <a:xfrm>
            <a:off x="3902186" y="4877502"/>
            <a:ext cx="883416" cy="588670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02" y="2624480"/>
            <a:ext cx="668991" cy="6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9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DESIGNING USABILITY</a:t>
            </a:r>
            <a:br>
              <a:rPr lang="en-GB" dirty="0" smtClean="0"/>
            </a:br>
            <a:r>
              <a:rPr lang="en-GB" sz="2400" dirty="0" smtClean="0"/>
              <a:t>NEILSEN NORMAN GROUP – Design thinking 101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6" y="1724316"/>
            <a:ext cx="4679547" cy="4732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096" y="6437247"/>
            <a:ext cx="5479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https://www.nngroup.com/articles/usability-101-introduction-to-usability/</a:t>
            </a:r>
          </a:p>
        </p:txBody>
      </p:sp>
    </p:spTree>
    <p:extLst>
      <p:ext uri="{BB962C8B-B14F-4D97-AF65-F5344CB8AC3E}">
        <p14:creationId xmlns:p14="http://schemas.microsoft.com/office/powerpoint/2010/main" val="318160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761338" cy="1463040"/>
          </a:xfrm>
        </p:spPr>
        <p:txBody>
          <a:bodyPr/>
          <a:lstStyle/>
          <a:p>
            <a:r>
              <a:rPr lang="en-US" dirty="0" smtClean="0"/>
              <a:t>FLUID 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1972" y="4686300"/>
            <a:ext cx="2576945" cy="1736878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96" y="5446151"/>
            <a:ext cx="2362063" cy="491013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" b="5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40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761338" cy="1463040"/>
          </a:xfrm>
        </p:spPr>
        <p:txBody>
          <a:bodyPr/>
          <a:lstStyle/>
          <a:p>
            <a:r>
              <a:rPr lang="en-US" dirty="0" smtClean="0"/>
              <a:t>FLUID IN NUMBERS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1972" y="4686300"/>
            <a:ext cx="2576945" cy="1736878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96" y="5446151"/>
            <a:ext cx="2362063" cy="49101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>
          <a:xfrm>
            <a:off x="-36140" y="-10392"/>
            <a:ext cx="9141714" cy="4572000"/>
          </a:xfrm>
        </p:spPr>
      </p:sp>
      <p:sp>
        <p:nvSpPr>
          <p:cNvPr id="20" name="Rectangle 19"/>
          <p:cNvSpPr/>
          <p:nvPr/>
        </p:nvSpPr>
        <p:spPr>
          <a:xfrm>
            <a:off x="-36139" y="-10392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 smtClean="0"/>
              <a:t>4</a:t>
            </a:r>
            <a:endParaRPr lang="en-GB" sz="8000" b="1" dirty="0" smtClean="0"/>
          </a:p>
          <a:p>
            <a:pPr algn="ctr"/>
            <a:r>
              <a:rPr lang="en-GB" dirty="0" smtClean="0"/>
              <a:t>New Fluid Homepages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2267861" y="-10391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r>
              <a:rPr lang="en-GB" sz="6000" b="1" dirty="0" smtClean="0"/>
              <a:t>225</a:t>
            </a:r>
            <a:endParaRPr lang="en-GB" dirty="0"/>
          </a:p>
          <a:p>
            <a:pPr algn="ctr"/>
            <a:r>
              <a:rPr lang="en-GB" dirty="0" smtClean="0"/>
              <a:t>College Tutorial users using Fluid on a daily basis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4571861" y="-10391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/>
              <a:t>3</a:t>
            </a:r>
          </a:p>
          <a:p>
            <a:pPr algn="ctr"/>
            <a:r>
              <a:rPr lang="en-GB" dirty="0" smtClean="0"/>
              <a:t>redesigned </a:t>
            </a:r>
          </a:p>
          <a:p>
            <a:pPr algn="ctr"/>
            <a:r>
              <a:rPr lang="en-GB" dirty="0" smtClean="0"/>
              <a:t>Navigation Collections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6875861" y="-10391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/>
              <a:t>50</a:t>
            </a:r>
          </a:p>
          <a:p>
            <a:pPr algn="ctr"/>
            <a:r>
              <a:rPr lang="en-GB" dirty="0"/>
              <a:t>m</a:t>
            </a:r>
            <a:r>
              <a:rPr lang="en-GB" dirty="0" smtClean="0"/>
              <a:t>ore users about to use Fluid to track student status changes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-36141" y="2295095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Initially a</a:t>
            </a:r>
          </a:p>
          <a:p>
            <a:pPr algn="ctr"/>
            <a:r>
              <a:rPr lang="en-GB" sz="6000" b="1" dirty="0" smtClean="0"/>
              <a:t>3</a:t>
            </a:r>
          </a:p>
          <a:p>
            <a:pPr algn="ctr"/>
            <a:r>
              <a:rPr lang="en-GB" dirty="0"/>
              <a:t>m</a:t>
            </a:r>
            <a:r>
              <a:rPr lang="en-GB" dirty="0" smtClean="0"/>
              <a:t>onth window from prototype design to launch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2267861" y="2293449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 smtClean="0"/>
              <a:t>7</a:t>
            </a:r>
          </a:p>
          <a:p>
            <a:pPr algn="ctr"/>
            <a:r>
              <a:rPr lang="en-GB" dirty="0" smtClean="0"/>
              <a:t>Pivot Grids with related actions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4571861" y="2291991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smtClean="0"/>
              <a:t>126</a:t>
            </a:r>
            <a:r>
              <a:rPr lang="en-GB" b="1" dirty="0" smtClean="0"/>
              <a:t> </a:t>
            </a:r>
          </a:p>
          <a:p>
            <a:pPr algn="ctr"/>
            <a:r>
              <a:rPr lang="en-GB" dirty="0" smtClean="0"/>
              <a:t>Departmental users using Fluid on a daily basis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6875861" y="2291417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Ongoing</a:t>
            </a:r>
            <a:endParaRPr lang="en-GB" dirty="0"/>
          </a:p>
          <a:p>
            <a:pPr algn="ctr"/>
            <a:r>
              <a:rPr lang="en-GB" sz="3600" b="1" dirty="0" smtClean="0"/>
              <a:t>Plans </a:t>
            </a:r>
          </a:p>
          <a:p>
            <a:pPr algn="ctr"/>
            <a:r>
              <a:rPr lang="en-GB" dirty="0"/>
              <a:t>t</a:t>
            </a:r>
            <a:r>
              <a:rPr lang="en-GB" dirty="0" smtClean="0"/>
              <a:t>o migrate more users to Fluid over the next year and beyond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9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HOMEPAGE - Desktop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69" y="1906571"/>
            <a:ext cx="7741227" cy="4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presenter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818" y="2179636"/>
            <a:ext cx="4126438" cy="822960"/>
          </a:xfrm>
        </p:spPr>
        <p:txBody>
          <a:bodyPr/>
          <a:lstStyle/>
          <a:p>
            <a:r>
              <a:rPr lang="en-US" dirty="0" smtClean="0"/>
              <a:t>Chris Hay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7818" y="2967788"/>
            <a:ext cx="4126438" cy="3777236"/>
          </a:xfrm>
        </p:spPr>
        <p:txBody>
          <a:bodyPr>
            <a:normAutofit/>
          </a:bodyPr>
          <a:lstStyle/>
          <a:p>
            <a:r>
              <a:rPr lang="en-US" dirty="0" smtClean="0"/>
              <a:t>Functional Consultant (Student Systems)</a:t>
            </a:r>
            <a:endParaRPr lang="en-US" dirty="0"/>
          </a:p>
          <a:p>
            <a:r>
              <a:rPr lang="en-US" dirty="0" smtClean="0"/>
              <a:t>University of Cambridge</a:t>
            </a:r>
            <a:endParaRPr lang="en-US" dirty="0"/>
          </a:p>
          <a:p>
            <a:r>
              <a:rPr lang="en-US" dirty="0" smtClean="0"/>
              <a:t>chris.hay@uis.cam.ac.uk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</p:spTree>
    <p:extLst>
      <p:ext uri="{BB962C8B-B14F-4D97-AF65-F5344CB8AC3E}">
        <p14:creationId xmlns:p14="http://schemas.microsoft.com/office/powerpoint/2010/main" val="8292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HOMEPAGE – TABLET &amp; MOBILE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1911173"/>
            <a:ext cx="3398659" cy="4529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220" y="1911172"/>
            <a:ext cx="2546569" cy="45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6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from scratch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 rot="2700000">
            <a:off x="1498454" y="2258382"/>
            <a:ext cx="2146155" cy="21461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99883" y="2292883"/>
            <a:ext cx="568059" cy="5680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32953" y="2793210"/>
            <a:ext cx="20599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USER-LED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Assume nothing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 rot="2700000">
            <a:off x="3394070" y="3996429"/>
            <a:ext cx="2146155" cy="21461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95499" y="4030930"/>
            <a:ext cx="568059" cy="5680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8569" y="4531257"/>
            <a:ext cx="2059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PROTOTYPE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Build, test, repeat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 rot="2700000">
            <a:off x="5301505" y="2194599"/>
            <a:ext cx="2146155" cy="21461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902934" y="2229100"/>
            <a:ext cx="568059" cy="5680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36004" y="2729427"/>
            <a:ext cx="2059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FEEDBACK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Gather and act upon it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</p:spTree>
    <p:extLst>
      <p:ext uri="{BB962C8B-B14F-4D97-AF65-F5344CB8AC3E}">
        <p14:creationId xmlns:p14="http://schemas.microsoft.com/office/powerpoint/2010/main" val="14421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/>
      <p:bldP spid="17" grpId="0" animBg="1"/>
      <p:bldP spid="18" grpId="0" animBg="1"/>
      <p:bldP spid="19" grpId="0"/>
      <p:bldP spid="20" grpId="0" animBg="1"/>
      <p:bldP spid="21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761338" cy="1463040"/>
          </a:xfrm>
        </p:spPr>
        <p:txBody>
          <a:bodyPr/>
          <a:lstStyle/>
          <a:p>
            <a:r>
              <a:rPr lang="en-US" dirty="0" smtClean="0"/>
              <a:t>User-Led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1972" y="4686300"/>
            <a:ext cx="2576945" cy="1736878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96" y="5446151"/>
            <a:ext cx="2362063" cy="491013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004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DESIGNING USABILITY</a:t>
            </a:r>
            <a:br>
              <a:rPr lang="en-GB" dirty="0" smtClean="0"/>
            </a:br>
            <a:r>
              <a:rPr lang="en-GB" sz="2400" dirty="0" smtClean="0"/>
              <a:t>NEILSEN NORMAN GROUP – Design thinking 101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6" b="31975"/>
          <a:stretch/>
        </p:blipFill>
        <p:spPr>
          <a:xfrm>
            <a:off x="2810969" y="1913565"/>
            <a:ext cx="3204308" cy="43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096" y="6437247"/>
            <a:ext cx="5479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https://www.nngroup.com/articles/usability-101-introduction-to-usability/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7727" y="4530436"/>
            <a:ext cx="1034473" cy="1340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9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ESTABLISH THE USER TEAM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- Identify a Business Lead or Champion</a:t>
            </a:r>
          </a:p>
          <a:p>
            <a:r>
              <a:rPr lang="en-GB" sz="2400" dirty="0" smtClean="0"/>
              <a:t>- Involve different types/levels of user at all stages</a:t>
            </a:r>
          </a:p>
          <a:p>
            <a:r>
              <a:rPr lang="en-GB" sz="2400" dirty="0" smtClean="0"/>
              <a:t>- Assume nothing</a:t>
            </a:r>
          </a:p>
          <a:p>
            <a:r>
              <a:rPr lang="en-GB" sz="2400" dirty="0" smtClean="0"/>
              <a:t>- Conduct interviews, observe people, start focus groups</a:t>
            </a:r>
          </a:p>
          <a:p>
            <a:r>
              <a:rPr lang="en-GB" sz="2400" dirty="0" smtClean="0"/>
              <a:t>- User involvement leads to success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4" b="10987"/>
          <a:stretch/>
        </p:blipFill>
        <p:spPr>
          <a:xfrm>
            <a:off x="3505632" y="5149319"/>
            <a:ext cx="5000625" cy="13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9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- Tell users about the project – get them excited</a:t>
            </a:r>
          </a:p>
          <a:p>
            <a:r>
              <a:rPr lang="en-GB" sz="2400" dirty="0" smtClean="0"/>
              <a:t>- Let them know how valuable they are</a:t>
            </a:r>
          </a:p>
          <a:p>
            <a:r>
              <a:rPr lang="en-GB" sz="2400" dirty="0" smtClean="0"/>
              <a:t>- Address any rumours straight away</a:t>
            </a:r>
          </a:p>
          <a:p>
            <a:r>
              <a:rPr lang="en-GB" sz="2400" dirty="0" smtClean="0"/>
              <a:t>- Give them every opportunity to get involved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7" y="4515079"/>
            <a:ext cx="3813464" cy="187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761338" cy="1463040"/>
          </a:xfrm>
        </p:spPr>
        <p:txBody>
          <a:bodyPr/>
          <a:lstStyle/>
          <a:p>
            <a:r>
              <a:rPr lang="en-US" dirty="0" smtClean="0"/>
              <a:t>DESIGNING &amp; </a:t>
            </a:r>
            <a:r>
              <a:rPr lang="en-US" dirty="0" err="1" smtClean="0"/>
              <a:t>PrototypING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1972" y="4686300"/>
            <a:ext cx="2576945" cy="1736878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96" y="5446151"/>
            <a:ext cx="2362063" cy="49101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2" descr="https://media.licdn.com/mpr/mpr/AAEAAQAAAAAAAAT-AAAAJGUyMDQ4OWIzLTZlZWMtNDdhNy04NThjLWM0ODdiZmNiOGZk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3"/>
          <a:stretch/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DESIGNING USABILITY</a:t>
            </a:r>
            <a:br>
              <a:rPr lang="en-GB" dirty="0" smtClean="0"/>
            </a:br>
            <a:r>
              <a:rPr lang="en-GB" sz="2400" dirty="0" smtClean="0"/>
              <a:t>NEILSEN NORMAN GROUP – EXPLORE THE OPTIONS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2"/>
          <a:stretch/>
        </p:blipFill>
        <p:spPr>
          <a:xfrm>
            <a:off x="1100295" y="3179617"/>
            <a:ext cx="6655724" cy="2015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096" y="6437247"/>
            <a:ext cx="5479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https://www.nngroup.com/articles/usability-101-introduction-to-usability/</a:t>
            </a:r>
          </a:p>
        </p:txBody>
      </p:sp>
    </p:spTree>
    <p:extLst>
      <p:ext uri="{BB962C8B-B14F-4D97-AF65-F5344CB8AC3E}">
        <p14:creationId xmlns:p14="http://schemas.microsoft.com/office/powerpoint/2010/main" val="194441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PROTOTYPING STAGE</a:t>
            </a:r>
            <a:br>
              <a:rPr lang="en-US" dirty="0"/>
            </a:br>
            <a:r>
              <a:rPr lang="en-US" sz="2400" dirty="0"/>
              <a:t>KICK OFF AND PREPARATION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286000"/>
            <a:ext cx="7451113" cy="402336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- Time limitations meant we had to hit the ground running</a:t>
            </a:r>
          </a:p>
          <a:p>
            <a:r>
              <a:rPr lang="en-GB" sz="2400" dirty="0" smtClean="0"/>
              <a:t>- Engagement with our partner, CY2</a:t>
            </a:r>
          </a:p>
          <a:p>
            <a:r>
              <a:rPr lang="en-GB" sz="2400" dirty="0" smtClean="0"/>
              <a:t>- Use the user research and past experience</a:t>
            </a:r>
          </a:p>
          <a:p>
            <a:r>
              <a:rPr lang="en-GB" sz="2400" dirty="0" smtClean="0"/>
              <a:t>- Wireframes, planning, progressing to working prototypes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44" y="4433887"/>
            <a:ext cx="3252265" cy="18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PROTOTYPING STAGE</a:t>
            </a:r>
            <a:br>
              <a:rPr lang="en-US" dirty="0" smtClean="0"/>
            </a:br>
            <a:r>
              <a:rPr lang="en-US" sz="2400" dirty="0" smtClean="0"/>
              <a:t>CREATING WIREFRAMES AND EARLY WORKING PROTOTYPES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3" y="228600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7151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CAMBRIDGE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96" y="5446151"/>
            <a:ext cx="2362063" cy="491013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55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897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PROTOTYPING STAGE</a:t>
            </a:r>
            <a:br>
              <a:rPr lang="en-US" dirty="0" smtClean="0"/>
            </a:br>
            <a:r>
              <a:rPr lang="en-US" sz="2400" dirty="0" smtClean="0"/>
              <a:t>CREATING WIREFRAMES AND EARLY WORKING PROTOTYPES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307" y="2199133"/>
            <a:ext cx="4809631" cy="386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PROTOTYPING STAGE</a:t>
            </a:r>
            <a:br>
              <a:rPr lang="en-US" dirty="0" smtClean="0"/>
            </a:br>
            <a:r>
              <a:rPr lang="en-US" sz="2400" dirty="0" smtClean="0"/>
              <a:t>CREATING WIREFRAMES AND EARLY WORKING PROTOTYPES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35" y="2329780"/>
            <a:ext cx="6984776" cy="370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6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DESIGNING USABILITY</a:t>
            </a:r>
            <a:br>
              <a:rPr lang="en-GB" dirty="0" smtClean="0"/>
            </a:br>
            <a:r>
              <a:rPr lang="en-GB" sz="2400" dirty="0" smtClean="0"/>
              <a:t>NEILSEN NORMAN GROUP – TESTING AND IMPLEMENTING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20" b="30168"/>
          <a:stretch/>
        </p:blipFill>
        <p:spPr>
          <a:xfrm>
            <a:off x="2857175" y="1797051"/>
            <a:ext cx="3111896" cy="44687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096" y="6437247"/>
            <a:ext cx="5479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https://www.nngroup.com/articles/usability-101-introduction-to-usability/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7800" y="4260273"/>
            <a:ext cx="989360" cy="1537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8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OUT THE PROTOTYPES</a:t>
            </a:r>
            <a:br>
              <a:rPr lang="en-US" dirty="0" smtClean="0"/>
            </a:br>
            <a:r>
              <a:rPr lang="en-US" sz="2400" dirty="0" smtClean="0"/>
              <a:t>GROUP WORKSHOPS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accent2"/>
                </a:solidFill>
              </a:rPr>
              <a:t>Asking questions about functionality:</a:t>
            </a:r>
          </a:p>
          <a:p>
            <a:r>
              <a:rPr lang="en-GB" sz="2400" dirty="0" smtClean="0"/>
              <a:t>- What are your first impressions?</a:t>
            </a:r>
          </a:p>
          <a:p>
            <a:r>
              <a:rPr lang="en-GB" sz="2400" dirty="0" smtClean="0"/>
              <a:t>- What do you think you can do?</a:t>
            </a:r>
          </a:p>
          <a:p>
            <a:r>
              <a:rPr lang="en-GB" sz="2400" dirty="0" smtClean="0"/>
              <a:t>- Where do you think you can go?</a:t>
            </a:r>
          </a:p>
          <a:p>
            <a:r>
              <a:rPr lang="en-GB" sz="2400" dirty="0" smtClean="0"/>
              <a:t>- Do the names make sense?</a:t>
            </a:r>
          </a:p>
          <a:p>
            <a:r>
              <a:rPr lang="en-GB" sz="2400" dirty="0" smtClean="0"/>
              <a:t>- Do the images make sense?</a:t>
            </a:r>
          </a:p>
          <a:p>
            <a:r>
              <a:rPr lang="en-GB" sz="2400" dirty="0" smtClean="0"/>
              <a:t>- What improvements can be made?</a:t>
            </a:r>
          </a:p>
          <a:p>
            <a:r>
              <a:rPr lang="en-GB" sz="2400" dirty="0" smtClean="0"/>
              <a:t>- Is there anything missing?</a:t>
            </a:r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12" y="4010891"/>
            <a:ext cx="3201307" cy="21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4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HOMEPAGE - Desktop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69" y="1906571"/>
            <a:ext cx="7741227" cy="4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OUT THE PROTOTYPES</a:t>
            </a:r>
            <a:br>
              <a:rPr lang="en-US" dirty="0" smtClean="0"/>
            </a:br>
            <a:r>
              <a:rPr lang="en-US" sz="2400" dirty="0" smtClean="0"/>
              <a:t>GROUP WORKSHOPS – COLLATING THE DATA WITH ‘MINDJET’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77" y="1998940"/>
            <a:ext cx="4391529" cy="455765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159624" y="2286000"/>
            <a:ext cx="3714211" cy="4023360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accent2"/>
                </a:solidFill>
              </a:rPr>
              <a:t>Sample first impressions:</a:t>
            </a:r>
          </a:p>
          <a:p>
            <a:r>
              <a:rPr lang="en-GB" sz="2400" dirty="0" smtClean="0"/>
              <a:t>“More user friendly”</a:t>
            </a:r>
          </a:p>
          <a:p>
            <a:r>
              <a:rPr lang="en-GB" sz="2400" dirty="0" smtClean="0"/>
              <a:t>“Ooh colourful, ooh graphs”</a:t>
            </a:r>
          </a:p>
          <a:p>
            <a:r>
              <a:rPr lang="en-GB" sz="2400" dirty="0" smtClean="0"/>
              <a:t>“Can I personalise it?”</a:t>
            </a:r>
          </a:p>
          <a:p>
            <a:r>
              <a:rPr lang="en-GB" sz="2400" dirty="0" smtClean="0"/>
              <a:t>“Can I trust it?”</a:t>
            </a:r>
          </a:p>
          <a:p>
            <a:r>
              <a:rPr lang="en-GB" sz="2400" dirty="0" smtClean="0"/>
              <a:t>“Why is that a pie chart?”</a:t>
            </a:r>
          </a:p>
          <a:p>
            <a:r>
              <a:rPr lang="en-GB" sz="2400" dirty="0" smtClean="0"/>
              <a:t>“What is ‘Navigation’?”</a:t>
            </a:r>
          </a:p>
          <a:p>
            <a:pPr marL="0" indent="0">
              <a:buNone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42120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DESIGNING USABILITY</a:t>
            </a:r>
            <a:br>
              <a:rPr lang="en-GB" dirty="0" smtClean="0"/>
            </a:br>
            <a:r>
              <a:rPr lang="en-GB" sz="2400" dirty="0" smtClean="0"/>
              <a:t>NEILSEN NORMAN GROUP – Design thinking 101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6" y="1724316"/>
            <a:ext cx="4679547" cy="4732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096" y="6437247"/>
            <a:ext cx="5479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https://www.nngroup.com/articles/usability-101-introduction-to-usability/</a:t>
            </a:r>
          </a:p>
        </p:txBody>
      </p:sp>
    </p:spTree>
    <p:extLst>
      <p:ext uri="{BB962C8B-B14F-4D97-AF65-F5344CB8AC3E}">
        <p14:creationId xmlns:p14="http://schemas.microsoft.com/office/powerpoint/2010/main" val="21564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761338" cy="1463040"/>
          </a:xfrm>
        </p:spPr>
        <p:txBody>
          <a:bodyPr/>
          <a:lstStyle/>
          <a:p>
            <a:r>
              <a:rPr lang="en-US" dirty="0" smtClean="0"/>
              <a:t>COLLECTING Feedback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1972" y="4686300"/>
            <a:ext cx="2576945" cy="1736878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96" y="5446151"/>
            <a:ext cx="2362063" cy="491013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 b="12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157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FEEDBACK</a:t>
            </a:r>
            <a:br>
              <a:rPr lang="en-US" dirty="0" smtClean="0"/>
            </a:br>
            <a:r>
              <a:rPr lang="en-US" sz="2400" dirty="0" smtClean="0"/>
              <a:t>CONSIDERING OUR OPTIONS FOR POST-IMPLEMENTATION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- When will we collect it?</a:t>
            </a:r>
          </a:p>
          <a:p>
            <a:r>
              <a:rPr lang="en-GB" sz="2400" dirty="0" smtClean="0"/>
              <a:t>- How will we collect it?</a:t>
            </a:r>
          </a:p>
          <a:p>
            <a:r>
              <a:rPr lang="en-GB" sz="2400" dirty="0" smtClean="0"/>
              <a:t>- How often will users want to provide it?</a:t>
            </a:r>
          </a:p>
          <a:p>
            <a:r>
              <a:rPr lang="en-GB" sz="2400" dirty="0" smtClean="0"/>
              <a:t>- What will we ask?</a:t>
            </a:r>
          </a:p>
          <a:p>
            <a:r>
              <a:rPr lang="en-GB" sz="2400" dirty="0" smtClean="0"/>
              <a:t>- How will we analyse it?</a:t>
            </a:r>
          </a:p>
          <a:p>
            <a:r>
              <a:rPr lang="en-GB" sz="2400" dirty="0" smtClean="0"/>
              <a:t>- When will we act on it?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12" y="4010891"/>
            <a:ext cx="3201307" cy="21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3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FEEDBACK</a:t>
            </a:r>
            <a:br>
              <a:rPr lang="en-US" dirty="0" smtClean="0"/>
            </a:br>
            <a:r>
              <a:rPr lang="en-US" sz="2400" dirty="0" smtClean="0"/>
              <a:t>WHAT DID THE USERS THINK?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- A revelation!</a:t>
            </a:r>
          </a:p>
          <a:p>
            <a:r>
              <a:rPr lang="en-GB" sz="2400" dirty="0" smtClean="0"/>
              <a:t>- Bought into the value</a:t>
            </a:r>
          </a:p>
          <a:p>
            <a:r>
              <a:rPr lang="en-GB" sz="2400" dirty="0" smtClean="0"/>
              <a:t>- Collect it whenever the user wants to provide it</a:t>
            </a:r>
          </a:p>
          <a:p>
            <a:r>
              <a:rPr lang="en-GB" sz="2400" dirty="0" smtClean="0"/>
              <a:t>- Some want it to be anonymous</a:t>
            </a:r>
          </a:p>
          <a:p>
            <a:r>
              <a:rPr lang="en-GB" sz="2400" dirty="0" smtClean="0"/>
              <a:t>- They are busy, so make it easy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47" y="3930219"/>
            <a:ext cx="2459813" cy="245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OUR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20809"/>
            <a:ext cx="2400300" cy="1463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96" y="5446151"/>
            <a:ext cx="2362063" cy="491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457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FEEDBACK</a:t>
            </a:r>
            <a:br>
              <a:rPr lang="en-US" dirty="0" smtClean="0"/>
            </a:br>
            <a:r>
              <a:rPr lang="en-US" sz="2400" dirty="0" smtClean="0"/>
              <a:t>OPTIONS We CONSIDERED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- A simple Google form survey</a:t>
            </a:r>
          </a:p>
          <a:p>
            <a:r>
              <a:rPr lang="en-GB" sz="2400" dirty="0" smtClean="0"/>
              <a:t>- </a:t>
            </a:r>
            <a:r>
              <a:rPr lang="en-GB" sz="2400" dirty="0" err="1" smtClean="0"/>
              <a:t>Qualtrics</a:t>
            </a:r>
            <a:r>
              <a:rPr lang="en-GB" sz="2400" dirty="0" smtClean="0"/>
              <a:t> survey form</a:t>
            </a:r>
          </a:p>
          <a:p>
            <a:r>
              <a:rPr lang="en-GB" sz="2400" dirty="0" smtClean="0"/>
              <a:t>- Fluid Forms &amp; Approvals builder</a:t>
            </a:r>
          </a:p>
          <a:p>
            <a:r>
              <a:rPr lang="en-GB" sz="2400" dirty="0" smtClean="0"/>
              <a:t>- Page Composer</a:t>
            </a:r>
          </a:p>
          <a:p>
            <a:r>
              <a:rPr lang="en-GB" sz="2400" dirty="0" smtClean="0"/>
              <a:t>- Developed pages</a:t>
            </a:r>
          </a:p>
          <a:p>
            <a:r>
              <a:rPr lang="en-GB" sz="2400" dirty="0" smtClean="0">
                <a:solidFill>
                  <a:schemeClr val="accent2"/>
                </a:solidFill>
              </a:rPr>
              <a:t>… all linked from a Free-text tile</a:t>
            </a:r>
          </a:p>
          <a:p>
            <a:endParaRPr lang="en-GB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769" y="2343321"/>
            <a:ext cx="2352381" cy="183809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77792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FEEDBACK</a:t>
            </a:r>
            <a:br>
              <a:rPr lang="en-US" dirty="0" smtClean="0"/>
            </a:br>
            <a:r>
              <a:rPr lang="en-US" sz="2400" dirty="0" smtClean="0"/>
              <a:t>OUR CHOSEN OPTION – GOOGLE FORM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226" y="2286000"/>
            <a:ext cx="3314701" cy="4023360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accent2"/>
                </a:solidFill>
              </a:rPr>
              <a:t>Asking:</a:t>
            </a:r>
          </a:p>
          <a:p>
            <a:r>
              <a:rPr lang="en-GB" sz="2400" dirty="0" smtClean="0"/>
              <a:t>What works well?</a:t>
            </a:r>
          </a:p>
          <a:p>
            <a:r>
              <a:rPr lang="en-GB" sz="2400" dirty="0" smtClean="0"/>
              <a:t>What doesn’t?</a:t>
            </a:r>
          </a:p>
          <a:p>
            <a:r>
              <a:rPr lang="en-GB" sz="2400" dirty="0" smtClean="0"/>
              <a:t>How can we improve it?</a:t>
            </a:r>
          </a:p>
          <a:p>
            <a:endParaRPr lang="en-GB" sz="2400" dirty="0"/>
          </a:p>
          <a:p>
            <a:r>
              <a:rPr lang="en-GB" sz="2400" dirty="0" smtClean="0">
                <a:solidFill>
                  <a:schemeClr val="accent2"/>
                </a:solidFill>
              </a:rPr>
              <a:t>Simple and reportable</a:t>
            </a:r>
          </a:p>
          <a:p>
            <a:r>
              <a:rPr lang="en-GB" sz="2400" dirty="0" smtClean="0">
                <a:solidFill>
                  <a:schemeClr val="accent2"/>
                </a:solidFill>
              </a:rPr>
              <a:t>Device agnostic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2246176"/>
            <a:ext cx="4463228" cy="40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8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FEEDBACK</a:t>
            </a:r>
            <a:br>
              <a:rPr lang="en-US" dirty="0" smtClean="0"/>
            </a:br>
            <a:r>
              <a:rPr lang="en-US" sz="2400" dirty="0" smtClean="0"/>
              <a:t>ACTING ON IT AND DEMONSTRATING PROGRESS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8095" y="2266088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- Fix the bugs straight away</a:t>
            </a:r>
          </a:p>
          <a:p>
            <a:r>
              <a:rPr lang="en-GB" sz="2400" dirty="0" smtClean="0"/>
              <a:t>- Resolve the quick wins</a:t>
            </a:r>
          </a:p>
          <a:p>
            <a:r>
              <a:rPr lang="en-GB" sz="2400" dirty="0" smtClean="0"/>
              <a:t>- Give yourself room to improve</a:t>
            </a:r>
          </a:p>
          <a:p>
            <a:r>
              <a:rPr lang="en-GB" sz="2400" dirty="0" smtClean="0"/>
              <a:t>- Involve the users in analysing the feedback</a:t>
            </a:r>
          </a:p>
          <a:p>
            <a:r>
              <a:rPr lang="en-GB" sz="2400" dirty="0" smtClean="0"/>
              <a:t>- Users plan for the next iterations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27" y="4474831"/>
            <a:ext cx="3387102" cy="19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FEEDBACK</a:t>
            </a:r>
            <a:br>
              <a:rPr lang="en-US" dirty="0" smtClean="0"/>
            </a:br>
            <a:r>
              <a:rPr lang="en-US" sz="2400" dirty="0" smtClean="0"/>
              <a:t>THINGS </a:t>
            </a:r>
            <a:r>
              <a:rPr lang="en-US" sz="2400" dirty="0" err="1" smtClean="0"/>
              <a:t>WE’re</a:t>
            </a:r>
            <a:r>
              <a:rPr lang="en-US" sz="2400" dirty="0" smtClean="0"/>
              <a:t> LEARNING ALREADY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8095" y="2266088"/>
            <a:ext cx="7482287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- Users still get hung up on the number of clicks</a:t>
            </a:r>
          </a:p>
          <a:p>
            <a:r>
              <a:rPr lang="en-GB" sz="2400" dirty="0" smtClean="0"/>
              <a:t>- Users want more tiles</a:t>
            </a:r>
          </a:p>
          <a:p>
            <a:r>
              <a:rPr lang="en-GB" sz="2400" dirty="0" smtClean="0"/>
              <a:t>- Users love Pivot Grids, and they want to personalise them</a:t>
            </a:r>
          </a:p>
          <a:p>
            <a:r>
              <a:rPr lang="en-GB" sz="2400" dirty="0" smtClean="0"/>
              <a:t>- Users still value their own Favourites</a:t>
            </a:r>
          </a:p>
          <a:p>
            <a:r>
              <a:rPr lang="en-GB" sz="2400" dirty="0" smtClean="0"/>
              <a:t>- Users see the potential</a:t>
            </a:r>
          </a:p>
          <a:p>
            <a:r>
              <a:rPr lang="en-GB" sz="2400" dirty="0" smtClean="0"/>
              <a:t>- No-one has hit the roof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6" y="3840026"/>
            <a:ext cx="3013364" cy="26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Concluding thoughts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2"/>
            <a:ext cx="9144000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OTHER SESSIONS OF INTEREST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817" y="2269788"/>
            <a:ext cx="8279359" cy="2689713"/>
          </a:xfrm>
        </p:spPr>
        <p:txBody>
          <a:bodyPr/>
          <a:lstStyle/>
          <a:p>
            <a:r>
              <a:rPr lang="en-US" dirty="0" smtClean="0"/>
              <a:t>A Functional Approach to Implementing Fluid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Chris Hay (University of Cambridge)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/>
              <a:t>What’s the Perfect Job for Me?</a:t>
            </a:r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</a:rPr>
              <a:t>Simon Nicol &amp; Steven Smee (University </a:t>
            </a:r>
            <a:r>
              <a:rPr lang="en-US" dirty="0">
                <a:solidFill>
                  <a:schemeClr val="tx1"/>
                </a:solidFill>
              </a:rPr>
              <a:t>of Cambridge)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Brand Your Student Self-service Fluid Homepage</a:t>
            </a:r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</a:rPr>
              <a:t>Stefan Liempt (CY2)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26973" y="4869349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all Alliance presentations will be available for download from the Conference Site</a:t>
            </a:r>
          </a:p>
        </p:txBody>
      </p:sp>
    </p:spTree>
    <p:extLst>
      <p:ext uri="{BB962C8B-B14F-4D97-AF65-F5344CB8AC3E}">
        <p14:creationId xmlns:p14="http://schemas.microsoft.com/office/powerpoint/2010/main" val="309491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presenter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818" y="2179636"/>
            <a:ext cx="4126438" cy="822960"/>
          </a:xfrm>
        </p:spPr>
        <p:txBody>
          <a:bodyPr/>
          <a:lstStyle/>
          <a:p>
            <a:r>
              <a:rPr lang="en-US" dirty="0" smtClean="0"/>
              <a:t>Chris Hay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7818" y="2967788"/>
            <a:ext cx="4126438" cy="1446168"/>
          </a:xfrm>
        </p:spPr>
        <p:txBody>
          <a:bodyPr>
            <a:normAutofit/>
          </a:bodyPr>
          <a:lstStyle/>
          <a:p>
            <a:r>
              <a:rPr lang="en-US" dirty="0" smtClean="0"/>
              <a:t>Functional Consultant (Student Systems)</a:t>
            </a:r>
            <a:endParaRPr lang="en-US" dirty="0"/>
          </a:p>
          <a:p>
            <a:r>
              <a:rPr lang="en-US" dirty="0" smtClean="0"/>
              <a:t>University of Cambridge</a:t>
            </a:r>
            <a:endParaRPr lang="en-US" dirty="0"/>
          </a:p>
          <a:p>
            <a:r>
              <a:rPr lang="en-US" dirty="0" smtClean="0"/>
              <a:t>Chris.Hay@uis.cam.ac.uk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26973" y="4869349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all Alliance presentations will be available for download from the Conference Site</a:t>
            </a:r>
          </a:p>
        </p:txBody>
      </p:sp>
    </p:spTree>
    <p:extLst>
      <p:ext uri="{BB962C8B-B14F-4D97-AF65-F5344CB8AC3E}">
        <p14:creationId xmlns:p14="http://schemas.microsoft.com/office/powerpoint/2010/main" val="5952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78" y="4739158"/>
            <a:ext cx="19050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9983"/>
            <a:ext cx="3800475" cy="37052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>
            <a:fillRect/>
          </a:stretch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2" y="634273"/>
            <a:ext cx="3237790" cy="31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0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BEGINNINGS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27335" r="-108" b="24679"/>
          <a:stretch/>
        </p:blipFill>
        <p:spPr>
          <a:xfrm>
            <a:off x="696570" y="2008018"/>
            <a:ext cx="2054943" cy="1026368"/>
          </a:xfrm>
          <a:prstGeom prst="rect">
            <a:avLst/>
          </a:prstGeom>
        </p:spPr>
      </p:pic>
      <p:pic>
        <p:nvPicPr>
          <p:cNvPr id="6" name="Picture Placeholder 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17342" r="3623" b="17900"/>
          <a:stretch/>
        </p:blipFill>
        <p:spPr>
          <a:xfrm>
            <a:off x="696570" y="3159120"/>
            <a:ext cx="2054943" cy="1027472"/>
          </a:xfrm>
          <a:prstGeom prst="rect">
            <a:avLst/>
          </a:prstGeom>
        </p:spPr>
      </p:pic>
      <p:pic>
        <p:nvPicPr>
          <p:cNvPr id="7" name="Picture Placeholder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" b="29196"/>
          <a:stretch/>
        </p:blipFill>
        <p:spPr>
          <a:xfrm>
            <a:off x="696569" y="4305155"/>
            <a:ext cx="2054943" cy="1027729"/>
          </a:xfrm>
          <a:prstGeom prst="rect">
            <a:avLst/>
          </a:prstGeom>
        </p:spPr>
      </p:pic>
      <p:pic>
        <p:nvPicPr>
          <p:cNvPr id="8" name="Picture Placehold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" t="13797" b="13797"/>
          <a:stretch/>
        </p:blipFill>
        <p:spPr>
          <a:xfrm>
            <a:off x="696570" y="5452319"/>
            <a:ext cx="2054942" cy="1027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569" y="1912326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1209</a:t>
            </a:r>
            <a:endParaRPr lang="en-GB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8402" y="3065979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1284</a:t>
            </a:r>
            <a:endParaRPr lang="en-GB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440" y="4207189"/>
            <a:ext cx="1435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1326-</a:t>
            </a:r>
            <a:endParaRPr lang="en-GB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402" y="5352548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1584</a:t>
            </a:r>
            <a:endParaRPr lang="en-GB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69616" y="1975644"/>
            <a:ext cx="5764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Groups of scholars gather in Grentebrige (or Cantebrigge)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69616" y="3159120"/>
            <a:ext cx="5607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Peterhouse, the first college is founded by the Bishop of Ely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69616" y="4283931"/>
            <a:ext cx="5607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13 more Colleges are founded in Cambridge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69615" y="5437031"/>
            <a:ext cx="5764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Henry VIII issues patent to allow Cambridge University Press to start publishing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688402" y="4617806"/>
            <a:ext cx="1274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1583</a:t>
            </a:r>
            <a:endParaRPr lang="en-GB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57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15" y="4306487"/>
            <a:ext cx="2042197" cy="1037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4"/>
          <a:stretch/>
        </p:blipFill>
        <p:spPr>
          <a:xfrm>
            <a:off x="707566" y="2014195"/>
            <a:ext cx="2054944" cy="1019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NOTABLE DISCOVERIES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569" y="1912326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1687</a:t>
            </a:r>
            <a:endParaRPr lang="en-GB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402" y="4216932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1934</a:t>
            </a:r>
            <a:endParaRPr lang="en-GB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69616" y="1975644"/>
            <a:ext cx="5764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Isaac Newton publishes ‘Principia Mathematica’, establishing the fundamental principles of modern physics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769616" y="3159120"/>
            <a:ext cx="5607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Charles Babbage has his first ideas for a ‘difference engine’ – the basis for the modern computer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769615" y="4301415"/>
            <a:ext cx="5764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Frank Whittle is sent to Cambridge by the RAF where, encouraged to pursue his idea of jet propulsion, the jet engine was born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1" y="3158078"/>
            <a:ext cx="2054943" cy="1022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8402" y="3065979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1812</a:t>
            </a:r>
            <a:endParaRPr lang="en-GB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722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97" b="-1"/>
          <a:stretch/>
        </p:blipFill>
        <p:spPr>
          <a:xfrm>
            <a:off x="698255" y="4324819"/>
            <a:ext cx="2040047" cy="1027729"/>
          </a:xfrm>
          <a:prstGeom prst="rect">
            <a:avLst/>
          </a:prstGeom>
        </p:spPr>
      </p:pic>
      <p:pic>
        <p:nvPicPr>
          <p:cNvPr id="20" name="Picture Placeholder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8" t="1487" b="1487"/>
          <a:stretch/>
        </p:blipFill>
        <p:spPr>
          <a:xfrm>
            <a:off x="693190" y="3158248"/>
            <a:ext cx="2054943" cy="10274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8" name="Picture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" b="2641"/>
          <a:stretch>
            <a:fillRect/>
          </a:stretch>
        </p:blipFill>
        <p:spPr>
          <a:xfrm>
            <a:off x="696572" y="2002848"/>
            <a:ext cx="2054944" cy="1027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RECENTLY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569" y="1912326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2009</a:t>
            </a:r>
            <a:endParaRPr lang="en-GB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8402" y="3065979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2015</a:t>
            </a:r>
            <a:endParaRPr lang="en-GB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440" y="4207189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2017</a:t>
            </a:r>
            <a:endParaRPr lang="en-GB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69616" y="1975644"/>
            <a:ext cx="5764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University celebrates its 800</a:t>
            </a:r>
            <a:r>
              <a:rPr lang="en-US" baseline="30000" dirty="0"/>
              <a:t>th</a:t>
            </a:r>
            <a:r>
              <a:rPr lang="en-US" dirty="0"/>
              <a:t> anniversary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69616" y="3159120"/>
            <a:ext cx="5607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Construction of a new district in north-west Cambridge known as ‘Eddington’ commences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69616" y="4283931"/>
            <a:ext cx="5607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Sainsbury’s supermarket and an Argos opens in Eddington</a:t>
            </a:r>
          </a:p>
        </p:txBody>
      </p:sp>
    </p:spTree>
    <p:extLst>
      <p:ext uri="{BB962C8B-B14F-4D97-AF65-F5344CB8AC3E}">
        <p14:creationId xmlns:p14="http://schemas.microsoft.com/office/powerpoint/2010/main" val="240555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761338" cy="1463040"/>
          </a:xfrm>
        </p:spPr>
        <p:txBody>
          <a:bodyPr/>
          <a:lstStyle/>
          <a:p>
            <a:r>
              <a:rPr lang="en-US" dirty="0" smtClean="0"/>
              <a:t>CAMBRIDGE </a:t>
            </a:r>
            <a:br>
              <a:rPr lang="en-US" dirty="0" smtClean="0"/>
            </a:br>
            <a:r>
              <a:rPr lang="en-US" dirty="0" smtClean="0"/>
              <a:t>FACTS AND FIGURES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1972" y="4686300"/>
            <a:ext cx="2576945" cy="1736878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96" y="5446151"/>
            <a:ext cx="2362063" cy="49101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>
          <a:xfrm>
            <a:off x="-36140" y="-10392"/>
            <a:ext cx="9141714" cy="4572000"/>
          </a:xfrm>
        </p:spPr>
      </p:sp>
      <p:sp>
        <p:nvSpPr>
          <p:cNvPr id="20" name="Rectangle 19"/>
          <p:cNvSpPr/>
          <p:nvPr/>
        </p:nvSpPr>
        <p:spPr>
          <a:xfrm>
            <a:off x="-36139" y="-10392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smtClean="0"/>
              <a:t>31</a:t>
            </a:r>
          </a:p>
          <a:p>
            <a:pPr algn="ctr"/>
            <a:r>
              <a:rPr lang="en-GB" dirty="0" smtClean="0"/>
              <a:t>Autonomous Colleges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2267861" y="-10391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Over</a:t>
            </a:r>
          </a:p>
          <a:p>
            <a:pPr algn="ctr"/>
            <a:r>
              <a:rPr lang="en-GB" sz="6000" b="1" dirty="0" smtClean="0"/>
              <a:t>100</a:t>
            </a:r>
            <a:r>
              <a:rPr lang="en-GB" dirty="0" smtClean="0"/>
              <a:t> </a:t>
            </a:r>
            <a:r>
              <a:rPr lang="en-GB" dirty="0"/>
              <a:t>D</a:t>
            </a:r>
            <a:r>
              <a:rPr lang="en-GB" dirty="0" smtClean="0"/>
              <a:t>epartments</a:t>
            </a:r>
            <a:r>
              <a:rPr lang="en-GB" dirty="0"/>
              <a:t>, </a:t>
            </a:r>
            <a:r>
              <a:rPr lang="en-GB" dirty="0" smtClean="0"/>
              <a:t>Faculties</a:t>
            </a:r>
            <a:r>
              <a:rPr lang="en-GB" dirty="0"/>
              <a:t>, </a:t>
            </a:r>
            <a:r>
              <a:rPr lang="en-GB" dirty="0" smtClean="0"/>
              <a:t>Schools &amp; Non-School</a:t>
            </a:r>
          </a:p>
          <a:p>
            <a:pPr algn="ctr"/>
            <a:r>
              <a:rPr lang="en-GB" dirty="0" smtClean="0"/>
              <a:t>Institutions 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4571861" y="-10391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/>
              <a:t>11,000+</a:t>
            </a:r>
          </a:p>
          <a:p>
            <a:pPr algn="ctr"/>
            <a:r>
              <a:rPr lang="en-GB" dirty="0" smtClean="0"/>
              <a:t>people employed directly by the University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6875861" y="-10391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/>
              <a:t>26,000+</a:t>
            </a:r>
          </a:p>
          <a:p>
            <a:pPr algn="ctr"/>
            <a:r>
              <a:rPr lang="en-GB" dirty="0" smtClean="0"/>
              <a:t>Students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-36141" y="2295095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/>
              <a:t>82-80</a:t>
            </a:r>
          </a:p>
          <a:p>
            <a:pPr algn="ctr"/>
            <a:r>
              <a:rPr lang="en-GB" dirty="0" smtClean="0"/>
              <a:t>record in the </a:t>
            </a:r>
          </a:p>
          <a:p>
            <a:pPr algn="ctr"/>
            <a:r>
              <a:rPr lang="en-GB" dirty="0" smtClean="0"/>
              <a:t>Cambridge vs Oxford Boat Race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2267861" y="2293449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One</a:t>
            </a:r>
          </a:p>
          <a:p>
            <a:pPr algn="ctr"/>
            <a:r>
              <a:rPr lang="en-GB" sz="6600" b="1" dirty="0" smtClean="0"/>
              <a:t>Bear</a:t>
            </a:r>
          </a:p>
          <a:p>
            <a:pPr algn="ctr"/>
            <a:r>
              <a:rPr lang="en-GB" dirty="0"/>
              <a:t>s</a:t>
            </a:r>
            <a:r>
              <a:rPr lang="en-GB" dirty="0" smtClean="0"/>
              <a:t>tayed in Lord Byron’s </a:t>
            </a:r>
          </a:p>
          <a:p>
            <a:pPr algn="ctr"/>
            <a:r>
              <a:rPr lang="en-GB" dirty="0" smtClean="0"/>
              <a:t>College room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4571861" y="2291991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/>
              <a:t>98</a:t>
            </a:r>
            <a:r>
              <a:rPr lang="en-GB" b="1" dirty="0"/>
              <a:t> </a:t>
            </a:r>
          </a:p>
          <a:p>
            <a:pPr algn="ctr"/>
            <a:r>
              <a:rPr lang="en-GB" dirty="0"/>
              <a:t>Nobel Prize Winners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75861" y="2291417"/>
            <a:ext cx="2304000" cy="230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There are</a:t>
            </a:r>
            <a:endParaRPr lang="en-GB" dirty="0"/>
          </a:p>
          <a:p>
            <a:pPr algn="ctr"/>
            <a:r>
              <a:rPr lang="en-GB" sz="3600" b="1" dirty="0" smtClean="0"/>
              <a:t>More bikes </a:t>
            </a:r>
            <a:r>
              <a:rPr lang="en-GB" dirty="0" smtClean="0"/>
              <a:t>in Cambridge than in Oxford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65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3138055" cy="1463040"/>
          </a:xfrm>
        </p:spPr>
        <p:txBody>
          <a:bodyPr/>
          <a:lstStyle/>
          <a:p>
            <a:r>
              <a:rPr lang="en-US" dirty="0" err="1" smtClean="0"/>
              <a:t>Peoplesoft</a:t>
            </a:r>
            <a:r>
              <a:rPr lang="en-US" dirty="0" smtClean="0"/>
              <a:t> 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1972" y="4852556"/>
            <a:ext cx="2576945" cy="17368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Implemented from 2001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Campus Solutions 9.2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Image 5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PeopleTools 8.55.16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5446151"/>
            <a:ext cx="2362063" cy="491013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4" b="5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89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9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3B2867"/>
      </a:accent1>
      <a:accent2>
        <a:srgbClr val="7F7B99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3625</TotalTime>
  <Words>1448</Words>
  <Application>Microsoft Office PowerPoint</Application>
  <PresentationFormat>On-screen Show (4:3)</PresentationFormat>
  <Paragraphs>305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Calibri</vt:lpstr>
      <vt:lpstr>Tw Cen MT</vt:lpstr>
      <vt:lpstr>Tw Cen MT Condensed</vt:lpstr>
      <vt:lpstr>Wingdings 3</vt:lpstr>
      <vt:lpstr>Integral</vt:lpstr>
      <vt:lpstr>A USER-CENTRIC approach to implementing fluid</vt:lpstr>
      <vt:lpstr>presenter</vt:lpstr>
      <vt:lpstr>UNIVERSITY OF CAMBRIDGE</vt:lpstr>
      <vt:lpstr>OUR HISTORY</vt:lpstr>
      <vt:lpstr>THE BEGINNINGS</vt:lpstr>
      <vt:lpstr>NOTABLE DISCOVERIES</vt:lpstr>
      <vt:lpstr>MORE RECENTLY</vt:lpstr>
      <vt:lpstr>CAMBRIDGE  FACTS AND FIGURES</vt:lpstr>
      <vt:lpstr>Peoplesoft AT</vt:lpstr>
      <vt:lpstr>PEOPLESOFT AT </vt:lpstr>
      <vt:lpstr>Camsis IMPROVEMENT PROGRAMME</vt:lpstr>
      <vt:lpstr>Improving the user experience</vt:lpstr>
      <vt:lpstr>USER EXPERIENCE, INTERFACES AND USABILITY</vt:lpstr>
      <vt:lpstr>A GOOD UI SHOULD ENHANCE UX</vt:lpstr>
      <vt:lpstr>DEFINING USABILITY NEILSEN NORMAN GROUP – LEMES, SMEEL, LEEMS, MEELS …</vt:lpstr>
      <vt:lpstr>DESIGNING USABILITY NEILSEN NORMAN GROUP – Design thinking 101</vt:lpstr>
      <vt:lpstr>FLUID AT</vt:lpstr>
      <vt:lpstr>FLUID IN NUMBERS</vt:lpstr>
      <vt:lpstr>EXAMPLE HOMEPAGE - Desktop</vt:lpstr>
      <vt:lpstr>EXAMPLE HOMEPAGE – TABLET &amp; MOBILE</vt:lpstr>
      <vt:lpstr>Starting from scratch</vt:lpstr>
      <vt:lpstr>User-Led</vt:lpstr>
      <vt:lpstr>DESIGNING USABILITY NEILSEN NORMAN GROUP – Design thinking 101</vt:lpstr>
      <vt:lpstr>ESTABLISH THE USER TEAM</vt:lpstr>
      <vt:lpstr>COMMUNICATION</vt:lpstr>
      <vt:lpstr>DESIGNING &amp; PrototypING</vt:lpstr>
      <vt:lpstr>DESIGNING USABILITY NEILSEN NORMAN GROUP – EXPLORE THE OPTIONS</vt:lpstr>
      <vt:lpstr>THE PROTOTYPING STAGE KICK OFF AND PREPARATION</vt:lpstr>
      <vt:lpstr>THE PROTOTYPING STAGE CREATING WIREFRAMES AND EARLY WORKING PROTOTYPES</vt:lpstr>
      <vt:lpstr>THE PROTOTYPING STAGE CREATING WIREFRAMES AND EARLY WORKING PROTOTYPES</vt:lpstr>
      <vt:lpstr>THE PROTOTYPING STAGE CREATING WIREFRAMES AND EARLY WORKING PROTOTYPES</vt:lpstr>
      <vt:lpstr>DESIGNING USABILITY NEILSEN NORMAN GROUP – TESTING AND IMPLEMENTING</vt:lpstr>
      <vt:lpstr>TESTING OUT THE PROTOTYPES GROUP WORKSHOPS</vt:lpstr>
      <vt:lpstr>EXAMPLE HOMEPAGE - Desktop</vt:lpstr>
      <vt:lpstr>TESTING OUT THE PROTOTYPES GROUP WORKSHOPS – COLLATING THE DATA WITH ‘MINDJET’</vt:lpstr>
      <vt:lpstr>DESIGNING USABILITY NEILSEN NORMAN GROUP – Design thinking 101</vt:lpstr>
      <vt:lpstr>COLLECTING Feedback</vt:lpstr>
      <vt:lpstr>COLLECTING FEEDBACK CONSIDERING OUR OPTIONS FOR POST-IMPLEMENTATION</vt:lpstr>
      <vt:lpstr>COLLECTING FEEDBACK WHAT DID THE USERS THINK?</vt:lpstr>
      <vt:lpstr>COLLECTING FEEDBACK OPTIONS We CONSIDERED</vt:lpstr>
      <vt:lpstr>COLLECTING FEEDBACK OUR CHOSEN OPTION – GOOGLE FORM</vt:lpstr>
      <vt:lpstr>COLLECTING FEEDBACK ACTING ON IT AND DEMONSTRATING PROGRESS</vt:lpstr>
      <vt:lpstr>COLLECTING FEEDBACK THINGS WE’re LEARNING ALREADY</vt:lpstr>
      <vt:lpstr>Concluding thoughts</vt:lpstr>
      <vt:lpstr>OTHER SESSIONS OF INTEREST</vt:lpstr>
      <vt:lpstr>presenter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Amy Ewing</dc:creator>
  <cp:lastModifiedBy>Chris Hay</cp:lastModifiedBy>
  <cp:revision>253</cp:revision>
  <dcterms:created xsi:type="dcterms:W3CDTF">2015-09-02T14:36:24Z</dcterms:created>
  <dcterms:modified xsi:type="dcterms:W3CDTF">2017-10-17T09:15:51Z</dcterms:modified>
</cp:coreProperties>
</file>