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8"/>
  </p:notesMasterIdLst>
  <p:sldIdLst>
    <p:sldId id="259" r:id="rId2"/>
    <p:sldId id="260" r:id="rId3"/>
    <p:sldId id="269" r:id="rId4"/>
    <p:sldId id="268" r:id="rId5"/>
    <p:sldId id="295" r:id="rId6"/>
    <p:sldId id="257" r:id="rId7"/>
    <p:sldId id="288" r:id="rId8"/>
    <p:sldId id="262" r:id="rId9"/>
    <p:sldId id="305" r:id="rId10"/>
    <p:sldId id="303" r:id="rId11"/>
    <p:sldId id="304" r:id="rId12"/>
    <p:sldId id="263" r:id="rId13"/>
    <p:sldId id="272" r:id="rId14"/>
    <p:sldId id="291" r:id="rId15"/>
    <p:sldId id="307" r:id="rId16"/>
    <p:sldId id="290" r:id="rId17"/>
    <p:sldId id="308" r:id="rId18"/>
    <p:sldId id="301" r:id="rId19"/>
    <p:sldId id="296" r:id="rId20"/>
    <p:sldId id="297" r:id="rId21"/>
    <p:sldId id="298" r:id="rId22"/>
    <p:sldId id="299" r:id="rId23"/>
    <p:sldId id="300" r:id="rId24"/>
    <p:sldId id="309" r:id="rId25"/>
    <p:sldId id="264" r:id="rId26"/>
    <p:sldId id="289" r:id="rId27"/>
    <p:sldId id="279" r:id="rId28"/>
    <p:sldId id="286" r:id="rId29"/>
    <p:sldId id="287" r:id="rId30"/>
    <p:sldId id="306" r:id="rId31"/>
    <p:sldId id="265" r:id="rId32"/>
    <p:sldId id="293" r:id="rId33"/>
    <p:sldId id="294" r:id="rId34"/>
    <p:sldId id="281" r:id="rId35"/>
    <p:sldId id="283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81858" autoAdjust="0"/>
  </p:normalViewPr>
  <p:slideViewPr>
    <p:cSldViewPr snapToGrid="0">
      <p:cViewPr varScale="1">
        <p:scale>
          <a:sx n="75" d="100"/>
          <a:sy n="75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Contactable Alumni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Sheet1!$A$1:$A$3</c:f>
              <c:strCache>
                <c:ptCount val="3"/>
                <c:pt idx="0">
                  <c:v>2013 Pre data migration</c:v>
                </c:pt>
                <c:pt idx="1">
                  <c:v>2013 Post data migration</c:v>
                </c:pt>
                <c:pt idx="2">
                  <c:v>Now</c:v>
                </c:pt>
              </c:strCache>
            </c:strRef>
          </c:cat>
          <c:val>
            <c:numRef>
              <c:f>Sheet1!$B$1:$B$3</c:f>
              <c:numCache>
                <c:formatCode>0</c:formatCode>
                <c:ptCount val="3"/>
                <c:pt idx="0">
                  <c:v>31000</c:v>
                </c:pt>
                <c:pt idx="1">
                  <c:v>44000</c:v>
                </c:pt>
                <c:pt idx="2">
                  <c:v>66000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706088"/>
        <c:axId val="429744224"/>
      </c:barChart>
      <c:catAx>
        <c:axId val="43070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4224"/>
        <c:crosses val="autoZero"/>
        <c:auto val="1"/>
        <c:lblAlgn val="ctr"/>
        <c:lblOffset val="100"/>
        <c:noMultiLvlLbl val="0"/>
      </c:catAx>
      <c:valAx>
        <c:axId val="42974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706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% of Alumni</a:t>
            </a:r>
            <a:r>
              <a:rPr lang="en-US" baseline="0" dirty="0" smtClean="0"/>
              <a:t> contactable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</c:f>
              <c:strCache>
                <c:ptCount val="4"/>
                <c:pt idx="0">
                  <c:v>Average </c:v>
                </c:pt>
                <c:pt idx="1">
                  <c:v>Highest</c:v>
                </c:pt>
                <c:pt idx="2">
                  <c:v>Lowest </c:v>
                </c:pt>
                <c:pt idx="3">
                  <c:v>ECU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0.44</c:v>
                </c:pt>
                <c:pt idx="1">
                  <c:v>0.57999999999999996</c:v>
                </c:pt>
                <c:pt idx="2">
                  <c:v>0.16</c:v>
                </c:pt>
                <c:pt idx="3">
                  <c:v>0.43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745008"/>
        <c:axId val="429745400"/>
      </c:barChart>
      <c:catAx>
        <c:axId val="4297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5400"/>
        <c:crosses val="autoZero"/>
        <c:auto val="1"/>
        <c:lblAlgn val="ctr"/>
        <c:lblOffset val="100"/>
        <c:noMultiLvlLbl val="0"/>
      </c:catAx>
      <c:valAx>
        <c:axId val="42974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Telephone</a:t>
            </a:r>
            <a:r>
              <a:rPr lang="en-US" baseline="0" dirty="0" smtClean="0"/>
              <a:t> campaign contact records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Sheet1!$A$10:$A$18</c:f>
              <c:strCache>
                <c:ptCount val="9"/>
                <c:pt idx="0">
                  <c:v>Uni 1</c:v>
                </c:pt>
                <c:pt idx="1">
                  <c:v>Uni 2</c:v>
                </c:pt>
                <c:pt idx="2">
                  <c:v>Uni 3</c:v>
                </c:pt>
                <c:pt idx="3">
                  <c:v>Uni 4</c:v>
                </c:pt>
                <c:pt idx="4">
                  <c:v>Uni 5</c:v>
                </c:pt>
                <c:pt idx="5">
                  <c:v>Uni 6</c:v>
                </c:pt>
                <c:pt idx="6">
                  <c:v>Uni 7</c:v>
                </c:pt>
                <c:pt idx="7">
                  <c:v>Uni 8</c:v>
                </c:pt>
                <c:pt idx="8">
                  <c:v>ECU</c:v>
                </c:pt>
              </c:strCache>
            </c:strRef>
          </c:cat>
          <c:val>
            <c:numRef>
              <c:f>Sheet1!$B$10:$B$18</c:f>
              <c:numCache>
                <c:formatCode>0%</c:formatCode>
                <c:ptCount val="9"/>
                <c:pt idx="0">
                  <c:v>0.51219999999999999</c:v>
                </c:pt>
                <c:pt idx="1">
                  <c:v>0.54669999999999996</c:v>
                </c:pt>
                <c:pt idx="2">
                  <c:v>0.45400000000000001</c:v>
                </c:pt>
                <c:pt idx="3">
                  <c:v>0.43380000000000002</c:v>
                </c:pt>
                <c:pt idx="4">
                  <c:v>0.64159999999999995</c:v>
                </c:pt>
                <c:pt idx="5">
                  <c:v>0.81640000000000001</c:v>
                </c:pt>
                <c:pt idx="6">
                  <c:v>0.57220000000000004</c:v>
                </c:pt>
                <c:pt idx="7">
                  <c:v>0.70179999999999998</c:v>
                </c:pt>
                <c:pt idx="8">
                  <c:v>0.7268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746184"/>
        <c:axId val="429746576"/>
      </c:barChart>
      <c:catAx>
        <c:axId val="42974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6576"/>
        <c:crosses val="autoZero"/>
        <c:auto val="1"/>
        <c:lblAlgn val="ctr"/>
        <c:lblOffset val="100"/>
        <c:noMultiLvlLbl val="0"/>
      </c:catAx>
      <c:valAx>
        <c:axId val="4297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4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5AB8-7ABE-42E1-95EE-D0443D1A7D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E4E2FB-D4EC-4442-8050-72DD6BEFD10E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Prospective Student</a:t>
          </a:r>
          <a:endParaRPr lang="en-AU" dirty="0">
            <a:solidFill>
              <a:schemeClr val="tx1"/>
            </a:solidFill>
          </a:endParaRPr>
        </a:p>
      </dgm:t>
    </dgm:pt>
    <dgm:pt modelId="{A46CC298-8113-463B-AFDB-75532215D03B}" type="parTrans" cxnId="{A473EB26-DCFB-4A33-BD8C-FC28B8931BE9}">
      <dgm:prSet/>
      <dgm:spPr/>
      <dgm:t>
        <a:bodyPr/>
        <a:lstStyle/>
        <a:p>
          <a:endParaRPr lang="en-AU"/>
        </a:p>
      </dgm:t>
    </dgm:pt>
    <dgm:pt modelId="{686BD62F-34F6-4C14-A1DE-5B68D8547A90}" type="sibTrans" cxnId="{A473EB26-DCFB-4A33-BD8C-FC28B8931BE9}">
      <dgm:prSet/>
      <dgm:spPr/>
      <dgm:t>
        <a:bodyPr/>
        <a:lstStyle/>
        <a:p>
          <a:endParaRPr lang="en-AU"/>
        </a:p>
      </dgm:t>
    </dgm:pt>
    <dgm:pt modelId="{E0A27901-D4DF-401E-AB81-AEB03955DF88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Enrolled Student</a:t>
          </a:r>
          <a:endParaRPr lang="en-AU" dirty="0">
            <a:solidFill>
              <a:schemeClr val="tx1"/>
            </a:solidFill>
          </a:endParaRPr>
        </a:p>
      </dgm:t>
    </dgm:pt>
    <dgm:pt modelId="{D4547584-9327-4C6A-A701-C216C4EA0899}" type="parTrans" cxnId="{02351E9E-2AAD-4EDA-A993-15539B77C40C}">
      <dgm:prSet/>
      <dgm:spPr/>
      <dgm:t>
        <a:bodyPr/>
        <a:lstStyle/>
        <a:p>
          <a:endParaRPr lang="en-AU"/>
        </a:p>
      </dgm:t>
    </dgm:pt>
    <dgm:pt modelId="{4DF9CC3A-2DFE-48EB-BAF1-4F4C8B198EA1}" type="sibTrans" cxnId="{02351E9E-2AAD-4EDA-A993-15539B77C40C}">
      <dgm:prSet/>
      <dgm:spPr/>
      <dgm:t>
        <a:bodyPr/>
        <a:lstStyle/>
        <a:p>
          <a:endParaRPr lang="en-AU"/>
        </a:p>
      </dgm:t>
    </dgm:pt>
    <dgm:pt modelId="{C1279BBE-1BEB-41C1-AA86-4B6F5DB2F4EF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Alum</a:t>
          </a:r>
          <a:endParaRPr lang="en-AU" dirty="0">
            <a:solidFill>
              <a:schemeClr val="tx1"/>
            </a:solidFill>
          </a:endParaRPr>
        </a:p>
      </dgm:t>
    </dgm:pt>
    <dgm:pt modelId="{24FD83A0-EF52-40DF-8EAB-8DFF2FF244F7}" type="parTrans" cxnId="{11827982-58B4-4896-8162-85198129A22A}">
      <dgm:prSet/>
      <dgm:spPr/>
      <dgm:t>
        <a:bodyPr/>
        <a:lstStyle/>
        <a:p>
          <a:endParaRPr lang="en-AU"/>
        </a:p>
      </dgm:t>
    </dgm:pt>
    <dgm:pt modelId="{7D8B99BC-0388-4C1A-B5F8-BAE5948F8179}" type="sibTrans" cxnId="{11827982-58B4-4896-8162-85198129A22A}">
      <dgm:prSet/>
      <dgm:spPr/>
      <dgm:t>
        <a:bodyPr/>
        <a:lstStyle/>
        <a:p>
          <a:endParaRPr lang="en-AU"/>
        </a:p>
      </dgm:t>
    </dgm:pt>
    <dgm:pt modelId="{9C7FA0DA-3392-4D21-9151-5A3A88D1BC1C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Donor</a:t>
          </a:r>
          <a:endParaRPr lang="en-AU" dirty="0">
            <a:solidFill>
              <a:schemeClr val="tx1"/>
            </a:solidFill>
          </a:endParaRPr>
        </a:p>
      </dgm:t>
    </dgm:pt>
    <dgm:pt modelId="{5F24294C-847B-41CA-B635-5CE60A7A82E1}" type="parTrans" cxnId="{BC2B0C33-8554-446E-BA7F-52B4D590A59E}">
      <dgm:prSet/>
      <dgm:spPr/>
      <dgm:t>
        <a:bodyPr/>
        <a:lstStyle/>
        <a:p>
          <a:endParaRPr lang="en-AU"/>
        </a:p>
      </dgm:t>
    </dgm:pt>
    <dgm:pt modelId="{A47CBCD1-B254-4778-9465-2B9794A46C1B}" type="sibTrans" cxnId="{BC2B0C33-8554-446E-BA7F-52B4D590A59E}">
      <dgm:prSet/>
      <dgm:spPr/>
      <dgm:t>
        <a:bodyPr/>
        <a:lstStyle/>
        <a:p>
          <a:endParaRPr lang="en-AU"/>
        </a:p>
      </dgm:t>
    </dgm:pt>
    <dgm:pt modelId="{50FBD736-A73B-4CCE-96B0-D1AC1E9D097D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Bequest Donor</a:t>
          </a:r>
          <a:endParaRPr lang="en-AU" dirty="0">
            <a:solidFill>
              <a:schemeClr val="tx1"/>
            </a:solidFill>
          </a:endParaRPr>
        </a:p>
      </dgm:t>
    </dgm:pt>
    <dgm:pt modelId="{A3042A5C-D700-4D9B-9AFF-B376EE0BA9C6}" type="parTrans" cxnId="{35FE08C9-48D3-48C9-BE93-AC7F03FFBF46}">
      <dgm:prSet/>
      <dgm:spPr/>
      <dgm:t>
        <a:bodyPr/>
        <a:lstStyle/>
        <a:p>
          <a:endParaRPr lang="en-AU"/>
        </a:p>
      </dgm:t>
    </dgm:pt>
    <dgm:pt modelId="{8E6F3261-DF15-432E-9BCD-BBC66C352707}" type="sibTrans" cxnId="{35FE08C9-48D3-48C9-BE93-AC7F03FFBF46}">
      <dgm:prSet/>
      <dgm:spPr/>
      <dgm:t>
        <a:bodyPr/>
        <a:lstStyle/>
        <a:p>
          <a:endParaRPr lang="en-AU"/>
        </a:p>
      </dgm:t>
    </dgm:pt>
    <dgm:pt modelId="{235269B5-873A-4971-A744-5F2ADF786795}" type="pres">
      <dgm:prSet presAssocID="{D0F35AB8-7ABE-42E1-95EE-D0443D1A7D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0EC08CC-1FDC-4241-AF5F-7214127A687A}" type="pres">
      <dgm:prSet presAssocID="{9FE4E2FB-D4EC-4442-8050-72DD6BEFD1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DE28B00-7292-4A49-8518-4AD6086B2779}" type="pres">
      <dgm:prSet presAssocID="{686BD62F-34F6-4C14-A1DE-5B68D8547A90}" presName="sibTrans" presStyleLbl="sibTrans2D1" presStyleIdx="0" presStyleCnt="4"/>
      <dgm:spPr/>
      <dgm:t>
        <a:bodyPr/>
        <a:lstStyle/>
        <a:p>
          <a:endParaRPr lang="en-AU"/>
        </a:p>
      </dgm:t>
    </dgm:pt>
    <dgm:pt modelId="{41D9CABE-68D4-4A66-A9B3-C607A1E1DACE}" type="pres">
      <dgm:prSet presAssocID="{686BD62F-34F6-4C14-A1DE-5B68D8547A90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8E2FC4E8-1200-434D-B2B6-8AB1E921E57E}" type="pres">
      <dgm:prSet presAssocID="{E0A27901-D4DF-401E-AB81-AEB03955DF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66BC984-02F4-48CF-958B-73F8EDED9391}" type="pres">
      <dgm:prSet presAssocID="{4DF9CC3A-2DFE-48EB-BAF1-4F4C8B198EA1}" presName="sibTrans" presStyleLbl="sibTrans2D1" presStyleIdx="1" presStyleCnt="4"/>
      <dgm:spPr/>
      <dgm:t>
        <a:bodyPr/>
        <a:lstStyle/>
        <a:p>
          <a:endParaRPr lang="en-AU"/>
        </a:p>
      </dgm:t>
    </dgm:pt>
    <dgm:pt modelId="{731BB522-FFF0-47B3-9DB1-ADCA5B32B083}" type="pres">
      <dgm:prSet presAssocID="{4DF9CC3A-2DFE-48EB-BAF1-4F4C8B198EA1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1EDACD6B-4473-4792-986C-816E87EC56E4}" type="pres">
      <dgm:prSet presAssocID="{C1279BBE-1BEB-41C1-AA86-4B6F5DB2F4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1CBF278-AB64-4657-BE08-8C838A71CA64}" type="pres">
      <dgm:prSet presAssocID="{7D8B99BC-0388-4C1A-B5F8-BAE5948F8179}" presName="sibTrans" presStyleLbl="sibTrans2D1" presStyleIdx="2" presStyleCnt="4"/>
      <dgm:spPr/>
      <dgm:t>
        <a:bodyPr/>
        <a:lstStyle/>
        <a:p>
          <a:endParaRPr lang="en-AU"/>
        </a:p>
      </dgm:t>
    </dgm:pt>
    <dgm:pt modelId="{BA223577-0878-4809-A784-44CCB6881AFA}" type="pres">
      <dgm:prSet presAssocID="{7D8B99BC-0388-4C1A-B5F8-BAE5948F8179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A952FAD8-E94E-4174-A571-F7F0950033F9}" type="pres">
      <dgm:prSet presAssocID="{9C7FA0DA-3392-4D21-9151-5A3A88D1BC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2072829-26B8-44A6-951F-1B089458B752}" type="pres">
      <dgm:prSet presAssocID="{A47CBCD1-B254-4778-9465-2B9794A46C1B}" presName="sibTrans" presStyleLbl="sibTrans2D1" presStyleIdx="3" presStyleCnt="4"/>
      <dgm:spPr/>
      <dgm:t>
        <a:bodyPr/>
        <a:lstStyle/>
        <a:p>
          <a:endParaRPr lang="en-AU"/>
        </a:p>
      </dgm:t>
    </dgm:pt>
    <dgm:pt modelId="{BA219986-3DB7-46C0-BAB1-378DC0F2C04B}" type="pres">
      <dgm:prSet presAssocID="{A47CBCD1-B254-4778-9465-2B9794A46C1B}" presName="connectorText" presStyleLbl="sibTrans2D1" presStyleIdx="3" presStyleCnt="4"/>
      <dgm:spPr/>
      <dgm:t>
        <a:bodyPr/>
        <a:lstStyle/>
        <a:p>
          <a:endParaRPr lang="en-AU"/>
        </a:p>
      </dgm:t>
    </dgm:pt>
    <dgm:pt modelId="{3082FC79-0EFE-4347-A12B-53D89DF18B93}" type="pres">
      <dgm:prSet presAssocID="{50FBD736-A73B-4CCE-96B0-D1AC1E9D09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37FDFD2-691A-4BBF-852B-52859059D45F}" type="presOf" srcId="{A47CBCD1-B254-4778-9465-2B9794A46C1B}" destId="{BA219986-3DB7-46C0-BAB1-378DC0F2C04B}" srcOrd="1" destOrd="0" presId="urn:microsoft.com/office/officeart/2005/8/layout/process1"/>
    <dgm:cxn modelId="{35FE08C9-48D3-48C9-BE93-AC7F03FFBF46}" srcId="{D0F35AB8-7ABE-42E1-95EE-D0443D1A7D38}" destId="{50FBD736-A73B-4CCE-96B0-D1AC1E9D097D}" srcOrd="4" destOrd="0" parTransId="{A3042A5C-D700-4D9B-9AFF-B376EE0BA9C6}" sibTransId="{8E6F3261-DF15-432E-9BCD-BBC66C352707}"/>
    <dgm:cxn modelId="{A473EB26-DCFB-4A33-BD8C-FC28B8931BE9}" srcId="{D0F35AB8-7ABE-42E1-95EE-D0443D1A7D38}" destId="{9FE4E2FB-D4EC-4442-8050-72DD6BEFD10E}" srcOrd="0" destOrd="0" parTransId="{A46CC298-8113-463B-AFDB-75532215D03B}" sibTransId="{686BD62F-34F6-4C14-A1DE-5B68D8547A90}"/>
    <dgm:cxn modelId="{A582D249-0D6A-4AA8-B26B-ABB5930B9F4E}" type="presOf" srcId="{9FE4E2FB-D4EC-4442-8050-72DD6BEFD10E}" destId="{00EC08CC-1FDC-4241-AF5F-7214127A687A}" srcOrd="0" destOrd="0" presId="urn:microsoft.com/office/officeart/2005/8/layout/process1"/>
    <dgm:cxn modelId="{11827982-58B4-4896-8162-85198129A22A}" srcId="{D0F35AB8-7ABE-42E1-95EE-D0443D1A7D38}" destId="{C1279BBE-1BEB-41C1-AA86-4B6F5DB2F4EF}" srcOrd="2" destOrd="0" parTransId="{24FD83A0-EF52-40DF-8EAB-8DFF2FF244F7}" sibTransId="{7D8B99BC-0388-4C1A-B5F8-BAE5948F8179}"/>
    <dgm:cxn modelId="{559271A6-0E07-464E-917D-896041F4FCA3}" type="presOf" srcId="{E0A27901-D4DF-401E-AB81-AEB03955DF88}" destId="{8E2FC4E8-1200-434D-B2B6-8AB1E921E57E}" srcOrd="0" destOrd="0" presId="urn:microsoft.com/office/officeart/2005/8/layout/process1"/>
    <dgm:cxn modelId="{859E48D6-E36C-449C-A446-850FE8A43DDB}" type="presOf" srcId="{7D8B99BC-0388-4C1A-B5F8-BAE5948F8179}" destId="{BA223577-0878-4809-A784-44CCB6881AFA}" srcOrd="1" destOrd="0" presId="urn:microsoft.com/office/officeart/2005/8/layout/process1"/>
    <dgm:cxn modelId="{BC2B0C33-8554-446E-BA7F-52B4D590A59E}" srcId="{D0F35AB8-7ABE-42E1-95EE-D0443D1A7D38}" destId="{9C7FA0DA-3392-4D21-9151-5A3A88D1BC1C}" srcOrd="3" destOrd="0" parTransId="{5F24294C-847B-41CA-B635-5CE60A7A82E1}" sibTransId="{A47CBCD1-B254-4778-9465-2B9794A46C1B}"/>
    <dgm:cxn modelId="{89DF7377-D5C0-4A84-B7DD-9BE239ED3FCC}" type="presOf" srcId="{686BD62F-34F6-4C14-A1DE-5B68D8547A90}" destId="{41D9CABE-68D4-4A66-A9B3-C607A1E1DACE}" srcOrd="1" destOrd="0" presId="urn:microsoft.com/office/officeart/2005/8/layout/process1"/>
    <dgm:cxn modelId="{720BD099-A96C-4B2B-ADF1-20C16DB24A0C}" type="presOf" srcId="{686BD62F-34F6-4C14-A1DE-5B68D8547A90}" destId="{DDE28B00-7292-4A49-8518-4AD6086B2779}" srcOrd="0" destOrd="0" presId="urn:microsoft.com/office/officeart/2005/8/layout/process1"/>
    <dgm:cxn modelId="{7CFEC50E-374D-4C14-AD8F-F2F845696FD3}" type="presOf" srcId="{50FBD736-A73B-4CCE-96B0-D1AC1E9D097D}" destId="{3082FC79-0EFE-4347-A12B-53D89DF18B93}" srcOrd="0" destOrd="0" presId="urn:microsoft.com/office/officeart/2005/8/layout/process1"/>
    <dgm:cxn modelId="{0421C46D-EB81-4B76-B437-436CF3743D23}" type="presOf" srcId="{9C7FA0DA-3392-4D21-9151-5A3A88D1BC1C}" destId="{A952FAD8-E94E-4174-A571-F7F0950033F9}" srcOrd="0" destOrd="0" presId="urn:microsoft.com/office/officeart/2005/8/layout/process1"/>
    <dgm:cxn modelId="{961C3CA8-98F3-4A79-B702-9A0F09FDC452}" type="presOf" srcId="{7D8B99BC-0388-4C1A-B5F8-BAE5948F8179}" destId="{E1CBF278-AB64-4657-BE08-8C838A71CA64}" srcOrd="0" destOrd="0" presId="urn:microsoft.com/office/officeart/2005/8/layout/process1"/>
    <dgm:cxn modelId="{02351E9E-2AAD-4EDA-A993-15539B77C40C}" srcId="{D0F35AB8-7ABE-42E1-95EE-D0443D1A7D38}" destId="{E0A27901-D4DF-401E-AB81-AEB03955DF88}" srcOrd="1" destOrd="0" parTransId="{D4547584-9327-4C6A-A701-C216C4EA0899}" sibTransId="{4DF9CC3A-2DFE-48EB-BAF1-4F4C8B198EA1}"/>
    <dgm:cxn modelId="{093B12D2-BD98-4017-A783-18B7D072F8AD}" type="presOf" srcId="{D0F35AB8-7ABE-42E1-95EE-D0443D1A7D38}" destId="{235269B5-873A-4971-A744-5F2ADF786795}" srcOrd="0" destOrd="0" presId="urn:microsoft.com/office/officeart/2005/8/layout/process1"/>
    <dgm:cxn modelId="{003010DD-06D0-400F-BE1B-EB3161D1B169}" type="presOf" srcId="{A47CBCD1-B254-4778-9465-2B9794A46C1B}" destId="{F2072829-26B8-44A6-951F-1B089458B752}" srcOrd="0" destOrd="0" presId="urn:microsoft.com/office/officeart/2005/8/layout/process1"/>
    <dgm:cxn modelId="{97A4A76B-C4C7-4583-8930-42A3D7E41C60}" type="presOf" srcId="{C1279BBE-1BEB-41C1-AA86-4B6F5DB2F4EF}" destId="{1EDACD6B-4473-4792-986C-816E87EC56E4}" srcOrd="0" destOrd="0" presId="urn:microsoft.com/office/officeart/2005/8/layout/process1"/>
    <dgm:cxn modelId="{01AFB969-DFA3-4323-A408-CF76B84D4DE0}" type="presOf" srcId="{4DF9CC3A-2DFE-48EB-BAF1-4F4C8B198EA1}" destId="{731BB522-FFF0-47B3-9DB1-ADCA5B32B083}" srcOrd="1" destOrd="0" presId="urn:microsoft.com/office/officeart/2005/8/layout/process1"/>
    <dgm:cxn modelId="{8D40F9CE-5823-4D8F-8826-A58B668E0FD1}" type="presOf" srcId="{4DF9CC3A-2DFE-48EB-BAF1-4F4C8B198EA1}" destId="{266BC984-02F4-48CF-958B-73F8EDED9391}" srcOrd="0" destOrd="0" presId="urn:microsoft.com/office/officeart/2005/8/layout/process1"/>
    <dgm:cxn modelId="{8AADE2E7-CF9F-4609-8F59-8833E525CC17}" type="presParOf" srcId="{235269B5-873A-4971-A744-5F2ADF786795}" destId="{00EC08CC-1FDC-4241-AF5F-7214127A687A}" srcOrd="0" destOrd="0" presId="urn:microsoft.com/office/officeart/2005/8/layout/process1"/>
    <dgm:cxn modelId="{217A6988-C216-493A-AA91-BD11B2494DB0}" type="presParOf" srcId="{235269B5-873A-4971-A744-5F2ADF786795}" destId="{DDE28B00-7292-4A49-8518-4AD6086B2779}" srcOrd="1" destOrd="0" presId="urn:microsoft.com/office/officeart/2005/8/layout/process1"/>
    <dgm:cxn modelId="{1FEC502B-EC9E-456E-AF75-E4A8DD904D46}" type="presParOf" srcId="{DDE28B00-7292-4A49-8518-4AD6086B2779}" destId="{41D9CABE-68D4-4A66-A9B3-C607A1E1DACE}" srcOrd="0" destOrd="0" presId="urn:microsoft.com/office/officeart/2005/8/layout/process1"/>
    <dgm:cxn modelId="{76EC8A09-2271-42BA-801A-0D56A7F3BE00}" type="presParOf" srcId="{235269B5-873A-4971-A744-5F2ADF786795}" destId="{8E2FC4E8-1200-434D-B2B6-8AB1E921E57E}" srcOrd="2" destOrd="0" presId="urn:microsoft.com/office/officeart/2005/8/layout/process1"/>
    <dgm:cxn modelId="{3490C007-8BAC-48B7-9809-43427A68D552}" type="presParOf" srcId="{235269B5-873A-4971-A744-5F2ADF786795}" destId="{266BC984-02F4-48CF-958B-73F8EDED9391}" srcOrd="3" destOrd="0" presId="urn:microsoft.com/office/officeart/2005/8/layout/process1"/>
    <dgm:cxn modelId="{F5E83D1C-68F5-4829-83A9-0BCCCDC0CEB9}" type="presParOf" srcId="{266BC984-02F4-48CF-958B-73F8EDED9391}" destId="{731BB522-FFF0-47B3-9DB1-ADCA5B32B083}" srcOrd="0" destOrd="0" presId="urn:microsoft.com/office/officeart/2005/8/layout/process1"/>
    <dgm:cxn modelId="{8B79E9FA-7352-4E7B-8E55-F5E439CA0DA1}" type="presParOf" srcId="{235269B5-873A-4971-A744-5F2ADF786795}" destId="{1EDACD6B-4473-4792-986C-816E87EC56E4}" srcOrd="4" destOrd="0" presId="urn:microsoft.com/office/officeart/2005/8/layout/process1"/>
    <dgm:cxn modelId="{509B6D91-379E-4C17-88C1-1EE3EB251228}" type="presParOf" srcId="{235269B5-873A-4971-A744-5F2ADF786795}" destId="{E1CBF278-AB64-4657-BE08-8C838A71CA64}" srcOrd="5" destOrd="0" presId="urn:microsoft.com/office/officeart/2005/8/layout/process1"/>
    <dgm:cxn modelId="{08DBACA0-D3F6-4E7B-B6FA-B6470436B60A}" type="presParOf" srcId="{E1CBF278-AB64-4657-BE08-8C838A71CA64}" destId="{BA223577-0878-4809-A784-44CCB6881AFA}" srcOrd="0" destOrd="0" presId="urn:microsoft.com/office/officeart/2005/8/layout/process1"/>
    <dgm:cxn modelId="{98084CF4-9E37-4BF8-BEDF-6E2D4B36A962}" type="presParOf" srcId="{235269B5-873A-4971-A744-5F2ADF786795}" destId="{A952FAD8-E94E-4174-A571-F7F0950033F9}" srcOrd="6" destOrd="0" presId="urn:microsoft.com/office/officeart/2005/8/layout/process1"/>
    <dgm:cxn modelId="{B5A03DA9-1D7E-459C-BDF6-0EB3EF5C4BBB}" type="presParOf" srcId="{235269B5-873A-4971-A744-5F2ADF786795}" destId="{F2072829-26B8-44A6-951F-1B089458B752}" srcOrd="7" destOrd="0" presId="urn:microsoft.com/office/officeart/2005/8/layout/process1"/>
    <dgm:cxn modelId="{AF62118E-6E88-45FC-90A4-7E78FC15C9D3}" type="presParOf" srcId="{F2072829-26B8-44A6-951F-1B089458B752}" destId="{BA219986-3DB7-46C0-BAB1-378DC0F2C04B}" srcOrd="0" destOrd="0" presId="urn:microsoft.com/office/officeart/2005/8/layout/process1"/>
    <dgm:cxn modelId="{21A719E7-5617-4C4E-9173-AC83D31B51C9}" type="presParOf" srcId="{235269B5-873A-4971-A744-5F2ADF786795}" destId="{3082FC79-0EFE-4347-A12B-53D89DF18B9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5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3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My wish list.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The student journey – graduation to grave!</a:t>
            </a:r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36042</a:t>
            </a:r>
            <a:endParaRPr lang="en-US" dirty="0"/>
          </a:p>
          <a:p>
            <a:r>
              <a:rPr lang="en-US" dirty="0" smtClean="0"/>
              <a:t>November 11, 2016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 – </a:t>
            </a:r>
            <a:r>
              <a:rPr lang="en-US" sz="4000" cap="none" dirty="0" smtClean="0"/>
              <a:t>Design specification</a:t>
            </a:r>
            <a:endParaRPr lang="en-US" sz="40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Understand what is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AU" sz="2400" dirty="0" smtClean="0"/>
              <a:t>Get </a:t>
            </a:r>
            <a:r>
              <a:rPr lang="en-AU" sz="2400" dirty="0"/>
              <a:t>your requirements correct </a:t>
            </a:r>
            <a:r>
              <a:rPr lang="en-AU" sz="24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</a:t>
            </a:r>
            <a:r>
              <a:rPr lang="en-AU" sz="2400" dirty="0" smtClean="0"/>
              <a:t>Have </a:t>
            </a:r>
            <a:r>
              <a:rPr lang="en-AU" sz="2400" dirty="0"/>
              <a:t>a clear understanding of what is </a:t>
            </a:r>
            <a:r>
              <a:rPr lang="en-AU" sz="2400" dirty="0" smtClean="0"/>
              <a:t>required.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</a:t>
            </a:r>
            <a:r>
              <a:rPr lang="en-AU" sz="2400" dirty="0" smtClean="0"/>
              <a:t>Be </a:t>
            </a:r>
            <a:r>
              <a:rPr lang="en-AU" sz="2400" dirty="0"/>
              <a:t>clear on your business processes </a:t>
            </a:r>
            <a:endParaRPr lang="en-A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 </a:t>
            </a:r>
            <a:r>
              <a:rPr lang="en-AU" sz="2400" dirty="0" smtClean="0"/>
              <a:t>Establish what </a:t>
            </a:r>
            <a:r>
              <a:rPr lang="en-AU" sz="2400" dirty="0"/>
              <a:t>data needs to be </a:t>
            </a:r>
            <a:r>
              <a:rPr lang="en-AU" sz="2400" dirty="0" smtClean="0"/>
              <a:t>captured and how will it be used.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9266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 – </a:t>
            </a:r>
            <a:r>
              <a:rPr lang="en-US" cap="none" dirty="0" smtClean="0"/>
              <a:t>Data migration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 ECU’s </a:t>
            </a:r>
            <a:r>
              <a:rPr lang="en-AU" sz="2400" dirty="0"/>
              <a:t>only electronic record prior to </a:t>
            </a:r>
            <a:r>
              <a:rPr lang="en-AU" sz="2400" dirty="0" smtClean="0"/>
              <a:t>1983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Understanding </a:t>
            </a:r>
            <a:r>
              <a:rPr lang="en-US" sz="2400" dirty="0"/>
              <a:t>the volume, type and quality of existing data before you start</a:t>
            </a:r>
            <a:r>
              <a:rPr lang="en-US" sz="2400" dirty="0" smtClean="0"/>
              <a:t>.</a:t>
            </a:r>
            <a:endParaRPr lang="en-AU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AU" sz="2400" dirty="0"/>
              <a:t> </a:t>
            </a:r>
            <a:r>
              <a:rPr lang="en-AU" sz="2400" dirty="0" smtClean="0"/>
              <a:t>Data issues and data migration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207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84832"/>
            <a:ext cx="7290054" cy="4117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Type Multi Select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 Multi select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2" y="2084832"/>
            <a:ext cx="7724015" cy="2861741"/>
          </a:xfrm>
        </p:spPr>
      </p:pic>
    </p:spTree>
    <p:extLst>
      <p:ext uri="{BB962C8B-B14F-4D97-AF65-F5344CB8AC3E}">
        <p14:creationId xmlns:p14="http://schemas.microsoft.com/office/powerpoint/2010/main" val="12101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84832"/>
            <a:ext cx="7290054" cy="4117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Type Multi Select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Extensive use of Custom Objects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Linking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Contacts in more meaningful way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3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objects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2" y="2084832"/>
            <a:ext cx="6530552" cy="40589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84832"/>
            <a:ext cx="7290054" cy="4117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Type Multi Select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Extensive use of Custom Objects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Linking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Contacts in more meaningful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Add ins – to automate processes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80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Pledge instalment Add in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1477" y="1808704"/>
            <a:ext cx="81226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Pledge instalment add in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577" y="1866132"/>
            <a:ext cx="8125402" cy="46045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Gillian Sargent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Senior Advancement Services Coordinator</a:t>
            </a:r>
            <a:endParaRPr lang="en-US" dirty="0"/>
          </a:p>
          <a:p>
            <a:r>
              <a:rPr lang="en-US" dirty="0" smtClean="0"/>
              <a:t>Edith Cowan University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g.sargent@ecu.edu.ua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Dipesh Shah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Coordinator Enquiry Services</a:t>
            </a:r>
            <a:endParaRPr lang="en-US" dirty="0"/>
          </a:p>
          <a:p>
            <a:r>
              <a:rPr lang="en-US" dirty="0" smtClean="0"/>
              <a:t>Edith Cowan University</a:t>
            </a:r>
            <a:endParaRPr lang="en-US" dirty="0"/>
          </a:p>
          <a:p>
            <a:r>
              <a:rPr lang="en-US" dirty="0" smtClean="0"/>
              <a:t>d.shah@ecu.edu.au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Pledge instalment add in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350" y="1733568"/>
            <a:ext cx="8056234" cy="45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Gift creation add in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925" y="1823061"/>
            <a:ext cx="7865932" cy="44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Gift creation add in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335" y="1910151"/>
            <a:ext cx="7993812" cy="45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Gift creation add in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287" y="1897597"/>
            <a:ext cx="8257655" cy="40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84832"/>
            <a:ext cx="7290054" cy="4117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Type Multi Select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Extensive use of Custom Objects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Linking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Contacts in more meaningful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Add ins – to automate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Extensive </a:t>
            </a:r>
            <a:r>
              <a:rPr lang="en-US" sz="2400" dirty="0"/>
              <a:t>use of Tasks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861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All personas are visible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Alumni status and Qualification data visible to all areas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rate growth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6790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using one CRM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23842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matching used during data migration found email addresses for an additional 14,000 alumni.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61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compare to other institutions?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78365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just 3 years we have matched the average for universities in Asia Pacific.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905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Accurate is our data?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897502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2015 we conducted our first calling campaign our contact rates were the second highest compared to other universities.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5581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Edith </a:t>
            </a:r>
            <a:r>
              <a:rPr lang="en-US" dirty="0" err="1" smtClean="0"/>
              <a:t>cowan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&amp; Alumni Relations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3360924"/>
          </a:xfr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All personas are visible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Alumni status and Qualification data visible to all areas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Contact rate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Measure </a:t>
            </a:r>
            <a:r>
              <a:rPr lang="en-US" sz="2400" dirty="0"/>
              <a:t>engagement with the university to feed the fundraising </a:t>
            </a:r>
            <a:r>
              <a:rPr lang="en-US" sz="2400" dirty="0" smtClean="0"/>
              <a:t>pipeline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With time the breadth and scope of data on students/alum allows us to segment more precisely.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70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Ongoing developments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Developments</a:t>
            </a:r>
          </a:p>
          <a:p>
            <a:r>
              <a:rPr lang="en-US" dirty="0" smtClean="0"/>
              <a:t>Ongoing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developments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Custom Objects to support Annual </a:t>
            </a:r>
            <a:r>
              <a:rPr lang="en-US" sz="2400" dirty="0"/>
              <a:t>A</a:t>
            </a:r>
            <a:r>
              <a:rPr lang="en-US" sz="2400" dirty="0" smtClean="0"/>
              <a:t>ppeal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Task multi add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Regular giving customization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Events Module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751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How to allow lost alum to authenticate themselves and update contact details with out manual handling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Custom Objects not supported in </a:t>
            </a:r>
            <a:r>
              <a:rPr lang="en-US" sz="2400" dirty="0" smtClean="0"/>
              <a:t>campaigns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Integration with finance systems to automatically reconcile regular giving payments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Integration with student records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Cross university buy-in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Student </a:t>
            </a:r>
            <a:r>
              <a:rPr lang="en-US" sz="2400" dirty="0"/>
              <a:t>vs personal email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375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Gillian Sargent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Senior Advancement Service Coordinator</a:t>
            </a:r>
            <a:endParaRPr lang="en-US" dirty="0"/>
          </a:p>
          <a:p>
            <a:r>
              <a:rPr lang="en-US" dirty="0" smtClean="0"/>
              <a:t>Edith Cowan University</a:t>
            </a:r>
            <a:endParaRPr lang="en-US" dirty="0"/>
          </a:p>
          <a:p>
            <a:r>
              <a:rPr lang="en-US" dirty="0" smtClean="0"/>
              <a:t>g.sargent@ecu.edu.au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Dipesh Shah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Coordinator Enquiry Services</a:t>
            </a:r>
            <a:endParaRPr lang="en-US" dirty="0"/>
          </a:p>
          <a:p>
            <a:r>
              <a:rPr lang="en-US" dirty="0" smtClean="0"/>
              <a:t>Edith Cowan University</a:t>
            </a:r>
            <a:endParaRPr lang="en-US" dirty="0"/>
          </a:p>
          <a:p>
            <a:r>
              <a:rPr lang="en-US" dirty="0" smtClean="0"/>
              <a:t>d.shah@ecu.edu.au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7273636" cy="1463040"/>
          </a:xfrm>
        </p:spPr>
        <p:txBody>
          <a:bodyPr/>
          <a:lstStyle/>
          <a:p>
            <a:pPr algn="l"/>
            <a:r>
              <a:rPr lang="en-US" dirty="0" smtClean="0"/>
              <a:t>Oracle service cloud – </a:t>
            </a:r>
            <a:br>
              <a:rPr lang="en-US" dirty="0" smtClean="0"/>
            </a:br>
            <a:r>
              <a:rPr lang="en-US" sz="4000" dirty="0" err="1" smtClean="0"/>
              <a:t>aug</a:t>
            </a:r>
            <a:r>
              <a:rPr lang="en-US" sz="4000" dirty="0" smtClean="0"/>
              <a:t> 15</a:t>
            </a:r>
            <a:endParaRPr lang="en-US" sz="4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service cloud at </a:t>
            </a:r>
            <a:r>
              <a:rPr lang="en-US" dirty="0" err="1" smtClean="0"/>
              <a:t>eCU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084832"/>
            <a:ext cx="7290054" cy="41170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General 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Level of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Used by ………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Elements used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9274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BUILD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6147" y="2759192"/>
            <a:ext cx="256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BENEFITS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ONGOING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800" dirty="0" smtClean="0"/>
              <a:t>Student journey – graduation to grave!</a:t>
            </a:r>
            <a:endParaRPr lang="en-AU" sz="3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75604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ADU 9-11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  </a:t>
            </a:r>
            <a:endParaRPr lang="en-US" sz="40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984" y="2266088"/>
            <a:ext cx="748816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Tired and outdated database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new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No history of the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No existing business processes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6623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1235</TotalTime>
  <Words>751</Words>
  <Application>Microsoft Office PowerPoint</Application>
  <PresentationFormat>On-screen Show (4:3)</PresentationFormat>
  <Paragraphs>174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Tw Cen MT</vt:lpstr>
      <vt:lpstr>Tw Cen MT Condensed</vt:lpstr>
      <vt:lpstr>Wingdings 3</vt:lpstr>
      <vt:lpstr>Integral</vt:lpstr>
      <vt:lpstr>The student journey – graduation to grave!</vt:lpstr>
      <vt:lpstr>presenters</vt:lpstr>
      <vt:lpstr>Edith cowan university</vt:lpstr>
      <vt:lpstr>Oracle service cloud –  aug 15</vt:lpstr>
      <vt:lpstr>Oracle service cloud at eCU </vt:lpstr>
      <vt:lpstr>Overview</vt:lpstr>
      <vt:lpstr>Student journey – graduation to grave!</vt:lpstr>
      <vt:lpstr>background</vt:lpstr>
      <vt:lpstr>The background  </vt:lpstr>
      <vt:lpstr>The background – Design specification</vt:lpstr>
      <vt:lpstr>The background – Data migration</vt:lpstr>
      <vt:lpstr>The build</vt:lpstr>
      <vt:lpstr>Key elements </vt:lpstr>
      <vt:lpstr>Contact Multi select</vt:lpstr>
      <vt:lpstr>Key elements </vt:lpstr>
      <vt:lpstr>Custom objects</vt:lpstr>
      <vt:lpstr>Key elements </vt:lpstr>
      <vt:lpstr>Pledge instalment Add in</vt:lpstr>
      <vt:lpstr>Pledge instalment add in</vt:lpstr>
      <vt:lpstr>Pledge instalment add in</vt:lpstr>
      <vt:lpstr>Gift creation add in</vt:lpstr>
      <vt:lpstr>Gift creation add in</vt:lpstr>
      <vt:lpstr>Gift creation add in</vt:lpstr>
      <vt:lpstr>Key elements </vt:lpstr>
      <vt:lpstr>The benefits</vt:lpstr>
      <vt:lpstr>The benefits</vt:lpstr>
      <vt:lpstr>The Impact of using one CRM</vt:lpstr>
      <vt:lpstr>How do we compare to other institutions?</vt:lpstr>
      <vt:lpstr>How Accurate is our data?</vt:lpstr>
      <vt:lpstr>The benefits</vt:lpstr>
      <vt:lpstr>Ongoing developments</vt:lpstr>
      <vt:lpstr>Ongoing developments</vt:lpstr>
      <vt:lpstr>Future challenges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Gillian SARGENT</cp:lastModifiedBy>
  <cp:revision>69</cp:revision>
  <dcterms:created xsi:type="dcterms:W3CDTF">2015-09-02T14:36:24Z</dcterms:created>
  <dcterms:modified xsi:type="dcterms:W3CDTF">2016-10-21T03:08:41Z</dcterms:modified>
</cp:coreProperties>
</file>