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60" r:id="rId4"/>
    <p:sldId id="263" r:id="rId5"/>
    <p:sldId id="264" r:id="rId6"/>
    <p:sldId id="265" r:id="rId7"/>
    <p:sldId id="266" r:id="rId8"/>
    <p:sldId id="299" r:id="rId9"/>
    <p:sldId id="268" r:id="rId10"/>
    <p:sldId id="262" r:id="rId11"/>
    <p:sldId id="269" r:id="rId12"/>
    <p:sldId id="287" r:id="rId13"/>
    <p:sldId id="290" r:id="rId14"/>
    <p:sldId id="291" r:id="rId15"/>
    <p:sldId id="300" r:id="rId16"/>
    <p:sldId id="272" r:id="rId17"/>
    <p:sldId id="292" r:id="rId18"/>
    <p:sldId id="293" r:id="rId19"/>
    <p:sldId id="294" r:id="rId20"/>
    <p:sldId id="295" r:id="rId21"/>
    <p:sldId id="296" r:id="rId22"/>
    <p:sldId id="297" r:id="rId23"/>
    <p:sldId id="298" r:id="rId24"/>
    <p:sldId id="301" r:id="rId25"/>
    <p:sldId id="279" r:id="rId26"/>
    <p:sldId id="303" r:id="rId27"/>
    <p:sldId id="282" r:id="rId28"/>
    <p:sldId id="283" r:id="rId29"/>
    <p:sldId id="284" r:id="rId30"/>
    <p:sldId id="304"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EA357-FF33-47C0-937B-F4387B65A2AD}" type="datetimeFigureOut">
              <a:rPr lang="en-GB" smtClean="0"/>
              <a:t>16/10/2017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82528-551F-445D-A198-299BF71E415E}" type="slidenum">
              <a:rPr lang="en-GB" smtClean="0"/>
              <a:t>‹#›</a:t>
            </a:fld>
            <a:endParaRPr lang="en-GB"/>
          </a:p>
        </p:txBody>
      </p:sp>
    </p:spTree>
    <p:extLst>
      <p:ext uri="{BB962C8B-B14F-4D97-AF65-F5344CB8AC3E}">
        <p14:creationId xmlns:p14="http://schemas.microsoft.com/office/powerpoint/2010/main" val="239912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coming </a:t>
            </a:r>
          </a:p>
          <a:p>
            <a:endParaRPr lang="en-US"/>
          </a:p>
          <a:p>
            <a:r>
              <a:rPr lang="en-US"/>
              <a:t>Today we are going to talk you through the work we have been doing at Cambridge to improve our user access request process for users and for us in central IT.</a:t>
            </a:r>
          </a:p>
        </p:txBody>
      </p:sp>
      <p:sp>
        <p:nvSpPr>
          <p:cNvPr id="4" name="Slide Number Placeholder 3"/>
          <p:cNvSpPr>
            <a:spLocks noGrp="1"/>
          </p:cNvSpPr>
          <p:nvPr>
            <p:ph type="sldNum" sz="quarter" idx="10"/>
          </p:nvPr>
        </p:nvSpPr>
        <p:spPr/>
        <p:txBody>
          <a:bodyPr/>
          <a:lstStyle/>
          <a:p>
            <a:fld id="{25F82528-551F-445D-A198-299BF71E415E}" type="slidenum">
              <a:rPr lang="en-GB" smtClean="0"/>
              <a:t>1</a:t>
            </a:fld>
            <a:endParaRPr lang="en-GB"/>
          </a:p>
        </p:txBody>
      </p:sp>
    </p:spTree>
    <p:extLst>
      <p:ext uri="{BB962C8B-B14F-4D97-AF65-F5344CB8AC3E}">
        <p14:creationId xmlns:p14="http://schemas.microsoft.com/office/powerpoint/2010/main" val="20356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p>
        </p:txBody>
      </p:sp>
      <p:sp>
        <p:nvSpPr>
          <p:cNvPr id="4" name="Slide Number Placeholder 3"/>
          <p:cNvSpPr>
            <a:spLocks noGrp="1"/>
          </p:cNvSpPr>
          <p:nvPr>
            <p:ph type="sldNum" sz="quarter" idx="10"/>
          </p:nvPr>
        </p:nvSpPr>
        <p:spPr/>
        <p:txBody>
          <a:bodyPr/>
          <a:lstStyle/>
          <a:p>
            <a:fld id="{25F82528-551F-445D-A198-299BF71E415E}" type="slidenum">
              <a:rPr lang="en-GB" smtClean="0"/>
              <a:t>14</a:t>
            </a:fld>
            <a:endParaRPr lang="en-GB"/>
          </a:p>
        </p:txBody>
      </p:sp>
    </p:spTree>
    <p:extLst>
      <p:ext uri="{BB962C8B-B14F-4D97-AF65-F5344CB8AC3E}">
        <p14:creationId xmlns:p14="http://schemas.microsoft.com/office/powerpoint/2010/main" val="45305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Balance between clear lines of responsibility requested by auditors</a:t>
            </a:r>
          </a:p>
        </p:txBody>
      </p:sp>
      <p:sp>
        <p:nvSpPr>
          <p:cNvPr id="4" name="Slide Number Placeholder 3"/>
          <p:cNvSpPr>
            <a:spLocks noGrp="1"/>
          </p:cNvSpPr>
          <p:nvPr>
            <p:ph type="sldNum" sz="quarter" idx="10"/>
          </p:nvPr>
        </p:nvSpPr>
        <p:spPr/>
        <p:txBody>
          <a:bodyPr/>
          <a:lstStyle/>
          <a:p>
            <a:fld id="{25F82528-551F-445D-A198-299BF71E415E}" type="slidenum">
              <a:rPr lang="en-GB" smtClean="0"/>
              <a:t>27</a:t>
            </a:fld>
            <a:endParaRPr lang="en-GB"/>
          </a:p>
        </p:txBody>
      </p:sp>
    </p:spTree>
    <p:extLst>
      <p:ext uri="{BB962C8B-B14F-4D97-AF65-F5344CB8AC3E}">
        <p14:creationId xmlns:p14="http://schemas.microsoft.com/office/powerpoint/2010/main" val="38131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have worked for the University for about 13 years, 12 of which have been spent either as an end user of campus solutions, or supporting and developing the system.</a:t>
            </a:r>
          </a:p>
          <a:p>
            <a:endParaRPr lang="en-US"/>
          </a:p>
          <a:p>
            <a:r>
              <a:rPr lang="en-US"/>
              <a:t>That means I have had 12 years of referring to our Campus Solutions deployment as </a:t>
            </a:r>
            <a:r>
              <a:rPr lang="en-US" err="1"/>
              <a:t>CamSIS</a:t>
            </a:r>
            <a:r>
              <a:rPr lang="en-US"/>
              <a:t> (the Cambridge Student Information System) so I </a:t>
            </a:r>
            <a:r>
              <a:rPr lang="en-US" err="1"/>
              <a:t>apologise</a:t>
            </a:r>
            <a:r>
              <a:rPr lang="en-US"/>
              <a:t> if I do so today, but it is a hard habit to break!</a:t>
            </a:r>
          </a:p>
        </p:txBody>
      </p:sp>
      <p:sp>
        <p:nvSpPr>
          <p:cNvPr id="4" name="Slide Number Placeholder 3"/>
          <p:cNvSpPr>
            <a:spLocks noGrp="1"/>
          </p:cNvSpPr>
          <p:nvPr>
            <p:ph type="sldNum" sz="quarter" idx="10"/>
          </p:nvPr>
        </p:nvSpPr>
        <p:spPr/>
        <p:txBody>
          <a:bodyPr/>
          <a:lstStyle/>
          <a:p>
            <a:fld id="{25F82528-551F-445D-A198-299BF71E415E}" type="slidenum">
              <a:rPr lang="en-GB" smtClean="0"/>
              <a:t>2</a:t>
            </a:fld>
            <a:endParaRPr lang="en-GB"/>
          </a:p>
        </p:txBody>
      </p:sp>
    </p:spTree>
    <p:extLst>
      <p:ext uri="{BB962C8B-B14F-4D97-AF65-F5344CB8AC3E}">
        <p14:creationId xmlns:p14="http://schemas.microsoft.com/office/powerpoint/2010/main" val="94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are going to show you some of our custom development that we have put in place to support our user access request process. </a:t>
            </a:r>
          </a:p>
          <a:p>
            <a:endParaRPr lang="en-US"/>
          </a:p>
          <a:p>
            <a:r>
              <a:rPr lang="en-US"/>
              <a:t>Obviously, this is how we have chosen to approach the issues we have experienced, and our solutions might not suit everyone, but hopefully there is something that you will be able to take away.</a:t>
            </a:r>
          </a:p>
          <a:p>
            <a:endParaRPr lang="en-US"/>
          </a:p>
          <a:p>
            <a:r>
              <a:rPr lang="en-US"/>
              <a:t>As I mentioned I have had 12 years of referring to our Campus Solutions deployment as </a:t>
            </a:r>
            <a:r>
              <a:rPr lang="en-US" err="1"/>
              <a:t>CamSIS</a:t>
            </a:r>
            <a:r>
              <a:rPr lang="en-US"/>
              <a:t> (the Cambridge Student Information System) so I </a:t>
            </a:r>
            <a:r>
              <a:rPr lang="en-US" err="1"/>
              <a:t>apologise</a:t>
            </a:r>
            <a:r>
              <a:rPr lang="en-US"/>
              <a:t> if I do so today, but it is a hard habit to break!</a:t>
            </a:r>
            <a:endParaRPr/>
          </a:p>
        </p:txBody>
      </p:sp>
      <p:sp>
        <p:nvSpPr>
          <p:cNvPr id="4" name="Slide Number Placeholder 3"/>
          <p:cNvSpPr>
            <a:spLocks noGrp="1"/>
          </p:cNvSpPr>
          <p:nvPr>
            <p:ph type="sldNum" sz="quarter" idx="10"/>
          </p:nvPr>
        </p:nvSpPr>
        <p:spPr/>
        <p:txBody>
          <a:bodyPr/>
          <a:lstStyle/>
          <a:p>
            <a:fld id="{25F82528-551F-445D-A198-299BF71E415E}" type="slidenum">
              <a:rPr lang="en-GB" smtClean="0"/>
              <a:t>3</a:t>
            </a:fld>
            <a:endParaRPr lang="en-GB"/>
          </a:p>
        </p:txBody>
      </p:sp>
    </p:spTree>
    <p:extLst>
      <p:ext uri="{BB962C8B-B14F-4D97-AF65-F5344CB8AC3E}">
        <p14:creationId xmlns:p14="http://schemas.microsoft.com/office/powerpoint/2010/main" val="138106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Easily beaten</a:t>
            </a:r>
            <a:r>
              <a:rPr lang="en-GB" baseline="0"/>
              <a:t> according to Wikipedia – but that was clearly written by oxford…</a:t>
            </a:r>
            <a:endParaRPr lang="en-GB"/>
          </a:p>
        </p:txBody>
      </p:sp>
      <p:sp>
        <p:nvSpPr>
          <p:cNvPr id="4" name="Slide Number Placeholder 3"/>
          <p:cNvSpPr>
            <a:spLocks noGrp="1"/>
          </p:cNvSpPr>
          <p:nvPr>
            <p:ph type="sldNum" sz="quarter" idx="10"/>
          </p:nvPr>
        </p:nvSpPr>
        <p:spPr/>
        <p:txBody>
          <a:bodyPr/>
          <a:lstStyle/>
          <a:p>
            <a:fld id="{25F82528-551F-445D-A198-299BF71E415E}" type="slidenum">
              <a:rPr lang="en-GB" smtClean="0"/>
              <a:t>5</a:t>
            </a:fld>
            <a:endParaRPr lang="en-GB"/>
          </a:p>
        </p:txBody>
      </p:sp>
    </p:spTree>
    <p:extLst>
      <p:ext uri="{BB962C8B-B14F-4D97-AF65-F5344CB8AC3E}">
        <p14:creationId xmlns:p14="http://schemas.microsoft.com/office/powerpoint/2010/main" val="195896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Mention programme start dates – started in August 2016 and due to finish in August </a:t>
            </a:r>
          </a:p>
        </p:txBody>
      </p:sp>
      <p:sp>
        <p:nvSpPr>
          <p:cNvPr id="4" name="Slide Number Placeholder 3"/>
          <p:cNvSpPr>
            <a:spLocks noGrp="1"/>
          </p:cNvSpPr>
          <p:nvPr>
            <p:ph type="sldNum" sz="quarter" idx="10"/>
          </p:nvPr>
        </p:nvSpPr>
        <p:spPr/>
        <p:txBody>
          <a:bodyPr/>
          <a:lstStyle/>
          <a:p>
            <a:fld id="{25F82528-551F-445D-A198-299BF71E415E}" type="slidenum">
              <a:rPr lang="en-GB" smtClean="0"/>
              <a:t>9</a:t>
            </a:fld>
            <a:endParaRPr lang="en-GB"/>
          </a:p>
        </p:txBody>
      </p:sp>
    </p:spTree>
    <p:extLst>
      <p:ext uri="{BB962C8B-B14F-4D97-AF65-F5344CB8AC3E}">
        <p14:creationId xmlns:p14="http://schemas.microsoft.com/office/powerpoint/2010/main" val="62794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found ourselves asking these questions.</a:t>
            </a:r>
          </a:p>
          <a:p>
            <a:endParaRPr lang="en-US"/>
          </a:p>
          <a:p>
            <a:r>
              <a:rPr lang="en-US"/>
              <a:t>Probably the most worrying of these was how have we ended up with users still in the system that have left the university, and one of the most pertinent to the </a:t>
            </a:r>
            <a:r>
              <a:rPr lang="en-US" err="1"/>
              <a:t>programme</a:t>
            </a:r>
            <a:r>
              <a:rPr lang="en-US"/>
              <a:t> was how can we implement fluid.</a:t>
            </a:r>
          </a:p>
          <a:p>
            <a:endParaRPr lang="en-US"/>
          </a:p>
          <a:p>
            <a:r>
              <a:rPr lang="en-US"/>
              <a:t>We had decided very early on during our review of fluid, that we would not want a 'big bang' release and we would want to target specific users to get the most benefit.</a:t>
            </a:r>
          </a:p>
          <a:p>
            <a:endParaRPr lang="en-US"/>
          </a:p>
          <a:p>
            <a:endParaRPr lang="en-US"/>
          </a:p>
        </p:txBody>
      </p:sp>
      <p:sp>
        <p:nvSpPr>
          <p:cNvPr id="4" name="Slide Number Placeholder 3"/>
          <p:cNvSpPr>
            <a:spLocks noGrp="1"/>
          </p:cNvSpPr>
          <p:nvPr>
            <p:ph type="sldNum" sz="quarter" idx="10"/>
          </p:nvPr>
        </p:nvSpPr>
        <p:spPr/>
        <p:txBody>
          <a:bodyPr/>
          <a:lstStyle/>
          <a:p>
            <a:fld id="{25F82528-551F-445D-A198-299BF71E415E}" type="slidenum">
              <a:rPr lang="en-GB" smtClean="0"/>
              <a:t>10</a:t>
            </a:fld>
            <a:endParaRPr lang="en-GB"/>
          </a:p>
        </p:txBody>
      </p:sp>
    </p:spTree>
    <p:extLst>
      <p:ext uri="{BB962C8B-B14F-4D97-AF65-F5344CB8AC3E}">
        <p14:creationId xmlns:p14="http://schemas.microsoft.com/office/powerpoint/2010/main" val="194067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a:t>Talk thought the old process</a:t>
            </a:r>
          </a:p>
          <a:p>
            <a:pPr lvl="2" eaLnBrk="1" hangingPunct="1"/>
            <a:r>
              <a:rPr lang="en-US" altLang="en-US"/>
              <a:t>Talk about the scope – admin users, roles and row level</a:t>
            </a:r>
            <a:endParaRPr/>
          </a:p>
          <a:p>
            <a:pPr lvl="2" eaLnBrk="1" hangingPunct="1"/>
            <a:endParaRPr lang="en-US" altLang="en-US"/>
          </a:p>
          <a:p>
            <a:pPr lvl="2" eaLnBrk="1" hangingPunct="1"/>
            <a:endParaRPr lang="en-GB"/>
          </a:p>
        </p:txBody>
      </p:sp>
      <p:sp>
        <p:nvSpPr>
          <p:cNvPr id="4" name="Slide Number Placeholder 3"/>
          <p:cNvSpPr>
            <a:spLocks noGrp="1"/>
          </p:cNvSpPr>
          <p:nvPr>
            <p:ph type="sldNum" sz="quarter" idx="10"/>
          </p:nvPr>
        </p:nvSpPr>
        <p:spPr/>
        <p:txBody>
          <a:bodyPr/>
          <a:lstStyle/>
          <a:p>
            <a:fld id="{25F82528-551F-445D-A198-299BF71E415E}" type="slidenum">
              <a:rPr lang="en-GB" smtClean="0"/>
              <a:t>11</a:t>
            </a:fld>
            <a:endParaRPr lang="en-GB"/>
          </a:p>
        </p:txBody>
      </p:sp>
    </p:spTree>
    <p:extLst>
      <p:ext uri="{BB962C8B-B14F-4D97-AF65-F5344CB8AC3E}">
        <p14:creationId xmlns:p14="http://schemas.microsoft.com/office/powerpoint/2010/main" val="246074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altLang="en-US"/>
              <a:t>Talk thought the current process - separate slide</a:t>
            </a:r>
          </a:p>
          <a:p>
            <a:pPr lvl="2" eaLnBrk="1" hangingPunct="1"/>
            <a:r>
              <a:rPr lang="en-US" altLang="en-US"/>
              <a:t>Over 290 active roles</a:t>
            </a:r>
            <a:endParaRPr/>
          </a:p>
          <a:p>
            <a:pPr lvl="2" eaLnBrk="1" hangingPunct="1"/>
            <a:r>
              <a:rPr lang="en-US" altLang="en-US"/>
              <a:t>Users in the same office with a different view of the system</a:t>
            </a:r>
          </a:p>
          <a:p>
            <a:pPr lvl="2" eaLnBrk="1" hangingPunct="1"/>
            <a:r>
              <a:rPr lang="en-GB" altLang="en-US"/>
              <a:t>User configuration determined by IT helpdesk</a:t>
            </a:r>
          </a:p>
          <a:p>
            <a:endParaRPr lang="en-GB"/>
          </a:p>
          <a:p>
            <a:r>
              <a:rPr lang="en-GB"/>
              <a:t>Users had to find a fax machine</a:t>
            </a:r>
            <a:endParaRPr/>
          </a:p>
          <a:p>
            <a:endParaRPr lang="en-GB"/>
          </a:p>
        </p:txBody>
      </p:sp>
      <p:sp>
        <p:nvSpPr>
          <p:cNvPr id="4" name="Slide Number Placeholder 3"/>
          <p:cNvSpPr>
            <a:spLocks noGrp="1"/>
          </p:cNvSpPr>
          <p:nvPr>
            <p:ph type="sldNum" sz="quarter" idx="10"/>
          </p:nvPr>
        </p:nvSpPr>
        <p:spPr/>
        <p:txBody>
          <a:bodyPr/>
          <a:lstStyle/>
          <a:p>
            <a:fld id="{25F82528-551F-445D-A198-299BF71E415E}" type="slidenum">
              <a:rPr lang="en-GB" smtClean="0"/>
              <a:t>12</a:t>
            </a:fld>
            <a:endParaRPr lang="en-GB"/>
          </a:p>
        </p:txBody>
      </p:sp>
    </p:spTree>
    <p:extLst>
      <p:ext uri="{BB962C8B-B14F-4D97-AF65-F5344CB8AC3E}">
        <p14:creationId xmlns:p14="http://schemas.microsoft.com/office/powerpoint/2010/main" val="345681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endParaRPr lang="en-US" altLang="en-US"/>
          </a:p>
        </p:txBody>
      </p:sp>
      <p:sp>
        <p:nvSpPr>
          <p:cNvPr id="4" name="Slide Number Placeholder 3"/>
          <p:cNvSpPr>
            <a:spLocks noGrp="1"/>
          </p:cNvSpPr>
          <p:nvPr>
            <p:ph type="sldNum" sz="quarter" idx="10"/>
          </p:nvPr>
        </p:nvSpPr>
        <p:spPr/>
        <p:txBody>
          <a:bodyPr/>
          <a:lstStyle/>
          <a:p>
            <a:fld id="{25F82528-551F-445D-A198-299BF71E415E}" type="slidenum">
              <a:rPr lang="en-GB" smtClean="0"/>
              <a:t>13</a:t>
            </a:fld>
            <a:endParaRPr lang="en-GB"/>
          </a:p>
        </p:txBody>
      </p:sp>
    </p:spTree>
    <p:extLst>
      <p:ext uri="{BB962C8B-B14F-4D97-AF65-F5344CB8AC3E}">
        <p14:creationId xmlns:p14="http://schemas.microsoft.com/office/powerpoint/2010/main" val="131191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F11579-5B8E-493A-A7F7-864A013D683E}" type="datetimeFigureOut">
              <a:rPr lang="en-GB" smtClean="0"/>
              <a:t>16/10/2017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112673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11579-5B8E-493A-A7F7-864A013D683E}" type="datetimeFigureOut">
              <a:rPr lang="en-GB" smtClean="0"/>
              <a:t>16/10/2017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315158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11579-5B8E-493A-A7F7-864A013D683E}" type="datetimeFigureOut">
              <a:rPr lang="en-GB" smtClean="0"/>
              <a:t>16/10/2017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57958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F11579-5B8E-493A-A7F7-864A013D683E}" type="datetimeFigureOut">
              <a:rPr lang="en-GB" smtClean="0"/>
              <a:t>16/10/2017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208739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11579-5B8E-493A-A7F7-864A013D683E}" type="datetimeFigureOut">
              <a:rPr lang="en-GB" smtClean="0"/>
              <a:t>16/10/2017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288532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F11579-5B8E-493A-A7F7-864A013D683E}" type="datetimeFigureOut">
              <a:rPr lang="en-GB" smtClean="0"/>
              <a:t>16/10/2017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389784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F11579-5B8E-493A-A7F7-864A013D683E}" type="datetimeFigureOut">
              <a:rPr lang="en-GB" smtClean="0"/>
              <a:t>16/10/2017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425293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F11579-5B8E-493A-A7F7-864A013D683E}" type="datetimeFigureOut">
              <a:rPr lang="en-GB" smtClean="0"/>
              <a:t>16/10/2017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252262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11579-5B8E-493A-A7F7-864A013D683E}" type="datetimeFigureOut">
              <a:rPr lang="en-GB" smtClean="0"/>
              <a:t>16/10/2017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70844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11579-5B8E-493A-A7F7-864A013D683E}" type="datetimeFigureOut">
              <a:rPr lang="en-GB" smtClean="0"/>
              <a:t>16/10/2017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268972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11579-5B8E-493A-A7F7-864A013D683E}" type="datetimeFigureOut">
              <a:rPr lang="en-GB" smtClean="0"/>
              <a:t>16/10/2017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FDA527-8715-4E46-A179-733A74A8B5FE}" type="slidenum">
              <a:rPr lang="en-GB" smtClean="0"/>
              <a:t>‹#›</a:t>
            </a:fld>
            <a:endParaRPr lang="en-GB"/>
          </a:p>
        </p:txBody>
      </p:sp>
    </p:spTree>
    <p:extLst>
      <p:ext uri="{BB962C8B-B14F-4D97-AF65-F5344CB8AC3E}">
        <p14:creationId xmlns:p14="http://schemas.microsoft.com/office/powerpoint/2010/main" val="242314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11579-5B8E-493A-A7F7-864A013D683E}" type="datetimeFigureOut">
              <a:rPr lang="en-GB" smtClean="0"/>
              <a:t>16/10/2017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DA527-8715-4E46-A179-733A74A8B5FE}" type="slidenum">
              <a:rPr lang="en-GB" smtClean="0"/>
              <a:t>‹#›</a:t>
            </a:fld>
            <a:endParaRPr lang="en-GB"/>
          </a:p>
        </p:txBody>
      </p:sp>
    </p:spTree>
    <p:extLst>
      <p:ext uri="{BB962C8B-B14F-4D97-AF65-F5344CB8AC3E}">
        <p14:creationId xmlns:p14="http://schemas.microsoft.com/office/powerpoint/2010/main" val="140264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mailto:stephen.smee@uis.cam.ac.uk" TargetMode="External"/><Relationship Id="rId4" Type="http://schemas.openxmlformats.org/officeDocument/2006/relationships/hyperlink" Target="mailto:simon.nicol@uis.cam.ac.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3" y="2974640"/>
            <a:ext cx="14292625" cy="9033879"/>
          </a:xfrm>
          <a:prstGeom prst="rect">
            <a:avLst/>
          </a:prstGeom>
        </p:spPr>
      </p:pic>
      <p:sp>
        <p:nvSpPr>
          <p:cNvPr id="2" name="Title 1"/>
          <p:cNvSpPr>
            <a:spLocks noGrp="1"/>
          </p:cNvSpPr>
          <p:nvPr>
            <p:ph type="ctrTitle"/>
          </p:nvPr>
        </p:nvSpPr>
        <p:spPr>
          <a:xfrm>
            <a:off x="1524000" y="902974"/>
            <a:ext cx="9144000" cy="2387600"/>
          </a:xfrm>
        </p:spPr>
        <p:txBody>
          <a:bodyPr/>
          <a:lstStyle/>
          <a:p>
            <a:r>
              <a:rPr lang="en-GB">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0E4F4358-7013-40BA-9749-CF1E19E97CBB}"/>
              </a:ext>
            </a:extLst>
          </p:cNvPr>
          <p:cNvSpPr txBox="1"/>
          <p:nvPr/>
        </p:nvSpPr>
        <p:spPr>
          <a:xfrm>
            <a:off x="9344025" y="251604"/>
            <a:ext cx="2743200"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entury Gothic"/>
              </a:rPr>
              <a:t>16th October 2017</a:t>
            </a:r>
          </a:p>
        </p:txBody>
      </p:sp>
    </p:spTree>
    <p:extLst>
      <p:ext uri="{BB962C8B-B14F-4D97-AF65-F5344CB8AC3E}">
        <p14:creationId xmlns:p14="http://schemas.microsoft.com/office/powerpoint/2010/main" val="296983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7448" y="1066274"/>
            <a:ext cx="10446551" cy="5262979"/>
          </a:xfrm>
          <a:prstGeom prst="rect">
            <a:avLst/>
          </a:prstGeom>
        </p:spPr>
        <p:txBody>
          <a:bodyPr wrap="square" anchor="t">
            <a:spAutoFit/>
          </a:bodyPr>
          <a:lstStyle/>
          <a:p>
            <a:r>
              <a:rPr lang="en-GB" sz="2400" dirty="0">
                <a:latin typeface="Century Gothic" panose="020B0502020202020204" pitchFamily="34" charset="0"/>
              </a:rPr>
              <a:t>Have you ever asked yourself the following questions?</a:t>
            </a:r>
          </a:p>
          <a:p>
            <a:endParaRPr lang="en-GB" sz="2400" dirty="0">
              <a:latin typeface="Century Gothic" panose="020B0502020202020204" pitchFamily="34" charset="0"/>
            </a:endParaRPr>
          </a:p>
          <a:p>
            <a:pPr lvl="0"/>
            <a:r>
              <a:rPr lang="en-GB" sz="2400" dirty="0" smtClean="0">
                <a:latin typeface="Century Gothic" panose="020B0502020202020204" pitchFamily="34" charset="0"/>
              </a:rPr>
              <a:t>	‘</a:t>
            </a:r>
            <a:r>
              <a:rPr lang="en-GB" sz="2400" dirty="0">
                <a:latin typeface="Century Gothic" panose="020B0502020202020204" pitchFamily="34" charset="0"/>
              </a:rPr>
              <a:t>Why do we spend so much time setting up </a:t>
            </a:r>
            <a:r>
              <a:rPr lang="en-GB" sz="2400" dirty="0" smtClean="0">
                <a:latin typeface="Century Gothic" panose="020B0502020202020204" pitchFamily="34" charset="0"/>
              </a:rPr>
              <a:t>user accounts</a:t>
            </a:r>
            <a:r>
              <a:rPr lang="en-GB" sz="2400" dirty="0">
                <a:latin typeface="Century Gothic" panose="020B0502020202020204" pitchFamily="34" charset="0"/>
              </a:rPr>
              <a:t>?’</a:t>
            </a:r>
          </a:p>
          <a:p>
            <a:endParaRPr lang="en-GB" sz="2400" dirty="0">
              <a:latin typeface="Century Gothic" panose="020B0502020202020204" pitchFamily="34" charset="0"/>
            </a:endParaRPr>
          </a:p>
          <a:p>
            <a:pPr lvl="0"/>
            <a:r>
              <a:rPr lang="en-GB" sz="2400" dirty="0" smtClean="0">
                <a:latin typeface="Century Gothic" panose="020B0502020202020204" pitchFamily="34" charset="0"/>
              </a:rPr>
              <a:t>	‘</a:t>
            </a:r>
            <a:r>
              <a:rPr lang="en-GB" sz="2400" dirty="0">
                <a:latin typeface="Century Gothic" panose="020B0502020202020204" pitchFamily="34" charset="0"/>
              </a:rPr>
              <a:t>How have we ended up with users still on the system that have </a:t>
            </a:r>
            <a:r>
              <a:rPr lang="en-GB" sz="2400" dirty="0" smtClean="0">
                <a:latin typeface="Century Gothic" panose="020B0502020202020204" pitchFamily="34" charset="0"/>
              </a:rPr>
              <a:t>	left </a:t>
            </a:r>
            <a:r>
              <a:rPr lang="en-GB" sz="2400" dirty="0">
                <a:latin typeface="Century Gothic" panose="020B0502020202020204" pitchFamily="34" charset="0"/>
              </a:rPr>
              <a:t>the institution?’</a:t>
            </a:r>
          </a:p>
          <a:p>
            <a:endParaRPr lang="en-GB" sz="2400" dirty="0">
              <a:latin typeface="Century Gothic" panose="020B0502020202020204" pitchFamily="34" charset="0"/>
            </a:endParaRPr>
          </a:p>
          <a:p>
            <a:r>
              <a:rPr lang="en-GB" sz="2400" dirty="0" smtClean="0">
                <a:latin typeface="Century Gothic" panose="020B0502020202020204" pitchFamily="34" charset="0"/>
              </a:rPr>
              <a:t>	‘</a:t>
            </a:r>
            <a:r>
              <a:rPr lang="en-GB" sz="2400" dirty="0">
                <a:latin typeface="Century Gothic" panose="020B0502020202020204" pitchFamily="34" charset="0"/>
              </a:rPr>
              <a:t>How do our users know what they have access to?’ </a:t>
            </a:r>
          </a:p>
          <a:p>
            <a:endParaRPr lang="en-GB" sz="2400" dirty="0">
              <a:latin typeface="Century Gothic" panose="020B0502020202020204" pitchFamily="34" charset="0"/>
            </a:endParaRPr>
          </a:p>
          <a:p>
            <a:pPr marL="901700"/>
            <a:r>
              <a:rPr lang="en-GB" sz="2400" dirty="0" smtClean="0">
                <a:latin typeface="Century Gothic" panose="020B0502020202020204" pitchFamily="34" charset="0"/>
              </a:rPr>
              <a:t>	‘</a:t>
            </a:r>
            <a:r>
              <a:rPr lang="en-GB" altLang="en-US" sz="2400" dirty="0">
                <a:latin typeface="Century Gothic" panose="020B0502020202020204" pitchFamily="34" charset="0"/>
              </a:rPr>
              <a:t>I wonder when audit will next look at our user </a:t>
            </a:r>
            <a:r>
              <a:rPr lang="en-GB" altLang="en-US" sz="2400" dirty="0" smtClean="0">
                <a:latin typeface="Century Gothic" panose="020B0502020202020204" pitchFamily="34" charset="0"/>
              </a:rPr>
              <a:t>access processes</a:t>
            </a:r>
            <a:r>
              <a:rPr lang="en-GB" sz="2400" dirty="0">
                <a:latin typeface="Century Gothic" panose="020B0502020202020204" pitchFamily="34" charset="0"/>
              </a:rPr>
              <a:t>?’</a:t>
            </a:r>
          </a:p>
          <a:p>
            <a:endParaRPr lang="en-GB" sz="2400" dirty="0">
              <a:latin typeface="Century Gothic" panose="020B0502020202020204" pitchFamily="34" charset="0"/>
            </a:endParaRPr>
          </a:p>
          <a:p>
            <a:pPr marL="901700" lvl="0"/>
            <a:r>
              <a:rPr lang="en-GB" sz="2400" dirty="0" smtClean="0">
                <a:latin typeface="Century Gothic" panose="020B0502020202020204" pitchFamily="34" charset="0"/>
              </a:rPr>
              <a:t>	‘</a:t>
            </a:r>
            <a:r>
              <a:rPr lang="en-GB" sz="2400" dirty="0">
                <a:latin typeface="Century Gothic" panose="020B0502020202020204" pitchFamily="34" charset="0"/>
              </a:rPr>
              <a:t>How can we implement fluid if we don’t know who our users are?’</a:t>
            </a:r>
          </a:p>
        </p:txBody>
      </p:sp>
    </p:spTree>
    <p:extLst>
      <p:ext uri="{BB962C8B-B14F-4D97-AF65-F5344CB8AC3E}">
        <p14:creationId xmlns:p14="http://schemas.microsoft.com/office/powerpoint/2010/main" val="4290471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0365" y="4152899"/>
            <a:ext cx="3217176" cy="1569660"/>
          </a:xfrm>
          <a:prstGeom prst="rect">
            <a:avLst/>
          </a:prstGeom>
        </p:spPr>
        <p:txBody>
          <a:bodyPr wrap="square" anchor="t">
            <a:spAutoFit/>
          </a:bodyPr>
          <a:lstStyle/>
          <a:p>
            <a:pPr lvl="1" algn="ctr"/>
            <a:r>
              <a:rPr lang="en-US" altLang="en-US" sz="2400" dirty="0">
                <a:latin typeface="Century Gothic"/>
              </a:rPr>
              <a:t>Difficult for users to request, and central IT to administer.</a:t>
            </a:r>
          </a:p>
        </p:txBody>
      </p:sp>
      <p:sp>
        <p:nvSpPr>
          <p:cNvPr id="3" name="Rectangle 2"/>
          <p:cNvSpPr/>
          <p:nvPr/>
        </p:nvSpPr>
        <p:spPr>
          <a:xfrm>
            <a:off x="4013835" y="4152899"/>
            <a:ext cx="3482880" cy="1938992"/>
          </a:xfrm>
          <a:prstGeom prst="rect">
            <a:avLst/>
          </a:prstGeom>
        </p:spPr>
        <p:txBody>
          <a:bodyPr wrap="square" anchor="t">
            <a:spAutoFit/>
          </a:bodyPr>
          <a:lstStyle/>
          <a:p>
            <a:pPr lvl="1" algn="ctr"/>
            <a:r>
              <a:rPr lang="en-US" altLang="en-US" sz="2400" dirty="0">
                <a:latin typeface="Century Gothic"/>
              </a:rPr>
              <a:t>Time consuming process (even when dealing with straight-forward requests).</a:t>
            </a:r>
            <a:endParaRPr lang="en-US" sz="2400" dirty="0">
              <a:latin typeface="Century Gothic"/>
            </a:endParaRPr>
          </a:p>
        </p:txBody>
      </p:sp>
      <p:sp>
        <p:nvSpPr>
          <p:cNvPr id="4" name="Rectangle 3"/>
          <p:cNvSpPr/>
          <p:nvPr/>
        </p:nvSpPr>
        <p:spPr>
          <a:xfrm>
            <a:off x="7931150" y="4152899"/>
            <a:ext cx="3829050" cy="1200329"/>
          </a:xfrm>
          <a:prstGeom prst="rect">
            <a:avLst/>
          </a:prstGeom>
        </p:spPr>
        <p:txBody>
          <a:bodyPr wrap="square" anchor="t">
            <a:spAutoFit/>
          </a:bodyPr>
          <a:lstStyle/>
          <a:p>
            <a:pPr lvl="1" algn="ctr"/>
            <a:r>
              <a:rPr lang="en-US" altLang="en-US" sz="2400" dirty="0">
                <a:latin typeface="Century Gothic"/>
              </a:rPr>
              <a:t>The process was making the system less secure.</a:t>
            </a:r>
          </a:p>
        </p:txBody>
      </p:sp>
      <p:pic>
        <p:nvPicPr>
          <p:cNvPr id="16" name="Picture 16" descr="Picture10.png">
            <a:extLst>
              <a:ext uri="{FF2B5EF4-FFF2-40B4-BE49-F238E27FC236}">
                <a16:creationId xmlns="" xmlns:a16="http://schemas.microsoft.com/office/drawing/2014/main" id="{3621709B-AEAC-4262-9763-5187ACBA7676}"/>
              </a:ext>
            </a:extLst>
          </p:cNvPr>
          <p:cNvPicPr>
            <a:picLocks noChangeAspect="1"/>
          </p:cNvPicPr>
          <p:nvPr/>
        </p:nvPicPr>
        <p:blipFill>
          <a:blip r:embed="rId4"/>
          <a:stretch>
            <a:fillRect/>
          </a:stretch>
        </p:blipFill>
        <p:spPr>
          <a:xfrm>
            <a:off x="1000125" y="1486433"/>
            <a:ext cx="1822457" cy="1827379"/>
          </a:xfrm>
          <a:prstGeom prst="rect">
            <a:avLst/>
          </a:prstGeom>
        </p:spPr>
      </p:pic>
      <p:pic>
        <p:nvPicPr>
          <p:cNvPr id="6" name="Picture 6"/>
          <p:cNvPicPr>
            <a:picLocks noChangeAspect="1"/>
          </p:cNvPicPr>
          <p:nvPr/>
        </p:nvPicPr>
        <p:blipFill>
          <a:blip r:embed="rId5"/>
          <a:stretch>
            <a:fillRect/>
          </a:stretch>
        </p:blipFill>
        <p:spPr>
          <a:xfrm>
            <a:off x="5377180" y="1489675"/>
            <a:ext cx="1245206" cy="1820897"/>
          </a:xfrm>
          <a:prstGeom prst="rect">
            <a:avLst/>
          </a:prstGeom>
        </p:spPr>
      </p:pic>
      <p:pic>
        <p:nvPicPr>
          <p:cNvPr id="7" name="Picture 7" descr="Picture17.png"/>
          <p:cNvPicPr>
            <a:picLocks noChangeAspect="1"/>
          </p:cNvPicPr>
          <p:nvPr/>
        </p:nvPicPr>
        <p:blipFill>
          <a:blip r:embed="rId6"/>
          <a:stretch>
            <a:fillRect/>
          </a:stretch>
        </p:blipFill>
        <p:spPr>
          <a:xfrm>
            <a:off x="9176984" y="1489675"/>
            <a:ext cx="1619377" cy="1834586"/>
          </a:xfrm>
          <a:prstGeom prst="rect">
            <a:avLst/>
          </a:prstGeom>
        </p:spPr>
      </p:pic>
    </p:spTree>
    <p:extLst>
      <p:ext uri="{BB962C8B-B14F-4D97-AF65-F5344CB8AC3E}">
        <p14:creationId xmlns:p14="http://schemas.microsoft.com/office/powerpoint/2010/main" val="2907292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07785" y="612844"/>
            <a:ext cx="5937250" cy="5632311"/>
          </a:xfrm>
          <a:prstGeom prst="rect">
            <a:avLst/>
          </a:prstGeom>
        </p:spPr>
        <p:txBody>
          <a:bodyPr wrap="square" anchor="t">
            <a:spAutoFit/>
          </a:bodyPr>
          <a:lstStyle/>
          <a:p>
            <a:r>
              <a:rPr lang="en-US" altLang="en-US" sz="2400" dirty="0">
                <a:latin typeface="Century Gothic"/>
              </a:rPr>
              <a:t>Users didn't know what access they had.</a:t>
            </a:r>
          </a:p>
          <a:p>
            <a:pPr lvl="1"/>
            <a:endParaRPr lang="en-US" altLang="en-US" sz="2400" dirty="0">
              <a:latin typeface="Century Gothic"/>
            </a:endParaRPr>
          </a:p>
          <a:p>
            <a:pPr marL="0" lvl="1"/>
            <a:r>
              <a:rPr lang="en-US" altLang="en-US" sz="2400" dirty="0">
                <a:latin typeface="Century Gothic"/>
              </a:rPr>
              <a:t>Users didn't know what access to request.</a:t>
            </a:r>
          </a:p>
          <a:p>
            <a:pPr marL="0" lvl="1"/>
            <a:endParaRPr lang="en-US" altLang="en-US" sz="2400" dirty="0">
              <a:latin typeface="Century Gothic"/>
            </a:endParaRPr>
          </a:p>
          <a:p>
            <a:pPr marL="0" lvl="1"/>
            <a:r>
              <a:rPr lang="en-US" altLang="en-US" sz="2400" dirty="0">
                <a:latin typeface="Century Gothic"/>
              </a:rPr>
              <a:t>Complex account maintenance required expert knowledge (2</a:t>
            </a:r>
            <a:r>
              <a:rPr lang="en-US" altLang="en-US" sz="2400" baseline="30000" dirty="0">
                <a:latin typeface="Century Gothic"/>
              </a:rPr>
              <a:t>nd</a:t>
            </a:r>
            <a:r>
              <a:rPr lang="en-US" altLang="en-US" sz="2400" dirty="0">
                <a:latin typeface="Century Gothic"/>
              </a:rPr>
              <a:t> line support).</a:t>
            </a:r>
          </a:p>
          <a:p>
            <a:pPr marL="0" lvl="1"/>
            <a:endParaRPr lang="en-US" altLang="en-US" sz="2400" dirty="0"/>
          </a:p>
          <a:p>
            <a:pPr marL="0" lvl="1"/>
            <a:r>
              <a:rPr lang="en-US" altLang="en-US" sz="2400" dirty="0">
                <a:latin typeface="Century Gothic"/>
              </a:rPr>
              <a:t>Inconsistent request process depending on access requested.</a:t>
            </a:r>
          </a:p>
          <a:p>
            <a:pPr marL="0" lvl="1"/>
            <a:endParaRPr lang="en-US" altLang="en-US" sz="2400" dirty="0">
              <a:latin typeface="Century Gothic"/>
            </a:endParaRPr>
          </a:p>
          <a:p>
            <a:pPr marL="0" lvl="1"/>
            <a:r>
              <a:rPr lang="en-US" altLang="en-US" sz="2400" dirty="0">
                <a:latin typeface="Century Gothic"/>
              </a:rPr>
              <a:t>Difficult to fit new functionality into the inconsistent security </a:t>
            </a:r>
            <a:r>
              <a:rPr lang="en-US" altLang="en-US" sz="2400" dirty="0" smtClean="0">
                <a:latin typeface="Century Gothic"/>
              </a:rPr>
              <a:t>model.</a:t>
            </a:r>
            <a:endParaRPr lang="en-US" altLang="en-US" sz="2400" dirty="0">
              <a:latin typeface="Century Gothic"/>
            </a:endParaRPr>
          </a:p>
        </p:txBody>
      </p:sp>
      <p:pic>
        <p:nvPicPr>
          <p:cNvPr id="9" name="Picture 9" descr="Picture14.png">
            <a:extLst>
              <a:ext uri="{FF2B5EF4-FFF2-40B4-BE49-F238E27FC236}">
                <a16:creationId xmlns="" xmlns:a16="http://schemas.microsoft.com/office/drawing/2014/main" id="{B7523EC3-A30A-4C6A-997C-4180BF348E4D}"/>
              </a:ext>
            </a:extLst>
          </p:cNvPr>
          <p:cNvPicPr>
            <a:picLocks noChangeAspect="1"/>
          </p:cNvPicPr>
          <p:nvPr/>
        </p:nvPicPr>
        <p:blipFill rotWithShape="1">
          <a:blip r:embed="rId4"/>
          <a:srcRect l="40496" t="7815" b="24209"/>
          <a:stretch/>
        </p:blipFill>
        <p:spPr>
          <a:xfrm>
            <a:off x="-214526" y="-228448"/>
            <a:ext cx="6224729" cy="7110917"/>
          </a:xfrm>
          <a:prstGeom prst="rect">
            <a:avLst/>
          </a:prstGeom>
        </p:spPr>
      </p:pic>
      <p:sp>
        <p:nvSpPr>
          <p:cNvPr id="11" name="TextBox 10">
            <a:extLst>
              <a:ext uri="{FF2B5EF4-FFF2-40B4-BE49-F238E27FC236}">
                <a16:creationId xmlns="" xmlns:a16="http://schemas.microsoft.com/office/drawing/2014/main" id="{F64B1747-D208-4691-8CF5-1B928E160CDC}"/>
              </a:ext>
            </a:extLst>
          </p:cNvPr>
          <p:cNvSpPr txBox="1"/>
          <p:nvPr/>
        </p:nvSpPr>
        <p:spPr>
          <a:xfrm>
            <a:off x="649938" y="2967335"/>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latin typeface="Century Gothic"/>
              </a:rPr>
              <a:t>Difficult</a:t>
            </a:r>
          </a:p>
        </p:txBody>
      </p:sp>
    </p:spTree>
    <p:extLst>
      <p:ext uri="{BB962C8B-B14F-4D97-AF65-F5344CB8AC3E}">
        <p14:creationId xmlns:p14="http://schemas.microsoft.com/office/powerpoint/2010/main" val="241983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15919" y="1505396"/>
            <a:ext cx="6070600" cy="4001095"/>
          </a:xfrm>
          <a:prstGeom prst="rect">
            <a:avLst/>
          </a:prstGeom>
        </p:spPr>
        <p:txBody>
          <a:bodyPr wrap="square" anchor="t">
            <a:spAutoFit/>
          </a:bodyPr>
          <a:lstStyle/>
          <a:p>
            <a:pPr marL="0" lvl="1"/>
            <a:r>
              <a:rPr lang="en-US" altLang="en-US" sz="2400" dirty="0">
                <a:latin typeface="Century Gothic"/>
              </a:rPr>
              <a:t>Requests were often ambiguous.</a:t>
            </a:r>
          </a:p>
          <a:p>
            <a:pPr marL="0" lvl="1"/>
            <a:endParaRPr lang="en-US" sz="2400" dirty="0">
              <a:latin typeface="Century Gothic"/>
            </a:endParaRPr>
          </a:p>
          <a:p>
            <a:pPr marL="0" lvl="1"/>
            <a:r>
              <a:rPr lang="en-US" sz="2400" dirty="0">
                <a:latin typeface="Century Gothic"/>
              </a:rPr>
              <a:t>Bespoke access per user.</a:t>
            </a:r>
            <a:endParaRPr lang="en-GB" sz="2400" dirty="0">
              <a:latin typeface="Century Gothic"/>
            </a:endParaRPr>
          </a:p>
          <a:p>
            <a:pPr marL="0" lvl="1"/>
            <a:endParaRPr lang="en-US" altLang="en-US" sz="2400" dirty="0">
              <a:latin typeface="Century Gothic"/>
            </a:endParaRPr>
          </a:p>
          <a:p>
            <a:pPr marL="0" lvl="1"/>
            <a:r>
              <a:rPr lang="en-US" altLang="en-US" sz="2400" dirty="0">
                <a:latin typeface="Century Gothic"/>
              </a:rPr>
              <a:t>Account creation took approx. 30 mins each (changes approx. 20 minutes, and removals approx. 5 minutes).</a:t>
            </a:r>
          </a:p>
          <a:p>
            <a:pPr marL="0" lvl="1"/>
            <a:endParaRPr lang="en-US" altLang="en-US" sz="2400" dirty="0">
              <a:latin typeface="Century Gothic"/>
            </a:endParaRPr>
          </a:p>
          <a:p>
            <a:pPr marL="0" lvl="1"/>
            <a:r>
              <a:rPr lang="en-US" altLang="en-US" sz="2400" dirty="0">
                <a:latin typeface="Century Gothic"/>
              </a:rPr>
              <a:t>Had to establish if issues were security related or system issues.</a:t>
            </a:r>
          </a:p>
          <a:p>
            <a:pPr lvl="1"/>
            <a:endParaRPr lang="en-US" altLang="en-US" sz="1400" dirty="0"/>
          </a:p>
        </p:txBody>
      </p:sp>
      <p:pic>
        <p:nvPicPr>
          <p:cNvPr id="3" name="Picture 3" descr="Picture15.png"/>
          <p:cNvPicPr>
            <a:picLocks noChangeAspect="1"/>
          </p:cNvPicPr>
          <p:nvPr/>
        </p:nvPicPr>
        <p:blipFill>
          <a:blip r:embed="rId4"/>
          <a:stretch>
            <a:fillRect/>
          </a:stretch>
        </p:blipFill>
        <p:spPr>
          <a:xfrm>
            <a:off x="-1082224" y="-1900662"/>
            <a:ext cx="6898143" cy="10463074"/>
          </a:xfrm>
          <a:prstGeom prst="rect">
            <a:avLst/>
          </a:prstGeom>
        </p:spPr>
      </p:pic>
      <p:sp>
        <p:nvSpPr>
          <p:cNvPr id="11" name="TextBox 10">
            <a:extLst>
              <a:ext uri="{FF2B5EF4-FFF2-40B4-BE49-F238E27FC236}">
                <a16:creationId xmlns="" xmlns:a16="http://schemas.microsoft.com/office/drawing/2014/main" id="{F64B1747-D208-4691-8CF5-1B928E160CDC}"/>
              </a:ext>
            </a:extLst>
          </p:cNvPr>
          <p:cNvSpPr txBox="1"/>
          <p:nvPr/>
        </p:nvSpPr>
        <p:spPr>
          <a:xfrm>
            <a:off x="561711" y="2628781"/>
            <a:ext cx="4339116"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Time Consuming</a:t>
            </a:r>
            <a:endParaRPr lang="en-US" b="1" dirty="0"/>
          </a:p>
        </p:txBody>
      </p:sp>
    </p:spTree>
    <p:extLst>
      <p:ext uri="{BB962C8B-B14F-4D97-AF65-F5344CB8AC3E}">
        <p14:creationId xmlns:p14="http://schemas.microsoft.com/office/powerpoint/2010/main" val="11355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58393" y="1630482"/>
            <a:ext cx="5291137" cy="923330"/>
          </a:xfrm>
          <a:prstGeom prst="rect">
            <a:avLst/>
          </a:prstGeom>
        </p:spPr>
        <p:txBody>
          <a:bodyPr wrap="square" anchor="t">
            <a:spAutoFit/>
          </a:bodyPr>
          <a:lstStyle/>
          <a:p>
            <a:pPr lvl="1"/>
            <a:endParaRPr lang="en-US" altLang="en-US" sz="2000" dirty="0"/>
          </a:p>
          <a:p>
            <a:pPr lvl="1"/>
            <a:endParaRPr lang="en-US" altLang="en-US" sz="2000" dirty="0"/>
          </a:p>
          <a:p>
            <a:pPr lvl="1"/>
            <a:endParaRPr lang="en-US" altLang="en-US" sz="1400" dirty="0"/>
          </a:p>
        </p:txBody>
      </p:sp>
      <p:sp>
        <p:nvSpPr>
          <p:cNvPr id="3" name="TextBox 2">
            <a:extLst>
              <a:ext uri="{FF2B5EF4-FFF2-40B4-BE49-F238E27FC236}">
                <a16:creationId xmlns="" xmlns:a16="http://schemas.microsoft.com/office/drawing/2014/main" id="{F254CA80-CC11-4CDE-9405-6AAC51A1B5D7}"/>
              </a:ext>
            </a:extLst>
          </p:cNvPr>
          <p:cNvSpPr txBox="1"/>
          <p:nvPr/>
        </p:nvSpPr>
        <p:spPr>
          <a:xfrm>
            <a:off x="5842278" y="1071077"/>
            <a:ext cx="6096000" cy="489364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dirty="0">
                <a:latin typeface="Century Gothic"/>
              </a:rPr>
              <a:t>Lack of confidence in the process.</a:t>
            </a:r>
          </a:p>
          <a:p>
            <a:endParaRPr lang="en-US" sz="2400" dirty="0">
              <a:latin typeface="Century Gothic"/>
            </a:endParaRPr>
          </a:p>
          <a:p>
            <a:r>
              <a:rPr lang="en-US" sz="2400" dirty="0">
                <a:latin typeface="Century Gothic"/>
              </a:rPr>
              <a:t>User accounts left open when staff left.</a:t>
            </a:r>
          </a:p>
          <a:p>
            <a:endParaRPr lang="en-US" sz="2400" dirty="0">
              <a:latin typeface="Century Gothic"/>
            </a:endParaRPr>
          </a:p>
          <a:p>
            <a:r>
              <a:rPr lang="en-US" sz="2400" dirty="0">
                <a:latin typeface="Century Gothic"/>
              </a:rPr>
              <a:t>Access often determined by central </a:t>
            </a:r>
            <a:r>
              <a:rPr lang="en-US" sz="2400" dirty="0" smtClean="0">
                <a:latin typeface="Century Gothic"/>
              </a:rPr>
              <a:t>IT.</a:t>
            </a:r>
          </a:p>
          <a:p>
            <a:endParaRPr lang="en-US" sz="2400" dirty="0">
              <a:latin typeface="Century Gothic"/>
            </a:endParaRPr>
          </a:p>
          <a:p>
            <a:r>
              <a:rPr lang="en-US" sz="2400" dirty="0" smtClean="0">
                <a:latin typeface="Century Gothic"/>
              </a:rPr>
              <a:t>Introduced </a:t>
            </a:r>
            <a:r>
              <a:rPr lang="en-US" sz="2400" dirty="0">
                <a:latin typeface="Century Gothic"/>
              </a:rPr>
              <a:t>cloning to accelerate the registration </a:t>
            </a:r>
            <a:r>
              <a:rPr lang="en-US" sz="2400" dirty="0" smtClean="0">
                <a:latin typeface="Century Gothic"/>
              </a:rPr>
              <a:t>process.</a:t>
            </a:r>
            <a:endParaRPr lang="en-US" sz="2400" dirty="0">
              <a:latin typeface="Century Gothic"/>
            </a:endParaRPr>
          </a:p>
          <a:p>
            <a:pPr marL="539750"/>
            <a:endParaRPr lang="en-US" sz="2400" dirty="0">
              <a:latin typeface="Century Gothic"/>
            </a:endParaRPr>
          </a:p>
          <a:p>
            <a:r>
              <a:rPr lang="en-US" sz="2400" dirty="0">
                <a:latin typeface="Century Gothic"/>
              </a:rPr>
              <a:t>We didn’t know who our users </a:t>
            </a:r>
            <a:r>
              <a:rPr lang="en-US" sz="2400" dirty="0" smtClean="0">
                <a:latin typeface="Century Gothic"/>
              </a:rPr>
              <a:t>were.</a:t>
            </a:r>
            <a:endParaRPr lang="en-US" sz="2400" dirty="0">
              <a:latin typeface="Century Gothic"/>
            </a:endParaRPr>
          </a:p>
          <a:p>
            <a:endParaRPr lang="en-US" sz="2400" dirty="0">
              <a:latin typeface="Century Gothic"/>
            </a:endParaRPr>
          </a:p>
          <a:p>
            <a:r>
              <a:rPr lang="en-US" sz="2400" dirty="0">
                <a:latin typeface="Century Gothic"/>
              </a:rPr>
              <a:t>No facility for The University to audit </a:t>
            </a:r>
            <a:r>
              <a:rPr lang="en-US" sz="2400" dirty="0" smtClean="0">
                <a:latin typeface="Century Gothic"/>
              </a:rPr>
              <a:t>users.</a:t>
            </a:r>
            <a:endParaRPr lang="en-US" sz="2400" dirty="0">
              <a:latin typeface="Century Gothic"/>
            </a:endParaRPr>
          </a:p>
        </p:txBody>
      </p:sp>
      <p:pic>
        <p:nvPicPr>
          <p:cNvPr id="4" name="Picture 5" descr="Picture18.png"/>
          <p:cNvPicPr>
            <a:picLocks noChangeAspect="1"/>
          </p:cNvPicPr>
          <p:nvPr/>
        </p:nvPicPr>
        <p:blipFill>
          <a:blip r:embed="rId4"/>
          <a:stretch>
            <a:fillRect/>
          </a:stretch>
        </p:blipFill>
        <p:spPr>
          <a:xfrm>
            <a:off x="-2951587" y="-614448"/>
            <a:ext cx="8793865" cy="9958411"/>
          </a:xfrm>
          <a:prstGeom prst="rect">
            <a:avLst/>
          </a:prstGeom>
        </p:spPr>
      </p:pic>
      <p:sp>
        <p:nvSpPr>
          <p:cNvPr id="6" name="TextBox 5"/>
          <p:cNvSpPr txBox="1"/>
          <p:nvPr/>
        </p:nvSpPr>
        <p:spPr>
          <a:xfrm>
            <a:off x="649898" y="2967335"/>
            <a:ext cx="3302000" cy="923330"/>
          </a:xfrm>
          <a:prstGeom prst="rect">
            <a:avLst/>
          </a:prstGeom>
          <a:noFill/>
        </p:spPr>
        <p:txBody>
          <a:bodyPr wrap="square" rtlCol="0">
            <a:spAutoFit/>
          </a:bodyPr>
          <a:lstStyle/>
          <a:p>
            <a:r>
              <a:rPr lang="en-GB" sz="5400" b="1" dirty="0" smtClean="0">
                <a:latin typeface="Century Gothic" panose="020B0502020202020204" pitchFamily="34" charset="0"/>
              </a:rPr>
              <a:t>Insecure</a:t>
            </a:r>
            <a:endParaRPr lang="en-GB" sz="5400" b="1" dirty="0">
              <a:latin typeface="Century Gothic" panose="020B0502020202020204" pitchFamily="34" charset="0"/>
            </a:endParaRPr>
          </a:p>
        </p:txBody>
      </p:sp>
    </p:spTree>
    <p:extLst>
      <p:ext uri="{BB962C8B-B14F-4D97-AF65-F5344CB8AC3E}">
        <p14:creationId xmlns:p14="http://schemas.microsoft.com/office/powerpoint/2010/main" val="1526866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40EEE7-EE76-4F4B-835C-85243D011E3C}"/>
              </a:ext>
            </a:extLst>
          </p:cNvPr>
          <p:cNvSpPr txBox="1"/>
          <p:nvPr/>
        </p:nvSpPr>
        <p:spPr>
          <a:xfrm rot="-5400000">
            <a:off x="-2364936" y="3167569"/>
            <a:ext cx="737800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1">
                    <a:lumMod val="95000"/>
                  </a:schemeClr>
                </a:solidFill>
                <a:latin typeface="Century Gothic"/>
              </a:rPr>
              <a:t>AGENDA</a:t>
            </a:r>
          </a:p>
        </p:txBody>
      </p:sp>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900" y="1351687"/>
            <a:ext cx="6096000" cy="4832092"/>
          </a:xfrm>
          <a:prstGeom prst="rect">
            <a:avLst/>
          </a:prstGeom>
        </p:spPr>
        <p:txBody>
          <a:bodyPr anchor="t">
            <a:spAutoFit/>
          </a:bodyPr>
          <a:lstStyle/>
          <a:p>
            <a:r>
              <a:rPr lang="en-GB" altLang="en-US" sz="2800" dirty="0">
                <a:latin typeface="Century Gothic"/>
              </a:rPr>
              <a:t>Introductions</a:t>
            </a:r>
          </a:p>
          <a:p>
            <a:endParaRPr lang="en-GB" altLang="en-US" sz="2800" b="1" dirty="0">
              <a:latin typeface="Century Gothic"/>
            </a:endParaRPr>
          </a:p>
          <a:p>
            <a:r>
              <a:rPr lang="en-GB" altLang="en-US" sz="2800" dirty="0">
                <a:latin typeface="Century Gothic"/>
              </a:rPr>
              <a:t>Background</a:t>
            </a:r>
          </a:p>
          <a:p>
            <a:endParaRPr lang="en-GB" altLang="en-US" sz="2800" dirty="0">
              <a:latin typeface="Century Gothic"/>
            </a:endParaRPr>
          </a:p>
          <a:p>
            <a:r>
              <a:rPr lang="en-GB" altLang="en-US" sz="2800" b="1" dirty="0">
                <a:latin typeface="Century Gothic"/>
              </a:rPr>
              <a:t>Work to date</a:t>
            </a:r>
          </a:p>
          <a:p>
            <a:endParaRPr lang="en-GB" altLang="en-US" sz="2800" dirty="0">
              <a:latin typeface="Century Gothic"/>
            </a:endParaRPr>
          </a:p>
          <a:p>
            <a:r>
              <a:rPr lang="en-GB" altLang="en-US" sz="2800" dirty="0">
                <a:latin typeface="Century Gothic"/>
              </a:rPr>
              <a:t>Demonstration</a:t>
            </a:r>
          </a:p>
          <a:p>
            <a:endParaRPr lang="en-GB" altLang="en-US" sz="2800" dirty="0">
              <a:latin typeface="Century Gothic"/>
            </a:endParaRPr>
          </a:p>
          <a:p>
            <a:r>
              <a:rPr lang="en-GB" altLang="en-US" sz="2800" dirty="0">
                <a:latin typeface="Century Gothic"/>
              </a:rPr>
              <a:t>Where next?</a:t>
            </a:r>
          </a:p>
          <a:p>
            <a:endParaRPr lang="en-GB" altLang="en-US" sz="2800" dirty="0">
              <a:latin typeface="Century Gothic"/>
            </a:endParaRPr>
          </a:p>
          <a:p>
            <a:r>
              <a:rPr lang="en-GB" altLang="en-US" sz="2800" dirty="0">
                <a:latin typeface="Century Gothic"/>
              </a:rPr>
              <a:t>Q and A</a:t>
            </a:r>
          </a:p>
        </p:txBody>
      </p:sp>
    </p:spTree>
    <p:extLst>
      <p:ext uri="{BB962C8B-B14F-4D97-AF65-F5344CB8AC3E}">
        <p14:creationId xmlns:p14="http://schemas.microsoft.com/office/powerpoint/2010/main" val="1083868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41244" y="982176"/>
            <a:ext cx="6096000" cy="4893647"/>
          </a:xfrm>
          <a:prstGeom prst="rect">
            <a:avLst/>
          </a:prstGeom>
        </p:spPr>
        <p:txBody>
          <a:bodyPr anchor="t">
            <a:spAutoFit/>
          </a:bodyPr>
          <a:lstStyle/>
          <a:p>
            <a:pPr marL="0" lvl="1"/>
            <a:r>
              <a:rPr lang="en-US" altLang="en-US" sz="2400" dirty="0" smtClean="0">
                <a:latin typeface="Century Gothic" panose="020B0502020202020204" pitchFamily="34" charset="0"/>
              </a:rPr>
              <a:t>We </a:t>
            </a:r>
            <a:r>
              <a:rPr lang="en-US" altLang="en-US" sz="2400" dirty="0">
                <a:latin typeface="Century Gothic" panose="020B0502020202020204" pitchFamily="34" charset="0"/>
              </a:rPr>
              <a:t>created a new business role of </a:t>
            </a:r>
            <a:r>
              <a:rPr lang="en-US" altLang="en-US" sz="2400" dirty="0" smtClean="0">
                <a:latin typeface="Century Gothic" panose="020B0502020202020204" pitchFamily="34" charset="0"/>
              </a:rPr>
              <a:t>Approver.</a:t>
            </a:r>
            <a:endParaRPr lang="en-US" sz="2400" dirty="0">
              <a:latin typeface="Century Gothic" panose="020B0502020202020204" pitchFamily="34" charset="0"/>
            </a:endParaRPr>
          </a:p>
          <a:p>
            <a:pPr marL="0" lvl="1"/>
            <a:endParaRPr lang="en-US" altLang="en-US" sz="2400" dirty="0">
              <a:latin typeface="Century Gothic" panose="020B0502020202020204" pitchFamily="34" charset="0"/>
            </a:endParaRPr>
          </a:p>
          <a:p>
            <a:pPr marL="0" lvl="1"/>
            <a:r>
              <a:rPr lang="en-US" altLang="en-US" sz="2400" dirty="0">
                <a:latin typeface="Century Gothic" panose="020B0502020202020204" pitchFamily="34" charset="0"/>
              </a:rPr>
              <a:t>Approvers are responsible for</a:t>
            </a:r>
            <a:r>
              <a:rPr lang="en-US" altLang="en-US" sz="2400" dirty="0" smtClean="0">
                <a:latin typeface="Century Gothic" panose="020B0502020202020204" pitchFamily="34" charset="0"/>
              </a:rPr>
              <a:t>:</a:t>
            </a:r>
          </a:p>
          <a:p>
            <a:pPr marL="0" lvl="1"/>
            <a:endParaRPr lang="en-US" sz="2400" dirty="0">
              <a:latin typeface="Century Gothic" panose="020B0502020202020204" pitchFamily="34" charset="0"/>
            </a:endParaRPr>
          </a:p>
          <a:p>
            <a:pPr marL="0" lvl="1"/>
            <a:r>
              <a:rPr lang="en-US" altLang="en-US" sz="2400" dirty="0">
                <a:latin typeface="Century Gothic" panose="020B0502020202020204" pitchFamily="34" charset="0"/>
              </a:rPr>
              <a:t>Approving or declining requests made for access to their </a:t>
            </a:r>
            <a:r>
              <a:rPr lang="en-US" altLang="en-US" sz="2400" dirty="0" err="1">
                <a:latin typeface="Century Gothic" panose="020B0502020202020204" pitchFamily="34" charset="0"/>
              </a:rPr>
              <a:t>organisation’s</a:t>
            </a:r>
            <a:r>
              <a:rPr lang="en-US" altLang="en-US" sz="2400" dirty="0">
                <a:latin typeface="Century Gothic" panose="020B0502020202020204" pitchFamily="34" charset="0"/>
              </a:rPr>
              <a:t> data.</a:t>
            </a:r>
            <a:endParaRPr lang="en-US" sz="2400" dirty="0">
              <a:latin typeface="Century Gothic" panose="020B0502020202020204" pitchFamily="34" charset="0"/>
            </a:endParaRPr>
          </a:p>
          <a:p>
            <a:pPr marL="0" lvl="1"/>
            <a:r>
              <a:rPr lang="en-US" altLang="en-US" sz="2400" dirty="0">
                <a:latin typeface="Century Gothic" panose="020B0502020202020204" pitchFamily="34" charset="0"/>
              </a:rPr>
              <a:t>Auditing their list of users every 6 months.</a:t>
            </a:r>
            <a:endParaRPr lang="en-US" sz="2400" dirty="0">
              <a:latin typeface="Century Gothic" panose="020B0502020202020204" pitchFamily="34" charset="0"/>
            </a:endParaRPr>
          </a:p>
          <a:p>
            <a:pPr marL="0" lvl="1"/>
            <a:endParaRPr lang="en-US" altLang="en-US" sz="2400" dirty="0">
              <a:latin typeface="Century Gothic" panose="020B0502020202020204" pitchFamily="34" charset="0"/>
            </a:endParaRPr>
          </a:p>
          <a:p>
            <a:pPr marL="0" lvl="1"/>
            <a:endParaRPr lang="en-US" altLang="en-US" sz="2400" dirty="0">
              <a:latin typeface="Century Gothic" panose="020B0502020202020204" pitchFamily="34" charset="0"/>
            </a:endParaRPr>
          </a:p>
          <a:p>
            <a:pPr marL="0" lvl="1"/>
            <a:r>
              <a:rPr lang="en-US" altLang="en-US" sz="2400" dirty="0">
                <a:latin typeface="Century Gothic" panose="020B0502020202020204" pitchFamily="34" charset="0"/>
              </a:rPr>
              <a:t>We identified Approvers within each </a:t>
            </a:r>
            <a:r>
              <a:rPr lang="en-US" altLang="en-US" sz="2400" dirty="0" err="1">
                <a:latin typeface="Century Gothic" panose="020B0502020202020204" pitchFamily="34" charset="0"/>
              </a:rPr>
              <a:t>organisation</a:t>
            </a:r>
            <a:r>
              <a:rPr lang="en-US" altLang="en-US" sz="2400" dirty="0">
                <a:latin typeface="Century Gothic" panose="020B0502020202020204" pitchFamily="34" charset="0"/>
              </a:rPr>
              <a:t> in the University</a:t>
            </a:r>
            <a:r>
              <a:rPr lang="en-US" alt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18" name="Picture 18" descr="Approvers.png"/>
          <p:cNvPicPr>
            <a:picLocks noChangeAspect="1"/>
          </p:cNvPicPr>
          <p:nvPr/>
        </p:nvPicPr>
        <p:blipFill>
          <a:blip r:embed="rId3"/>
          <a:stretch>
            <a:fillRect/>
          </a:stretch>
        </p:blipFill>
        <p:spPr>
          <a:xfrm>
            <a:off x="-1873574" y="816806"/>
            <a:ext cx="7293255" cy="4947948"/>
          </a:xfrm>
          <a:prstGeom prst="rect">
            <a:avLst/>
          </a:prstGeom>
        </p:spPr>
      </p:pic>
      <p:sp>
        <p:nvSpPr>
          <p:cNvPr id="5" name="TextBox 4"/>
          <p:cNvSpPr txBox="1"/>
          <p:nvPr/>
        </p:nvSpPr>
        <p:spPr>
          <a:xfrm>
            <a:off x="627849" y="2967335"/>
            <a:ext cx="4261651" cy="923330"/>
          </a:xfrm>
          <a:prstGeom prst="rect">
            <a:avLst/>
          </a:prstGeom>
          <a:noFill/>
        </p:spPr>
        <p:txBody>
          <a:bodyPr wrap="square" rtlCol="0">
            <a:spAutoFit/>
          </a:bodyPr>
          <a:lstStyle/>
          <a:p>
            <a:r>
              <a:rPr lang="en-GB" sz="5400" b="1" dirty="0" smtClean="0">
                <a:latin typeface="Century Gothic" panose="020B0502020202020204" pitchFamily="34" charset="0"/>
              </a:rPr>
              <a:t>Approvers</a:t>
            </a:r>
            <a:endParaRPr lang="en-GB" sz="5400" b="1" dirty="0">
              <a:latin typeface="Century Gothic" panose="020B0502020202020204" pitchFamily="34" charset="0"/>
            </a:endParaRPr>
          </a:p>
        </p:txBody>
      </p:sp>
    </p:spTree>
    <p:extLst>
      <p:ext uri="{BB962C8B-B14F-4D97-AF65-F5344CB8AC3E}">
        <p14:creationId xmlns:p14="http://schemas.microsoft.com/office/powerpoint/2010/main" val="1049145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Bucket.png"/>
          <p:cNvPicPr>
            <a:picLocks noChangeAspect="1"/>
          </p:cNvPicPr>
          <p:nvPr/>
        </p:nvPicPr>
        <p:blipFill>
          <a:blip r:embed="rId3"/>
          <a:stretch>
            <a:fillRect/>
          </a:stretch>
        </p:blipFill>
        <p:spPr>
          <a:xfrm flipH="1">
            <a:off x="-5595059" y="-1223191"/>
            <a:ext cx="11844346" cy="10100732"/>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53987" y="1103352"/>
            <a:ext cx="6096000" cy="4524315"/>
          </a:xfrm>
          <a:prstGeom prst="rect">
            <a:avLst/>
          </a:prstGeom>
        </p:spPr>
        <p:txBody>
          <a:bodyPr anchor="t">
            <a:spAutoFit/>
          </a:bodyPr>
          <a:lstStyle/>
          <a:p>
            <a:r>
              <a:rPr lang="en-GB" sz="2000" dirty="0">
                <a:solidFill>
                  <a:schemeClr val="accent6"/>
                </a:solidFill>
                <a:latin typeface="Century Gothic" panose="020B0502020202020204" pitchFamily="34" charset="0"/>
                <a:ea typeface="Segoe UI"/>
                <a:cs typeface="Segoe UI"/>
              </a:rPr>
              <a:t>​</a:t>
            </a:r>
            <a:r>
              <a:rPr lang="en-GB" sz="2400" dirty="0">
                <a:latin typeface="Century Gothic" panose="020B0502020202020204" pitchFamily="34" charset="0"/>
                <a:ea typeface="Segoe UI"/>
                <a:cs typeface="Segoe UI"/>
              </a:rPr>
              <a:t>Jobs were to be a collection of existing page permissions, based on the business role that a user is carrying out.</a:t>
            </a:r>
            <a:r>
              <a:rPr lang="en-US" sz="2400" dirty="0">
                <a:latin typeface="Century Gothic" panose="020B0502020202020204" pitchFamily="34" charset="0"/>
                <a:ea typeface="Segoe UI"/>
                <a:cs typeface="Segoe UI"/>
              </a:rPr>
              <a:t>​</a:t>
            </a:r>
          </a:p>
          <a:p>
            <a:endParaRPr lang="en-GB" sz="2400" dirty="0">
              <a:latin typeface="Century Gothic" panose="020B0502020202020204" pitchFamily="34" charset="0"/>
              <a:ea typeface="Segoe UI"/>
              <a:cs typeface="Segoe UI"/>
            </a:endParaRPr>
          </a:p>
          <a:p>
            <a:r>
              <a:rPr lang="en-GB" sz="2400" dirty="0">
                <a:latin typeface="Century Gothic" panose="020B0502020202020204" pitchFamily="34" charset="0"/>
                <a:ea typeface="Segoe UI"/>
                <a:cs typeface="Segoe UI"/>
              </a:rPr>
              <a:t>Jobs are:</a:t>
            </a:r>
            <a:r>
              <a:rPr lang="en-US" sz="2400" dirty="0">
                <a:latin typeface="Century Gothic" panose="020B0502020202020204" pitchFamily="34" charset="0"/>
                <a:ea typeface="Segoe UI"/>
                <a:cs typeface="Segoe UI"/>
              </a:rPr>
              <a:t>​</a:t>
            </a:r>
          </a:p>
          <a:p>
            <a:endParaRPr lang="en-US" sz="2400" dirty="0">
              <a:latin typeface="Century Gothic" panose="020B0502020202020204" pitchFamily="34" charset="0"/>
              <a:ea typeface="Segoe UI"/>
              <a:cs typeface="Segoe UI"/>
            </a:endParaRPr>
          </a:p>
          <a:p>
            <a:pPr rtl="0"/>
            <a:r>
              <a:rPr lang="en-GB" sz="2400" dirty="0">
                <a:latin typeface="Century Gothic" panose="020B0502020202020204" pitchFamily="34" charset="0"/>
                <a:ea typeface="Segoe UI"/>
                <a:cs typeface="Segoe UI"/>
              </a:rPr>
              <a:t>Meaningful</a:t>
            </a:r>
            <a:r>
              <a:rPr lang="en-US" sz="2400" dirty="0" smtClean="0">
                <a:latin typeface="Century Gothic" panose="020B0502020202020204" pitchFamily="34" charset="0"/>
                <a:ea typeface="Segoe UI"/>
                <a:cs typeface="Segoe UI"/>
              </a:rPr>
              <a:t>​</a:t>
            </a:r>
          </a:p>
          <a:p>
            <a:pPr rtl="0"/>
            <a:endParaRPr lang="en-US" sz="2400" dirty="0">
              <a:latin typeface="Century Gothic" panose="020B0502020202020204" pitchFamily="34" charset="0"/>
              <a:ea typeface="Segoe UI"/>
              <a:cs typeface="Segoe UI"/>
            </a:endParaRPr>
          </a:p>
          <a:p>
            <a:pPr rtl="0"/>
            <a:r>
              <a:rPr lang="en-GB" sz="2400" dirty="0">
                <a:latin typeface="Century Gothic" panose="020B0502020202020204" pitchFamily="34" charset="0"/>
                <a:ea typeface="Segoe UI"/>
                <a:cs typeface="Segoe UI"/>
              </a:rPr>
              <a:t>Standardised</a:t>
            </a:r>
            <a:r>
              <a:rPr lang="en-US" sz="2400" dirty="0" smtClean="0">
                <a:latin typeface="Century Gothic" panose="020B0502020202020204" pitchFamily="34" charset="0"/>
                <a:ea typeface="Segoe UI"/>
                <a:cs typeface="Segoe UI"/>
              </a:rPr>
              <a:t>​</a:t>
            </a:r>
            <a:endParaRPr lang="en-GB" sz="2400" dirty="0">
              <a:latin typeface="Century Gothic" panose="020B0502020202020204" pitchFamily="34" charset="0"/>
              <a:ea typeface="Segoe UI"/>
              <a:cs typeface="Segoe UI"/>
            </a:endParaRPr>
          </a:p>
          <a:p>
            <a:endParaRPr lang="en-GB" sz="2400" dirty="0">
              <a:latin typeface="Century Gothic" panose="020B0502020202020204" pitchFamily="34" charset="0"/>
              <a:ea typeface="Segoe UI"/>
              <a:cs typeface="Segoe UI"/>
            </a:endParaRPr>
          </a:p>
          <a:p>
            <a:r>
              <a:rPr lang="en-GB" sz="2400" dirty="0">
                <a:latin typeface="Century Gothic" panose="020B0502020202020204" pitchFamily="34" charset="0"/>
                <a:ea typeface="Segoe UI"/>
                <a:cs typeface="Segoe UI"/>
              </a:rPr>
              <a:t>Designed through cooperation with users.</a:t>
            </a:r>
            <a:endParaRPr lang="en-US" sz="2400" dirty="0">
              <a:latin typeface="Century Gothic" panose="020B0502020202020204" pitchFamily="34" charset="0"/>
              <a:cs typeface="Segoe UI"/>
            </a:endParaRPr>
          </a:p>
        </p:txBody>
      </p:sp>
      <p:sp>
        <p:nvSpPr>
          <p:cNvPr id="4" name="TextBox 3">
            <a:extLst>
              <a:ext uri="{FF2B5EF4-FFF2-40B4-BE49-F238E27FC236}">
                <a16:creationId xmlns="" xmlns:a16="http://schemas.microsoft.com/office/drawing/2014/main" id="{A9D810A4-6C93-403E-892A-A828EEFBC272}"/>
              </a:ext>
            </a:extLst>
          </p:cNvPr>
          <p:cNvSpPr txBox="1"/>
          <p:nvPr/>
        </p:nvSpPr>
        <p:spPr>
          <a:xfrm>
            <a:off x="622337" y="2903845"/>
            <a:ext cx="389655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Jobs</a:t>
            </a:r>
            <a:endParaRPr lang="en-US" b="1" dirty="0"/>
          </a:p>
        </p:txBody>
      </p:sp>
    </p:spTree>
    <p:extLst>
      <p:ext uri="{BB962C8B-B14F-4D97-AF65-F5344CB8AC3E}">
        <p14:creationId xmlns:p14="http://schemas.microsoft.com/office/powerpoint/2010/main" val="233527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udit.png"/>
          <p:cNvPicPr>
            <a:picLocks noChangeAspect="1"/>
          </p:cNvPicPr>
          <p:nvPr/>
        </p:nvPicPr>
        <p:blipFill rotWithShape="1">
          <a:blip r:embed="rId3"/>
          <a:srcRect l="63158" t="2473" b="44444"/>
          <a:stretch/>
        </p:blipFill>
        <p:spPr>
          <a:xfrm>
            <a:off x="-248990" y="661037"/>
            <a:ext cx="5817950" cy="6291958"/>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25579" y="1905506"/>
            <a:ext cx="6096000" cy="3046988"/>
          </a:xfrm>
          <a:prstGeom prst="rect">
            <a:avLst/>
          </a:prstGeom>
        </p:spPr>
        <p:txBody>
          <a:bodyPr anchor="t">
            <a:spAutoFit/>
          </a:bodyPr>
          <a:lstStyle/>
          <a:p>
            <a:pPr marL="0" lvl="1"/>
            <a:r>
              <a:rPr lang="en-US" sz="2400" dirty="0">
                <a:latin typeface="Century Gothic" panose="020B0502020202020204" pitchFamily="34" charset="0"/>
              </a:rPr>
              <a:t>We performed a full audit of our users.</a:t>
            </a:r>
          </a:p>
          <a:p>
            <a:pPr marL="0" lvl="1"/>
            <a:endParaRPr lang="en-US" sz="2400" dirty="0">
              <a:latin typeface="Century Gothic" panose="020B0502020202020204" pitchFamily="34" charset="0"/>
            </a:endParaRPr>
          </a:p>
          <a:p>
            <a:pPr marL="0" lvl="1"/>
            <a:r>
              <a:rPr lang="en-US" sz="2400" dirty="0">
                <a:latin typeface="Century Gothic" panose="020B0502020202020204" pitchFamily="34" charset="0"/>
              </a:rPr>
              <a:t>The Approvers indicated which Job users should </a:t>
            </a:r>
            <a:r>
              <a:rPr lang="en-US" sz="2400" dirty="0" smtClean="0">
                <a:latin typeface="Century Gothic" panose="020B0502020202020204" pitchFamily="34" charset="0"/>
              </a:rPr>
              <a:t>have. </a:t>
            </a:r>
          </a:p>
          <a:p>
            <a:pPr marL="0" lvl="1"/>
            <a:endParaRPr lang="en-US" sz="2400" dirty="0">
              <a:latin typeface="Century Gothic" panose="020B0502020202020204" pitchFamily="34" charset="0"/>
            </a:endParaRPr>
          </a:p>
          <a:p>
            <a:pPr marL="0" lvl="1"/>
            <a:r>
              <a:rPr lang="en-US" sz="2400" dirty="0" smtClean="0">
                <a:latin typeface="Century Gothic" panose="020B0502020202020204" pitchFamily="34" charset="0"/>
              </a:rPr>
              <a:t>Approvers also indicated </a:t>
            </a:r>
            <a:r>
              <a:rPr lang="en-US" sz="2400" dirty="0">
                <a:latin typeface="Century Gothic" panose="020B0502020202020204" pitchFamily="34" charset="0"/>
              </a:rPr>
              <a:t>which users should no longer have access to their </a:t>
            </a:r>
            <a:r>
              <a:rPr lang="en-US" sz="2400" dirty="0" err="1">
                <a:latin typeface="Century Gothic" panose="020B0502020202020204" pitchFamily="34" charset="0"/>
              </a:rPr>
              <a:t>organisation's</a:t>
            </a:r>
            <a:r>
              <a:rPr lang="en-US" sz="2400" dirty="0">
                <a:latin typeface="Century Gothic" panose="020B0502020202020204" pitchFamily="34" charset="0"/>
              </a:rPr>
              <a:t> data</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sp>
        <p:nvSpPr>
          <p:cNvPr id="4" name="TextBox 3">
            <a:extLst>
              <a:ext uri="{FF2B5EF4-FFF2-40B4-BE49-F238E27FC236}">
                <a16:creationId xmlns="" xmlns:a16="http://schemas.microsoft.com/office/drawing/2014/main" id="{A9D810A4-6C93-403E-892A-A828EEFBC272}"/>
              </a:ext>
            </a:extLst>
          </p:cNvPr>
          <p:cNvSpPr txBox="1"/>
          <p:nvPr/>
        </p:nvSpPr>
        <p:spPr>
          <a:xfrm>
            <a:off x="622337" y="2967335"/>
            <a:ext cx="389655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Audit</a:t>
            </a:r>
          </a:p>
        </p:txBody>
      </p:sp>
    </p:spTree>
    <p:extLst>
      <p:ext uri="{BB962C8B-B14F-4D97-AF65-F5344CB8AC3E}">
        <p14:creationId xmlns:p14="http://schemas.microsoft.com/office/powerpoint/2010/main" val="589258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5" descr="Picture16.png"/>
          <p:cNvPicPr>
            <a:picLocks noChangeAspect="1"/>
          </p:cNvPicPr>
          <p:nvPr/>
        </p:nvPicPr>
        <p:blipFill>
          <a:blip r:embed="rId2"/>
          <a:stretch>
            <a:fillRect/>
          </a:stretch>
        </p:blipFill>
        <p:spPr>
          <a:xfrm>
            <a:off x="-5529934" y="-288925"/>
            <a:ext cx="12304541" cy="9287511"/>
          </a:xfrm>
          <a:prstGeom prst="rect">
            <a:avLst/>
          </a:prstGeom>
        </p:spPr>
      </p:pic>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72150" y="2274838"/>
            <a:ext cx="6096000" cy="2308324"/>
          </a:xfrm>
          <a:prstGeom prst="rect">
            <a:avLst/>
          </a:prstGeom>
        </p:spPr>
        <p:txBody>
          <a:bodyPr anchor="t">
            <a:spAutoFit/>
          </a:bodyPr>
          <a:lstStyle/>
          <a:p>
            <a:pPr marL="0" lvl="1"/>
            <a:r>
              <a:rPr lang="en-US" sz="2400" dirty="0" smtClean="0">
                <a:latin typeface="Century Gothic"/>
              </a:rPr>
              <a:t>Users </a:t>
            </a:r>
            <a:r>
              <a:rPr lang="en-US" sz="2400" dirty="0">
                <a:latin typeface="Century Gothic"/>
              </a:rPr>
              <a:t>with the same Job were collectively </a:t>
            </a:r>
            <a:r>
              <a:rPr lang="en-US" sz="2400" dirty="0" err="1">
                <a:latin typeface="Century Gothic"/>
              </a:rPr>
              <a:t>analysed</a:t>
            </a:r>
            <a:r>
              <a:rPr lang="en-US" sz="2400" dirty="0">
                <a:latin typeface="Century Gothic"/>
              </a:rPr>
              <a:t>. </a:t>
            </a:r>
          </a:p>
          <a:p>
            <a:pPr marL="0" lvl="1"/>
            <a:endParaRPr lang="en-US" sz="2400" dirty="0">
              <a:latin typeface="Century Gothic"/>
            </a:endParaRPr>
          </a:p>
          <a:p>
            <a:pPr marL="0" lvl="1"/>
            <a:r>
              <a:rPr lang="en-US" sz="2400" dirty="0">
                <a:latin typeface="Century Gothic"/>
              </a:rPr>
              <a:t>These Job designs were agreed with user representatives throughout the University</a:t>
            </a:r>
            <a:r>
              <a:rPr lang="en-US" sz="2400" dirty="0" smtClean="0">
                <a:latin typeface="Century Gothic"/>
              </a:rPr>
              <a:t>.</a:t>
            </a:r>
            <a:endParaRPr lang="en-US" sz="2400" dirty="0"/>
          </a:p>
        </p:txBody>
      </p:sp>
      <p:sp>
        <p:nvSpPr>
          <p:cNvPr id="4" name="TextBox 3">
            <a:extLst>
              <a:ext uri="{FF2B5EF4-FFF2-40B4-BE49-F238E27FC236}">
                <a16:creationId xmlns="" xmlns:a16="http://schemas.microsoft.com/office/drawing/2014/main" id="{A9D810A4-6C93-403E-892A-A828EEFBC272}"/>
              </a:ext>
            </a:extLst>
          </p:cNvPr>
          <p:cNvSpPr txBox="1"/>
          <p:nvPr/>
        </p:nvSpPr>
        <p:spPr>
          <a:xfrm>
            <a:off x="622337" y="2967335"/>
            <a:ext cx="389655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Analysis</a:t>
            </a:r>
          </a:p>
        </p:txBody>
      </p:sp>
    </p:spTree>
    <p:extLst>
      <p:ext uri="{BB962C8B-B14F-4D97-AF65-F5344CB8AC3E}">
        <p14:creationId xmlns:p14="http://schemas.microsoft.com/office/powerpoint/2010/main" val="398680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5428" y="1282619"/>
            <a:ext cx="8314871" cy="3139321"/>
          </a:xfrm>
          <a:prstGeom prst="rect">
            <a:avLst/>
          </a:prstGeom>
        </p:spPr>
        <p:txBody>
          <a:bodyPr wrap="square">
            <a:spAutoFit/>
          </a:bodyPr>
          <a:lstStyle/>
          <a:p>
            <a:pPr>
              <a:spcAft>
                <a:spcPts val="600"/>
              </a:spcAft>
            </a:pPr>
            <a:r>
              <a:rPr lang="en-GB" altLang="en-US" sz="2400" dirty="0">
                <a:latin typeface="Century Gothic" panose="020B0502020202020204" pitchFamily="34" charset="0"/>
              </a:rPr>
              <a:t>Simon Nicol </a:t>
            </a:r>
          </a:p>
          <a:p>
            <a:pPr>
              <a:spcAft>
                <a:spcPts val="600"/>
              </a:spcAft>
            </a:pPr>
            <a:r>
              <a:rPr lang="en-GB" altLang="en-US" sz="2400" dirty="0">
                <a:latin typeface="Century Gothic" panose="020B0502020202020204" pitchFamily="34" charset="0"/>
              </a:rPr>
              <a:t>Functional Consultant, University of Cambridge</a:t>
            </a:r>
          </a:p>
          <a:p>
            <a:pPr marL="285750" indent="-285750">
              <a:spcAft>
                <a:spcPts val="600"/>
              </a:spcAft>
              <a:buFont typeface="Arial" panose="020B0604020202020204" pitchFamily="34" charset="0"/>
              <a:buChar char="•"/>
            </a:pPr>
            <a:r>
              <a:rPr lang="en-GB" altLang="en-US" sz="2400" dirty="0">
                <a:latin typeface="Century Gothic" panose="020B0502020202020204" pitchFamily="34" charset="0"/>
              </a:rPr>
              <a:t>Working with Campus Solutions for 12 years</a:t>
            </a:r>
          </a:p>
          <a:p>
            <a:pPr>
              <a:spcAft>
                <a:spcPts val="600"/>
              </a:spcAft>
            </a:pPr>
            <a:endParaRPr lang="en-GB" altLang="en-US" sz="2400" dirty="0">
              <a:latin typeface="Century Gothic" panose="020B0502020202020204" pitchFamily="34" charset="0"/>
            </a:endParaRPr>
          </a:p>
          <a:p>
            <a:pPr>
              <a:spcAft>
                <a:spcPts val="600"/>
              </a:spcAft>
            </a:pPr>
            <a:r>
              <a:rPr lang="en-GB" altLang="en-US" sz="2400" dirty="0">
                <a:latin typeface="Century Gothic" panose="020B0502020202020204" pitchFamily="34" charset="0"/>
              </a:rPr>
              <a:t>Stephen </a:t>
            </a:r>
            <a:r>
              <a:rPr lang="en-GB" altLang="en-US" sz="2400" dirty="0" err="1">
                <a:latin typeface="Century Gothic" panose="020B0502020202020204" pitchFamily="34" charset="0"/>
              </a:rPr>
              <a:t>Smee</a:t>
            </a:r>
            <a:r>
              <a:rPr lang="en-GB" altLang="en-US" sz="2400" dirty="0">
                <a:latin typeface="Century Gothic" panose="020B0502020202020204" pitchFamily="34" charset="0"/>
              </a:rPr>
              <a:t> </a:t>
            </a:r>
          </a:p>
          <a:p>
            <a:pPr>
              <a:spcAft>
                <a:spcPts val="600"/>
              </a:spcAft>
            </a:pPr>
            <a:r>
              <a:rPr lang="en-GB" altLang="en-US" sz="2400" dirty="0">
                <a:latin typeface="Century Gothic" panose="020B0502020202020204" pitchFamily="34" charset="0"/>
              </a:rPr>
              <a:t>Junior Functional Consultant, University of Cambridge</a:t>
            </a:r>
          </a:p>
          <a:p>
            <a:pPr marL="285750" indent="-285750">
              <a:spcAft>
                <a:spcPts val="600"/>
              </a:spcAft>
              <a:buFont typeface="Arial" panose="020B0604020202020204" pitchFamily="34" charset="0"/>
              <a:buChar char="•"/>
            </a:pPr>
            <a:r>
              <a:rPr lang="en-GB" altLang="en-US" sz="2400" dirty="0">
                <a:latin typeface="Century Gothic" panose="020B0502020202020204" pitchFamily="34" charset="0"/>
              </a:rPr>
              <a:t>Working with Campus Solutions for 8 months</a:t>
            </a:r>
          </a:p>
        </p:txBody>
      </p:sp>
    </p:spTree>
    <p:extLst>
      <p:ext uri="{BB962C8B-B14F-4D97-AF65-F5344CB8AC3E}">
        <p14:creationId xmlns:p14="http://schemas.microsoft.com/office/powerpoint/2010/main" val="1133789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icture4.png"/>
          <p:cNvPicPr>
            <a:picLocks noChangeAspect="1"/>
          </p:cNvPicPr>
          <p:nvPr/>
        </p:nvPicPr>
        <p:blipFill>
          <a:blip r:embed="rId3"/>
          <a:stretch>
            <a:fillRect/>
          </a:stretch>
        </p:blipFill>
        <p:spPr>
          <a:xfrm>
            <a:off x="-3255892" y="-907330"/>
            <a:ext cx="9047092" cy="9034976"/>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91200" y="1901998"/>
            <a:ext cx="6096000" cy="3416320"/>
          </a:xfrm>
          <a:prstGeom prst="rect">
            <a:avLst/>
          </a:prstGeom>
        </p:spPr>
        <p:txBody>
          <a:bodyPr anchor="t">
            <a:spAutoFit/>
          </a:bodyPr>
          <a:lstStyle/>
          <a:p>
            <a:pPr marL="0" lvl="1"/>
            <a:r>
              <a:rPr lang="en-GB" sz="2400" dirty="0">
                <a:latin typeface="Century Gothic" panose="020B0502020202020204" pitchFamily="34" charset="0"/>
              </a:rPr>
              <a:t>The Audit Tool </a:t>
            </a:r>
            <a:r>
              <a:rPr lang="en-GB" sz="2400" dirty="0" smtClean="0">
                <a:latin typeface="Century Gothic" panose="020B0502020202020204" pitchFamily="34" charset="0"/>
              </a:rPr>
              <a:t>allows approvers </a:t>
            </a:r>
            <a:r>
              <a:rPr lang="en-GB" sz="2400" dirty="0">
                <a:latin typeface="Century Gothic" panose="020B0502020202020204" pitchFamily="34" charset="0"/>
              </a:rPr>
              <a:t>to view </a:t>
            </a:r>
            <a:r>
              <a:rPr lang="en-GB" sz="2400" dirty="0" smtClean="0">
                <a:latin typeface="Century Gothic" panose="020B0502020202020204" pitchFamily="34" charset="0"/>
              </a:rPr>
              <a:t>all users </a:t>
            </a:r>
            <a:r>
              <a:rPr lang="en-GB" sz="2400" dirty="0">
                <a:latin typeface="Century Gothic" panose="020B0502020202020204" pitchFamily="34" charset="0"/>
              </a:rPr>
              <a:t>with access to their organisation’s data.</a:t>
            </a:r>
            <a:endParaRPr lang="en-US" sz="2400" dirty="0">
              <a:latin typeface="Century Gothic" panose="020B0502020202020204" pitchFamily="34" charset="0"/>
            </a:endParaRP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Auditors can easily either approve the continuation of that access, or request access to be removed</a:t>
            </a: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Audits are required twice a </a:t>
            </a:r>
            <a:r>
              <a:rPr lang="en-GB" sz="2400" dirty="0" smtClean="0">
                <a:latin typeface="Century Gothic" panose="020B0502020202020204" pitchFamily="34" charset="0"/>
              </a:rPr>
              <a:t>year</a:t>
            </a:r>
            <a:endParaRPr lang="en-GB" sz="2400" dirty="0">
              <a:latin typeface="Century Gothic" panose="020B0502020202020204" pitchFamily="34" charset="0"/>
            </a:endParaRPr>
          </a:p>
        </p:txBody>
      </p:sp>
      <p:sp>
        <p:nvSpPr>
          <p:cNvPr id="5" name="TextBox 4"/>
          <p:cNvSpPr txBox="1"/>
          <p:nvPr/>
        </p:nvSpPr>
        <p:spPr>
          <a:xfrm>
            <a:off x="646099" y="2967335"/>
            <a:ext cx="3657600" cy="923330"/>
          </a:xfrm>
          <a:prstGeom prst="rect">
            <a:avLst/>
          </a:prstGeom>
          <a:noFill/>
        </p:spPr>
        <p:txBody>
          <a:bodyPr wrap="square" rtlCol="0">
            <a:spAutoFit/>
          </a:bodyPr>
          <a:lstStyle/>
          <a:p>
            <a:r>
              <a:rPr lang="en-GB" sz="5400" b="1" dirty="0" smtClean="0">
                <a:latin typeface="Century Gothic" panose="020B0502020202020204" pitchFamily="34" charset="0"/>
              </a:rPr>
              <a:t>Audit Tool</a:t>
            </a:r>
            <a:endParaRPr lang="en-GB" sz="5400" b="1" dirty="0">
              <a:latin typeface="Century Gothic" panose="020B0502020202020204" pitchFamily="34" charset="0"/>
            </a:endParaRPr>
          </a:p>
        </p:txBody>
      </p:sp>
    </p:spTree>
    <p:extLst>
      <p:ext uri="{BB962C8B-B14F-4D97-AF65-F5344CB8AC3E}">
        <p14:creationId xmlns:p14="http://schemas.microsoft.com/office/powerpoint/2010/main" val="1263327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testing.png"/>
          <p:cNvPicPr>
            <a:picLocks noChangeAspect="1"/>
          </p:cNvPicPr>
          <p:nvPr/>
        </p:nvPicPr>
        <p:blipFill>
          <a:blip r:embed="rId3"/>
          <a:stretch>
            <a:fillRect/>
          </a:stretch>
        </p:blipFill>
        <p:spPr>
          <a:xfrm>
            <a:off x="-3436371" y="-1092200"/>
            <a:ext cx="8836245" cy="9267662"/>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38083" y="1720840"/>
            <a:ext cx="6096000" cy="3416320"/>
          </a:xfrm>
          <a:prstGeom prst="rect">
            <a:avLst/>
          </a:prstGeom>
        </p:spPr>
        <p:txBody>
          <a:bodyPr anchor="t">
            <a:spAutoFit/>
          </a:bodyPr>
          <a:lstStyle/>
          <a:p>
            <a:pPr marL="0" lvl="1"/>
            <a:r>
              <a:rPr lang="en-GB" sz="2400" dirty="0">
                <a:latin typeface="Century Gothic" panose="020B0502020202020204" pitchFamily="34" charset="0"/>
              </a:rPr>
              <a:t>User representatives were each assigned a set of new standardised users to test.</a:t>
            </a:r>
            <a:endParaRPr lang="en-US" sz="2400" dirty="0">
              <a:latin typeface="Century Gothic" panose="020B0502020202020204" pitchFamily="34" charset="0"/>
            </a:endParaRP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This went through several iterations until the jobs performed as expected.</a:t>
            </a: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Simultaneously we internally tested the functionality of the audit tool</a:t>
            </a:r>
            <a:r>
              <a:rPr lang="en-GB" sz="2400" dirty="0" smtClean="0">
                <a:latin typeface="Century Gothic" panose="020B0502020202020204" pitchFamily="34" charset="0"/>
              </a:rPr>
              <a:t>.</a:t>
            </a:r>
            <a:endParaRPr lang="en-GB" sz="2400" dirty="0">
              <a:latin typeface="Century Gothic" panose="020B0502020202020204" pitchFamily="34" charset="0"/>
            </a:endParaRPr>
          </a:p>
        </p:txBody>
      </p:sp>
      <p:sp>
        <p:nvSpPr>
          <p:cNvPr id="4" name="TextBox 3">
            <a:extLst>
              <a:ext uri="{FF2B5EF4-FFF2-40B4-BE49-F238E27FC236}">
                <a16:creationId xmlns="" xmlns:a16="http://schemas.microsoft.com/office/drawing/2014/main" id="{A9D810A4-6C93-403E-892A-A828EEFBC272}"/>
              </a:ext>
            </a:extLst>
          </p:cNvPr>
          <p:cNvSpPr txBox="1"/>
          <p:nvPr/>
        </p:nvSpPr>
        <p:spPr>
          <a:xfrm>
            <a:off x="635037" y="2967335"/>
            <a:ext cx="389655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Testing</a:t>
            </a:r>
          </a:p>
        </p:txBody>
      </p:sp>
    </p:spTree>
    <p:extLst>
      <p:ext uri="{BB962C8B-B14F-4D97-AF65-F5344CB8AC3E}">
        <p14:creationId xmlns:p14="http://schemas.microsoft.com/office/powerpoint/2010/main" val="2046336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34996" y="1720840"/>
            <a:ext cx="6096000" cy="3416320"/>
          </a:xfrm>
          <a:prstGeom prst="rect">
            <a:avLst/>
          </a:prstGeom>
        </p:spPr>
        <p:txBody>
          <a:bodyPr anchor="t">
            <a:spAutoFit/>
          </a:bodyPr>
          <a:lstStyle/>
          <a:p>
            <a:pPr marL="0" lvl="1"/>
            <a:r>
              <a:rPr lang="en-GB" sz="2400" dirty="0">
                <a:latin typeface="Century Gothic" panose="020B0502020202020204" pitchFamily="34" charset="0"/>
              </a:rPr>
              <a:t>Using Excel to Component Interfaces (CIs) we created 82 </a:t>
            </a:r>
            <a:r>
              <a:rPr lang="en-GB" sz="2400" dirty="0" smtClean="0">
                <a:latin typeface="Century Gothic" panose="020B0502020202020204" pitchFamily="34" charset="0"/>
              </a:rPr>
              <a:t>jobs.</a:t>
            </a:r>
            <a:endParaRPr lang="en-US" sz="2400" dirty="0">
              <a:latin typeface="Century Gothic" panose="020B0502020202020204" pitchFamily="34" charset="0"/>
            </a:endParaRP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Using CIs we added approximately 3,600 jobs to </a:t>
            </a:r>
            <a:r>
              <a:rPr lang="en-GB" sz="2400" dirty="0" smtClean="0">
                <a:latin typeface="Century Gothic" panose="020B0502020202020204" pitchFamily="34" charset="0"/>
              </a:rPr>
              <a:t>users.</a:t>
            </a:r>
            <a:endParaRPr lang="en-GB" sz="2400" dirty="0">
              <a:latin typeface="Century Gothic" panose="020B0502020202020204" pitchFamily="34" charset="0"/>
            </a:endParaRP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Spot tested a selection of </a:t>
            </a:r>
            <a:r>
              <a:rPr lang="en-GB" sz="2400" dirty="0" smtClean="0">
                <a:latin typeface="Century Gothic" panose="020B0502020202020204" pitchFamily="34" charset="0"/>
              </a:rPr>
              <a:t>users.</a:t>
            </a:r>
            <a:endParaRPr lang="en-GB" sz="2400" dirty="0">
              <a:latin typeface="Century Gothic" panose="020B0502020202020204" pitchFamily="34" charset="0"/>
            </a:endParaRPr>
          </a:p>
          <a:p>
            <a:pPr marL="0" lvl="1"/>
            <a:endParaRPr lang="en-GB" sz="2400" dirty="0">
              <a:latin typeface="Century Gothic" panose="020B0502020202020204" pitchFamily="34" charset="0"/>
            </a:endParaRPr>
          </a:p>
          <a:p>
            <a:pPr marL="0" lvl="1"/>
            <a:r>
              <a:rPr lang="en-GB" sz="2400" dirty="0">
                <a:latin typeface="Century Gothic" panose="020B0502020202020204" pitchFamily="34" charset="0"/>
              </a:rPr>
              <a:t>Approximately 1 </a:t>
            </a:r>
            <a:r>
              <a:rPr lang="en-GB" sz="2400" dirty="0" smtClean="0">
                <a:latin typeface="Century Gothic" panose="020B0502020202020204" pitchFamily="34" charset="0"/>
              </a:rPr>
              <a:t>hour</a:t>
            </a:r>
            <a:r>
              <a:rPr lang="en-GB" sz="2400" dirty="0">
                <a:latin typeface="Century Gothic" panose="020B0502020202020204" pitchFamily="34" charset="0"/>
              </a:rPr>
              <a:t>.</a:t>
            </a:r>
          </a:p>
        </p:txBody>
      </p:sp>
      <p:pic>
        <p:nvPicPr>
          <p:cNvPr id="7" name="Picture 7" descr="Implementation.png"/>
          <p:cNvPicPr>
            <a:picLocks noChangeAspect="1"/>
          </p:cNvPicPr>
          <p:nvPr/>
        </p:nvPicPr>
        <p:blipFill>
          <a:blip r:embed="rId3"/>
          <a:stretch>
            <a:fillRect/>
          </a:stretch>
        </p:blipFill>
        <p:spPr>
          <a:xfrm>
            <a:off x="-1961744" y="-200025"/>
            <a:ext cx="7552723" cy="5957540"/>
          </a:xfrm>
          <a:prstGeom prst="rect">
            <a:avLst/>
          </a:prstGeom>
        </p:spPr>
      </p:pic>
      <p:sp>
        <p:nvSpPr>
          <p:cNvPr id="5" name="TextBox 4"/>
          <p:cNvSpPr txBox="1"/>
          <p:nvPr/>
        </p:nvSpPr>
        <p:spPr>
          <a:xfrm>
            <a:off x="625491" y="3044280"/>
            <a:ext cx="4538422" cy="769441"/>
          </a:xfrm>
          <a:prstGeom prst="rect">
            <a:avLst/>
          </a:prstGeom>
          <a:noFill/>
        </p:spPr>
        <p:txBody>
          <a:bodyPr wrap="none" rtlCol="0">
            <a:spAutoFit/>
          </a:bodyPr>
          <a:lstStyle/>
          <a:p>
            <a:r>
              <a:rPr lang="en-GB" sz="4400" b="1" dirty="0" smtClean="0">
                <a:latin typeface="Century Gothic" panose="020B0502020202020204" pitchFamily="34" charset="0"/>
              </a:rPr>
              <a:t>Implementation</a:t>
            </a:r>
            <a:endParaRPr lang="en-GB" sz="4400" b="1" dirty="0">
              <a:latin typeface="Century Gothic" panose="020B0502020202020204" pitchFamily="34" charset="0"/>
            </a:endParaRPr>
          </a:p>
        </p:txBody>
      </p:sp>
    </p:spTree>
    <p:extLst>
      <p:ext uri="{BB962C8B-B14F-4D97-AF65-F5344CB8AC3E}">
        <p14:creationId xmlns:p14="http://schemas.microsoft.com/office/powerpoint/2010/main" val="2059019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43643" y="1536174"/>
            <a:ext cx="6096000" cy="3785652"/>
          </a:xfrm>
          <a:prstGeom prst="rect">
            <a:avLst/>
          </a:prstGeom>
        </p:spPr>
        <p:txBody>
          <a:bodyPr anchor="t">
            <a:spAutoFit/>
          </a:bodyPr>
          <a:lstStyle/>
          <a:p>
            <a:pPr marL="0" lvl="1"/>
            <a:r>
              <a:rPr lang="en-GB" sz="2400" dirty="0">
                <a:latin typeface="Century Gothic"/>
              </a:rPr>
              <a:t>We had an application process that was difficult and time consuming. And we had no good way to audit that access.</a:t>
            </a:r>
          </a:p>
          <a:p>
            <a:pPr marL="0" lvl="1"/>
            <a:endParaRPr lang="en-GB" sz="2400" dirty="0">
              <a:latin typeface="Century Gothic"/>
            </a:endParaRPr>
          </a:p>
          <a:p>
            <a:pPr marL="0" lvl="1"/>
            <a:r>
              <a:rPr lang="en-GB" sz="2400" dirty="0">
                <a:latin typeface="Century Gothic"/>
              </a:rPr>
              <a:t>New process is straightforward.</a:t>
            </a:r>
          </a:p>
          <a:p>
            <a:pPr marL="0" lvl="1"/>
            <a:endParaRPr lang="en-GB" sz="2400" dirty="0">
              <a:latin typeface="Century Gothic"/>
            </a:endParaRPr>
          </a:p>
          <a:p>
            <a:pPr marL="0" lvl="1"/>
            <a:r>
              <a:rPr lang="en-GB" sz="2400" dirty="0">
                <a:latin typeface="Century Gothic"/>
              </a:rPr>
              <a:t>New process is efficient.</a:t>
            </a:r>
          </a:p>
          <a:p>
            <a:pPr marL="0" lvl="1"/>
            <a:endParaRPr lang="en-GB" sz="2400" dirty="0">
              <a:latin typeface="Century Gothic"/>
            </a:endParaRPr>
          </a:p>
          <a:p>
            <a:pPr marL="0" lvl="1"/>
            <a:r>
              <a:rPr lang="en-GB" sz="2400" dirty="0">
                <a:latin typeface="Century Gothic"/>
              </a:rPr>
              <a:t>New Process is secure</a:t>
            </a:r>
            <a:r>
              <a:rPr lang="en-GB" sz="2400" dirty="0" smtClean="0">
                <a:latin typeface="Century Gothic"/>
              </a:rPr>
              <a:t>.</a:t>
            </a:r>
            <a:endParaRPr lang="en-GB" sz="2400" dirty="0">
              <a:latin typeface="Century Gothic"/>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136" t="7055"/>
          <a:stretch/>
        </p:blipFill>
        <p:spPr>
          <a:xfrm>
            <a:off x="-156412" y="-132347"/>
            <a:ext cx="5763127" cy="7513464"/>
          </a:xfrm>
          <a:prstGeom prst="rect">
            <a:avLst/>
          </a:prstGeom>
        </p:spPr>
      </p:pic>
      <p:sp>
        <p:nvSpPr>
          <p:cNvPr id="4" name="TextBox 3">
            <a:extLst>
              <a:ext uri="{FF2B5EF4-FFF2-40B4-BE49-F238E27FC236}">
                <a16:creationId xmlns="" xmlns:a16="http://schemas.microsoft.com/office/drawing/2014/main" id="{A9D810A4-6C93-403E-892A-A828EEFBC272}"/>
              </a:ext>
            </a:extLst>
          </p:cNvPr>
          <p:cNvSpPr txBox="1"/>
          <p:nvPr/>
        </p:nvSpPr>
        <p:spPr>
          <a:xfrm>
            <a:off x="628224" y="2967335"/>
            <a:ext cx="389655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Benefits</a:t>
            </a:r>
          </a:p>
        </p:txBody>
      </p:sp>
    </p:spTree>
    <p:extLst>
      <p:ext uri="{BB962C8B-B14F-4D97-AF65-F5344CB8AC3E}">
        <p14:creationId xmlns:p14="http://schemas.microsoft.com/office/powerpoint/2010/main" val="3744514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40EEE7-EE76-4F4B-835C-85243D011E3C}"/>
              </a:ext>
            </a:extLst>
          </p:cNvPr>
          <p:cNvSpPr txBox="1"/>
          <p:nvPr/>
        </p:nvSpPr>
        <p:spPr>
          <a:xfrm rot="-5400000">
            <a:off x="-2364936" y="3167569"/>
            <a:ext cx="737800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1">
                    <a:lumMod val="95000"/>
                  </a:schemeClr>
                </a:solidFill>
                <a:latin typeface="Century Gothic"/>
              </a:rPr>
              <a:t>AGENDA</a:t>
            </a:r>
          </a:p>
        </p:txBody>
      </p:sp>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900" y="1351687"/>
            <a:ext cx="6096000" cy="4832092"/>
          </a:xfrm>
          <a:prstGeom prst="rect">
            <a:avLst/>
          </a:prstGeom>
        </p:spPr>
        <p:txBody>
          <a:bodyPr anchor="t">
            <a:spAutoFit/>
          </a:bodyPr>
          <a:lstStyle/>
          <a:p>
            <a:r>
              <a:rPr lang="en-GB" altLang="en-US" sz="2800" dirty="0">
                <a:latin typeface="Century Gothic"/>
              </a:rPr>
              <a:t>Introductions</a:t>
            </a:r>
          </a:p>
          <a:p>
            <a:endParaRPr lang="en-GB" altLang="en-US" sz="2800" b="1" dirty="0">
              <a:latin typeface="Century Gothic"/>
            </a:endParaRPr>
          </a:p>
          <a:p>
            <a:r>
              <a:rPr lang="en-GB" altLang="en-US" sz="2800" dirty="0">
                <a:latin typeface="Century Gothic"/>
              </a:rPr>
              <a:t>Background</a:t>
            </a:r>
          </a:p>
          <a:p>
            <a:endParaRPr lang="en-GB" altLang="en-US" sz="2800" dirty="0">
              <a:latin typeface="Century Gothic"/>
            </a:endParaRPr>
          </a:p>
          <a:p>
            <a:r>
              <a:rPr lang="en-GB" altLang="en-US" sz="2800" dirty="0">
                <a:latin typeface="Century Gothic"/>
              </a:rPr>
              <a:t>Work to date</a:t>
            </a:r>
          </a:p>
          <a:p>
            <a:endParaRPr lang="en-GB" altLang="en-US" sz="2800" dirty="0">
              <a:latin typeface="Century Gothic"/>
            </a:endParaRPr>
          </a:p>
          <a:p>
            <a:r>
              <a:rPr lang="en-GB" altLang="en-US" sz="2800" b="1" dirty="0">
                <a:latin typeface="Century Gothic"/>
              </a:rPr>
              <a:t>Demonstration</a:t>
            </a:r>
          </a:p>
          <a:p>
            <a:endParaRPr lang="en-GB" altLang="en-US" sz="2800" dirty="0">
              <a:latin typeface="Century Gothic"/>
            </a:endParaRPr>
          </a:p>
          <a:p>
            <a:r>
              <a:rPr lang="en-GB" altLang="en-US" sz="2800" dirty="0">
                <a:latin typeface="Century Gothic"/>
              </a:rPr>
              <a:t>Where next?</a:t>
            </a:r>
          </a:p>
          <a:p>
            <a:endParaRPr lang="en-GB" altLang="en-US" sz="2800" dirty="0">
              <a:latin typeface="Century Gothic"/>
            </a:endParaRPr>
          </a:p>
          <a:p>
            <a:r>
              <a:rPr lang="en-GB" altLang="en-US" sz="2800" dirty="0">
                <a:latin typeface="Century Gothic"/>
              </a:rPr>
              <a:t>Q and A</a:t>
            </a:r>
          </a:p>
        </p:txBody>
      </p:sp>
    </p:spTree>
    <p:extLst>
      <p:ext uri="{BB962C8B-B14F-4D97-AF65-F5344CB8AC3E}">
        <p14:creationId xmlns:p14="http://schemas.microsoft.com/office/powerpoint/2010/main" val="198537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0439" y="3132499"/>
            <a:ext cx="3639586" cy="369332"/>
          </a:xfrm>
          <a:prstGeom prst="rect">
            <a:avLst/>
          </a:prstGeom>
          <a:noFill/>
        </p:spPr>
        <p:txBody>
          <a:bodyPr wrap="none" rtlCol="0">
            <a:spAutoFit/>
          </a:bodyPr>
          <a:lstStyle/>
          <a:p>
            <a:r>
              <a:rPr lang="en-GB" dirty="0" smtClean="0"/>
              <a:t>Demonstration uploaded separately</a:t>
            </a:r>
            <a:endParaRPr lang="en-GB" dirty="0"/>
          </a:p>
        </p:txBody>
      </p:sp>
    </p:spTree>
    <p:extLst>
      <p:ext uri="{BB962C8B-B14F-4D97-AF65-F5344CB8AC3E}">
        <p14:creationId xmlns:p14="http://schemas.microsoft.com/office/powerpoint/2010/main" val="3093824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40EEE7-EE76-4F4B-835C-85243D011E3C}"/>
              </a:ext>
            </a:extLst>
          </p:cNvPr>
          <p:cNvSpPr txBox="1"/>
          <p:nvPr/>
        </p:nvSpPr>
        <p:spPr>
          <a:xfrm rot="-5400000">
            <a:off x="-2364936" y="3167569"/>
            <a:ext cx="737800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1">
                    <a:lumMod val="95000"/>
                  </a:schemeClr>
                </a:solidFill>
                <a:latin typeface="Century Gothic"/>
              </a:rPr>
              <a:t>AGENDA</a:t>
            </a:r>
          </a:p>
        </p:txBody>
      </p:sp>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900" y="1351687"/>
            <a:ext cx="6096000" cy="4832092"/>
          </a:xfrm>
          <a:prstGeom prst="rect">
            <a:avLst/>
          </a:prstGeom>
        </p:spPr>
        <p:txBody>
          <a:bodyPr anchor="t">
            <a:spAutoFit/>
          </a:bodyPr>
          <a:lstStyle/>
          <a:p>
            <a:r>
              <a:rPr lang="en-GB" altLang="en-US" sz="2800" dirty="0">
                <a:latin typeface="Century Gothic"/>
              </a:rPr>
              <a:t>Introductions</a:t>
            </a:r>
          </a:p>
          <a:p>
            <a:endParaRPr lang="en-GB" altLang="en-US" sz="2800" b="1" dirty="0">
              <a:latin typeface="Century Gothic"/>
            </a:endParaRPr>
          </a:p>
          <a:p>
            <a:r>
              <a:rPr lang="en-GB" altLang="en-US" sz="2800" dirty="0">
                <a:latin typeface="Century Gothic"/>
              </a:rPr>
              <a:t>Background</a:t>
            </a:r>
          </a:p>
          <a:p>
            <a:endParaRPr lang="en-GB" altLang="en-US" sz="2800" dirty="0">
              <a:latin typeface="Century Gothic"/>
            </a:endParaRPr>
          </a:p>
          <a:p>
            <a:r>
              <a:rPr lang="en-GB" altLang="en-US" sz="2800" dirty="0">
                <a:latin typeface="Century Gothic"/>
              </a:rPr>
              <a:t>Work to date</a:t>
            </a:r>
          </a:p>
          <a:p>
            <a:endParaRPr lang="en-GB" altLang="en-US" sz="2800" dirty="0">
              <a:latin typeface="Century Gothic"/>
            </a:endParaRPr>
          </a:p>
          <a:p>
            <a:r>
              <a:rPr lang="en-GB" altLang="en-US" sz="2800" dirty="0">
                <a:latin typeface="Century Gothic"/>
              </a:rPr>
              <a:t>Demonstration</a:t>
            </a:r>
          </a:p>
          <a:p>
            <a:endParaRPr lang="en-GB" altLang="en-US" sz="2800" dirty="0">
              <a:latin typeface="Century Gothic"/>
            </a:endParaRPr>
          </a:p>
          <a:p>
            <a:r>
              <a:rPr lang="en-GB" altLang="en-US" sz="2800" b="1" dirty="0">
                <a:latin typeface="Century Gothic"/>
              </a:rPr>
              <a:t>Where next?</a:t>
            </a:r>
          </a:p>
          <a:p>
            <a:endParaRPr lang="en-GB" altLang="en-US" sz="2800" dirty="0">
              <a:latin typeface="Century Gothic"/>
            </a:endParaRPr>
          </a:p>
          <a:p>
            <a:r>
              <a:rPr lang="en-GB" altLang="en-US" sz="2800" dirty="0">
                <a:latin typeface="Century Gothic"/>
              </a:rPr>
              <a:t>Q and A</a:t>
            </a:r>
          </a:p>
        </p:txBody>
      </p:sp>
    </p:spTree>
    <p:extLst>
      <p:ext uri="{BB962C8B-B14F-4D97-AF65-F5344CB8AC3E}">
        <p14:creationId xmlns:p14="http://schemas.microsoft.com/office/powerpoint/2010/main" val="1643966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87932" y="1976139"/>
            <a:ext cx="5687225" cy="30469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New online access request system.</a:t>
            </a:r>
          </a:p>
          <a:p>
            <a:endParaRPr lang="en-US" sz="2400" dirty="0">
              <a:latin typeface="Century Gothic"/>
            </a:endParaRPr>
          </a:p>
          <a:p>
            <a:r>
              <a:rPr lang="en-US" sz="2400" dirty="0">
                <a:latin typeface="Century Gothic"/>
              </a:rPr>
              <a:t>Integration/automation of new online request process with Campus Solutions.</a:t>
            </a:r>
          </a:p>
          <a:p>
            <a:endParaRPr lang="en-US" sz="2400" dirty="0">
              <a:latin typeface="Century Gothic"/>
            </a:endParaRPr>
          </a:p>
          <a:p>
            <a:r>
              <a:rPr lang="en-US" sz="2400" dirty="0">
                <a:latin typeface="Century Gothic"/>
              </a:rPr>
              <a:t>Transition of approved requests to 1st line support.</a:t>
            </a:r>
          </a:p>
        </p:txBody>
      </p:sp>
      <p:pic>
        <p:nvPicPr>
          <p:cNvPr id="5" name="Picture 5" descr="Picture40.png">
            <a:extLst>
              <a:ext uri="{FF2B5EF4-FFF2-40B4-BE49-F238E27FC236}">
                <a16:creationId xmlns="" xmlns:a16="http://schemas.microsoft.com/office/drawing/2014/main" id="{ECC9914B-C4AE-4E21-B60B-81612D3BBE29}"/>
              </a:ext>
            </a:extLst>
          </p:cNvPr>
          <p:cNvPicPr>
            <a:picLocks noChangeAspect="1"/>
          </p:cNvPicPr>
          <p:nvPr/>
        </p:nvPicPr>
        <p:blipFill>
          <a:blip r:embed="rId4"/>
          <a:stretch>
            <a:fillRect/>
          </a:stretch>
        </p:blipFill>
        <p:spPr>
          <a:xfrm>
            <a:off x="-2134612" y="-460375"/>
            <a:ext cx="7924178" cy="7920016"/>
          </a:xfrm>
          <a:prstGeom prst="rect">
            <a:avLst/>
          </a:prstGeom>
        </p:spPr>
      </p:pic>
      <p:sp>
        <p:nvSpPr>
          <p:cNvPr id="3" name="TextBox 2"/>
          <p:cNvSpPr txBox="1"/>
          <p:nvPr/>
        </p:nvSpPr>
        <p:spPr>
          <a:xfrm>
            <a:off x="612462" y="2551837"/>
            <a:ext cx="4923104"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Improving Processes</a:t>
            </a:r>
            <a:endParaRPr lang="en-US" sz="2400" b="1" dirty="0"/>
          </a:p>
        </p:txBody>
      </p:sp>
    </p:spTree>
    <p:extLst>
      <p:ext uri="{BB962C8B-B14F-4D97-AF65-F5344CB8AC3E}">
        <p14:creationId xmlns:p14="http://schemas.microsoft.com/office/powerpoint/2010/main" val="3069190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icture2.png"/>
          <p:cNvPicPr>
            <a:picLocks noChangeAspect="1"/>
          </p:cNvPicPr>
          <p:nvPr/>
        </p:nvPicPr>
        <p:blipFill>
          <a:blip r:embed="rId3"/>
          <a:stretch>
            <a:fillRect/>
          </a:stretch>
        </p:blipFill>
        <p:spPr>
          <a:xfrm>
            <a:off x="-2837320" y="-2447925"/>
            <a:ext cx="10624437" cy="12249150"/>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3" name="Rectangle 2"/>
          <p:cNvSpPr/>
          <p:nvPr/>
        </p:nvSpPr>
        <p:spPr>
          <a:xfrm>
            <a:off x="5767220" y="2153156"/>
            <a:ext cx="5897433" cy="3046988"/>
          </a:xfrm>
          <a:prstGeom prst="rect">
            <a:avLst/>
          </a:prstGeom>
        </p:spPr>
        <p:txBody>
          <a:bodyPr wrap="square" anchor="t">
            <a:spAutoFit/>
          </a:bodyPr>
          <a:lstStyle/>
          <a:p>
            <a:r>
              <a:rPr lang="en-GB" sz="2400" dirty="0">
                <a:latin typeface="Century Gothic"/>
              </a:rPr>
              <a:t>Continued refinement of newly released Jobs.</a:t>
            </a:r>
          </a:p>
          <a:p>
            <a:endParaRPr lang="en-GB" sz="2400" dirty="0">
              <a:latin typeface="Century Gothic"/>
            </a:endParaRPr>
          </a:p>
          <a:p>
            <a:r>
              <a:rPr lang="en-GB" sz="2400" dirty="0">
                <a:latin typeface="Century Gothic"/>
              </a:rPr>
              <a:t>Review and removal of permissions that exist outside of a Job.</a:t>
            </a:r>
          </a:p>
          <a:p>
            <a:endParaRPr lang="en-GB" sz="2400" dirty="0">
              <a:latin typeface="Century Gothic"/>
            </a:endParaRPr>
          </a:p>
          <a:p>
            <a:r>
              <a:rPr lang="en-GB" sz="2400" dirty="0">
                <a:latin typeface="Century Gothic"/>
              </a:rPr>
              <a:t>Rationalisation of existing permission lists.</a:t>
            </a:r>
          </a:p>
        </p:txBody>
      </p:sp>
      <p:sp>
        <p:nvSpPr>
          <p:cNvPr id="4" name="TextBox 3"/>
          <p:cNvSpPr txBox="1"/>
          <p:nvPr/>
        </p:nvSpPr>
        <p:spPr>
          <a:xfrm>
            <a:off x="621984" y="2551837"/>
            <a:ext cx="4285700"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entury Gothic"/>
              </a:rPr>
              <a:t>Refining</a:t>
            </a:r>
            <a:r>
              <a:rPr lang="en-US" sz="4400" b="1" dirty="0">
                <a:latin typeface="Century Gothic"/>
              </a:rPr>
              <a:t> </a:t>
            </a:r>
            <a:r>
              <a:rPr lang="en-US" sz="5400" b="1" dirty="0">
                <a:latin typeface="Century Gothic"/>
              </a:rPr>
              <a:t>Security</a:t>
            </a:r>
            <a:endParaRPr lang="en-US" sz="4400" b="1" dirty="0"/>
          </a:p>
        </p:txBody>
      </p:sp>
    </p:spTree>
    <p:extLst>
      <p:ext uri="{BB962C8B-B14F-4D97-AF65-F5344CB8AC3E}">
        <p14:creationId xmlns:p14="http://schemas.microsoft.com/office/powerpoint/2010/main" val="2633338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38" y="-159058"/>
            <a:ext cx="4499538" cy="7176113"/>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6" name="TextBox 5"/>
          <p:cNvSpPr txBox="1"/>
          <p:nvPr/>
        </p:nvSpPr>
        <p:spPr>
          <a:xfrm>
            <a:off x="619125" y="2551837"/>
            <a:ext cx="4481822" cy="1754326"/>
          </a:xfrm>
          <a:prstGeom prst="rect">
            <a:avLst/>
          </a:prstGeom>
          <a:noFill/>
        </p:spPr>
        <p:txBody>
          <a:bodyPr wrap="square" rtlCol="0" anchor="t">
            <a:spAutoFit/>
          </a:bodyPr>
          <a:lstStyle/>
          <a:p>
            <a:r>
              <a:rPr lang="en-GB" sz="5400" b="1" dirty="0">
                <a:latin typeface="Century Gothic" panose="020B0502020202020204" pitchFamily="34" charset="0"/>
              </a:rPr>
              <a:t>Getting Fluid </a:t>
            </a:r>
            <a:r>
              <a:rPr lang="en-GB" sz="5400" b="1" dirty="0" smtClean="0">
                <a:latin typeface="Century Gothic" panose="020B0502020202020204" pitchFamily="34" charset="0"/>
              </a:rPr>
              <a:t>Flowing</a:t>
            </a:r>
            <a:endParaRPr lang="en-GB" sz="5400" b="1" dirty="0">
              <a:latin typeface="Century Gothic" panose="020B0502020202020204" pitchFamily="34" charset="0"/>
            </a:endParaRPr>
          </a:p>
        </p:txBody>
      </p:sp>
      <p:sp>
        <p:nvSpPr>
          <p:cNvPr id="4" name="TextBox 3"/>
          <p:cNvSpPr txBox="1"/>
          <p:nvPr/>
        </p:nvSpPr>
        <p:spPr>
          <a:xfrm>
            <a:off x="5862130" y="1096440"/>
            <a:ext cx="5974270" cy="37856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Able to identify a distinct set of users performing a specific business role.</a:t>
            </a:r>
          </a:p>
          <a:p>
            <a:endParaRPr lang="en-US" sz="2400" dirty="0">
              <a:latin typeface="Century Gothic"/>
            </a:endParaRPr>
          </a:p>
          <a:p>
            <a:r>
              <a:rPr lang="en-US" sz="2400" dirty="0">
                <a:latin typeface="Century Gothic"/>
              </a:rPr>
              <a:t>Able target Fluid deployment, ensuring that users see real benefits from Fluid </a:t>
            </a:r>
            <a:r>
              <a:rPr lang="en-US" sz="2400" dirty="0" smtClean="0">
                <a:latin typeface="Century Gothic"/>
              </a:rPr>
              <a:t>homepages.</a:t>
            </a:r>
            <a:endParaRPr lang="en-US" sz="2400" dirty="0">
              <a:latin typeface="Century Gothic"/>
            </a:endParaRPr>
          </a:p>
          <a:p>
            <a:endParaRPr lang="en-US" sz="2400" dirty="0">
              <a:latin typeface="Century Gothic"/>
            </a:endParaRPr>
          </a:p>
          <a:p>
            <a:r>
              <a:rPr lang="en-US" sz="2400" dirty="0">
                <a:latin typeface="Century Gothic"/>
              </a:rPr>
              <a:t>Able to </a:t>
            </a:r>
            <a:r>
              <a:rPr lang="en-US" sz="2400" dirty="0" err="1">
                <a:latin typeface="Century Gothic"/>
              </a:rPr>
              <a:t>analyse</a:t>
            </a:r>
            <a:r>
              <a:rPr lang="en-US" sz="2400" dirty="0">
                <a:latin typeface="Century Gothic"/>
              </a:rPr>
              <a:t> similar users to identify cohorts where Fluid could be deployed more </a:t>
            </a:r>
            <a:r>
              <a:rPr lang="en-US" sz="2400" dirty="0" smtClean="0">
                <a:latin typeface="Century Gothic"/>
              </a:rPr>
              <a:t>quickly.</a:t>
            </a:r>
            <a:endParaRPr sz="2400" dirty="0">
              <a:latin typeface="Century Gothic"/>
            </a:endParaRPr>
          </a:p>
        </p:txBody>
      </p:sp>
      <p:sp>
        <p:nvSpPr>
          <p:cNvPr id="3" name="TextBox 2">
            <a:extLst>
              <a:ext uri="{FF2B5EF4-FFF2-40B4-BE49-F238E27FC236}">
                <a16:creationId xmlns="" xmlns:a16="http://schemas.microsoft.com/office/drawing/2014/main" id="{18DE10A5-50E1-445E-AE84-5618178E2A84}"/>
              </a:ext>
            </a:extLst>
          </p:cNvPr>
          <p:cNvSpPr txBox="1"/>
          <p:nvPr/>
        </p:nvSpPr>
        <p:spPr>
          <a:xfrm>
            <a:off x="215660" y="5191125"/>
            <a:ext cx="934375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entury Gothic"/>
              </a:rPr>
              <a:t>Further information on Cambridge's approach on implementing fluid:</a:t>
            </a:r>
            <a:endParaRPr lang="en-US">
              <a:latin typeface="Century Gothic"/>
            </a:endParaRPr>
          </a:p>
        </p:txBody>
      </p:sp>
      <p:sp>
        <p:nvSpPr>
          <p:cNvPr id="5" name="TextBox 4">
            <a:extLst>
              <a:ext uri="{FF2B5EF4-FFF2-40B4-BE49-F238E27FC236}">
                <a16:creationId xmlns="" xmlns:a16="http://schemas.microsoft.com/office/drawing/2014/main" id="{9C4C309D-18E4-4A34-8A9A-F2CF76147454}"/>
              </a:ext>
            </a:extLst>
          </p:cNvPr>
          <p:cNvSpPr txBox="1"/>
          <p:nvPr/>
        </p:nvSpPr>
        <p:spPr>
          <a:xfrm>
            <a:off x="215660" y="5886450"/>
            <a:ext cx="583075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dirty="0">
                <a:latin typeface="Calibri"/>
                <a:ea typeface="Segoe UI"/>
                <a:cs typeface="Segoe UI"/>
              </a:rPr>
              <a:t>​</a:t>
            </a:r>
            <a:r>
              <a:rPr lang="en-US" sz="2000" dirty="0">
                <a:latin typeface="Century Gothic"/>
                <a:ea typeface="Segoe UI"/>
                <a:cs typeface="Segoe UI"/>
              </a:rPr>
              <a:t>A Functional Approach to Implementing Fluid​</a:t>
            </a:r>
            <a:endParaRPr lang="en-US" sz="2000" dirty="0">
              <a:latin typeface="Century Gothic"/>
            </a:endParaRPr>
          </a:p>
          <a:p>
            <a:pPr rtl="0"/>
            <a:r>
              <a:rPr lang="en-US" sz="2000" dirty="0">
                <a:latin typeface="Century Gothic"/>
                <a:ea typeface="Segoe UI"/>
                <a:cs typeface="Segoe UI"/>
              </a:rPr>
              <a:t>Mon 16/10 14:30 – 15:30</a:t>
            </a:r>
            <a:endParaRPr lang="en-US" sz="2000" dirty="0">
              <a:latin typeface="Century Gothic"/>
            </a:endParaRPr>
          </a:p>
        </p:txBody>
      </p:sp>
      <p:sp>
        <p:nvSpPr>
          <p:cNvPr id="8" name="TextBox 7">
            <a:extLst>
              <a:ext uri="{FF2B5EF4-FFF2-40B4-BE49-F238E27FC236}">
                <a16:creationId xmlns="" xmlns:a16="http://schemas.microsoft.com/office/drawing/2014/main" id="{C8AFFE1E-CA7F-4448-BBD8-57BA8EED7AF4}"/>
              </a:ext>
            </a:extLst>
          </p:cNvPr>
          <p:cNvSpPr txBox="1"/>
          <p:nvPr/>
        </p:nvSpPr>
        <p:spPr>
          <a:xfrm>
            <a:off x="6052867" y="5886450"/>
            <a:ext cx="6286246"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libri"/>
                <a:ea typeface="Segoe UI"/>
                <a:cs typeface="Segoe UI"/>
              </a:rPr>
              <a:t>​</a:t>
            </a:r>
            <a:r>
              <a:rPr lang="en-GB" sz="2000" dirty="0">
                <a:latin typeface="Century Gothic"/>
                <a:ea typeface="Segoe UI"/>
                <a:cs typeface="Segoe UI"/>
              </a:rPr>
              <a:t>A</a:t>
            </a:r>
            <a:r>
              <a:rPr lang="en-GB" sz="2000" dirty="0">
                <a:latin typeface="Century Gothic"/>
                <a:cs typeface="Segoe UI"/>
              </a:rPr>
              <a:t> User-centric Approach to Implementing Fluid</a:t>
            </a:r>
          </a:p>
          <a:p>
            <a:r>
              <a:rPr lang="en-US" sz="2000" dirty="0">
                <a:latin typeface="Century Gothic"/>
                <a:ea typeface="Segoe UI"/>
                <a:cs typeface="Segoe UI"/>
              </a:rPr>
              <a:t>Tue 17/10 10:10 – 10:40</a:t>
            </a:r>
            <a:endParaRPr lang="en-US" sz="2000" dirty="0">
              <a:latin typeface="Century Gothic"/>
            </a:endParaRPr>
          </a:p>
        </p:txBody>
      </p:sp>
    </p:spTree>
    <p:extLst>
      <p:ext uri="{BB962C8B-B14F-4D97-AF65-F5344CB8AC3E}">
        <p14:creationId xmlns:p14="http://schemas.microsoft.com/office/powerpoint/2010/main" val="636657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343" b="10099"/>
          <a:stretch/>
        </p:blipFill>
        <p:spPr>
          <a:xfrm rot="16200000">
            <a:off x="4882842" y="-418234"/>
            <a:ext cx="5859649" cy="8942125"/>
          </a:xfrm>
          <a:prstGeom prst="rect">
            <a:avLst/>
          </a:prstGeom>
        </p:spPr>
      </p:pic>
      <p:sp>
        <p:nvSpPr>
          <p:cNvPr id="3" name="Rectangle 2"/>
          <p:cNvSpPr/>
          <p:nvPr/>
        </p:nvSpPr>
        <p:spPr>
          <a:xfrm>
            <a:off x="1524000" y="1123003"/>
            <a:ext cx="9144000" cy="4464299"/>
          </a:xfrm>
          <a:prstGeom prst="rect">
            <a:avLst/>
          </a:prstGeom>
        </p:spPr>
        <p:txBody>
          <a:bodyPr wrap="square" anchor="t">
            <a:spAutoFit/>
          </a:bodyPr>
          <a:lstStyle/>
          <a:p>
            <a:pPr>
              <a:lnSpc>
                <a:spcPct val="150000"/>
              </a:lnSpc>
              <a:defRPr/>
            </a:pPr>
            <a:r>
              <a:rPr lang="en-GB" altLang="en-US" sz="2400" dirty="0">
                <a:latin typeface="Century Gothic"/>
              </a:rPr>
              <a:t>The following is intended to be pretty vague. We're sure it has a purpose of some sorts, although do not hold us to that. We have problems with commitment, or do we, maybe not,  perhaps it’s safer not to rely too much on what we say when making your own decisions. The development, release, and timing of any features or functionality we have described could well be fictional but where they are not they remain at the sole discretion of us.</a:t>
            </a:r>
            <a:endParaRPr lang="en-US" sz="2400" dirty="0"/>
          </a:p>
        </p:txBody>
      </p:sp>
    </p:spTree>
    <p:extLst>
      <p:ext uri="{BB962C8B-B14F-4D97-AF65-F5344CB8AC3E}">
        <p14:creationId xmlns:p14="http://schemas.microsoft.com/office/powerpoint/2010/main" val="4194284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40EEE7-EE76-4F4B-835C-85243D011E3C}"/>
              </a:ext>
            </a:extLst>
          </p:cNvPr>
          <p:cNvSpPr txBox="1"/>
          <p:nvPr/>
        </p:nvSpPr>
        <p:spPr>
          <a:xfrm rot="-5400000">
            <a:off x="-2364936" y="3167569"/>
            <a:ext cx="737800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1">
                    <a:lumMod val="95000"/>
                  </a:schemeClr>
                </a:solidFill>
                <a:latin typeface="Century Gothic"/>
              </a:rPr>
              <a:t>AGENDA</a:t>
            </a:r>
          </a:p>
        </p:txBody>
      </p:sp>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900" y="1351687"/>
            <a:ext cx="6096000" cy="4832092"/>
          </a:xfrm>
          <a:prstGeom prst="rect">
            <a:avLst/>
          </a:prstGeom>
        </p:spPr>
        <p:txBody>
          <a:bodyPr anchor="t">
            <a:spAutoFit/>
          </a:bodyPr>
          <a:lstStyle/>
          <a:p>
            <a:r>
              <a:rPr lang="en-GB" altLang="en-US" sz="2800" dirty="0">
                <a:latin typeface="Century Gothic"/>
              </a:rPr>
              <a:t>Introductions</a:t>
            </a:r>
          </a:p>
          <a:p>
            <a:endParaRPr lang="en-GB" altLang="en-US" sz="2800" b="1" dirty="0">
              <a:latin typeface="Century Gothic"/>
            </a:endParaRPr>
          </a:p>
          <a:p>
            <a:r>
              <a:rPr lang="en-GB" altLang="en-US" sz="2800" dirty="0">
                <a:latin typeface="Century Gothic"/>
              </a:rPr>
              <a:t>Background</a:t>
            </a:r>
          </a:p>
          <a:p>
            <a:endParaRPr lang="en-GB" altLang="en-US" sz="2800" dirty="0">
              <a:latin typeface="Century Gothic"/>
            </a:endParaRPr>
          </a:p>
          <a:p>
            <a:r>
              <a:rPr lang="en-GB" altLang="en-US" sz="2800" dirty="0">
                <a:latin typeface="Century Gothic"/>
              </a:rPr>
              <a:t>Work to date</a:t>
            </a:r>
          </a:p>
          <a:p>
            <a:endParaRPr lang="en-GB" altLang="en-US" sz="2800" dirty="0">
              <a:latin typeface="Century Gothic"/>
            </a:endParaRPr>
          </a:p>
          <a:p>
            <a:r>
              <a:rPr lang="en-GB" altLang="en-US" sz="2800" dirty="0">
                <a:latin typeface="Century Gothic"/>
              </a:rPr>
              <a:t>Demonstration</a:t>
            </a:r>
          </a:p>
          <a:p>
            <a:endParaRPr lang="en-GB" altLang="en-US" sz="2800" dirty="0">
              <a:latin typeface="Century Gothic"/>
            </a:endParaRPr>
          </a:p>
          <a:p>
            <a:r>
              <a:rPr lang="en-GB" altLang="en-US" sz="2800" dirty="0">
                <a:latin typeface="Century Gothic"/>
              </a:rPr>
              <a:t>Where next?</a:t>
            </a:r>
          </a:p>
          <a:p>
            <a:endParaRPr lang="en-GB" altLang="en-US" sz="2800" dirty="0">
              <a:latin typeface="Century Gothic"/>
            </a:endParaRPr>
          </a:p>
          <a:p>
            <a:r>
              <a:rPr lang="en-GB" altLang="en-US" sz="2800" b="1" dirty="0">
                <a:latin typeface="Century Gothic"/>
              </a:rPr>
              <a:t>Q and A</a:t>
            </a:r>
          </a:p>
        </p:txBody>
      </p:sp>
    </p:spTree>
    <p:extLst>
      <p:ext uri="{BB962C8B-B14F-4D97-AF65-F5344CB8AC3E}">
        <p14:creationId xmlns:p14="http://schemas.microsoft.com/office/powerpoint/2010/main" val="3397882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Picture35.png"/>
          <p:cNvPicPr>
            <a:picLocks noChangeAspect="1"/>
          </p:cNvPicPr>
          <p:nvPr/>
        </p:nvPicPr>
        <p:blipFill>
          <a:blip r:embed="rId3"/>
          <a:stretch>
            <a:fillRect/>
          </a:stretch>
        </p:blipFill>
        <p:spPr>
          <a:xfrm>
            <a:off x="-733778" y="-43378"/>
            <a:ext cx="13546284" cy="7969989"/>
          </a:xfrm>
          <a:prstGeom prst="rect">
            <a:avLst/>
          </a:prstGeom>
        </p:spPr>
      </p:pic>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sp>
        <p:nvSpPr>
          <p:cNvPr id="4" name="Rectangle 3"/>
          <p:cNvSpPr/>
          <p:nvPr/>
        </p:nvSpPr>
        <p:spPr>
          <a:xfrm>
            <a:off x="628952" y="3619500"/>
            <a:ext cx="4184348" cy="907941"/>
          </a:xfrm>
          <a:prstGeom prst="rect">
            <a:avLst/>
          </a:prstGeom>
        </p:spPr>
        <p:txBody>
          <a:bodyPr wrap="square" anchor="t">
            <a:spAutoFit/>
          </a:bodyPr>
          <a:lstStyle/>
          <a:p>
            <a:pPr>
              <a:spcAft>
                <a:spcPts val="600"/>
              </a:spcAft>
            </a:pPr>
            <a:r>
              <a:rPr lang="en-GB" altLang="en-US" sz="2400" dirty="0">
                <a:latin typeface="Century Gothic"/>
              </a:rPr>
              <a:t>Simon Nicol </a:t>
            </a:r>
          </a:p>
          <a:p>
            <a:pPr>
              <a:spcAft>
                <a:spcPts val="600"/>
              </a:spcAft>
            </a:pPr>
            <a:r>
              <a:rPr lang="en-GB" altLang="en-US" sz="2400" dirty="0">
                <a:latin typeface="Century Gothic"/>
                <a:hlinkClick r:id="rId4"/>
              </a:rPr>
              <a:t>simon.nicol@uis.cam.ac.uk</a:t>
            </a:r>
            <a:endParaRPr lang="en-GB" altLang="en-US" sz="2400" dirty="0">
              <a:latin typeface="Century Gothic"/>
            </a:endParaRPr>
          </a:p>
        </p:txBody>
      </p:sp>
      <p:sp>
        <p:nvSpPr>
          <p:cNvPr id="5" name="TextBox 4"/>
          <p:cNvSpPr txBox="1"/>
          <p:nvPr/>
        </p:nvSpPr>
        <p:spPr>
          <a:xfrm>
            <a:off x="6883400" y="3619500"/>
            <a:ext cx="470552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cs typeface="Segoe UI"/>
              </a:rPr>
              <a:t>Stephen </a:t>
            </a:r>
            <a:r>
              <a:rPr lang="en-GB" sz="2400" dirty="0" err="1">
                <a:latin typeface="Century Gothic"/>
                <a:cs typeface="Segoe UI"/>
              </a:rPr>
              <a:t>Smee</a:t>
            </a:r>
            <a:r>
              <a:rPr lang="en-GB" sz="2400" dirty="0">
                <a:latin typeface="Century Gothic"/>
                <a:cs typeface="Segoe UI"/>
              </a:rPr>
              <a:t> </a:t>
            </a:r>
            <a:r>
              <a:rPr lang="en-US" sz="2400" dirty="0">
                <a:latin typeface="Century Gothic"/>
                <a:cs typeface="Segoe UI"/>
              </a:rPr>
              <a:t>​</a:t>
            </a:r>
          </a:p>
          <a:p>
            <a:r>
              <a:rPr lang="en-GB" sz="2400" dirty="0">
                <a:latin typeface="Century Gothic"/>
                <a:cs typeface="Segoe UI"/>
                <a:hlinkClick r:id="rId5"/>
              </a:rPr>
              <a:t>stephen.smee@uis.cam.ac.uk</a:t>
            </a:r>
            <a:r>
              <a:rPr lang="en-GB" sz="2400" dirty="0">
                <a:latin typeface="Century Gothic"/>
                <a:cs typeface="Segoe UI"/>
              </a:rPr>
              <a:t>​</a:t>
            </a:r>
          </a:p>
        </p:txBody>
      </p:sp>
      <p:sp>
        <p:nvSpPr>
          <p:cNvPr id="9" name="TextBox 8">
            <a:extLst/>
          </p:cNvPr>
          <p:cNvSpPr txBox="1"/>
          <p:nvPr/>
        </p:nvSpPr>
        <p:spPr>
          <a:xfrm>
            <a:off x="211015" y="5887329"/>
            <a:ext cx="5830755"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a:latin typeface="Calibri"/>
                <a:ea typeface="Segoe UI"/>
                <a:cs typeface="Segoe UI"/>
              </a:rPr>
              <a:t>​</a:t>
            </a:r>
            <a:r>
              <a:rPr lang="en-US">
                <a:latin typeface="Century Gothic"/>
                <a:ea typeface="Segoe UI"/>
                <a:cs typeface="Segoe UI"/>
              </a:rPr>
              <a:t>A Functional Approach to Implementing Fluid​</a:t>
            </a:r>
            <a:endParaRPr lang="en-US">
              <a:latin typeface="Century Gothic"/>
            </a:endParaRPr>
          </a:p>
          <a:p>
            <a:pPr rtl="0"/>
            <a:r>
              <a:rPr lang="en-US">
                <a:latin typeface="Century Gothic"/>
                <a:ea typeface="Segoe UI"/>
                <a:cs typeface="Segoe UI"/>
              </a:rPr>
              <a:t>Mon 16/10 14:30 – 15:30</a:t>
            </a:r>
            <a:endParaRPr lang="en-US">
              <a:latin typeface="Century Gothic"/>
            </a:endParaRPr>
          </a:p>
        </p:txBody>
      </p:sp>
      <p:sp>
        <p:nvSpPr>
          <p:cNvPr id="11" name="TextBox 10">
            <a:extLst/>
          </p:cNvPr>
          <p:cNvSpPr txBox="1"/>
          <p:nvPr/>
        </p:nvSpPr>
        <p:spPr>
          <a:xfrm>
            <a:off x="6045590" y="5887329"/>
            <a:ext cx="6286246"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ea typeface="Segoe UI"/>
                <a:cs typeface="Segoe UI"/>
              </a:rPr>
              <a:t>​</a:t>
            </a:r>
            <a:r>
              <a:rPr lang="en-GB">
                <a:latin typeface="Century Gothic"/>
                <a:ea typeface="Segoe UI"/>
                <a:cs typeface="Segoe UI"/>
              </a:rPr>
              <a:t>A</a:t>
            </a:r>
            <a:r>
              <a:rPr lang="en-GB">
                <a:latin typeface="Century Gothic"/>
                <a:cs typeface="Segoe UI"/>
              </a:rPr>
              <a:t> User-centric Approach to Implementing Fluid</a:t>
            </a:r>
          </a:p>
          <a:p>
            <a:r>
              <a:rPr lang="en-US">
                <a:latin typeface="Century Gothic"/>
                <a:ea typeface="Segoe UI"/>
                <a:cs typeface="Segoe UI"/>
              </a:rPr>
              <a:t>Tue 17/10 10:10 – 10:40</a:t>
            </a:r>
            <a:endParaRPr lang="en-US">
              <a:latin typeface="Century Gothic"/>
            </a:endParaRPr>
          </a:p>
        </p:txBody>
      </p:sp>
      <p:sp>
        <p:nvSpPr>
          <p:cNvPr id="13" name="TextBox 12">
            <a:extLst/>
          </p:cNvPr>
          <p:cNvSpPr txBox="1"/>
          <p:nvPr/>
        </p:nvSpPr>
        <p:spPr>
          <a:xfrm>
            <a:off x="211015" y="5190978"/>
            <a:ext cx="9343758"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entury Gothic"/>
              </a:rPr>
              <a:t>Further information on Cambridge's approach on implementing fluid:</a:t>
            </a:r>
            <a:endParaRPr lang="en-US">
              <a:latin typeface="Century Gothic"/>
            </a:endParaRPr>
          </a:p>
        </p:txBody>
      </p:sp>
    </p:spTree>
    <p:extLst>
      <p:ext uri="{BB962C8B-B14F-4D97-AF65-F5344CB8AC3E}">
        <p14:creationId xmlns:p14="http://schemas.microsoft.com/office/powerpoint/2010/main" val="1213573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40EEE7-EE76-4F4B-835C-85243D011E3C}"/>
              </a:ext>
            </a:extLst>
          </p:cNvPr>
          <p:cNvSpPr txBox="1"/>
          <p:nvPr/>
        </p:nvSpPr>
        <p:spPr>
          <a:xfrm rot="-5400000">
            <a:off x="-2364936" y="3167569"/>
            <a:ext cx="737800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1">
                    <a:lumMod val="95000"/>
                  </a:schemeClr>
                </a:solidFill>
                <a:latin typeface="Century Gothic"/>
              </a:rPr>
              <a:t>AGENDA</a:t>
            </a:r>
          </a:p>
        </p:txBody>
      </p:sp>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900" y="1351687"/>
            <a:ext cx="6096000" cy="4832092"/>
          </a:xfrm>
          <a:prstGeom prst="rect">
            <a:avLst/>
          </a:prstGeom>
        </p:spPr>
        <p:txBody>
          <a:bodyPr anchor="t">
            <a:spAutoFit/>
          </a:bodyPr>
          <a:lstStyle/>
          <a:p>
            <a:r>
              <a:rPr lang="en-GB" altLang="en-US" sz="2800" b="1" dirty="0">
                <a:latin typeface="Century Gothic"/>
              </a:rPr>
              <a:t>Introductions</a:t>
            </a:r>
          </a:p>
          <a:p>
            <a:endParaRPr lang="en-GB" altLang="en-US" sz="2800" b="1" dirty="0">
              <a:latin typeface="Century Gothic"/>
            </a:endParaRPr>
          </a:p>
          <a:p>
            <a:r>
              <a:rPr lang="en-GB" altLang="en-US" sz="2800" dirty="0">
                <a:latin typeface="Century Gothic"/>
              </a:rPr>
              <a:t>Background</a:t>
            </a:r>
          </a:p>
          <a:p>
            <a:endParaRPr lang="en-GB" altLang="en-US" sz="2800" dirty="0">
              <a:latin typeface="Century Gothic"/>
            </a:endParaRPr>
          </a:p>
          <a:p>
            <a:r>
              <a:rPr lang="en-GB" altLang="en-US" sz="2800" dirty="0">
                <a:latin typeface="Century Gothic"/>
              </a:rPr>
              <a:t>Work to date</a:t>
            </a:r>
          </a:p>
          <a:p>
            <a:endParaRPr lang="en-GB" altLang="en-US" sz="2800" dirty="0">
              <a:latin typeface="Century Gothic"/>
            </a:endParaRPr>
          </a:p>
          <a:p>
            <a:r>
              <a:rPr lang="en-GB" altLang="en-US" sz="2800" dirty="0">
                <a:latin typeface="Century Gothic"/>
              </a:rPr>
              <a:t>Demonstration</a:t>
            </a:r>
          </a:p>
          <a:p>
            <a:endParaRPr lang="en-GB" altLang="en-US" sz="2800" dirty="0">
              <a:latin typeface="Century Gothic"/>
            </a:endParaRPr>
          </a:p>
          <a:p>
            <a:r>
              <a:rPr lang="en-GB" altLang="en-US" sz="2800" dirty="0">
                <a:latin typeface="Century Gothic"/>
              </a:rPr>
              <a:t>Where next?</a:t>
            </a:r>
          </a:p>
          <a:p>
            <a:endParaRPr lang="en-GB" altLang="en-US" sz="2800" dirty="0">
              <a:latin typeface="Century Gothic"/>
            </a:endParaRPr>
          </a:p>
          <a:p>
            <a:r>
              <a:rPr lang="en-GB" altLang="en-US" sz="2800" dirty="0">
                <a:latin typeface="Century Gothic"/>
              </a:rPr>
              <a:t>Q and A</a:t>
            </a:r>
          </a:p>
        </p:txBody>
      </p:sp>
    </p:spTree>
    <p:extLst>
      <p:ext uri="{BB962C8B-B14F-4D97-AF65-F5344CB8AC3E}">
        <p14:creationId xmlns:p14="http://schemas.microsoft.com/office/powerpoint/2010/main" val="3771170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cxnSp>
        <p:nvCxnSpPr>
          <p:cNvPr id="94" name="AutoShape 42"/>
          <p:cNvCxnSpPr>
            <a:cxnSpLocks noChangeShapeType="1"/>
          </p:cNvCxnSpPr>
          <p:nvPr/>
        </p:nvCxnSpPr>
        <p:spPr bwMode="auto">
          <a:xfrm flipV="1">
            <a:off x="2078410" y="3645024"/>
            <a:ext cx="7772400" cy="4763"/>
          </a:xfrm>
          <a:prstGeom prst="straightConnector1">
            <a:avLst/>
          </a:prstGeom>
          <a:noFill/>
          <a:ln w="635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95" name="Group 43"/>
          <p:cNvGrpSpPr>
            <a:grpSpLocks/>
          </p:cNvGrpSpPr>
          <p:nvPr/>
        </p:nvGrpSpPr>
        <p:grpSpPr bwMode="auto">
          <a:xfrm>
            <a:off x="1960831" y="1598585"/>
            <a:ext cx="866775" cy="2057400"/>
            <a:chOff x="105310751" y="106894342"/>
            <a:chExt cx="866120" cy="2056985"/>
          </a:xfrm>
        </p:grpSpPr>
        <p:pic>
          <p:nvPicPr>
            <p:cNvPr id="96" name="Picture 44" descr="12108244245_05fc1bb24a_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5934" y="106894342"/>
              <a:ext cx="839767" cy="859005"/>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7" name="AutoShape 45"/>
            <p:cNvCxnSpPr>
              <a:cxnSpLocks noChangeShapeType="1"/>
            </p:cNvCxnSpPr>
            <p:nvPr/>
          </p:nvCxnSpPr>
          <p:spPr bwMode="auto">
            <a:xfrm>
              <a:off x="105737891" y="107746390"/>
              <a:ext cx="4157" cy="1204937"/>
            </a:xfrm>
            <a:prstGeom prst="straightConnector1">
              <a:avLst/>
            </a:prstGeom>
            <a:noFill/>
            <a:ln w="635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98" name="Text Box 46"/>
            <p:cNvSpPr txBox="1">
              <a:spLocks noChangeArrowheads="1"/>
            </p:cNvSpPr>
            <p:nvPr/>
          </p:nvSpPr>
          <p:spPr bwMode="auto">
            <a:xfrm>
              <a:off x="105310751" y="107934725"/>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University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founded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1209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9" name="Group 47"/>
          <p:cNvGrpSpPr>
            <a:grpSpLocks/>
          </p:cNvGrpSpPr>
          <p:nvPr/>
        </p:nvGrpSpPr>
        <p:grpSpPr bwMode="auto">
          <a:xfrm>
            <a:off x="2699277" y="3644964"/>
            <a:ext cx="898526" cy="2090738"/>
            <a:chOff x="105929362" y="108963553"/>
            <a:chExt cx="897217" cy="2089356"/>
          </a:xfrm>
        </p:grpSpPr>
        <p:cxnSp>
          <p:nvCxnSpPr>
            <p:cNvPr id="100" name="AutoShape 48"/>
            <p:cNvCxnSpPr>
              <a:cxnSpLocks noChangeShapeType="1"/>
            </p:cNvCxnSpPr>
            <p:nvPr/>
          </p:nvCxnSpPr>
          <p:spPr bwMode="auto">
            <a:xfrm flipH="1">
              <a:off x="106367580" y="108963553"/>
              <a:ext cx="4157" cy="1200741"/>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01" name="Picture 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29362" y="110164294"/>
              <a:ext cx="897217" cy="888615"/>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 name="Text Box 50"/>
            <p:cNvSpPr txBox="1">
              <a:spLocks noChangeArrowheads="1"/>
            </p:cNvSpPr>
            <p:nvPr/>
          </p:nvSpPr>
          <p:spPr bwMode="auto">
            <a:xfrm>
              <a:off x="105938677" y="109167810"/>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1284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err="1">
                  <a:ln>
                    <a:noFill/>
                  </a:ln>
                  <a:solidFill>
                    <a:srgbClr val="000000"/>
                  </a:solidFill>
                  <a:effectLst/>
                  <a:latin typeface="Calibri" panose="020F0502020204030204" pitchFamily="34" charset="0"/>
                </a:rPr>
                <a:t>Peterhouse</a:t>
              </a:r>
              <a:r>
                <a:rPr kumimoji="0" lang="en-GB" altLang="en-US" sz="1100" b="0" i="0" u="none" strike="noStrike" cap="none" normalizeH="0" baseline="0">
                  <a:ln>
                    <a:noFill/>
                  </a:ln>
                  <a:solidFill>
                    <a:srgbClr val="000000"/>
                  </a:solidFill>
                  <a:effectLst/>
                  <a:latin typeface="Calibri" panose="020F0502020204030204" pitchFamily="34" charset="0"/>
                </a:rPr>
                <a:t> founded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03" name="Group 51"/>
          <p:cNvGrpSpPr>
            <a:grpSpLocks/>
          </p:cNvGrpSpPr>
          <p:nvPr/>
        </p:nvGrpSpPr>
        <p:grpSpPr bwMode="auto">
          <a:xfrm>
            <a:off x="3469474" y="1598585"/>
            <a:ext cx="865187" cy="2068513"/>
            <a:chOff x="106741170" y="106894342"/>
            <a:chExt cx="866120" cy="2069211"/>
          </a:xfrm>
        </p:grpSpPr>
        <p:cxnSp>
          <p:nvCxnSpPr>
            <p:cNvPr id="104" name="AutoShape 52"/>
            <p:cNvCxnSpPr>
              <a:cxnSpLocks noChangeShapeType="1"/>
            </p:cNvCxnSpPr>
            <p:nvPr/>
          </p:nvCxnSpPr>
          <p:spPr bwMode="auto">
            <a:xfrm>
              <a:off x="107159367" y="107746390"/>
              <a:ext cx="4156" cy="1217163"/>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5" name="Text Box 53"/>
            <p:cNvSpPr txBox="1">
              <a:spLocks noChangeArrowheads="1"/>
            </p:cNvSpPr>
            <p:nvPr/>
          </p:nvSpPr>
          <p:spPr bwMode="auto">
            <a:xfrm>
              <a:off x="106741170" y="107934725"/>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Aztec empire begins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1428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6" name="Picture 54" descr="Image result for aztec empi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741170" y="106894342"/>
              <a:ext cx="837214" cy="85204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grpSp>
      <p:grpSp>
        <p:nvGrpSpPr>
          <p:cNvPr id="107" name="Group 55"/>
          <p:cNvGrpSpPr>
            <a:grpSpLocks/>
          </p:cNvGrpSpPr>
          <p:nvPr/>
        </p:nvGrpSpPr>
        <p:grpSpPr bwMode="auto">
          <a:xfrm>
            <a:off x="4206332" y="3630730"/>
            <a:ext cx="917575" cy="2090738"/>
            <a:chOff x="107305230" y="108963553"/>
            <a:chExt cx="917617" cy="2089356"/>
          </a:xfrm>
        </p:grpSpPr>
        <p:pic>
          <p:nvPicPr>
            <p:cNvPr id="108" name="Picture 56" descr="Image result for Universitat de Barcelo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305230" y="110170620"/>
              <a:ext cx="917617" cy="88228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cxnSp>
          <p:nvCxnSpPr>
            <p:cNvPr id="109" name="AutoShape 57"/>
            <p:cNvCxnSpPr>
              <a:cxnSpLocks noChangeShapeType="1"/>
            </p:cNvCxnSpPr>
            <p:nvPr/>
          </p:nvCxnSpPr>
          <p:spPr bwMode="auto">
            <a:xfrm flipH="1">
              <a:off x="107764039" y="108963553"/>
              <a:ext cx="4157" cy="1200741"/>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0" name="Text Box 58"/>
            <p:cNvSpPr txBox="1">
              <a:spLocks noChangeArrowheads="1"/>
            </p:cNvSpPr>
            <p:nvPr/>
          </p:nvSpPr>
          <p:spPr bwMode="auto">
            <a:xfrm>
              <a:off x="107330979" y="109176157"/>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1450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Universitat de Barcelona founded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11" name="Group 59"/>
          <p:cNvGrpSpPr>
            <a:grpSpLocks/>
          </p:cNvGrpSpPr>
          <p:nvPr/>
        </p:nvGrpSpPr>
        <p:grpSpPr bwMode="auto">
          <a:xfrm>
            <a:off x="4995578" y="1595562"/>
            <a:ext cx="866775" cy="2054225"/>
            <a:chOff x="108018155" y="106900133"/>
            <a:chExt cx="866120" cy="2055107"/>
          </a:xfrm>
        </p:grpSpPr>
        <p:cxnSp>
          <p:nvCxnSpPr>
            <p:cNvPr id="112" name="AutoShape 60"/>
            <p:cNvCxnSpPr>
              <a:cxnSpLocks noChangeShapeType="1"/>
            </p:cNvCxnSpPr>
            <p:nvPr/>
          </p:nvCxnSpPr>
          <p:spPr bwMode="auto">
            <a:xfrm flipH="1">
              <a:off x="108451996" y="107746390"/>
              <a:ext cx="4157" cy="1208850"/>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3" name="Text Box 61"/>
            <p:cNvSpPr txBox="1">
              <a:spLocks noChangeArrowheads="1"/>
            </p:cNvSpPr>
            <p:nvPr/>
          </p:nvSpPr>
          <p:spPr bwMode="auto">
            <a:xfrm>
              <a:off x="108018155" y="107934725"/>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Trinity College founded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1535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4" name="Picture 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27742" y="106900133"/>
              <a:ext cx="837215" cy="846257"/>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15" name="Group 67"/>
          <p:cNvGrpSpPr>
            <a:grpSpLocks/>
          </p:cNvGrpSpPr>
          <p:nvPr/>
        </p:nvGrpSpPr>
        <p:grpSpPr bwMode="auto">
          <a:xfrm>
            <a:off x="5746021" y="3674663"/>
            <a:ext cx="916054" cy="2047875"/>
            <a:chOff x="108547132" y="108987314"/>
            <a:chExt cx="915613" cy="2047073"/>
          </a:xfrm>
        </p:grpSpPr>
        <p:cxnSp>
          <p:nvCxnSpPr>
            <p:cNvPr id="116" name="AutoShape 68"/>
            <p:cNvCxnSpPr>
              <a:cxnSpLocks noChangeShapeType="1"/>
            </p:cNvCxnSpPr>
            <p:nvPr/>
          </p:nvCxnSpPr>
          <p:spPr bwMode="auto">
            <a:xfrm flipH="1">
              <a:off x="109005437" y="108987314"/>
              <a:ext cx="4157" cy="1192428"/>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7" name="Text Box 69"/>
            <p:cNvSpPr txBox="1">
              <a:spLocks noChangeArrowheads="1"/>
            </p:cNvSpPr>
            <p:nvPr/>
          </p:nvSpPr>
          <p:spPr bwMode="auto">
            <a:xfrm>
              <a:off x="108573233" y="109176157"/>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1812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Charles Babbage develops Difference engine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8" name="Picture 70" descr="Image result for difference engine"/>
            <p:cNvPicPr>
              <a:picLocks noChangeAspect="1" noChangeArrowheads="1"/>
            </p:cNvPicPr>
            <p:nvPr/>
          </p:nvPicPr>
          <p:blipFill>
            <a:blip r:embed="rId9" cstate="print">
              <a:extLst>
                <a:ext uri="{28A0092B-C50C-407E-A947-70E740481C1C}">
                  <a14:useLocalDpi xmlns:a14="http://schemas.microsoft.com/office/drawing/2010/main" val="0"/>
                </a:ext>
              </a:extLst>
            </a:blip>
            <a:srcRect r="51593"/>
            <a:stretch>
              <a:fillRect/>
            </a:stretch>
          </p:blipFill>
          <p:spPr bwMode="auto">
            <a:xfrm>
              <a:off x="108547132" y="110164294"/>
              <a:ext cx="915613" cy="87009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grpSp>
      <p:grpSp>
        <p:nvGrpSpPr>
          <p:cNvPr id="119" name="Group 71"/>
          <p:cNvGrpSpPr>
            <a:grpSpLocks/>
          </p:cNvGrpSpPr>
          <p:nvPr/>
        </p:nvGrpSpPr>
        <p:grpSpPr bwMode="auto">
          <a:xfrm>
            <a:off x="6521683" y="1590800"/>
            <a:ext cx="866775" cy="2058987"/>
            <a:chOff x="109240314" y="106900133"/>
            <a:chExt cx="866120" cy="2060148"/>
          </a:xfrm>
        </p:grpSpPr>
        <p:cxnSp>
          <p:nvCxnSpPr>
            <p:cNvPr id="120" name="AutoShape 72"/>
            <p:cNvCxnSpPr>
              <a:cxnSpLocks noChangeShapeType="1"/>
            </p:cNvCxnSpPr>
            <p:nvPr/>
          </p:nvCxnSpPr>
          <p:spPr bwMode="auto">
            <a:xfrm>
              <a:off x="109660762" y="107734804"/>
              <a:ext cx="4155" cy="1225477"/>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1" name="Text Box 73"/>
            <p:cNvSpPr txBox="1">
              <a:spLocks noChangeArrowheads="1"/>
            </p:cNvSpPr>
            <p:nvPr/>
          </p:nvSpPr>
          <p:spPr bwMode="auto">
            <a:xfrm>
              <a:off x="109240314" y="107934725"/>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The first Boat Race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1829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2" name="Picture 74" descr="Image result for cambridge boat race wellies"/>
            <p:cNvPicPr>
              <a:picLocks noChangeAspect="1" noChangeArrowheads="1"/>
            </p:cNvPicPr>
            <p:nvPr/>
          </p:nvPicPr>
          <p:blipFill>
            <a:blip r:embed="rId10" cstate="print">
              <a:extLst>
                <a:ext uri="{28A0092B-C50C-407E-A947-70E740481C1C}">
                  <a14:useLocalDpi xmlns:a14="http://schemas.microsoft.com/office/drawing/2010/main" val="0"/>
                </a:ext>
              </a:extLst>
            </a:blip>
            <a:srcRect b="21704"/>
            <a:stretch>
              <a:fillRect/>
            </a:stretch>
          </p:blipFill>
          <p:spPr bwMode="auto">
            <a:xfrm>
              <a:off x="109240314" y="106900133"/>
              <a:ext cx="852840" cy="83467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grpSp>
      <p:grpSp>
        <p:nvGrpSpPr>
          <p:cNvPr id="123" name="Group 75"/>
          <p:cNvGrpSpPr>
            <a:grpSpLocks/>
          </p:cNvGrpSpPr>
          <p:nvPr/>
        </p:nvGrpSpPr>
        <p:grpSpPr bwMode="auto">
          <a:xfrm>
            <a:off x="7260129" y="3672184"/>
            <a:ext cx="895350" cy="2062162"/>
            <a:chOff x="109820554" y="108987314"/>
            <a:chExt cx="896194" cy="2061963"/>
          </a:xfrm>
        </p:grpSpPr>
        <p:cxnSp>
          <p:nvCxnSpPr>
            <p:cNvPr id="124" name="AutoShape 76"/>
            <p:cNvCxnSpPr>
              <a:cxnSpLocks noChangeShapeType="1"/>
            </p:cNvCxnSpPr>
            <p:nvPr/>
          </p:nvCxnSpPr>
          <p:spPr bwMode="auto">
            <a:xfrm flipH="1">
              <a:off x="110268327" y="108987314"/>
              <a:ext cx="4158" cy="1200741"/>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5" name="Text Box 77"/>
            <p:cNvSpPr txBox="1">
              <a:spLocks noChangeArrowheads="1"/>
            </p:cNvSpPr>
            <p:nvPr/>
          </p:nvSpPr>
          <p:spPr bwMode="auto">
            <a:xfrm>
              <a:off x="109837180" y="109176157"/>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1899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FC Barcelona founded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6" name="Picture 78" descr="Image result for FC Barcelona"/>
            <p:cNvPicPr>
              <a:picLocks noChangeAspect="1" noChangeArrowheads="1"/>
            </p:cNvPicPr>
            <p:nvPr/>
          </p:nvPicPr>
          <p:blipFill>
            <a:blip r:embed="rId11" cstate="print">
              <a:extLst>
                <a:ext uri="{28A0092B-C50C-407E-A947-70E740481C1C}">
                  <a14:useLocalDpi xmlns:a14="http://schemas.microsoft.com/office/drawing/2010/main" val="0"/>
                </a:ext>
              </a:extLst>
            </a:blip>
            <a:srcRect l="13190" r="13965"/>
            <a:stretch>
              <a:fillRect/>
            </a:stretch>
          </p:blipFill>
          <p:spPr bwMode="auto">
            <a:xfrm>
              <a:off x="109820554" y="110188055"/>
              <a:ext cx="896194" cy="8612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grpSp>
      <p:grpSp>
        <p:nvGrpSpPr>
          <p:cNvPr id="127" name="Group 79"/>
          <p:cNvGrpSpPr>
            <a:grpSpLocks/>
          </p:cNvGrpSpPr>
          <p:nvPr/>
        </p:nvGrpSpPr>
        <p:grpSpPr bwMode="auto">
          <a:xfrm>
            <a:off x="8027150" y="1501899"/>
            <a:ext cx="1042987" cy="2147888"/>
            <a:chOff x="110417131" y="106784061"/>
            <a:chExt cx="1043520" cy="2148358"/>
          </a:xfrm>
        </p:grpSpPr>
        <p:cxnSp>
          <p:nvCxnSpPr>
            <p:cNvPr id="128" name="AutoShape 80"/>
            <p:cNvCxnSpPr>
              <a:cxnSpLocks noChangeShapeType="1"/>
            </p:cNvCxnSpPr>
            <p:nvPr/>
          </p:nvCxnSpPr>
          <p:spPr bwMode="auto">
            <a:xfrm>
              <a:off x="110930576" y="107740194"/>
              <a:ext cx="8315" cy="1192225"/>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9" name="Text Box 81"/>
            <p:cNvSpPr txBox="1">
              <a:spLocks noChangeArrowheads="1"/>
            </p:cNvSpPr>
            <p:nvPr/>
          </p:nvSpPr>
          <p:spPr bwMode="auto">
            <a:xfrm>
              <a:off x="110505831" y="107934725"/>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RCD Espanyol founded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1900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0" name="Picture 82" descr="Image result for espanyo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417131" y="106784061"/>
              <a:ext cx="1043520" cy="107975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grpSp>
      <p:grpSp>
        <p:nvGrpSpPr>
          <p:cNvPr id="131" name="Group 83"/>
          <p:cNvGrpSpPr>
            <a:grpSpLocks/>
          </p:cNvGrpSpPr>
          <p:nvPr/>
        </p:nvGrpSpPr>
        <p:grpSpPr bwMode="auto">
          <a:xfrm>
            <a:off x="8941810" y="3664081"/>
            <a:ext cx="884238" cy="2025650"/>
            <a:chOff x="112396267" y="108971865"/>
            <a:chExt cx="885242" cy="2026255"/>
          </a:xfrm>
        </p:grpSpPr>
        <p:cxnSp>
          <p:nvCxnSpPr>
            <p:cNvPr id="132" name="AutoShape 84"/>
            <p:cNvCxnSpPr>
              <a:cxnSpLocks noChangeShapeType="1"/>
            </p:cNvCxnSpPr>
            <p:nvPr/>
          </p:nvCxnSpPr>
          <p:spPr bwMode="auto">
            <a:xfrm flipH="1">
              <a:off x="112832652" y="108971865"/>
              <a:ext cx="4157" cy="1192429"/>
            </a:xfrm>
            <a:prstGeom prst="straightConnector1">
              <a:avLst/>
            </a:prstGeom>
            <a:noFill/>
            <a:ln w="6350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33" name="Text Box 85"/>
            <p:cNvSpPr txBox="1">
              <a:spLocks noChangeArrowheads="1"/>
            </p:cNvSpPr>
            <p:nvPr/>
          </p:nvSpPr>
          <p:spPr bwMode="auto">
            <a:xfrm>
              <a:off x="112402471" y="109159481"/>
              <a:ext cx="866120" cy="82619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2009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University celebrates its 800th year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4" name="Picture 86" descr="Image result for cambridge 800 years"/>
            <p:cNvPicPr>
              <a:picLocks noChangeAspect="1" noChangeArrowheads="1"/>
            </p:cNvPicPr>
            <p:nvPr/>
          </p:nvPicPr>
          <p:blipFill>
            <a:blip r:embed="rId13" cstate="print">
              <a:extLst>
                <a:ext uri="{28A0092B-C50C-407E-A947-70E740481C1C}">
                  <a14:useLocalDpi xmlns:a14="http://schemas.microsoft.com/office/drawing/2010/main" val="0"/>
                </a:ext>
              </a:extLst>
            </a:blip>
            <a:srcRect l="10153" r="10220"/>
            <a:stretch>
              <a:fillRect/>
            </a:stretch>
          </p:blipFill>
          <p:spPr bwMode="auto">
            <a:xfrm>
              <a:off x="112396267" y="110164294"/>
              <a:ext cx="885242" cy="83382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Lst>
          </p:spPr>
        </p:pic>
      </p:grpSp>
    </p:spTree>
    <p:extLst>
      <p:ext uri="{BB962C8B-B14F-4D97-AF65-F5344CB8AC3E}">
        <p14:creationId xmlns:p14="http://schemas.microsoft.com/office/powerpoint/2010/main" val="34471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icture22.png"/>
          <p:cNvPicPr>
            <a:picLocks noChangeAspect="1"/>
          </p:cNvPicPr>
          <p:nvPr/>
        </p:nvPicPr>
        <p:blipFill>
          <a:blip r:embed="rId3"/>
          <a:stretch>
            <a:fillRect/>
          </a:stretch>
        </p:blipFill>
        <p:spPr>
          <a:xfrm>
            <a:off x="-295510" y="3752850"/>
            <a:ext cx="3295881" cy="3442125"/>
          </a:xfrm>
          <a:prstGeom prst="rect">
            <a:avLst/>
          </a:prstGeom>
        </p:spPr>
      </p:pic>
      <p:sp>
        <p:nvSpPr>
          <p:cNvPr id="11" name="TextBox 10"/>
          <p:cNvSpPr txBox="1"/>
          <p:nvPr/>
        </p:nvSpPr>
        <p:spPr>
          <a:xfrm>
            <a:off x="-26998" y="5250332"/>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entury Gothic"/>
              </a:rPr>
              <a:t>31 Colleges</a:t>
            </a:r>
          </a:p>
        </p:txBody>
      </p:sp>
      <p:pic>
        <p:nvPicPr>
          <p:cNvPr id="14" name="Picture 14" descr="Picture23.png"/>
          <p:cNvPicPr>
            <a:picLocks noChangeAspect="1"/>
          </p:cNvPicPr>
          <p:nvPr/>
        </p:nvPicPr>
        <p:blipFill>
          <a:blip r:embed="rId4"/>
          <a:stretch>
            <a:fillRect/>
          </a:stretch>
        </p:blipFill>
        <p:spPr>
          <a:xfrm>
            <a:off x="6284814" y="3248025"/>
            <a:ext cx="4393189" cy="4310573"/>
          </a:xfrm>
          <a:prstGeom prst="rect">
            <a:avLst/>
          </a:prstGeom>
        </p:spPr>
      </p:pic>
      <p:sp>
        <p:nvSpPr>
          <p:cNvPr id="16" name="TextBox 15"/>
          <p:cNvSpPr txBox="1"/>
          <p:nvPr/>
        </p:nvSpPr>
        <p:spPr>
          <a:xfrm>
            <a:off x="7103745" y="4991100"/>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smtClean="0">
                <a:latin typeface="Century Gothic"/>
              </a:rPr>
              <a:t>Approx. </a:t>
            </a:r>
            <a:r>
              <a:rPr lang="en-US" sz="2400" dirty="0">
                <a:latin typeface="Century Gothic"/>
              </a:rPr>
              <a:t>26,000 </a:t>
            </a:r>
          </a:p>
          <a:p>
            <a:pPr algn="ctr"/>
            <a:r>
              <a:rPr lang="en-US" sz="2400" dirty="0">
                <a:latin typeface="Century Gothic"/>
              </a:rPr>
              <a:t>Students</a:t>
            </a:r>
            <a:endParaRPr sz="2400" dirty="0">
              <a:latin typeface="Century Gothic"/>
            </a:endParaRPr>
          </a:p>
        </p:txBody>
      </p:sp>
      <p:pic>
        <p:nvPicPr>
          <p:cNvPr id="17" name="Picture 17" descr="Picture24.png"/>
          <p:cNvPicPr>
            <a:picLocks noChangeAspect="1"/>
          </p:cNvPicPr>
          <p:nvPr/>
        </p:nvPicPr>
        <p:blipFill>
          <a:blip r:embed="rId5"/>
          <a:stretch>
            <a:fillRect/>
          </a:stretch>
        </p:blipFill>
        <p:spPr>
          <a:xfrm>
            <a:off x="610085" y="428976"/>
            <a:ext cx="3655031" cy="3680037"/>
          </a:xfrm>
          <a:prstGeom prst="rect">
            <a:avLst/>
          </a:prstGeom>
        </p:spPr>
      </p:pic>
      <p:sp>
        <p:nvSpPr>
          <p:cNvPr id="19" name="TextBox 18"/>
          <p:cNvSpPr txBox="1"/>
          <p:nvPr/>
        </p:nvSpPr>
        <p:spPr>
          <a:xfrm>
            <a:off x="1222044" y="1857823"/>
            <a:ext cx="2431473" cy="8302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entury Gothic"/>
              </a:rPr>
              <a:t>Over 100 </a:t>
            </a:r>
          </a:p>
          <a:p>
            <a:pPr algn="ctr"/>
            <a:r>
              <a:rPr lang="en-US" sz="2400" dirty="0">
                <a:latin typeface="Century Gothic"/>
              </a:rPr>
              <a:t>Departments</a:t>
            </a:r>
            <a:endParaRPr sz="2400" dirty="0">
              <a:latin typeface="Century Gothic"/>
            </a:endParaRPr>
          </a:p>
        </p:txBody>
      </p:sp>
      <p:pic>
        <p:nvPicPr>
          <p:cNvPr id="26" name="Picture 26" descr="Picture29.png"/>
          <p:cNvPicPr>
            <a:picLocks noChangeAspect="1"/>
          </p:cNvPicPr>
          <p:nvPr/>
        </p:nvPicPr>
        <p:blipFill>
          <a:blip r:embed="rId6"/>
          <a:stretch>
            <a:fillRect/>
          </a:stretch>
        </p:blipFill>
        <p:spPr>
          <a:xfrm>
            <a:off x="2771032" y="2505075"/>
            <a:ext cx="3891944" cy="3850448"/>
          </a:xfrm>
          <a:prstGeom prst="rect">
            <a:avLst/>
          </a:prstGeom>
        </p:spPr>
      </p:pic>
      <p:sp>
        <p:nvSpPr>
          <p:cNvPr id="28" name="TextBox 27"/>
          <p:cNvSpPr txBox="1"/>
          <p:nvPr/>
        </p:nvSpPr>
        <p:spPr>
          <a:xfrm>
            <a:off x="3351901" y="4010025"/>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entury Gothic"/>
              </a:rPr>
              <a:t>Approx. 11,000</a:t>
            </a:r>
          </a:p>
          <a:p>
            <a:pPr algn="ctr"/>
            <a:r>
              <a:rPr lang="en-US" sz="2400">
                <a:latin typeface="Century Gothic"/>
              </a:rPr>
              <a:t>Staff</a:t>
            </a:r>
          </a:p>
        </p:txBody>
      </p:sp>
      <p:pic>
        <p:nvPicPr>
          <p:cNvPr id="32" name="Picture 32" descr="Picture31.png"/>
          <p:cNvPicPr>
            <a:picLocks noChangeAspect="1"/>
          </p:cNvPicPr>
          <p:nvPr/>
        </p:nvPicPr>
        <p:blipFill>
          <a:blip r:embed="rId7"/>
          <a:stretch>
            <a:fillRect/>
          </a:stretch>
        </p:blipFill>
        <p:spPr>
          <a:xfrm>
            <a:off x="8922497" y="1007466"/>
            <a:ext cx="3692437" cy="361573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61324" y="987247"/>
            <a:ext cx="2990351" cy="2990351"/>
          </a:xfrm>
          <a:prstGeom prst="rect">
            <a:avLst/>
          </a:prstGeom>
        </p:spPr>
      </p:pic>
      <p:sp>
        <p:nvSpPr>
          <p:cNvPr id="34" name="TextBox 33"/>
          <p:cNvSpPr txBox="1"/>
          <p:nvPr/>
        </p:nvSpPr>
        <p:spPr>
          <a:xfrm>
            <a:off x="9397078" y="2217931"/>
            <a:ext cx="274320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entury Gothic"/>
              </a:rPr>
              <a:t>25 Santa Hats</a:t>
            </a:r>
          </a:p>
          <a:p>
            <a:pPr algn="ctr"/>
            <a:r>
              <a:rPr lang="en-US" sz="2400" dirty="0">
                <a:latin typeface="Century Gothic"/>
              </a:rPr>
              <a:t> Left on </a:t>
            </a:r>
          </a:p>
          <a:p>
            <a:pPr algn="ctr"/>
            <a:r>
              <a:rPr lang="en-US" sz="2400" dirty="0">
                <a:latin typeface="Century Gothic"/>
              </a:rPr>
              <a:t>Buildings</a:t>
            </a:r>
            <a:endParaRPr sz="2400" dirty="0">
              <a:latin typeface="Century Gothic"/>
            </a:endParaRPr>
          </a:p>
        </p:txBody>
      </p:sp>
      <p:sp>
        <p:nvSpPr>
          <p:cNvPr id="31" name="TextBox 30"/>
          <p:cNvSpPr txBox="1"/>
          <p:nvPr/>
        </p:nvSpPr>
        <p:spPr>
          <a:xfrm>
            <a:off x="5684900" y="2066925"/>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entury Gothic"/>
              </a:rPr>
              <a:t>98 Nobel </a:t>
            </a:r>
          </a:p>
          <a:p>
            <a:pPr algn="ctr"/>
            <a:r>
              <a:rPr lang="en-US" sz="2400" dirty="0">
                <a:latin typeface="Century Gothic"/>
              </a:rPr>
              <a:t>Laureates</a:t>
            </a:r>
            <a:endParaRPr sz="2400" dirty="0">
              <a:latin typeface="Century Gothic"/>
            </a:endParaRPr>
          </a:p>
        </p:txBody>
      </p:sp>
    </p:spTree>
    <p:extLst>
      <p:ext uri="{BB962C8B-B14F-4D97-AF65-F5344CB8AC3E}">
        <p14:creationId xmlns:p14="http://schemas.microsoft.com/office/powerpoint/2010/main" val="217630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8" grpId="0"/>
      <p:bldP spid="34"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icture3.png"/>
          <p:cNvPicPr>
            <a:picLocks noChangeAspect="1"/>
          </p:cNvPicPr>
          <p:nvPr/>
        </p:nvPicPr>
        <p:blipFill>
          <a:blip r:embed="rId3"/>
          <a:stretch>
            <a:fillRect/>
          </a:stretch>
        </p:blipFill>
        <p:spPr>
          <a:xfrm>
            <a:off x="-1812925" y="-1082725"/>
            <a:ext cx="17129030" cy="9180490"/>
          </a:xfrm>
          <a:prstGeom prst="rect">
            <a:avLst/>
          </a:prstGeom>
        </p:spPr>
      </p:pic>
      <p:sp>
        <p:nvSpPr>
          <p:cNvPr id="5" name="Rectangle 4"/>
          <p:cNvSpPr/>
          <p:nvPr/>
        </p:nvSpPr>
        <p:spPr>
          <a:xfrm>
            <a:off x="5744514" y="1276140"/>
            <a:ext cx="6295086" cy="4462760"/>
          </a:xfrm>
          <a:prstGeom prst="rect">
            <a:avLst/>
          </a:prstGeom>
        </p:spPr>
        <p:txBody>
          <a:bodyPr wrap="square" anchor="t">
            <a:spAutoFit/>
          </a:bodyPr>
          <a:lstStyle/>
          <a:p>
            <a:r>
              <a:rPr lang="en-US" altLang="en-US" sz="2400" kern="0" dirty="0">
                <a:latin typeface="Century Gothic"/>
                <a:cs typeface="Arial" charset="0"/>
              </a:rPr>
              <a:t>Implemented Campus Solutions 8.0 in 2004</a:t>
            </a:r>
            <a:r>
              <a:rPr lang="en-US" altLang="en-US" sz="2400" dirty="0">
                <a:latin typeface="Century Gothic"/>
                <a:cs typeface="Arial" charset="0"/>
              </a:rPr>
              <a:t> as CamSIS (Cambridge Student Information System)</a:t>
            </a:r>
          </a:p>
          <a:p>
            <a:endParaRPr lang="en-US" altLang="en-US" sz="2400" kern="0" dirty="0">
              <a:latin typeface="Century Gothic"/>
              <a:cs typeface="Arial" charset="0"/>
            </a:endParaRPr>
          </a:p>
          <a:p>
            <a:r>
              <a:rPr lang="en-US" altLang="en-US" sz="2400" kern="0" dirty="0">
                <a:latin typeface="Century Gothic"/>
                <a:cs typeface="Arial" charset="0"/>
              </a:rPr>
              <a:t>Current architecture </a:t>
            </a:r>
            <a:endParaRPr lang="en-US" altLang="en-US" sz="2400" dirty="0">
              <a:latin typeface="Century Gothic"/>
              <a:cs typeface="Arial" charset="0"/>
            </a:endParaRPr>
          </a:p>
          <a:p>
            <a:endParaRPr lang="en-US" altLang="en-US" sz="2400" kern="0" dirty="0">
              <a:latin typeface="Century Gothic"/>
            </a:endParaRPr>
          </a:p>
          <a:p>
            <a:pPr lvl="1"/>
            <a:r>
              <a:rPr lang="en-US" altLang="en-US" sz="2400" kern="0" dirty="0">
                <a:latin typeface="Century Gothic"/>
              </a:rPr>
              <a:t>Campus Solutions 9.2</a:t>
            </a:r>
            <a:endParaRPr lang="en-US" altLang="en-US" sz="2400" dirty="0">
              <a:latin typeface="Century Gothic"/>
            </a:endParaRPr>
          </a:p>
          <a:p>
            <a:pPr lvl="1"/>
            <a:endParaRPr lang="en-US" altLang="en-US" sz="2400" kern="0" dirty="0">
              <a:latin typeface="Century Gothic"/>
            </a:endParaRPr>
          </a:p>
          <a:p>
            <a:pPr lvl="1"/>
            <a:r>
              <a:rPr lang="en-US" altLang="en-US" sz="2400" kern="0" dirty="0">
                <a:latin typeface="Century Gothic"/>
              </a:rPr>
              <a:t>IMG 005</a:t>
            </a:r>
            <a:endParaRPr lang="en-US" altLang="en-US" sz="2400" dirty="0">
              <a:latin typeface="Century Gothic"/>
            </a:endParaRPr>
          </a:p>
          <a:p>
            <a:pPr lvl="1"/>
            <a:endParaRPr lang="en-US" altLang="en-US" sz="2400" kern="0" dirty="0">
              <a:latin typeface="Century Gothic"/>
            </a:endParaRPr>
          </a:p>
          <a:p>
            <a:pPr lvl="1"/>
            <a:r>
              <a:rPr lang="en-US" altLang="en-US" sz="2400" kern="0" dirty="0" err="1">
                <a:latin typeface="Century Gothic"/>
              </a:rPr>
              <a:t>PeopleTools</a:t>
            </a:r>
            <a:r>
              <a:rPr lang="en-US" altLang="en-US" sz="2400" kern="0" dirty="0">
                <a:latin typeface="Century Gothic"/>
              </a:rPr>
              <a:t> 8.55.16</a:t>
            </a:r>
            <a:endParaRPr lang="en-US" altLang="en-US" sz="2400" dirty="0">
              <a:latin typeface="Century Gothic"/>
            </a:endParaRPr>
          </a:p>
          <a:p>
            <a:pPr lvl="1"/>
            <a:endParaRPr lang="en-US" altLang="en-US" sz="2000" dirty="0">
              <a:latin typeface="Century Gothic"/>
            </a:endParaRPr>
          </a:p>
        </p:txBody>
      </p:sp>
      <p:sp>
        <p:nvSpPr>
          <p:cNvPr id="4" name="TextBox 3">
            <a:extLst/>
          </p:cNvPr>
          <p:cNvSpPr txBox="1"/>
          <p:nvPr/>
        </p:nvSpPr>
        <p:spPr>
          <a:xfrm>
            <a:off x="625461" y="2705100"/>
            <a:ext cx="4029075" cy="14478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latin typeface="Century Gothic"/>
              </a:rPr>
              <a:t>Cambridge and Campus</a:t>
            </a:r>
            <a:endParaRPr lang="en-US" sz="4400" b="1" dirty="0"/>
          </a:p>
        </p:txBody>
      </p:sp>
    </p:spTree>
    <p:extLst>
      <p:ext uri="{BB962C8B-B14F-4D97-AF65-F5344CB8AC3E}">
        <p14:creationId xmlns:p14="http://schemas.microsoft.com/office/powerpoint/2010/main" val="1194291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40EEE7-EE76-4F4B-835C-85243D011E3C}"/>
              </a:ext>
            </a:extLst>
          </p:cNvPr>
          <p:cNvSpPr txBox="1"/>
          <p:nvPr/>
        </p:nvSpPr>
        <p:spPr>
          <a:xfrm rot="-5400000">
            <a:off x="-2364936" y="3167569"/>
            <a:ext cx="737800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1">
                    <a:lumMod val="95000"/>
                  </a:schemeClr>
                </a:solidFill>
                <a:latin typeface="Century Gothic"/>
              </a:rPr>
              <a:t>AGENDA</a:t>
            </a:r>
          </a:p>
        </p:txBody>
      </p:sp>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1026" name="Picture 2" descr="http://digitalassets.lib.cam.ac.uk:8085/cambridge_university_photo_library/bann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3900" y="1351687"/>
            <a:ext cx="6096000" cy="4832092"/>
          </a:xfrm>
          <a:prstGeom prst="rect">
            <a:avLst/>
          </a:prstGeom>
        </p:spPr>
        <p:txBody>
          <a:bodyPr anchor="t">
            <a:spAutoFit/>
          </a:bodyPr>
          <a:lstStyle/>
          <a:p>
            <a:r>
              <a:rPr lang="en-GB" altLang="en-US" sz="2800" dirty="0">
                <a:latin typeface="Century Gothic"/>
              </a:rPr>
              <a:t>Introductions</a:t>
            </a:r>
          </a:p>
          <a:p>
            <a:endParaRPr lang="en-GB" altLang="en-US" sz="2800" b="1" dirty="0">
              <a:latin typeface="Century Gothic"/>
            </a:endParaRPr>
          </a:p>
          <a:p>
            <a:r>
              <a:rPr lang="en-GB" altLang="en-US" sz="2800" b="1" dirty="0">
                <a:latin typeface="Century Gothic"/>
              </a:rPr>
              <a:t>Background</a:t>
            </a:r>
          </a:p>
          <a:p>
            <a:endParaRPr lang="en-GB" altLang="en-US" sz="2800" dirty="0">
              <a:latin typeface="Century Gothic"/>
            </a:endParaRPr>
          </a:p>
          <a:p>
            <a:r>
              <a:rPr lang="en-GB" altLang="en-US" sz="2800" dirty="0">
                <a:latin typeface="Century Gothic"/>
              </a:rPr>
              <a:t>Work to date</a:t>
            </a:r>
          </a:p>
          <a:p>
            <a:endParaRPr lang="en-GB" altLang="en-US" sz="2800" dirty="0">
              <a:latin typeface="Century Gothic"/>
            </a:endParaRPr>
          </a:p>
          <a:p>
            <a:r>
              <a:rPr lang="en-GB" altLang="en-US" sz="2800" dirty="0">
                <a:latin typeface="Century Gothic"/>
              </a:rPr>
              <a:t>Demonstration</a:t>
            </a:r>
          </a:p>
          <a:p>
            <a:endParaRPr lang="en-GB" altLang="en-US" sz="2800" dirty="0">
              <a:latin typeface="Century Gothic"/>
            </a:endParaRPr>
          </a:p>
          <a:p>
            <a:r>
              <a:rPr lang="en-GB" altLang="en-US" sz="2800" dirty="0">
                <a:latin typeface="Century Gothic"/>
              </a:rPr>
              <a:t>Where next?</a:t>
            </a:r>
          </a:p>
          <a:p>
            <a:endParaRPr lang="en-GB" altLang="en-US" sz="2800" dirty="0">
              <a:latin typeface="Century Gothic"/>
            </a:endParaRPr>
          </a:p>
          <a:p>
            <a:r>
              <a:rPr lang="en-GB" altLang="en-US" sz="2800" dirty="0">
                <a:latin typeface="Century Gothic"/>
              </a:rPr>
              <a:t>Q and A</a:t>
            </a:r>
          </a:p>
        </p:txBody>
      </p:sp>
    </p:spTree>
    <p:extLst>
      <p:ext uri="{BB962C8B-B14F-4D97-AF65-F5344CB8AC3E}">
        <p14:creationId xmlns:p14="http://schemas.microsoft.com/office/powerpoint/2010/main" val="364458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0" y="241937"/>
            <a:ext cx="3714750" cy="419100"/>
          </a:xfrm>
        </p:spPr>
        <p:txBody>
          <a:bodyPr>
            <a:normAutofit/>
          </a:bodyPr>
          <a:lstStyle/>
          <a:p>
            <a:pPr algn="r"/>
            <a:r>
              <a:rPr lang="en-GB" sz="1800">
                <a:latin typeface="Century Gothic" panose="020B0502020202020204" pitchFamily="34" charset="0"/>
              </a:rPr>
              <a:t>What’s the Perfect Job for Me?</a:t>
            </a:r>
          </a:p>
        </p:txBody>
      </p:sp>
      <p:pic>
        <p:nvPicPr>
          <p:cNvPr id="7" name="Picture 7" descr="Picture38.jpg"/>
          <p:cNvPicPr>
            <a:picLocks noChangeAspect="1"/>
          </p:cNvPicPr>
          <p:nvPr/>
        </p:nvPicPr>
        <p:blipFill rotWithShape="1">
          <a:blip r:embed="rId3"/>
          <a:srcRect r="13889"/>
          <a:stretch/>
        </p:blipFill>
        <p:spPr>
          <a:xfrm>
            <a:off x="6032392" y="0"/>
            <a:ext cx="6309000" cy="6993548"/>
          </a:xfrm>
          <a:prstGeom prst="rect">
            <a:avLst/>
          </a:prstGeom>
        </p:spPr>
      </p:pic>
      <p:pic>
        <p:nvPicPr>
          <p:cNvPr id="1026" name="Picture 2" descr="http://digitalassets.lib.cam.ac.uk:8085/cambridge_university_photo_library/b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474899" cy="9029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a:xfrm>
            <a:off x="634891" y="826598"/>
            <a:ext cx="4762610" cy="528319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000" dirty="0">
                <a:latin typeface="Century Gothic"/>
              </a:rPr>
              <a:t>CamSIS Improvement Programme</a:t>
            </a:r>
          </a:p>
          <a:p>
            <a:pPr algn="l"/>
            <a:endParaRPr lang="en-GB" altLang="en-US" sz="2000" dirty="0">
              <a:latin typeface="Century Gothic"/>
            </a:endParaRPr>
          </a:p>
          <a:p>
            <a:pPr algn="l"/>
            <a:r>
              <a:rPr lang="en-GB" altLang="en-US" sz="2000" dirty="0">
                <a:latin typeface="Century Gothic"/>
              </a:rPr>
              <a:t>2 year programme of work:</a:t>
            </a:r>
          </a:p>
          <a:p>
            <a:pPr algn="l"/>
            <a:endParaRPr lang="en-GB" altLang="en-US" sz="2000" dirty="0">
              <a:latin typeface="Century Gothic"/>
            </a:endParaRPr>
          </a:p>
          <a:p>
            <a:pPr algn="l"/>
            <a:r>
              <a:rPr lang="en-GB" altLang="en-US" sz="2000" dirty="0">
                <a:latin typeface="Century Gothic"/>
              </a:rPr>
              <a:t>Foundational improvements</a:t>
            </a:r>
          </a:p>
          <a:p>
            <a:pPr algn="l"/>
            <a:endParaRPr lang="en-GB" altLang="en-US" sz="2000" dirty="0">
              <a:latin typeface="Century Gothic"/>
            </a:endParaRPr>
          </a:p>
          <a:p>
            <a:pPr lvl="3" algn="l"/>
            <a:r>
              <a:rPr lang="en-GB" altLang="en-US" dirty="0">
                <a:latin typeface="Century Gothic"/>
              </a:rPr>
              <a:t>Campus 9.2 upgrade</a:t>
            </a:r>
          </a:p>
          <a:p>
            <a:pPr lvl="3" algn="l"/>
            <a:r>
              <a:rPr lang="en-GB" altLang="en-US" dirty="0" err="1">
                <a:latin typeface="Century Gothic"/>
              </a:rPr>
              <a:t>PeopleTools</a:t>
            </a:r>
            <a:r>
              <a:rPr lang="en-GB" altLang="en-US" dirty="0">
                <a:latin typeface="Century Gothic"/>
              </a:rPr>
              <a:t> 8.55 upgrade</a:t>
            </a:r>
          </a:p>
          <a:p>
            <a:pPr lvl="3" algn="l"/>
            <a:r>
              <a:rPr lang="en-GB" altLang="en-US" dirty="0">
                <a:latin typeface="Century Gothic"/>
              </a:rPr>
              <a:t>Reduction of customisation</a:t>
            </a:r>
          </a:p>
          <a:p>
            <a:pPr lvl="3" algn="l"/>
            <a:endParaRPr lang="en-GB" altLang="en-US" sz="2000" dirty="0">
              <a:latin typeface="Century Gothic"/>
            </a:endParaRPr>
          </a:p>
          <a:p>
            <a:pPr algn="l"/>
            <a:r>
              <a:rPr lang="en-GB" altLang="en-US" sz="2000" dirty="0">
                <a:latin typeface="Century Gothic"/>
              </a:rPr>
              <a:t>Improvements to user experience</a:t>
            </a:r>
          </a:p>
          <a:p>
            <a:pPr algn="l"/>
            <a:endParaRPr lang="en-GB" altLang="en-US" sz="2000" dirty="0">
              <a:latin typeface="Century Gothic"/>
            </a:endParaRPr>
          </a:p>
          <a:p>
            <a:pPr lvl="3" algn="l"/>
            <a:r>
              <a:rPr lang="en-GB" altLang="en-US" dirty="0">
                <a:latin typeface="Century Gothic"/>
              </a:rPr>
              <a:t>User Interface (Fluid)</a:t>
            </a:r>
          </a:p>
          <a:p>
            <a:pPr lvl="3" algn="l"/>
            <a:r>
              <a:rPr lang="en-GB" altLang="en-US" dirty="0">
                <a:latin typeface="Century Gothic"/>
              </a:rPr>
              <a:t>Business processes</a:t>
            </a:r>
          </a:p>
          <a:p>
            <a:pPr lvl="3" algn="l"/>
            <a:r>
              <a:rPr lang="en-GB" altLang="en-US" dirty="0">
                <a:latin typeface="Century Gothic"/>
              </a:rPr>
              <a:t>Enhanced functionality</a:t>
            </a:r>
          </a:p>
          <a:p>
            <a:pPr lvl="7" algn="l"/>
            <a:endParaRPr lang="en-GB" altLang="en-US" sz="1400" dirty="0"/>
          </a:p>
          <a:p>
            <a:pPr algn="l"/>
            <a:endParaRPr lang="en-GB" altLang="en-US" sz="2000" dirty="0"/>
          </a:p>
          <a:p>
            <a:pPr algn="l"/>
            <a:endParaRPr lang="en-US" altLang="en-US" sz="2000" dirty="0"/>
          </a:p>
        </p:txBody>
      </p:sp>
    </p:spTree>
    <p:extLst>
      <p:ext uri="{BB962C8B-B14F-4D97-AF65-F5344CB8AC3E}">
        <p14:creationId xmlns:p14="http://schemas.microsoft.com/office/powerpoint/2010/main" val="3600991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1384</Words>
  <Application>Microsoft Office PowerPoint</Application>
  <PresentationFormat>Widescreen</PresentationFormat>
  <Paragraphs>345</Paragraphs>
  <Slides>31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Century Gothic</vt:lpstr>
      <vt:lpstr>Segoe UI</vt:lpstr>
      <vt:lpstr>Office Theme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lpstr>What’s the Perfect Job for 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Perfect Job for Me?</dc:title>
  <dc:creator>Simon Nicol</dc:creator>
  <cp:lastModifiedBy>Simon Nicol</cp:lastModifiedBy>
  <cp:revision>11</cp:revision>
  <dcterms:modified xsi:type="dcterms:W3CDTF">2017-10-16T14:50:30Z</dcterms:modified>
</cp:coreProperties>
</file>