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808" r:id="rId2"/>
    <p:sldId id="978" r:id="rId3"/>
    <p:sldId id="1000" r:id="rId4"/>
    <p:sldId id="873" r:id="rId5"/>
    <p:sldId id="871" r:id="rId6"/>
    <p:sldId id="872" r:id="rId7"/>
    <p:sldId id="956" r:id="rId8"/>
    <p:sldId id="972" r:id="rId9"/>
    <p:sldId id="981" r:id="rId10"/>
    <p:sldId id="970" r:id="rId11"/>
    <p:sldId id="957" r:id="rId12"/>
    <p:sldId id="958" r:id="rId13"/>
    <p:sldId id="959" r:id="rId14"/>
    <p:sldId id="960" r:id="rId15"/>
    <p:sldId id="961" r:id="rId16"/>
    <p:sldId id="982" r:id="rId17"/>
    <p:sldId id="983" r:id="rId18"/>
    <p:sldId id="995" r:id="rId19"/>
    <p:sldId id="997" r:id="rId20"/>
    <p:sldId id="974" r:id="rId21"/>
    <p:sldId id="975" r:id="rId22"/>
    <p:sldId id="962" r:id="rId23"/>
    <p:sldId id="976" r:id="rId24"/>
    <p:sldId id="984" r:id="rId25"/>
    <p:sldId id="963" r:id="rId26"/>
    <p:sldId id="964" r:id="rId27"/>
    <p:sldId id="965" r:id="rId28"/>
    <p:sldId id="966" r:id="rId29"/>
    <p:sldId id="967" r:id="rId30"/>
    <p:sldId id="968" r:id="rId31"/>
    <p:sldId id="969" r:id="rId32"/>
    <p:sldId id="993" r:id="rId33"/>
    <p:sldId id="996" r:id="rId34"/>
    <p:sldId id="985" r:id="rId35"/>
    <p:sldId id="994" r:id="rId36"/>
    <p:sldId id="998" r:id="rId37"/>
    <p:sldId id="977" r:id="rId38"/>
    <p:sldId id="986" r:id="rId39"/>
    <p:sldId id="945" r:id="rId40"/>
    <p:sldId id="990" r:id="rId4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48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Daniëls" initials="S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C31"/>
    <a:srgbClr val="D9D9D9"/>
    <a:srgbClr val="E58008"/>
    <a:srgbClr val="FFC000"/>
    <a:srgbClr val="C76B20"/>
    <a:srgbClr val="E98F44"/>
    <a:srgbClr val="F1CF01"/>
    <a:srgbClr val="454545"/>
    <a:srgbClr val="E5A055"/>
    <a:srgbClr val="FBC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 autoAdjust="0"/>
    <p:restoredTop sz="82815" autoAdjust="0"/>
  </p:normalViewPr>
  <p:slideViewPr>
    <p:cSldViewPr snapToGrid="0" snapToObjects="1">
      <p:cViewPr varScale="1">
        <p:scale>
          <a:sx n="74" d="100"/>
          <a:sy n="74" d="100"/>
        </p:scale>
        <p:origin x="-1080" y="-112"/>
      </p:cViewPr>
      <p:guideLst>
        <p:guide orient="horz" pos="2548"/>
        <p:guide pos="2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0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3F98D-1B08-7943-9844-10476B356BB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4CA13B3-990C-F141-8DB7-B30B429D79ED}">
      <dgm:prSet phldrT="[Tekst]"/>
      <dgm:spPr/>
      <dgm:t>
        <a:bodyPr/>
        <a:lstStyle/>
        <a:p>
          <a:r>
            <a:rPr lang="en-US" noProof="0"/>
            <a:t>FORM</a:t>
          </a:r>
        </a:p>
      </dgm:t>
    </dgm:pt>
    <dgm:pt modelId="{DFFAD977-6A9D-824C-A63E-83FA1E301E7C}" type="parTrans" cxnId="{50540F9F-DF1E-F742-8111-FB5189696B48}">
      <dgm:prSet/>
      <dgm:spPr/>
      <dgm:t>
        <a:bodyPr/>
        <a:lstStyle/>
        <a:p>
          <a:endParaRPr lang="nl-NL"/>
        </a:p>
      </dgm:t>
    </dgm:pt>
    <dgm:pt modelId="{81B2DB56-8717-CC43-A86E-5857A3E27F82}" type="sibTrans" cxnId="{50540F9F-DF1E-F742-8111-FB5189696B48}">
      <dgm:prSet/>
      <dgm:spPr/>
      <dgm:t>
        <a:bodyPr/>
        <a:lstStyle/>
        <a:p>
          <a:endParaRPr lang="nl-NL"/>
        </a:p>
      </dgm:t>
    </dgm:pt>
    <dgm:pt modelId="{FDBF83C2-610E-614A-A201-006F4CF2A129}">
      <dgm:prSet phldrT="[Tekst]"/>
      <dgm:spPr/>
      <dgm:t>
        <a:bodyPr/>
        <a:lstStyle/>
        <a:p>
          <a:r>
            <a:rPr lang="en-US" noProof="0"/>
            <a:t>Basic form info</a:t>
          </a:r>
        </a:p>
      </dgm:t>
    </dgm:pt>
    <dgm:pt modelId="{1EF647CD-AFEE-D941-A619-4CA583D2A01B}" type="parTrans" cxnId="{A5EABF34-30A4-F04D-A24E-A8AAB7DAEF29}">
      <dgm:prSet/>
      <dgm:spPr/>
      <dgm:t>
        <a:bodyPr/>
        <a:lstStyle/>
        <a:p>
          <a:endParaRPr lang="nl-NL"/>
        </a:p>
      </dgm:t>
    </dgm:pt>
    <dgm:pt modelId="{8A41FFB2-FCCA-E64A-B655-2FA8FD2F4BF4}" type="sibTrans" cxnId="{A5EABF34-30A4-F04D-A24E-A8AAB7DAEF29}">
      <dgm:prSet/>
      <dgm:spPr/>
      <dgm:t>
        <a:bodyPr/>
        <a:lstStyle/>
        <a:p>
          <a:endParaRPr lang="nl-NL"/>
        </a:p>
      </dgm:t>
    </dgm:pt>
    <dgm:pt modelId="{D97086E9-62AA-4E40-999A-2464C5A46730}">
      <dgm:prSet phldrT="[Tekst]"/>
      <dgm:spPr/>
      <dgm:t>
        <a:bodyPr/>
        <a:lstStyle/>
        <a:p>
          <a:r>
            <a:rPr lang="en-US" noProof="0"/>
            <a:t>E.g. Description, subject, status, priority, owner, date created, date last change, last change by, submited by</a:t>
          </a:r>
        </a:p>
      </dgm:t>
    </dgm:pt>
    <dgm:pt modelId="{8A4FFA90-049D-F24C-8540-4982365176B0}" type="parTrans" cxnId="{984076DE-5029-C14A-980B-B2FE3ECD5E91}">
      <dgm:prSet/>
      <dgm:spPr/>
      <dgm:t>
        <a:bodyPr/>
        <a:lstStyle/>
        <a:p>
          <a:endParaRPr lang="nl-NL"/>
        </a:p>
      </dgm:t>
    </dgm:pt>
    <dgm:pt modelId="{E806048E-B056-7246-95EC-551BE068B2FD}" type="sibTrans" cxnId="{984076DE-5029-C14A-980B-B2FE3ECD5E91}">
      <dgm:prSet/>
      <dgm:spPr/>
      <dgm:t>
        <a:bodyPr/>
        <a:lstStyle/>
        <a:p>
          <a:endParaRPr lang="nl-NL"/>
        </a:p>
      </dgm:t>
    </dgm:pt>
    <dgm:pt modelId="{323E3C56-001E-E148-93EA-4CD851BA83CE}">
      <dgm:prSet phldrT="[Tekst]"/>
      <dgm:spPr/>
      <dgm:t>
        <a:bodyPr/>
        <a:lstStyle/>
        <a:p>
          <a:r>
            <a:rPr lang="en-US" noProof="0"/>
            <a:t>FORM_AW</a:t>
          </a:r>
        </a:p>
      </dgm:t>
    </dgm:pt>
    <dgm:pt modelId="{47FA399D-2A6E-1546-BEBF-6CCEEA84A404}" type="parTrans" cxnId="{778FB60D-CF97-FD4F-88AB-C0515DE7FB9B}">
      <dgm:prSet/>
      <dgm:spPr/>
      <dgm:t>
        <a:bodyPr/>
        <a:lstStyle/>
        <a:p>
          <a:endParaRPr lang="nl-NL"/>
        </a:p>
      </dgm:t>
    </dgm:pt>
    <dgm:pt modelId="{A967E080-CF4E-BA4D-B7E6-4C6B9A530F3D}" type="sibTrans" cxnId="{778FB60D-CF97-FD4F-88AB-C0515DE7FB9B}">
      <dgm:prSet/>
      <dgm:spPr/>
      <dgm:t>
        <a:bodyPr/>
        <a:lstStyle/>
        <a:p>
          <a:endParaRPr lang="nl-NL"/>
        </a:p>
      </dgm:t>
    </dgm:pt>
    <dgm:pt modelId="{8415C399-456F-1E49-8E2B-5A47F5D0F2A8}">
      <dgm:prSet phldrT="[Tekst]"/>
      <dgm:spPr/>
      <dgm:t>
        <a:bodyPr/>
        <a:lstStyle/>
        <a:p>
          <a:r>
            <a:rPr lang="en-US" noProof="0"/>
            <a:t>Used for cross-referencing, connecting FORM records to the EOAW_STEP_VW</a:t>
          </a:r>
        </a:p>
      </dgm:t>
    </dgm:pt>
    <dgm:pt modelId="{ADEB3623-4F44-E64B-B69E-76E72B4D32BB}" type="parTrans" cxnId="{4E2C8FEB-6705-6D41-BEAB-92083E77C84F}">
      <dgm:prSet/>
      <dgm:spPr/>
      <dgm:t>
        <a:bodyPr/>
        <a:lstStyle/>
        <a:p>
          <a:endParaRPr lang="nl-NL"/>
        </a:p>
      </dgm:t>
    </dgm:pt>
    <dgm:pt modelId="{74BAD241-35EB-F847-AB46-912EB8B80ED9}" type="sibTrans" cxnId="{4E2C8FEB-6705-6D41-BEAB-92083E77C84F}">
      <dgm:prSet/>
      <dgm:spPr/>
      <dgm:t>
        <a:bodyPr/>
        <a:lstStyle/>
        <a:p>
          <a:endParaRPr lang="nl-NL"/>
        </a:p>
      </dgm:t>
    </dgm:pt>
    <dgm:pt modelId="{CA8ED3F3-BDBC-3346-961E-80C59333FD7D}">
      <dgm:prSet phldrT="[Tekst]"/>
      <dgm:spPr/>
      <dgm:t>
        <a:bodyPr/>
        <a:lstStyle/>
        <a:p>
          <a:r>
            <a:rPr lang="en-US" noProof="0"/>
            <a:t>FORM_SD</a:t>
          </a:r>
        </a:p>
      </dgm:t>
    </dgm:pt>
    <dgm:pt modelId="{08008BB0-4876-5C4A-9B58-9C4E9B104169}" type="parTrans" cxnId="{3CE2FE8E-D1D0-0E47-AA17-A096EF35AA6D}">
      <dgm:prSet/>
      <dgm:spPr/>
      <dgm:t>
        <a:bodyPr/>
        <a:lstStyle/>
        <a:p>
          <a:endParaRPr lang="nl-NL"/>
        </a:p>
      </dgm:t>
    </dgm:pt>
    <dgm:pt modelId="{8458F991-AF30-544F-ADC2-80DB9A0AD3D0}" type="sibTrans" cxnId="{3CE2FE8E-D1D0-0E47-AA17-A096EF35AA6D}">
      <dgm:prSet/>
      <dgm:spPr/>
      <dgm:t>
        <a:bodyPr/>
        <a:lstStyle/>
        <a:p>
          <a:endParaRPr lang="nl-NL"/>
        </a:p>
      </dgm:t>
    </dgm:pt>
    <dgm:pt modelId="{DB03C2AC-21E3-444C-B461-ADC446F5622C}">
      <dgm:prSet phldrT="[Tekst]"/>
      <dgm:spPr/>
      <dgm:t>
        <a:bodyPr/>
        <a:lstStyle/>
        <a:p>
          <a:r>
            <a:rPr lang="en-US" noProof="0"/>
            <a:t>Contains all saved values of the form</a:t>
          </a:r>
        </a:p>
      </dgm:t>
    </dgm:pt>
    <dgm:pt modelId="{D5FFAA3F-33E4-8745-B9D2-F994461DAF89}" type="parTrans" cxnId="{94A25006-A19D-2B42-928F-C0C58AF1243D}">
      <dgm:prSet/>
      <dgm:spPr/>
      <dgm:t>
        <a:bodyPr/>
        <a:lstStyle/>
        <a:p>
          <a:endParaRPr lang="nl-NL"/>
        </a:p>
      </dgm:t>
    </dgm:pt>
    <dgm:pt modelId="{CB4521ED-6EDF-1E41-B5E9-025B41BE98E6}" type="sibTrans" cxnId="{94A25006-A19D-2B42-928F-C0C58AF1243D}">
      <dgm:prSet/>
      <dgm:spPr/>
      <dgm:t>
        <a:bodyPr/>
        <a:lstStyle/>
        <a:p>
          <a:endParaRPr lang="nl-NL"/>
        </a:p>
      </dgm:t>
    </dgm:pt>
    <dgm:pt modelId="{FCA7C5E3-5270-ED4C-91C1-16559B86C783}">
      <dgm:prSet phldrT="[Tekst]"/>
      <dgm:spPr/>
      <dgm:t>
        <a:bodyPr/>
        <a:lstStyle/>
        <a:p>
          <a:r>
            <a:rPr lang="en-US" noProof="0"/>
            <a:t>Contains information on attachments;</a:t>
          </a:r>
        </a:p>
      </dgm:t>
    </dgm:pt>
    <dgm:pt modelId="{0EC651C6-18F4-A843-8590-EC19BE63B50C}" type="parTrans" cxnId="{605833D3-8583-E74B-97F5-D7DDEF087D61}">
      <dgm:prSet/>
      <dgm:spPr/>
      <dgm:t>
        <a:bodyPr/>
        <a:lstStyle/>
        <a:p>
          <a:endParaRPr lang="nl-NL"/>
        </a:p>
      </dgm:t>
    </dgm:pt>
    <dgm:pt modelId="{2D5DB62C-EE16-2144-99EE-19D6C64CD485}" type="sibTrans" cxnId="{605833D3-8583-E74B-97F5-D7DDEF087D61}">
      <dgm:prSet/>
      <dgm:spPr/>
      <dgm:t>
        <a:bodyPr/>
        <a:lstStyle/>
        <a:p>
          <a:endParaRPr lang="nl-NL"/>
        </a:p>
      </dgm:t>
    </dgm:pt>
    <dgm:pt modelId="{AEABCB1C-9A36-1647-979B-A343023E334C}">
      <dgm:prSet phldrT="[Tekst]"/>
      <dgm:spPr/>
      <dgm:t>
        <a:bodyPr/>
        <a:lstStyle/>
        <a:p>
          <a:r>
            <a:rPr lang="en-US" noProof="0"/>
            <a:t>FORM_ATTCH</a:t>
          </a:r>
        </a:p>
      </dgm:t>
    </dgm:pt>
    <dgm:pt modelId="{1059D4F4-3713-E04F-BA5B-20356213C172}" type="parTrans" cxnId="{175E8B1A-5594-274F-8C92-B2F1037AD41C}">
      <dgm:prSet/>
      <dgm:spPr/>
      <dgm:t>
        <a:bodyPr/>
        <a:lstStyle/>
        <a:p>
          <a:endParaRPr lang="nl-NL"/>
        </a:p>
      </dgm:t>
    </dgm:pt>
    <dgm:pt modelId="{8E772993-7097-FF4F-85FE-50D2E1F6F0A4}" type="sibTrans" cxnId="{175E8B1A-5594-274F-8C92-B2F1037AD41C}">
      <dgm:prSet/>
      <dgm:spPr/>
      <dgm:t>
        <a:bodyPr/>
        <a:lstStyle/>
        <a:p>
          <a:endParaRPr lang="nl-NL"/>
        </a:p>
      </dgm:t>
    </dgm:pt>
    <dgm:pt modelId="{45540D54-9146-C74B-AE1F-A00C8A582EC0}">
      <dgm:prSet phldrT="[Tekst]"/>
      <dgm:spPr/>
      <dgm:t>
        <a:bodyPr/>
        <a:lstStyle/>
        <a:p>
          <a:r>
            <a:rPr lang="en-US" noProof="0"/>
            <a:t>Only has data when an attachment is uploaded.</a:t>
          </a:r>
        </a:p>
      </dgm:t>
    </dgm:pt>
    <dgm:pt modelId="{3D114091-F180-0D4B-A6D4-E967E033709B}" type="parTrans" cxnId="{49777D3F-109D-4C42-ACCD-2BEA6BD0965B}">
      <dgm:prSet/>
      <dgm:spPr/>
      <dgm:t>
        <a:bodyPr/>
        <a:lstStyle/>
        <a:p>
          <a:endParaRPr lang="nl-NL"/>
        </a:p>
      </dgm:t>
    </dgm:pt>
    <dgm:pt modelId="{7B4AD6A4-A9FA-8F45-81CF-C0808FDA083F}" type="sibTrans" cxnId="{49777D3F-109D-4C42-ACCD-2BEA6BD0965B}">
      <dgm:prSet/>
      <dgm:spPr/>
      <dgm:t>
        <a:bodyPr/>
        <a:lstStyle/>
        <a:p>
          <a:endParaRPr lang="nl-NL"/>
        </a:p>
      </dgm:t>
    </dgm:pt>
    <dgm:pt modelId="{C23AB45A-BA9B-9548-9980-31E51A3F289A}">
      <dgm:prSet phldrT="[Tekst]"/>
      <dgm:spPr/>
      <dgm:t>
        <a:bodyPr/>
        <a:lstStyle/>
        <a:p>
          <a:r>
            <a:rPr lang="en-US" noProof="0"/>
            <a:t>EOAW_STEP_VW</a:t>
          </a:r>
        </a:p>
      </dgm:t>
    </dgm:pt>
    <dgm:pt modelId="{01003B02-4043-364D-B1E6-F7577051695E}" type="parTrans" cxnId="{5251827B-A29F-2941-B0D7-CB614626DC4F}">
      <dgm:prSet/>
      <dgm:spPr/>
      <dgm:t>
        <a:bodyPr/>
        <a:lstStyle/>
        <a:p>
          <a:endParaRPr lang="nl-NL"/>
        </a:p>
      </dgm:t>
    </dgm:pt>
    <dgm:pt modelId="{C8A288B4-7F4F-CD43-9CE7-5ED110DC1540}" type="sibTrans" cxnId="{5251827B-A29F-2941-B0D7-CB614626DC4F}">
      <dgm:prSet/>
      <dgm:spPr/>
      <dgm:t>
        <a:bodyPr/>
        <a:lstStyle/>
        <a:p>
          <a:endParaRPr lang="nl-NL"/>
        </a:p>
      </dgm:t>
    </dgm:pt>
    <dgm:pt modelId="{37F598C9-E9CA-5940-B63C-06443ED6A4C6}">
      <dgm:prSet phldrT="[Tekst]"/>
      <dgm:spPr/>
      <dgm:t>
        <a:bodyPr/>
        <a:lstStyle/>
        <a:p>
          <a:r>
            <a:rPr lang="en-US" noProof="0" dirty="0"/>
            <a:t>View for an overview of steps and corresponding status</a:t>
          </a:r>
        </a:p>
      </dgm:t>
    </dgm:pt>
    <dgm:pt modelId="{CAEA0873-17A0-374C-AB8A-CB717BCD2F24}" type="parTrans" cxnId="{40E43B42-4C78-274A-9A90-83F54566B62F}">
      <dgm:prSet/>
      <dgm:spPr/>
      <dgm:t>
        <a:bodyPr/>
        <a:lstStyle/>
        <a:p>
          <a:endParaRPr lang="nl-NL"/>
        </a:p>
      </dgm:t>
    </dgm:pt>
    <dgm:pt modelId="{871ECB82-382D-6541-A028-B98B59C9DE87}" type="sibTrans" cxnId="{40E43B42-4C78-274A-9A90-83F54566B62F}">
      <dgm:prSet/>
      <dgm:spPr/>
      <dgm:t>
        <a:bodyPr/>
        <a:lstStyle/>
        <a:p>
          <a:endParaRPr lang="nl-NL"/>
        </a:p>
      </dgm:t>
    </dgm:pt>
    <dgm:pt modelId="{826FCEAB-E945-DF4F-96FC-2FC5A662EE5D}" type="pres">
      <dgm:prSet presAssocID="{2E73F98D-1B08-7943-9844-10476B356B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82ECC81-55F2-5245-8CDF-9261BBC259F3}" type="pres">
      <dgm:prSet presAssocID="{C4CA13B3-990C-F141-8DB7-B30B429D79ED}" presName="linNode" presStyleCnt="0"/>
      <dgm:spPr/>
    </dgm:pt>
    <dgm:pt modelId="{87510C7A-2CA9-B24C-B218-AAEC24F98544}" type="pres">
      <dgm:prSet presAssocID="{C4CA13B3-990C-F141-8DB7-B30B429D79E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59D73A-AC5E-4444-9556-A1E55B03DCE3}" type="pres">
      <dgm:prSet presAssocID="{C4CA13B3-990C-F141-8DB7-B30B429D79E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CEF2C4-A032-EB48-91AE-1207537184B7}" type="pres">
      <dgm:prSet presAssocID="{81B2DB56-8717-CC43-A86E-5857A3E27F82}" presName="sp" presStyleCnt="0"/>
      <dgm:spPr/>
    </dgm:pt>
    <dgm:pt modelId="{D8ADBA14-1B86-A94D-B8DC-AA12AF262C4B}" type="pres">
      <dgm:prSet presAssocID="{323E3C56-001E-E148-93EA-4CD851BA83CE}" presName="linNode" presStyleCnt="0"/>
      <dgm:spPr/>
    </dgm:pt>
    <dgm:pt modelId="{6F5FF5CB-CCF7-8D4D-9644-102199BD6A15}" type="pres">
      <dgm:prSet presAssocID="{323E3C56-001E-E148-93EA-4CD851BA83C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49CB99-7BFC-D545-A228-48A6CBC6ACC4}" type="pres">
      <dgm:prSet presAssocID="{323E3C56-001E-E148-93EA-4CD851BA83C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8AB5FA-21E2-7F4C-94C8-650309CDDFF9}" type="pres">
      <dgm:prSet presAssocID="{A967E080-CF4E-BA4D-B7E6-4C6B9A530F3D}" presName="sp" presStyleCnt="0"/>
      <dgm:spPr/>
    </dgm:pt>
    <dgm:pt modelId="{C694BC48-2E20-2C45-9E31-14BB77E081E4}" type="pres">
      <dgm:prSet presAssocID="{CA8ED3F3-BDBC-3346-961E-80C59333FD7D}" presName="linNode" presStyleCnt="0"/>
      <dgm:spPr/>
    </dgm:pt>
    <dgm:pt modelId="{659ABEC7-49DD-6748-9F04-4B6D6B64CF7E}" type="pres">
      <dgm:prSet presAssocID="{CA8ED3F3-BDBC-3346-961E-80C59333FD7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5C086B-DD5C-3341-8AFA-4469F22029A5}" type="pres">
      <dgm:prSet presAssocID="{CA8ED3F3-BDBC-3346-961E-80C59333FD7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0C836D-6087-594C-B0C9-32C79730B39F}" type="pres">
      <dgm:prSet presAssocID="{8458F991-AF30-544F-ADC2-80DB9A0AD3D0}" presName="sp" presStyleCnt="0"/>
      <dgm:spPr/>
    </dgm:pt>
    <dgm:pt modelId="{46217614-E2EF-CC46-A56E-371C3FB44E54}" type="pres">
      <dgm:prSet presAssocID="{AEABCB1C-9A36-1647-979B-A343023E334C}" presName="linNode" presStyleCnt="0"/>
      <dgm:spPr/>
    </dgm:pt>
    <dgm:pt modelId="{BF965F0B-62B5-BD40-9F2D-DEFB8A61D26B}" type="pres">
      <dgm:prSet presAssocID="{AEABCB1C-9A36-1647-979B-A343023E334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3537A3-1212-7043-A164-B215C649C707}" type="pres">
      <dgm:prSet presAssocID="{AEABCB1C-9A36-1647-979B-A343023E334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E7844E-1DCF-8E45-AF68-F90B9E2DC49A}" type="pres">
      <dgm:prSet presAssocID="{8E772993-7097-FF4F-85FE-50D2E1F6F0A4}" presName="sp" presStyleCnt="0"/>
      <dgm:spPr/>
    </dgm:pt>
    <dgm:pt modelId="{0E9AB24C-7276-0040-986E-1E4D57679208}" type="pres">
      <dgm:prSet presAssocID="{C23AB45A-BA9B-9548-9980-31E51A3F289A}" presName="linNode" presStyleCnt="0"/>
      <dgm:spPr/>
    </dgm:pt>
    <dgm:pt modelId="{65BC41D3-58AA-0841-91A6-C320A2905B56}" type="pres">
      <dgm:prSet presAssocID="{C23AB45A-BA9B-9548-9980-31E51A3F289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E18CD0-E48F-D447-A532-3E10274F6BFA}" type="pres">
      <dgm:prSet presAssocID="{C23AB45A-BA9B-9548-9980-31E51A3F289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5833D3-8583-E74B-97F5-D7DDEF087D61}" srcId="{AEABCB1C-9A36-1647-979B-A343023E334C}" destId="{FCA7C5E3-5270-ED4C-91C1-16559B86C783}" srcOrd="0" destOrd="0" parTransId="{0EC651C6-18F4-A843-8590-EC19BE63B50C}" sibTransId="{2D5DB62C-EE16-2144-99EE-19D6C64CD485}"/>
    <dgm:cxn modelId="{ED463067-2B88-364D-97B8-A90AEE6594A7}" type="presOf" srcId="{C4CA13B3-990C-F141-8DB7-B30B429D79ED}" destId="{87510C7A-2CA9-B24C-B218-AAEC24F98544}" srcOrd="0" destOrd="0" presId="urn:microsoft.com/office/officeart/2005/8/layout/vList5"/>
    <dgm:cxn modelId="{A5EABF34-30A4-F04D-A24E-A8AAB7DAEF29}" srcId="{C4CA13B3-990C-F141-8DB7-B30B429D79ED}" destId="{FDBF83C2-610E-614A-A201-006F4CF2A129}" srcOrd="0" destOrd="0" parTransId="{1EF647CD-AFEE-D941-A619-4CA583D2A01B}" sibTransId="{8A41FFB2-FCCA-E64A-B655-2FA8FD2F4BF4}"/>
    <dgm:cxn modelId="{8E633CB9-87EF-3146-A256-5B9BB0F7726E}" type="presOf" srcId="{AEABCB1C-9A36-1647-979B-A343023E334C}" destId="{BF965F0B-62B5-BD40-9F2D-DEFB8A61D26B}" srcOrd="0" destOrd="0" presId="urn:microsoft.com/office/officeart/2005/8/layout/vList5"/>
    <dgm:cxn modelId="{AB7FD16C-E301-B14F-A236-6A877B403235}" type="presOf" srcId="{FDBF83C2-610E-614A-A201-006F4CF2A129}" destId="{5759D73A-AC5E-4444-9556-A1E55B03DCE3}" srcOrd="0" destOrd="0" presId="urn:microsoft.com/office/officeart/2005/8/layout/vList5"/>
    <dgm:cxn modelId="{50540F9F-DF1E-F742-8111-FB5189696B48}" srcId="{2E73F98D-1B08-7943-9844-10476B356BB5}" destId="{C4CA13B3-990C-F141-8DB7-B30B429D79ED}" srcOrd="0" destOrd="0" parTransId="{DFFAD977-6A9D-824C-A63E-83FA1E301E7C}" sibTransId="{81B2DB56-8717-CC43-A86E-5857A3E27F82}"/>
    <dgm:cxn modelId="{49777D3F-109D-4C42-ACCD-2BEA6BD0965B}" srcId="{AEABCB1C-9A36-1647-979B-A343023E334C}" destId="{45540D54-9146-C74B-AE1F-A00C8A582EC0}" srcOrd="1" destOrd="0" parTransId="{3D114091-F180-0D4B-A6D4-E967E033709B}" sibTransId="{7B4AD6A4-A9FA-8F45-81CF-C0808FDA083F}"/>
    <dgm:cxn modelId="{AD64EEB7-3419-0E47-86C9-235350E9501C}" type="presOf" srcId="{D97086E9-62AA-4E40-999A-2464C5A46730}" destId="{5759D73A-AC5E-4444-9556-A1E55B03DCE3}" srcOrd="0" destOrd="1" presId="urn:microsoft.com/office/officeart/2005/8/layout/vList5"/>
    <dgm:cxn modelId="{94A25006-A19D-2B42-928F-C0C58AF1243D}" srcId="{CA8ED3F3-BDBC-3346-961E-80C59333FD7D}" destId="{DB03C2AC-21E3-444C-B461-ADC446F5622C}" srcOrd="0" destOrd="0" parTransId="{D5FFAA3F-33E4-8745-B9D2-F994461DAF89}" sibTransId="{CB4521ED-6EDF-1E41-B5E9-025B41BE98E6}"/>
    <dgm:cxn modelId="{A2D63F37-B968-BF4A-8BE0-BBD6977CFA28}" type="presOf" srcId="{C23AB45A-BA9B-9548-9980-31E51A3F289A}" destId="{65BC41D3-58AA-0841-91A6-C320A2905B56}" srcOrd="0" destOrd="0" presId="urn:microsoft.com/office/officeart/2005/8/layout/vList5"/>
    <dgm:cxn modelId="{175E8B1A-5594-274F-8C92-B2F1037AD41C}" srcId="{2E73F98D-1B08-7943-9844-10476B356BB5}" destId="{AEABCB1C-9A36-1647-979B-A343023E334C}" srcOrd="3" destOrd="0" parTransId="{1059D4F4-3713-E04F-BA5B-20356213C172}" sibTransId="{8E772993-7097-FF4F-85FE-50D2E1F6F0A4}"/>
    <dgm:cxn modelId="{3CE2FE8E-D1D0-0E47-AA17-A096EF35AA6D}" srcId="{2E73F98D-1B08-7943-9844-10476B356BB5}" destId="{CA8ED3F3-BDBC-3346-961E-80C59333FD7D}" srcOrd="2" destOrd="0" parTransId="{08008BB0-4876-5C4A-9B58-9C4E9B104169}" sibTransId="{8458F991-AF30-544F-ADC2-80DB9A0AD3D0}"/>
    <dgm:cxn modelId="{E14B1CF7-EF1C-9248-B44D-7F2240FBC3C6}" type="presOf" srcId="{45540D54-9146-C74B-AE1F-A00C8A582EC0}" destId="{023537A3-1212-7043-A164-B215C649C707}" srcOrd="0" destOrd="1" presId="urn:microsoft.com/office/officeart/2005/8/layout/vList5"/>
    <dgm:cxn modelId="{5CB375C9-881F-0840-8577-094CDF04E0FE}" type="presOf" srcId="{37F598C9-E9CA-5940-B63C-06443ED6A4C6}" destId="{36E18CD0-E48F-D447-A532-3E10274F6BFA}" srcOrd="0" destOrd="0" presId="urn:microsoft.com/office/officeart/2005/8/layout/vList5"/>
    <dgm:cxn modelId="{984076DE-5029-C14A-980B-B2FE3ECD5E91}" srcId="{C4CA13B3-990C-F141-8DB7-B30B429D79ED}" destId="{D97086E9-62AA-4E40-999A-2464C5A46730}" srcOrd="1" destOrd="0" parTransId="{8A4FFA90-049D-F24C-8540-4982365176B0}" sibTransId="{E806048E-B056-7246-95EC-551BE068B2FD}"/>
    <dgm:cxn modelId="{4E2C8FEB-6705-6D41-BEAB-92083E77C84F}" srcId="{323E3C56-001E-E148-93EA-4CD851BA83CE}" destId="{8415C399-456F-1E49-8E2B-5A47F5D0F2A8}" srcOrd="0" destOrd="0" parTransId="{ADEB3623-4F44-E64B-B69E-76E72B4D32BB}" sibTransId="{74BAD241-35EB-F847-AB46-912EB8B80ED9}"/>
    <dgm:cxn modelId="{BF3C353D-4739-EA41-BFC5-8360A06854A7}" type="presOf" srcId="{323E3C56-001E-E148-93EA-4CD851BA83CE}" destId="{6F5FF5CB-CCF7-8D4D-9644-102199BD6A15}" srcOrd="0" destOrd="0" presId="urn:microsoft.com/office/officeart/2005/8/layout/vList5"/>
    <dgm:cxn modelId="{40E43B42-4C78-274A-9A90-83F54566B62F}" srcId="{C23AB45A-BA9B-9548-9980-31E51A3F289A}" destId="{37F598C9-E9CA-5940-B63C-06443ED6A4C6}" srcOrd="0" destOrd="0" parTransId="{CAEA0873-17A0-374C-AB8A-CB717BCD2F24}" sibTransId="{871ECB82-382D-6541-A028-B98B59C9DE87}"/>
    <dgm:cxn modelId="{778FB60D-CF97-FD4F-88AB-C0515DE7FB9B}" srcId="{2E73F98D-1B08-7943-9844-10476B356BB5}" destId="{323E3C56-001E-E148-93EA-4CD851BA83CE}" srcOrd="1" destOrd="0" parTransId="{47FA399D-2A6E-1546-BEBF-6CCEEA84A404}" sibTransId="{A967E080-CF4E-BA4D-B7E6-4C6B9A530F3D}"/>
    <dgm:cxn modelId="{B3AC7AF1-2932-704A-8AEF-D0DF100C144B}" type="presOf" srcId="{2E73F98D-1B08-7943-9844-10476B356BB5}" destId="{826FCEAB-E945-DF4F-96FC-2FC5A662EE5D}" srcOrd="0" destOrd="0" presId="urn:microsoft.com/office/officeart/2005/8/layout/vList5"/>
    <dgm:cxn modelId="{5251827B-A29F-2941-B0D7-CB614626DC4F}" srcId="{2E73F98D-1B08-7943-9844-10476B356BB5}" destId="{C23AB45A-BA9B-9548-9980-31E51A3F289A}" srcOrd="4" destOrd="0" parTransId="{01003B02-4043-364D-B1E6-F7577051695E}" sibTransId="{C8A288B4-7F4F-CD43-9CE7-5ED110DC1540}"/>
    <dgm:cxn modelId="{4794951D-D53C-7044-A65B-BF885F3A8761}" type="presOf" srcId="{CA8ED3F3-BDBC-3346-961E-80C59333FD7D}" destId="{659ABEC7-49DD-6748-9F04-4B6D6B64CF7E}" srcOrd="0" destOrd="0" presId="urn:microsoft.com/office/officeart/2005/8/layout/vList5"/>
    <dgm:cxn modelId="{25511D31-96B6-D24F-B86D-90C0F31B5EBA}" type="presOf" srcId="{8415C399-456F-1E49-8E2B-5A47F5D0F2A8}" destId="{9D49CB99-7BFC-D545-A228-48A6CBC6ACC4}" srcOrd="0" destOrd="0" presId="urn:microsoft.com/office/officeart/2005/8/layout/vList5"/>
    <dgm:cxn modelId="{3C8D55F8-4188-C945-8D0A-C0DFD4E8D16D}" type="presOf" srcId="{DB03C2AC-21E3-444C-B461-ADC446F5622C}" destId="{685C086B-DD5C-3341-8AFA-4469F22029A5}" srcOrd="0" destOrd="0" presId="urn:microsoft.com/office/officeart/2005/8/layout/vList5"/>
    <dgm:cxn modelId="{9EFAEE9C-EC7F-EF40-A18C-F6E5A04AF651}" type="presOf" srcId="{FCA7C5E3-5270-ED4C-91C1-16559B86C783}" destId="{023537A3-1212-7043-A164-B215C649C707}" srcOrd="0" destOrd="0" presId="urn:microsoft.com/office/officeart/2005/8/layout/vList5"/>
    <dgm:cxn modelId="{F9278E90-B25E-524E-B9FB-F3B7030C4C2F}" type="presParOf" srcId="{826FCEAB-E945-DF4F-96FC-2FC5A662EE5D}" destId="{B82ECC81-55F2-5245-8CDF-9261BBC259F3}" srcOrd="0" destOrd="0" presId="urn:microsoft.com/office/officeart/2005/8/layout/vList5"/>
    <dgm:cxn modelId="{F4F3184B-7632-2941-ACBD-8E532152E408}" type="presParOf" srcId="{B82ECC81-55F2-5245-8CDF-9261BBC259F3}" destId="{87510C7A-2CA9-B24C-B218-AAEC24F98544}" srcOrd="0" destOrd="0" presId="urn:microsoft.com/office/officeart/2005/8/layout/vList5"/>
    <dgm:cxn modelId="{012F1664-3FA6-4445-B758-96BA934E36A2}" type="presParOf" srcId="{B82ECC81-55F2-5245-8CDF-9261BBC259F3}" destId="{5759D73A-AC5E-4444-9556-A1E55B03DCE3}" srcOrd="1" destOrd="0" presId="urn:microsoft.com/office/officeart/2005/8/layout/vList5"/>
    <dgm:cxn modelId="{99E7D00F-B90B-E343-88DE-B35323ED30E7}" type="presParOf" srcId="{826FCEAB-E945-DF4F-96FC-2FC5A662EE5D}" destId="{8FCEF2C4-A032-EB48-91AE-1207537184B7}" srcOrd="1" destOrd="0" presId="urn:microsoft.com/office/officeart/2005/8/layout/vList5"/>
    <dgm:cxn modelId="{D4109609-697B-EF4D-9D31-BCEC206E8BA8}" type="presParOf" srcId="{826FCEAB-E945-DF4F-96FC-2FC5A662EE5D}" destId="{D8ADBA14-1B86-A94D-B8DC-AA12AF262C4B}" srcOrd="2" destOrd="0" presId="urn:microsoft.com/office/officeart/2005/8/layout/vList5"/>
    <dgm:cxn modelId="{1B289F45-2B0E-CC4D-87EB-3DC106C71424}" type="presParOf" srcId="{D8ADBA14-1B86-A94D-B8DC-AA12AF262C4B}" destId="{6F5FF5CB-CCF7-8D4D-9644-102199BD6A15}" srcOrd="0" destOrd="0" presId="urn:microsoft.com/office/officeart/2005/8/layout/vList5"/>
    <dgm:cxn modelId="{30F1B7A9-9DC2-2741-B5B9-8DACF7C328F4}" type="presParOf" srcId="{D8ADBA14-1B86-A94D-B8DC-AA12AF262C4B}" destId="{9D49CB99-7BFC-D545-A228-48A6CBC6ACC4}" srcOrd="1" destOrd="0" presId="urn:microsoft.com/office/officeart/2005/8/layout/vList5"/>
    <dgm:cxn modelId="{3022A677-5FDB-DE4A-A076-066B6EC0BCE5}" type="presParOf" srcId="{826FCEAB-E945-DF4F-96FC-2FC5A662EE5D}" destId="{488AB5FA-21E2-7F4C-94C8-650309CDDFF9}" srcOrd="3" destOrd="0" presId="urn:microsoft.com/office/officeart/2005/8/layout/vList5"/>
    <dgm:cxn modelId="{F5CB7B9F-9DBA-4947-8062-5C024DE7B170}" type="presParOf" srcId="{826FCEAB-E945-DF4F-96FC-2FC5A662EE5D}" destId="{C694BC48-2E20-2C45-9E31-14BB77E081E4}" srcOrd="4" destOrd="0" presId="urn:microsoft.com/office/officeart/2005/8/layout/vList5"/>
    <dgm:cxn modelId="{B6B59B60-7E1E-ED4F-9EDD-7B593F7F57A1}" type="presParOf" srcId="{C694BC48-2E20-2C45-9E31-14BB77E081E4}" destId="{659ABEC7-49DD-6748-9F04-4B6D6B64CF7E}" srcOrd="0" destOrd="0" presId="urn:microsoft.com/office/officeart/2005/8/layout/vList5"/>
    <dgm:cxn modelId="{B855BE0D-6F20-3A4E-9AE9-AF1385A0D355}" type="presParOf" srcId="{C694BC48-2E20-2C45-9E31-14BB77E081E4}" destId="{685C086B-DD5C-3341-8AFA-4469F22029A5}" srcOrd="1" destOrd="0" presId="urn:microsoft.com/office/officeart/2005/8/layout/vList5"/>
    <dgm:cxn modelId="{009125A4-EE4E-E94B-B427-BB52ABD6ACA4}" type="presParOf" srcId="{826FCEAB-E945-DF4F-96FC-2FC5A662EE5D}" destId="{CB0C836D-6087-594C-B0C9-32C79730B39F}" srcOrd="5" destOrd="0" presId="urn:microsoft.com/office/officeart/2005/8/layout/vList5"/>
    <dgm:cxn modelId="{A864ABDD-6D24-6445-BBB4-8C3E773F775B}" type="presParOf" srcId="{826FCEAB-E945-DF4F-96FC-2FC5A662EE5D}" destId="{46217614-E2EF-CC46-A56E-371C3FB44E54}" srcOrd="6" destOrd="0" presId="urn:microsoft.com/office/officeart/2005/8/layout/vList5"/>
    <dgm:cxn modelId="{62BC9E98-4A51-B646-94C1-2F035D5FC59C}" type="presParOf" srcId="{46217614-E2EF-CC46-A56E-371C3FB44E54}" destId="{BF965F0B-62B5-BD40-9F2D-DEFB8A61D26B}" srcOrd="0" destOrd="0" presId="urn:microsoft.com/office/officeart/2005/8/layout/vList5"/>
    <dgm:cxn modelId="{F66350E0-A822-DC41-8FA9-33534EE46267}" type="presParOf" srcId="{46217614-E2EF-CC46-A56E-371C3FB44E54}" destId="{023537A3-1212-7043-A164-B215C649C707}" srcOrd="1" destOrd="0" presId="urn:microsoft.com/office/officeart/2005/8/layout/vList5"/>
    <dgm:cxn modelId="{D96ED193-24EC-224F-A9C8-CA3B40D7B35C}" type="presParOf" srcId="{826FCEAB-E945-DF4F-96FC-2FC5A662EE5D}" destId="{61E7844E-1DCF-8E45-AF68-F90B9E2DC49A}" srcOrd="7" destOrd="0" presId="urn:microsoft.com/office/officeart/2005/8/layout/vList5"/>
    <dgm:cxn modelId="{25C243EA-B1AD-554F-96D8-1A3C4FE0142A}" type="presParOf" srcId="{826FCEAB-E945-DF4F-96FC-2FC5A662EE5D}" destId="{0E9AB24C-7276-0040-986E-1E4D57679208}" srcOrd="8" destOrd="0" presId="urn:microsoft.com/office/officeart/2005/8/layout/vList5"/>
    <dgm:cxn modelId="{6A8A826F-C6C7-084C-9517-5FEFE59C25FB}" type="presParOf" srcId="{0E9AB24C-7276-0040-986E-1E4D57679208}" destId="{65BC41D3-58AA-0841-91A6-C320A2905B56}" srcOrd="0" destOrd="0" presId="urn:microsoft.com/office/officeart/2005/8/layout/vList5"/>
    <dgm:cxn modelId="{D551496C-B332-ED42-9F6C-0C5682E4758B}" type="presParOf" srcId="{0E9AB24C-7276-0040-986E-1E4D57679208}" destId="{36E18CD0-E48F-D447-A532-3E10274F6B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9D73A-AC5E-4444-9556-A1E55B03DCE3}">
      <dsp:nvSpPr>
        <dsp:cNvPr id="0" name=""/>
        <dsp:cNvSpPr/>
      </dsp:nvSpPr>
      <dsp:spPr>
        <a:xfrm rot="5400000">
          <a:off x="5229315" y="-2141863"/>
          <a:ext cx="812582" cy="5304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/>
            <a:t>Basic form info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/>
            <a:t>E.g. Description, subject, status, priority, owner, date created, date last change, last change by, submited by</a:t>
          </a:r>
        </a:p>
      </dsp:txBody>
      <dsp:txXfrm rot="-5400000">
        <a:off x="2983557" y="143562"/>
        <a:ext cx="5264433" cy="733248"/>
      </dsp:txXfrm>
    </dsp:sp>
    <dsp:sp modelId="{87510C7A-2CA9-B24C-B218-AAEC24F98544}">
      <dsp:nvSpPr>
        <dsp:cNvPr id="0" name=""/>
        <dsp:cNvSpPr/>
      </dsp:nvSpPr>
      <dsp:spPr>
        <a:xfrm>
          <a:off x="0" y="2323"/>
          <a:ext cx="2983556" cy="10157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/>
            <a:t>FORM</a:t>
          </a:r>
        </a:p>
      </dsp:txBody>
      <dsp:txXfrm>
        <a:off x="49584" y="51907"/>
        <a:ext cx="2884388" cy="916559"/>
      </dsp:txXfrm>
    </dsp:sp>
    <dsp:sp modelId="{9D49CB99-7BFC-D545-A228-48A6CBC6ACC4}">
      <dsp:nvSpPr>
        <dsp:cNvPr id="0" name=""/>
        <dsp:cNvSpPr/>
      </dsp:nvSpPr>
      <dsp:spPr>
        <a:xfrm rot="5400000">
          <a:off x="5229315" y="-1075349"/>
          <a:ext cx="812582" cy="5304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/>
            <a:t>Used for cross-referencing, connecting FORM records to the EOAW_STEP_VW</a:t>
          </a:r>
        </a:p>
      </dsp:txBody>
      <dsp:txXfrm rot="-5400000">
        <a:off x="2983557" y="1210076"/>
        <a:ext cx="5264433" cy="733248"/>
      </dsp:txXfrm>
    </dsp:sp>
    <dsp:sp modelId="{6F5FF5CB-CCF7-8D4D-9644-102199BD6A15}">
      <dsp:nvSpPr>
        <dsp:cNvPr id="0" name=""/>
        <dsp:cNvSpPr/>
      </dsp:nvSpPr>
      <dsp:spPr>
        <a:xfrm>
          <a:off x="0" y="1068837"/>
          <a:ext cx="2983556" cy="10157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/>
            <a:t>FORM_AW</a:t>
          </a:r>
        </a:p>
      </dsp:txBody>
      <dsp:txXfrm>
        <a:off x="49584" y="1118421"/>
        <a:ext cx="2884388" cy="916559"/>
      </dsp:txXfrm>
    </dsp:sp>
    <dsp:sp modelId="{685C086B-DD5C-3341-8AFA-4469F22029A5}">
      <dsp:nvSpPr>
        <dsp:cNvPr id="0" name=""/>
        <dsp:cNvSpPr/>
      </dsp:nvSpPr>
      <dsp:spPr>
        <a:xfrm rot="5400000">
          <a:off x="5229315" y="-8835"/>
          <a:ext cx="812582" cy="5304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/>
            <a:t>Contains all saved values of the form</a:t>
          </a:r>
        </a:p>
      </dsp:txBody>
      <dsp:txXfrm rot="-5400000">
        <a:off x="2983557" y="2276591"/>
        <a:ext cx="5264433" cy="733248"/>
      </dsp:txXfrm>
    </dsp:sp>
    <dsp:sp modelId="{659ABEC7-49DD-6748-9F04-4B6D6B64CF7E}">
      <dsp:nvSpPr>
        <dsp:cNvPr id="0" name=""/>
        <dsp:cNvSpPr/>
      </dsp:nvSpPr>
      <dsp:spPr>
        <a:xfrm>
          <a:off x="0" y="2135351"/>
          <a:ext cx="2983556" cy="10157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/>
            <a:t>FORM_SD</a:t>
          </a:r>
        </a:p>
      </dsp:txBody>
      <dsp:txXfrm>
        <a:off x="49584" y="2184935"/>
        <a:ext cx="2884388" cy="916559"/>
      </dsp:txXfrm>
    </dsp:sp>
    <dsp:sp modelId="{023537A3-1212-7043-A164-B215C649C707}">
      <dsp:nvSpPr>
        <dsp:cNvPr id="0" name=""/>
        <dsp:cNvSpPr/>
      </dsp:nvSpPr>
      <dsp:spPr>
        <a:xfrm rot="5400000">
          <a:off x="5229315" y="1057678"/>
          <a:ext cx="812582" cy="5304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/>
            <a:t>Contains information on attachments;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/>
            <a:t>Only has data when an attachment is uploaded.</a:t>
          </a:r>
        </a:p>
      </dsp:txBody>
      <dsp:txXfrm rot="-5400000">
        <a:off x="2983557" y="3343104"/>
        <a:ext cx="5264433" cy="733248"/>
      </dsp:txXfrm>
    </dsp:sp>
    <dsp:sp modelId="{BF965F0B-62B5-BD40-9F2D-DEFB8A61D26B}">
      <dsp:nvSpPr>
        <dsp:cNvPr id="0" name=""/>
        <dsp:cNvSpPr/>
      </dsp:nvSpPr>
      <dsp:spPr>
        <a:xfrm>
          <a:off x="0" y="3201865"/>
          <a:ext cx="2983556" cy="10157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/>
            <a:t>FORM_ATTCH</a:t>
          </a:r>
        </a:p>
      </dsp:txBody>
      <dsp:txXfrm>
        <a:off x="49584" y="3251449"/>
        <a:ext cx="2884388" cy="916559"/>
      </dsp:txXfrm>
    </dsp:sp>
    <dsp:sp modelId="{36E18CD0-E48F-D447-A532-3E10274F6BFA}">
      <dsp:nvSpPr>
        <dsp:cNvPr id="0" name=""/>
        <dsp:cNvSpPr/>
      </dsp:nvSpPr>
      <dsp:spPr>
        <a:xfrm rot="5400000">
          <a:off x="5229315" y="2124192"/>
          <a:ext cx="812582" cy="5304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/>
            <a:t>View for an overview of steps and corresponding status</a:t>
          </a:r>
        </a:p>
      </dsp:txBody>
      <dsp:txXfrm rot="-5400000">
        <a:off x="2983557" y="4409618"/>
        <a:ext cx="5264433" cy="733248"/>
      </dsp:txXfrm>
    </dsp:sp>
    <dsp:sp modelId="{65BC41D3-58AA-0841-91A6-C320A2905B56}">
      <dsp:nvSpPr>
        <dsp:cNvPr id="0" name=""/>
        <dsp:cNvSpPr/>
      </dsp:nvSpPr>
      <dsp:spPr>
        <a:xfrm>
          <a:off x="0" y="4268379"/>
          <a:ext cx="2983556" cy="10157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/>
            <a:t>EOAW_STEP_VW</a:t>
          </a:r>
        </a:p>
      </dsp:txBody>
      <dsp:txXfrm>
        <a:off x="49584" y="4317963"/>
        <a:ext cx="2884388" cy="916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CA0BB-AAB5-4A08-A0E7-7BC0511D8ABC}" type="datetimeFigureOut">
              <a:rPr lang="en-GB" smtClean="0"/>
              <a:t>13-10-17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16EC4-71A9-4903-B66B-C26B8D2789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19B8CC-AB78-D043-9F5C-F08A76AF956E}" type="datetimeFigureOut">
              <a:rPr lang="en-US" smtClean="0"/>
              <a:t>13-10-17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23BC15-9F21-1746-978D-72D3D5B22E6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9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Design</a:t>
            </a:r>
            <a:r>
              <a:rPr lang="nl-NL" baseline="0" dirty="0"/>
              <a:t> Forms </a:t>
            </a:r>
            <a:r>
              <a:rPr lang="nl-NL" baseline="0" dirty="0" err="1"/>
              <a:t>tile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the </a:t>
            </a:r>
            <a:r>
              <a:rPr lang="nl-NL" baseline="0" dirty="0" err="1"/>
              <a:t>role</a:t>
            </a:r>
            <a:r>
              <a:rPr lang="nl-NL" baseline="0" dirty="0"/>
              <a:t> FORM_DESIGNER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4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0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Different formats,</a:t>
            </a:r>
            <a:r>
              <a:rPr lang="nl-NL" baseline="0" dirty="0" smtClean="0"/>
              <a:t> different </a:t>
            </a:r>
            <a:r>
              <a:rPr lang="nl-NL" baseline="0" dirty="0" err="1" smtClean="0"/>
              <a:t>countries</a:t>
            </a:r>
            <a:r>
              <a:rPr lang="nl-NL" baseline="0" dirty="0" smtClean="0"/>
              <a:t>, different </a:t>
            </a:r>
            <a:r>
              <a:rPr lang="nl-NL" baseline="0" dirty="0" err="1" smtClean="0"/>
              <a:t>scales</a:t>
            </a:r>
            <a:r>
              <a:rPr lang="nl-NL" baseline="0" dirty="0" smtClean="0"/>
              <a:t>, </a:t>
            </a:r>
          </a:p>
          <a:p>
            <a:r>
              <a:rPr lang="nl-NL" baseline="0" dirty="0" smtClean="0"/>
              <a:t>MORE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IT (</a:t>
            </a:r>
            <a:r>
              <a:rPr lang="nl-NL" baseline="0" dirty="0" err="1" smtClean="0"/>
              <a:t>processes</a:t>
            </a:r>
            <a:r>
              <a:rPr lang="nl-NL" baseline="0" dirty="0" smtClean="0"/>
              <a:t>, new </a:t>
            </a:r>
            <a:r>
              <a:rPr lang="nl-NL" baseline="0" dirty="0" err="1" smtClean="0"/>
              <a:t>functionalities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6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C15-9F21-1746-978D-72D3D5B22E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0"/>
            <a:ext cx="9141545" cy="6858000"/>
          </a:xfrm>
          <a:prstGeom prst="rect">
            <a:avLst/>
          </a:prstGeom>
        </p:spPr>
      </p:pic>
      <p:cxnSp>
        <p:nvCxnSpPr>
          <p:cNvPr id="16" name="Straight Connector 14"/>
          <p:cNvCxnSpPr/>
          <p:nvPr userDrawn="1"/>
        </p:nvCxnSpPr>
        <p:spPr>
          <a:xfrm>
            <a:off x="6660231" y="2262348"/>
            <a:ext cx="0" cy="1742716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/>
          <p:cNvSpPr>
            <a:spLocks noGrp="1"/>
          </p:cNvSpPr>
          <p:nvPr>
            <p:ph type="body" sz="quarter" idx="10"/>
          </p:nvPr>
        </p:nvSpPr>
        <p:spPr>
          <a:xfrm>
            <a:off x="6875464" y="2633665"/>
            <a:ext cx="2103437" cy="9858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274320" indent="0">
              <a:buNone/>
              <a:defRPr sz="1600"/>
            </a:lvl2pPr>
            <a:lvl3pPr marL="548640" indent="0">
              <a:buNone/>
              <a:defRPr sz="1600"/>
            </a:lvl3pPr>
            <a:lvl4pPr marL="822960" indent="0">
              <a:buNone/>
              <a:defRPr sz="1600"/>
            </a:lvl4pPr>
            <a:lvl5pPr marL="1051560" indent="0"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7" y="3763318"/>
            <a:ext cx="2103437" cy="38576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817E7A"/>
                </a:solidFill>
              </a:defRPr>
            </a:lvl1pPr>
            <a:lvl2pPr marL="274320" indent="0">
              <a:buNone/>
              <a:defRPr sz="1600">
                <a:solidFill>
                  <a:srgbClr val="817E7A"/>
                </a:solidFill>
              </a:defRPr>
            </a:lvl2pPr>
            <a:lvl3pPr marL="548640" indent="0">
              <a:buNone/>
              <a:defRPr sz="1600">
                <a:solidFill>
                  <a:srgbClr val="817E7A"/>
                </a:solidFill>
              </a:defRPr>
            </a:lvl3pPr>
            <a:lvl4pPr marL="822960" indent="0">
              <a:buNone/>
              <a:defRPr sz="1600">
                <a:solidFill>
                  <a:srgbClr val="817E7A"/>
                </a:solidFill>
              </a:defRPr>
            </a:lvl4pPr>
            <a:lvl5pPr marL="1051560" indent="0">
              <a:buNone/>
              <a:defRPr sz="1600">
                <a:solidFill>
                  <a:srgbClr val="817E7A"/>
                </a:solidFill>
              </a:defRPr>
            </a:lvl5pPr>
          </a:lstStyle>
          <a:p>
            <a:pPr lvl="0"/>
            <a:r>
              <a:rPr lang="nl-NL" dirty="0"/>
              <a:t>07.01.2015</a:t>
            </a:r>
          </a:p>
        </p:txBody>
      </p:sp>
      <p:pic>
        <p:nvPicPr>
          <p:cNvPr id="1027" name="Picture 3" descr="P:\11171 - CY2 Campus Solutions\aangeleverd\Official pics\Official Globe with hand_CY2oranj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" b="14159"/>
          <a:stretch/>
        </p:blipFill>
        <p:spPr bwMode="auto">
          <a:xfrm>
            <a:off x="5090389" y="4509120"/>
            <a:ext cx="405361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6"/>
            <a:ext cx="2116331" cy="8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6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39933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2296"/>
            <a:ext cx="8229600" cy="4518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0321-5F97-4F53-B1BA-B56A9D5B0804}" type="datetime1">
              <a:rPr lang="nl-NL" smtClean="0"/>
              <a:t>13-10-17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B41D-DEF7-4D26-B517-D4971F4FCE5B}" type="datetime1">
              <a:rPr lang="nl-NL" smtClean="0"/>
              <a:t>13-10-17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F896-F90C-4331-97EC-305A624B81FB}" type="datetime1">
              <a:rPr lang="nl-NL" smtClean="0"/>
              <a:t>13-10-17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28" name="Groep 27"/>
          <p:cNvGrpSpPr/>
          <p:nvPr userDrawn="1"/>
        </p:nvGrpSpPr>
        <p:grpSpPr>
          <a:xfrm>
            <a:off x="440872" y="4859329"/>
            <a:ext cx="8262255" cy="1059956"/>
            <a:chOff x="440871" y="4482343"/>
            <a:chExt cx="8262255" cy="1059956"/>
          </a:xfrm>
        </p:grpSpPr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955" y="4504937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434" y="4490918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71" y="4482343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913" y="4482343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92" y="4482343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476" y="4532649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ep 17"/>
          <p:cNvGrpSpPr/>
          <p:nvPr userDrawn="1"/>
        </p:nvGrpSpPr>
        <p:grpSpPr>
          <a:xfrm>
            <a:off x="440872" y="2887080"/>
            <a:ext cx="8262255" cy="1033534"/>
            <a:chOff x="440871" y="2900291"/>
            <a:chExt cx="8262255" cy="1033534"/>
          </a:xfrm>
        </p:grpSpPr>
        <p:pic>
          <p:nvPicPr>
            <p:cNvPr id="2056" name="Picture 8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955" y="2924175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434" y="2924175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71" y="2900291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913" y="2924175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476" y="2924175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92" y="2924175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ep 16"/>
          <p:cNvGrpSpPr/>
          <p:nvPr userDrawn="1"/>
        </p:nvGrpSpPr>
        <p:grpSpPr>
          <a:xfrm>
            <a:off x="440872" y="938715"/>
            <a:ext cx="8262255" cy="1009650"/>
            <a:chOff x="440871" y="1412776"/>
            <a:chExt cx="8262255" cy="1009650"/>
          </a:xfrm>
        </p:grpSpPr>
        <p:pic>
          <p:nvPicPr>
            <p:cNvPr id="2060" name="Picture 1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434" y="1412776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71" y="1412776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476" y="1412776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92" y="1412776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955" y="1412776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913" y="1412776"/>
              <a:ext cx="10096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59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229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3890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BD1A-2381-42C0-94E2-22FE9FCA2081}" type="datetime1">
              <a:rPr lang="nl-NL" smtClean="0"/>
              <a:t>13-10-17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76599" y="792082"/>
            <a:ext cx="1" cy="52292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/>
              <a:t>Klik om de stijl te bewerken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9431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3"/>
            <a:ext cx="5904390" cy="511107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887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E20A-2739-473C-A116-E2F3BB1D2757}" type="datetime1">
              <a:rPr lang="nl-NL" smtClean="0"/>
              <a:t>13-10-17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Klik om de stijl te bewerken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08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0"/>
            <a:ext cx="9141545" cy="6858000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9752" y="3082958"/>
            <a:ext cx="3946442" cy="3946442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6136" y="1925930"/>
            <a:ext cx="2025032" cy="18143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6"/>
            <a:ext cx="2116331" cy="8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0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38AF-5F5C-4553-9004-DE53001758F8}" type="datetime1">
              <a:rPr lang="nl-NL" smtClean="0"/>
              <a:t>13-10-17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0" y="3620709"/>
            <a:ext cx="9144000" cy="741126"/>
          </a:xfrm>
          <a:prstGeom prst="rect">
            <a:avLst/>
          </a:prstGeom>
          <a:solidFill>
            <a:srgbClr val="B2B2B2"/>
          </a:solidFill>
          <a:ln w="25400" cap="flat" cmpd="sng" algn="ctr">
            <a:noFill/>
            <a:prstDash val="solid"/>
          </a:ln>
          <a:effectLst/>
        </p:spPr>
        <p:txBody>
          <a:bodyPr>
            <a:normAutofit fontScale="675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9" t="11435" r="1791" b="8949"/>
          <a:stretch/>
        </p:blipFill>
        <p:spPr>
          <a:xfrm>
            <a:off x="5076859" y="3393330"/>
            <a:ext cx="2699510" cy="1153573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01093" y="0"/>
            <a:ext cx="0" cy="1062038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24" name="TextBox 23"/>
          <p:cNvSpPr txBox="1"/>
          <p:nvPr userDrawn="1"/>
        </p:nvSpPr>
        <p:spPr>
          <a:xfrm>
            <a:off x="357600" y="3804871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Enjoy sharing knowledge</a:t>
            </a:r>
          </a:p>
        </p:txBody>
      </p:sp>
      <p:sp>
        <p:nvSpPr>
          <p:cNvPr id="26" name="Text Placeholder 15"/>
          <p:cNvSpPr txBox="1">
            <a:spLocks/>
          </p:cNvSpPr>
          <p:nvPr userDrawn="1"/>
        </p:nvSpPr>
        <p:spPr>
          <a:xfrm>
            <a:off x="357601" y="4836157"/>
            <a:ext cx="8472641" cy="177671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2B2B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220072" y="0"/>
            <a:ext cx="381642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57200" y="1062038"/>
            <a:ext cx="4330824" cy="23312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54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781C-4F30-4C9B-ACDC-09BB2C9975E4}" type="datetime1">
              <a:rPr lang="nl-NL" smtClean="0"/>
              <a:t>13-10-17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203" y="1227354"/>
            <a:ext cx="9144000" cy="741126"/>
          </a:xfrm>
          <a:prstGeom prst="rect">
            <a:avLst/>
          </a:prstGeom>
          <a:solidFill>
            <a:srgbClr val="B2B2B2"/>
          </a:solidFill>
          <a:ln w="25400" cap="flat" cmpd="sng" algn="ctr">
            <a:noFill/>
            <a:prstDash val="solid"/>
          </a:ln>
          <a:effectLst/>
        </p:spPr>
        <p:txBody>
          <a:bodyPr>
            <a:normAutofit fontScale="675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9" t="11435" r="1791" b="8949"/>
          <a:stretch/>
        </p:blipFill>
        <p:spPr>
          <a:xfrm>
            <a:off x="5086063" y="999975"/>
            <a:ext cx="2699510" cy="1153573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1" y="2349624"/>
            <a:ext cx="3960440" cy="3887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60033" y="2349624"/>
            <a:ext cx="3960440" cy="3887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57200" y="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Klik om de stijl te bewerken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68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7" y="1524001"/>
            <a:ext cx="834706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518-6007-4703-888E-2ECB5863FAD1}" type="datetime1">
              <a:rPr lang="en-US" smtClean="0"/>
              <a:pPr/>
              <a:t>13-10-17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2367-CDAF-47E6-8A8A-66D88E7A594F}" type="datetime1">
              <a:rPr lang="nl-NL" smtClean="0"/>
              <a:t>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7" name="Tijdelijke aanduiding voor tekst 36"/>
          <p:cNvSpPr>
            <a:spLocks noGrp="1"/>
          </p:cNvSpPr>
          <p:nvPr>
            <p:ph type="body" sz="quarter" idx="13"/>
          </p:nvPr>
        </p:nvSpPr>
        <p:spPr>
          <a:xfrm>
            <a:off x="1638300" y="1252540"/>
            <a:ext cx="7048500" cy="479425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274320" indent="0">
              <a:buNone/>
              <a:defRPr sz="18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5156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206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afbeelding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8264-CED1-447F-B6AA-A25C4ADFFF0A}" type="datetime1">
              <a:rPr lang="nl-NL" smtClean="0"/>
              <a:t>13-10-17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hthoek 7"/>
          <p:cNvSpPr/>
          <p:nvPr userDrawn="1"/>
        </p:nvSpPr>
        <p:spPr>
          <a:xfrm>
            <a:off x="481211" y="1628800"/>
            <a:ext cx="8205589" cy="43204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F9A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Introduction</a:t>
            </a:r>
            <a:r>
              <a:rPr lang="nl-NL" dirty="0"/>
              <a:t> page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755650" y="2133602"/>
            <a:ext cx="7704138" cy="3598863"/>
          </a:xfrm>
        </p:spPr>
        <p:txBody>
          <a:bodyPr/>
          <a:lstStyle>
            <a:lvl1pPr marL="536575" marR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E6E6E"/>
              </a:buClr>
              <a:buSzPct val="100000"/>
              <a:buFont typeface="Century Gothic" pitchFamily="34" charset="0"/>
              <a:buChar char="-"/>
              <a:tabLst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E6E6E"/>
              </a:buClr>
              <a:buSzPct val="100000"/>
              <a:buFont typeface="Century Gothic" pitchFamily="34" charset="0"/>
              <a:buChar char="-"/>
              <a:tabLst/>
              <a:defRPr/>
            </a:pPr>
            <a:r>
              <a:rPr lang="nl-NL" dirty="0"/>
              <a:t>Klik om de modelstijlen te bewerken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E6E6E"/>
              </a:buClr>
              <a:buSzPct val="100000"/>
              <a:buFont typeface="Century Gothic" pitchFamily="34" charset="0"/>
              <a:buChar char="-"/>
              <a:tabLst/>
              <a:defRPr/>
            </a:pPr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  <p:sp>
        <p:nvSpPr>
          <p:cNvPr id="10" name="Titel 3"/>
          <p:cNvSpPr txBox="1">
            <a:spLocks/>
          </p:cNvSpPr>
          <p:nvPr userDrawn="1"/>
        </p:nvSpPr>
        <p:spPr>
          <a:xfrm>
            <a:off x="469204" y="980728"/>
            <a:ext cx="8229600" cy="648072"/>
          </a:xfrm>
          <a:prstGeom prst="round2SameRect">
            <a:avLst/>
          </a:prstGeom>
          <a:solidFill>
            <a:srgbClr val="F9A13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755650" y="1052515"/>
            <a:ext cx="7704138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21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21A-A242-4BF1-BB0A-1592BD7ADA9E}" type="datetime1">
              <a:rPr lang="nl-NL" smtClean="0"/>
              <a:t>13-10-17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F7F3-EB02-4F1E-87FD-7E10527A6172}" type="datetime1">
              <a:rPr lang="nl-NL" smtClean="0"/>
              <a:t>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FDB0-0B23-4C8D-A7FC-6BAB773FC7A6}" type="datetime1">
              <a:rPr lang="nl-NL" smtClean="0"/>
              <a:t>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0"/>
            <a:ext cx="91415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008" y="4509120"/>
            <a:ext cx="7772400" cy="720080"/>
          </a:xfrm>
        </p:spPr>
        <p:txBody>
          <a:bodyPr anchor="b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announce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CA88-4AF1-434B-B1A7-B5F9EE5B01E8}" type="datetime1">
              <a:rPr lang="nl-NL" smtClean="0"/>
              <a:t>13-10-17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3931920" cy="39933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2296"/>
            <a:ext cx="3931920" cy="4518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980728"/>
            <a:ext cx="3931920" cy="39933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502296"/>
            <a:ext cx="3931920" cy="4518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E9DF-0B9F-40CD-9B83-7AA2ED506269}" type="datetime1">
              <a:rPr lang="nl-NL" smtClean="0"/>
              <a:t>13-10-17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980728"/>
            <a:ext cx="0" cy="50405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6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9200"/>
            <a:ext cx="9144000" cy="38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Wingdings 2" pitchFamily="18" charset="2"/>
              <a:buChar char="¤"/>
              <a:tabLst/>
              <a:defRPr/>
            </a:pPr>
            <a:r>
              <a:rPr lang="nl-NL" dirty="0"/>
              <a:t>Klik om de modelstijlen te bewerken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Wingdings 2" pitchFamily="18" charset="2"/>
              <a:buChar char="¤"/>
              <a:tabLst/>
              <a:defRPr/>
            </a:pPr>
            <a:r>
              <a:rPr lang="nl-NL" dirty="0"/>
              <a:t>Klik om de modelstijlen te bewerken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Wingdings 2" pitchFamily="18" charset="2"/>
              <a:buChar char="¤"/>
              <a:tabLst/>
              <a:defRPr/>
            </a:pPr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192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514470-0849-4701-A8C9-9D3C07688270}" type="datetime1">
              <a:rPr lang="nl-NL" smtClean="0"/>
              <a:t>13-10-17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84192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84192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37600" cy="720000"/>
          </a:xfrm>
          <a:prstGeom prst="rect">
            <a:avLst/>
          </a:prstGeom>
          <a:solidFill>
            <a:srgbClr val="F9A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1151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36575" marR="0" indent="-536575" algn="l" defTabSz="914400" rtl="0" eaLnBrk="1" fontAlgn="auto" latinLnBrk="0" hangingPunct="1">
        <a:lnSpc>
          <a:spcPct val="100000"/>
        </a:lnSpc>
        <a:spcBef>
          <a:spcPts val="2000"/>
        </a:spcBef>
        <a:spcAft>
          <a:spcPts val="0"/>
        </a:spcAft>
        <a:buClr>
          <a:srgbClr val="BFBFBF"/>
        </a:buClr>
        <a:buSzPct val="100000"/>
        <a:buFont typeface="Wingdings 2" pitchFamily="18" charset="2"/>
        <a:buChar char="¤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SzPct val="85000"/>
        <a:buFont typeface="Wingdings 3" pitchFamily="18" charset="2"/>
        <a:buChar char="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tx1"/>
        </a:buClr>
        <a:buSzPct val="90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cd/E77219_01/cs92pbr2/eng/cs/eccs/task_UsingFormsInPeopleSoftFluidUserInterface.html" TargetMode="External"/><Relationship Id="rId4" Type="http://schemas.openxmlformats.org/officeDocument/2006/relationships/hyperlink" Target="https://www.youtube.com/watch?v=PAMHwhH1Kbs" TargetMode="External"/><Relationship Id="rId5" Type="http://schemas.openxmlformats.org/officeDocument/2006/relationships/hyperlink" Target="https://leanitdesigns.wordpress.com/2017/06/25/enhancing-fluid-forms-with-peoplecode-event-mapping/" TargetMode="External"/><Relationship Id="rId6" Type="http://schemas.openxmlformats.org/officeDocument/2006/relationships/hyperlink" Target="http://www.oracle.com/us/industries/education-and-research/oracle-opa-higher-ed-ds-461334.pdf" TargetMode="External"/><Relationship Id="rId7" Type="http://schemas.openxmlformats.org/officeDocument/2006/relationships/hyperlink" Target="http://www.peoplesoftpages.com/WordPress/awe-approval-workflow-engine-tables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jpeg"/><Relationship Id="rId10" Type="http://schemas.openxmlformats.org/officeDocument/2006/relationships/image" Target="../media/image40.gif"/><Relationship Id="rId11" Type="http://schemas.openxmlformats.org/officeDocument/2006/relationships/image" Target="../media/image41.gif"/><Relationship Id="rId12" Type="http://schemas.openxmlformats.org/officeDocument/2006/relationships/image" Target="../media/image42.tiff"/><Relationship Id="rId13" Type="http://schemas.openxmlformats.org/officeDocument/2006/relationships/image" Target="../media/image43.tiff"/><Relationship Id="rId14" Type="http://schemas.openxmlformats.org/officeDocument/2006/relationships/image" Target="../media/image44.tiff"/><Relationship Id="rId15" Type="http://schemas.openxmlformats.org/officeDocument/2006/relationships/image" Target="../media/image45.tiff"/><Relationship Id="rId16" Type="http://schemas.openxmlformats.org/officeDocument/2006/relationships/image" Target="../media/image46.jpeg"/><Relationship Id="rId17" Type="http://schemas.openxmlformats.org/officeDocument/2006/relationships/hyperlink" Target="http://www.dtu.dk/" TargetMode="External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eb.up.ac.za/index.asp" TargetMode="External"/><Relationship Id="rId4" Type="http://schemas.openxmlformats.org/officeDocument/2006/relationships/image" Target="../media/image34.jpeg"/><Relationship Id="rId5" Type="http://schemas.openxmlformats.org/officeDocument/2006/relationships/image" Target="../media/image35.gif"/><Relationship Id="rId6" Type="http://schemas.openxmlformats.org/officeDocument/2006/relationships/image" Target="../media/image36.gif"/><Relationship Id="rId7" Type="http://schemas.openxmlformats.org/officeDocument/2006/relationships/image" Target="../media/image37.jpeg"/><Relationship Id="rId8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Wouter de Bruin</a:t>
            </a:r>
          </a:p>
          <a:p>
            <a:r>
              <a:rPr lang="nl-NL" dirty="0"/>
              <a:t>Lukas Degens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875464" y="3622478"/>
            <a:ext cx="2091422" cy="958685"/>
          </a:xfrm>
        </p:spPr>
        <p:txBody>
          <a:bodyPr/>
          <a:lstStyle/>
          <a:p>
            <a:r>
              <a:rPr lang="nl-NL" dirty="0"/>
              <a:t>17-10-2017</a:t>
            </a:r>
          </a:p>
          <a:p>
            <a:r>
              <a:rPr lang="nl-NL" dirty="0" err="1"/>
              <a:t>Session</a:t>
            </a:r>
            <a:r>
              <a:rPr lang="nl-NL" dirty="0"/>
              <a:t> #2035</a:t>
            </a:r>
            <a:br>
              <a:rPr lang="nl-NL" dirty="0"/>
            </a:br>
            <a:r>
              <a:rPr lang="nl-NL" dirty="0"/>
              <a:t>Room: Atria 1</a:t>
            </a:r>
          </a:p>
        </p:txBody>
      </p:sp>
      <p:sp>
        <p:nvSpPr>
          <p:cNvPr id="4" name="Text Placeholder 15"/>
          <p:cNvSpPr txBox="1">
            <a:spLocks/>
          </p:cNvSpPr>
          <p:nvPr/>
        </p:nvSpPr>
        <p:spPr>
          <a:xfrm>
            <a:off x="6876256" y="2204866"/>
            <a:ext cx="1436884" cy="385855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Instructor:</a:t>
            </a:r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1188845" y="2032423"/>
            <a:ext cx="7790849" cy="294405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6F6F6F"/>
                </a:solidFill>
              </a:rPr>
              <a:t>F</a:t>
            </a:r>
            <a:r>
              <a:rPr lang="en-US" sz="4400" dirty="0">
                <a:solidFill>
                  <a:schemeClr val="accent2"/>
                </a:solidFill>
              </a:rPr>
              <a:t>l</a:t>
            </a:r>
            <a:r>
              <a:rPr lang="en-US" sz="4400" dirty="0">
                <a:solidFill>
                  <a:srgbClr val="6F6F6F"/>
                </a:solidFill>
              </a:rPr>
              <a:t>uid</a:t>
            </a:r>
            <a:r>
              <a:rPr lang="en-US" sz="3600" dirty="0">
                <a:solidFill>
                  <a:srgbClr val="6F6F6F"/>
                </a:solidFill>
              </a:rPr>
              <a:t/>
            </a:r>
            <a:br>
              <a:rPr lang="en-US" sz="3600" dirty="0">
                <a:solidFill>
                  <a:srgbClr val="6F6F6F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F</a:t>
            </a:r>
            <a:r>
              <a:rPr lang="en-US" sz="3600" dirty="0">
                <a:solidFill>
                  <a:srgbClr val="6F6F6F"/>
                </a:solidFill>
              </a:rPr>
              <a:t>orms and </a:t>
            </a:r>
            <a:br>
              <a:rPr lang="en-US" sz="3600" dirty="0">
                <a:solidFill>
                  <a:srgbClr val="6F6F6F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A</a:t>
            </a:r>
            <a:r>
              <a:rPr lang="en-US" sz="3600" dirty="0">
                <a:solidFill>
                  <a:srgbClr val="6F6F6F"/>
                </a:solidFill>
              </a:rPr>
              <a:t>pproval </a:t>
            </a:r>
            <a:r>
              <a:rPr lang="en-US" sz="3600" dirty="0">
                <a:solidFill>
                  <a:schemeClr val="accent2"/>
                </a:solidFill>
              </a:rPr>
              <a:t>B</a:t>
            </a:r>
            <a:r>
              <a:rPr lang="en-US" sz="3600" dirty="0">
                <a:solidFill>
                  <a:srgbClr val="6F6F6F"/>
                </a:solidFill>
              </a:rPr>
              <a:t>uilder</a:t>
            </a:r>
          </a:p>
        </p:txBody>
      </p:sp>
      <p:pic>
        <p:nvPicPr>
          <p:cNvPr id="10" name="Picture 3" descr="C:\Users\W\Dropbox (CY2 IT Services)\CY2 IT Services Team Folder\2 administratie\Marketing &amp; Sales\oplevering huisstijl v2\oplevering huisstijl v2\Logo\Logo-CY2_RGB-72DP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88" y="404666"/>
            <a:ext cx="2170584" cy="8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45467" y="444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5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矩形 3"/>
          <p:cNvSpPr/>
          <p:nvPr/>
        </p:nvSpPr>
        <p:spPr>
          <a:xfrm>
            <a:off x="-11306" y="0"/>
            <a:ext cx="238897" cy="749643"/>
          </a:xfrm>
          <a:prstGeom prst="rect">
            <a:avLst/>
          </a:prstGeom>
          <a:solidFill>
            <a:srgbClr val="F9A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134"/>
            <a:ext cx="9144000" cy="4801577"/>
          </a:xfrm>
          <a:prstGeom prst="rect">
            <a:avLst/>
          </a:prstGeom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Request done by student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443869" y="2638404"/>
            <a:ext cx="1849452" cy="406856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8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9739"/>
            <a:ext cx="9144001" cy="5739363"/>
          </a:xfrm>
          <a:prstGeom prst="rect">
            <a:avLst/>
          </a:prstGeom>
        </p:spPr>
      </p:pic>
      <p:sp>
        <p:nvSpPr>
          <p:cNvPr id="6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Request done by student</a:t>
            </a:r>
          </a:p>
        </p:txBody>
      </p:sp>
    </p:spTree>
    <p:extLst>
      <p:ext uri="{BB962C8B-B14F-4D97-AF65-F5344CB8AC3E}">
        <p14:creationId xmlns:p14="http://schemas.microsoft.com/office/powerpoint/2010/main" val="283841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-12043" b="47191"/>
          <a:stretch/>
        </p:blipFill>
        <p:spPr>
          <a:xfrm>
            <a:off x="0" y="1049090"/>
            <a:ext cx="9144000" cy="4190937"/>
          </a:xfrm>
          <a:prstGeom prst="rect">
            <a:avLst/>
          </a:prstGeom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Supervisor needs to approve</a:t>
            </a:r>
          </a:p>
        </p:txBody>
      </p:sp>
      <p:sp>
        <p:nvSpPr>
          <p:cNvPr id="9" name="Rechthoek 8"/>
          <p:cNvSpPr/>
          <p:nvPr/>
        </p:nvSpPr>
        <p:spPr>
          <a:xfrm>
            <a:off x="7417845" y="4080896"/>
            <a:ext cx="1392252" cy="493159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4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b="22633"/>
          <a:stretch/>
        </p:blipFill>
        <p:spPr>
          <a:xfrm>
            <a:off x="-11306" y="1089804"/>
            <a:ext cx="9144000" cy="4999711"/>
          </a:xfrm>
          <a:prstGeom prst="rect">
            <a:avLst/>
          </a:prstGeom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8656834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Supervisor is able to pushback or mass approve</a:t>
            </a:r>
          </a:p>
        </p:txBody>
      </p:sp>
      <p:sp>
        <p:nvSpPr>
          <p:cNvPr id="9" name="Rechthoek 8"/>
          <p:cNvSpPr/>
          <p:nvPr/>
        </p:nvSpPr>
        <p:spPr>
          <a:xfrm>
            <a:off x="5856597" y="2354837"/>
            <a:ext cx="2982901" cy="493159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9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Supervisor needs to approve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371"/>
            <a:ext cx="9144000" cy="564582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528880" y="2539772"/>
            <a:ext cx="1294616" cy="320553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11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811"/>
            <a:ext cx="9144000" cy="4530377"/>
          </a:xfrm>
          <a:prstGeom prst="rect">
            <a:avLst/>
          </a:prstGeom>
        </p:spPr>
      </p:pic>
      <p:sp>
        <p:nvSpPr>
          <p:cNvPr id="9" name="Text Placeholder 15"/>
          <p:cNvSpPr txBox="1">
            <a:spLocks/>
          </p:cNvSpPr>
          <p:nvPr/>
        </p:nvSpPr>
        <p:spPr>
          <a:xfrm>
            <a:off x="219655" y="199315"/>
            <a:ext cx="8656834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Workflow overview</a:t>
            </a:r>
          </a:p>
        </p:txBody>
      </p:sp>
    </p:spTree>
    <p:extLst>
      <p:ext uri="{BB962C8B-B14F-4D97-AF65-F5344CB8AC3E}">
        <p14:creationId xmlns:p14="http://schemas.microsoft.com/office/powerpoint/2010/main" val="305076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Prerequisites</a:t>
            </a:r>
          </a:p>
        </p:txBody>
      </p:sp>
    </p:spTree>
    <p:extLst>
      <p:ext uri="{BB962C8B-B14F-4D97-AF65-F5344CB8AC3E}">
        <p14:creationId xmlns:p14="http://schemas.microsoft.com/office/powerpoint/2010/main" val="18633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57200" y="1169413"/>
            <a:ext cx="8229600" cy="4518992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PUM Image #4 or higher (Current image: #6)</a:t>
            </a:r>
          </a:p>
          <a:p>
            <a:pPr>
              <a:buClr>
                <a:schemeClr val="accent2"/>
              </a:buClr>
            </a:pPr>
            <a:r>
              <a:rPr lang="en-US" dirty="0"/>
              <a:t>PeopleTools 8.55.14 or higher</a:t>
            </a:r>
            <a:endParaRPr lang="en-US" dirty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dirty="0"/>
              <a:t>Place tiles on homepage</a:t>
            </a:r>
          </a:p>
          <a:p>
            <a:pPr>
              <a:buClr>
                <a:schemeClr val="accent2"/>
              </a:buClr>
            </a:pPr>
            <a:r>
              <a:rPr lang="en-US" dirty="0"/>
              <a:t>Define functional workflow</a:t>
            </a:r>
          </a:p>
          <a:p>
            <a:pPr>
              <a:buClr>
                <a:schemeClr val="accent2"/>
              </a:buClr>
            </a:pPr>
            <a:r>
              <a:rPr lang="en-US" dirty="0"/>
              <a:t>Role FORM_USER and/or FORM_ADMINISTRATOR</a:t>
            </a:r>
          </a:p>
          <a:p>
            <a:pPr>
              <a:buClr>
                <a:schemeClr val="accent2"/>
              </a:buClr>
            </a:pPr>
            <a:r>
              <a:rPr lang="en-US" dirty="0"/>
              <a:t>Role </a:t>
            </a:r>
            <a:r>
              <a:rPr lang="nl-NL" dirty="0"/>
              <a:t>FORM_DESIGNER </a:t>
            </a:r>
            <a:r>
              <a:rPr lang="nl-NL" dirty="0" err="1"/>
              <a:t>to</a:t>
            </a:r>
            <a:r>
              <a:rPr lang="nl-NL" dirty="0"/>
              <a:t> design </a:t>
            </a:r>
            <a:r>
              <a:rPr lang="nl-NL" dirty="0" err="1"/>
              <a:t>forms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/>
              <a:t>Create a user list</a:t>
            </a:r>
          </a:p>
          <a:p>
            <a:pPr>
              <a:buClr>
                <a:schemeClr val="accent2"/>
              </a:buClr>
            </a:pPr>
            <a:r>
              <a:rPr lang="en-US" dirty="0"/>
              <a:t>Select prompt records</a:t>
            </a:r>
          </a:p>
          <a:p>
            <a:pPr>
              <a:buClr>
                <a:schemeClr val="accent2"/>
              </a:buClr>
            </a:pPr>
            <a:r>
              <a:rPr lang="en-US" dirty="0"/>
              <a:t>Draft Form content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Prerequisites</a:t>
            </a:r>
          </a:p>
        </p:txBody>
      </p:sp>
    </p:spTree>
    <p:extLst>
      <p:ext uri="{BB962C8B-B14F-4D97-AF65-F5344CB8AC3E}">
        <p14:creationId xmlns:p14="http://schemas.microsoft.com/office/powerpoint/2010/main" val="24867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8707034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595959"/>
                </a:solidFill>
              </a:rPr>
              <a:t>Technical overview</a:t>
            </a:r>
            <a:endParaRPr lang="en-US" b="1">
              <a:solidFill>
                <a:srgbClr val="A6A6A6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9586" y="2374912"/>
            <a:ext cx="2071387" cy="3254853"/>
          </a:xfrm>
          <a:prstGeom prst="rect">
            <a:avLst/>
          </a:prstGeom>
          <a:ln>
            <a:solidFill>
              <a:srgbClr val="F9A13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Approval Workflow Engine</a:t>
            </a:r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16" name="Tekstvak 15"/>
          <p:cNvSpPr txBox="1"/>
          <p:nvPr/>
        </p:nvSpPr>
        <p:spPr>
          <a:xfrm>
            <a:off x="3797543" y="3040677"/>
            <a:ext cx="1787803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smtClean="0"/>
              <a:t>Approval Process Definition</a:t>
            </a:r>
          </a:p>
          <a:p>
            <a:endParaRPr lang="en-US" sz="1200" smtClean="0"/>
          </a:p>
          <a:p>
            <a:r>
              <a:rPr lang="en-US" sz="1200" smtClean="0"/>
              <a:t>Defines approvers necessary at each Stage, Path and Step based on User lists</a:t>
            </a:r>
            <a:endParaRPr lang="en-US" sz="1200"/>
          </a:p>
        </p:txBody>
      </p:sp>
      <p:sp>
        <p:nvSpPr>
          <p:cNvPr id="17" name="Tekstvak 16"/>
          <p:cNvSpPr txBox="1"/>
          <p:nvPr/>
        </p:nvSpPr>
        <p:spPr>
          <a:xfrm>
            <a:off x="3797542" y="4840083"/>
            <a:ext cx="1787803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Routes to next Approvers and tracks approvals</a:t>
            </a:r>
            <a:endParaRPr lang="en-US" sz="1100"/>
          </a:p>
        </p:txBody>
      </p:sp>
      <p:cxnSp>
        <p:nvCxnSpPr>
          <p:cNvPr id="22" name="Rechte verbindingslijn met pijl 21"/>
          <p:cNvCxnSpPr>
            <a:stCxn id="16" idx="2"/>
            <a:endCxn id="17" idx="0"/>
          </p:cNvCxnSpPr>
          <p:nvPr/>
        </p:nvCxnSpPr>
        <p:spPr>
          <a:xfrm flipH="1">
            <a:off x="4691444" y="4425672"/>
            <a:ext cx="1" cy="414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ilinder 22"/>
          <p:cNvSpPr/>
          <p:nvPr/>
        </p:nvSpPr>
        <p:spPr>
          <a:xfrm>
            <a:off x="6029215" y="3363305"/>
            <a:ext cx="715122" cy="739740"/>
          </a:xfrm>
          <a:prstGeom prst="can">
            <a:avLst/>
          </a:prstGeom>
          <a:solidFill>
            <a:schemeClr val="accent2"/>
          </a:solidFill>
          <a:ln>
            <a:solidFill>
              <a:srgbClr val="F9A1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User Lists</a:t>
            </a:r>
            <a:endParaRPr lang="en-US" sz="1400"/>
          </a:p>
        </p:txBody>
      </p:sp>
      <p:cxnSp>
        <p:nvCxnSpPr>
          <p:cNvPr id="25" name="Rechte verbindingslijn met pijl 24"/>
          <p:cNvCxnSpPr>
            <a:stCxn id="23" idx="2"/>
            <a:endCxn id="16" idx="3"/>
          </p:cNvCxnSpPr>
          <p:nvPr/>
        </p:nvCxnSpPr>
        <p:spPr>
          <a:xfrm flipH="1">
            <a:off x="5585346" y="3733175"/>
            <a:ext cx="4438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1911101" y="3475303"/>
            <a:ext cx="1319275" cy="515744"/>
          </a:xfrm>
          <a:prstGeom prst="rect">
            <a:avLst/>
          </a:prstGeom>
          <a:solidFill>
            <a:srgbClr val="F9A132"/>
          </a:solidFill>
          <a:ln>
            <a:solidFill>
              <a:srgbClr val="F9A1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Original Transaction</a:t>
            </a:r>
            <a:endParaRPr lang="en-US" sz="1400"/>
          </a:p>
        </p:txBody>
      </p:sp>
      <p:sp>
        <p:nvSpPr>
          <p:cNvPr id="30" name="Rechthoek 29"/>
          <p:cNvSpPr/>
          <p:nvPr/>
        </p:nvSpPr>
        <p:spPr>
          <a:xfrm>
            <a:off x="1911101" y="4883788"/>
            <a:ext cx="1319275" cy="515744"/>
          </a:xfrm>
          <a:prstGeom prst="rect">
            <a:avLst/>
          </a:prstGeom>
          <a:solidFill>
            <a:srgbClr val="F9A132"/>
          </a:solidFill>
          <a:ln>
            <a:solidFill>
              <a:srgbClr val="F9A1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Approval Component</a:t>
            </a:r>
            <a:endParaRPr lang="en-US" sz="1400"/>
          </a:p>
        </p:txBody>
      </p:sp>
      <p:sp>
        <p:nvSpPr>
          <p:cNvPr id="32" name="Rechthoek 31"/>
          <p:cNvSpPr/>
          <p:nvPr/>
        </p:nvSpPr>
        <p:spPr>
          <a:xfrm>
            <a:off x="4031807" y="5881519"/>
            <a:ext cx="1319275" cy="515744"/>
          </a:xfrm>
          <a:prstGeom prst="rect">
            <a:avLst/>
          </a:prstGeom>
          <a:solidFill>
            <a:srgbClr val="F9A132"/>
          </a:solidFill>
          <a:ln>
            <a:solidFill>
              <a:srgbClr val="F9A1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Approval User Monitor</a:t>
            </a:r>
            <a:endParaRPr lang="en-US" sz="1400"/>
          </a:p>
        </p:txBody>
      </p:sp>
      <p:cxnSp>
        <p:nvCxnSpPr>
          <p:cNvPr id="40" name="Rechte verbindingslijn met pijl 39"/>
          <p:cNvCxnSpPr>
            <a:stCxn id="30" idx="3"/>
            <a:endCxn id="17" idx="1"/>
          </p:cNvCxnSpPr>
          <p:nvPr/>
        </p:nvCxnSpPr>
        <p:spPr>
          <a:xfrm flipV="1">
            <a:off x="3230376" y="5140165"/>
            <a:ext cx="567166" cy="14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29" idx="3"/>
            <a:endCxn id="16" idx="1"/>
          </p:cNvCxnSpPr>
          <p:nvPr/>
        </p:nvCxnSpPr>
        <p:spPr>
          <a:xfrm>
            <a:off x="3230376" y="3733175"/>
            <a:ext cx="5671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>
            <a:stCxn id="17" idx="2"/>
            <a:endCxn id="32" idx="0"/>
          </p:cNvCxnSpPr>
          <p:nvPr/>
        </p:nvCxnSpPr>
        <p:spPr>
          <a:xfrm>
            <a:off x="4691444" y="5440247"/>
            <a:ext cx="1" cy="441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hoek 51"/>
          <p:cNvSpPr/>
          <p:nvPr/>
        </p:nvSpPr>
        <p:spPr>
          <a:xfrm>
            <a:off x="1935759" y="974314"/>
            <a:ext cx="1578199" cy="6518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Rules Engine</a:t>
            </a:r>
            <a:endParaRPr lang="en-US" sz="1600"/>
          </a:p>
        </p:txBody>
      </p:sp>
      <p:sp>
        <p:nvSpPr>
          <p:cNvPr id="53" name="Rechthoek 52"/>
          <p:cNvSpPr/>
          <p:nvPr/>
        </p:nvSpPr>
        <p:spPr>
          <a:xfrm>
            <a:off x="5807280" y="980830"/>
            <a:ext cx="1967410" cy="623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Notification Framework</a:t>
            </a:r>
            <a:endParaRPr lang="en-US" sz="1600"/>
          </a:p>
        </p:txBody>
      </p:sp>
      <p:sp>
        <p:nvSpPr>
          <p:cNvPr id="54" name="Rechthoek 53"/>
          <p:cNvSpPr/>
          <p:nvPr/>
        </p:nvSpPr>
        <p:spPr>
          <a:xfrm>
            <a:off x="3649586" y="974314"/>
            <a:ext cx="2071387" cy="135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Fluid User Interface</a:t>
            </a:r>
            <a:endParaRPr lang="en-US" dirty="0"/>
          </a:p>
        </p:txBody>
      </p:sp>
      <p:sp>
        <p:nvSpPr>
          <p:cNvPr id="20" name="Rechthoek 19">
            <a:extLst>
              <a:ext uri="{FF2B5EF4-FFF2-40B4-BE49-F238E27FC236}">
                <a16:creationId xmlns="" xmlns:a16="http://schemas.microsoft.com/office/drawing/2014/main" id="{C3FB0274-34DF-48DC-BD8F-0976E0165293}"/>
              </a:ext>
            </a:extLst>
          </p:cNvPr>
          <p:cNvSpPr/>
          <p:nvPr/>
        </p:nvSpPr>
        <p:spPr>
          <a:xfrm>
            <a:off x="5807280" y="1700844"/>
            <a:ext cx="1945894" cy="631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PeopleCode event mapping</a:t>
            </a:r>
            <a:endParaRPr lang="en-US" sz="1600"/>
          </a:p>
        </p:txBody>
      </p:sp>
      <p:sp>
        <p:nvSpPr>
          <p:cNvPr id="21" name="Rechthoek 20">
            <a:extLst>
              <a:ext uri="{FF2B5EF4-FFF2-40B4-BE49-F238E27FC236}">
                <a16:creationId xmlns="" xmlns:a16="http://schemas.microsoft.com/office/drawing/2014/main" id="{0A51AEF0-BACB-44FC-8595-C967DC675891}"/>
              </a:ext>
            </a:extLst>
          </p:cNvPr>
          <p:cNvSpPr/>
          <p:nvPr/>
        </p:nvSpPr>
        <p:spPr>
          <a:xfrm>
            <a:off x="1935760" y="1697883"/>
            <a:ext cx="1578199" cy="617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Form to CI mapping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8787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8707034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AWE </a:t>
            </a:r>
            <a:r>
              <a:rPr lang="en-US" b="1" dirty="0" err="1">
                <a:solidFill>
                  <a:srgbClr val="595959"/>
                </a:solidFill>
              </a:rPr>
              <a:t>Datamodel</a:t>
            </a:r>
            <a:endParaRPr lang="en-US" b="1" dirty="0">
              <a:solidFill>
                <a:srgbClr val="A6A6A6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5590999"/>
              </p:ext>
            </p:extLst>
          </p:nvPr>
        </p:nvGraphicFramePr>
        <p:xfrm>
          <a:off x="399142" y="1009141"/>
          <a:ext cx="8287657" cy="528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46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Presenters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4294967295"/>
          </p:nvPr>
        </p:nvSpPr>
        <p:spPr>
          <a:xfrm>
            <a:off x="768096" y="1343317"/>
            <a:ext cx="3566160" cy="822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Wouter</a:t>
            </a:r>
            <a:r>
              <a:rPr lang="en-US" sz="3200" dirty="0"/>
              <a:t> de Bruin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768096" y="2131469"/>
            <a:ext cx="3566160" cy="1446168"/>
          </a:xfrm>
          <a:prstGeom prst="rect">
            <a:avLst/>
          </a:prstGeom>
        </p:spPr>
        <p:txBody>
          <a:bodyPr/>
          <a:lstStyle>
            <a:lvl1pPr marL="536575" marR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Wingdings 2" pitchFamily="18" charset="2"/>
              <a:buChar char="¤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 3" pitchFamily="18" charset="2"/>
              <a:buChar char="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Partner of CY2 </a:t>
            </a:r>
            <a:br>
              <a:rPr lang="en-US" sz="2200" dirty="0"/>
            </a:br>
            <a:r>
              <a:rPr lang="en-US" sz="2200" dirty="0"/>
              <a:t>(wouter@cy2.nl)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5583E1A4-84DE-4710-8E35-7C97F465A479}"/>
              </a:ext>
            </a:extLst>
          </p:cNvPr>
          <p:cNvSpPr/>
          <p:nvPr/>
        </p:nvSpPr>
        <p:spPr>
          <a:xfrm>
            <a:off x="139682" y="3914082"/>
            <a:ext cx="6104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Current Projects at: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="" xmlns:a16="http://schemas.microsoft.com/office/drawing/2014/main" id="{8A30467C-25CB-43B6-A0E4-E7505D92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3" y="5214203"/>
            <a:ext cx="3018382" cy="698813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AD2AA048-B473-4F40-92BB-C1C6B76B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01" y="5012222"/>
            <a:ext cx="2183236" cy="102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wouter.png">
            <a:extLst>
              <a:ext uri="{FF2B5EF4-FFF2-40B4-BE49-F238E27FC236}">
                <a16:creationId xmlns="" xmlns:a16="http://schemas.microsoft.com/office/drawing/2014/main" id="{0D2E8C8F-08DF-4517-A10F-4B0D9F2EF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65" y="1531816"/>
            <a:ext cx="2239852" cy="4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Setup in traditional AWE -&gt; Prompt records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41CEC805-7F47-42B9-A360-ABD94210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538"/>
            <a:ext cx="9144000" cy="32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8707034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Setup in traditional AWE -&gt; User List Definition</a:t>
            </a:r>
            <a:br>
              <a:rPr lang="en-US" b="1" dirty="0">
                <a:solidFill>
                  <a:srgbClr val="595959"/>
                </a:solidFill>
              </a:rPr>
            </a:br>
            <a:endParaRPr lang="en-US" b="1" dirty="0">
              <a:solidFill>
                <a:srgbClr val="A6A6A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000" y="1003924"/>
            <a:ext cx="664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chemeClr val="accent2"/>
                </a:solidFill>
              </a:rPr>
              <a:t>Enterprise Components &gt; Approvals &gt; Approvals  &gt; User List Setup</a:t>
            </a:r>
          </a:p>
        </p:txBody>
      </p:sp>
      <p:sp>
        <p:nvSpPr>
          <p:cNvPr id="9" name="Text Placeholder 15"/>
          <p:cNvSpPr txBox="1">
            <a:spLocks/>
          </p:cNvSpPr>
          <p:nvPr/>
        </p:nvSpPr>
        <p:spPr>
          <a:xfrm>
            <a:off x="372055" y="921048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595959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540825"/>
            <a:ext cx="7569200" cy="48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Fluid approvals – SETUP</a:t>
            </a:r>
          </a:p>
        </p:txBody>
      </p:sp>
    </p:spTree>
    <p:extLst>
      <p:ext uri="{BB962C8B-B14F-4D97-AF65-F5344CB8AC3E}">
        <p14:creationId xmlns:p14="http://schemas.microsoft.com/office/powerpoint/2010/main" val="41208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Fluid Approvals – Functional Setup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="" xmlns:a16="http://schemas.microsoft.com/office/drawing/2014/main" id="{B773D611-06A7-4D4F-94E4-E5AEB79F026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0450" y="1299923"/>
            <a:ext cx="7966350" cy="48768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/>
              <a:t>1) Workflow example with at least one approver</a:t>
            </a:r>
          </a:p>
          <a:p>
            <a:pPr>
              <a:buClr>
                <a:schemeClr val="accent2"/>
              </a:buClr>
            </a:pPr>
            <a:r>
              <a:rPr lang="en-US" dirty="0"/>
              <a:t>2) Add tiles to homepage</a:t>
            </a:r>
          </a:p>
          <a:p>
            <a:pPr>
              <a:buClr>
                <a:schemeClr val="accent2"/>
              </a:buClr>
            </a:pPr>
            <a:r>
              <a:rPr lang="en-US" dirty="0"/>
              <a:t>3) Five steps to design new form</a:t>
            </a:r>
          </a:p>
          <a:p>
            <a:pPr>
              <a:buClr>
                <a:schemeClr val="accent2"/>
              </a:buClr>
            </a:pPr>
            <a:r>
              <a:rPr lang="en-US" dirty="0"/>
              <a:t>4) Go-live and smile</a:t>
            </a:r>
          </a:p>
        </p:txBody>
      </p:sp>
    </p:spTree>
    <p:extLst>
      <p:ext uri="{BB962C8B-B14F-4D97-AF65-F5344CB8AC3E}">
        <p14:creationId xmlns:p14="http://schemas.microsoft.com/office/powerpoint/2010/main" val="325154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Workflow</a:t>
            </a:r>
          </a:p>
        </p:txBody>
      </p:sp>
      <p:grpSp>
        <p:nvGrpSpPr>
          <p:cNvPr id="6" name="Groeperen 5"/>
          <p:cNvGrpSpPr/>
          <p:nvPr/>
        </p:nvGrpSpPr>
        <p:grpSpPr>
          <a:xfrm>
            <a:off x="907446" y="3231598"/>
            <a:ext cx="7559256" cy="1390487"/>
            <a:chOff x="451248" y="3604232"/>
            <a:chExt cx="7559256" cy="1390487"/>
          </a:xfrm>
        </p:grpSpPr>
        <p:sp>
          <p:nvSpPr>
            <p:cNvPr id="9" name="Rectangle 5"/>
            <p:cNvSpPr/>
            <p:nvPr/>
          </p:nvSpPr>
          <p:spPr>
            <a:xfrm>
              <a:off x="451248" y="4042181"/>
              <a:ext cx="1707829" cy="9525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Student</a:t>
              </a:r>
              <a:endParaRPr lang="en-US" dirty="0"/>
            </a:p>
          </p:txBody>
        </p:sp>
        <p:cxnSp>
          <p:nvCxnSpPr>
            <p:cNvPr id="10" name="Straight Arrow Connector 7"/>
            <p:cNvCxnSpPr>
              <a:stCxn id="9" idx="3"/>
            </p:cNvCxnSpPr>
            <p:nvPr/>
          </p:nvCxnSpPr>
          <p:spPr>
            <a:xfrm>
              <a:off x="2159077" y="4518450"/>
              <a:ext cx="1171395" cy="16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9"/>
            <p:cNvSpPr/>
            <p:nvPr/>
          </p:nvSpPr>
          <p:spPr>
            <a:xfrm>
              <a:off x="3329606" y="4041299"/>
              <a:ext cx="1707829" cy="9525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Supervisor</a:t>
              </a:r>
              <a:endParaRPr lang="en-US" sz="1400" dirty="0"/>
            </a:p>
          </p:txBody>
        </p:sp>
        <p:cxnSp>
          <p:nvCxnSpPr>
            <p:cNvPr id="12" name="Straight Arrow Connector 10"/>
            <p:cNvCxnSpPr/>
            <p:nvPr/>
          </p:nvCxnSpPr>
          <p:spPr>
            <a:xfrm>
              <a:off x="5059330" y="4528517"/>
              <a:ext cx="1090255" cy="6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1"/>
            <p:cNvSpPr/>
            <p:nvPr/>
          </p:nvSpPr>
          <p:spPr>
            <a:xfrm>
              <a:off x="6149585" y="4041299"/>
              <a:ext cx="1860919" cy="9525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Faculty </a:t>
              </a:r>
              <a:r>
                <a:rPr lang="en-US" dirty="0" smtClean="0"/>
                <a:t>Approver</a:t>
              </a:r>
              <a:endParaRPr lang="en-US" sz="1400" dirty="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3344073" y="3604232"/>
              <a:ext cx="161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Our Example</a:t>
              </a:r>
            </a:p>
          </p:txBody>
        </p:sp>
      </p:grpSp>
      <p:sp>
        <p:nvSpPr>
          <p:cNvPr id="15" name="Tijdelijke aanduiding voor tekst 6">
            <a:extLst>
              <a:ext uri="{FF2B5EF4-FFF2-40B4-BE49-F238E27FC236}">
                <a16:creationId xmlns="" xmlns:a16="http://schemas.microsoft.com/office/drawing/2014/main" id="{B773D611-06A7-4D4F-94E4-E5AEB79F026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0450" y="1092203"/>
            <a:ext cx="7966350" cy="19316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2000" dirty="0"/>
              <a:t>Student places a request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The request is reviewed by the supervisor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When the supervisor approves the request, the request is routed to the faculty approver for final review</a:t>
            </a:r>
          </a:p>
        </p:txBody>
      </p:sp>
    </p:spTree>
    <p:extLst>
      <p:ext uri="{BB962C8B-B14F-4D97-AF65-F5344CB8AC3E}">
        <p14:creationId xmlns:p14="http://schemas.microsoft.com/office/powerpoint/2010/main" val="24867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Add ‘design forms’ tile to homepage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44" y="733452"/>
            <a:ext cx="7337858" cy="56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Create new form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009"/>
            <a:ext cx="9144000" cy="5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Create new form – step 1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12895"/>
          <a:stretch/>
        </p:blipFill>
        <p:spPr>
          <a:xfrm>
            <a:off x="0" y="856080"/>
            <a:ext cx="9144000" cy="55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Create new form – step 2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6" y="954712"/>
            <a:ext cx="9144000" cy="52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Create new form – step 3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94" y="967041"/>
            <a:ext cx="7484535" cy="52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Presenters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4294967295"/>
          </p:nvPr>
        </p:nvSpPr>
        <p:spPr>
          <a:xfrm>
            <a:off x="768096" y="1343317"/>
            <a:ext cx="3566160" cy="822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Lukas Degens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768096" y="2131469"/>
            <a:ext cx="3566160" cy="1446168"/>
          </a:xfrm>
          <a:prstGeom prst="rect">
            <a:avLst/>
          </a:prstGeom>
        </p:spPr>
        <p:txBody>
          <a:bodyPr/>
          <a:lstStyle>
            <a:lvl1pPr marL="536575" marR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Wingdings 2" pitchFamily="18" charset="2"/>
              <a:buChar char="¤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 3" pitchFamily="18" charset="2"/>
              <a:buChar char="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Consultant at CY2 </a:t>
            </a:r>
            <a:br>
              <a:rPr lang="en-US" sz="2200" dirty="0"/>
            </a:br>
            <a:r>
              <a:rPr lang="en-US" sz="2200" dirty="0"/>
              <a:t>(lukas@cy2.nl)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5583E1A4-84DE-4710-8E35-7C97F465A479}"/>
              </a:ext>
            </a:extLst>
          </p:cNvPr>
          <p:cNvSpPr/>
          <p:nvPr/>
        </p:nvSpPr>
        <p:spPr>
          <a:xfrm>
            <a:off x="139682" y="3914082"/>
            <a:ext cx="6104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Current </a:t>
            </a:r>
            <a:r>
              <a:rPr lang="en-US" dirty="0" smtClean="0"/>
              <a:t>Project </a:t>
            </a:r>
            <a:r>
              <a:rPr lang="en-US" dirty="0"/>
              <a:t>at: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AD2AA048-B473-4F40-92BB-C1C6B76B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4" y="4501501"/>
            <a:ext cx="3011789" cy="140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luka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94" y="1531816"/>
            <a:ext cx="2186210" cy="4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Create new form – step 4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4" y="845802"/>
            <a:ext cx="7642814" cy="53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Create new form – step 5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7" y="723637"/>
            <a:ext cx="7926380" cy="55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Let’s create an example together</a:t>
            </a:r>
          </a:p>
        </p:txBody>
      </p:sp>
    </p:spTree>
    <p:extLst>
      <p:ext uri="{BB962C8B-B14F-4D97-AF65-F5344CB8AC3E}">
        <p14:creationId xmlns:p14="http://schemas.microsoft.com/office/powerpoint/2010/main" val="40193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Summary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="" xmlns:a16="http://schemas.microsoft.com/office/drawing/2014/main" id="{AA053EAC-6803-47AE-8814-7D9F56E3F5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70321" y="1300110"/>
            <a:ext cx="3816479" cy="82296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Con</a:t>
            </a:r>
          </a:p>
        </p:txBody>
      </p:sp>
      <p:sp>
        <p:nvSpPr>
          <p:cNvPr id="18" name="Tijdelijke aanduiding voor inhoud 5">
            <a:extLst>
              <a:ext uri="{FF2B5EF4-FFF2-40B4-BE49-F238E27FC236}">
                <a16:creationId xmlns="" xmlns:a16="http://schemas.microsoft.com/office/drawing/2014/main" id="{D13A2B4F-4C05-4225-9973-B9F594CE145A}"/>
              </a:ext>
            </a:extLst>
          </p:cNvPr>
          <p:cNvSpPr txBox="1">
            <a:spLocks/>
          </p:cNvSpPr>
          <p:nvPr/>
        </p:nvSpPr>
        <p:spPr>
          <a:xfrm>
            <a:off x="383974" y="2240476"/>
            <a:ext cx="4136570" cy="3341572"/>
          </a:xfrm>
          <a:prstGeom prst="rect">
            <a:avLst/>
          </a:prstGeom>
        </p:spPr>
        <p:txBody>
          <a:bodyPr/>
          <a:lstStyle>
            <a:lvl1pPr marL="536575" marR="0" indent="-536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Wingdings 2" pitchFamily="18" charset="2"/>
              <a:buChar char="¤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 3" pitchFamily="18" charset="2"/>
              <a:buChar char="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Out-of-the-box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Easy configuration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File attachments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Data stored in Campus Solutions </a:t>
            </a:r>
            <a:r>
              <a:rPr lang="en-US" sz="2000" dirty="0" err="1"/>
              <a:t>datamodel</a:t>
            </a:r>
            <a:endParaRPr lang="en-US" sz="20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Integration with rules engine + notification framework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="" xmlns:a16="http://schemas.microsoft.com/office/drawing/2014/main" id="{B773D611-06A7-4D4F-94E4-E5AEB79F026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7774" y="1299924"/>
            <a:ext cx="4288970" cy="82296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Pro</a:t>
            </a:r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="" xmlns:a16="http://schemas.microsoft.com/office/drawing/2014/main" id="{81B5A723-6C17-4E6B-B3AA-D002D2BC08AD}"/>
              </a:ext>
            </a:extLst>
          </p:cNvPr>
          <p:cNvSpPr txBox="1">
            <a:spLocks/>
          </p:cNvSpPr>
          <p:nvPr/>
        </p:nvSpPr>
        <p:spPr>
          <a:xfrm>
            <a:off x="5011570" y="2271700"/>
            <a:ext cx="3775148" cy="334157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defaults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contextual data  e.g. show student name.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data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Suitable for complex forms???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1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420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595959"/>
                </a:solidFill>
              </a:rPr>
              <a:t>Inactive Webservice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0" y="134386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When you see the following Error message when you click on the “My Forms” tile;</a:t>
            </a:r>
          </a:p>
          <a:p>
            <a:r>
              <a:rPr lang="en-US"/>
              <a:t>Make sure that service operations </a:t>
            </a:r>
            <a:r>
              <a:rPr lang="en-US" b="1"/>
              <a:t>EOFM_MENU</a:t>
            </a:r>
            <a:r>
              <a:rPr lang="en-US"/>
              <a:t> and </a:t>
            </a:r>
            <a:r>
              <a:rPr lang="en-US" b="1"/>
              <a:t>EOFM_LIST</a:t>
            </a:r>
            <a:r>
              <a:rPr lang="en-US"/>
              <a:t> are activated.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149056" y="2912134"/>
            <a:ext cx="7004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Operation EOFM_MENU is inactive.  Sync request aborted.</a:t>
            </a:r>
          </a:p>
          <a:p>
            <a:r>
              <a:rPr lang="en-US" dirty="0" err="1"/>
              <a:t>EOFM_FL.Model.ContainerModel.OnExecute</a:t>
            </a:r>
            <a:r>
              <a:rPr lang="en-US" dirty="0"/>
              <a:t>  </a:t>
            </a:r>
            <a:r>
              <a:rPr lang="en-US" dirty="0" err="1"/>
              <a:t>Name:loadMenu</a:t>
            </a:r>
            <a:r>
              <a:rPr lang="en-US" dirty="0"/>
              <a:t>  PCPC:587  Statement:14</a:t>
            </a:r>
          </a:p>
          <a:p>
            <a:r>
              <a:rPr lang="en-US" dirty="0"/>
              <a:t>Called </a:t>
            </a:r>
            <a:r>
              <a:rPr lang="en-US" dirty="0" err="1"/>
              <a:t>from:EOFM_FL.Controller.ContainerController.OnExecute</a:t>
            </a:r>
            <a:r>
              <a:rPr lang="en-US" dirty="0"/>
              <a:t>  </a:t>
            </a:r>
            <a:r>
              <a:rPr lang="en-US" dirty="0" err="1"/>
              <a:t>Name:loadMenu</a:t>
            </a:r>
            <a:r>
              <a:rPr lang="en-US" dirty="0"/>
              <a:t>  Statement:317</a:t>
            </a:r>
          </a:p>
          <a:p>
            <a:r>
              <a:rPr lang="en-US" dirty="0"/>
              <a:t>Called </a:t>
            </a:r>
            <a:r>
              <a:rPr lang="en-US" dirty="0" err="1"/>
              <a:t>from:EOFM_FL.Controller.ContainerController.OnExecute</a:t>
            </a:r>
            <a:r>
              <a:rPr lang="en-US" dirty="0"/>
              <a:t>  </a:t>
            </a:r>
            <a:r>
              <a:rPr lang="en-US" dirty="0" err="1"/>
              <a:t>Name:postBuild</a:t>
            </a:r>
            <a:r>
              <a:rPr lang="en-US" dirty="0"/>
              <a:t>  Statement:68</a:t>
            </a:r>
          </a:p>
          <a:p>
            <a:r>
              <a:rPr lang="en-US" dirty="0"/>
              <a:t>Called </a:t>
            </a:r>
            <a:r>
              <a:rPr lang="en-US" dirty="0" err="1"/>
              <a:t>from:EOFM_CONTAINER_FL.GBL.PostBuild</a:t>
            </a:r>
            <a:r>
              <a:rPr lang="en-US" dirty="0"/>
              <a:t>  Statement:2</a:t>
            </a:r>
          </a:p>
        </p:txBody>
      </p:sp>
    </p:spTree>
    <p:extLst>
      <p:ext uri="{BB962C8B-B14F-4D97-AF65-F5344CB8AC3E}">
        <p14:creationId xmlns:p14="http://schemas.microsoft.com/office/powerpoint/2010/main" val="202407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9BC13B1-C9C9-4C29-9553-DCCAC46D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 </a:t>
            </a:r>
            <a:r>
              <a:rPr lang="nl-NL" dirty="0" err="1"/>
              <a:t>to</a:t>
            </a:r>
            <a:r>
              <a:rPr lang="nl-NL" dirty="0"/>
              <a:t> CI </a:t>
            </a:r>
            <a:r>
              <a:rPr lang="nl-NL" dirty="0" err="1"/>
              <a:t>mapping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2A9FA634-BEA6-4FA8-991D-E7E598A0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2367-CDAF-47E6-8A8A-66D88E7A594F}" type="datetime1">
              <a:rPr lang="nl-NL" smtClean="0"/>
              <a:t>13-10-17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8BDA5DC6-5CC1-4249-A513-36EA5AAF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Afbeelding 6" descr="Afbeelding met schermafbeelding&#10;&#10;Beschrijving is gegenereerd met zeer hoge betrouwbaarheid">
            <a:extLst>
              <a:ext uri="{FF2B5EF4-FFF2-40B4-BE49-F238E27FC236}">
                <a16:creationId xmlns="" xmlns:a16="http://schemas.microsoft.com/office/drawing/2014/main" id="{22A90E41-3017-40EB-888D-BD85EFDAF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" y="1102659"/>
            <a:ext cx="8841127" cy="48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Inactive forms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6" y="1961446"/>
            <a:ext cx="3378200" cy="42655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961446"/>
            <a:ext cx="3670300" cy="393833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65870" y="1343860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shown or hidden using the menu at the top-right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="" xmlns:a16="http://schemas.microsoft.com/office/drawing/2014/main" id="{3130B2D4-777F-49CD-95E1-53D0AFFB4B13}"/>
              </a:ext>
            </a:extLst>
          </p:cNvPr>
          <p:cNvSpPr/>
          <p:nvPr/>
        </p:nvSpPr>
        <p:spPr>
          <a:xfrm>
            <a:off x="1005840" y="2495774"/>
            <a:ext cx="521746" cy="484094"/>
          </a:xfrm>
          <a:prstGeom prst="roundRect">
            <a:avLst/>
          </a:prstGeom>
          <a:noFill/>
          <a:ln w="57150">
            <a:solidFill>
              <a:srgbClr val="F29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="" xmlns:a16="http://schemas.microsoft.com/office/drawing/2014/main" id="{0924A579-A48B-47C5-97F7-C1BF43B51D05}"/>
              </a:ext>
            </a:extLst>
          </p:cNvPr>
          <p:cNvSpPr/>
          <p:nvPr/>
        </p:nvSpPr>
        <p:spPr>
          <a:xfrm>
            <a:off x="5493572" y="2495774"/>
            <a:ext cx="521746" cy="484094"/>
          </a:xfrm>
          <a:prstGeom prst="roundRect">
            <a:avLst/>
          </a:prstGeom>
          <a:noFill/>
          <a:ln w="57150">
            <a:solidFill>
              <a:srgbClr val="F29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Instructions - Student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565870" y="1343860"/>
            <a:ext cx="6054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student can find instructions (as described in step 3 of the form builder) using the menu at the top-right while viewing the form.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4565"/>
            <a:ext cx="9144000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012" y="1225688"/>
            <a:ext cx="809197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393836"/>
                </a:solidFill>
              </a:rPr>
              <a:t>Oracle </a:t>
            </a:r>
            <a:r>
              <a:rPr lang="nl-NL" dirty="0" err="1">
                <a:solidFill>
                  <a:srgbClr val="393836"/>
                </a:solidFill>
              </a:rPr>
              <a:t>docs</a:t>
            </a:r>
            <a:r>
              <a:rPr lang="nl-NL" dirty="0">
                <a:solidFill>
                  <a:srgbClr val="393836"/>
                </a:solidFill>
              </a:rPr>
              <a:t>:</a:t>
            </a:r>
            <a:endParaRPr lang="nl-NL" dirty="0">
              <a:solidFill>
                <a:srgbClr val="393836"/>
              </a:solidFill>
              <a:hlinkClick r:id="rId3"/>
            </a:endParaRPr>
          </a:p>
          <a:p>
            <a:r>
              <a:rPr lang="nl-NL" dirty="0">
                <a:solidFill>
                  <a:srgbClr val="393836"/>
                </a:solidFill>
                <a:hlinkClick r:id="rId3"/>
              </a:rPr>
              <a:t>http://docs.oracle.com/cd/E77219_01/cs92pbr2/eng/cs/eccs/task_UsingFormsInPeopleSoftFluidUserInterface.html</a:t>
            </a:r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  <a:p>
            <a:r>
              <a:rPr lang="nl-NL" dirty="0">
                <a:solidFill>
                  <a:srgbClr val="393836"/>
                </a:solidFill>
                <a:hlinkClick r:id="rId4"/>
              </a:rPr>
              <a:t>https://www.youtube.com/watch?v=PAMHwhH1Kbs</a:t>
            </a:r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  <a:p>
            <a:r>
              <a:rPr lang="nl-NL" dirty="0">
                <a:solidFill>
                  <a:srgbClr val="393836"/>
                </a:solidFill>
              </a:rPr>
              <a:t>Forms + </a:t>
            </a:r>
            <a:r>
              <a:rPr lang="nl-NL" dirty="0" err="1">
                <a:solidFill>
                  <a:srgbClr val="393836"/>
                </a:solidFill>
              </a:rPr>
              <a:t>PeopleCode</a:t>
            </a:r>
            <a:r>
              <a:rPr lang="nl-NL" dirty="0">
                <a:solidFill>
                  <a:srgbClr val="393836"/>
                </a:solidFill>
              </a:rPr>
              <a:t> event </a:t>
            </a:r>
            <a:r>
              <a:rPr lang="nl-NL" dirty="0" err="1">
                <a:solidFill>
                  <a:srgbClr val="393836"/>
                </a:solidFill>
              </a:rPr>
              <a:t>mapping</a:t>
            </a:r>
            <a:r>
              <a:rPr lang="nl-NL" dirty="0">
                <a:solidFill>
                  <a:srgbClr val="393836"/>
                </a:solidFill>
              </a:rPr>
              <a:t>:</a:t>
            </a:r>
          </a:p>
          <a:p>
            <a:r>
              <a:rPr lang="nl-NL" dirty="0">
                <a:solidFill>
                  <a:srgbClr val="393836"/>
                </a:solidFill>
                <a:hlinkClick r:id="rId5"/>
              </a:rPr>
              <a:t>https://leanitdesigns.wordpress.com/2017/06/25/enhancing-fluid-forms-with-peoplecode-event-mapping/</a:t>
            </a:r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  <a:p>
            <a:r>
              <a:rPr lang="nl-NL" dirty="0">
                <a:solidFill>
                  <a:srgbClr val="393836"/>
                </a:solidFill>
              </a:rPr>
              <a:t>Oracle Policy Automation:</a:t>
            </a:r>
          </a:p>
          <a:p>
            <a:r>
              <a:rPr lang="nl-NL" dirty="0">
                <a:solidFill>
                  <a:srgbClr val="393836"/>
                </a:solidFill>
                <a:hlinkClick r:id="rId6"/>
              </a:rPr>
              <a:t>http://www.oracle.com/us/industries/education-and-research/oracle-opa-higher-ed-ds-461334.pdf</a:t>
            </a:r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  <a:p>
            <a:r>
              <a:rPr lang="nl-NL" dirty="0" err="1">
                <a:solidFill>
                  <a:srgbClr val="393836"/>
                </a:solidFill>
              </a:rPr>
              <a:t>Tables</a:t>
            </a:r>
            <a:r>
              <a:rPr lang="nl-NL" dirty="0">
                <a:solidFill>
                  <a:srgbClr val="393836"/>
                </a:solidFill>
              </a:rPr>
              <a:t> </a:t>
            </a:r>
            <a:r>
              <a:rPr lang="nl-NL" dirty="0" err="1">
                <a:solidFill>
                  <a:srgbClr val="393836"/>
                </a:solidFill>
              </a:rPr>
              <a:t>used</a:t>
            </a:r>
            <a:r>
              <a:rPr lang="nl-NL" dirty="0">
                <a:solidFill>
                  <a:srgbClr val="393836"/>
                </a:solidFill>
              </a:rPr>
              <a:t> </a:t>
            </a:r>
            <a:r>
              <a:rPr lang="nl-NL" dirty="0" err="1">
                <a:solidFill>
                  <a:srgbClr val="393836"/>
                </a:solidFill>
              </a:rPr>
              <a:t>by</a:t>
            </a:r>
            <a:r>
              <a:rPr lang="nl-NL" dirty="0">
                <a:solidFill>
                  <a:srgbClr val="393836"/>
                </a:solidFill>
              </a:rPr>
              <a:t> </a:t>
            </a:r>
            <a:r>
              <a:rPr lang="nl-NL" dirty="0" err="1">
                <a:solidFill>
                  <a:srgbClr val="393836"/>
                </a:solidFill>
              </a:rPr>
              <a:t>Approvals</a:t>
            </a:r>
            <a:r>
              <a:rPr lang="nl-NL" dirty="0">
                <a:solidFill>
                  <a:srgbClr val="393836"/>
                </a:solidFill>
              </a:rPr>
              <a:t> &amp; AWE:</a:t>
            </a:r>
          </a:p>
          <a:p>
            <a:r>
              <a:rPr lang="nl-NL" dirty="0">
                <a:hlinkClick r:id="rId7"/>
              </a:rPr>
              <a:t>http://www.peoplesoftpages.com/WordPress/awe-approval-workflow-engine-tables/</a:t>
            </a:r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  <a:p>
            <a:endParaRPr lang="nl-NL" dirty="0">
              <a:solidFill>
                <a:srgbClr val="393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ification-of-delivery-list-clipboard-symbol.png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40" y="1348590"/>
            <a:ext cx="1802546" cy="1802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097" y="1060450"/>
            <a:ext cx="6336528" cy="4883151"/>
          </a:xfrm>
          <a:solidFill>
            <a:srgbClr val="FEFEFE"/>
          </a:solidFill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GB" sz="2000" dirty="0" smtClean="0">
                <a:solidFill>
                  <a:srgbClr val="393836"/>
                </a:solidFill>
              </a:rPr>
              <a:t>Introduction</a:t>
            </a:r>
            <a:endParaRPr lang="en-GB" sz="2000" dirty="0">
              <a:solidFill>
                <a:srgbClr val="393836"/>
              </a:solidFill>
            </a:endParaRP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rgbClr val="393836"/>
                </a:solidFill>
              </a:rPr>
              <a:t>Short Demo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rgbClr val="393836"/>
                </a:solidFill>
              </a:rPr>
              <a:t>Prerequisites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rgbClr val="393836"/>
                </a:solidFill>
              </a:rPr>
              <a:t>Fluid Approvals – Setup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rgbClr val="393836"/>
                </a:solidFill>
              </a:rPr>
              <a:t>Hands on – Demo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rgbClr val="393836"/>
                </a:solidFill>
              </a:rPr>
              <a:t>Tips &amp; Tricks</a:t>
            </a:r>
          </a:p>
          <a:p>
            <a:pPr>
              <a:buClr>
                <a:schemeClr val="accent2"/>
              </a:buClr>
            </a:pPr>
            <a:endParaRPr lang="en-GB" sz="2000" dirty="0">
              <a:solidFill>
                <a:srgbClr val="393836"/>
              </a:solidFill>
            </a:endParaRPr>
          </a:p>
          <a:p>
            <a:pPr>
              <a:buClr>
                <a:schemeClr val="accent2"/>
              </a:buClr>
            </a:pPr>
            <a:endParaRPr lang="en-GB" sz="2000" dirty="0">
              <a:solidFill>
                <a:srgbClr val="393836"/>
              </a:solidFill>
            </a:endParaRPr>
          </a:p>
          <a:p>
            <a:pPr>
              <a:buClr>
                <a:schemeClr val="accent2"/>
              </a:buClr>
            </a:pPr>
            <a:endParaRPr lang="en-GB" sz="2000" dirty="0">
              <a:solidFill>
                <a:srgbClr val="39383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Other sessions by CY2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4294967295"/>
          </p:nvPr>
        </p:nvSpPr>
        <p:spPr>
          <a:xfrm>
            <a:off x="186732" y="1393176"/>
            <a:ext cx="4042349" cy="100352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Privacy and what's already available in your Campus Solutions environment</a:t>
            </a:r>
            <a:br>
              <a:rPr lang="en-US" sz="1800" dirty="0"/>
            </a:br>
            <a:r>
              <a:rPr lang="en-US" sz="1800" dirty="0"/>
              <a:t>October 17</a:t>
            </a:r>
            <a:r>
              <a:rPr lang="en-US" sz="1800" baseline="30000" dirty="0"/>
              <a:t>th</a:t>
            </a:r>
            <a:r>
              <a:rPr lang="en-US" sz="1800" dirty="0"/>
              <a:t>: 10:10am </a:t>
            </a:r>
            <a:r>
              <a:rPr lang="mr-IN" sz="1800" dirty="0"/>
              <a:t>–</a:t>
            </a:r>
            <a:r>
              <a:rPr lang="en-US" sz="1800" dirty="0"/>
              <a:t> 10:40am</a:t>
            </a:r>
          </a:p>
        </p:txBody>
      </p:sp>
      <p:sp>
        <p:nvSpPr>
          <p:cNvPr id="12" name="Rectangle 4"/>
          <p:cNvSpPr/>
          <p:nvPr/>
        </p:nvSpPr>
        <p:spPr>
          <a:xfrm>
            <a:off x="96882" y="5172440"/>
            <a:ext cx="4303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Elmer </a:t>
            </a:r>
            <a:r>
              <a:rPr lang="en-US" dirty="0" err="1"/>
              <a:t>Mackor</a:t>
            </a:r>
            <a:r>
              <a:rPr lang="en-US" dirty="0"/>
              <a:t> &amp; Lukas Degens</a:t>
            </a:r>
          </a:p>
        </p:txBody>
      </p:sp>
      <p:cxnSp>
        <p:nvCxnSpPr>
          <p:cNvPr id="13" name="Straight Connector 10"/>
          <p:cNvCxnSpPr/>
          <p:nvPr/>
        </p:nvCxnSpPr>
        <p:spPr>
          <a:xfrm>
            <a:off x="4405362" y="2595701"/>
            <a:ext cx="0" cy="161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4686398" y="1393176"/>
            <a:ext cx="4320636" cy="10035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What’s new in Tools 8.56</a:t>
            </a:r>
            <a:br>
              <a:rPr lang="en-US" sz="1800" dirty="0"/>
            </a:br>
            <a:r>
              <a:rPr lang="en-US" sz="1800" dirty="0"/>
              <a:t>October 17th : </a:t>
            </a:r>
            <a:r>
              <a:rPr lang="en-US" sz="1800" dirty="0" smtClean="0"/>
              <a:t>11</a:t>
            </a:r>
            <a:r>
              <a:rPr lang="nl-NL" sz="1800" dirty="0" smtClean="0"/>
              <a:t>:</a:t>
            </a:r>
            <a:r>
              <a:rPr lang="nl-NL" sz="1800" dirty="0"/>
              <a:t>10 </a:t>
            </a:r>
            <a:r>
              <a:rPr lang="nl-NL" sz="1800" dirty="0" smtClean="0"/>
              <a:t>AM </a:t>
            </a:r>
            <a:r>
              <a:rPr lang="nl-NL" sz="1800" dirty="0"/>
              <a:t>– </a:t>
            </a:r>
            <a:r>
              <a:rPr lang="nl-NL" sz="1800" dirty="0" smtClean="0"/>
              <a:t>12:</a:t>
            </a:r>
            <a:r>
              <a:rPr lang="nl-NL" sz="1800" dirty="0"/>
              <a:t>1</a:t>
            </a:r>
            <a:r>
              <a:rPr lang="nl-NL" sz="1800" dirty="0" smtClean="0"/>
              <a:t>0 AM</a:t>
            </a:r>
            <a:endParaRPr lang="en-US" sz="1800" dirty="0"/>
          </a:p>
        </p:txBody>
      </p:sp>
      <p:sp>
        <p:nvSpPr>
          <p:cNvPr id="15" name="Rectangle 15"/>
          <p:cNvSpPr/>
          <p:nvPr/>
        </p:nvSpPr>
        <p:spPr>
          <a:xfrm>
            <a:off x="6923926" y="5182400"/>
            <a:ext cx="2532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Ernst La </a:t>
            </a:r>
            <a:r>
              <a:rPr lang="en-US" dirty="0" err="1"/>
              <a:t>Haye</a:t>
            </a:r>
            <a:endParaRPr lang="en-US" dirty="0"/>
          </a:p>
        </p:txBody>
      </p:sp>
      <p:pic>
        <p:nvPicPr>
          <p:cNvPr id="16" name="Afbeelding 15" descr="ErnstZW-1000x16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03" y="2595701"/>
            <a:ext cx="1941678" cy="3157200"/>
          </a:xfrm>
          <a:prstGeom prst="rect">
            <a:avLst/>
          </a:prstGeom>
        </p:spPr>
      </p:pic>
      <p:pic>
        <p:nvPicPr>
          <p:cNvPr id="32" name="Afbeelding 31" descr="ElmerZ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" y="2373790"/>
            <a:ext cx="1597385" cy="3157200"/>
          </a:xfrm>
          <a:prstGeom prst="rect">
            <a:avLst/>
          </a:prstGeom>
        </p:spPr>
      </p:pic>
      <p:pic>
        <p:nvPicPr>
          <p:cNvPr id="33" name="Picture 6" descr="luka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70" y="2373790"/>
            <a:ext cx="1575453" cy="31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/>
              <a:t>About</a:t>
            </a:r>
            <a:r>
              <a:rPr lang="nl-NL" noProof="0" dirty="0"/>
              <a:t> CY2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55649" y="2133602"/>
            <a:ext cx="7763317" cy="35988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Results through collaboration, guidance and advice, with an eye for your culture</a:t>
            </a:r>
          </a:p>
          <a:p>
            <a:r>
              <a:rPr lang="en-US" dirty="0"/>
              <a:t>Dutch roots, EMEA footprint, World outlook</a:t>
            </a:r>
          </a:p>
          <a:p>
            <a:r>
              <a:rPr lang="en-US" dirty="0"/>
              <a:t>Dedicated to Campus Solutions &amp; Oracle Student Cloud</a:t>
            </a:r>
          </a:p>
          <a:p>
            <a:r>
              <a:rPr lang="en-US" dirty="0"/>
              <a:t>Over 200 projects in more than 13 countries</a:t>
            </a:r>
          </a:p>
          <a:p>
            <a:r>
              <a:rPr lang="en-US" dirty="0"/>
              <a:t>Providing expert consultancy to support strategic decision making and solution implementation </a:t>
            </a:r>
          </a:p>
          <a:p>
            <a:r>
              <a:rPr lang="en-US" dirty="0"/>
              <a:t>Active in development, maintenance, training and support services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484192"/>
            <a:ext cx="1066800" cy="329184"/>
          </a:xfrm>
        </p:spPr>
        <p:txBody>
          <a:bodyPr/>
          <a:lstStyle/>
          <a:p>
            <a:fld id="{C51EAA63-D034-42AE-91FA-B13B9518C7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9" descr="http://web.up.ac.za/images/UP_centenary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11" y="2762473"/>
            <a:ext cx="2571750" cy="676276"/>
          </a:xfrm>
          <a:prstGeom prst="rect">
            <a:avLst/>
          </a:prstGeom>
          <a:noFill/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Afbeelding 6" descr="http://www.cy2.nl/logo%20Alfa_nw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632" y="1530410"/>
            <a:ext cx="2143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www.cy2.nl/logo%20ROCNY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09" y="5487782"/>
            <a:ext cx="1914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://www.cy2.nl/images/deu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163811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http://www.cy2.nl/logo_Universiteit_Antwerpen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1811" y="5143512"/>
            <a:ext cx="2228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18" descr="http://www.cy2.nl/images/LogoSaNS-e-s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2738" y="3832438"/>
            <a:ext cx="1619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19" descr="http://www.cy2.nl/logo%20cambridge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551" y="2563407"/>
            <a:ext cx="2242243" cy="5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Ihu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9956" y="1541418"/>
            <a:ext cx="1047750" cy="1276350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2774" y="557678"/>
            <a:ext cx="1780929" cy="1780929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56" b="8644"/>
          <a:stretch/>
        </p:blipFill>
        <p:spPr>
          <a:xfrm>
            <a:off x="1938520" y="1106991"/>
            <a:ext cx="1737061" cy="573274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704" y="1663783"/>
            <a:ext cx="1231900" cy="635000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5206" y="2195747"/>
            <a:ext cx="1774314" cy="12579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7" y="3025021"/>
            <a:ext cx="1733250" cy="1293271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000"/>
          </a:xfrm>
        </p:spPr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CY2 </a:t>
            </a:r>
            <a:r>
              <a:rPr lang="nl-NL" dirty="0" err="1"/>
              <a:t>references</a:t>
            </a:r>
            <a:endParaRPr lang="nl-NL" dirty="0"/>
          </a:p>
        </p:txBody>
      </p:sp>
      <p:pic>
        <p:nvPicPr>
          <p:cNvPr id="31" name="Picture 2" descr="anmarks Tekniske Universitet">
            <a:hlinkClick r:id="rId17" tooltip="Danmarks Tekniske Universitet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961" y="1084152"/>
            <a:ext cx="3248434" cy="8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Naam en huisstijl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11" y="3271949"/>
            <a:ext cx="2313495" cy="13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beeldingsresultaat voor logo noorderpoort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3" y="3399093"/>
            <a:ext cx="2024354" cy="3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skema-bs.fr/_layouts/15/skema.internet.2016/site/branding/img/menu-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71" y="4381111"/>
            <a:ext cx="1809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California_State_University_logo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34" y="2405943"/>
            <a:ext cx="3384722" cy="4027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919" y="4925811"/>
            <a:ext cx="2221788" cy="708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21326" y="4053198"/>
            <a:ext cx="2290662" cy="22906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5"/>
          <a:srcRect t="-1" b="40123"/>
          <a:stretch/>
        </p:blipFill>
        <p:spPr>
          <a:xfrm>
            <a:off x="4229624" y="4504807"/>
            <a:ext cx="2025563" cy="47608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67380" y="6012383"/>
            <a:ext cx="2437332" cy="331477"/>
          </a:xfrm>
          <a:prstGeom prst="rect">
            <a:avLst/>
          </a:prstGeom>
        </p:spPr>
      </p:pic>
      <p:pic>
        <p:nvPicPr>
          <p:cNvPr id="13" name="Afbeelding 12" descr="uvalogo_regular_compact_p_nl.jp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60" y="5850054"/>
            <a:ext cx="2348061" cy="4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8364947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What is it?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BBE28044-2764-452C-9F99-BE19DFC8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9515"/>
            <a:ext cx="9144000" cy="1324858"/>
          </a:xfrm>
          <a:prstGeom prst="rect">
            <a:avLst/>
          </a:prstGeom>
        </p:spPr>
      </p:pic>
      <p:sp>
        <p:nvSpPr>
          <p:cNvPr id="17" name="Tijdelijke aanduiding voor inhoud 5">
            <a:extLst>
              <a:ext uri="{FF2B5EF4-FFF2-40B4-BE49-F238E27FC236}">
                <a16:creationId xmlns="" xmlns:a16="http://schemas.microsoft.com/office/drawing/2014/main" id="{79D8AA1A-8E8A-4FFD-9878-8FEDD6DF22C6}"/>
              </a:ext>
            </a:extLst>
          </p:cNvPr>
          <p:cNvSpPr txBox="1">
            <a:spLocks/>
          </p:cNvSpPr>
          <p:nvPr/>
        </p:nvSpPr>
        <p:spPr>
          <a:xfrm>
            <a:off x="391161" y="1350085"/>
            <a:ext cx="5961230" cy="312648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Configurable data entry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Guided step by step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Ready to go, without technical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unnecessary 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 paper based approval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389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219655" y="199315"/>
            <a:ext cx="7790849" cy="75539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>
                  <a:lumMod val="20000"/>
                  <a:lumOff val="8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5959"/>
                </a:solidFill>
              </a:rPr>
              <a:t>Examples discussed at other institutions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="" xmlns:a16="http://schemas.microsoft.com/office/drawing/2014/main" id="{AA053EAC-6803-47AE-8814-7D9F56E3F5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0231" y="1300110"/>
            <a:ext cx="8186569" cy="49339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dirty="0" err="1"/>
              <a:t>Use</a:t>
            </a:r>
            <a:r>
              <a:rPr lang="nl-NL" dirty="0"/>
              <a:t> extra </a:t>
            </a:r>
            <a:r>
              <a:rPr lang="nl-NL" dirty="0" err="1"/>
              <a:t>words</a:t>
            </a:r>
            <a:r>
              <a:rPr lang="nl-NL" dirty="0"/>
              <a:t> in </a:t>
            </a:r>
            <a:r>
              <a:rPr lang="nl-NL" dirty="0" err="1"/>
              <a:t>final</a:t>
            </a:r>
            <a:r>
              <a:rPr lang="nl-NL" dirty="0"/>
              <a:t> paper</a:t>
            </a:r>
          </a:p>
          <a:p>
            <a:pPr>
              <a:buClr>
                <a:schemeClr val="accent2"/>
              </a:buClr>
            </a:pPr>
            <a:r>
              <a:rPr lang="nl-NL" dirty="0" err="1"/>
              <a:t>Request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extra time</a:t>
            </a:r>
          </a:p>
          <a:p>
            <a:pPr>
              <a:buClr>
                <a:schemeClr val="accent2"/>
              </a:buClr>
            </a:pPr>
            <a:r>
              <a:rPr lang="nl-NL" dirty="0" err="1"/>
              <a:t>Apply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scholarship</a:t>
            </a:r>
            <a:endParaRPr lang="nl-NL" dirty="0"/>
          </a:p>
          <a:p>
            <a:pPr>
              <a:buClr>
                <a:schemeClr val="accent2"/>
              </a:buClr>
            </a:pPr>
            <a:r>
              <a:rPr lang="nl-NL" dirty="0" err="1"/>
              <a:t>Approval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internship</a:t>
            </a:r>
            <a:endParaRPr lang="nl-NL" dirty="0"/>
          </a:p>
          <a:p>
            <a:pPr>
              <a:buClr>
                <a:schemeClr val="accent2"/>
              </a:buClr>
            </a:pPr>
            <a:r>
              <a:rPr lang="nl-NL" dirty="0"/>
              <a:t>Support </a:t>
            </a:r>
            <a:r>
              <a:rPr lang="nl-NL" dirty="0" err="1"/>
              <a:t>from</a:t>
            </a:r>
            <a:r>
              <a:rPr lang="nl-NL" dirty="0"/>
              <a:t> student </a:t>
            </a:r>
            <a:r>
              <a:rPr lang="nl-NL" dirty="0" err="1"/>
              <a:t>guidance</a:t>
            </a:r>
            <a:r>
              <a:rPr lang="nl-NL" dirty="0"/>
              <a:t> </a:t>
            </a:r>
            <a:r>
              <a:rPr lang="nl-NL" dirty="0" err="1"/>
              <a:t>counsil</a:t>
            </a:r>
            <a:endParaRPr lang="nl-NL" dirty="0"/>
          </a:p>
          <a:p>
            <a:pPr>
              <a:buClr>
                <a:schemeClr val="accent2"/>
              </a:buClr>
            </a:pPr>
            <a:r>
              <a:rPr lang="nl-NL" dirty="0" err="1"/>
              <a:t>Approval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Extra-</a:t>
            </a:r>
            <a:r>
              <a:rPr lang="nl-NL" dirty="0" err="1"/>
              <a:t>curricular</a:t>
            </a:r>
            <a:r>
              <a:rPr lang="nl-NL" dirty="0"/>
              <a:t> course</a:t>
            </a:r>
          </a:p>
          <a:p>
            <a:pPr>
              <a:buClr>
                <a:schemeClr val="accent2"/>
              </a:buClr>
            </a:pPr>
            <a:r>
              <a:rPr lang="nl-NL" dirty="0"/>
              <a:t>….</a:t>
            </a:r>
          </a:p>
          <a:p>
            <a:pPr>
              <a:buClr>
                <a:schemeClr val="accent2"/>
              </a:buClr>
            </a:pPr>
            <a:endParaRPr lang="nl-NL" dirty="0"/>
          </a:p>
          <a:p>
            <a:pPr>
              <a:buClr>
                <a:schemeClr val="accent2"/>
              </a:buClr>
            </a:pPr>
            <a:endParaRPr lang="nl-NL" dirty="0"/>
          </a:p>
          <a:p>
            <a:pPr>
              <a:buClr>
                <a:schemeClr val="accent2"/>
              </a:buClr>
            </a:pPr>
            <a:endParaRPr lang="nl-NL" dirty="0"/>
          </a:p>
          <a:p>
            <a:pPr>
              <a:buClr>
                <a:schemeClr val="accent2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23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2007" y="4687796"/>
            <a:ext cx="8414489" cy="583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400" dirty="0"/>
              <a:t>Short Demo</a:t>
            </a:r>
          </a:p>
        </p:txBody>
      </p:sp>
      <p:grpSp>
        <p:nvGrpSpPr>
          <p:cNvPr id="4" name="Groeperen 3"/>
          <p:cNvGrpSpPr/>
          <p:nvPr/>
        </p:nvGrpSpPr>
        <p:grpSpPr>
          <a:xfrm>
            <a:off x="907446" y="2657914"/>
            <a:ext cx="7559256" cy="1376748"/>
            <a:chOff x="451248" y="3617971"/>
            <a:chExt cx="7559256" cy="1376748"/>
          </a:xfrm>
        </p:grpSpPr>
        <p:sp>
          <p:nvSpPr>
            <p:cNvPr id="5" name="Rectangle 5"/>
            <p:cNvSpPr/>
            <p:nvPr/>
          </p:nvSpPr>
          <p:spPr>
            <a:xfrm>
              <a:off x="451248" y="4042181"/>
              <a:ext cx="1707829" cy="9525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Student</a:t>
              </a:r>
            </a:p>
          </p:txBody>
        </p:sp>
        <p:cxnSp>
          <p:nvCxnSpPr>
            <p:cNvPr id="7" name="Straight Arrow Connector 7"/>
            <p:cNvCxnSpPr>
              <a:stCxn id="5" idx="3"/>
            </p:cNvCxnSpPr>
            <p:nvPr/>
          </p:nvCxnSpPr>
          <p:spPr>
            <a:xfrm>
              <a:off x="2159077" y="4518450"/>
              <a:ext cx="1171395" cy="16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9"/>
            <p:cNvSpPr/>
            <p:nvPr/>
          </p:nvSpPr>
          <p:spPr>
            <a:xfrm>
              <a:off x="3329606" y="4041299"/>
              <a:ext cx="1707829" cy="9525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Supervisor</a:t>
              </a:r>
              <a:endParaRPr lang="en-US" sz="1400" dirty="0"/>
            </a:p>
          </p:txBody>
        </p:sp>
        <p:cxnSp>
          <p:nvCxnSpPr>
            <p:cNvPr id="9" name="Straight Arrow Connector 10"/>
            <p:cNvCxnSpPr/>
            <p:nvPr/>
          </p:nvCxnSpPr>
          <p:spPr>
            <a:xfrm>
              <a:off x="5059330" y="4528517"/>
              <a:ext cx="1090255" cy="6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1"/>
            <p:cNvSpPr/>
            <p:nvPr/>
          </p:nvSpPr>
          <p:spPr>
            <a:xfrm>
              <a:off x="6149585" y="4018519"/>
              <a:ext cx="1860919" cy="9525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Faculty Approver</a:t>
              </a:r>
              <a:endParaRPr lang="en-US" sz="1400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2983784" y="3617971"/>
              <a:ext cx="2465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workflow: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2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CY2- versie 2">
      <a:dk1>
        <a:srgbClr val="393836"/>
      </a:dk1>
      <a:lt1>
        <a:sysClr val="window" lastClr="FFFFFF"/>
      </a:lt1>
      <a:dk2>
        <a:srgbClr val="545454"/>
      </a:dk2>
      <a:lt2>
        <a:srgbClr val="EEECE1"/>
      </a:lt2>
      <a:accent1>
        <a:srgbClr val="497AB8"/>
      </a:accent1>
      <a:accent2>
        <a:srgbClr val="F9A132"/>
      </a:accent2>
      <a:accent3>
        <a:srgbClr val="F9A132"/>
      </a:accent3>
      <a:accent4>
        <a:srgbClr val="497AB8"/>
      </a:accent4>
      <a:accent5>
        <a:srgbClr val="696969"/>
      </a:accent5>
      <a:accent6>
        <a:srgbClr val="6F6F6F"/>
      </a:accent6>
      <a:hlink>
        <a:srgbClr val="F9A132"/>
      </a:hlink>
      <a:folHlink>
        <a:srgbClr val="F9A132"/>
      </a:folHlink>
    </a:clrScheme>
    <a:fontScheme name="CY2 voor presentatie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47802</TotalTime>
  <Words>912</Words>
  <Application>Microsoft Macintosh PowerPoint</Application>
  <PresentationFormat>Diavoorstelling (4:3)</PresentationFormat>
  <Paragraphs>233</Paragraphs>
  <Slides>40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Helderheid</vt:lpstr>
      <vt:lpstr>PowerPoint-presentatie</vt:lpstr>
      <vt:lpstr>PowerPoint-presentatie</vt:lpstr>
      <vt:lpstr>PowerPoint-presentatie</vt:lpstr>
      <vt:lpstr>Topics</vt:lpstr>
      <vt:lpstr>About CY2</vt:lpstr>
      <vt:lpstr>Some CY2 references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Prerequisites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Fluid approvals – SETUP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Let’s create an example together</vt:lpstr>
      <vt:lpstr>PowerPoint-presentatie</vt:lpstr>
      <vt:lpstr>Tips &amp; Tricks</vt:lpstr>
      <vt:lpstr>PowerPoint-presentatie</vt:lpstr>
      <vt:lpstr>Form to CI mapping</vt:lpstr>
      <vt:lpstr>PowerPoint-presentatie</vt:lpstr>
      <vt:lpstr>PowerPoint-presentatie</vt:lpstr>
      <vt:lpstr>Further documentation</vt:lpstr>
      <vt:lpstr>PowerPoint-presentatie</vt:lpstr>
    </vt:vector>
  </TitlesOfParts>
  <Company>CY2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van Liempt</dc:creator>
  <cp:lastModifiedBy>Lukas Degens</cp:lastModifiedBy>
  <cp:revision>951</cp:revision>
  <cp:lastPrinted>2014-02-26T11:45:09Z</cp:lastPrinted>
  <dcterms:created xsi:type="dcterms:W3CDTF">2011-10-03T08:27:24Z</dcterms:created>
  <dcterms:modified xsi:type="dcterms:W3CDTF">2017-10-13T14:31:38Z</dcterms:modified>
</cp:coreProperties>
</file>