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32"/>
  </p:notesMasterIdLst>
  <p:handoutMasterIdLst>
    <p:handoutMasterId r:id="rId33"/>
  </p:handoutMasterIdLst>
  <p:sldIdLst>
    <p:sldId id="259" r:id="rId5"/>
    <p:sldId id="260" r:id="rId6"/>
    <p:sldId id="269" r:id="rId7"/>
    <p:sldId id="268" r:id="rId8"/>
    <p:sldId id="286" r:id="rId9"/>
    <p:sldId id="257" r:id="rId10"/>
    <p:sldId id="262" r:id="rId11"/>
    <p:sldId id="266" r:id="rId12"/>
    <p:sldId id="270" r:id="rId13"/>
    <p:sldId id="263" r:id="rId14"/>
    <p:sldId id="272" r:id="rId15"/>
    <p:sldId id="288" r:id="rId16"/>
    <p:sldId id="295" r:id="rId17"/>
    <p:sldId id="290" r:id="rId18"/>
    <p:sldId id="264" r:id="rId19"/>
    <p:sldId id="276" r:id="rId20"/>
    <p:sldId id="285" r:id="rId21"/>
    <p:sldId id="292" r:id="rId22"/>
    <p:sldId id="293" r:id="rId23"/>
    <p:sldId id="298" r:id="rId24"/>
    <p:sldId id="294" r:id="rId25"/>
    <p:sldId id="265" r:id="rId26"/>
    <p:sldId id="296" r:id="rId27"/>
    <p:sldId id="297" r:id="rId28"/>
    <p:sldId id="281" r:id="rId29"/>
    <p:sldId id="283"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4" autoAdjust="0"/>
    <p:restoredTop sz="74583" autoAdjust="0"/>
  </p:normalViewPr>
  <p:slideViewPr>
    <p:cSldViewPr snapToGrid="0">
      <p:cViewPr varScale="1">
        <p:scale>
          <a:sx n="87" d="100"/>
          <a:sy n="87" d="100"/>
        </p:scale>
        <p:origin x="1560"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11/15/2018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5</a:t>
            </a:fld>
            <a:endParaRPr lang="en-US"/>
          </a:p>
        </p:txBody>
      </p:sp>
    </p:spTree>
    <p:extLst>
      <p:ext uri="{BB962C8B-B14F-4D97-AF65-F5344CB8AC3E}">
        <p14:creationId xmlns:p14="http://schemas.microsoft.com/office/powerpoint/2010/main" val="168045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Continuing Education users manage program objects in PeopleSoft AIR.</a:t>
            </a:r>
            <a:endParaRPr lang="en-US" b="0" dirty="0">
              <a:effectLst/>
            </a:endParaRPr>
          </a:p>
          <a:p>
            <a:pPr rtl="0"/>
            <a:r>
              <a:rPr lang="en-US" sz="1200" b="0" i="0" u="none" strike="noStrike" kern="1200" dirty="0">
                <a:solidFill>
                  <a:schemeClr val="tx1"/>
                </a:solidFill>
                <a:effectLst/>
                <a:latin typeface="+mn-lt"/>
                <a:ea typeface="+mn-ea"/>
                <a:cs typeface="+mn-cs"/>
              </a:rPr>
              <a:t>Continuing Education administrative user uses custom middleware web application to trigger object synchronization to WebCenter Content.</a:t>
            </a:r>
            <a:endParaRPr lang="en-US" b="0" dirty="0">
              <a:effectLst/>
            </a:endParaRPr>
          </a:p>
          <a:p>
            <a:pPr rtl="0"/>
            <a:r>
              <a:rPr lang="en-US" sz="1200" b="0" i="0" u="none" strike="noStrike" kern="1200" dirty="0">
                <a:solidFill>
                  <a:schemeClr val="tx1"/>
                </a:solidFill>
                <a:effectLst/>
                <a:latin typeface="+mn-lt"/>
                <a:ea typeface="+mn-ea"/>
                <a:cs typeface="+mn-cs"/>
              </a:rPr>
              <a:t>Web pages server through WebCenter Content use synchronized objects to display program data.</a:t>
            </a:r>
            <a:endParaRPr lang="en-US" b="0" dirty="0">
              <a:effectLst/>
            </a:endParaRPr>
          </a:p>
          <a:p>
            <a:pPr rtl="0"/>
            <a:r>
              <a:rPr lang="en-US" sz="1200" b="0" i="0" u="none" strike="noStrike" kern="1200" dirty="0">
                <a:solidFill>
                  <a:schemeClr val="tx1"/>
                </a:solidFill>
                <a:effectLst/>
                <a:latin typeface="+mn-lt"/>
                <a:ea typeface="+mn-ea"/>
                <a:cs typeface="+mn-cs"/>
              </a:rPr>
              <a:t>In the near future, the website moves to a static website delivery model. WebCenter Content will trigger an additional synchronization step that publishes updated program information to the static website servers.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There are additional synchronization patterns for synchronizing other PeopleSoft data to WebCenter Content, such as the course catalogue, as well as scholarships, awards, and bursaries.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16</a:t>
            </a:fld>
            <a:endParaRPr lang="en-US"/>
          </a:p>
        </p:txBody>
      </p:sp>
    </p:spTree>
    <p:extLst>
      <p:ext uri="{BB962C8B-B14F-4D97-AF65-F5344CB8AC3E}">
        <p14:creationId xmlns:p14="http://schemas.microsoft.com/office/powerpoint/2010/main" val="2423059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AIR-PGM is the custom middleware user interface that is used to trigger the synchronization of content between PeopleSoft CS and WebCenter Content.</a:t>
            </a:r>
            <a:endParaRPr lang="en-US" b="0" dirty="0">
              <a:effectLst/>
            </a:endParaRPr>
          </a:p>
          <a:p>
            <a:pPr rtl="0" fontAlgn="base"/>
            <a:r>
              <a:rPr lang="en-US" sz="1200" b="0" i="0" u="none" strike="noStrike" kern="1200" dirty="0">
                <a:solidFill>
                  <a:schemeClr val="tx1"/>
                </a:solidFill>
                <a:effectLst/>
                <a:latin typeface="+mn-lt"/>
                <a:ea typeface="+mn-ea"/>
                <a:cs typeface="+mn-cs"/>
              </a:rPr>
              <a:t>Select environment (DEV / UAT / PRD)</a:t>
            </a:r>
          </a:p>
          <a:p>
            <a:pPr rtl="0" fontAlgn="base"/>
            <a:r>
              <a:rPr lang="en-US" sz="1200" b="0" i="0" u="none" strike="noStrike" kern="1200" dirty="0">
                <a:solidFill>
                  <a:schemeClr val="tx1"/>
                </a:solidFill>
                <a:effectLst/>
                <a:latin typeface="+mn-lt"/>
                <a:ea typeface="+mn-ea"/>
                <a:cs typeface="+mn-cs"/>
              </a:rPr>
              <a:t>Select program to synch</a:t>
            </a:r>
          </a:p>
          <a:p>
            <a:pPr rtl="0" fontAlgn="base"/>
            <a:r>
              <a:rPr lang="en-US" sz="1200" b="0" i="0" u="none" strike="noStrike" kern="1200" dirty="0">
                <a:solidFill>
                  <a:schemeClr val="tx1"/>
                </a:solidFill>
                <a:effectLst/>
                <a:latin typeface="+mn-lt"/>
                <a:ea typeface="+mn-ea"/>
                <a:cs typeface="+mn-cs"/>
              </a:rPr>
              <a:t>Click “Send to &lt;</a:t>
            </a:r>
            <a:r>
              <a:rPr lang="en-US" sz="1200" b="0" i="0" u="none" strike="noStrike" kern="1200" dirty="0" err="1">
                <a:solidFill>
                  <a:schemeClr val="tx1"/>
                </a:solidFill>
                <a:effectLst/>
                <a:latin typeface="+mn-lt"/>
                <a:ea typeface="+mn-ea"/>
                <a:cs typeface="+mn-cs"/>
              </a:rPr>
              <a:t>env</a:t>
            </a:r>
            <a:r>
              <a:rPr lang="en-US" sz="1200" b="0" i="0" u="none" strike="noStrike" kern="1200" dirty="0">
                <a:solidFill>
                  <a:schemeClr val="tx1"/>
                </a:solidFill>
                <a:effectLst/>
                <a:latin typeface="+mn-lt"/>
                <a:ea typeface="+mn-ea"/>
                <a:cs typeface="+mn-cs"/>
              </a:rPr>
              <a:t>&gt;”  to synchronize data with WebCenter Content</a:t>
            </a:r>
          </a:p>
          <a:p>
            <a:pPr rtl="0"/>
            <a:r>
              <a:rPr lang="en-US" sz="1200" b="0" i="0" u="none" strike="noStrike" kern="1200" dirty="0">
                <a:solidFill>
                  <a:schemeClr val="tx1"/>
                </a:solidFill>
                <a:effectLst/>
                <a:latin typeface="+mn-lt"/>
                <a:ea typeface="+mn-ea"/>
                <a:cs typeface="+mn-cs"/>
              </a:rPr>
              <a:t>AIR-PGM uses OAHU REST to retrieve data from PeopleSoft, then uses SOAP to check new version into WebCenter Content.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a:p>
        </p:txBody>
      </p:sp>
    </p:spTree>
    <p:extLst>
      <p:ext uri="{BB962C8B-B14F-4D97-AF65-F5344CB8AC3E}">
        <p14:creationId xmlns:p14="http://schemas.microsoft.com/office/powerpoint/2010/main" val="308064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Each program object becomes</a:t>
            </a:r>
            <a:r>
              <a:rPr lang="en-US" baseline="0" dirty="0"/>
              <a:t> a content object in </a:t>
            </a:r>
            <a:r>
              <a:rPr lang="en-US" baseline="0" dirty="0" err="1"/>
              <a:t>WebCenter</a:t>
            </a:r>
            <a:r>
              <a:rPr lang="en-US" baseline="0" dirty="0"/>
              <a:t> Content. </a:t>
            </a:r>
            <a:r>
              <a:rPr lang="en-US" baseline="0" dirty="0" err="1"/>
              <a:t>WebCenter</a:t>
            </a:r>
            <a:r>
              <a:rPr lang="en-US" baseline="0" dirty="0"/>
              <a:t> Content is </a:t>
            </a:r>
            <a:r>
              <a:rPr lang="en-US" baseline="0" dirty="0" err="1"/>
              <a:t>MacEwan’s</a:t>
            </a:r>
            <a:r>
              <a:rPr lang="en-US" baseline="0" dirty="0"/>
              <a:t> core content management system. It currently is used also to publish our public website, although this is changing.</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245538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Each object is marked up with metadata</a:t>
            </a:r>
            <a:r>
              <a:rPr lang="en-US" baseline="0" dirty="0"/>
              <a:t> describing the object, and the content item is a data file in JSON format with the complete data set, including details about each course in the attached course list(s).</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19</a:t>
            </a:fld>
            <a:endParaRPr lang="en-US"/>
          </a:p>
        </p:txBody>
      </p:sp>
    </p:spTree>
    <p:extLst>
      <p:ext uri="{BB962C8B-B14F-4D97-AF65-F5344CB8AC3E}">
        <p14:creationId xmlns:p14="http://schemas.microsoft.com/office/powerpoint/2010/main" val="2989626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Each object is marked up with metadata</a:t>
            </a:r>
            <a:r>
              <a:rPr lang="en-US" baseline="0" dirty="0"/>
              <a:t> describing the object, and the content item is a data file in JSON format with the complete data set, including details about each course in the attached course list(s).</a:t>
            </a:r>
          </a:p>
          <a:p>
            <a:endParaRPr lang="en-US" baseline="0" dirty="0"/>
          </a:p>
          <a:p>
            <a:r>
              <a:rPr lang="en-US" baseline="0"/>
              <a:t>Example object: SCE_00000000234</a:t>
            </a:r>
            <a:endParaRPr lang="en-US" baseline="0" dirty="0"/>
          </a:p>
        </p:txBody>
      </p:sp>
      <p:sp>
        <p:nvSpPr>
          <p:cNvPr id="4" name="Slide Number Placeholder 3"/>
          <p:cNvSpPr>
            <a:spLocks noGrp="1"/>
          </p:cNvSpPr>
          <p:nvPr>
            <p:ph type="sldNum" sz="quarter" idx="10"/>
          </p:nvPr>
        </p:nvSpPr>
        <p:spPr/>
        <p:txBody>
          <a:bodyPr/>
          <a:lstStyle/>
          <a:p>
            <a:fld id="{22164149-2C44-4029-BA5B-3E7ECA7C8CBF}" type="slidenum">
              <a:rPr lang="en-US" smtClean="0"/>
              <a:t>20</a:t>
            </a:fld>
            <a:endParaRPr lang="en-US"/>
          </a:p>
        </p:txBody>
      </p:sp>
    </p:spTree>
    <p:extLst>
      <p:ext uri="{BB962C8B-B14F-4D97-AF65-F5344CB8AC3E}">
        <p14:creationId xmlns:p14="http://schemas.microsoft.com/office/powerpoint/2010/main" val="361235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a:p>
        </p:txBody>
      </p:sp>
    </p:spTree>
    <p:extLst>
      <p:ext uri="{BB962C8B-B14F-4D97-AF65-F5344CB8AC3E}">
        <p14:creationId xmlns:p14="http://schemas.microsoft.com/office/powerpoint/2010/main" val="1880576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23</a:t>
            </a:fld>
            <a:endParaRPr lang="en-US"/>
          </a:p>
        </p:txBody>
      </p:sp>
    </p:spTree>
    <p:extLst>
      <p:ext uri="{BB962C8B-B14F-4D97-AF65-F5344CB8AC3E}">
        <p14:creationId xmlns:p14="http://schemas.microsoft.com/office/powerpoint/2010/main" val="1411609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24</a:t>
            </a:fld>
            <a:endParaRPr lang="en-US"/>
          </a:p>
        </p:txBody>
      </p:sp>
    </p:spTree>
    <p:extLst>
      <p:ext uri="{BB962C8B-B14F-4D97-AF65-F5344CB8AC3E}">
        <p14:creationId xmlns:p14="http://schemas.microsoft.com/office/powerpoint/2010/main" val="289634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6</a:t>
            </a:fld>
            <a:endParaRPr lang="en-US"/>
          </a:p>
        </p:txBody>
      </p:sp>
    </p:spTree>
    <p:extLst>
      <p:ext uri="{BB962C8B-B14F-4D97-AF65-F5344CB8AC3E}">
        <p14:creationId xmlns:p14="http://schemas.microsoft.com/office/powerpoint/2010/main" val="139567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School of Continuing Education offers non-credit programming from English as an Additional Language and University Preparation, and International Professional Development Programs (Program Management, Business Analysis). It also offers professional development certificates, corporate training and various other personal development course-work </a:t>
            </a:r>
          </a:p>
          <a:p>
            <a:pPr marL="171450" indent="-171450">
              <a:buFont typeface="Arial" panose="020B0604020202020204" pitchFamily="34" charset="0"/>
              <a:buChar char="•"/>
            </a:pPr>
            <a:r>
              <a:rPr lang="en-US" dirty="0"/>
              <a:t>Previously, these offerings were provided as non-credit course work through different Schools and Faculties at MacEwan</a:t>
            </a:r>
          </a:p>
          <a:p>
            <a:pPr marL="171450" indent="-171450">
              <a:buFont typeface="Arial" panose="020B0604020202020204" pitchFamily="34" charset="0"/>
              <a:buChar char="•"/>
            </a:pPr>
            <a:r>
              <a:rPr lang="en-US" dirty="0"/>
              <a:t>In 2014, a project was undertaken to combine all non-credit course work into one faculty called the School of Continuing Education</a:t>
            </a:r>
          </a:p>
          <a:p>
            <a:pPr marL="171450" indent="-171450">
              <a:buFont typeface="Arial" panose="020B0604020202020204" pitchFamily="34" charset="0"/>
              <a:buChar char="•"/>
            </a:pPr>
            <a:r>
              <a:rPr lang="en-US" dirty="0"/>
              <a:t>After much deliberation, the School of Continuing Education chose to utilize the existing PeopleSoft Campus Solutions system as it’s registration and information system. </a:t>
            </a:r>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93044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Initially, most programming at the School of Con Ed was essentially an single non-credit class or group of classes</a:t>
            </a:r>
          </a:p>
          <a:p>
            <a:pPr marL="628650" lvl="1" indent="-171450">
              <a:buFont typeface="Arial" panose="020B0604020202020204" pitchFamily="34" charset="0"/>
              <a:buChar char="•"/>
            </a:pPr>
            <a:r>
              <a:rPr lang="en-US" dirty="0"/>
              <a:t>Outside of our English as an Additional Language and University Preparation offerings, there was no application necessary and most classes did not have a prerequisite</a:t>
            </a:r>
          </a:p>
          <a:p>
            <a:pPr marL="628650" lvl="1" indent="-171450">
              <a:buFont typeface="Arial" panose="020B0604020202020204" pitchFamily="34" charset="0"/>
              <a:buChar char="•"/>
            </a:pPr>
            <a:r>
              <a:rPr lang="en-US" dirty="0"/>
              <a:t>Likewise, new and returning students did not have access to our Student Service Center in Campus Solutions, which our Undergraduate students used to enroll in classes</a:t>
            </a:r>
          </a:p>
          <a:p>
            <a:pPr marL="171450" lvl="0" indent="-171450">
              <a:buFont typeface="Arial" panose="020B0604020202020204" pitchFamily="34" charset="0"/>
              <a:buChar char="•"/>
            </a:pPr>
            <a:r>
              <a:rPr lang="en-US" dirty="0"/>
              <a:t>We needed a way for our students to find a class or program on our website easily. Likewise, they need to be able to enroll into these classes with as little hassle as possible</a:t>
            </a:r>
          </a:p>
          <a:p>
            <a:pPr marL="171450" lvl="0" indent="-171450">
              <a:buFont typeface="Arial" panose="020B0604020202020204" pitchFamily="34" charset="0"/>
              <a:buChar char="•"/>
            </a:pPr>
            <a:r>
              <a:rPr lang="en-US" dirty="0"/>
              <a:t>Likewise, unlike our undergraduate programming, our courses and offerings were constantly changing based on market demand. We didn’t operate on annual cycles in the same way that our credit programming did. Instead, if one of our program areas wanted to create a new course, professional development series or even a whole new program, we need to be able to create it and have students enroll within weeks. Likewise, if a program or offering was no longer viable, we needed to be able to remove it or alter it at the same speed. </a:t>
            </a:r>
          </a:p>
          <a:p>
            <a:pPr marL="171450" lvl="0" indent="-171450">
              <a:buFont typeface="Arial" panose="020B0604020202020204" pitchFamily="34" charset="0"/>
              <a:buChar char="•"/>
            </a:pPr>
            <a:r>
              <a:rPr lang="en-US" dirty="0"/>
              <a:t>Part of this meant that our usual processes, like funneling web content through our web services team wasn’t feasible. </a:t>
            </a:r>
          </a:p>
          <a:p>
            <a:pPr marL="628650" lvl="1" indent="-171450">
              <a:buFont typeface="Arial" panose="020B0604020202020204" pitchFamily="34" charset="0"/>
              <a:buChar char="•"/>
            </a:pPr>
            <a:r>
              <a:rPr lang="en-US" dirty="0"/>
              <a:t>We needed to own and manage this content ourselves, at least as much as possible. </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So, how do we do that within the existing framework of Campus Solutions?</a:t>
            </a:r>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77086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a:p>
        </p:txBody>
      </p:sp>
    </p:spTree>
    <p:extLst>
      <p:ext uri="{BB962C8B-B14F-4D97-AF65-F5344CB8AC3E}">
        <p14:creationId xmlns:p14="http://schemas.microsoft.com/office/powerpoint/2010/main" val="391288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PEAM (Program Enrollment and Activity Management) rolled out in Campus Solutions 9.0. Provides the option to use program enrollment as opposed to traditional program structures and advising, and to facilitate</a:t>
            </a:r>
            <a:r>
              <a:rPr lang="en-US" baseline="0" dirty="0"/>
              <a:t> student activity and completion tracking</a:t>
            </a:r>
            <a:r>
              <a:rPr lang="en-US" dirty="0"/>
              <a:t>. We are not using PEAM for either program enrollment or activity management, but are using one</a:t>
            </a:r>
            <a:r>
              <a:rPr lang="en-US" baseline="0" dirty="0"/>
              <a:t> component of PEAM, the academic item registry, to manage curriculum objects such as programs and course lists.</a:t>
            </a:r>
          </a:p>
          <a:p>
            <a:pPr marL="0" indent="0">
              <a:buFontTx/>
              <a:buNone/>
            </a:pPr>
            <a:endParaRPr lang="en-US" baseline="0" dirty="0"/>
          </a:p>
          <a:p>
            <a:pPr marL="0" indent="0">
              <a:buFontTx/>
              <a:buNone/>
            </a:pPr>
            <a:r>
              <a:rPr lang="en-US" baseline="0" dirty="0"/>
              <a:t>The issues we needed to solve were:</a:t>
            </a:r>
          </a:p>
          <a:p>
            <a:pPr marL="228600" indent="-228600">
              <a:buFontTx/>
              <a:buAutoNum type="arabicParenR"/>
            </a:pPr>
            <a:r>
              <a:rPr lang="en-US" baseline="0" dirty="0"/>
              <a:t>Most continuing education programs are part of a single </a:t>
            </a:r>
            <a:r>
              <a:rPr lang="en-US" baseline="0" dirty="0" err="1"/>
              <a:t>con.ed</a:t>
            </a:r>
            <a:r>
              <a:rPr lang="en-US" baseline="0" dirty="0"/>
              <a:t>. Program in the </a:t>
            </a:r>
            <a:r>
              <a:rPr lang="en-US" baseline="0" dirty="0" err="1"/>
              <a:t>Psft</a:t>
            </a:r>
            <a:r>
              <a:rPr lang="en-US" baseline="0" dirty="0"/>
              <a:t> CS foundation tables. </a:t>
            </a:r>
            <a:r>
              <a:rPr lang="en-US" baseline="0" dirty="0" err="1"/>
              <a:t>Con.Ed</a:t>
            </a:r>
            <a:r>
              <a:rPr lang="en-US" baseline="0" dirty="0"/>
              <a:t>. Needed a way to define program information for programs that were not technically individual </a:t>
            </a:r>
            <a:r>
              <a:rPr lang="en-US" baseline="0" dirty="0" err="1"/>
              <a:t>Psft</a:t>
            </a:r>
            <a:r>
              <a:rPr lang="en-US" baseline="0" dirty="0"/>
              <a:t> programs.</a:t>
            </a:r>
          </a:p>
          <a:p>
            <a:pPr marL="228600" indent="-228600">
              <a:buFontTx/>
              <a:buAutoNum type="arabicParenR"/>
            </a:pPr>
            <a:r>
              <a:rPr lang="en-US" baseline="0" dirty="0"/>
              <a:t>The only place in traditional CS to build course lists is in Academic Advisement, something that </a:t>
            </a:r>
            <a:r>
              <a:rPr lang="en-US" baseline="0" dirty="0" err="1"/>
              <a:t>Con.Ed</a:t>
            </a:r>
            <a:r>
              <a:rPr lang="en-US" baseline="0" dirty="0"/>
              <a:t>. does not use, for various reasons.</a:t>
            </a:r>
            <a:endParaRPr lang="en-US" dirty="0"/>
          </a:p>
          <a:p>
            <a:pPr marL="171450" indent="-171450">
              <a:buFont typeface="Arial" panose="020B0604020202020204" pitchFamily="34" charset="0"/>
              <a:buChar char="•"/>
            </a:pPr>
            <a:endParaRPr lang="en-US" dirty="0"/>
          </a:p>
          <a:p>
            <a:pPr marL="0" indent="0">
              <a:buFontTx/>
              <a:buNone/>
            </a:pPr>
            <a:r>
              <a:rPr lang="en-US" dirty="0"/>
              <a:t>The academic item registry allows us to bot h define program objects, including descriptions </a:t>
            </a:r>
            <a:r>
              <a:rPr lang="en-US" dirty="0" err="1"/>
              <a:t>etc</a:t>
            </a:r>
            <a:r>
              <a:rPr lang="en-US" dirty="0"/>
              <a:t>, and create course lists, which</a:t>
            </a:r>
            <a:r>
              <a:rPr lang="en-US" baseline="0" dirty="0"/>
              <a:t> i</a:t>
            </a:r>
            <a:r>
              <a:rPr lang="en-US" dirty="0"/>
              <a:t>n</a:t>
            </a:r>
            <a:r>
              <a:rPr lang="en-US" baseline="0" dirty="0"/>
              <a:t> turn can be referenced by the program objects. Course objects are created by using the built-in copy function to copy data from the course catalog to the academic item registry. Once a course object is created in AIR, it is now managed independent of the course catalog object.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I’ll perhaps get Erwin to talk a little bit more about how Academic Item Registry is intended to be used at other institutions since, to be honest, I’m really only familiar with how we use it at the School of Continuing Education. </a:t>
            </a:r>
          </a:p>
          <a:p>
            <a:pPr marL="171450" indent="-171450">
              <a:buFont typeface="Arial" panose="020B0604020202020204" pitchFamily="34" charset="0"/>
              <a:buChar char="•"/>
            </a:pPr>
            <a:r>
              <a:rPr lang="en-US" dirty="0"/>
              <a:t>So the quote here is from </a:t>
            </a:r>
            <a:r>
              <a:rPr lang="en-US" dirty="0" err="1"/>
              <a:t>PeopleBooks</a:t>
            </a:r>
            <a:r>
              <a:rPr lang="en-US" dirty="0"/>
              <a:t>, which states that the Academic Item Registry (AIR or PEAM) is an educational model where students must complete a strictly defined set of courses towards their academic objective in a specified sequence. </a:t>
            </a:r>
          </a:p>
          <a:p>
            <a:pPr marL="171450" indent="-171450">
              <a:buFont typeface="Arial" panose="020B0604020202020204" pitchFamily="34" charset="0"/>
              <a:buChar char="•"/>
            </a:pPr>
            <a:r>
              <a:rPr lang="en-US" dirty="0"/>
              <a:t>Essentially, what the academic item registry allows users to do is add courses to create a course list. This course list can then be attached to a program, or in our case a certificate. The course lists can be defined as required or optional. </a:t>
            </a:r>
          </a:p>
        </p:txBody>
      </p:sp>
      <p:sp>
        <p:nvSpPr>
          <p:cNvPr id="4" name="Slide Number Placeholder 3"/>
          <p:cNvSpPr>
            <a:spLocks noGrp="1"/>
          </p:cNvSpPr>
          <p:nvPr>
            <p:ph type="sldNum" sz="quarter" idx="10"/>
          </p:nvPr>
        </p:nvSpPr>
        <p:spPr/>
        <p:txBody>
          <a:bodyPr/>
          <a:lstStyle/>
          <a:p>
            <a:fld id="{22164149-2C44-4029-BA5B-3E7ECA7C8CBF}" type="slidenum">
              <a:rPr lang="en-US" smtClean="0"/>
              <a:t>11</a:t>
            </a:fld>
            <a:endParaRPr lang="en-US" dirty="0"/>
          </a:p>
        </p:txBody>
      </p:sp>
    </p:spTree>
    <p:extLst>
      <p:ext uri="{BB962C8B-B14F-4D97-AF65-F5344CB8AC3E}">
        <p14:creationId xmlns:p14="http://schemas.microsoft.com/office/powerpoint/2010/main" val="322445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dirty="0"/>
          </a:p>
        </p:txBody>
      </p:sp>
    </p:spTree>
    <p:extLst>
      <p:ext uri="{BB962C8B-B14F-4D97-AF65-F5344CB8AC3E}">
        <p14:creationId xmlns:p14="http://schemas.microsoft.com/office/powerpoint/2010/main" val="87185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you can see in this first picture that we first create a course in AIR. Really, we are jut attaching an existing course to the academic item type. </a:t>
            </a:r>
          </a:p>
          <a:p>
            <a:pPr marL="171450" indent="-171450">
              <a:buFont typeface="Arial" panose="020B0604020202020204" pitchFamily="34" charset="0"/>
              <a:buChar char="•"/>
            </a:pPr>
            <a:r>
              <a:rPr lang="en-US" dirty="0"/>
              <a:t>Once the courses have been created, we can create a course list of available courses</a:t>
            </a:r>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a:p>
        </p:txBody>
      </p:sp>
    </p:spTree>
    <p:extLst>
      <p:ext uri="{BB962C8B-B14F-4D97-AF65-F5344CB8AC3E}">
        <p14:creationId xmlns:p14="http://schemas.microsoft.com/office/powerpoint/2010/main" val="416715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we have a course list or lists, we can create the program to attach it too.</a:t>
            </a:r>
          </a:p>
          <a:p>
            <a:pPr marL="171450" indent="-171450">
              <a:buFont typeface="Arial" panose="020B0604020202020204" pitchFamily="34" charset="0"/>
              <a:buChar char="•"/>
            </a:pPr>
            <a:r>
              <a:rPr lang="en-US" dirty="0"/>
              <a:t>The piece that is interesting from a functional perspective is that we can configure Attributes which will dictate what appears on the website. </a:t>
            </a:r>
          </a:p>
          <a:p>
            <a:pPr marL="171450" indent="-171450">
              <a:buFont typeface="Arial" panose="020B0604020202020204" pitchFamily="34" charset="0"/>
              <a:buChar char="•"/>
            </a:pPr>
            <a:r>
              <a:rPr lang="en-US" dirty="0"/>
              <a:t>As you can see in this screen shot, we’ve configured a number of attributes which appear on the website. We have items from Program Title, Teaser Text (which appears on the search page) and outline. However, we also have items for admissions requirements, fees</a:t>
            </a:r>
          </a:p>
          <a:p>
            <a:pPr marL="171450" indent="-171450">
              <a:buFont typeface="Arial" panose="020B0604020202020204" pitchFamily="34" charset="0"/>
              <a:buChar char="•"/>
            </a:pPr>
            <a:r>
              <a:rPr lang="en-US" dirty="0"/>
              <a:t>However, we also have other attributes which dictate items such as ‘cloud words.’ These are items such as ‘communications’ or ‘art’ or ‘project management’ that website users can search for or select on our main page. </a:t>
            </a:r>
          </a:p>
          <a:p>
            <a:pPr marL="171450" indent="-171450">
              <a:buFont typeface="Arial" panose="020B0604020202020204" pitchFamily="34" charset="0"/>
              <a:buChar char="•"/>
            </a:pPr>
            <a:r>
              <a:rPr lang="en-US" dirty="0"/>
              <a:t>Likewise, we’ve also created attributes which can control things such as whether or not a certificate requires an application. If it does, an apply now button will appear on the website. </a:t>
            </a:r>
          </a:p>
          <a:p>
            <a:pPr marL="171450" indent="-171450">
              <a:buFont typeface="Arial" panose="020B0604020202020204" pitchFamily="34" charset="0"/>
              <a:buChar char="•"/>
            </a:pPr>
            <a:r>
              <a:rPr lang="en-US" dirty="0"/>
              <a:t>Any of the attributes can be update by our office at any given time without having to wait for web services or IT or specific change management windows for the updates to appear on the Con Ed website. </a:t>
            </a:r>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a:p>
        </p:txBody>
      </p:sp>
    </p:spTree>
    <p:extLst>
      <p:ext uri="{BB962C8B-B14F-4D97-AF65-F5344CB8AC3E}">
        <p14:creationId xmlns:p14="http://schemas.microsoft.com/office/powerpoint/2010/main" val="385241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11/15/2018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11/15/2018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11/15/2018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11/15/2018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11/15/2018</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11/15/2018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11/15/2018</a:t>
            </a:fld>
            <a:endParaRPr lang="en-US"/>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11/15/2018</a:t>
            </a:fld>
            <a:endParaRPr lang="en-US"/>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11/15/2018</a:t>
            </a:fld>
            <a:endParaRPr lang="en-US"/>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11/15/2018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11/15/2018</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11/15/2018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uatwww.macewan.ca/wcm/SchoolsFaculties/SchoolofContinuingEducation/Programs/SCE_00000000842"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t>Utilizing the Academic item Registry to publicize continuing Education Programs</a:t>
            </a:r>
          </a:p>
        </p:txBody>
      </p:sp>
      <p:sp>
        <p:nvSpPr>
          <p:cNvPr id="4" name="Text Placeholder 3"/>
          <p:cNvSpPr>
            <a:spLocks noGrp="1"/>
          </p:cNvSpPr>
          <p:nvPr>
            <p:ph type="body" sz="half" idx="2"/>
          </p:nvPr>
        </p:nvSpPr>
        <p:spPr/>
        <p:txBody>
          <a:bodyPr/>
          <a:lstStyle/>
          <a:p>
            <a:r>
              <a:rPr lang="en-US" dirty="0"/>
              <a:t>SESSION: 6025</a:t>
            </a:r>
          </a:p>
          <a:p>
            <a:r>
              <a:rPr lang="en-US" dirty="0"/>
              <a:t>Wednesday, November 14</a:t>
            </a:r>
          </a:p>
          <a:p>
            <a:r>
              <a:rPr lang="en-US" dirty="0"/>
              <a:t>01:00 PM – 02:00 PM</a:t>
            </a:r>
          </a:p>
          <a:p>
            <a:r>
              <a:rPr lang="en-US" dirty="0"/>
              <a:t>Room 9-213</a:t>
            </a:r>
          </a:p>
        </p:txBody>
      </p:sp>
      <p:sp>
        <p:nvSpPr>
          <p:cNvPr id="3" name="Footer Placeholder 2"/>
          <p:cNvSpPr>
            <a:spLocks noGrp="1"/>
          </p:cNvSpPr>
          <p:nvPr>
            <p:ph type="ftr" sz="quarter" idx="11"/>
          </p:nvPr>
        </p:nvSpPr>
        <p:spPr/>
        <p:txBody>
          <a:bodyPr/>
          <a:lstStyle/>
          <a:p>
            <a:r>
              <a:rPr lang="en-US" dirty="0"/>
              <a:t>Canada Alliance   12-14 November 2018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8" name="Picture 7">
            <a:extLst>
              <a:ext uri="{FF2B5EF4-FFF2-40B4-BE49-F238E27FC236}">
                <a16:creationId xmlns:a16="http://schemas.microsoft.com/office/drawing/2014/main" id="{8CDBDDFF-E76E-4941-B95C-C4D37E832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t a table&#10;&#10;Description generated with very high confidence">
            <a:extLst>
              <a:ext uri="{FF2B5EF4-FFF2-40B4-BE49-F238E27FC236}">
                <a16:creationId xmlns:a16="http://schemas.microsoft.com/office/drawing/2014/main" id="{70A26D78-1013-42AF-A651-54EAEACB5D3F}"/>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r="5358"/>
          <a:stretch/>
        </p:blipFill>
        <p:spPr>
          <a:xfrm>
            <a:off x="20" y="10"/>
            <a:ext cx="9143980" cy="6857990"/>
          </a:xfrm>
          <a:prstGeom prst="rect">
            <a:avLst/>
          </a:prstGeom>
        </p:spPr>
      </p:pic>
      <p:sp>
        <p:nvSpPr>
          <p:cNvPr id="2" name="Title 1"/>
          <p:cNvSpPr>
            <a:spLocks noGrp="1"/>
          </p:cNvSpPr>
          <p:nvPr>
            <p:ph type="ctrTitle"/>
          </p:nvPr>
        </p:nvSpPr>
        <p:spPr>
          <a:xfrm>
            <a:off x="482600" y="643467"/>
            <a:ext cx="5373505" cy="5571066"/>
          </a:xfrm>
        </p:spPr>
        <p:txBody>
          <a:bodyPr>
            <a:normAutofit/>
          </a:bodyPr>
          <a:lstStyle/>
          <a:p>
            <a:r>
              <a:rPr lang="en-US" sz="5700">
                <a:solidFill>
                  <a:schemeClr val="tx1"/>
                </a:solidFill>
              </a:rPr>
              <a:t>Academic Item Registry</a:t>
            </a:r>
          </a:p>
        </p:txBody>
      </p:sp>
      <p:sp>
        <p:nvSpPr>
          <p:cNvPr id="3" name="Subtitle 2"/>
          <p:cNvSpPr>
            <a:spLocks noGrp="1"/>
          </p:cNvSpPr>
          <p:nvPr>
            <p:ph type="subTitle" idx="1"/>
          </p:nvPr>
        </p:nvSpPr>
        <p:spPr>
          <a:xfrm>
            <a:off x="6338706" y="643467"/>
            <a:ext cx="2322694" cy="5571066"/>
          </a:xfrm>
        </p:spPr>
        <p:txBody>
          <a:bodyPr>
            <a:normAutofit/>
          </a:bodyPr>
          <a:lstStyle/>
          <a:p>
            <a:r>
              <a:rPr lang="en-US" sz="1700">
                <a:solidFill>
                  <a:schemeClr val="tx1"/>
                </a:solidFill>
              </a:rPr>
              <a:t>What is the Academic Item Registry and how does the School of Continuing Education use it?</a:t>
            </a:r>
          </a:p>
        </p:txBody>
      </p:sp>
      <p:cxnSp>
        <p:nvCxnSpPr>
          <p:cNvPr id="20" name="Straight Connector 19">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4703"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CD0ED92C-E9A9-4CEB-8AC6-29FB9D279005}"/>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a:solidFill>
                  <a:schemeClr val="tx1"/>
                </a:solidFill>
              </a:rPr>
              <a:t>Canada Alliance   12-14 November 2018</a:t>
            </a:r>
          </a:p>
        </p:txBody>
      </p:sp>
    </p:spTree>
    <p:extLst>
      <p:ext uri="{BB962C8B-B14F-4D97-AF65-F5344CB8AC3E}">
        <p14:creationId xmlns:p14="http://schemas.microsoft.com/office/powerpoint/2010/main" val="348794567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Academic Item Registry</a:t>
            </a:r>
          </a:p>
        </p:txBody>
      </p:sp>
      <p:sp>
        <p:nvSpPr>
          <p:cNvPr id="3" name="Content Placeholder 2"/>
          <p:cNvSpPr>
            <a:spLocks noGrp="1"/>
          </p:cNvSpPr>
          <p:nvPr>
            <p:ph sz="half" idx="1"/>
          </p:nvPr>
        </p:nvSpPr>
        <p:spPr>
          <a:xfrm>
            <a:off x="768096" y="2286000"/>
            <a:ext cx="3566160" cy="2487169"/>
          </a:xfrm>
        </p:spPr>
        <p:txBody>
          <a:bodyPr>
            <a:normAutofit/>
          </a:bodyPr>
          <a:lstStyle/>
          <a:p>
            <a:r>
              <a:rPr lang="en-US" sz="2400" i="1" dirty="0"/>
              <a:t>“Academic Item Registry (AIR) is an educational model where students must complete a strictly defined set of courses towards their academic objective in a specified sequence” </a:t>
            </a:r>
            <a:r>
              <a:rPr lang="en-US" sz="1050" i="1" dirty="0"/>
              <a:t>( </a:t>
            </a:r>
            <a:r>
              <a:rPr lang="en-US" sz="1050" i="1" dirty="0" err="1"/>
              <a:t>PeopleBooks</a:t>
            </a:r>
            <a:r>
              <a:rPr lang="en-US" sz="1050" i="1" dirty="0"/>
              <a:t> 9.2)</a:t>
            </a:r>
          </a:p>
          <a:p>
            <a:endParaRPr lang="en-US" sz="2400" dirty="0"/>
          </a:p>
          <a:p>
            <a:endParaRPr lang="en-US" sz="2400" dirty="0"/>
          </a:p>
          <a:p>
            <a:endParaRPr lang="en-US" sz="2400" dirty="0"/>
          </a:p>
        </p:txBody>
      </p:sp>
      <p:sp>
        <p:nvSpPr>
          <p:cNvPr id="4" name="Content Placeholder 3"/>
          <p:cNvSpPr>
            <a:spLocks noGrp="1"/>
          </p:cNvSpPr>
          <p:nvPr>
            <p:ph sz="half" idx="2"/>
          </p:nvPr>
        </p:nvSpPr>
        <p:spPr>
          <a:xfrm>
            <a:off x="4491990" y="2286000"/>
            <a:ext cx="3566160" cy="1143000"/>
          </a:xfrm>
        </p:spPr>
        <p:txBody>
          <a:bodyPr>
            <a:normAutofit/>
          </a:bodyPr>
          <a:lstStyle/>
          <a:p>
            <a:pPr>
              <a:buFont typeface="Arial" panose="020B0604020202020204" pitchFamily="34" charset="0"/>
              <a:buChar char="•"/>
            </a:pPr>
            <a:r>
              <a:rPr lang="en-US" sz="2400" dirty="0"/>
              <a:t>Provides ‘canned’ program options through courses, course lists, and programs. </a:t>
            </a:r>
          </a:p>
        </p:txBody>
      </p:sp>
      <p:sp>
        <p:nvSpPr>
          <p:cNvPr id="6" name="Footer Placeholder 2">
            <a:extLst>
              <a:ext uri="{FF2B5EF4-FFF2-40B4-BE49-F238E27FC236}">
                <a16:creationId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5" name="TextBox 4">
            <a:extLst>
              <a:ext uri="{FF2B5EF4-FFF2-40B4-BE49-F238E27FC236}">
                <a16:creationId xmlns:a16="http://schemas.microsoft.com/office/drawing/2014/main" id="{224137C4-EDED-4E02-8FF6-15097041AFC4}"/>
              </a:ext>
            </a:extLst>
          </p:cNvPr>
          <p:cNvSpPr txBox="1"/>
          <p:nvPr/>
        </p:nvSpPr>
        <p:spPr>
          <a:xfrm>
            <a:off x="768096" y="5399314"/>
            <a:ext cx="7748887" cy="369332"/>
          </a:xfrm>
          <a:prstGeom prst="rect">
            <a:avLst/>
          </a:prstGeom>
          <a:noFill/>
        </p:spPr>
        <p:txBody>
          <a:bodyPr wrap="square" rtlCol="0">
            <a:spAutoFit/>
          </a:bodyPr>
          <a:lstStyle/>
          <a:p>
            <a:pPr>
              <a:buFont typeface="Arial" panose="020B0604020202020204" pitchFamily="34" charset="0"/>
              <a:buChar char="•"/>
            </a:pPr>
            <a:r>
              <a:rPr lang="en-US" i="1"/>
              <a:t>Curriculum Management &gt; Academic Item Registry &gt; Academic Item Registry (AIR)</a:t>
            </a:r>
            <a:endParaRPr lang="en-US" i="1" dirty="0"/>
          </a:p>
        </p:txBody>
      </p:sp>
    </p:spTree>
    <p:extLst>
      <p:ext uri="{BB962C8B-B14F-4D97-AF65-F5344CB8AC3E}">
        <p14:creationId xmlns:p14="http://schemas.microsoft.com/office/powerpoint/2010/main" val="211423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School of Continuing Education use Academic Item Registry</a:t>
            </a:r>
          </a:p>
        </p:txBody>
      </p:sp>
      <p:sp>
        <p:nvSpPr>
          <p:cNvPr id="5" name="Rounded Rectangle 4"/>
          <p:cNvSpPr/>
          <p:nvPr/>
        </p:nvSpPr>
        <p:spPr>
          <a:xfrm rot="2700000">
            <a:off x="750305" y="2258382"/>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351734" y="2292883"/>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802036" y="2890988"/>
            <a:ext cx="2059994" cy="830997"/>
          </a:xfrm>
          <a:prstGeom prst="rect">
            <a:avLst/>
          </a:prstGeom>
          <a:noFill/>
        </p:spPr>
        <p:txBody>
          <a:bodyPr wrap="square" rtlCol="0">
            <a:spAutoFit/>
          </a:bodyPr>
          <a:lstStyle/>
          <a:p>
            <a:pPr algn="ctr"/>
            <a:r>
              <a:rPr lang="en-US" sz="2400" dirty="0">
                <a:solidFill>
                  <a:schemeClr val="bg1"/>
                </a:solidFill>
              </a:rPr>
              <a:t>Courses and Course Lists</a:t>
            </a:r>
          </a:p>
        </p:txBody>
      </p:sp>
      <p:sp>
        <p:nvSpPr>
          <p:cNvPr id="17" name="Rounded Rectangle 16"/>
          <p:cNvSpPr/>
          <p:nvPr/>
        </p:nvSpPr>
        <p:spPr>
          <a:xfrm rot="2700000">
            <a:off x="2645921" y="3996429"/>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247350" y="4030930"/>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51516" y="4773701"/>
            <a:ext cx="2059994" cy="523220"/>
          </a:xfrm>
          <a:prstGeom prst="rect">
            <a:avLst/>
          </a:prstGeom>
          <a:noFill/>
        </p:spPr>
        <p:txBody>
          <a:bodyPr wrap="square" rtlCol="0">
            <a:spAutoFit/>
          </a:bodyPr>
          <a:lstStyle/>
          <a:p>
            <a:pPr algn="ctr"/>
            <a:r>
              <a:rPr lang="en-US" sz="2800" dirty="0">
                <a:solidFill>
                  <a:schemeClr val="bg1"/>
                </a:solidFill>
              </a:rPr>
              <a:t>Programs</a:t>
            </a:r>
          </a:p>
        </p:txBody>
      </p:sp>
      <p:sp>
        <p:nvSpPr>
          <p:cNvPr id="20" name="Rounded Rectangle 19"/>
          <p:cNvSpPr/>
          <p:nvPr/>
        </p:nvSpPr>
        <p:spPr>
          <a:xfrm rot="2700000">
            <a:off x="4553356" y="2194599"/>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154785" y="2229100"/>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TextBox 21"/>
          <p:cNvSpPr txBox="1"/>
          <p:nvPr/>
        </p:nvSpPr>
        <p:spPr>
          <a:xfrm>
            <a:off x="4621726" y="2916878"/>
            <a:ext cx="2059994" cy="523220"/>
          </a:xfrm>
          <a:prstGeom prst="rect">
            <a:avLst/>
          </a:prstGeom>
          <a:noFill/>
        </p:spPr>
        <p:txBody>
          <a:bodyPr wrap="square" rtlCol="0">
            <a:spAutoFit/>
          </a:bodyPr>
          <a:lstStyle/>
          <a:p>
            <a:pPr algn="ctr"/>
            <a:r>
              <a:rPr lang="en-US" sz="2800" dirty="0">
                <a:solidFill>
                  <a:schemeClr val="bg1"/>
                </a:solidFill>
              </a:rPr>
              <a:t>Attributes</a:t>
            </a:r>
            <a:endParaRPr lang="en-US" dirty="0">
              <a:solidFill>
                <a:schemeClr val="bg1"/>
              </a:solidFill>
            </a:endParaRPr>
          </a:p>
        </p:txBody>
      </p:sp>
      <p:sp>
        <p:nvSpPr>
          <p:cNvPr id="23" name="Rounded Rectangle 22"/>
          <p:cNvSpPr/>
          <p:nvPr/>
        </p:nvSpPr>
        <p:spPr>
          <a:xfrm rot="2700000">
            <a:off x="6419853" y="3943513"/>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8021282" y="3978014"/>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462933" y="4665792"/>
            <a:ext cx="2059994" cy="523220"/>
          </a:xfrm>
          <a:prstGeom prst="rect">
            <a:avLst/>
          </a:prstGeom>
          <a:noFill/>
        </p:spPr>
        <p:txBody>
          <a:bodyPr wrap="square" rtlCol="0">
            <a:spAutoFit/>
          </a:bodyPr>
          <a:lstStyle/>
          <a:p>
            <a:pPr algn="ctr"/>
            <a:r>
              <a:rPr lang="en-US" sz="2800" dirty="0">
                <a:solidFill>
                  <a:schemeClr val="bg1"/>
                </a:solidFill>
              </a:rPr>
              <a:t>Applications</a:t>
            </a:r>
          </a:p>
        </p:txBody>
      </p:sp>
      <p:sp>
        <p:nvSpPr>
          <p:cNvPr id="27" name="Footer Placeholder 2">
            <a:extLst>
              <a:ext uri="{FF2B5EF4-FFF2-40B4-BE49-F238E27FC236}">
                <a16:creationId xmlns:a16="http://schemas.microsoft.com/office/drawing/2014/main" id="{2449BB07-9DE1-4742-B6AB-35E2D8C20D90}"/>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070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0"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Courses and Course Lists</a:t>
            </a:r>
          </a:p>
        </p:txBody>
      </p:sp>
      <p:sp>
        <p:nvSpPr>
          <p:cNvPr id="6" name="Footer Placeholder 2">
            <a:extLst>
              <a:ext uri="{FF2B5EF4-FFF2-40B4-BE49-F238E27FC236}">
                <a16:creationId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11" name="Picture 10">
            <a:extLst>
              <a:ext uri="{FF2B5EF4-FFF2-40B4-BE49-F238E27FC236}">
                <a16:creationId xmlns:a16="http://schemas.microsoft.com/office/drawing/2014/main" id="{FD3D66E8-9026-4838-A40D-AE496ACB9F1B}"/>
              </a:ext>
            </a:extLst>
          </p:cNvPr>
          <p:cNvPicPr>
            <a:picLocks noChangeAspect="1"/>
          </p:cNvPicPr>
          <p:nvPr/>
        </p:nvPicPr>
        <p:blipFill>
          <a:blip r:embed="rId3"/>
          <a:stretch>
            <a:fillRect/>
          </a:stretch>
        </p:blipFill>
        <p:spPr>
          <a:xfrm>
            <a:off x="941526" y="1626233"/>
            <a:ext cx="6943194" cy="4981631"/>
          </a:xfrm>
          <a:prstGeom prst="rect">
            <a:avLst/>
          </a:prstGeom>
        </p:spPr>
      </p:pic>
      <p:pic>
        <p:nvPicPr>
          <p:cNvPr id="3" name="Picture 2">
            <a:extLst>
              <a:ext uri="{FF2B5EF4-FFF2-40B4-BE49-F238E27FC236}">
                <a16:creationId xmlns:a16="http://schemas.microsoft.com/office/drawing/2014/main" id="{1226AE44-F41E-4C33-A797-EF0261F89654}"/>
              </a:ext>
            </a:extLst>
          </p:cNvPr>
          <p:cNvPicPr>
            <a:picLocks noChangeAspect="1"/>
          </p:cNvPicPr>
          <p:nvPr/>
        </p:nvPicPr>
        <p:blipFill>
          <a:blip r:embed="rId4"/>
          <a:stretch>
            <a:fillRect/>
          </a:stretch>
        </p:blipFill>
        <p:spPr>
          <a:xfrm>
            <a:off x="941526" y="1626232"/>
            <a:ext cx="6943194" cy="4981631"/>
          </a:xfrm>
          <a:prstGeom prst="rect">
            <a:avLst/>
          </a:prstGeom>
        </p:spPr>
      </p:pic>
    </p:spTree>
    <p:extLst>
      <p:ext uri="{BB962C8B-B14F-4D97-AF65-F5344CB8AC3E}">
        <p14:creationId xmlns:p14="http://schemas.microsoft.com/office/powerpoint/2010/main" val="10436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programs</a:t>
            </a:r>
            <a:endParaRPr lang="en-US" dirty="0"/>
          </a:p>
        </p:txBody>
      </p:sp>
      <p:sp>
        <p:nvSpPr>
          <p:cNvPr id="6" name="Footer Placeholder 2">
            <a:extLst>
              <a:ext uri="{FF2B5EF4-FFF2-40B4-BE49-F238E27FC236}">
                <a16:creationId xmlns:a16="http://schemas.microsoft.com/office/drawing/2014/main" id="{357E7C2E-5C90-468E-B414-0CFE2085F7C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pic>
        <p:nvPicPr>
          <p:cNvPr id="13" name="Picture 12">
            <a:extLst>
              <a:ext uri="{FF2B5EF4-FFF2-40B4-BE49-F238E27FC236}">
                <a16:creationId xmlns:a16="http://schemas.microsoft.com/office/drawing/2014/main" id="{7836B29A-F551-454E-A734-09CC75016A01}"/>
              </a:ext>
            </a:extLst>
          </p:cNvPr>
          <p:cNvPicPr>
            <a:picLocks noChangeAspect="1"/>
          </p:cNvPicPr>
          <p:nvPr/>
        </p:nvPicPr>
        <p:blipFill>
          <a:blip r:embed="rId4"/>
          <a:stretch>
            <a:fillRect/>
          </a:stretch>
        </p:blipFill>
        <p:spPr>
          <a:xfrm>
            <a:off x="523310" y="1881896"/>
            <a:ext cx="8097380" cy="4791744"/>
          </a:xfrm>
          <a:prstGeom prst="rect">
            <a:avLst/>
          </a:prstGeom>
        </p:spPr>
      </p:pic>
      <p:pic>
        <p:nvPicPr>
          <p:cNvPr id="14" name="Picture 13">
            <a:extLst>
              <a:ext uri="{FF2B5EF4-FFF2-40B4-BE49-F238E27FC236}">
                <a16:creationId xmlns:a16="http://schemas.microsoft.com/office/drawing/2014/main" id="{804C9DFD-0701-4EC0-8828-99BC20B00AF8}"/>
              </a:ext>
            </a:extLst>
          </p:cNvPr>
          <p:cNvPicPr>
            <a:picLocks noChangeAspect="1"/>
          </p:cNvPicPr>
          <p:nvPr/>
        </p:nvPicPr>
        <p:blipFill>
          <a:blip r:embed="rId5"/>
          <a:stretch>
            <a:fillRect/>
          </a:stretch>
        </p:blipFill>
        <p:spPr>
          <a:xfrm>
            <a:off x="523310" y="1881896"/>
            <a:ext cx="8097380" cy="4791744"/>
          </a:xfrm>
          <a:prstGeom prst="rect">
            <a:avLst/>
          </a:prstGeom>
        </p:spPr>
      </p:pic>
    </p:spTree>
    <p:extLst>
      <p:ext uri="{BB962C8B-B14F-4D97-AF65-F5344CB8AC3E}">
        <p14:creationId xmlns:p14="http://schemas.microsoft.com/office/powerpoint/2010/main" val="3175484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3C6E60-CC9B-44DA-ABA3-9E9DA458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erson sitting in a library&#10;&#10;Description generated with high confidence">
            <a:extLst>
              <a:ext uri="{FF2B5EF4-FFF2-40B4-BE49-F238E27FC236}">
                <a16:creationId xmlns:a16="http://schemas.microsoft.com/office/drawing/2014/main" id="{C7F96A96-3CF2-4A19-A71D-640F9AD9155C}"/>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18760" t="9091" r="15181" b="1"/>
          <a:stretch/>
        </p:blipFill>
        <p:spPr>
          <a:xfrm>
            <a:off x="20" y="10"/>
            <a:ext cx="9143980" cy="6857990"/>
          </a:xfrm>
          <a:prstGeom prst="rect">
            <a:avLst/>
          </a:prstGeom>
        </p:spPr>
      </p:pic>
      <p:sp>
        <p:nvSpPr>
          <p:cNvPr id="2" name="Title 1"/>
          <p:cNvSpPr>
            <a:spLocks noGrp="1"/>
          </p:cNvSpPr>
          <p:nvPr>
            <p:ph type="ctrTitle"/>
          </p:nvPr>
        </p:nvSpPr>
        <p:spPr>
          <a:xfrm>
            <a:off x="342900" y="4960137"/>
            <a:ext cx="5829300" cy="1463040"/>
          </a:xfrm>
        </p:spPr>
        <p:txBody>
          <a:bodyPr>
            <a:normAutofit/>
          </a:bodyPr>
          <a:lstStyle/>
          <a:p>
            <a:r>
              <a:rPr lang="en-US" dirty="0">
                <a:solidFill>
                  <a:srgbClr val="FFFFFF"/>
                </a:solidFill>
              </a:rPr>
              <a:t>Technical Aspects</a:t>
            </a:r>
          </a:p>
        </p:txBody>
      </p:sp>
      <p:sp>
        <p:nvSpPr>
          <p:cNvPr id="3" name="Subtitle 2"/>
          <p:cNvSpPr>
            <a:spLocks noGrp="1"/>
          </p:cNvSpPr>
          <p:nvPr>
            <p:ph type="subTitle" idx="1"/>
          </p:nvPr>
        </p:nvSpPr>
        <p:spPr>
          <a:xfrm>
            <a:off x="6457950" y="4960137"/>
            <a:ext cx="2400300" cy="1463040"/>
          </a:xfrm>
        </p:spPr>
        <p:txBody>
          <a:bodyPr>
            <a:normAutofit/>
          </a:bodyPr>
          <a:lstStyle/>
          <a:p>
            <a:r>
              <a:rPr lang="en-US" dirty="0">
                <a:solidFill>
                  <a:srgbClr val="FFFFFF"/>
                </a:solidFill>
              </a:rPr>
              <a:t>How does Campus Solutions talk to the Website?</a:t>
            </a:r>
          </a:p>
        </p:txBody>
      </p:sp>
      <p:cxnSp>
        <p:nvCxnSpPr>
          <p:cNvPr id="13" name="Straight Connector 12">
            <a:extLst>
              <a:ext uri="{FF2B5EF4-FFF2-40B4-BE49-F238E27FC236}">
                <a16:creationId xmlns:a16="http://schemas.microsoft.com/office/drawing/2014/main" id="{2DBC7D7D-EC41-47D2-BDDD-BB626AC3A6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DCF9D4D6-D5BE-4934-A2E8-6CA6F3187475}"/>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sz="900" dirty="0">
                <a:solidFill>
                  <a:srgbClr val="FFFFFF">
                    <a:alpha val="80000"/>
                  </a:srgbClr>
                </a:solidFill>
              </a:rPr>
              <a:t>Canada Alliance   12-14 November 2018</a:t>
            </a:r>
          </a:p>
        </p:txBody>
      </p:sp>
    </p:spTree>
    <p:extLst>
      <p:ext uri="{BB962C8B-B14F-4D97-AF65-F5344CB8AC3E}">
        <p14:creationId xmlns:p14="http://schemas.microsoft.com/office/powerpoint/2010/main" val="160508096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D12A5BA-B063-4B33-AB08-86CF7D23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07DFAF29-6BD8-4A93-A292-D6A8C6EFB5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CA01913F-3FBD-4B62-92CF-D2B8A6741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603" y="640080"/>
            <a:ext cx="2533575" cy="3034857"/>
          </a:xfrm>
        </p:spPr>
        <p:txBody>
          <a:bodyPr vert="horz" lIns="91440" tIns="45720" rIns="91440" bIns="45720" rtlCol="0" anchor="b">
            <a:normAutofit/>
          </a:bodyPr>
          <a:lstStyle/>
          <a:p>
            <a:pPr algn="r" defTabSz="914400"/>
            <a:r>
              <a:rPr lang="en-US" sz="3800" spc="200" dirty="0"/>
              <a:t>Making programs available to the </a:t>
            </a:r>
            <a:r>
              <a:rPr lang="en-US" sz="3800" spc="200" dirty="0" err="1"/>
              <a:t>macewan</a:t>
            </a:r>
            <a:r>
              <a:rPr lang="en-US" sz="3800" spc="200" dirty="0"/>
              <a:t> website</a:t>
            </a:r>
          </a:p>
        </p:txBody>
      </p:sp>
      <p:cxnSp>
        <p:nvCxnSpPr>
          <p:cNvPr id="77" name="Straight Connector 76">
            <a:extLst>
              <a:ext uri="{FF2B5EF4-FFF2-40B4-BE49-F238E27FC236}">
                <a16:creationId xmlns:a16="http://schemas.microsoft.com/office/drawing/2014/main" id="{FBB0A898-5387-4E99-A785-462A85DC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descr="https://lh5.googleusercontent.com/SxaO3jedhOjQLxxxFcv5Y3tIdGCv6OJXxrz6EXGk_V5K2_8YXH8TVAwJpiqAWb4yMjhccIKXooyE8xi0z5ioYXKzyqDFhs44q0wagJuTyqkHw7er3Cia_rkCvUAVRwbX-7REJTvR38s">
            <a:extLst>
              <a:ext uri="{FF2B5EF4-FFF2-40B4-BE49-F238E27FC236}">
                <a16:creationId xmlns:a16="http://schemas.microsoft.com/office/drawing/2014/main" id="{BFAC49B9-19D9-4E1E-A5FC-DE920F6B7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238" y="1489725"/>
            <a:ext cx="5172702" cy="387952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8AB4BBB0-88F1-4BAD-8B77-F8020106812E}"/>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pPr>
              <a:spcAft>
                <a:spcPts val="600"/>
              </a:spcAft>
            </a:pPr>
            <a:r>
              <a:rPr lang="en-US" kern="1200" cap="all" baseline="0">
                <a:solidFill>
                  <a:schemeClr val="tx1">
                    <a:lumMod val="90000"/>
                    <a:lumOff val="10000"/>
                  </a:schemeClr>
                </a:solidFill>
                <a:latin typeface="+mj-lt"/>
                <a:ea typeface="+mn-ea"/>
                <a:cs typeface="+mn-cs"/>
              </a:rPr>
              <a:t>Canada Alliance   12-14 November 2018</a:t>
            </a:r>
          </a:p>
        </p:txBody>
      </p:sp>
    </p:spTree>
    <p:extLst>
      <p:ext uri="{BB962C8B-B14F-4D97-AF65-F5344CB8AC3E}">
        <p14:creationId xmlns:p14="http://schemas.microsoft.com/office/powerpoint/2010/main" val="228310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D12A5BA-B063-4B33-AB08-86CF7D23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07DFAF29-6BD8-4A93-A292-D6A8C6EFB5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CA01913F-3FBD-4B62-92CF-D2B8A6741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603" y="640080"/>
            <a:ext cx="2533575" cy="3034857"/>
          </a:xfrm>
        </p:spPr>
        <p:txBody>
          <a:bodyPr vert="horz" lIns="91440" tIns="45720" rIns="91440" bIns="45720" rtlCol="0" anchor="b">
            <a:normAutofit/>
          </a:bodyPr>
          <a:lstStyle/>
          <a:p>
            <a:pPr algn="r" defTabSz="914400"/>
            <a:r>
              <a:rPr lang="en-US" sz="3800" spc="200"/>
              <a:t>AIR-pgm</a:t>
            </a:r>
          </a:p>
        </p:txBody>
      </p:sp>
      <p:cxnSp>
        <p:nvCxnSpPr>
          <p:cNvPr id="77" name="Straight Connector 76">
            <a:extLst>
              <a:ext uri="{FF2B5EF4-FFF2-40B4-BE49-F238E27FC236}">
                <a16:creationId xmlns:a16="http://schemas.microsoft.com/office/drawing/2014/main" id="{FBB0A898-5387-4E99-A785-462A85DC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https://lh5.googleusercontent.com/aPfdPwuHbZYGfrMV-YC_aBg2DLuCCSa4DX6XF_cazazlcQQ1AyqlIFk7qhNl0Lo6p65kNX1oHVcMODunw8jNBSOq4NWMNhcHuPCSHKDHSyWQFiPDhrNxKW7szVsh-3ajDaAA_X6LMDU">
            <a:extLst>
              <a:ext uri="{FF2B5EF4-FFF2-40B4-BE49-F238E27FC236}">
                <a16:creationId xmlns:a16="http://schemas.microsoft.com/office/drawing/2014/main" id="{F5627E14-F819-430D-B39F-9EDBD1F27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238" y="1140567"/>
            <a:ext cx="5172702" cy="4577841"/>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2">
            <a:extLst>
              <a:ext uri="{FF2B5EF4-FFF2-40B4-BE49-F238E27FC236}">
                <a16:creationId xmlns:a16="http://schemas.microsoft.com/office/drawing/2014/main" id="{EC72F611-B7C6-4AA8-A60F-B42DF1F5218B}"/>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pPr>
              <a:spcAft>
                <a:spcPts val="600"/>
              </a:spcAft>
            </a:pPr>
            <a:r>
              <a:rPr lang="en-US" kern="1200" cap="all" baseline="0">
                <a:solidFill>
                  <a:schemeClr val="tx1">
                    <a:lumMod val="90000"/>
                    <a:lumOff val="10000"/>
                  </a:schemeClr>
                </a:solidFill>
                <a:latin typeface="+mj-lt"/>
                <a:ea typeface="+mn-ea"/>
                <a:cs typeface="+mn-cs"/>
              </a:rPr>
              <a:t>Canada Alliance   12-14 November 2018</a:t>
            </a:r>
          </a:p>
        </p:txBody>
      </p:sp>
    </p:spTree>
    <p:extLst>
      <p:ext uri="{BB962C8B-B14F-4D97-AF65-F5344CB8AC3E}">
        <p14:creationId xmlns:p14="http://schemas.microsoft.com/office/powerpoint/2010/main" val="88457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FD12A5BA-B063-4B33-AB08-86CF7D23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77" name="Straight Connector 72">
            <a:extLst>
              <a:ext uri="{FF2B5EF4-FFF2-40B4-BE49-F238E27FC236}">
                <a16:creationId xmlns:a16="http://schemas.microsoft.com/office/drawing/2014/main" id="{07DFAF29-6BD8-4A93-A292-D6A8C6EFB5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78" name="Rectangle 74">
            <a:extLst>
              <a:ext uri="{FF2B5EF4-FFF2-40B4-BE49-F238E27FC236}">
                <a16:creationId xmlns:a16="http://schemas.microsoft.com/office/drawing/2014/main" id="{CA01913F-3FBD-4B62-92CF-D2B8A6741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603" y="640080"/>
            <a:ext cx="2533575" cy="3034857"/>
          </a:xfrm>
        </p:spPr>
        <p:txBody>
          <a:bodyPr vert="horz" lIns="91440" tIns="45720" rIns="91440" bIns="45720" rtlCol="0" anchor="b">
            <a:normAutofit/>
          </a:bodyPr>
          <a:lstStyle/>
          <a:p>
            <a:pPr algn="r" defTabSz="914400"/>
            <a:r>
              <a:rPr lang="en-US" sz="3200" spc="200" dirty="0" err="1"/>
              <a:t>Webcenter</a:t>
            </a:r>
            <a:r>
              <a:rPr lang="en-US" sz="3200" spc="200" dirty="0"/>
              <a:t> content - list</a:t>
            </a:r>
          </a:p>
        </p:txBody>
      </p:sp>
      <p:cxnSp>
        <p:nvCxnSpPr>
          <p:cNvPr id="3079" name="Straight Connector 76">
            <a:extLst>
              <a:ext uri="{FF2B5EF4-FFF2-40B4-BE49-F238E27FC236}">
                <a16:creationId xmlns:a16="http://schemas.microsoft.com/office/drawing/2014/main" id="{FBB0A898-5387-4E99-A785-462A85DC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descr="https://lh6.googleusercontent.com/mlRGwN10wug2RvAcZuL9FdkPx8Z4AzZkt0aG9yqjun-kF7GA1NCMQvw-FkCkt1DIC3Ho6K233RY8uAE-rQ-AE33WeFZMU6XuZ20zjEGjrRXHSZt5f_yHJllsBLG2HscOFFqvYqX7Vl8">
            <a:extLst>
              <a:ext uri="{FF2B5EF4-FFF2-40B4-BE49-F238E27FC236}">
                <a16:creationId xmlns:a16="http://schemas.microsoft.com/office/drawing/2014/main" id="{27DE5C12-1C0E-43BD-ADA7-EAD3E438E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178" y="1657837"/>
            <a:ext cx="5652762" cy="387214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8AB4BBB0-88F1-4BAD-8B77-F8020106812E}"/>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pPr>
              <a:spcAft>
                <a:spcPts val="600"/>
              </a:spcAft>
            </a:pPr>
            <a:r>
              <a:rPr lang="en-US" kern="1200" cap="all" baseline="0">
                <a:solidFill>
                  <a:schemeClr val="tx1">
                    <a:lumMod val="90000"/>
                    <a:lumOff val="10000"/>
                  </a:schemeClr>
                </a:solidFill>
                <a:latin typeface="+mj-lt"/>
                <a:ea typeface="+mn-ea"/>
                <a:cs typeface="+mn-cs"/>
              </a:rPr>
              <a:t>Canada Alliance   12-14 November 2018</a:t>
            </a:r>
          </a:p>
        </p:txBody>
      </p:sp>
    </p:spTree>
    <p:extLst>
      <p:ext uri="{BB962C8B-B14F-4D97-AF65-F5344CB8AC3E}">
        <p14:creationId xmlns:p14="http://schemas.microsoft.com/office/powerpoint/2010/main" val="66411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FD12A5BA-B063-4B33-AB08-86CF7D23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25" name="Straight Connector 72">
            <a:extLst>
              <a:ext uri="{FF2B5EF4-FFF2-40B4-BE49-F238E27FC236}">
                <a16:creationId xmlns:a16="http://schemas.microsoft.com/office/drawing/2014/main" id="{07DFAF29-6BD8-4A93-A292-D6A8C6EFB5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26" name="Rectangle 74">
            <a:extLst>
              <a:ext uri="{FF2B5EF4-FFF2-40B4-BE49-F238E27FC236}">
                <a16:creationId xmlns:a16="http://schemas.microsoft.com/office/drawing/2014/main" id="{CA01913F-3FBD-4B62-92CF-D2B8A6741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FC62D33-E649-4274-9231-372300F61AE2}"/>
              </a:ext>
            </a:extLst>
          </p:cNvPr>
          <p:cNvSpPr>
            <a:spLocks noGrp="1"/>
          </p:cNvSpPr>
          <p:nvPr>
            <p:ph type="title"/>
          </p:nvPr>
        </p:nvSpPr>
        <p:spPr>
          <a:xfrm>
            <a:off x="477603" y="640080"/>
            <a:ext cx="2533575" cy="3034857"/>
          </a:xfrm>
        </p:spPr>
        <p:txBody>
          <a:bodyPr vert="horz" lIns="91440" tIns="45720" rIns="91440" bIns="45720" rtlCol="0" anchor="b">
            <a:normAutofit/>
          </a:bodyPr>
          <a:lstStyle/>
          <a:p>
            <a:pPr algn="r" defTabSz="914400"/>
            <a:r>
              <a:rPr lang="en-US" sz="3800" spc="200"/>
              <a:t>Webcentre content - detail</a:t>
            </a:r>
          </a:p>
        </p:txBody>
      </p:sp>
      <p:cxnSp>
        <p:nvCxnSpPr>
          <p:cNvPr id="5127" name="Straight Connector 76">
            <a:extLst>
              <a:ext uri="{FF2B5EF4-FFF2-40B4-BE49-F238E27FC236}">
                <a16:creationId xmlns:a16="http://schemas.microsoft.com/office/drawing/2014/main" id="{FBB0A898-5387-4E99-A785-462A85DC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122" name="Picture 2" descr="https://lh4.googleusercontent.com/KG1QHtWmJTksuFmGmoD_uCR_KYT_9tlg9JTb8sHSGnPK6xjHa39imRmsj-8pnlqWF9EEPN72MJOs23NSuTDYfB4GfbTyXaCF-joTt657d7kfhGRnRLRSlGir4eLdyACUf1Vf7OqTLUQ">
            <a:extLst>
              <a:ext uri="{FF2B5EF4-FFF2-40B4-BE49-F238E27FC236}">
                <a16:creationId xmlns:a16="http://schemas.microsoft.com/office/drawing/2014/main" id="{71131D06-12F1-4D93-9647-D63DD6855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238" y="1657838"/>
            <a:ext cx="5172702" cy="35433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8AB4BBB0-88F1-4BAD-8B77-F8020106812E}"/>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pPr>
              <a:spcAft>
                <a:spcPts val="600"/>
              </a:spcAft>
            </a:pPr>
            <a:r>
              <a:rPr lang="en-US" kern="1200" cap="all" baseline="0">
                <a:solidFill>
                  <a:schemeClr val="tx1">
                    <a:lumMod val="90000"/>
                    <a:lumOff val="10000"/>
                  </a:schemeClr>
                </a:solidFill>
                <a:latin typeface="+mj-lt"/>
                <a:ea typeface="+mn-ea"/>
                <a:cs typeface="+mn-cs"/>
              </a:rPr>
              <a:t>Canada Alliance   12-14 November 2018</a:t>
            </a:r>
          </a:p>
        </p:txBody>
      </p:sp>
    </p:spTree>
    <p:extLst>
      <p:ext uri="{BB962C8B-B14F-4D97-AF65-F5344CB8AC3E}">
        <p14:creationId xmlns:p14="http://schemas.microsoft.com/office/powerpoint/2010/main" val="375332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Jody Benders</a:t>
            </a:r>
          </a:p>
        </p:txBody>
      </p:sp>
      <p:sp>
        <p:nvSpPr>
          <p:cNvPr id="4" name="Content Placeholder 3"/>
          <p:cNvSpPr>
            <a:spLocks noGrp="1"/>
          </p:cNvSpPr>
          <p:nvPr>
            <p:ph sz="half" idx="2"/>
          </p:nvPr>
        </p:nvSpPr>
        <p:spPr>
          <a:xfrm>
            <a:off x="768096" y="2967788"/>
            <a:ext cx="3566160" cy="1446168"/>
          </a:xfrm>
        </p:spPr>
        <p:txBody>
          <a:bodyPr>
            <a:normAutofit fontScale="85000" lnSpcReduction="20000"/>
          </a:bodyPr>
          <a:lstStyle/>
          <a:p>
            <a:r>
              <a:rPr lang="en-US" dirty="0"/>
              <a:t>Team Lead, Registration and Information Services</a:t>
            </a:r>
          </a:p>
          <a:p>
            <a:r>
              <a:rPr lang="en-US" dirty="0"/>
              <a:t>School of Continuing Education, MacEwan University</a:t>
            </a:r>
          </a:p>
          <a:p>
            <a:r>
              <a:rPr lang="en-US" dirty="0"/>
              <a:t>bendersj0@macewan.ca</a:t>
            </a:r>
          </a:p>
        </p:txBody>
      </p:sp>
      <p:sp>
        <p:nvSpPr>
          <p:cNvPr id="5" name="Text Placeholder 4"/>
          <p:cNvSpPr>
            <a:spLocks noGrp="1"/>
          </p:cNvSpPr>
          <p:nvPr>
            <p:ph type="body" sz="quarter" idx="3"/>
          </p:nvPr>
        </p:nvSpPr>
        <p:spPr/>
        <p:txBody>
          <a:bodyPr/>
          <a:lstStyle/>
          <a:p>
            <a:r>
              <a:rPr lang="en-US" dirty="0"/>
              <a:t>Erwin </a:t>
            </a:r>
            <a:r>
              <a:rPr lang="en-US" dirty="0" err="1"/>
              <a:t>Veugelers</a:t>
            </a:r>
            <a:endParaRPr lang="en-US" dirty="0"/>
          </a:p>
        </p:txBody>
      </p:sp>
      <p:sp>
        <p:nvSpPr>
          <p:cNvPr id="6" name="Content Placeholder 5"/>
          <p:cNvSpPr>
            <a:spLocks noGrp="1"/>
          </p:cNvSpPr>
          <p:nvPr>
            <p:ph sz="quarter" idx="4"/>
          </p:nvPr>
        </p:nvSpPr>
        <p:spPr>
          <a:xfrm>
            <a:off x="4491990" y="2967788"/>
            <a:ext cx="3566160" cy="1268596"/>
          </a:xfrm>
        </p:spPr>
        <p:txBody>
          <a:bodyPr>
            <a:normAutofit fontScale="85000" lnSpcReduction="20000"/>
          </a:bodyPr>
          <a:lstStyle/>
          <a:p>
            <a:r>
              <a:rPr lang="en-US" dirty="0"/>
              <a:t>Senior Manager</a:t>
            </a:r>
          </a:p>
          <a:p>
            <a:r>
              <a:rPr lang="en-US" dirty="0"/>
              <a:t>Web Architecture and Development, MacEwan University</a:t>
            </a:r>
          </a:p>
          <a:p>
            <a:r>
              <a:rPr lang="en-US" dirty="0"/>
              <a:t>veugelerse@macewan.ca</a:t>
            </a:r>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B. Ed from University of Alberta (in Outdoor Education for some reason)</a:t>
            </a:r>
          </a:p>
          <a:p>
            <a:r>
              <a:rPr lang="en-US" sz="1600" dirty="0"/>
              <a:t>Began at MacEwan in 2010 in Admissions</a:t>
            </a:r>
          </a:p>
          <a:p>
            <a:r>
              <a:rPr lang="en-US" sz="1600" dirty="0"/>
              <a:t>Has been with the School of Continuing Education since Spring of 2017</a:t>
            </a:r>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FD12A5BA-B063-4B33-AB08-86CF7D23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25" name="Straight Connector 72">
            <a:extLst>
              <a:ext uri="{FF2B5EF4-FFF2-40B4-BE49-F238E27FC236}">
                <a16:creationId xmlns:a16="http://schemas.microsoft.com/office/drawing/2014/main" id="{07DFAF29-6BD8-4A93-A292-D6A8C6EFB5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26" name="Rectangle 74">
            <a:extLst>
              <a:ext uri="{FF2B5EF4-FFF2-40B4-BE49-F238E27FC236}">
                <a16:creationId xmlns:a16="http://schemas.microsoft.com/office/drawing/2014/main" id="{CA01913F-3FBD-4B62-92CF-D2B8A6741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FC62D33-E649-4274-9231-372300F61AE2}"/>
              </a:ext>
            </a:extLst>
          </p:cNvPr>
          <p:cNvSpPr>
            <a:spLocks noGrp="1"/>
          </p:cNvSpPr>
          <p:nvPr>
            <p:ph type="title"/>
          </p:nvPr>
        </p:nvSpPr>
        <p:spPr>
          <a:xfrm>
            <a:off x="477603" y="640080"/>
            <a:ext cx="2533575" cy="3034857"/>
          </a:xfrm>
        </p:spPr>
        <p:txBody>
          <a:bodyPr vert="horz" lIns="91440" tIns="45720" rIns="91440" bIns="45720" rtlCol="0" anchor="b">
            <a:normAutofit/>
          </a:bodyPr>
          <a:lstStyle/>
          <a:p>
            <a:pPr algn="r" defTabSz="914400"/>
            <a:r>
              <a:rPr lang="en-US" sz="3800" spc="200"/>
              <a:t>Webcentre content - detail</a:t>
            </a:r>
          </a:p>
        </p:txBody>
      </p:sp>
      <p:cxnSp>
        <p:nvCxnSpPr>
          <p:cNvPr id="5127" name="Straight Connector 76">
            <a:extLst>
              <a:ext uri="{FF2B5EF4-FFF2-40B4-BE49-F238E27FC236}">
                <a16:creationId xmlns:a16="http://schemas.microsoft.com/office/drawing/2014/main" id="{FBB0A898-5387-4E99-A785-462A85DC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122" name="Picture 2" descr="https://lh4.googleusercontent.com/KG1QHtWmJTksuFmGmoD_uCR_KYT_9tlg9JTb8sHSGnPK6xjHa39imRmsj-8pnlqWF9EEPN72MJOs23NSuTDYfB4GfbTyXaCF-joTt657d7kfhGRnRLRSlGir4eLdyACUf1Vf7OqTLUQ">
            <a:extLst>
              <a:ext uri="{FF2B5EF4-FFF2-40B4-BE49-F238E27FC236}">
                <a16:creationId xmlns:a16="http://schemas.microsoft.com/office/drawing/2014/main" id="{71131D06-12F1-4D93-9647-D63DD6855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238" y="1657838"/>
            <a:ext cx="5172702" cy="35433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8AB4BBB0-88F1-4BAD-8B77-F8020106812E}"/>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pPr>
              <a:spcAft>
                <a:spcPts val="600"/>
              </a:spcAft>
            </a:pPr>
            <a:r>
              <a:rPr lang="en-US" kern="1200" cap="all" baseline="0">
                <a:solidFill>
                  <a:schemeClr val="tx1">
                    <a:lumMod val="90000"/>
                    <a:lumOff val="10000"/>
                  </a:schemeClr>
                </a:solidFill>
                <a:latin typeface="+mj-lt"/>
                <a:ea typeface="+mn-ea"/>
                <a:cs typeface="+mn-cs"/>
              </a:rPr>
              <a:t>Canada Alliance   12-14 November 2018</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7013" y="2157508"/>
            <a:ext cx="4430806" cy="3722124"/>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13907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D12A5BA-B063-4B33-AB08-86CF7D23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07DFAF29-6BD8-4A93-A292-D6A8C6EFB5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CA01913F-3FBD-4B62-92CF-D2B8A6741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FC62D33-E649-4274-9231-372300F61AE2}"/>
              </a:ext>
            </a:extLst>
          </p:cNvPr>
          <p:cNvSpPr>
            <a:spLocks noGrp="1"/>
          </p:cNvSpPr>
          <p:nvPr>
            <p:ph type="title"/>
          </p:nvPr>
        </p:nvSpPr>
        <p:spPr>
          <a:xfrm>
            <a:off x="477603" y="640080"/>
            <a:ext cx="2533575" cy="3034857"/>
          </a:xfrm>
        </p:spPr>
        <p:txBody>
          <a:bodyPr vert="horz" lIns="91440" tIns="45720" rIns="91440" bIns="45720" rtlCol="0" anchor="b">
            <a:normAutofit/>
          </a:bodyPr>
          <a:lstStyle/>
          <a:p>
            <a:pPr algn="r" defTabSz="914400"/>
            <a:r>
              <a:rPr lang="en-US" sz="3800" spc="200"/>
              <a:t>Use on Public Website</a:t>
            </a:r>
            <a:endParaRPr lang="en-US" sz="3800" spc="200" dirty="0"/>
          </a:p>
        </p:txBody>
      </p:sp>
      <p:cxnSp>
        <p:nvCxnSpPr>
          <p:cNvPr id="79" name="Straight Connector 78">
            <a:extLst>
              <a:ext uri="{FF2B5EF4-FFF2-40B4-BE49-F238E27FC236}">
                <a16:creationId xmlns:a16="http://schemas.microsoft.com/office/drawing/2014/main" id="{FBB0A898-5387-4E99-A785-462A85DC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148" name="Picture 4" descr="https://lh5.googleusercontent.com/qW2p1n8Jg0RnfL6-TpFpkHrD92Lvx6NSNOFnNX-lx-5t_q5s9TOum9AO5B2Yy8OYXJiNQc__6v7r1AQwxfY7h_YKBfxNl6vW5C5Rd3t84E4An6wrQSoCOAUQyHZV1LtWXFQjDTgFDeA">
            <a:extLst>
              <a:ext uri="{FF2B5EF4-FFF2-40B4-BE49-F238E27FC236}">
                <a16:creationId xmlns:a16="http://schemas.microsoft.com/office/drawing/2014/main" id="{978446B7-FDBD-4BE1-8E93-AF7D86463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238" y="1651372"/>
            <a:ext cx="5172702" cy="355623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8AB4BBB0-88F1-4BAD-8B77-F8020106812E}"/>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pPr>
              <a:spcAft>
                <a:spcPts val="600"/>
              </a:spcAft>
            </a:pPr>
            <a:r>
              <a:rPr lang="en-US" kern="1200" cap="all" baseline="0">
                <a:solidFill>
                  <a:schemeClr val="tx1">
                    <a:lumMod val="90000"/>
                    <a:lumOff val="10000"/>
                  </a:schemeClr>
                </a:solidFill>
                <a:latin typeface="+mj-lt"/>
                <a:ea typeface="+mn-ea"/>
                <a:cs typeface="+mn-cs"/>
              </a:rPr>
              <a:t>Canada Alliance   12-14 November 2018</a:t>
            </a:r>
          </a:p>
        </p:txBody>
      </p:sp>
    </p:spTree>
    <p:extLst>
      <p:ext uri="{BB962C8B-B14F-4D97-AF65-F5344CB8AC3E}">
        <p14:creationId xmlns:p14="http://schemas.microsoft.com/office/powerpoint/2010/main" val="335708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C6E60-CC9B-44DA-ABA3-9E9DA458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t a table&#10;&#10;Description generated with very high confidence">
            <a:extLst>
              <a:ext uri="{FF2B5EF4-FFF2-40B4-BE49-F238E27FC236}">
                <a16:creationId xmlns:a16="http://schemas.microsoft.com/office/drawing/2014/main" id="{7AA35897-5AB7-449F-BCC6-E337792FD3BE}"/>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11754" t="9091" r="670"/>
          <a:stretch/>
        </p:blipFill>
        <p:spPr>
          <a:xfrm>
            <a:off x="8050" y="-119899"/>
            <a:ext cx="9141694" cy="6858000"/>
          </a:xfrm>
          <a:prstGeom prst="rect">
            <a:avLst/>
          </a:prstGeom>
        </p:spPr>
      </p:pic>
      <p:sp>
        <p:nvSpPr>
          <p:cNvPr id="2" name="Title 1"/>
          <p:cNvSpPr>
            <a:spLocks noGrp="1"/>
          </p:cNvSpPr>
          <p:nvPr>
            <p:ph type="ctrTitle"/>
          </p:nvPr>
        </p:nvSpPr>
        <p:spPr>
          <a:xfrm>
            <a:off x="342900" y="4960137"/>
            <a:ext cx="5829300" cy="1463040"/>
          </a:xfrm>
        </p:spPr>
        <p:txBody>
          <a:bodyPr>
            <a:normAutofit/>
          </a:bodyPr>
          <a:lstStyle/>
          <a:p>
            <a:r>
              <a:rPr lang="en-US">
                <a:solidFill>
                  <a:srgbClr val="FFFFFF"/>
                </a:solidFill>
              </a:rPr>
              <a:t>Lessons Learned</a:t>
            </a:r>
          </a:p>
        </p:txBody>
      </p:sp>
      <p:sp>
        <p:nvSpPr>
          <p:cNvPr id="3" name="Subtitle 2"/>
          <p:cNvSpPr>
            <a:spLocks noGrp="1"/>
          </p:cNvSpPr>
          <p:nvPr>
            <p:ph type="subTitle" idx="1"/>
          </p:nvPr>
        </p:nvSpPr>
        <p:spPr>
          <a:xfrm>
            <a:off x="6457950" y="4960137"/>
            <a:ext cx="2400300" cy="1463040"/>
          </a:xfrm>
        </p:spPr>
        <p:txBody>
          <a:bodyPr>
            <a:normAutofit/>
          </a:bodyPr>
          <a:lstStyle/>
          <a:p>
            <a:r>
              <a:rPr lang="en-US">
                <a:solidFill>
                  <a:srgbClr val="FFFFFF"/>
                </a:solidFill>
              </a:rPr>
              <a:t>What worked and what didn’t?</a:t>
            </a:r>
          </a:p>
        </p:txBody>
      </p:sp>
      <p:cxnSp>
        <p:nvCxnSpPr>
          <p:cNvPr id="20" name="Straight Connector 19">
            <a:extLst>
              <a:ext uri="{FF2B5EF4-FFF2-40B4-BE49-F238E27FC236}">
                <a16:creationId xmlns:a16="http://schemas.microsoft.com/office/drawing/2014/main" id="{2DBC7D7D-EC41-47D2-BDDD-BB626AC3A6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F089262B-03F9-4E27-A2A6-990D91D22820}"/>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sz="900">
                <a:solidFill>
                  <a:srgbClr val="FFFFFF">
                    <a:alpha val="80000"/>
                  </a:srgbClr>
                </a:solidFill>
              </a:rPr>
              <a:t>Canada Alliance   12-14 November 2018</a:t>
            </a:r>
          </a:p>
        </p:txBody>
      </p:sp>
    </p:spTree>
    <p:extLst>
      <p:ext uri="{BB962C8B-B14F-4D97-AF65-F5344CB8AC3E}">
        <p14:creationId xmlns:p14="http://schemas.microsoft.com/office/powerpoint/2010/main" val="153461339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Good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Create New Programming Quickly</a:t>
            </a:r>
          </a:p>
          <a:p>
            <a:pPr>
              <a:buFont typeface="Arial" panose="020B0604020202020204" pitchFamily="34" charset="0"/>
              <a:buChar char="•"/>
            </a:pPr>
            <a:r>
              <a:rPr lang="en-US" dirty="0"/>
              <a:t>Update Existing Programming and Course Lists</a:t>
            </a:r>
          </a:p>
          <a:p>
            <a:pPr>
              <a:buFont typeface="Arial" panose="020B0604020202020204" pitchFamily="34" charset="0"/>
              <a:buChar char="•"/>
            </a:pPr>
            <a:r>
              <a:rPr lang="en-US" dirty="0"/>
              <a:t>Structure </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110070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OK (but still pretty good)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Templates</a:t>
            </a:r>
          </a:p>
          <a:p>
            <a:pPr>
              <a:buFont typeface="Arial" panose="020B0604020202020204" pitchFamily="34" charset="0"/>
              <a:buChar char="•"/>
            </a:pPr>
            <a:r>
              <a:rPr lang="en-US" dirty="0"/>
              <a:t>Structure</a:t>
            </a:r>
          </a:p>
          <a:p>
            <a:pPr>
              <a:buFont typeface="Arial" panose="020B0604020202020204" pitchFamily="34" charset="0"/>
              <a:buChar char="•"/>
            </a:pPr>
            <a:r>
              <a:rPr lang="en-US" dirty="0"/>
              <a:t>HTML </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403381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3C6E60-CC9B-44DA-ABA3-9E9DA458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tanding in front of a group of people in a room&#10;&#10;Description generated with very high confidence">
            <a:extLst>
              <a:ext uri="{FF2B5EF4-FFF2-40B4-BE49-F238E27FC236}">
                <a16:creationId xmlns:a16="http://schemas.microsoft.com/office/drawing/2014/main" id="{6A1323BA-E4A9-45B9-9C64-E873B175438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4846" r="4245" b="9091"/>
          <a:stretch/>
        </p:blipFill>
        <p:spPr>
          <a:xfrm>
            <a:off x="20" y="10"/>
            <a:ext cx="9143980" cy="6857990"/>
          </a:xfrm>
          <a:prstGeom prst="rect">
            <a:avLst/>
          </a:prstGeom>
        </p:spPr>
      </p:pic>
      <p:sp>
        <p:nvSpPr>
          <p:cNvPr id="2" name="Title 1"/>
          <p:cNvSpPr>
            <a:spLocks noGrp="1"/>
          </p:cNvSpPr>
          <p:nvPr>
            <p:ph type="ctrTitle"/>
          </p:nvPr>
        </p:nvSpPr>
        <p:spPr>
          <a:xfrm>
            <a:off x="342900" y="4960137"/>
            <a:ext cx="5829300" cy="1463040"/>
          </a:xfrm>
        </p:spPr>
        <p:txBody>
          <a:bodyPr>
            <a:normAutofit/>
          </a:bodyPr>
          <a:lstStyle/>
          <a:p>
            <a:r>
              <a:rPr lang="en-US">
                <a:solidFill>
                  <a:srgbClr val="FFFFFF"/>
                </a:solidFill>
              </a:rPr>
              <a:t>Concluding thoughts</a:t>
            </a:r>
          </a:p>
        </p:txBody>
      </p:sp>
      <p:sp>
        <p:nvSpPr>
          <p:cNvPr id="3" name="Subtitle 2"/>
          <p:cNvSpPr>
            <a:spLocks noGrp="1"/>
          </p:cNvSpPr>
          <p:nvPr>
            <p:ph type="subTitle" idx="1"/>
          </p:nvPr>
        </p:nvSpPr>
        <p:spPr>
          <a:xfrm>
            <a:off x="6457950" y="4960137"/>
            <a:ext cx="2400300" cy="1463040"/>
          </a:xfrm>
        </p:spPr>
        <p:txBody>
          <a:bodyPr>
            <a:normAutofit/>
          </a:bodyPr>
          <a:lstStyle/>
          <a:p>
            <a:r>
              <a:rPr lang="en-US">
                <a:solidFill>
                  <a:srgbClr val="FFFFFF"/>
                </a:solidFill>
              </a:rPr>
              <a:t>ANY QUESTIONS?</a:t>
            </a:r>
          </a:p>
        </p:txBody>
      </p:sp>
      <p:cxnSp>
        <p:nvCxnSpPr>
          <p:cNvPr id="13" name="Straight Connector 12">
            <a:extLst>
              <a:ext uri="{FF2B5EF4-FFF2-40B4-BE49-F238E27FC236}">
                <a16:creationId xmlns:a16="http://schemas.microsoft.com/office/drawing/2014/main" id="{2DBC7D7D-EC41-47D2-BDDD-BB626AC3A6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38B06EF8-CF9C-4791-A3C3-FDDC2851E0D4}"/>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sz="900">
                <a:solidFill>
                  <a:srgbClr val="FFFFFF">
                    <a:alpha val="80000"/>
                  </a:srgbClr>
                </a:solidFill>
              </a:rPr>
              <a:t>Canada Alliance   12-14 November 2018</a:t>
            </a:r>
          </a:p>
        </p:txBody>
      </p:sp>
    </p:spTree>
    <p:extLst>
      <p:ext uri="{BB962C8B-B14F-4D97-AF65-F5344CB8AC3E}">
        <p14:creationId xmlns:p14="http://schemas.microsoft.com/office/powerpoint/2010/main" val="148642510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Jody Benders</a:t>
            </a:r>
          </a:p>
        </p:txBody>
      </p:sp>
      <p:sp>
        <p:nvSpPr>
          <p:cNvPr id="4" name="Content Placeholder 3"/>
          <p:cNvSpPr>
            <a:spLocks noGrp="1"/>
          </p:cNvSpPr>
          <p:nvPr>
            <p:ph sz="half" idx="2"/>
          </p:nvPr>
        </p:nvSpPr>
        <p:spPr>
          <a:xfrm>
            <a:off x="768096" y="2967788"/>
            <a:ext cx="3566160" cy="1446168"/>
          </a:xfrm>
        </p:spPr>
        <p:txBody>
          <a:bodyPr>
            <a:normAutofit fontScale="85000" lnSpcReduction="20000"/>
          </a:bodyPr>
          <a:lstStyle/>
          <a:p>
            <a:r>
              <a:rPr lang="en-US" dirty="0"/>
              <a:t>Team Lead, Registration and Information Services</a:t>
            </a:r>
          </a:p>
          <a:p>
            <a:r>
              <a:rPr lang="en-US" dirty="0"/>
              <a:t>School of Continuing Education, MacEwan University</a:t>
            </a:r>
          </a:p>
          <a:p>
            <a:r>
              <a:rPr lang="en-US" dirty="0"/>
              <a:t>bendersj0@macewan.ca</a:t>
            </a:r>
          </a:p>
        </p:txBody>
      </p:sp>
      <p:sp>
        <p:nvSpPr>
          <p:cNvPr id="5" name="Text Placeholder 4"/>
          <p:cNvSpPr>
            <a:spLocks noGrp="1"/>
          </p:cNvSpPr>
          <p:nvPr>
            <p:ph type="body" sz="quarter" idx="3"/>
          </p:nvPr>
        </p:nvSpPr>
        <p:spPr/>
        <p:txBody>
          <a:bodyPr/>
          <a:lstStyle/>
          <a:p>
            <a:r>
              <a:rPr lang="en-US" dirty="0"/>
              <a:t>John Doe</a:t>
            </a:r>
          </a:p>
        </p:txBody>
      </p:sp>
      <p:sp>
        <p:nvSpPr>
          <p:cNvPr id="6" name="Content Placeholder 5"/>
          <p:cNvSpPr>
            <a:spLocks noGrp="1"/>
          </p:cNvSpPr>
          <p:nvPr>
            <p:ph sz="quarter" idx="4"/>
          </p:nvPr>
        </p:nvSpPr>
        <p:spPr>
          <a:xfrm>
            <a:off x="4491990" y="2967788"/>
            <a:ext cx="3566160" cy="1446168"/>
          </a:xfrm>
        </p:spPr>
        <p:txBody>
          <a:bodyPr>
            <a:normAutofit fontScale="85000" lnSpcReduction="20000"/>
          </a:bodyPr>
          <a:lstStyle/>
          <a:p>
            <a:r>
              <a:rPr lang="en-US" dirty="0"/>
              <a:t>Sr. Manager, Web Architecture</a:t>
            </a:r>
          </a:p>
          <a:p>
            <a:r>
              <a:rPr lang="en-US" dirty="0"/>
              <a:t>Architecture and Application Management Development, MacEwan University</a:t>
            </a:r>
          </a:p>
          <a:p>
            <a:r>
              <a:rPr lang="en-US" dirty="0"/>
              <a:t>veugelerse@macewan.ca</a:t>
            </a:r>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11" name="Footer Placeholder 2">
            <a:extLst>
              <a:ext uri="{FF2B5EF4-FFF2-40B4-BE49-F238E27FC236}">
                <a16:creationId xmlns:a16="http://schemas.microsoft.com/office/drawing/2014/main" id="{9DC668FD-1EC7-412E-8F92-4C66EF318DBE}"/>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89857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7" name="Footer Placeholder 2">
            <a:extLst>
              <a:ext uri="{FF2B5EF4-FFF2-40B4-BE49-F238E27FC236}">
                <a16:creationId xmlns:a16="http://schemas.microsoft.com/office/drawing/2014/main" id="{45D92035-F585-4171-89DA-3185020F0193}"/>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10" name="Rectangle 9">
            <a:extLst>
              <a:ext uri="{FF2B5EF4-FFF2-40B4-BE49-F238E27FC236}">
                <a16:creationId xmlns:a16="http://schemas.microsoft.com/office/drawing/2014/main" id="{F3922B2A-905A-43E6-AF5A-EE3BD1C1FFCC}"/>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F580B06-B208-47EA-B9F0-C470DE3C0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3" name="Picture 12">
            <a:extLst>
              <a:ext uri="{FF2B5EF4-FFF2-40B4-BE49-F238E27FC236}">
                <a16:creationId xmlns:a16="http://schemas.microsoft.com/office/drawing/2014/main" id="{652895AD-E381-4AD7-AE48-BCAA874504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3">
            <a:extLst>
              <a:ext uri="{FF2B5EF4-FFF2-40B4-BE49-F238E27FC236}">
                <a16:creationId xmlns:a16="http://schemas.microsoft.com/office/drawing/2014/main" id="{B0AD926A-6A49-4FAF-A392-4534F4E939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Placeholder 8">
            <a:extLst>
              <a:ext uri="{FF2B5EF4-FFF2-40B4-BE49-F238E27FC236}">
                <a16:creationId xmlns:a16="http://schemas.microsoft.com/office/drawing/2014/main" id="{CCB65345-FC35-4E9F-90C0-710B726CC86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9091" b="9091"/>
          <a:stretch/>
        </p:blipFill>
        <p:spPr>
          <a:xfrm>
            <a:off x="20" y="10"/>
            <a:ext cx="9143980" cy="6857990"/>
          </a:xfrm>
          <a:prstGeom prst="rect">
            <a:avLst/>
          </a:prstGeom>
        </p:spPr>
      </p:pic>
      <p:sp>
        <p:nvSpPr>
          <p:cNvPr id="21" name="Rectangle 15">
            <a:extLst>
              <a:ext uri="{FF2B5EF4-FFF2-40B4-BE49-F238E27FC236}">
                <a16:creationId xmlns:a16="http://schemas.microsoft.com/office/drawing/2014/main" id="{FAD9FB75-5E1A-4AE8-99C7-1089F2031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585216"/>
            <a:ext cx="4550112" cy="1499616"/>
          </a:xfrm>
        </p:spPr>
        <p:txBody>
          <a:bodyPr vert="horz" lIns="91440" tIns="45720" rIns="91440" bIns="45720" rtlCol="0" anchor="ctr">
            <a:normAutofit/>
          </a:bodyPr>
          <a:lstStyle/>
          <a:p>
            <a:pPr algn="l" defTabSz="914400"/>
            <a:r>
              <a:rPr lang="en-US" sz="5000" spc="100">
                <a:solidFill>
                  <a:srgbClr val="000000"/>
                </a:solidFill>
              </a:rPr>
              <a:t>Macewan university</a:t>
            </a:r>
          </a:p>
        </p:txBody>
      </p:sp>
      <p:cxnSp>
        <p:nvCxnSpPr>
          <p:cNvPr id="22" name="Straight Connector 17">
            <a:extLst>
              <a:ext uri="{FF2B5EF4-FFF2-40B4-BE49-F238E27FC236}">
                <a16:creationId xmlns:a16="http://schemas.microsoft.com/office/drawing/2014/main" id="{85BD3C60-BA10-42C4-9F11-282AEE6A2F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768096" y="2286000"/>
            <a:ext cx="4550112" cy="4023360"/>
          </a:xfrm>
        </p:spPr>
        <p:txBody>
          <a:bodyPr vert="horz" lIns="45720" tIns="45720" rIns="45720" bIns="45720" rtlCol="0">
            <a:normAutofit/>
          </a:bodyPr>
          <a:lstStyle/>
          <a:p>
            <a:pPr defTabSz="914400">
              <a:lnSpc>
                <a:spcPct val="90000"/>
              </a:lnSpc>
            </a:pPr>
            <a:r>
              <a:rPr lang="en-US">
                <a:solidFill>
                  <a:srgbClr val="000000"/>
                </a:solidFill>
              </a:rPr>
              <a:t>Founded in 1971 as a community college, MacEwan University now offers more than 65 programs including undergraduate degrees, applied degrees, diplomas, certificates and continuing education</a:t>
            </a:r>
          </a:p>
        </p:txBody>
      </p:sp>
      <p:sp>
        <p:nvSpPr>
          <p:cNvPr id="6" name="Footer Placeholder 2">
            <a:extLst>
              <a:ext uri="{FF2B5EF4-FFF2-40B4-BE49-F238E27FC236}">
                <a16:creationId xmlns:a16="http://schemas.microsoft.com/office/drawing/2014/main" id="{CA7ECCF4-C992-4CA5-91C3-5760B94E9754}"/>
              </a:ext>
            </a:extLst>
          </p:cNvPr>
          <p:cNvSpPr>
            <a:spLocks noGrp="1"/>
          </p:cNvSpPr>
          <p:nvPr>
            <p:ph type="ftr" sz="quarter" idx="11"/>
          </p:nvPr>
        </p:nvSpPr>
        <p:spPr>
          <a:xfrm>
            <a:off x="2338578" y="6470704"/>
            <a:ext cx="2979630" cy="274320"/>
          </a:xfrm>
        </p:spPr>
        <p:txBody>
          <a:bodyPr vert="horz" lIns="91440" tIns="45720" rIns="91440" bIns="45720" rtlCol="0" anchor="ctr">
            <a:normAutofit/>
          </a:bodyPr>
          <a:lstStyle/>
          <a:p>
            <a:pPr>
              <a:spcAft>
                <a:spcPts val="600"/>
              </a:spcAft>
            </a:pPr>
            <a:r>
              <a:rPr lang="en-US" kern="1200" cap="all" baseline="0">
                <a:solidFill>
                  <a:srgbClr val="000000"/>
                </a:solidFill>
                <a:latin typeface="+mj-lt"/>
                <a:ea typeface="+mn-ea"/>
                <a:cs typeface="+mn-cs"/>
              </a:rPr>
              <a:t>Canada Alliance   12-14 November 2018</a:t>
            </a:r>
          </a:p>
        </p:txBody>
      </p:sp>
    </p:spTree>
    <p:extLst>
      <p:ext uri="{BB962C8B-B14F-4D97-AF65-F5344CB8AC3E}">
        <p14:creationId xmlns:p14="http://schemas.microsoft.com/office/powerpoint/2010/main" val="310897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B3C6E60-CC9B-44DA-ABA3-9E9DA458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4">
            <a:extLst>
              <a:ext uri="{FF2B5EF4-FFF2-40B4-BE49-F238E27FC236}">
                <a16:creationId xmlns:a16="http://schemas.microsoft.com/office/drawing/2014/main" id="{E61C480C-142C-46D6-8228-745C518CFABA}"/>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11865" t="9091" r="7529"/>
          <a:stretch/>
        </p:blipFill>
        <p:spPr>
          <a:xfrm>
            <a:off x="20" y="10"/>
            <a:ext cx="9143980" cy="6857990"/>
          </a:xfrm>
          <a:prstGeom prst="rect">
            <a:avLst/>
          </a:prstGeom>
        </p:spPr>
      </p:pic>
      <p:sp>
        <p:nvSpPr>
          <p:cNvPr id="2" name="Title 1"/>
          <p:cNvSpPr>
            <a:spLocks noGrp="1"/>
          </p:cNvSpPr>
          <p:nvPr>
            <p:ph type="title"/>
          </p:nvPr>
        </p:nvSpPr>
        <p:spPr>
          <a:xfrm>
            <a:off x="342900" y="4960137"/>
            <a:ext cx="5829300" cy="1463040"/>
          </a:xfrm>
        </p:spPr>
        <p:txBody>
          <a:bodyPr vert="horz" lIns="91440" tIns="45720" rIns="91440" bIns="45720" rtlCol="0" anchor="ctr">
            <a:normAutofit/>
          </a:bodyPr>
          <a:lstStyle/>
          <a:p>
            <a:pPr defTabSz="914400"/>
            <a:r>
              <a:rPr lang="en-US" sz="5000">
                <a:solidFill>
                  <a:srgbClr val="FFFFFF"/>
                </a:solidFill>
              </a:rPr>
              <a:t>Peoplesoft</a:t>
            </a:r>
            <a:br>
              <a:rPr lang="en-US" sz="5000">
                <a:solidFill>
                  <a:srgbClr val="FFFFFF"/>
                </a:solidFill>
              </a:rPr>
            </a:br>
            <a:r>
              <a:rPr lang="en-US" sz="5000">
                <a:solidFill>
                  <a:srgbClr val="FFFFFF"/>
                </a:solidFill>
              </a:rPr>
              <a:t>Campus Solutions 9.2</a:t>
            </a:r>
          </a:p>
        </p:txBody>
      </p:sp>
      <p:sp>
        <p:nvSpPr>
          <p:cNvPr id="4" name="Text Placeholder 3"/>
          <p:cNvSpPr>
            <a:spLocks noGrp="1"/>
          </p:cNvSpPr>
          <p:nvPr>
            <p:ph type="body" sz="half" idx="2"/>
          </p:nvPr>
        </p:nvSpPr>
        <p:spPr>
          <a:xfrm>
            <a:off x="6457950" y="4960137"/>
            <a:ext cx="2400300" cy="1463040"/>
          </a:xfrm>
        </p:spPr>
        <p:txBody>
          <a:bodyPr vert="horz" lIns="91440" tIns="45720" rIns="91440" bIns="45720" rtlCol="0" anchor="ctr">
            <a:normAutofit/>
          </a:bodyPr>
          <a:lstStyle/>
          <a:p>
            <a:pPr defTabSz="914400"/>
            <a:r>
              <a:rPr lang="en-US" sz="1800">
                <a:solidFill>
                  <a:srgbClr val="FFFFFF"/>
                </a:solidFill>
              </a:rPr>
              <a:t>MacEwan University went live with PeopleSoft in 2010. Currently operating on Campus Solutions 9.2</a:t>
            </a:r>
          </a:p>
        </p:txBody>
      </p:sp>
      <p:cxnSp>
        <p:nvCxnSpPr>
          <p:cNvPr id="19" name="Straight Connector 18">
            <a:extLst>
              <a:ext uri="{FF2B5EF4-FFF2-40B4-BE49-F238E27FC236}">
                <a16:creationId xmlns:a16="http://schemas.microsoft.com/office/drawing/2014/main" id="{2DBC7D7D-EC41-47D2-BDDD-BB626AC3A6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33F4C823-5B6C-41BC-AC0E-7113C564382A}"/>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pPr>
              <a:spcAft>
                <a:spcPts val="600"/>
              </a:spcAft>
            </a:pPr>
            <a:r>
              <a:rPr lang="en-US" sz="900" kern="1200" cap="all" baseline="0">
                <a:solidFill>
                  <a:srgbClr val="FFFFFF">
                    <a:alpha val="80000"/>
                  </a:srgbClr>
                </a:solidFill>
                <a:latin typeface="+mj-lt"/>
                <a:ea typeface="+mn-ea"/>
                <a:cs typeface="+mn-cs"/>
              </a:rPr>
              <a:t>Canada Alliance   12-14 November 2018</a:t>
            </a:r>
          </a:p>
        </p:txBody>
      </p:sp>
    </p:spTree>
    <p:extLst>
      <p:ext uri="{BB962C8B-B14F-4D97-AF65-F5344CB8AC3E}">
        <p14:creationId xmlns:p14="http://schemas.microsoft.com/office/powerpoint/2010/main" val="334897808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D12A5BA-B063-4B33-AB08-86CF7D23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07DFAF29-6BD8-4A93-A292-D6A8C6EFB5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A01913F-3FBD-4B62-92CF-D2B8A6741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F7886-83C3-467B-9B53-A2D3DD5E7FA3}"/>
              </a:ext>
            </a:extLst>
          </p:cNvPr>
          <p:cNvSpPr>
            <a:spLocks noGrp="1"/>
          </p:cNvSpPr>
          <p:nvPr>
            <p:ph type="title"/>
          </p:nvPr>
        </p:nvSpPr>
        <p:spPr>
          <a:xfrm>
            <a:off x="477603" y="640080"/>
            <a:ext cx="2533575" cy="3034857"/>
          </a:xfrm>
        </p:spPr>
        <p:txBody>
          <a:bodyPr vert="horz" lIns="91440" tIns="45720" rIns="91440" bIns="45720" rtlCol="0" anchor="b">
            <a:normAutofit/>
          </a:bodyPr>
          <a:lstStyle/>
          <a:p>
            <a:pPr defTabSz="914400"/>
            <a:r>
              <a:rPr lang="en-US" sz="3800"/>
              <a:t>School of Continuing Education</a:t>
            </a:r>
          </a:p>
        </p:txBody>
      </p:sp>
      <p:sp>
        <p:nvSpPr>
          <p:cNvPr id="4" name="Text Placeholder 3">
            <a:extLst>
              <a:ext uri="{FF2B5EF4-FFF2-40B4-BE49-F238E27FC236}">
                <a16:creationId xmlns:a16="http://schemas.microsoft.com/office/drawing/2014/main" id="{189DF276-9954-426F-A7D9-6EE8A9DF7847}"/>
              </a:ext>
            </a:extLst>
          </p:cNvPr>
          <p:cNvSpPr>
            <a:spLocks noGrp="1"/>
          </p:cNvSpPr>
          <p:nvPr>
            <p:ph type="body" sz="half" idx="2"/>
          </p:nvPr>
        </p:nvSpPr>
        <p:spPr>
          <a:xfrm>
            <a:off x="477604" y="3849539"/>
            <a:ext cx="2533574" cy="2367405"/>
          </a:xfrm>
        </p:spPr>
        <p:txBody>
          <a:bodyPr vert="horz" lIns="91440" tIns="45720" rIns="91440" bIns="45720" rtlCol="0" anchor="t">
            <a:normAutofit/>
          </a:bodyPr>
          <a:lstStyle/>
          <a:p>
            <a:pPr algn="r" defTabSz="914400"/>
            <a:r>
              <a:rPr lang="en-US" sz="1400"/>
              <a:t>Continuing Education became its own School at MacEwan in 2014. </a:t>
            </a:r>
          </a:p>
        </p:txBody>
      </p:sp>
      <p:cxnSp>
        <p:nvCxnSpPr>
          <p:cNvPr id="29" name="Straight Connector 28">
            <a:extLst>
              <a:ext uri="{FF2B5EF4-FFF2-40B4-BE49-F238E27FC236}">
                <a16:creationId xmlns:a16="http://schemas.microsoft.com/office/drawing/2014/main" id="{FBB0A898-5387-4E99-A785-462A85DC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A79BFC10-EE88-4024-A78A-BCA0D0DBA916}"/>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5132" r="-1" b="13984"/>
          <a:stretch/>
        </p:blipFill>
        <p:spPr>
          <a:xfrm>
            <a:off x="3491238" y="1489228"/>
            <a:ext cx="5172702" cy="3880519"/>
          </a:xfrm>
          <a:prstGeom prst="rect">
            <a:avLst/>
          </a:prstGeom>
        </p:spPr>
      </p:pic>
      <p:sp>
        <p:nvSpPr>
          <p:cNvPr id="5" name="Footer Placeholder 4">
            <a:extLst>
              <a:ext uri="{FF2B5EF4-FFF2-40B4-BE49-F238E27FC236}">
                <a16:creationId xmlns:a16="http://schemas.microsoft.com/office/drawing/2014/main" id="{C4736785-35A8-4714-99BF-ABA693F71C19}"/>
              </a:ext>
            </a:extLst>
          </p:cNvPr>
          <p:cNvSpPr>
            <a:spLocks noGrp="1"/>
          </p:cNvSpPr>
          <p:nvPr>
            <p:ph type="ftr" sz="quarter" idx="11"/>
          </p:nvPr>
        </p:nvSpPr>
        <p:spPr>
          <a:xfrm>
            <a:off x="3632199" y="6470704"/>
            <a:ext cx="4426093" cy="274320"/>
          </a:xfrm>
        </p:spPr>
        <p:txBody>
          <a:bodyPr vert="horz" lIns="91440" tIns="45720" rIns="91440" bIns="45720" rtlCol="0" anchor="ctr">
            <a:normAutofit/>
          </a:bodyPr>
          <a:lstStyle/>
          <a:p>
            <a:pPr>
              <a:spcAft>
                <a:spcPts val="600"/>
              </a:spcAft>
            </a:pPr>
            <a:r>
              <a:rPr lang="en-US" kern="1200" cap="all" baseline="0">
                <a:solidFill>
                  <a:schemeClr val="tx1">
                    <a:lumMod val="90000"/>
                    <a:lumOff val="10000"/>
                  </a:schemeClr>
                </a:solidFill>
                <a:latin typeface="+mj-lt"/>
                <a:ea typeface="+mn-ea"/>
                <a:cs typeface="+mn-cs"/>
              </a:rPr>
              <a:t>Canada Alliance   5-7 November 2017</a:t>
            </a:r>
          </a:p>
        </p:txBody>
      </p:sp>
    </p:spTree>
    <p:extLst>
      <p:ext uri="{BB962C8B-B14F-4D97-AF65-F5344CB8AC3E}">
        <p14:creationId xmlns:p14="http://schemas.microsoft.com/office/powerpoint/2010/main" val="198432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Item Registry (AIR) and the School of Continuing Education</a:t>
            </a:r>
          </a:p>
        </p:txBody>
      </p:sp>
      <p:sp>
        <p:nvSpPr>
          <p:cNvPr id="5" name="Rounded Rectangle 4"/>
          <p:cNvSpPr/>
          <p:nvPr/>
        </p:nvSpPr>
        <p:spPr>
          <a:xfrm rot="2700000">
            <a:off x="750305" y="2258382"/>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51734" y="2292883"/>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784804" y="2793210"/>
            <a:ext cx="2059994" cy="1477328"/>
          </a:xfrm>
          <a:prstGeom prst="rect">
            <a:avLst/>
          </a:prstGeom>
          <a:noFill/>
        </p:spPr>
        <p:txBody>
          <a:bodyPr wrap="square" rtlCol="0">
            <a:spAutoFit/>
          </a:bodyPr>
          <a:lstStyle/>
          <a:p>
            <a:pPr algn="ctr"/>
            <a:r>
              <a:rPr lang="en-US" dirty="0">
                <a:solidFill>
                  <a:schemeClr val="bg1"/>
                </a:solidFill>
              </a:rPr>
              <a:t>SECTION 1 OUR HISTORY:</a:t>
            </a:r>
          </a:p>
          <a:p>
            <a:pPr algn="ctr"/>
            <a:r>
              <a:rPr lang="en-US" dirty="0">
                <a:solidFill>
                  <a:schemeClr val="bg1"/>
                </a:solidFill>
              </a:rPr>
              <a:t>Why SCE courses and programs are different</a:t>
            </a:r>
          </a:p>
        </p:txBody>
      </p:sp>
      <p:sp>
        <p:nvSpPr>
          <p:cNvPr id="17" name="Rounded Rectangle 16"/>
          <p:cNvSpPr/>
          <p:nvPr/>
        </p:nvSpPr>
        <p:spPr>
          <a:xfrm rot="2700000">
            <a:off x="2645921" y="3996429"/>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47350" y="4030930"/>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80420" y="4531257"/>
            <a:ext cx="2059994" cy="1200329"/>
          </a:xfrm>
          <a:prstGeom prst="rect">
            <a:avLst/>
          </a:prstGeom>
          <a:noFill/>
        </p:spPr>
        <p:txBody>
          <a:bodyPr wrap="square" rtlCol="0">
            <a:spAutoFit/>
          </a:bodyPr>
          <a:lstStyle/>
          <a:p>
            <a:pPr algn="ctr"/>
            <a:r>
              <a:rPr lang="en-US" dirty="0">
                <a:solidFill>
                  <a:schemeClr val="bg1"/>
                </a:solidFill>
              </a:rPr>
              <a:t>SECTION 2 Academic Item Registry:</a:t>
            </a:r>
          </a:p>
          <a:p>
            <a:pPr algn="ctr"/>
            <a:r>
              <a:rPr lang="en-US" dirty="0">
                <a:solidFill>
                  <a:schemeClr val="bg1"/>
                </a:solidFill>
              </a:rPr>
              <a:t>How SCE uses AIR</a:t>
            </a:r>
          </a:p>
        </p:txBody>
      </p:sp>
      <p:sp>
        <p:nvSpPr>
          <p:cNvPr id="20" name="Rounded Rectangle 19"/>
          <p:cNvSpPr/>
          <p:nvPr/>
        </p:nvSpPr>
        <p:spPr>
          <a:xfrm rot="2700000">
            <a:off x="4553356" y="2194599"/>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54785" y="2229100"/>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TextBox 21"/>
          <p:cNvSpPr txBox="1"/>
          <p:nvPr/>
        </p:nvSpPr>
        <p:spPr>
          <a:xfrm>
            <a:off x="4587855" y="2729427"/>
            <a:ext cx="2059994" cy="1200329"/>
          </a:xfrm>
          <a:prstGeom prst="rect">
            <a:avLst/>
          </a:prstGeom>
          <a:noFill/>
        </p:spPr>
        <p:txBody>
          <a:bodyPr wrap="square" rtlCol="0">
            <a:spAutoFit/>
          </a:bodyPr>
          <a:lstStyle/>
          <a:p>
            <a:pPr algn="ctr"/>
            <a:r>
              <a:rPr lang="en-US" dirty="0">
                <a:solidFill>
                  <a:schemeClr val="bg1"/>
                </a:solidFill>
              </a:rPr>
              <a:t>SECTION 3 TECHNICAL:</a:t>
            </a:r>
          </a:p>
          <a:p>
            <a:pPr algn="ctr"/>
            <a:r>
              <a:rPr lang="en-US" dirty="0">
                <a:solidFill>
                  <a:schemeClr val="bg1"/>
                </a:solidFill>
              </a:rPr>
              <a:t>Technical aspects of AIR</a:t>
            </a:r>
          </a:p>
        </p:txBody>
      </p:sp>
      <p:sp>
        <p:nvSpPr>
          <p:cNvPr id="23" name="Rounded Rectangle 22"/>
          <p:cNvSpPr/>
          <p:nvPr/>
        </p:nvSpPr>
        <p:spPr>
          <a:xfrm rot="2700000">
            <a:off x="6419853" y="3943513"/>
            <a:ext cx="2146155" cy="2146155"/>
          </a:xfrm>
          <a:prstGeom prst="roundRect">
            <a:avLst/>
          </a:prstGeom>
          <a:solidFill>
            <a:srgbClr val="B4040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21282" y="3978014"/>
            <a:ext cx="568059" cy="568059"/>
          </a:xfrm>
          <a:prstGeom prst="ellipse">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454352" y="4478341"/>
            <a:ext cx="2059994" cy="1200329"/>
          </a:xfrm>
          <a:prstGeom prst="rect">
            <a:avLst/>
          </a:prstGeom>
          <a:noFill/>
        </p:spPr>
        <p:txBody>
          <a:bodyPr wrap="square" rtlCol="0">
            <a:spAutoFit/>
          </a:bodyPr>
          <a:lstStyle/>
          <a:p>
            <a:pPr algn="ctr"/>
            <a:r>
              <a:rPr lang="en-US" dirty="0">
                <a:solidFill>
                  <a:schemeClr val="bg1"/>
                </a:solidFill>
              </a:rPr>
              <a:t>SECTION 4 CONCLUSION:</a:t>
            </a:r>
          </a:p>
          <a:p>
            <a:pPr algn="ctr"/>
            <a:r>
              <a:rPr lang="en-US" dirty="0">
                <a:solidFill>
                  <a:schemeClr val="bg1"/>
                </a:solidFill>
              </a:rPr>
              <a:t>What worked and what didn’t</a:t>
            </a:r>
          </a:p>
        </p:txBody>
      </p:sp>
      <p:sp>
        <p:nvSpPr>
          <p:cNvPr id="27" name="Footer Placeholder 2">
            <a:extLst>
              <a:ext uri="{FF2B5EF4-FFF2-40B4-BE49-F238E27FC236}">
                <a16:creationId xmlns:a16="http://schemas.microsoft.com/office/drawing/2014/main" id="{2449BB07-9DE1-4742-B6AB-35E2D8C20D90}"/>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41066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0"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B3C6E60-CC9B-44DA-ABA3-9E9DA458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F133411-5981-4E4A-8C74-F6DAD2597ECA}"/>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97" r="18995" b="9091"/>
          <a:stretch/>
        </p:blipFill>
        <p:spPr>
          <a:xfrm>
            <a:off x="20" y="10"/>
            <a:ext cx="9143980" cy="6857990"/>
          </a:xfrm>
          <a:prstGeom prst="rect">
            <a:avLst/>
          </a:prstGeom>
        </p:spPr>
      </p:pic>
      <p:sp>
        <p:nvSpPr>
          <p:cNvPr id="2" name="Title 1"/>
          <p:cNvSpPr>
            <a:spLocks noGrp="1"/>
          </p:cNvSpPr>
          <p:nvPr>
            <p:ph type="ctrTitle"/>
          </p:nvPr>
        </p:nvSpPr>
        <p:spPr>
          <a:xfrm>
            <a:off x="342900" y="4960137"/>
            <a:ext cx="5829300" cy="1463040"/>
          </a:xfrm>
        </p:spPr>
        <p:txBody>
          <a:bodyPr>
            <a:normAutofit/>
          </a:bodyPr>
          <a:lstStyle/>
          <a:p>
            <a:r>
              <a:rPr lang="en-US">
                <a:solidFill>
                  <a:srgbClr val="FFFFFF"/>
                </a:solidFill>
              </a:rPr>
              <a:t>OUR History</a:t>
            </a:r>
          </a:p>
        </p:txBody>
      </p:sp>
      <p:sp>
        <p:nvSpPr>
          <p:cNvPr id="3" name="Subtitle 2"/>
          <p:cNvSpPr>
            <a:spLocks noGrp="1"/>
          </p:cNvSpPr>
          <p:nvPr>
            <p:ph type="subTitle" idx="1"/>
          </p:nvPr>
        </p:nvSpPr>
        <p:spPr>
          <a:xfrm>
            <a:off x="6457950" y="4960137"/>
            <a:ext cx="2400300" cy="1463040"/>
          </a:xfrm>
        </p:spPr>
        <p:txBody>
          <a:bodyPr>
            <a:normAutofit/>
          </a:bodyPr>
          <a:lstStyle/>
          <a:p>
            <a:r>
              <a:rPr lang="en-US">
                <a:solidFill>
                  <a:srgbClr val="FFFFFF"/>
                </a:solidFill>
              </a:rPr>
              <a:t>How the School of Continuing Education programs, courses, and applications are different</a:t>
            </a:r>
          </a:p>
        </p:txBody>
      </p:sp>
      <p:cxnSp>
        <p:nvCxnSpPr>
          <p:cNvPr id="21" name="Straight Connector 20">
            <a:extLst>
              <a:ext uri="{FF2B5EF4-FFF2-40B4-BE49-F238E27FC236}">
                <a16:creationId xmlns:a16="http://schemas.microsoft.com/office/drawing/2014/main" id="{2DBC7D7D-EC41-47D2-BDDD-BB626AC3A6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A4DED9CD-6738-4BB5-8C42-8838EF3E7D4F}"/>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sz="900">
                <a:solidFill>
                  <a:srgbClr val="FFFFFF">
                    <a:alpha val="80000"/>
                  </a:srgbClr>
                </a:solidFill>
              </a:rPr>
              <a:t>Canada Alliance   12-14 November 2018</a:t>
            </a:r>
          </a:p>
        </p:txBody>
      </p:sp>
    </p:spTree>
    <p:extLst>
      <p:ext uri="{BB962C8B-B14F-4D97-AF65-F5344CB8AC3E}">
        <p14:creationId xmlns:p14="http://schemas.microsoft.com/office/powerpoint/2010/main" val="411475864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SCHOOL OF CONTINUING EDUCATION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Continuing Education at MacEwan University was formerly spread out amongst various faculties at schools</a:t>
            </a:r>
          </a:p>
          <a:p>
            <a:pPr>
              <a:buFont typeface="Arial" panose="020B0604020202020204" pitchFamily="34" charset="0"/>
              <a:buChar char="•"/>
            </a:pPr>
            <a:r>
              <a:rPr lang="en-US" dirty="0"/>
              <a:t>In 2013 a project was undertaken to consolidate those offerings under the umbrella of the School of Continuing Education</a:t>
            </a:r>
          </a:p>
          <a:p>
            <a:pPr>
              <a:buFont typeface="Arial" panose="020B0604020202020204" pitchFamily="34" charset="0"/>
              <a:buChar char="•"/>
            </a:pPr>
            <a:r>
              <a:rPr lang="en-US" dirty="0"/>
              <a:t>The School of Continuing Education now offers credit and non-credit programming with 14 certificate programs and over 200 courses from Business &amp; Management, Art &amp; Design, English as an Additional Language, University Preparation, and Corporate Training</a:t>
            </a:r>
          </a:p>
          <a:p>
            <a:pPr>
              <a:buFont typeface="Arial" panose="020B0604020202020204" pitchFamily="34" charset="0"/>
              <a:buChar char="•"/>
            </a:pPr>
            <a:r>
              <a:rPr lang="en-US" dirty="0"/>
              <a:t>Over 8,000 students currently enrolled</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Tree>
    <p:extLst>
      <p:ext uri="{BB962C8B-B14F-4D97-AF65-F5344CB8AC3E}">
        <p14:creationId xmlns:p14="http://schemas.microsoft.com/office/powerpoint/2010/main" val="22859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them in	</a:t>
            </a:r>
          </a:p>
        </p:txBody>
      </p:sp>
      <p:sp>
        <p:nvSpPr>
          <p:cNvPr id="4" name="Content Placeholder 3"/>
          <p:cNvSpPr>
            <a:spLocks noGrp="1"/>
          </p:cNvSpPr>
          <p:nvPr>
            <p:ph sz="half" idx="2"/>
          </p:nvPr>
        </p:nvSpPr>
        <p:spPr/>
        <p:txBody>
          <a:bodyPr/>
          <a:lstStyle/>
          <a:p>
            <a:pPr>
              <a:buFont typeface="Arial" panose="020B0604020202020204" pitchFamily="34" charset="0"/>
              <a:buChar char="•"/>
            </a:pPr>
            <a:r>
              <a:rPr lang="en-US" dirty="0"/>
              <a:t>Continuing Education is unlike other programming offered at MacEwan</a:t>
            </a:r>
          </a:p>
          <a:p>
            <a:pPr>
              <a:buFont typeface="Arial" panose="020B0604020202020204" pitchFamily="34" charset="0"/>
              <a:buChar char="•"/>
            </a:pPr>
            <a:r>
              <a:rPr lang="en-US" dirty="0"/>
              <a:t>Solution needed to be efficient for students and staff</a:t>
            </a:r>
          </a:p>
          <a:p>
            <a:pPr>
              <a:buFont typeface="Arial" panose="020B0604020202020204" pitchFamily="34" charset="0"/>
              <a:buChar char="•"/>
            </a:pPr>
            <a:r>
              <a:rPr lang="en-US" dirty="0"/>
              <a:t>Continuing Education is constantly changing, staff needed to be able to update and add offerings quickly</a:t>
            </a:r>
          </a:p>
        </p:txBody>
      </p:sp>
      <p:sp>
        <p:nvSpPr>
          <p:cNvPr id="7" name="Footer Placeholder 2">
            <a:extLst>
              <a:ext uri="{FF2B5EF4-FFF2-40B4-BE49-F238E27FC236}">
                <a16:creationId xmlns:a16="http://schemas.microsoft.com/office/drawing/2014/main" id="{104F29AD-8881-41A9-A20A-8E371C5F6678}"/>
              </a:ext>
            </a:extLst>
          </p:cNvPr>
          <p:cNvSpPr>
            <a:spLocks noGrp="1"/>
          </p:cNvSpPr>
          <p:nvPr>
            <p:ph type="ftr" sz="quarter" idx="11"/>
          </p:nvPr>
        </p:nvSpPr>
        <p:spPr>
          <a:xfrm>
            <a:off x="3632200" y="6470704"/>
            <a:ext cx="4426094" cy="274320"/>
          </a:xfrm>
        </p:spPr>
        <p:txBody>
          <a:bodyPr/>
          <a:lstStyle/>
          <a:p>
            <a:r>
              <a:rPr lang="en-US" dirty="0"/>
              <a:t>Canada Alliance   12-14 November 2018</a:t>
            </a:r>
          </a:p>
        </p:txBody>
      </p:sp>
      <p:sp>
        <p:nvSpPr>
          <p:cNvPr id="5" name="Content Placeholder 4">
            <a:extLst>
              <a:ext uri="{FF2B5EF4-FFF2-40B4-BE49-F238E27FC236}">
                <a16:creationId xmlns:a16="http://schemas.microsoft.com/office/drawing/2014/main" id="{E5F2029E-46DC-4E66-B9D4-0F3E5BD4955A}"/>
              </a:ext>
            </a:extLst>
          </p:cNvPr>
          <p:cNvSpPr>
            <a:spLocks noGrp="1"/>
          </p:cNvSpPr>
          <p:nvPr>
            <p:ph sz="half" idx="1"/>
          </p:nvPr>
        </p:nvSpPr>
        <p:spPr/>
        <p:txBody>
          <a:bodyPr/>
          <a:lstStyle/>
          <a:p>
            <a:endParaRPr lang="en-US"/>
          </a:p>
        </p:txBody>
      </p:sp>
      <p:pic>
        <p:nvPicPr>
          <p:cNvPr id="8" name="Picture 7">
            <a:extLst>
              <a:ext uri="{FF2B5EF4-FFF2-40B4-BE49-F238E27FC236}">
                <a16:creationId xmlns:a16="http://schemas.microsoft.com/office/drawing/2014/main" id="{F584D9A0-6FB7-4A90-A6E7-83C3EB111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2266088"/>
            <a:ext cx="3566160" cy="4063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19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10" ma:contentTypeDescription="Create a new document." ma:contentTypeScope="" ma:versionID="04969cf16901be702e47e0501378dc9e">
  <xsd:schema xmlns:xsd="http://www.w3.org/2001/XMLSchema" xmlns:xs="http://www.w3.org/2001/XMLSchema" xmlns:p="http://schemas.microsoft.com/office/2006/metadata/properties" xmlns:ns2="6be459cd-510b-4831-b44f-4f3dfe8e947b" xmlns:ns3="94221530-4816-44f6-9093-d0c12e2a104e" targetNamespace="http://schemas.microsoft.com/office/2006/metadata/properties" ma:root="true" ma:fieldsID="83e32458587330a3fa513e441b8dee97" ns2:_="" ns3:_="">
    <xsd:import namespace="6be459cd-510b-4831-b44f-4f3dfe8e947b"/>
    <xsd:import namespace="94221530-4816-44f6-9093-d0c12e2a10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221530-4816-44f6-9093-d0c12e2a10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D336-9E54-45B0-BD8D-40F05DF887A0}">
  <ds:schemaRefs>
    <ds:schemaRef ds:uri="http://purl.org/dc/dcmitype/"/>
    <ds:schemaRef ds:uri="http://www.w3.org/XML/1998/namespac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94221530-4816-44f6-9093-d0c12e2a104e"/>
    <ds:schemaRef ds:uri="6be459cd-510b-4831-b44f-4f3dfe8e947b"/>
    <ds:schemaRef ds:uri="http://purl.org/dc/terms/"/>
  </ds:schemaRefs>
</ds:datastoreItem>
</file>

<file path=customXml/itemProps2.xml><?xml version="1.0" encoding="utf-8"?>
<ds:datastoreItem xmlns:ds="http://schemas.openxmlformats.org/officeDocument/2006/customXml" ds:itemID="{B353BCED-04CE-4F40-BEEB-0CD9FCCAF12E}">
  <ds:schemaRefs>
    <ds:schemaRef ds:uri="http://schemas.microsoft.com/sharepoint/v3/contenttype/forms"/>
  </ds:schemaRefs>
</ds:datastoreItem>
</file>

<file path=customXml/itemProps3.xml><?xml version="1.0" encoding="utf-8"?>
<ds:datastoreItem xmlns:ds="http://schemas.openxmlformats.org/officeDocument/2006/customXml" ds:itemID="{17500F66-E882-46D5-BACA-7BE75CA4C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94221530-4816-44f6-9093-d0c12e2a1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1130</TotalTime>
  <Words>1873</Words>
  <Application>Microsoft Office PowerPoint</Application>
  <PresentationFormat>On-screen Show (4:3)</PresentationFormat>
  <Paragraphs>193</Paragraphs>
  <Slides>27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Tw Cen MT</vt:lpstr>
      <vt:lpstr>Tw Cen MT Condensed</vt:lpstr>
      <vt:lpstr>Wingdings 3</vt:lpstr>
      <vt:lpstr>Integral</vt:lpstr>
      <vt:lpstr>Utilizing the Academic item Registry to publicize continuing Education Programs</vt:lpstr>
      <vt:lpstr>presenters</vt:lpstr>
      <vt:lpstr>Macewan university</vt:lpstr>
      <vt:lpstr>Peoplesoft Campus Solutions 9.2</vt:lpstr>
      <vt:lpstr>School of Continuing Education</vt:lpstr>
      <vt:lpstr>Academic Item Registry (AIR) and the School of Continuing Education</vt:lpstr>
      <vt:lpstr>OUR History</vt:lpstr>
      <vt:lpstr>History of SCHOOL OF CONTINUING EDUCATION</vt:lpstr>
      <vt:lpstr>How to get them in </vt:lpstr>
      <vt:lpstr>Academic Item Registry</vt:lpstr>
      <vt:lpstr>What is Academic Item Registry</vt:lpstr>
      <vt:lpstr>How does School of Continuing Education use Academic Item Registry</vt:lpstr>
      <vt:lpstr>Courses and Course Lists</vt:lpstr>
      <vt:lpstr>programs</vt:lpstr>
      <vt:lpstr>Technical Aspects</vt:lpstr>
      <vt:lpstr>Making programs available to the macewan website</vt:lpstr>
      <vt:lpstr>AIR-pgm</vt:lpstr>
      <vt:lpstr>Webcenter content - list</vt:lpstr>
      <vt:lpstr>Webcentre content - detail</vt:lpstr>
      <vt:lpstr>Webcentre content - detail</vt:lpstr>
      <vt:lpstr>Use on Public Website</vt:lpstr>
      <vt:lpstr>Lessons Learned</vt:lpstr>
      <vt:lpstr>The Good</vt:lpstr>
      <vt:lpstr>The OK (but still pretty good)</vt:lpstr>
      <vt:lpstr>Concluding thoughts</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Jody Benders</cp:lastModifiedBy>
  <cp:revision>89</cp:revision>
  <dcterms:created xsi:type="dcterms:W3CDTF">2015-09-02T14:36:24Z</dcterms:created>
  <dcterms:modified xsi:type="dcterms:W3CDTF">2018-11-15T19:51:27Z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0x01010010BB01732DF0684381773BAE06732F60</vt:lpwstr>
  </property>
</Properties>
</file>