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7200"/>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6200" y="0"/>
            <a:ext cx="2971800" cy="457200"/>
          </a:xfrm>
          <a:prstGeom prst="rect">
            <a:avLst/>
          </a:prstGeom>
          <a:noFill/>
          <a:ln>
            <a:noFill/>
          </a:ln>
        </p:spPr>
        <p:txBody>
          <a:bodyPr wrap="square" lIns="91425" tIns="91425" rIns="91425" bIns="91425" anchor="t" anchorCtr="0"/>
          <a:lstStyle>
            <a:lvl1pPr marL="0" marR="0" lvl="0" indent="0" algn="r"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med" len="med"/>
            <a:tailEnd type="none" w="med" len="med"/>
          </a:ln>
        </p:spPr>
      </p:sp>
      <p:sp>
        <p:nvSpPr>
          <p:cNvPr id="6" name="Shape 6"/>
          <p:cNvSpPr txBox="1">
            <a:spLocks noGrp="1"/>
          </p:cNvSpPr>
          <p:nvPr>
            <p:ph type="body" idx="1"/>
          </p:nvPr>
        </p:nvSpPr>
        <p:spPr>
          <a:xfrm>
            <a:off x="914400" y="4343400"/>
            <a:ext cx="5029200" cy="4114800"/>
          </a:xfrm>
          <a:prstGeom prst="rect">
            <a:avLst/>
          </a:prstGeom>
          <a:noFill/>
          <a:ln>
            <a:noFill/>
          </a:ln>
        </p:spPr>
        <p:txBody>
          <a:bodyPr wrap="square" lIns="91425" tIns="91425" rIns="91425" bIns="91425" anchor="t" anchorCtr="0"/>
          <a:lstStyle>
            <a:lvl1pPr marL="0" marR="0" lvl="0" indent="0" algn="l" rtl="0">
              <a:spcBef>
                <a:spcPts val="360"/>
              </a:spcBef>
              <a:spcAft>
                <a:spcPts val="0"/>
              </a:spcAft>
              <a:buChar char="●"/>
              <a:defRPr sz="12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har char="○"/>
              <a:defRPr sz="1200" b="0"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har char="■"/>
              <a:defRPr sz="1200" b="0" i="0" u="none" strike="noStrike" cap="none">
                <a:solidFill>
                  <a:schemeClr val="dk1"/>
                </a:solidFill>
                <a:latin typeface="Arial"/>
                <a:ea typeface="Arial"/>
                <a:cs typeface="Arial"/>
                <a:sym typeface="Arial"/>
              </a:defRPr>
            </a:lvl3pPr>
            <a:lvl4pPr marL="1371600" marR="0" lvl="3" indent="0" algn="l" rtl="0">
              <a:spcBef>
                <a:spcPts val="360"/>
              </a:spcBef>
              <a:spcAft>
                <a:spcPts val="0"/>
              </a:spcAft>
              <a:buChar char="●"/>
              <a:defRPr sz="1200" b="0" i="0" u="none" strike="noStrike" cap="none">
                <a:solidFill>
                  <a:schemeClr val="dk1"/>
                </a:solidFill>
                <a:latin typeface="Arial"/>
                <a:ea typeface="Arial"/>
                <a:cs typeface="Arial"/>
                <a:sym typeface="Arial"/>
              </a:defRPr>
            </a:lvl4pPr>
            <a:lvl5pPr marL="1828800" marR="0" lvl="4" indent="0" algn="l" rtl="0">
              <a:spcBef>
                <a:spcPts val="360"/>
              </a:spcBef>
              <a:spcAft>
                <a:spcPts val="0"/>
              </a:spcAft>
              <a:buChar char="○"/>
              <a:defRPr sz="1200" b="0" i="0" u="none" strike="noStrike" cap="none">
                <a:solidFill>
                  <a:schemeClr val="dk1"/>
                </a:solidFill>
                <a:latin typeface="Arial"/>
                <a:ea typeface="Arial"/>
                <a:cs typeface="Arial"/>
                <a:sym typeface="Arial"/>
              </a:defRPr>
            </a:lvl5pPr>
            <a:lvl6pPr marL="2286000" marR="0" lvl="5" indent="0" algn="l" rtl="0">
              <a:spcBef>
                <a:spcPts val="0"/>
              </a:spcBef>
              <a:buChar char="■"/>
              <a:defRPr sz="1200" b="0" i="0" u="none" strike="noStrike" cap="none">
                <a:solidFill>
                  <a:schemeClr val="dk1"/>
                </a:solidFill>
                <a:latin typeface="Calibri"/>
                <a:ea typeface="Calibri"/>
                <a:cs typeface="Calibri"/>
                <a:sym typeface="Calibri"/>
              </a:defRPr>
            </a:lvl6pPr>
            <a:lvl7pPr marL="2743200" marR="0" lvl="6" indent="0" algn="l" rtl="0">
              <a:spcBef>
                <a:spcPts val="0"/>
              </a:spcBef>
              <a:buChar char="●"/>
              <a:defRPr sz="1200" b="0" i="0" u="none" strike="noStrike" cap="none">
                <a:solidFill>
                  <a:schemeClr val="dk1"/>
                </a:solidFill>
                <a:latin typeface="Calibri"/>
                <a:ea typeface="Calibri"/>
                <a:cs typeface="Calibri"/>
                <a:sym typeface="Calibri"/>
              </a:defRPr>
            </a:lvl7pPr>
            <a:lvl8pPr marL="3200400" marR="0" lvl="7" indent="0" algn="l" rtl="0">
              <a:spcBef>
                <a:spcPts val="0"/>
              </a:spcBef>
              <a:buChar char="○"/>
              <a:defRPr sz="1200" b="0" i="0" u="none" strike="noStrike" cap="none">
                <a:solidFill>
                  <a:schemeClr val="dk1"/>
                </a:solidFill>
                <a:latin typeface="Calibri"/>
                <a:ea typeface="Calibri"/>
                <a:cs typeface="Calibri"/>
                <a:sym typeface="Calibri"/>
              </a:defRPr>
            </a:lvl8pPr>
            <a:lvl9pPr marL="3657600" marR="0" lvl="8" indent="0" algn="l" rtl="0">
              <a:spcBef>
                <a:spcPts val="0"/>
              </a:spcBef>
              <a:buChar char="■"/>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6800"/>
            <a:ext cx="2971800" cy="45720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1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None/>
              <a:defRPr sz="24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None/>
              <a:defRPr sz="24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None/>
              <a:defRPr sz="2400" b="0" i="0" u="none" strike="noStrike" cap="none">
                <a:solidFill>
                  <a:schemeClr val="dk1"/>
                </a:solidFill>
                <a:latin typeface="Arial"/>
                <a:ea typeface="Arial"/>
                <a:cs typeface="Arial"/>
                <a:sym typeface="Arial"/>
              </a:defRPr>
            </a:lvl5pPr>
            <a:lvl6pPr marL="2286000" marR="0" lvl="5" indent="0" algn="l" rtl="0">
              <a:spcBef>
                <a:spcPts val="0"/>
              </a:spcBef>
              <a:buNone/>
              <a:defRPr sz="2400" b="0" i="0" u="none" strike="noStrike" cap="none">
                <a:solidFill>
                  <a:schemeClr val="dk1"/>
                </a:solidFill>
                <a:latin typeface="Arial"/>
                <a:ea typeface="Arial"/>
                <a:cs typeface="Arial"/>
                <a:sym typeface="Arial"/>
              </a:defRPr>
            </a:lvl6pPr>
            <a:lvl7pPr marL="2743200" marR="0" lvl="6" indent="0" algn="l" rtl="0">
              <a:spcBef>
                <a:spcPts val="0"/>
              </a:spcBef>
              <a:buNone/>
              <a:defRPr sz="2400" b="0" i="0" u="none" strike="noStrike" cap="none">
                <a:solidFill>
                  <a:schemeClr val="dk1"/>
                </a:solidFill>
                <a:latin typeface="Arial"/>
                <a:ea typeface="Arial"/>
                <a:cs typeface="Arial"/>
                <a:sym typeface="Arial"/>
              </a:defRPr>
            </a:lvl7pPr>
            <a:lvl8pPr marL="3200400" marR="0" lvl="7" indent="0" algn="l" rtl="0">
              <a:spcBef>
                <a:spcPts val="0"/>
              </a:spcBef>
              <a:buNone/>
              <a:defRPr sz="2400" b="0" i="0" u="none" strike="noStrike" cap="none">
                <a:solidFill>
                  <a:schemeClr val="dk1"/>
                </a:solidFill>
                <a:latin typeface="Arial"/>
                <a:ea typeface="Arial"/>
                <a:cs typeface="Arial"/>
                <a:sym typeface="Arial"/>
              </a:defRPr>
            </a:lvl8pPr>
            <a:lvl9pPr marL="3657600" marR="0" lvl="8" indent="0" algn="l" rtl="0">
              <a:spcBef>
                <a:spcPts val="0"/>
              </a:spcBef>
              <a:buNone/>
              <a:defRPr sz="24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6200" y="8686800"/>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81477014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3886200" y="8686800"/>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
        <p:nvSpPr>
          <p:cNvPr id="52" name="Shape 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3" name="Shape 53"/>
          <p:cNvSpPr txBox="1">
            <a:spLocks noGrp="1"/>
          </p:cNvSpPr>
          <p:nvPr>
            <p:ph type="body" idx="1"/>
          </p:nvPr>
        </p:nvSpPr>
        <p:spPr>
          <a:xfrm>
            <a:off x="914400" y="4343400"/>
            <a:ext cx="5029200" cy="4114800"/>
          </a:xfrm>
          <a:prstGeom prst="rect">
            <a:avLst/>
          </a:prstGeom>
          <a:noFill/>
          <a:ln>
            <a:noFill/>
          </a:ln>
        </p:spPr>
        <p:txBody>
          <a:bodyPr wrap="square" lIns="91425" tIns="45700" rIns="91425" bIns="45700" anchor="t" anchorCtr="0">
            <a:noAutofit/>
          </a:bodyPr>
          <a:lstStyle/>
          <a:p>
            <a:pPr marL="0" marR="0" lvl="0" indent="0" algn="l" rtl="0">
              <a:spcBef>
                <a:spcPts val="0"/>
              </a:spcBef>
              <a:spcAft>
                <a:spcPts val="0"/>
              </a:spcAft>
              <a:buSzPct val="25000"/>
              <a:buNone/>
            </a:pPr>
            <a:r>
              <a:rPr lang="en-US"/>
              <a:t>Good Afternoon. Thank you for attending this session discussing some aspects of PS security.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rtl="0">
              <a:spcBef>
                <a:spcPts val="0"/>
              </a:spcBef>
              <a:buNone/>
            </a:pPr>
            <a:r>
              <a:rPr lang="en-US"/>
              <a:t>Current design has permission lists created very granular usually limited to one or 2 pages. This allows for flexibility in security design. This is delivered functionality.</a:t>
            </a:r>
          </a:p>
        </p:txBody>
      </p:sp>
      <p:sp>
        <p:nvSpPr>
          <p:cNvPr id="122" name="Shape 122"/>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rtl="0">
              <a:spcBef>
                <a:spcPts val="0"/>
              </a:spcBef>
              <a:buNone/>
            </a:pPr>
            <a:fld id="{00000000-1234-1234-1234-123412341234}" type="slidenum">
              <a:rPr lang="en-US"/>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rtl="0">
              <a:spcBef>
                <a:spcPts val="0"/>
              </a:spcBef>
              <a:buNone/>
            </a:pPr>
            <a:r>
              <a:rPr lang="en-US"/>
              <a:t>Role is comprised of one to many permission lists. Some roles are created to support a specific business process others are created in a more generic fashion so, they can be combined within security groups with other roles.  This is delivered functionality.  Our current design has a standard beginning to role names = UM CS. The next 2 characters represents the module where the pages and functionality reside.  </a:t>
            </a:r>
          </a:p>
        </p:txBody>
      </p:sp>
      <p:sp>
        <p:nvSpPr>
          <p:cNvPr id="130" name="Shape 130"/>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rtl="0">
              <a:spcBef>
                <a:spcPts val="0"/>
              </a:spcBef>
              <a:buNone/>
            </a:pPr>
            <a:fld id="{00000000-1234-1234-1234-123412341234}" type="slidenum">
              <a:rPr lang="en-US"/>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endParaRPr/>
          </a:p>
        </p:txBody>
      </p:sp>
      <p:sp>
        <p:nvSpPr>
          <p:cNvPr id="139" name="Shape 139"/>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r>
              <a:rPr lang="en-US"/>
              <a:t>Example of Student Self-Service role.  The permissions lists in this role were created using our bolt-on security tool. It provides the permission list name and usually only includes one or two pages per permission list.</a:t>
            </a:r>
          </a:p>
        </p:txBody>
      </p:sp>
      <p:sp>
        <p:nvSpPr>
          <p:cNvPr id="146" name="Shape 146"/>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rtl="0">
              <a:spcBef>
                <a:spcPts val="0"/>
              </a:spcBef>
              <a:buNone/>
            </a:pPr>
            <a:r>
              <a:rPr lang="en-US"/>
              <a:t>Student Data Inquiry is the role  that we require all users accessing CS PeopleSoft to be trained on.  This is used as our foundation to build other access. SDI is a view role. Many of the other roles are designed as transaction (update) roles. The last letters on the permission list indicate what authorized actions can be performed with that permission list.</a:t>
            </a:r>
          </a:p>
        </p:txBody>
      </p:sp>
      <p:sp>
        <p:nvSpPr>
          <p:cNvPr id="154" name="Shape 154"/>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rtl="0">
              <a:spcBef>
                <a:spcPts val="0"/>
              </a:spcBef>
              <a:buNone/>
            </a:pPr>
            <a:fld id="{00000000-1234-1234-1234-123412341234}" type="slidenum">
              <a:rPr lang="en-US"/>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4" name="Shape 164"/>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rtl="0">
              <a:spcBef>
                <a:spcPts val="0"/>
              </a:spcBef>
              <a:buNone/>
            </a:pPr>
            <a:r>
              <a:rPr lang="en-US"/>
              <a:t>While dynamic role assigning has been around a long time UM did not invest in this technology until we upgraded to 9.0.  Now every role is assigned via dynamic role queries.  </a:t>
            </a:r>
          </a:p>
        </p:txBody>
      </p:sp>
      <p:sp>
        <p:nvSpPr>
          <p:cNvPr id="165" name="Shape 165"/>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rtl="0">
              <a:spcBef>
                <a:spcPts val="0"/>
              </a:spcBef>
              <a:buNone/>
            </a:pPr>
            <a:fld id="{00000000-1234-1234-1234-123412341234}" type="slidenum">
              <a:rPr lang="en-US"/>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5" name="Shape 175"/>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rtl="0">
              <a:spcBef>
                <a:spcPts val="0"/>
              </a:spcBef>
              <a:buNone/>
            </a:pPr>
            <a:r>
              <a:rPr lang="en-US"/>
              <a:t>This is the tool that allows us to build roles and security groups, dynamically assign access to users. This tool designs permission lists when we build a role thus making this also an automated process. If any of you are familiar with native peoplesoft design we rarely design a permission list or role outside of this builder tool.  Exception is some of the query roles we have built.</a:t>
            </a:r>
          </a:p>
        </p:txBody>
      </p:sp>
      <p:sp>
        <p:nvSpPr>
          <p:cNvPr id="176" name="Shape 176"/>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rtl="0">
              <a:spcBef>
                <a:spcPts val="0"/>
              </a:spcBef>
              <a:buNone/>
            </a:pPr>
            <a:fld id="{00000000-1234-1234-1234-123412341234}" type="slidenum">
              <a:rPr lang="en-US"/>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rtl="0">
              <a:spcBef>
                <a:spcPts val="0"/>
              </a:spcBef>
              <a:buNone/>
            </a:pPr>
            <a:r>
              <a:rPr lang="en-US"/>
              <a:t>Security groups allow us to define the collection using business process names or familiar phases making it simpler to describe. If you remember native PS we had limited characters to describe permission lists and roles making it difficult sometimes to communicate with PAR and users. Security groups are a mixture of business process specific or function specific (example if SF Collector vs 3C User).</a:t>
            </a:r>
          </a:p>
        </p:txBody>
      </p:sp>
      <p:sp>
        <p:nvSpPr>
          <p:cNvPr id="183" name="Shape 183"/>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rtl="0">
              <a:spcBef>
                <a:spcPts val="0"/>
              </a:spcBef>
              <a:buNone/>
            </a:pPr>
            <a:fld id="{00000000-1234-1234-1234-123412341234}" type="slidenum">
              <a:rPr lang="en-US"/>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1" name="Shape 191"/>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rtl="0">
              <a:spcBef>
                <a:spcPts val="0"/>
              </a:spcBef>
              <a:buNone/>
            </a:pPr>
            <a:r>
              <a:rPr lang="en-US"/>
              <a:t>This example of security group is the combination of student data inquiry (role staff are trained on) and the role with query tree we use to convey related content.  Yes, we have a query tree specifically addressing related content if the content is using a query.  What this design contains are the tables used by each module for related content. If the user does not have the page you build related content on then it is just in their background not really accessible. If they do have the page then related content can be displayed. This flexible design allows us to not  track each user and related content.</a:t>
            </a:r>
          </a:p>
        </p:txBody>
      </p:sp>
      <p:sp>
        <p:nvSpPr>
          <p:cNvPr id="192" name="Shape 192"/>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rtl="0">
              <a:spcBef>
                <a:spcPts val="0"/>
              </a:spcBef>
              <a:buNone/>
            </a:pPr>
            <a:fld id="{00000000-1234-1234-1234-123412341234}" type="slidenum">
              <a:rPr lang="en-US"/>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rtl="0">
              <a:spcBef>
                <a:spcPts val="0"/>
              </a:spcBef>
              <a:buNone/>
            </a:pPr>
            <a:r>
              <a:rPr lang="en-US"/>
              <a:t>Speaker:  continuing with the nesting dolls image, Profiles are the last building block of our security framework.  Actually, this is a PAR (Provisioning and Requests) project to identify collections of identifiable access needs for a group.  The intent here is to bundle access needs, so that a group doesn’t need to fill out multiple ARF’s.  As an example, the security team met with the lead for Academic Advisement Module to to discuss her group’s profile needs - not only what PeopleSoft access was needed, but also for systems such as Image Now, Quality Center and ITGC. Once the profile is created and approved by the business lead we send the information to provisioning to incorporate in the request process. We provide documentation back to the lead to confirm the access and present information on how to request the access.  Why?  One of the biggest question from our unit is how do I request access how do I know what my new worker needs verse my experienced staff that may have additional access by virtue of being around a longer time.</a:t>
            </a:r>
          </a:p>
        </p:txBody>
      </p:sp>
      <p:sp>
        <p:nvSpPr>
          <p:cNvPr id="202" name="Shape 202"/>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rtl="0">
              <a:spcBef>
                <a:spcPts val="0"/>
              </a:spcBef>
              <a:buNone/>
            </a:pPr>
            <a:fld id="{00000000-1234-1234-1234-123412341234}" type="slidenum">
              <a:rPr lang="en-US"/>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r>
              <a:rPr lang="en-US"/>
              <a:t>We are going to briefly review the components of PeopleSoft security and row level security</a:t>
            </a:r>
          </a:p>
          <a:p>
            <a:pPr lvl="0" rtl="0">
              <a:lnSpc>
                <a:spcPct val="142857"/>
              </a:lnSpc>
              <a:spcBef>
                <a:spcPts val="0"/>
              </a:spcBef>
              <a:spcAft>
                <a:spcPts val="1500"/>
              </a:spcAft>
              <a:buNone/>
            </a:pPr>
            <a:r>
              <a:rPr lang="en-US" sz="1050">
                <a:solidFill>
                  <a:srgbClr val="333333"/>
                </a:solidFill>
                <a:highlight>
                  <a:srgbClr val="FFFFFF"/>
                </a:highlight>
              </a:rPr>
              <a:t>Security overview incorporating general analysis of PeopleSoft Security. Details about each layer of security as well as, touching on security changes from Campus Solutions PeopleSoft 9.0 to 9.2.</a:t>
            </a:r>
          </a:p>
          <a:p>
            <a:pPr lvl="0" rtl="0">
              <a:lnSpc>
                <a:spcPct val="142857"/>
              </a:lnSpc>
              <a:spcBef>
                <a:spcPts val="0"/>
              </a:spcBef>
              <a:spcAft>
                <a:spcPts val="1500"/>
              </a:spcAft>
              <a:buNone/>
            </a:pPr>
            <a:r>
              <a:rPr lang="en-US" sz="1050">
                <a:solidFill>
                  <a:srgbClr val="333333"/>
                </a:solidFill>
                <a:highlight>
                  <a:srgbClr val="FFFFFF"/>
                </a:highlight>
              </a:rPr>
              <a:t>Security in PeopleSoft 9.0 or above is like a set of Nesting Dolls. Complementary layers support each other to develop an access profile for each user. We will discuss each layer beginning with Permission Lists and ending with the unique way we are using to request access for staff.</a:t>
            </a:r>
          </a:p>
          <a:p>
            <a:pPr lvl="0">
              <a:spcBef>
                <a:spcPts val="0"/>
              </a:spcBef>
              <a:buNone/>
            </a:pPr>
            <a:endParaRPr/>
          </a:p>
        </p:txBody>
      </p:sp>
      <p:sp>
        <p:nvSpPr>
          <p:cNvPr id="59" name="Shape 59"/>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r>
              <a:rPr lang="en-US"/>
              <a:t>Add all four dolls in color</a:t>
            </a:r>
          </a:p>
        </p:txBody>
      </p:sp>
      <p:sp>
        <p:nvSpPr>
          <p:cNvPr id="211" name="Shape 211"/>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7" name="Shape 217"/>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rtl="0">
              <a:spcBef>
                <a:spcPts val="0"/>
              </a:spcBef>
              <a:buNone/>
            </a:pPr>
            <a:r>
              <a:rPr lang="en-US"/>
              <a:t>Speaker: two level security system, allows you to make some access more unique for an individual</a:t>
            </a:r>
          </a:p>
        </p:txBody>
      </p:sp>
      <p:sp>
        <p:nvSpPr>
          <p:cNvPr id="218" name="Shape 218"/>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rtl="0">
              <a:spcBef>
                <a:spcPts val="0"/>
              </a:spcBef>
              <a:buNone/>
            </a:pPr>
            <a:fld id="{00000000-1234-1234-1234-123412341234}" type="slidenum">
              <a:rPr lang="en-US"/>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rtl="0">
              <a:spcBef>
                <a:spcPts val="0"/>
              </a:spcBef>
              <a:buNone/>
            </a:pPr>
            <a:r>
              <a:rPr lang="en-US"/>
              <a:t>Example of drilling down to row level security for the Academic Institution; ASR BA’s have access to these pages to facilitate their work with system campuses; PAR does the initial setup based on the ARF, but only does what someone asks them; BA can troubleshoot using these pages</a:t>
            </a:r>
          </a:p>
        </p:txBody>
      </p:sp>
      <p:sp>
        <p:nvSpPr>
          <p:cNvPr id="225" name="Shape 225"/>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rtl="0">
              <a:spcBef>
                <a:spcPts val="0"/>
              </a:spcBef>
              <a:buNone/>
            </a:pPr>
            <a:fld id="{00000000-1234-1234-1234-123412341234}" type="slidenum">
              <a:rPr lang="en-US"/>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Shape 235"/>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r>
              <a:rPr lang="en-US"/>
              <a:t>Allows students to access the financial tab inside of Student Services Center. They can see their bill and hit the button ‘pay my bill’.</a:t>
            </a:r>
          </a:p>
        </p:txBody>
      </p:sp>
      <p:sp>
        <p:nvSpPr>
          <p:cNvPr id="236" name="Shape 236"/>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2" name="Shape 242"/>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43" name="Shape 243"/>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0" name="Shape 250"/>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r>
              <a:rPr lang="en-US"/>
              <a:t>If there are problems reported BA’s and one stop counselors can navigate to this page and review that the student has the appropriate Institution Set.  Again, reminding that the value is removed if the student goes into collections.</a:t>
            </a:r>
          </a:p>
        </p:txBody>
      </p:sp>
      <p:sp>
        <p:nvSpPr>
          <p:cNvPr id="251" name="Shape 251"/>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7" name="Shape 257"/>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58" name="Shape 258"/>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65" name="Shape 265"/>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1" name="Shape 271"/>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r>
              <a:rPr lang="en-US"/>
              <a:t>We are a multi-institution University so, instructors need to be associated with their teaching campuses.</a:t>
            </a:r>
          </a:p>
          <a:p>
            <a:pPr lvl="0">
              <a:spcBef>
                <a:spcPts val="0"/>
              </a:spcBef>
              <a:buNone/>
            </a:pPr>
            <a:endParaRPr/>
          </a:p>
        </p:txBody>
      </p:sp>
      <p:sp>
        <p:nvSpPr>
          <p:cNvPr id="272" name="Shape 272"/>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endParaRPr/>
          </a:p>
        </p:txBody>
      </p:sp>
      <p:sp>
        <p:nvSpPr>
          <p:cNvPr id="279" name="Shape 279"/>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r>
              <a:rPr lang="en-US"/>
              <a:t>This is the Group tasked with understanding security requirements for University staff. The unique composition of the group allows us to bring knowledge of different business processes as relating to security.</a:t>
            </a:r>
          </a:p>
          <a:p>
            <a:pPr lvl="0" rtl="0">
              <a:spcBef>
                <a:spcPts val="0"/>
              </a:spcBef>
              <a:buNone/>
            </a:pPr>
            <a:endParaRPr/>
          </a:p>
        </p:txBody>
      </p:sp>
      <p:sp>
        <p:nvSpPr>
          <p:cNvPr id="66" name="Shape 66"/>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rtl="0">
              <a:spcBef>
                <a:spcPts val="0"/>
              </a:spcBef>
              <a:buNone/>
            </a:pPr>
            <a:fld id="{00000000-1234-1234-1234-123412341234}" type="slidenum">
              <a:rPr lang="en-US"/>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5" name="Shape 285"/>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r>
              <a:rPr lang="en-US"/>
              <a:t>We don’t run anything to remove this access. Teaching staff need to continue to be able to access class information until their internet id is no longer valid in the system.</a:t>
            </a:r>
          </a:p>
        </p:txBody>
      </p:sp>
      <p:sp>
        <p:nvSpPr>
          <p:cNvPr id="286" name="Shape 286"/>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r>
              <a:rPr lang="en-US"/>
              <a:t>We designed this access in 8.9 but, it was revised and upgrade when we went to 9.0.  Grade roster access is driven by enrollment access ids. </a:t>
            </a:r>
          </a:p>
          <a:p>
            <a:pPr lvl="0">
              <a:spcBef>
                <a:spcPts val="0"/>
              </a:spcBef>
              <a:buNone/>
            </a:pPr>
            <a:r>
              <a:rPr lang="en-US"/>
              <a:t>High level process:</a:t>
            </a:r>
          </a:p>
          <a:p>
            <a:pPr lvl="0">
              <a:spcBef>
                <a:spcPts val="0"/>
              </a:spcBef>
              <a:buNone/>
            </a:pPr>
            <a:r>
              <a:rPr lang="en-US"/>
              <a:t>Instructor assigned by deparmental schedulers and central staff. Added onto the PS_class_instr tbl.</a:t>
            </a:r>
          </a:p>
          <a:p>
            <a:pPr lvl="0">
              <a:spcBef>
                <a:spcPts val="0"/>
              </a:spcBef>
              <a:buNone/>
            </a:pPr>
            <a:r>
              <a:rPr lang="en-US"/>
              <a:t>Instructor assigned a specific role.</a:t>
            </a:r>
          </a:p>
          <a:p>
            <a:pPr lvl="0">
              <a:spcBef>
                <a:spcPts val="0"/>
              </a:spcBef>
              <a:buNone/>
            </a:pPr>
            <a:r>
              <a:rPr lang="en-US"/>
              <a:t>Instructor assigned a specific grade roster access value.</a:t>
            </a:r>
          </a:p>
          <a:p>
            <a:pPr lvl="0">
              <a:spcBef>
                <a:spcPts val="0"/>
              </a:spcBef>
              <a:buNone/>
            </a:pPr>
            <a:r>
              <a:rPr lang="en-US"/>
              <a:t>Process runs 4 times a data and based on a specific term(s), looks for any emplie id in the ps_class_instr table that doesn’t have an enrollment access assigned. Then the process assigned enrollment access id based on the values.</a:t>
            </a:r>
          </a:p>
          <a:p>
            <a:pPr lvl="0">
              <a:spcBef>
                <a:spcPts val="0"/>
              </a:spcBef>
              <a:buNone/>
            </a:pPr>
            <a:endParaRPr/>
          </a:p>
        </p:txBody>
      </p:sp>
      <p:sp>
        <p:nvSpPr>
          <p:cNvPr id="293" name="Shape 293"/>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Shape 2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9" name="Shape 299"/>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r>
              <a:rPr lang="en-US"/>
              <a:t>Provides course ID,  term, sessions, the role the staff member has, what grade roster access and the subjects. We have Specific instructors roles that must be attached to staff members to </a:t>
            </a:r>
          </a:p>
        </p:txBody>
      </p:sp>
      <p:sp>
        <p:nvSpPr>
          <p:cNvPr id="300" name="Shape 300"/>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6" name="Shape 306"/>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r>
              <a:rPr lang="en-US"/>
              <a:t>Provides confirmation and department information about staff involved in the grade process. </a:t>
            </a:r>
          </a:p>
        </p:txBody>
      </p:sp>
      <p:sp>
        <p:nvSpPr>
          <p:cNvPr id="307" name="Shape 307"/>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Shape 3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3" name="Shape 313"/>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r>
              <a:rPr lang="en-US"/>
              <a:t>Speaker: Last but not least I wanted to mention the mods we made to service indicator and student groups.  We added the ‘all access’ button so BA’s could easily be associated with all of these values. </a:t>
            </a:r>
          </a:p>
          <a:p>
            <a:pPr lvl="0" rtl="0">
              <a:spcBef>
                <a:spcPts val="0"/>
              </a:spcBef>
              <a:buNone/>
            </a:pPr>
            <a:endParaRPr/>
          </a:p>
        </p:txBody>
      </p:sp>
      <p:sp>
        <p:nvSpPr>
          <p:cNvPr id="314" name="Shape 314"/>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rtl="0">
              <a:spcBef>
                <a:spcPts val="0"/>
              </a:spcBef>
              <a:buNone/>
            </a:pPr>
            <a:fld id="{00000000-1234-1234-1234-123412341234}" type="slidenum">
              <a:rPr lang="en-US"/>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2" name="Shape 322"/>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rtl="0">
              <a:spcBef>
                <a:spcPts val="0"/>
              </a:spcBef>
              <a:buNone/>
            </a:pPr>
            <a:r>
              <a:rPr lang="en-US"/>
              <a:t>Speaker point:  everyone has  multiple ones such as on the system campuses where staff wear multiple hats</a:t>
            </a:r>
          </a:p>
        </p:txBody>
      </p:sp>
      <p:sp>
        <p:nvSpPr>
          <p:cNvPr id="323" name="Shape 323"/>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rtl="0">
              <a:spcBef>
                <a:spcPts val="0"/>
              </a:spcBef>
              <a:buNone/>
            </a:pPr>
            <a:fld id="{00000000-1234-1234-1234-123412341234}" type="slidenum">
              <a:rPr lang="en-US"/>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rtl="0">
              <a:spcBef>
                <a:spcPts val="0"/>
              </a:spcBef>
              <a:buNone/>
            </a:pPr>
            <a:r>
              <a:rPr lang="en-US"/>
              <a:t>Speaker:As I stated this presentation was also for our BA’s tp enhance their understanding of security and know that there are security go to people within our unit.  these are the goals we are working toward. This facilitates some succession planning develops broader security knowledge within ASR. </a:t>
            </a:r>
          </a:p>
        </p:txBody>
      </p:sp>
      <p:sp>
        <p:nvSpPr>
          <p:cNvPr id="339" name="Shape 339"/>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rtl="0">
              <a:spcBef>
                <a:spcPts val="0"/>
              </a:spcBef>
              <a:buNone/>
            </a:pPr>
            <a:fld id="{00000000-1234-1234-1234-123412341234}" type="slidenum">
              <a:rPr lang="en-US"/>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2" name="Shape 72"/>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rtl="0">
              <a:spcBef>
                <a:spcPts val="0"/>
              </a:spcBef>
              <a:buNone/>
            </a:pPr>
            <a:r>
              <a:rPr lang="en-US"/>
              <a:t>Security was redesigned during our upgrade from 8.9 to 9.0  and this team supports the design, addresses production support of access issues. We work closely with our provisioning partners to address gaps in access that were not previously identified, new security, and changes for staff when their job duties are re-aligned.</a:t>
            </a:r>
          </a:p>
        </p:txBody>
      </p:sp>
      <p:sp>
        <p:nvSpPr>
          <p:cNvPr id="73" name="Shape 73"/>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rtl="0">
              <a:spcBef>
                <a:spcPts val="0"/>
              </a:spcBef>
              <a:buNone/>
            </a:pPr>
            <a:fld id="{00000000-1234-1234-1234-123412341234}" type="slidenum">
              <a:rPr lang="en-US"/>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r>
              <a:rPr lang="en-US"/>
              <a:t>Few facts about our campuses. </a:t>
            </a:r>
          </a:p>
        </p:txBody>
      </p:sp>
      <p:sp>
        <p:nvSpPr>
          <p:cNvPr id="80" name="Shape 80"/>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 name="Shape 87"/>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a:spcBef>
                <a:spcPts val="0"/>
              </a:spcBef>
              <a:buNone/>
            </a:pPr>
            <a:r>
              <a:rPr lang="en-US"/>
              <a:t>Current system configuration.  We also have a Portal System that is the repository for security info for all systems as well as a content provider to users. </a:t>
            </a:r>
          </a:p>
        </p:txBody>
      </p:sp>
      <p:sp>
        <p:nvSpPr>
          <p:cNvPr id="88" name="Shape 88"/>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rtl="0">
              <a:spcBef>
                <a:spcPts val="640"/>
              </a:spcBef>
              <a:buNone/>
            </a:pPr>
            <a:r>
              <a:rPr lang="en-US"/>
              <a:t>Speaker:  So, the audience Carolyn and I are dealing with are those who have access in Campus Solutions - mainly two groups:  our staff and faculty, and then our students.  Each of these groups have multiple levels of needs, and need to be able to accurately request access - or, in the case of some faculty, have that access automatically assigned - and I’m thinking grades access here.  So, how do users let PAR know what access is needed? </a:t>
            </a:r>
          </a:p>
        </p:txBody>
      </p:sp>
      <p:sp>
        <p:nvSpPr>
          <p:cNvPr id="95" name="Shape 95"/>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rtl="0">
              <a:spcBef>
                <a:spcPts val="0"/>
              </a:spcBef>
              <a:buNone/>
            </a:pPr>
            <a:fld id="{00000000-1234-1234-1234-123412341234}" type="slidenum">
              <a:rPr lang="en-US"/>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rtl="0">
              <a:spcBef>
                <a:spcPts val="0"/>
              </a:spcBef>
              <a:buNone/>
            </a:pPr>
            <a:r>
              <a:rPr lang="en-US"/>
              <a:t>Talking point: Many of our BA’s have little experience with peoplesoft security but, they are a valuable addition for testing access, creating new pages, working with end users with problems. This talk was originally designed to introduce security terminology to the BA’s in our organization. Also introduced the methodology currently being used to migrate security changes.  Previous methodology allowed for ‘security changes on the fly’. We now create all security in our DEV environment, and migrate through 2 testing instances and implement in Production usually once a month.</a:t>
            </a:r>
          </a:p>
        </p:txBody>
      </p:sp>
      <p:sp>
        <p:nvSpPr>
          <p:cNvPr id="102" name="Shape 102"/>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rtl="0">
              <a:spcBef>
                <a:spcPts val="0"/>
              </a:spcBef>
              <a:buNone/>
            </a:pPr>
            <a:fld id="{00000000-1234-1234-1234-123412341234}" type="slidenum">
              <a:rPr lang="en-US"/>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914400" y="4343400"/>
            <a:ext cx="5029200" cy="4114800"/>
          </a:xfrm>
          <a:prstGeom prst="rect">
            <a:avLst/>
          </a:prstGeom>
        </p:spPr>
        <p:txBody>
          <a:bodyPr wrap="square" lIns="91425" tIns="91425" rIns="91425" bIns="91425" anchor="t" anchorCtr="0">
            <a:noAutofit/>
          </a:bodyPr>
          <a:lstStyle/>
          <a:p>
            <a:pPr lvl="0" rtl="0">
              <a:spcBef>
                <a:spcPts val="0"/>
              </a:spcBef>
              <a:buNone/>
            </a:pPr>
            <a:r>
              <a:rPr lang="en-US"/>
              <a:t>There are the four areas we will address related to PS security. Additionally I will be highlighting some of the automated processes we have created to autopopulate key row level security fields for all users.</a:t>
            </a:r>
          </a:p>
        </p:txBody>
      </p:sp>
      <p:sp>
        <p:nvSpPr>
          <p:cNvPr id="110" name="Shape 110"/>
          <p:cNvSpPr txBox="1">
            <a:spLocks noGrp="1"/>
          </p:cNvSpPr>
          <p:nvPr>
            <p:ph type="sldNum" idx="12"/>
          </p:nvPr>
        </p:nvSpPr>
        <p:spPr>
          <a:xfrm>
            <a:off x="3886200" y="8686800"/>
            <a:ext cx="2971800" cy="457200"/>
          </a:xfrm>
          <a:prstGeom prst="rect">
            <a:avLst/>
          </a:prstGeom>
        </p:spPr>
        <p:txBody>
          <a:bodyPr wrap="square" lIns="91425" tIns="45700" rIns="91425" bIns="45700" anchor="b" anchorCtr="0">
            <a:noAutofit/>
          </a:bodyPr>
          <a:lstStyle/>
          <a:p>
            <a:pPr lvl="0" rtl="0">
              <a:spcBef>
                <a:spcPts val="0"/>
              </a:spcBef>
              <a:buNone/>
            </a:pPr>
            <a:fld id="{00000000-1234-1234-1234-123412341234}" type="slidenum">
              <a:rPr lang="en-US"/>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13"/>
        <p:cNvGrpSpPr/>
        <p:nvPr/>
      </p:nvGrpSpPr>
      <p:grpSpPr>
        <a:xfrm>
          <a:off x="0" y="0"/>
          <a:ext cx="0" cy="0"/>
          <a:chOff x="0" y="0"/>
          <a:chExt cx="0" cy="0"/>
        </a:xfrm>
      </p:grpSpPr>
      <p:pic>
        <p:nvPicPr>
          <p:cNvPr id="14" name="Shape 14" descr="OUE-ASR.png"/>
          <p:cNvPicPr preferRelativeResize="0"/>
          <p:nvPr/>
        </p:nvPicPr>
        <p:blipFill rotWithShape="1">
          <a:blip r:embed="rId2">
            <a:alphaModFix/>
          </a:blip>
          <a:srcRect/>
          <a:stretch/>
        </p:blipFill>
        <p:spPr>
          <a:xfrm>
            <a:off x="0" y="5943600"/>
            <a:ext cx="9144000" cy="914400"/>
          </a:xfrm>
          <a:prstGeom prst="rect">
            <a:avLst/>
          </a:prstGeom>
          <a:noFill/>
          <a:ln>
            <a:noFill/>
          </a:ln>
        </p:spPr>
      </p:pic>
      <p:sp>
        <p:nvSpPr>
          <p:cNvPr id="15" name="Shape 15"/>
          <p:cNvSpPr txBox="1">
            <a:spLocks noGrp="1"/>
          </p:cNvSpPr>
          <p:nvPr>
            <p:ph type="ctrTitle"/>
          </p:nvPr>
        </p:nvSpPr>
        <p:spPr>
          <a:xfrm>
            <a:off x="685800" y="228600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rgbClr val="7A0019"/>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7A0019"/>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7A0019"/>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7A0019"/>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7A0019"/>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7A0019"/>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7A0019"/>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7A0019"/>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7A0019"/>
                </a:solidFill>
                <a:latin typeface="Arial"/>
                <a:ea typeface="Arial"/>
                <a:cs typeface="Arial"/>
                <a:sym typeface="Arial"/>
              </a:defRPr>
            </a:lvl9pPr>
          </a:lstStyle>
          <a:p>
            <a:endParaRPr/>
          </a:p>
        </p:txBody>
      </p:sp>
      <p:sp>
        <p:nvSpPr>
          <p:cNvPr id="16" name="Shape 16"/>
          <p:cNvSpPr txBox="1">
            <a:spLocks noGrp="1"/>
          </p:cNvSpPr>
          <p:nvPr>
            <p:ph type="subTitle" idx="1"/>
          </p:nvPr>
        </p:nvSpPr>
        <p:spPr>
          <a:xfrm>
            <a:off x="1371600" y="3886200"/>
            <a:ext cx="6400800" cy="1752600"/>
          </a:xfrm>
          <a:prstGeom prst="rect">
            <a:avLst/>
          </a:prstGeom>
          <a:noFill/>
          <a:ln>
            <a:noFill/>
          </a:ln>
        </p:spPr>
        <p:txBody>
          <a:bodyPr wrap="square" lIns="91425" tIns="91425" rIns="91425" bIns="91425" anchor="t" anchorCtr="0"/>
          <a:lstStyle>
            <a:lvl1pPr marL="0" marR="0" lvl="0" indent="0" algn="ctr" rtl="0">
              <a:spcBef>
                <a:spcPts val="640"/>
              </a:spcBef>
              <a:spcAft>
                <a:spcPts val="0"/>
              </a:spcAft>
              <a:buClr>
                <a:srgbClr val="7A0019"/>
              </a:buClr>
              <a:buFont typeface="Arial"/>
              <a:buNone/>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rgbClr val="7A0019"/>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rgbClr val="7A0019"/>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685800" y="30480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rgbClr val="7A0019"/>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7A0019"/>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7A0019"/>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7A0019"/>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7A0019"/>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7A0019"/>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7A0019"/>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7A0019"/>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7A0019"/>
                </a:solidFill>
                <a:latin typeface="Arial"/>
                <a:ea typeface="Arial"/>
                <a:cs typeface="Arial"/>
                <a:sym typeface="Arial"/>
              </a:defRPr>
            </a:lvl9pPr>
          </a:lstStyle>
          <a:p>
            <a:endParaRPr/>
          </a:p>
        </p:txBody>
      </p:sp>
      <p:sp>
        <p:nvSpPr>
          <p:cNvPr id="46" name="Shape 46"/>
          <p:cNvSpPr txBox="1">
            <a:spLocks noGrp="1"/>
          </p:cNvSpPr>
          <p:nvPr>
            <p:ph type="body" idx="1"/>
          </p:nvPr>
        </p:nvSpPr>
        <p:spPr>
          <a:xfrm rot="5400000">
            <a:off x="2590800" y="-152400"/>
            <a:ext cx="3962400" cy="77724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rgbClr val="7A0019"/>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rgbClr val="7A0019"/>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rgbClr val="7A0019"/>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rot="5400000">
            <a:off x="4781550" y="2038350"/>
            <a:ext cx="5410200" cy="19431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rgbClr val="7A0019"/>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7A0019"/>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7A0019"/>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7A0019"/>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7A0019"/>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7A0019"/>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7A0019"/>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7A0019"/>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7A0019"/>
                </a:solidFill>
                <a:latin typeface="Arial"/>
                <a:ea typeface="Arial"/>
                <a:cs typeface="Arial"/>
                <a:sym typeface="Arial"/>
              </a:defRPr>
            </a:lvl9pPr>
          </a:lstStyle>
          <a:p>
            <a:endParaRPr/>
          </a:p>
        </p:txBody>
      </p:sp>
      <p:sp>
        <p:nvSpPr>
          <p:cNvPr id="49" name="Shape 49"/>
          <p:cNvSpPr txBox="1">
            <a:spLocks noGrp="1"/>
          </p:cNvSpPr>
          <p:nvPr>
            <p:ph type="body" idx="1"/>
          </p:nvPr>
        </p:nvSpPr>
        <p:spPr>
          <a:xfrm rot="5400000">
            <a:off x="819150" y="171450"/>
            <a:ext cx="5410200" cy="56769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rgbClr val="7A0019"/>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rgbClr val="7A0019"/>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rgbClr val="7A0019"/>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85800" y="30480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rgbClr val="7A0019"/>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7A0019"/>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7A0019"/>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7A0019"/>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7A0019"/>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7A0019"/>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7A0019"/>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7A0019"/>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7A0019"/>
                </a:solidFill>
                <a:latin typeface="Arial"/>
                <a:ea typeface="Arial"/>
                <a:cs typeface="Arial"/>
                <a:sym typeface="Arial"/>
              </a:defRPr>
            </a:lvl9pPr>
          </a:lstStyle>
          <a:p>
            <a:endParaRPr/>
          </a:p>
        </p:txBody>
      </p:sp>
      <p:sp>
        <p:nvSpPr>
          <p:cNvPr id="19" name="Shape 19"/>
          <p:cNvSpPr txBox="1">
            <a:spLocks noGrp="1"/>
          </p:cNvSpPr>
          <p:nvPr>
            <p:ph type="body" idx="1"/>
          </p:nvPr>
        </p:nvSpPr>
        <p:spPr>
          <a:xfrm>
            <a:off x="685800" y="1752600"/>
            <a:ext cx="7772400" cy="39624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rgbClr val="7A0019"/>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rgbClr val="7A0019"/>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rgbClr val="7A0019"/>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722313" y="4406900"/>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4000" b="1" i="0" u="none" strike="noStrike" cap="none">
                <a:solidFill>
                  <a:srgbClr val="7A0019"/>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7A0019"/>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7A0019"/>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7A0019"/>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7A0019"/>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7A0019"/>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7A0019"/>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7A0019"/>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7A0019"/>
                </a:solidFill>
                <a:latin typeface="Arial"/>
                <a:ea typeface="Arial"/>
                <a:cs typeface="Arial"/>
                <a:sym typeface="Arial"/>
              </a:defRPr>
            </a:lvl9pPr>
          </a:lstStyle>
          <a:p>
            <a:endParaRPr/>
          </a:p>
        </p:txBody>
      </p:sp>
      <p:sp>
        <p:nvSpPr>
          <p:cNvPr id="22" name="Shape 22"/>
          <p:cNvSpPr txBox="1">
            <a:spLocks noGrp="1"/>
          </p:cNvSpPr>
          <p:nvPr>
            <p:ph type="body" idx="1"/>
          </p:nvPr>
        </p:nvSpPr>
        <p:spPr>
          <a:xfrm>
            <a:off x="722313" y="2906713"/>
            <a:ext cx="7772400" cy="1500187"/>
          </a:xfrm>
          <a:prstGeom prst="rect">
            <a:avLst/>
          </a:prstGeom>
          <a:noFill/>
          <a:ln>
            <a:noFill/>
          </a:ln>
        </p:spPr>
        <p:txBody>
          <a:bodyPr wrap="square" lIns="91425" tIns="91425" rIns="91425" bIns="91425" anchor="b" anchorCtr="0"/>
          <a:lstStyle>
            <a:lvl1pPr marL="0" marR="0" lvl="0" indent="0" algn="l" rtl="0">
              <a:spcBef>
                <a:spcPts val="400"/>
              </a:spcBef>
              <a:spcAft>
                <a:spcPts val="0"/>
              </a:spcAft>
              <a:buClr>
                <a:srgbClr val="7A0019"/>
              </a:buClr>
              <a:buFont typeface="Arial"/>
              <a:buNone/>
              <a:defRPr sz="2000" b="0" i="0" u="none" strike="noStrike" cap="none">
                <a:solidFill>
                  <a:schemeClr val="dk1"/>
                </a:solidFill>
                <a:latin typeface="Arial"/>
                <a:ea typeface="Arial"/>
                <a:cs typeface="Arial"/>
                <a:sym typeface="Arial"/>
              </a:defRPr>
            </a:lvl1pPr>
            <a:lvl2pPr marL="457200" marR="0" lvl="1" indent="0" algn="l" rtl="0">
              <a:spcBef>
                <a:spcPts val="360"/>
              </a:spcBef>
              <a:spcAft>
                <a:spcPts val="0"/>
              </a:spcAft>
              <a:buClr>
                <a:srgbClr val="7A0019"/>
              </a:buClr>
              <a:buFont typeface="Arial"/>
              <a:buNone/>
              <a:defRPr sz="1800" b="0" i="0" u="none" strike="noStrike" cap="none">
                <a:solidFill>
                  <a:schemeClr val="dk1"/>
                </a:solidFill>
                <a:latin typeface="Arial"/>
                <a:ea typeface="Arial"/>
                <a:cs typeface="Arial"/>
                <a:sym typeface="Arial"/>
              </a:defRPr>
            </a:lvl2pPr>
            <a:lvl3pPr marL="914400" marR="0" lvl="2" indent="0" algn="l" rtl="0">
              <a:spcBef>
                <a:spcPts val="320"/>
              </a:spcBef>
              <a:spcAft>
                <a:spcPts val="0"/>
              </a:spcAft>
              <a:buClr>
                <a:srgbClr val="7A0019"/>
              </a:buClr>
              <a:buFont typeface="Arial"/>
              <a:buNone/>
              <a:defRPr sz="1600" b="0" i="0" u="none" strike="noStrike" cap="none">
                <a:solidFill>
                  <a:schemeClr val="dk1"/>
                </a:solidFill>
                <a:latin typeface="Arial"/>
                <a:ea typeface="Arial"/>
                <a:cs typeface="Arial"/>
                <a:sym typeface="Arial"/>
              </a:defRPr>
            </a:lvl3pPr>
            <a:lvl4pPr marL="1371600" marR="0" lvl="3" indent="0" algn="l" rtl="0">
              <a:spcBef>
                <a:spcPts val="280"/>
              </a:spcBef>
              <a:spcAft>
                <a:spcPts val="0"/>
              </a:spcAft>
              <a:buClr>
                <a:srgbClr val="7A0019"/>
              </a:buClr>
              <a:buFont typeface="Arial"/>
              <a:buNone/>
              <a:defRPr sz="1400" b="0" i="0" u="none" strike="noStrike" cap="none">
                <a:solidFill>
                  <a:schemeClr val="dk1"/>
                </a:solidFill>
                <a:latin typeface="Arial"/>
                <a:ea typeface="Arial"/>
                <a:cs typeface="Arial"/>
                <a:sym typeface="Arial"/>
              </a:defRPr>
            </a:lvl4pPr>
            <a:lvl5pPr marL="1828800" marR="0" lvl="4" indent="0" algn="l" rtl="0">
              <a:spcBef>
                <a:spcPts val="280"/>
              </a:spcBef>
              <a:spcAft>
                <a:spcPts val="0"/>
              </a:spcAft>
              <a:buClr>
                <a:srgbClr val="7A0019"/>
              </a:buClr>
              <a:buFont typeface="Arial"/>
              <a:buNone/>
              <a:defRPr sz="1400" b="0" i="0" u="none" strike="noStrike" cap="none">
                <a:solidFill>
                  <a:schemeClr val="dk1"/>
                </a:solidFill>
                <a:latin typeface="Arial"/>
                <a:ea typeface="Arial"/>
                <a:cs typeface="Arial"/>
                <a:sym typeface="Arial"/>
              </a:defRPr>
            </a:lvl5pPr>
            <a:lvl6pPr marL="2286000" marR="0" lvl="5" indent="0" algn="l" rtl="0">
              <a:spcBef>
                <a:spcPts val="280"/>
              </a:spcBef>
              <a:spcAft>
                <a:spcPts val="0"/>
              </a:spcAft>
              <a:buClr>
                <a:srgbClr val="7A0019"/>
              </a:buClr>
              <a:buFont typeface="Arial"/>
              <a:buNone/>
              <a:defRPr sz="1400" b="0" i="0" u="none" strike="noStrike" cap="none">
                <a:solidFill>
                  <a:schemeClr val="dk1"/>
                </a:solidFill>
                <a:latin typeface="Arial"/>
                <a:ea typeface="Arial"/>
                <a:cs typeface="Arial"/>
                <a:sym typeface="Arial"/>
              </a:defRPr>
            </a:lvl6pPr>
            <a:lvl7pPr marL="2743200" marR="0" lvl="6" indent="0" algn="l" rtl="0">
              <a:spcBef>
                <a:spcPts val="280"/>
              </a:spcBef>
              <a:spcAft>
                <a:spcPts val="0"/>
              </a:spcAft>
              <a:buClr>
                <a:srgbClr val="7A0019"/>
              </a:buClr>
              <a:buFont typeface="Arial"/>
              <a:buNone/>
              <a:defRPr sz="1400" b="0" i="0" u="none" strike="noStrike" cap="none">
                <a:solidFill>
                  <a:schemeClr val="dk1"/>
                </a:solidFill>
                <a:latin typeface="Arial"/>
                <a:ea typeface="Arial"/>
                <a:cs typeface="Arial"/>
                <a:sym typeface="Arial"/>
              </a:defRPr>
            </a:lvl7pPr>
            <a:lvl8pPr marL="3200400" marR="0" lvl="7" indent="0" algn="l" rtl="0">
              <a:spcBef>
                <a:spcPts val="280"/>
              </a:spcBef>
              <a:spcAft>
                <a:spcPts val="0"/>
              </a:spcAft>
              <a:buClr>
                <a:srgbClr val="7A0019"/>
              </a:buClr>
              <a:buFont typeface="Arial"/>
              <a:buNone/>
              <a:defRPr sz="1400" b="0" i="0" u="none" strike="noStrike" cap="none">
                <a:solidFill>
                  <a:schemeClr val="dk1"/>
                </a:solidFill>
                <a:latin typeface="Arial"/>
                <a:ea typeface="Arial"/>
                <a:cs typeface="Arial"/>
                <a:sym typeface="Arial"/>
              </a:defRPr>
            </a:lvl8pPr>
            <a:lvl9pPr marL="3657600" marR="0" lvl="8" indent="0" algn="l" rtl="0">
              <a:spcBef>
                <a:spcPts val="280"/>
              </a:spcBef>
              <a:spcAft>
                <a:spcPts val="0"/>
              </a:spcAft>
              <a:buClr>
                <a:srgbClr val="7A0019"/>
              </a:buClr>
              <a:buFont typeface="Arial"/>
              <a:buNone/>
              <a:defRPr sz="14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685800" y="30480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rgbClr val="7A0019"/>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7A0019"/>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7A0019"/>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7A0019"/>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7A0019"/>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7A0019"/>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7A0019"/>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7A0019"/>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7A0019"/>
                </a:solidFill>
                <a:latin typeface="Arial"/>
                <a:ea typeface="Arial"/>
                <a:cs typeface="Arial"/>
                <a:sym typeface="Arial"/>
              </a:defRPr>
            </a:lvl9pPr>
          </a:lstStyle>
          <a:p>
            <a:endParaRPr/>
          </a:p>
        </p:txBody>
      </p:sp>
      <p:sp>
        <p:nvSpPr>
          <p:cNvPr id="25" name="Shape 25"/>
          <p:cNvSpPr txBox="1">
            <a:spLocks noGrp="1"/>
          </p:cNvSpPr>
          <p:nvPr>
            <p:ph type="body" idx="1"/>
          </p:nvPr>
        </p:nvSpPr>
        <p:spPr>
          <a:xfrm>
            <a:off x="685800" y="1752600"/>
            <a:ext cx="3810000" cy="3962400"/>
          </a:xfrm>
          <a:prstGeom prst="rect">
            <a:avLst/>
          </a:prstGeom>
          <a:noFill/>
          <a:ln>
            <a:noFill/>
          </a:ln>
        </p:spPr>
        <p:txBody>
          <a:bodyPr wrap="square" lIns="91425" tIns="91425" rIns="91425" bIns="91425" anchor="t" anchorCtr="0"/>
          <a:lstStyle>
            <a:lvl1pPr marL="342900" marR="0" lvl="0" indent="-165100" algn="l" rtl="0">
              <a:spcBef>
                <a:spcPts val="560"/>
              </a:spcBef>
              <a:spcAft>
                <a:spcPts val="0"/>
              </a:spcAft>
              <a:buClr>
                <a:srgbClr val="7A0019"/>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rgbClr val="7A0019"/>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rgbClr val="7A0019"/>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rgbClr val="7A0019"/>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rgbClr val="7A0019"/>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rgbClr val="7A0019"/>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rgbClr val="7A0019"/>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rgbClr val="7A0019"/>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body" idx="2"/>
          </p:nvPr>
        </p:nvSpPr>
        <p:spPr>
          <a:xfrm>
            <a:off x="4648200" y="1752600"/>
            <a:ext cx="3810000" cy="3962400"/>
          </a:xfrm>
          <a:prstGeom prst="rect">
            <a:avLst/>
          </a:prstGeom>
          <a:noFill/>
          <a:ln>
            <a:noFill/>
          </a:ln>
        </p:spPr>
        <p:txBody>
          <a:bodyPr wrap="square" lIns="91425" tIns="91425" rIns="91425" bIns="91425" anchor="t" anchorCtr="0"/>
          <a:lstStyle>
            <a:lvl1pPr marL="342900" marR="0" lvl="0" indent="-165100" algn="l" rtl="0">
              <a:spcBef>
                <a:spcPts val="560"/>
              </a:spcBef>
              <a:spcAft>
                <a:spcPts val="0"/>
              </a:spcAft>
              <a:buClr>
                <a:srgbClr val="7A0019"/>
              </a:buClr>
              <a:buSzPct val="100000"/>
              <a:buFont typeface="Arial"/>
              <a:buChar char="•"/>
              <a:defRPr sz="2800" b="0" i="0" u="none" strike="noStrike" cap="none">
                <a:solidFill>
                  <a:schemeClr val="dk1"/>
                </a:solidFill>
                <a:latin typeface="Arial"/>
                <a:ea typeface="Arial"/>
                <a:cs typeface="Arial"/>
                <a:sym typeface="Arial"/>
              </a:defRPr>
            </a:lvl1pPr>
            <a:lvl2pPr marL="742950" marR="0" lvl="1" indent="-133350" algn="l" rtl="0">
              <a:spcBef>
                <a:spcPts val="480"/>
              </a:spcBef>
              <a:spcAft>
                <a:spcPts val="0"/>
              </a:spcAft>
              <a:buClr>
                <a:srgbClr val="7A0019"/>
              </a:buClr>
              <a:buSzPct val="100000"/>
              <a:buFont typeface="Arial"/>
              <a:buChar char="–"/>
              <a:defRPr sz="2400" b="0" i="0" u="none" strike="noStrike" cap="none">
                <a:solidFill>
                  <a:schemeClr val="dk1"/>
                </a:solidFill>
                <a:latin typeface="Arial"/>
                <a:ea typeface="Arial"/>
                <a:cs typeface="Arial"/>
                <a:sym typeface="Arial"/>
              </a:defRPr>
            </a:lvl2pPr>
            <a:lvl3pPr marL="1143000" marR="0" lvl="2"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3pPr>
            <a:lvl4pPr marL="1600200" marR="0" lvl="3" indent="-114300" algn="l" rtl="0">
              <a:spcBef>
                <a:spcPts val="360"/>
              </a:spcBef>
              <a:spcAft>
                <a:spcPts val="0"/>
              </a:spcAft>
              <a:buClr>
                <a:srgbClr val="7A0019"/>
              </a:buClr>
              <a:buSzPct val="100000"/>
              <a:buFont typeface="Arial"/>
              <a:buChar char="–"/>
              <a:defRPr sz="1800" b="0" i="0" u="none" strike="noStrike" cap="none">
                <a:solidFill>
                  <a:schemeClr val="dk1"/>
                </a:solidFill>
                <a:latin typeface="Arial"/>
                <a:ea typeface="Arial"/>
                <a:cs typeface="Arial"/>
                <a:sym typeface="Arial"/>
              </a:defRPr>
            </a:lvl4pPr>
            <a:lvl5pPr marL="2057400" marR="0" lvl="4" indent="-114300" algn="l" rtl="0">
              <a:spcBef>
                <a:spcPts val="360"/>
              </a:spcBef>
              <a:spcAft>
                <a:spcPts val="0"/>
              </a:spcAft>
              <a:buClr>
                <a:srgbClr val="7A0019"/>
              </a:buClr>
              <a:buSzPct val="100000"/>
              <a:buFont typeface="Arial"/>
              <a:buChar char="»"/>
              <a:defRPr sz="1800" b="0" i="0" u="none" strike="noStrike" cap="none">
                <a:solidFill>
                  <a:schemeClr val="dk1"/>
                </a:solidFill>
                <a:latin typeface="Arial"/>
                <a:ea typeface="Arial"/>
                <a:cs typeface="Arial"/>
                <a:sym typeface="Arial"/>
              </a:defRPr>
            </a:lvl5pPr>
            <a:lvl6pPr marL="2514600" marR="0" lvl="5" indent="-114300" algn="l" rtl="0">
              <a:spcBef>
                <a:spcPts val="360"/>
              </a:spcBef>
              <a:spcAft>
                <a:spcPts val="0"/>
              </a:spcAft>
              <a:buClr>
                <a:srgbClr val="7A0019"/>
              </a:buClr>
              <a:buSzPct val="100000"/>
              <a:buFont typeface="Arial"/>
              <a:buChar char="»"/>
              <a:defRPr sz="1800" b="0" i="0" u="none" strike="noStrike" cap="none">
                <a:solidFill>
                  <a:schemeClr val="dk1"/>
                </a:solidFill>
                <a:latin typeface="Arial"/>
                <a:ea typeface="Arial"/>
                <a:cs typeface="Arial"/>
                <a:sym typeface="Arial"/>
              </a:defRPr>
            </a:lvl6pPr>
            <a:lvl7pPr marL="2971800" marR="0" lvl="6" indent="-114300" algn="l" rtl="0">
              <a:spcBef>
                <a:spcPts val="360"/>
              </a:spcBef>
              <a:spcAft>
                <a:spcPts val="0"/>
              </a:spcAft>
              <a:buClr>
                <a:srgbClr val="7A0019"/>
              </a:buClr>
              <a:buSzPct val="100000"/>
              <a:buFont typeface="Arial"/>
              <a:buChar char="»"/>
              <a:defRPr sz="1800" b="0" i="0" u="none" strike="noStrike" cap="none">
                <a:solidFill>
                  <a:schemeClr val="dk1"/>
                </a:solidFill>
                <a:latin typeface="Arial"/>
                <a:ea typeface="Arial"/>
                <a:cs typeface="Arial"/>
                <a:sym typeface="Arial"/>
              </a:defRPr>
            </a:lvl7pPr>
            <a:lvl8pPr marL="3429000" marR="0" lvl="7" indent="-114300" algn="l" rtl="0">
              <a:spcBef>
                <a:spcPts val="360"/>
              </a:spcBef>
              <a:spcAft>
                <a:spcPts val="0"/>
              </a:spcAft>
              <a:buClr>
                <a:srgbClr val="7A0019"/>
              </a:buClr>
              <a:buSzPct val="100000"/>
              <a:buFont typeface="Arial"/>
              <a:buChar char="»"/>
              <a:defRPr sz="1800" b="0" i="0" u="none" strike="noStrike" cap="none">
                <a:solidFill>
                  <a:schemeClr val="dk1"/>
                </a:solidFill>
                <a:latin typeface="Arial"/>
                <a:ea typeface="Arial"/>
                <a:cs typeface="Arial"/>
                <a:sym typeface="Arial"/>
              </a:defRPr>
            </a:lvl8pPr>
            <a:lvl9pPr marL="3886200" marR="0" lvl="8" indent="-114300" algn="l" rtl="0">
              <a:spcBef>
                <a:spcPts val="360"/>
              </a:spcBef>
              <a:spcAft>
                <a:spcPts val="0"/>
              </a:spcAft>
              <a:buClr>
                <a:srgbClr val="7A0019"/>
              </a:buClr>
              <a:buSzPct val="1000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274638"/>
            <a:ext cx="82296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rgbClr val="7A0019"/>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7A0019"/>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7A0019"/>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7A0019"/>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7A0019"/>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7A0019"/>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7A0019"/>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7A0019"/>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7A0019"/>
                </a:solidFill>
                <a:latin typeface="Arial"/>
                <a:ea typeface="Arial"/>
                <a:cs typeface="Arial"/>
                <a:sym typeface="Arial"/>
              </a:defRPr>
            </a:lvl9pPr>
          </a:lstStyle>
          <a:p>
            <a:endParaRPr/>
          </a:p>
        </p:txBody>
      </p:sp>
      <p:sp>
        <p:nvSpPr>
          <p:cNvPr id="29" name="Shape 29"/>
          <p:cNvSpPr txBox="1">
            <a:spLocks noGrp="1"/>
          </p:cNvSpPr>
          <p:nvPr>
            <p:ph type="body" idx="1"/>
          </p:nvPr>
        </p:nvSpPr>
        <p:spPr>
          <a:xfrm>
            <a:off x="457200" y="1535113"/>
            <a:ext cx="4040188"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rgbClr val="7A0019"/>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rgbClr val="7A0019"/>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rgbClr val="7A0019"/>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rgbClr val="7A0019"/>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rgbClr val="7A0019"/>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rgbClr val="7A0019"/>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rgbClr val="7A0019"/>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rgbClr val="7A0019"/>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rgbClr val="7A0019"/>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body" idx="2"/>
          </p:nvPr>
        </p:nvSpPr>
        <p:spPr>
          <a:xfrm>
            <a:off x="457200" y="2174875"/>
            <a:ext cx="4040188" cy="3951288"/>
          </a:xfrm>
          <a:prstGeom prst="rect">
            <a:avLst/>
          </a:prstGeom>
          <a:noFill/>
          <a:ln>
            <a:noFill/>
          </a:ln>
        </p:spPr>
        <p:txBody>
          <a:bodyPr wrap="square" lIns="91425" tIns="91425" rIns="91425" bIns="91425" anchor="t" anchorCtr="0"/>
          <a:lstStyle>
            <a:lvl1pPr marL="342900" marR="0" lvl="0" indent="-190500" algn="l" rtl="0">
              <a:spcBef>
                <a:spcPts val="480"/>
              </a:spcBef>
              <a:spcAft>
                <a:spcPts val="0"/>
              </a:spcAft>
              <a:buClr>
                <a:srgbClr val="7A0019"/>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rgbClr val="7A0019"/>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rgbClr val="7A0019"/>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rgbClr val="7A0019"/>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rgbClr val="7A0019"/>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rgbClr val="7A0019"/>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rgbClr val="7A0019"/>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rgbClr val="7A0019"/>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31" name="Shape 31"/>
          <p:cNvSpPr txBox="1">
            <a:spLocks noGrp="1"/>
          </p:cNvSpPr>
          <p:nvPr>
            <p:ph type="body" idx="3"/>
          </p:nvPr>
        </p:nvSpPr>
        <p:spPr>
          <a:xfrm>
            <a:off x="4645025" y="1535113"/>
            <a:ext cx="4041775" cy="639762"/>
          </a:xfrm>
          <a:prstGeom prst="rect">
            <a:avLst/>
          </a:prstGeom>
          <a:noFill/>
          <a:ln>
            <a:noFill/>
          </a:ln>
        </p:spPr>
        <p:txBody>
          <a:bodyPr wrap="square" lIns="91425" tIns="91425" rIns="91425" bIns="91425" anchor="b" anchorCtr="0"/>
          <a:lstStyle>
            <a:lvl1pPr marL="0" marR="0" lvl="0" indent="0" algn="l" rtl="0">
              <a:spcBef>
                <a:spcPts val="480"/>
              </a:spcBef>
              <a:spcAft>
                <a:spcPts val="0"/>
              </a:spcAft>
              <a:buClr>
                <a:srgbClr val="7A0019"/>
              </a:buClr>
              <a:buFont typeface="Arial"/>
              <a:buNone/>
              <a:defRPr sz="2400" b="1" i="0" u="none" strike="noStrike" cap="none">
                <a:solidFill>
                  <a:schemeClr val="dk1"/>
                </a:solidFill>
                <a:latin typeface="Arial"/>
                <a:ea typeface="Arial"/>
                <a:cs typeface="Arial"/>
                <a:sym typeface="Arial"/>
              </a:defRPr>
            </a:lvl1pPr>
            <a:lvl2pPr marL="457200" marR="0" lvl="1" indent="0" algn="l" rtl="0">
              <a:spcBef>
                <a:spcPts val="400"/>
              </a:spcBef>
              <a:spcAft>
                <a:spcPts val="0"/>
              </a:spcAft>
              <a:buClr>
                <a:srgbClr val="7A0019"/>
              </a:buClr>
              <a:buFont typeface="Arial"/>
              <a:buNone/>
              <a:defRPr sz="2000" b="1" i="0" u="none" strike="noStrike" cap="none">
                <a:solidFill>
                  <a:schemeClr val="dk1"/>
                </a:solidFill>
                <a:latin typeface="Arial"/>
                <a:ea typeface="Arial"/>
                <a:cs typeface="Arial"/>
                <a:sym typeface="Arial"/>
              </a:defRPr>
            </a:lvl2pPr>
            <a:lvl3pPr marL="914400" marR="0" lvl="2" indent="0" algn="l" rtl="0">
              <a:spcBef>
                <a:spcPts val="360"/>
              </a:spcBef>
              <a:spcAft>
                <a:spcPts val="0"/>
              </a:spcAft>
              <a:buClr>
                <a:srgbClr val="7A0019"/>
              </a:buClr>
              <a:buFont typeface="Arial"/>
              <a:buNone/>
              <a:defRPr sz="1800" b="1" i="0" u="none" strike="noStrike" cap="none">
                <a:solidFill>
                  <a:schemeClr val="dk1"/>
                </a:solidFill>
                <a:latin typeface="Arial"/>
                <a:ea typeface="Arial"/>
                <a:cs typeface="Arial"/>
                <a:sym typeface="Arial"/>
              </a:defRPr>
            </a:lvl3pPr>
            <a:lvl4pPr marL="1371600" marR="0" lvl="3" indent="0" algn="l" rtl="0">
              <a:spcBef>
                <a:spcPts val="320"/>
              </a:spcBef>
              <a:spcAft>
                <a:spcPts val="0"/>
              </a:spcAft>
              <a:buClr>
                <a:srgbClr val="7A0019"/>
              </a:buClr>
              <a:buFont typeface="Arial"/>
              <a:buNone/>
              <a:defRPr sz="1600" b="1" i="0" u="none" strike="noStrike" cap="none">
                <a:solidFill>
                  <a:schemeClr val="dk1"/>
                </a:solidFill>
                <a:latin typeface="Arial"/>
                <a:ea typeface="Arial"/>
                <a:cs typeface="Arial"/>
                <a:sym typeface="Arial"/>
              </a:defRPr>
            </a:lvl4pPr>
            <a:lvl5pPr marL="1828800" marR="0" lvl="4" indent="0" algn="l" rtl="0">
              <a:spcBef>
                <a:spcPts val="320"/>
              </a:spcBef>
              <a:spcAft>
                <a:spcPts val="0"/>
              </a:spcAft>
              <a:buClr>
                <a:srgbClr val="7A0019"/>
              </a:buClr>
              <a:buFont typeface="Arial"/>
              <a:buNone/>
              <a:defRPr sz="1600" b="1" i="0" u="none" strike="noStrike" cap="none">
                <a:solidFill>
                  <a:schemeClr val="dk1"/>
                </a:solidFill>
                <a:latin typeface="Arial"/>
                <a:ea typeface="Arial"/>
                <a:cs typeface="Arial"/>
                <a:sym typeface="Arial"/>
              </a:defRPr>
            </a:lvl5pPr>
            <a:lvl6pPr marL="2286000" marR="0" lvl="5" indent="0" algn="l" rtl="0">
              <a:spcBef>
                <a:spcPts val="320"/>
              </a:spcBef>
              <a:spcAft>
                <a:spcPts val="0"/>
              </a:spcAft>
              <a:buClr>
                <a:srgbClr val="7A0019"/>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spcAft>
                <a:spcPts val="0"/>
              </a:spcAft>
              <a:buClr>
                <a:srgbClr val="7A0019"/>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spcAft>
                <a:spcPts val="0"/>
              </a:spcAft>
              <a:buClr>
                <a:srgbClr val="7A0019"/>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spcAft>
                <a:spcPts val="0"/>
              </a:spcAft>
              <a:buClr>
                <a:srgbClr val="7A0019"/>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body" idx="4"/>
          </p:nvPr>
        </p:nvSpPr>
        <p:spPr>
          <a:xfrm>
            <a:off x="4645025" y="2174875"/>
            <a:ext cx="4041775" cy="3951288"/>
          </a:xfrm>
          <a:prstGeom prst="rect">
            <a:avLst/>
          </a:prstGeom>
          <a:noFill/>
          <a:ln>
            <a:noFill/>
          </a:ln>
        </p:spPr>
        <p:txBody>
          <a:bodyPr wrap="square" lIns="91425" tIns="91425" rIns="91425" bIns="91425" anchor="t" anchorCtr="0"/>
          <a:lstStyle>
            <a:lvl1pPr marL="342900" marR="0" lvl="0" indent="-190500" algn="l" rtl="0">
              <a:spcBef>
                <a:spcPts val="480"/>
              </a:spcBef>
              <a:spcAft>
                <a:spcPts val="0"/>
              </a:spcAft>
              <a:buClr>
                <a:srgbClr val="7A0019"/>
              </a:buClr>
              <a:buSzPct val="100000"/>
              <a:buFont typeface="Arial"/>
              <a:buChar char="•"/>
              <a:defRPr sz="2400" b="0" i="0" u="none" strike="noStrike" cap="none">
                <a:solidFill>
                  <a:schemeClr val="dk1"/>
                </a:solidFill>
                <a:latin typeface="Arial"/>
                <a:ea typeface="Arial"/>
                <a:cs typeface="Arial"/>
                <a:sym typeface="Arial"/>
              </a:defRPr>
            </a:lvl1pPr>
            <a:lvl2pPr marL="742950" marR="0" lvl="1" indent="-15875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2pPr>
            <a:lvl3pPr marL="1143000" marR="0" lvl="2" indent="-114300" algn="l" rtl="0">
              <a:spcBef>
                <a:spcPts val="360"/>
              </a:spcBef>
              <a:spcAft>
                <a:spcPts val="0"/>
              </a:spcAft>
              <a:buClr>
                <a:srgbClr val="7A0019"/>
              </a:buClr>
              <a:buSzPct val="100000"/>
              <a:buFont typeface="Arial"/>
              <a:buChar char="•"/>
              <a:defRPr sz="1800" b="0" i="0" u="none" strike="noStrike" cap="none">
                <a:solidFill>
                  <a:schemeClr val="dk1"/>
                </a:solidFill>
                <a:latin typeface="Arial"/>
                <a:ea typeface="Arial"/>
                <a:cs typeface="Arial"/>
                <a:sym typeface="Arial"/>
              </a:defRPr>
            </a:lvl3pPr>
            <a:lvl4pPr marL="1600200" marR="0" lvl="3" indent="-127000" algn="l" rtl="0">
              <a:spcBef>
                <a:spcPts val="320"/>
              </a:spcBef>
              <a:spcAft>
                <a:spcPts val="0"/>
              </a:spcAft>
              <a:buClr>
                <a:srgbClr val="7A0019"/>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320"/>
              </a:spcBef>
              <a:spcAft>
                <a:spcPts val="0"/>
              </a:spcAft>
              <a:buClr>
                <a:srgbClr val="7A0019"/>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20"/>
              </a:spcBef>
              <a:spcAft>
                <a:spcPts val="0"/>
              </a:spcAft>
              <a:buClr>
                <a:srgbClr val="7A0019"/>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20"/>
              </a:spcBef>
              <a:spcAft>
                <a:spcPts val="0"/>
              </a:spcAft>
              <a:buClr>
                <a:srgbClr val="7A0019"/>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20"/>
              </a:spcBef>
              <a:spcAft>
                <a:spcPts val="0"/>
              </a:spcAft>
              <a:buClr>
                <a:srgbClr val="7A0019"/>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20"/>
              </a:spcBef>
              <a:spcAft>
                <a:spcPts val="0"/>
              </a:spcAft>
              <a:buClr>
                <a:srgbClr val="7A0019"/>
              </a:buClr>
              <a:buSzPct val="100000"/>
              <a:buFont typeface="Arial"/>
              <a:buChar char="»"/>
              <a:defRPr sz="16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685800" y="30480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rgbClr val="7A0019"/>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7A0019"/>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7A0019"/>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7A0019"/>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7A0019"/>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7A0019"/>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7A0019"/>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7A0019"/>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7A0019"/>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57200" y="273050"/>
            <a:ext cx="3008313" cy="1162050"/>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rgbClr val="7A0019"/>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7A0019"/>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7A0019"/>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7A0019"/>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7A0019"/>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7A0019"/>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7A0019"/>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7A0019"/>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7A0019"/>
                </a:solidFill>
                <a:latin typeface="Arial"/>
                <a:ea typeface="Arial"/>
                <a:cs typeface="Arial"/>
                <a:sym typeface="Arial"/>
              </a:defRPr>
            </a:lvl9pPr>
          </a:lstStyle>
          <a:p>
            <a:endParaRPr/>
          </a:p>
        </p:txBody>
      </p:sp>
      <p:sp>
        <p:nvSpPr>
          <p:cNvPr id="38" name="Shape 38"/>
          <p:cNvSpPr txBox="1">
            <a:spLocks noGrp="1"/>
          </p:cNvSpPr>
          <p:nvPr>
            <p:ph type="body" idx="1"/>
          </p:nvPr>
        </p:nvSpPr>
        <p:spPr>
          <a:xfrm>
            <a:off x="3575050" y="273050"/>
            <a:ext cx="5111750" cy="5853113"/>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rgbClr val="7A0019"/>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rgbClr val="7A0019"/>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rgbClr val="7A0019"/>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Shape 39"/>
          <p:cNvSpPr txBox="1">
            <a:spLocks noGrp="1"/>
          </p:cNvSpPr>
          <p:nvPr>
            <p:ph type="body" idx="2"/>
          </p:nvPr>
        </p:nvSpPr>
        <p:spPr>
          <a:xfrm>
            <a:off x="457200" y="1435100"/>
            <a:ext cx="3008313" cy="4691063"/>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rgbClr val="7A0019"/>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rgbClr val="7A0019"/>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rgbClr val="7A0019"/>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rgbClr val="7A0019"/>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rgbClr val="7A0019"/>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rgbClr val="7A0019"/>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rgbClr val="7A0019"/>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rgbClr val="7A0019"/>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rgbClr val="7A0019"/>
              </a:buClr>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1792288" y="4800600"/>
            <a:ext cx="5486400" cy="566738"/>
          </a:xfrm>
          <a:prstGeom prst="rect">
            <a:avLst/>
          </a:prstGeom>
          <a:noFill/>
          <a:ln>
            <a:noFill/>
          </a:ln>
        </p:spPr>
        <p:txBody>
          <a:bodyPr wrap="square" lIns="91425" tIns="91425" rIns="91425" bIns="91425" anchor="b" anchorCtr="0"/>
          <a:lstStyle>
            <a:lvl1pPr marL="0" marR="0" lvl="0" indent="0" algn="l" rtl="0">
              <a:spcBef>
                <a:spcPts val="0"/>
              </a:spcBef>
              <a:spcAft>
                <a:spcPts val="0"/>
              </a:spcAft>
              <a:buNone/>
              <a:defRPr sz="2000" b="1" i="0" u="none" strike="noStrike" cap="none">
                <a:solidFill>
                  <a:srgbClr val="7A0019"/>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7A0019"/>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7A0019"/>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7A0019"/>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7A0019"/>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7A0019"/>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7A0019"/>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7A0019"/>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7A0019"/>
                </a:solidFill>
                <a:latin typeface="Arial"/>
                <a:ea typeface="Arial"/>
                <a:cs typeface="Arial"/>
                <a:sym typeface="Arial"/>
              </a:defRPr>
            </a:lvl9pPr>
          </a:lstStyle>
          <a:p>
            <a:endParaRPr/>
          </a:p>
        </p:txBody>
      </p:sp>
      <p:sp>
        <p:nvSpPr>
          <p:cNvPr id="42" name="Shape 42"/>
          <p:cNvSpPr>
            <a:spLocks noGrp="1"/>
          </p:cNvSpPr>
          <p:nvPr>
            <p:ph type="pic" idx="2"/>
          </p:nvPr>
        </p:nvSpPr>
        <p:spPr>
          <a:xfrm>
            <a:off x="1792288" y="612775"/>
            <a:ext cx="5486400" cy="4114800"/>
          </a:xfrm>
          <a:prstGeom prst="rect">
            <a:avLst/>
          </a:prstGeom>
          <a:noFill/>
          <a:ln>
            <a:noFill/>
          </a:ln>
        </p:spPr>
        <p:txBody>
          <a:bodyPr wrap="square" lIns="91425" tIns="91425" rIns="91425" bIns="91425" anchor="t" anchorCtr="0"/>
          <a:lstStyle>
            <a:lvl1pPr marL="0" marR="0" lvl="0" indent="0" algn="l" rtl="0">
              <a:spcBef>
                <a:spcPts val="640"/>
              </a:spcBef>
              <a:spcAft>
                <a:spcPts val="0"/>
              </a:spcAft>
              <a:buClr>
                <a:srgbClr val="7A0019"/>
              </a:buClr>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rgbClr val="7A0019"/>
              </a:buClr>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rgbClr val="7A0019"/>
              </a:buClr>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rgbClr val="7A0019"/>
              </a:buClr>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rgbClr val="7A0019"/>
              </a:buClr>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rgbClr val="7A0019"/>
              </a:buClr>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rgbClr val="7A0019"/>
              </a:buClr>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rgbClr val="7A0019"/>
              </a:buClr>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rgbClr val="7A0019"/>
              </a:buClr>
              <a:buFont typeface="Arial"/>
              <a:buNone/>
              <a:defRPr sz="20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body" idx="1"/>
          </p:nvPr>
        </p:nvSpPr>
        <p:spPr>
          <a:xfrm>
            <a:off x="1792288" y="5367338"/>
            <a:ext cx="5486400" cy="804862"/>
          </a:xfrm>
          <a:prstGeom prst="rect">
            <a:avLst/>
          </a:prstGeom>
          <a:noFill/>
          <a:ln>
            <a:noFill/>
          </a:ln>
        </p:spPr>
        <p:txBody>
          <a:bodyPr wrap="square" lIns="91425" tIns="91425" rIns="91425" bIns="91425" anchor="t" anchorCtr="0"/>
          <a:lstStyle>
            <a:lvl1pPr marL="0" marR="0" lvl="0" indent="0" algn="l" rtl="0">
              <a:spcBef>
                <a:spcPts val="280"/>
              </a:spcBef>
              <a:spcAft>
                <a:spcPts val="0"/>
              </a:spcAft>
              <a:buClr>
                <a:srgbClr val="7A0019"/>
              </a:buClr>
              <a:buFont typeface="Arial"/>
              <a:buNone/>
              <a:defRPr sz="1400" b="0" i="0" u="none" strike="noStrike" cap="none">
                <a:solidFill>
                  <a:schemeClr val="dk1"/>
                </a:solidFill>
                <a:latin typeface="Arial"/>
                <a:ea typeface="Arial"/>
                <a:cs typeface="Arial"/>
                <a:sym typeface="Arial"/>
              </a:defRPr>
            </a:lvl1pPr>
            <a:lvl2pPr marL="457200" marR="0" lvl="1" indent="0" algn="l" rtl="0">
              <a:spcBef>
                <a:spcPts val="240"/>
              </a:spcBef>
              <a:spcAft>
                <a:spcPts val="0"/>
              </a:spcAft>
              <a:buClr>
                <a:srgbClr val="7A0019"/>
              </a:buClr>
              <a:buFont typeface="Arial"/>
              <a:buNone/>
              <a:defRPr sz="1200" b="0" i="0" u="none" strike="noStrike" cap="none">
                <a:solidFill>
                  <a:schemeClr val="dk1"/>
                </a:solidFill>
                <a:latin typeface="Arial"/>
                <a:ea typeface="Arial"/>
                <a:cs typeface="Arial"/>
                <a:sym typeface="Arial"/>
              </a:defRPr>
            </a:lvl2pPr>
            <a:lvl3pPr marL="914400" marR="0" lvl="2" indent="0" algn="l" rtl="0">
              <a:spcBef>
                <a:spcPts val="200"/>
              </a:spcBef>
              <a:spcAft>
                <a:spcPts val="0"/>
              </a:spcAft>
              <a:buClr>
                <a:srgbClr val="7A0019"/>
              </a:buClr>
              <a:buFont typeface="Arial"/>
              <a:buNone/>
              <a:defRPr sz="1000" b="0" i="0" u="none" strike="noStrike" cap="none">
                <a:solidFill>
                  <a:schemeClr val="dk1"/>
                </a:solidFill>
                <a:latin typeface="Arial"/>
                <a:ea typeface="Arial"/>
                <a:cs typeface="Arial"/>
                <a:sym typeface="Arial"/>
              </a:defRPr>
            </a:lvl3pPr>
            <a:lvl4pPr marL="1371600" marR="0" lvl="3" indent="0" algn="l" rtl="0">
              <a:spcBef>
                <a:spcPts val="180"/>
              </a:spcBef>
              <a:spcAft>
                <a:spcPts val="0"/>
              </a:spcAft>
              <a:buClr>
                <a:srgbClr val="7A0019"/>
              </a:buClr>
              <a:buFont typeface="Arial"/>
              <a:buNone/>
              <a:defRPr sz="900" b="0" i="0" u="none" strike="noStrike" cap="none">
                <a:solidFill>
                  <a:schemeClr val="dk1"/>
                </a:solidFill>
                <a:latin typeface="Arial"/>
                <a:ea typeface="Arial"/>
                <a:cs typeface="Arial"/>
                <a:sym typeface="Arial"/>
              </a:defRPr>
            </a:lvl4pPr>
            <a:lvl5pPr marL="1828800" marR="0" lvl="4" indent="0" algn="l" rtl="0">
              <a:spcBef>
                <a:spcPts val="180"/>
              </a:spcBef>
              <a:spcAft>
                <a:spcPts val="0"/>
              </a:spcAft>
              <a:buClr>
                <a:srgbClr val="7A0019"/>
              </a:buClr>
              <a:buFont typeface="Arial"/>
              <a:buNone/>
              <a:defRPr sz="900" b="0" i="0" u="none" strike="noStrike" cap="none">
                <a:solidFill>
                  <a:schemeClr val="dk1"/>
                </a:solidFill>
                <a:latin typeface="Arial"/>
                <a:ea typeface="Arial"/>
                <a:cs typeface="Arial"/>
                <a:sym typeface="Arial"/>
              </a:defRPr>
            </a:lvl5pPr>
            <a:lvl6pPr marL="2286000" marR="0" lvl="5" indent="0" algn="l" rtl="0">
              <a:spcBef>
                <a:spcPts val="180"/>
              </a:spcBef>
              <a:spcAft>
                <a:spcPts val="0"/>
              </a:spcAft>
              <a:buClr>
                <a:srgbClr val="7A0019"/>
              </a:buClr>
              <a:buFont typeface="Arial"/>
              <a:buNone/>
              <a:defRPr sz="900" b="0" i="0" u="none" strike="noStrike" cap="none">
                <a:solidFill>
                  <a:schemeClr val="dk1"/>
                </a:solidFill>
                <a:latin typeface="Arial"/>
                <a:ea typeface="Arial"/>
                <a:cs typeface="Arial"/>
                <a:sym typeface="Arial"/>
              </a:defRPr>
            </a:lvl6pPr>
            <a:lvl7pPr marL="2743200" marR="0" lvl="6" indent="0" algn="l" rtl="0">
              <a:spcBef>
                <a:spcPts val="180"/>
              </a:spcBef>
              <a:spcAft>
                <a:spcPts val="0"/>
              </a:spcAft>
              <a:buClr>
                <a:srgbClr val="7A0019"/>
              </a:buClr>
              <a:buFont typeface="Arial"/>
              <a:buNone/>
              <a:defRPr sz="900" b="0" i="0" u="none" strike="noStrike" cap="none">
                <a:solidFill>
                  <a:schemeClr val="dk1"/>
                </a:solidFill>
                <a:latin typeface="Arial"/>
                <a:ea typeface="Arial"/>
                <a:cs typeface="Arial"/>
                <a:sym typeface="Arial"/>
              </a:defRPr>
            </a:lvl7pPr>
            <a:lvl8pPr marL="3200400" marR="0" lvl="7" indent="0" algn="l" rtl="0">
              <a:spcBef>
                <a:spcPts val="180"/>
              </a:spcBef>
              <a:spcAft>
                <a:spcPts val="0"/>
              </a:spcAft>
              <a:buClr>
                <a:srgbClr val="7A0019"/>
              </a:buClr>
              <a:buFont typeface="Arial"/>
              <a:buNone/>
              <a:defRPr sz="900" b="0" i="0" u="none" strike="noStrike" cap="none">
                <a:solidFill>
                  <a:schemeClr val="dk1"/>
                </a:solidFill>
                <a:latin typeface="Arial"/>
                <a:ea typeface="Arial"/>
                <a:cs typeface="Arial"/>
                <a:sym typeface="Arial"/>
              </a:defRPr>
            </a:lvl8pPr>
            <a:lvl9pPr marL="3657600" marR="0" lvl="8" indent="0" algn="l" rtl="0">
              <a:spcBef>
                <a:spcPts val="180"/>
              </a:spcBef>
              <a:spcAft>
                <a:spcPts val="0"/>
              </a:spcAft>
              <a:buClr>
                <a:srgbClr val="7A0019"/>
              </a:buClr>
              <a:buFont typeface="Arial"/>
              <a:buNone/>
              <a:defRPr sz="9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685800" y="304800"/>
            <a:ext cx="7772400" cy="1143000"/>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rgbClr val="7A0019"/>
                </a:solidFill>
                <a:latin typeface="Arial"/>
                <a:ea typeface="Arial"/>
                <a:cs typeface="Arial"/>
                <a:sym typeface="Arial"/>
              </a:defRPr>
            </a:lvl1pPr>
            <a:lvl2pPr marL="0" marR="0" lvl="1" indent="0" algn="ctr" rtl="0">
              <a:spcBef>
                <a:spcPts val="0"/>
              </a:spcBef>
              <a:spcAft>
                <a:spcPts val="0"/>
              </a:spcAft>
              <a:buNone/>
              <a:defRPr sz="4400" b="0" i="0" u="none" strike="noStrike" cap="none">
                <a:solidFill>
                  <a:srgbClr val="7A0019"/>
                </a:solidFill>
                <a:latin typeface="Arial"/>
                <a:ea typeface="Arial"/>
                <a:cs typeface="Arial"/>
                <a:sym typeface="Arial"/>
              </a:defRPr>
            </a:lvl2pPr>
            <a:lvl3pPr marL="0" marR="0" lvl="2" indent="0" algn="ctr" rtl="0">
              <a:spcBef>
                <a:spcPts val="0"/>
              </a:spcBef>
              <a:spcAft>
                <a:spcPts val="0"/>
              </a:spcAft>
              <a:buNone/>
              <a:defRPr sz="4400" b="0" i="0" u="none" strike="noStrike" cap="none">
                <a:solidFill>
                  <a:srgbClr val="7A0019"/>
                </a:solidFill>
                <a:latin typeface="Arial"/>
                <a:ea typeface="Arial"/>
                <a:cs typeface="Arial"/>
                <a:sym typeface="Arial"/>
              </a:defRPr>
            </a:lvl3pPr>
            <a:lvl4pPr marL="0" marR="0" lvl="3" indent="0" algn="ctr" rtl="0">
              <a:spcBef>
                <a:spcPts val="0"/>
              </a:spcBef>
              <a:spcAft>
                <a:spcPts val="0"/>
              </a:spcAft>
              <a:buNone/>
              <a:defRPr sz="4400" b="0" i="0" u="none" strike="noStrike" cap="none">
                <a:solidFill>
                  <a:srgbClr val="7A0019"/>
                </a:solidFill>
                <a:latin typeface="Arial"/>
                <a:ea typeface="Arial"/>
                <a:cs typeface="Arial"/>
                <a:sym typeface="Arial"/>
              </a:defRPr>
            </a:lvl4pPr>
            <a:lvl5pPr marL="0" marR="0" lvl="4" indent="0" algn="ctr" rtl="0">
              <a:spcBef>
                <a:spcPts val="0"/>
              </a:spcBef>
              <a:spcAft>
                <a:spcPts val="0"/>
              </a:spcAft>
              <a:buNone/>
              <a:defRPr sz="4400" b="0" i="0" u="none" strike="noStrike" cap="none">
                <a:solidFill>
                  <a:srgbClr val="7A0019"/>
                </a:solidFill>
                <a:latin typeface="Arial"/>
                <a:ea typeface="Arial"/>
                <a:cs typeface="Arial"/>
                <a:sym typeface="Arial"/>
              </a:defRPr>
            </a:lvl5pPr>
            <a:lvl6pPr marL="457200" marR="0" lvl="5" indent="0" algn="ctr" rtl="0">
              <a:spcBef>
                <a:spcPts val="0"/>
              </a:spcBef>
              <a:spcAft>
                <a:spcPts val="0"/>
              </a:spcAft>
              <a:buNone/>
              <a:defRPr sz="4400" b="0" i="0" u="none" strike="noStrike" cap="none">
                <a:solidFill>
                  <a:srgbClr val="7A0019"/>
                </a:solidFill>
                <a:latin typeface="Arial"/>
                <a:ea typeface="Arial"/>
                <a:cs typeface="Arial"/>
                <a:sym typeface="Arial"/>
              </a:defRPr>
            </a:lvl6pPr>
            <a:lvl7pPr marL="914400" marR="0" lvl="6" indent="0" algn="ctr" rtl="0">
              <a:spcBef>
                <a:spcPts val="0"/>
              </a:spcBef>
              <a:spcAft>
                <a:spcPts val="0"/>
              </a:spcAft>
              <a:buNone/>
              <a:defRPr sz="4400" b="0" i="0" u="none" strike="noStrike" cap="none">
                <a:solidFill>
                  <a:srgbClr val="7A0019"/>
                </a:solidFill>
                <a:latin typeface="Arial"/>
                <a:ea typeface="Arial"/>
                <a:cs typeface="Arial"/>
                <a:sym typeface="Arial"/>
              </a:defRPr>
            </a:lvl7pPr>
            <a:lvl8pPr marL="1371600" marR="0" lvl="7" indent="0" algn="ctr" rtl="0">
              <a:spcBef>
                <a:spcPts val="0"/>
              </a:spcBef>
              <a:spcAft>
                <a:spcPts val="0"/>
              </a:spcAft>
              <a:buNone/>
              <a:defRPr sz="4400" b="0" i="0" u="none" strike="noStrike" cap="none">
                <a:solidFill>
                  <a:srgbClr val="7A0019"/>
                </a:solidFill>
                <a:latin typeface="Arial"/>
                <a:ea typeface="Arial"/>
                <a:cs typeface="Arial"/>
                <a:sym typeface="Arial"/>
              </a:defRPr>
            </a:lvl8pPr>
            <a:lvl9pPr marL="1828800" marR="0" lvl="8" indent="0" algn="ctr" rtl="0">
              <a:spcBef>
                <a:spcPts val="0"/>
              </a:spcBef>
              <a:spcAft>
                <a:spcPts val="0"/>
              </a:spcAft>
              <a:buNone/>
              <a:defRPr sz="4400" b="0" i="0" u="none" strike="noStrike" cap="none">
                <a:solidFill>
                  <a:srgbClr val="7A0019"/>
                </a:solidFill>
                <a:latin typeface="Arial"/>
                <a:ea typeface="Arial"/>
                <a:cs typeface="Arial"/>
                <a:sym typeface="Arial"/>
              </a:defRPr>
            </a:lvl9pPr>
          </a:lstStyle>
          <a:p>
            <a:endParaRPr/>
          </a:p>
        </p:txBody>
      </p:sp>
      <p:sp>
        <p:nvSpPr>
          <p:cNvPr id="11" name="Shape 11"/>
          <p:cNvSpPr txBox="1">
            <a:spLocks noGrp="1"/>
          </p:cNvSpPr>
          <p:nvPr>
            <p:ph type="body" idx="1"/>
          </p:nvPr>
        </p:nvSpPr>
        <p:spPr>
          <a:xfrm>
            <a:off x="685800" y="1752600"/>
            <a:ext cx="7772400" cy="3962400"/>
          </a:xfrm>
          <a:prstGeom prst="rect">
            <a:avLst/>
          </a:prstGeom>
          <a:noFill/>
          <a:ln>
            <a:noFill/>
          </a:ln>
        </p:spPr>
        <p:txBody>
          <a:bodyPr wrap="square" lIns="91425" tIns="91425" rIns="91425" bIns="91425" anchor="t" anchorCtr="0"/>
          <a:lstStyle>
            <a:lvl1pPr marL="342900" marR="0" lvl="0" indent="-139700" algn="l" rtl="0">
              <a:spcBef>
                <a:spcPts val="640"/>
              </a:spcBef>
              <a:spcAft>
                <a:spcPts val="0"/>
              </a:spcAft>
              <a:buClr>
                <a:srgbClr val="7A0019"/>
              </a:buClr>
              <a:buSzPct val="100000"/>
              <a:buFont typeface="Arial"/>
              <a:buChar char="•"/>
              <a:defRPr sz="3200" b="0" i="0" u="none" strike="noStrike" cap="none">
                <a:solidFill>
                  <a:schemeClr val="dk1"/>
                </a:solidFill>
                <a:latin typeface="Arial"/>
                <a:ea typeface="Arial"/>
                <a:cs typeface="Arial"/>
                <a:sym typeface="Arial"/>
              </a:defRPr>
            </a:lvl1pPr>
            <a:lvl2pPr marL="742950" marR="0" lvl="1" indent="-107950" algn="l" rtl="0">
              <a:spcBef>
                <a:spcPts val="560"/>
              </a:spcBef>
              <a:spcAft>
                <a:spcPts val="0"/>
              </a:spcAft>
              <a:buClr>
                <a:srgbClr val="7A0019"/>
              </a:buClr>
              <a:buSzPct val="100000"/>
              <a:buFont typeface="Arial"/>
              <a:buChar char="–"/>
              <a:defRPr sz="2800" b="0" i="0" u="none" strike="noStrike" cap="none">
                <a:solidFill>
                  <a:schemeClr val="dk1"/>
                </a:solidFill>
                <a:latin typeface="Arial"/>
                <a:ea typeface="Arial"/>
                <a:cs typeface="Arial"/>
                <a:sym typeface="Arial"/>
              </a:defRPr>
            </a:lvl2pPr>
            <a:lvl3pPr marL="1143000" marR="0" lvl="2" indent="-76200" algn="l" rtl="0">
              <a:spcBef>
                <a:spcPts val="480"/>
              </a:spcBef>
              <a:spcAft>
                <a:spcPts val="0"/>
              </a:spcAft>
              <a:buClr>
                <a:srgbClr val="7A0019"/>
              </a:buClr>
              <a:buSzPct val="100000"/>
              <a:buFont typeface="Arial"/>
              <a:buChar char="•"/>
              <a:defRPr sz="2400" b="0" i="0" u="none" strike="noStrike" cap="none">
                <a:solidFill>
                  <a:schemeClr val="dk1"/>
                </a:solidFill>
                <a:latin typeface="Arial"/>
                <a:ea typeface="Arial"/>
                <a:cs typeface="Arial"/>
                <a:sym typeface="Arial"/>
              </a:defRPr>
            </a:lvl3pPr>
            <a:lvl4pPr marL="1600200" marR="0" lvl="3"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4pPr>
            <a:lvl5pPr marL="2057400" marR="0" lvl="4"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5pPr>
            <a:lvl6pPr marL="2514600" marR="0" lvl="5"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spcAft>
                <a:spcPts val="0"/>
              </a:spcAft>
              <a:buClr>
                <a:srgbClr val="7A0019"/>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2" name="Shape 12" descr="OUE-ASR.png"/>
          <p:cNvPicPr preferRelativeResize="0"/>
          <p:nvPr/>
        </p:nvPicPr>
        <p:blipFill rotWithShape="1">
          <a:blip r:embed="rId13">
            <a:alphaModFix/>
          </a:blip>
          <a:srcRect/>
          <a:stretch/>
        </p:blipFill>
        <p:spPr>
          <a:xfrm>
            <a:off x="0" y="5943600"/>
            <a:ext cx="9144000" cy="9144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7.png"/><Relationship Id="rId7"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sfhelp@umn.edu"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Shape 55"/>
          <p:cNvSpPr txBox="1">
            <a:spLocks noGrp="1"/>
          </p:cNvSpPr>
          <p:nvPr>
            <p:ph type="ctrTitle"/>
          </p:nvPr>
        </p:nvSpPr>
        <p:spPr>
          <a:xfrm>
            <a:off x="685800" y="1533400"/>
            <a:ext cx="7772400" cy="2502300"/>
          </a:xfrm>
          <a:prstGeom prst="rect">
            <a:avLst/>
          </a:prstGeom>
          <a:noFill/>
          <a:ln>
            <a:noFill/>
          </a:ln>
        </p:spPr>
        <p:txBody>
          <a:bodyPr wrap="square" lIns="91425" tIns="45700" rIns="91425" bIns="45700" anchor="ctr" anchorCtr="0">
            <a:noAutofit/>
          </a:bodyPr>
          <a:lstStyle/>
          <a:p>
            <a:pPr marL="0" marR="0" lvl="0" indent="0" algn="ctr" rtl="0">
              <a:spcBef>
                <a:spcPts val="0"/>
              </a:spcBef>
              <a:spcAft>
                <a:spcPts val="0"/>
              </a:spcAft>
              <a:buSzPct val="25000"/>
              <a:buNone/>
            </a:pPr>
            <a:r>
              <a:rPr lang="en-US"/>
              <a:t>Nested PeopleSoft Security</a:t>
            </a:r>
          </a:p>
          <a:p>
            <a:pPr marL="0" marR="0" lvl="0" indent="0" algn="ctr" rtl="0">
              <a:spcBef>
                <a:spcPts val="0"/>
              </a:spcBef>
              <a:spcAft>
                <a:spcPts val="0"/>
              </a:spcAft>
              <a:buSzPct val="25000"/>
              <a:buNone/>
            </a:pPr>
            <a:endParaRPr/>
          </a:p>
          <a:p>
            <a:pPr marL="0" marR="0" lvl="0" indent="0" algn="ctr" rtl="0">
              <a:spcBef>
                <a:spcPts val="0"/>
              </a:spcBef>
              <a:spcAft>
                <a:spcPts val="0"/>
              </a:spcAft>
              <a:buSzPct val="25000"/>
              <a:buNone/>
            </a:pPr>
            <a:r>
              <a:rPr lang="en-US" sz="3000"/>
              <a:t>October 2017 - ASR Security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685800" y="304800"/>
            <a:ext cx="7772400" cy="1143000"/>
          </a:xfrm>
          <a:prstGeom prst="rect">
            <a:avLst/>
          </a:prstGeom>
        </p:spPr>
        <p:txBody>
          <a:bodyPr wrap="square" lIns="91425" tIns="91425" rIns="91425" bIns="91425" anchor="ctr" anchorCtr="0">
            <a:noAutofit/>
          </a:bodyPr>
          <a:lstStyle/>
          <a:p>
            <a:pPr lvl="0" rtl="0">
              <a:spcBef>
                <a:spcPts val="0"/>
              </a:spcBef>
              <a:buNone/>
            </a:pPr>
            <a:r>
              <a:rPr lang="en-US"/>
              <a:t>Permission Lists</a:t>
            </a:r>
          </a:p>
        </p:txBody>
      </p:sp>
      <p:sp>
        <p:nvSpPr>
          <p:cNvPr id="125" name="Shape 125"/>
          <p:cNvSpPr txBox="1">
            <a:spLocks noGrp="1"/>
          </p:cNvSpPr>
          <p:nvPr>
            <p:ph type="body" idx="1"/>
          </p:nvPr>
        </p:nvSpPr>
        <p:spPr>
          <a:xfrm>
            <a:off x="685800" y="1787400"/>
            <a:ext cx="7772400" cy="3927600"/>
          </a:xfrm>
          <a:prstGeom prst="rect">
            <a:avLst/>
          </a:prstGeom>
        </p:spPr>
        <p:txBody>
          <a:bodyPr wrap="square" lIns="91425" tIns="91425" rIns="91425" bIns="91425" anchor="t" anchorCtr="0">
            <a:noAutofit/>
          </a:bodyPr>
          <a:lstStyle/>
          <a:p>
            <a:pPr marL="0" lvl="0" indent="0" rtl="0">
              <a:spcBef>
                <a:spcPts val="0"/>
              </a:spcBef>
              <a:buNone/>
            </a:pPr>
            <a:r>
              <a:rPr lang="en-US" sz="2400" b="1"/>
              <a:t>Definition: Collection of pages</a:t>
            </a:r>
          </a:p>
          <a:p>
            <a:pPr marL="0" lvl="0" indent="0" rtl="0">
              <a:spcBef>
                <a:spcPts val="0"/>
              </a:spcBef>
              <a:buNone/>
            </a:pPr>
            <a:endParaRPr sz="1000"/>
          </a:p>
          <a:p>
            <a:pPr marL="457200" lvl="0" indent="-355600" rtl="0">
              <a:spcBef>
                <a:spcPts val="0"/>
              </a:spcBef>
              <a:buSzPct val="100000"/>
            </a:pPr>
            <a:r>
              <a:rPr lang="en-US" sz="2000"/>
              <a:t>Have pre-selected actions (Display, Update, Add, Correction)</a:t>
            </a:r>
          </a:p>
          <a:p>
            <a:pPr marL="0" lvl="0" indent="0" rtl="0">
              <a:spcBef>
                <a:spcPts val="0"/>
              </a:spcBef>
              <a:buNone/>
            </a:pPr>
            <a:endParaRPr sz="1000"/>
          </a:p>
          <a:p>
            <a:pPr marL="457200" lvl="0" indent="-355600" rtl="0">
              <a:spcBef>
                <a:spcPts val="0"/>
              </a:spcBef>
              <a:buSzPct val="100000"/>
            </a:pPr>
            <a:r>
              <a:rPr lang="en-US" sz="2000"/>
              <a:t>May be used in multiple business processes</a:t>
            </a:r>
          </a:p>
          <a:p>
            <a:pPr marL="0" lvl="0" indent="0" rtl="0">
              <a:spcBef>
                <a:spcPts val="0"/>
              </a:spcBef>
              <a:buNone/>
            </a:pPr>
            <a:endParaRPr sz="1000"/>
          </a:p>
          <a:p>
            <a:pPr marL="457200" lvl="0" indent="-355600" rtl="0">
              <a:spcBef>
                <a:spcPts val="0"/>
              </a:spcBef>
              <a:buSzPct val="100000"/>
            </a:pPr>
            <a:r>
              <a:rPr lang="en-US" sz="2000"/>
              <a:t>Users will have multiple permission lists </a:t>
            </a:r>
          </a:p>
          <a:p>
            <a:pPr marL="0" lvl="0" indent="0" rtl="0">
              <a:spcBef>
                <a:spcPts val="0"/>
              </a:spcBef>
              <a:buNone/>
            </a:pPr>
            <a:endParaRPr sz="1000"/>
          </a:p>
          <a:p>
            <a:pPr marL="457200" lvl="0" indent="-355600" rtl="0">
              <a:spcBef>
                <a:spcPts val="0"/>
              </a:spcBef>
              <a:buSzPct val="100000"/>
            </a:pPr>
            <a:r>
              <a:rPr lang="en-US" sz="2000"/>
              <a:t>Where the auditors look!  Their concern is with Correction access</a:t>
            </a:r>
          </a:p>
          <a:p>
            <a:pPr marL="0" lvl="0" indent="-69850" rtl="0">
              <a:spcBef>
                <a:spcPts val="0"/>
              </a:spcBef>
              <a:buClr>
                <a:srgbClr val="000000"/>
              </a:buClr>
              <a:buSzPct val="110000"/>
              <a:buFont typeface="Arial"/>
              <a:buNone/>
            </a:pPr>
            <a:endParaRPr sz="1000"/>
          </a:p>
          <a:p>
            <a:pPr marL="0" lvl="0" indent="0" rtl="0">
              <a:spcBef>
                <a:spcPts val="0"/>
              </a:spcBef>
              <a:buNone/>
            </a:pPr>
            <a:endParaRPr sz="2000"/>
          </a:p>
          <a:p>
            <a:pPr marL="0" lvl="0" indent="0" rtl="0">
              <a:spcBef>
                <a:spcPts val="0"/>
              </a:spcBef>
              <a:buNone/>
            </a:pPr>
            <a:endParaRPr sz="2400"/>
          </a:p>
        </p:txBody>
      </p:sp>
      <p:pic>
        <p:nvPicPr>
          <p:cNvPr id="126" name="Shape 126"/>
          <p:cNvPicPr preferRelativeResize="0"/>
          <p:nvPr/>
        </p:nvPicPr>
        <p:blipFill>
          <a:blip r:embed="rId3">
            <a:alphaModFix/>
          </a:blip>
          <a:stretch>
            <a:fillRect/>
          </a:stretch>
        </p:blipFill>
        <p:spPr>
          <a:xfrm>
            <a:off x="8071238" y="3991800"/>
            <a:ext cx="809625" cy="1790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685800" y="304800"/>
            <a:ext cx="7772400" cy="1143000"/>
          </a:xfrm>
          <a:prstGeom prst="rect">
            <a:avLst/>
          </a:prstGeom>
        </p:spPr>
        <p:txBody>
          <a:bodyPr wrap="square" lIns="91425" tIns="91425" rIns="91425" bIns="91425" anchor="ctr" anchorCtr="0">
            <a:noAutofit/>
          </a:bodyPr>
          <a:lstStyle/>
          <a:p>
            <a:pPr lvl="0" rtl="0">
              <a:spcBef>
                <a:spcPts val="0"/>
              </a:spcBef>
              <a:buNone/>
            </a:pPr>
            <a:r>
              <a:rPr lang="en-US"/>
              <a:t>Roles</a:t>
            </a:r>
          </a:p>
        </p:txBody>
      </p:sp>
      <p:sp>
        <p:nvSpPr>
          <p:cNvPr id="133" name="Shape 133"/>
          <p:cNvSpPr txBox="1">
            <a:spLocks noGrp="1"/>
          </p:cNvSpPr>
          <p:nvPr>
            <p:ph type="body" idx="1"/>
          </p:nvPr>
        </p:nvSpPr>
        <p:spPr>
          <a:xfrm>
            <a:off x="685800" y="1646300"/>
            <a:ext cx="7772400" cy="4068900"/>
          </a:xfrm>
          <a:prstGeom prst="rect">
            <a:avLst/>
          </a:prstGeom>
        </p:spPr>
        <p:txBody>
          <a:bodyPr wrap="square" lIns="91425" tIns="91425" rIns="91425" bIns="91425" anchor="t" anchorCtr="0">
            <a:noAutofit/>
          </a:bodyPr>
          <a:lstStyle/>
          <a:p>
            <a:pPr marL="0" lvl="0" indent="0" rtl="0">
              <a:spcBef>
                <a:spcPts val="0"/>
              </a:spcBef>
              <a:buNone/>
            </a:pPr>
            <a:r>
              <a:rPr lang="en-US" sz="2400" b="1"/>
              <a:t>Definition:  Collection of one or more permission lists</a:t>
            </a:r>
          </a:p>
          <a:p>
            <a:pPr marL="0" lvl="0" indent="0" rtl="0">
              <a:spcBef>
                <a:spcPts val="0"/>
              </a:spcBef>
              <a:buNone/>
            </a:pPr>
            <a:endParaRPr sz="1000"/>
          </a:p>
          <a:p>
            <a:pPr marL="457200" lvl="0" indent="-355600" rtl="0">
              <a:spcBef>
                <a:spcPts val="0"/>
              </a:spcBef>
              <a:buSzPct val="100000"/>
            </a:pPr>
            <a:r>
              <a:rPr lang="en-US" sz="2000"/>
              <a:t>Use roles interchangeably to denote a full business process/activity</a:t>
            </a:r>
          </a:p>
          <a:p>
            <a:pPr marL="0" lvl="0" indent="0" rtl="0">
              <a:spcBef>
                <a:spcPts val="0"/>
              </a:spcBef>
              <a:buNone/>
            </a:pPr>
            <a:endParaRPr sz="1000"/>
          </a:p>
          <a:p>
            <a:pPr marL="457200" lvl="0" indent="-355600" rtl="0">
              <a:spcBef>
                <a:spcPts val="0"/>
              </a:spcBef>
              <a:buSzPct val="100000"/>
            </a:pPr>
            <a:r>
              <a:rPr lang="en-US" sz="2000"/>
              <a:t>Example:  UM CS Student Self-Serv vs.  UM CS CC Student Data Inquiry</a:t>
            </a:r>
          </a:p>
          <a:p>
            <a:pPr marL="0" lvl="0" indent="0" rtl="0">
              <a:spcBef>
                <a:spcPts val="0"/>
              </a:spcBef>
              <a:buNone/>
            </a:pPr>
            <a:endParaRPr sz="2000"/>
          </a:p>
          <a:p>
            <a:pPr marL="0" lvl="0" indent="0" rtl="0">
              <a:spcBef>
                <a:spcPts val="0"/>
              </a:spcBef>
              <a:buNone/>
            </a:pPr>
            <a:endParaRPr sz="2400"/>
          </a:p>
        </p:txBody>
      </p:sp>
      <p:pic>
        <p:nvPicPr>
          <p:cNvPr id="134" name="Shape 134"/>
          <p:cNvPicPr preferRelativeResize="0"/>
          <p:nvPr/>
        </p:nvPicPr>
        <p:blipFill>
          <a:blip r:embed="rId3">
            <a:alphaModFix/>
          </a:blip>
          <a:stretch>
            <a:fillRect/>
          </a:stretch>
        </p:blipFill>
        <p:spPr>
          <a:xfrm>
            <a:off x="8014913" y="4223863"/>
            <a:ext cx="790575" cy="1533525"/>
          </a:xfrm>
          <a:prstGeom prst="rect">
            <a:avLst/>
          </a:prstGeom>
          <a:noFill/>
          <a:ln>
            <a:noFill/>
          </a:ln>
        </p:spPr>
      </p:pic>
      <p:pic>
        <p:nvPicPr>
          <p:cNvPr id="135" name="Shape 135"/>
          <p:cNvPicPr preferRelativeResize="0"/>
          <p:nvPr/>
        </p:nvPicPr>
        <p:blipFill>
          <a:blip r:embed="rId4">
            <a:alphaModFix/>
          </a:blip>
          <a:stretch>
            <a:fillRect/>
          </a:stretch>
        </p:blipFill>
        <p:spPr>
          <a:xfrm>
            <a:off x="7358475" y="4506800"/>
            <a:ext cx="571975" cy="1250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685800" y="304800"/>
            <a:ext cx="7772400" cy="1143000"/>
          </a:xfrm>
          <a:prstGeom prst="rect">
            <a:avLst/>
          </a:prstGeom>
        </p:spPr>
        <p:txBody>
          <a:bodyPr wrap="square" lIns="91425" tIns="91425" rIns="91425" bIns="91425" anchor="ctr" anchorCtr="0">
            <a:noAutofit/>
          </a:bodyPr>
          <a:lstStyle/>
          <a:p>
            <a:pPr lvl="0">
              <a:spcBef>
                <a:spcPts val="0"/>
              </a:spcBef>
              <a:buNone/>
            </a:pPr>
            <a:r>
              <a:rPr lang="en-US"/>
              <a:t>Role Name Standards</a:t>
            </a:r>
          </a:p>
        </p:txBody>
      </p:sp>
      <p:sp>
        <p:nvSpPr>
          <p:cNvPr id="142" name="Shape 142"/>
          <p:cNvSpPr txBox="1">
            <a:spLocks noGrp="1"/>
          </p:cNvSpPr>
          <p:nvPr>
            <p:ph type="body" idx="1"/>
          </p:nvPr>
        </p:nvSpPr>
        <p:spPr>
          <a:xfrm>
            <a:off x="359500" y="1355000"/>
            <a:ext cx="8098800" cy="4359900"/>
          </a:xfrm>
          <a:prstGeom prst="rect">
            <a:avLst/>
          </a:prstGeom>
        </p:spPr>
        <p:txBody>
          <a:bodyPr wrap="square" lIns="91425" tIns="91425" rIns="91425" bIns="91425" anchor="t" anchorCtr="0">
            <a:noAutofit/>
          </a:bodyPr>
          <a:lstStyle/>
          <a:p>
            <a:pPr lvl="0">
              <a:spcBef>
                <a:spcPts val="0"/>
              </a:spcBef>
              <a:buNone/>
            </a:pPr>
            <a:r>
              <a:rPr lang="en-US" sz="3000"/>
              <a:t>UM CS AA = Academic Advisement </a:t>
            </a:r>
          </a:p>
          <a:p>
            <a:pPr lvl="0">
              <a:spcBef>
                <a:spcPts val="0"/>
              </a:spcBef>
              <a:buNone/>
            </a:pPr>
            <a:r>
              <a:rPr lang="en-US" sz="3000"/>
              <a:t>UM CS CC = Campus Community/SEVIS</a:t>
            </a:r>
          </a:p>
          <a:p>
            <a:pPr lvl="0">
              <a:spcBef>
                <a:spcPts val="0"/>
              </a:spcBef>
              <a:buNone/>
            </a:pPr>
            <a:r>
              <a:rPr lang="en-US" sz="3000"/>
              <a:t>UM CS AD = Admissions</a:t>
            </a:r>
          </a:p>
          <a:p>
            <a:pPr lvl="0">
              <a:spcBef>
                <a:spcPts val="0"/>
              </a:spcBef>
              <a:buNone/>
            </a:pPr>
            <a:r>
              <a:rPr lang="en-US" sz="3000"/>
              <a:t>UM CS FA = Financial Aid</a:t>
            </a:r>
          </a:p>
          <a:p>
            <a:pPr lvl="0">
              <a:spcBef>
                <a:spcPts val="0"/>
              </a:spcBef>
              <a:buNone/>
            </a:pPr>
            <a:r>
              <a:rPr lang="en-US" sz="3000"/>
              <a:t>UM CS SF = Student Financials </a:t>
            </a:r>
          </a:p>
          <a:p>
            <a:pPr lvl="0">
              <a:spcBef>
                <a:spcPts val="0"/>
              </a:spcBef>
              <a:buNone/>
            </a:pPr>
            <a:r>
              <a:rPr lang="en-US" sz="3000"/>
              <a:t>UM CS SR = Student Records</a:t>
            </a:r>
          </a:p>
          <a:p>
            <a:pPr lvl="0">
              <a:spcBef>
                <a:spcPts val="0"/>
              </a:spcBef>
              <a:buNone/>
            </a:pPr>
            <a:r>
              <a:rPr lang="en-US" sz="3000"/>
              <a:t>UM CS PT = PeopleTools</a:t>
            </a:r>
          </a:p>
          <a:p>
            <a:pPr lvl="0">
              <a:spcBef>
                <a:spcPts val="0"/>
              </a:spcBef>
              <a:buNone/>
            </a:pPr>
            <a:r>
              <a:rPr lang="en-US" sz="3000"/>
              <a:t>Roles without identifiers are usually self-serv</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685800" y="304800"/>
            <a:ext cx="7772400" cy="1143000"/>
          </a:xfrm>
          <a:prstGeom prst="rect">
            <a:avLst/>
          </a:prstGeom>
        </p:spPr>
        <p:txBody>
          <a:bodyPr wrap="square" lIns="91425" tIns="91425" rIns="91425" bIns="91425" anchor="ctr" anchorCtr="0">
            <a:noAutofit/>
          </a:bodyPr>
          <a:lstStyle/>
          <a:p>
            <a:pPr lvl="0">
              <a:spcBef>
                <a:spcPts val="0"/>
              </a:spcBef>
              <a:buNone/>
            </a:pPr>
            <a:r>
              <a:rPr lang="en-US"/>
              <a:t>Student Self-Serv</a:t>
            </a:r>
          </a:p>
        </p:txBody>
      </p:sp>
      <p:sp>
        <p:nvSpPr>
          <p:cNvPr id="149" name="Shape 149"/>
          <p:cNvSpPr txBox="1">
            <a:spLocks noGrp="1"/>
          </p:cNvSpPr>
          <p:nvPr>
            <p:ph type="body" idx="1"/>
          </p:nvPr>
        </p:nvSpPr>
        <p:spPr>
          <a:xfrm>
            <a:off x="685800" y="1752600"/>
            <a:ext cx="7772400" cy="3962400"/>
          </a:xfrm>
          <a:prstGeom prst="rect">
            <a:avLst/>
          </a:prstGeom>
        </p:spPr>
        <p:txBody>
          <a:bodyPr wrap="square" lIns="91425" tIns="91425" rIns="91425" bIns="91425" anchor="t" anchorCtr="0">
            <a:noAutofit/>
          </a:bodyPr>
          <a:lstStyle/>
          <a:p>
            <a:pPr lvl="0">
              <a:spcBef>
                <a:spcPts val="0"/>
              </a:spcBef>
              <a:buNone/>
            </a:pPr>
            <a:endParaRPr/>
          </a:p>
        </p:txBody>
      </p:sp>
      <p:pic>
        <p:nvPicPr>
          <p:cNvPr id="150" name="Shape 150"/>
          <p:cNvPicPr preferRelativeResize="0"/>
          <p:nvPr/>
        </p:nvPicPr>
        <p:blipFill>
          <a:blip r:embed="rId3">
            <a:alphaModFix/>
          </a:blip>
          <a:stretch>
            <a:fillRect/>
          </a:stretch>
        </p:blipFill>
        <p:spPr>
          <a:xfrm>
            <a:off x="538950" y="1318850"/>
            <a:ext cx="7864850" cy="439615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685800" y="304800"/>
            <a:ext cx="7733700" cy="965100"/>
          </a:xfrm>
          <a:prstGeom prst="rect">
            <a:avLst/>
          </a:prstGeom>
        </p:spPr>
        <p:txBody>
          <a:bodyPr wrap="square" lIns="91425" tIns="91425" rIns="91425" bIns="91425" anchor="ctr" anchorCtr="0">
            <a:noAutofit/>
          </a:bodyPr>
          <a:lstStyle/>
          <a:p>
            <a:pPr lvl="0" rtl="0">
              <a:spcBef>
                <a:spcPts val="0"/>
              </a:spcBef>
              <a:buNone/>
            </a:pPr>
            <a:r>
              <a:rPr lang="en-US"/>
              <a:t>CC Student Data Inquiry</a:t>
            </a:r>
          </a:p>
        </p:txBody>
      </p:sp>
      <p:sp>
        <p:nvSpPr>
          <p:cNvPr id="157" name="Shape 157"/>
          <p:cNvSpPr txBox="1">
            <a:spLocks noGrp="1"/>
          </p:cNvSpPr>
          <p:nvPr>
            <p:ph type="body" idx="1"/>
          </p:nvPr>
        </p:nvSpPr>
        <p:spPr>
          <a:xfrm>
            <a:off x="685800" y="1270000"/>
            <a:ext cx="7772400" cy="4445100"/>
          </a:xfrm>
          <a:prstGeom prst="rect">
            <a:avLst/>
          </a:prstGeom>
        </p:spPr>
        <p:txBody>
          <a:bodyPr wrap="square" lIns="91425" tIns="91425" rIns="91425" bIns="91425" anchor="t" anchorCtr="0">
            <a:noAutofit/>
          </a:bodyPr>
          <a:lstStyle/>
          <a:p>
            <a:pPr marL="0" lvl="0" indent="0" rtl="0">
              <a:spcBef>
                <a:spcPts val="0"/>
              </a:spcBef>
              <a:buNone/>
            </a:pPr>
            <a:endParaRPr sz="1800"/>
          </a:p>
          <a:p>
            <a:pPr marL="0" lvl="0" indent="0" rtl="0">
              <a:spcBef>
                <a:spcPts val="0"/>
              </a:spcBef>
              <a:buNone/>
            </a:pPr>
            <a:endParaRPr sz="2400"/>
          </a:p>
        </p:txBody>
      </p:sp>
      <p:pic>
        <p:nvPicPr>
          <p:cNvPr id="158" name="Shape 158"/>
          <p:cNvPicPr preferRelativeResize="0"/>
          <p:nvPr/>
        </p:nvPicPr>
        <p:blipFill>
          <a:blip r:embed="rId3">
            <a:alphaModFix/>
          </a:blip>
          <a:stretch>
            <a:fillRect/>
          </a:stretch>
        </p:blipFill>
        <p:spPr>
          <a:xfrm>
            <a:off x="329250" y="1542825"/>
            <a:ext cx="7772401" cy="3609252"/>
          </a:xfrm>
          <a:prstGeom prst="rect">
            <a:avLst/>
          </a:prstGeom>
          <a:noFill/>
          <a:ln>
            <a:noFill/>
          </a:ln>
        </p:spPr>
      </p:pic>
      <p:sp>
        <p:nvSpPr>
          <p:cNvPr id="159" name="Shape 159"/>
          <p:cNvSpPr/>
          <p:nvPr/>
        </p:nvSpPr>
        <p:spPr>
          <a:xfrm>
            <a:off x="987775" y="1538175"/>
            <a:ext cx="1128900" cy="451500"/>
          </a:xfrm>
          <a:prstGeom prst="ellipse">
            <a:avLst/>
          </a:prstGeom>
          <a:no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60" name="Shape 160"/>
          <p:cNvSpPr txBox="1"/>
          <p:nvPr/>
        </p:nvSpPr>
        <p:spPr>
          <a:xfrm>
            <a:off x="329250" y="1608675"/>
            <a:ext cx="2953800" cy="310500"/>
          </a:xfrm>
          <a:prstGeom prst="rect">
            <a:avLst/>
          </a:prstGeom>
          <a:noFill/>
          <a:ln>
            <a:noFill/>
          </a:ln>
        </p:spPr>
        <p:txBody>
          <a:bodyPr wrap="square" lIns="91425" tIns="91425" rIns="91425" bIns="91425" anchor="t" anchorCtr="0">
            <a:noAutofit/>
          </a:bodyPr>
          <a:lstStyle/>
          <a:p>
            <a:pPr lvl="0">
              <a:spcBef>
                <a:spcPts val="0"/>
              </a:spcBef>
              <a:buNone/>
            </a:pPr>
            <a:endParaRPr>
              <a:highlight>
                <a:srgbClr val="FFF2CC"/>
              </a:highlight>
            </a:endParaRPr>
          </a:p>
        </p:txBody>
      </p:sp>
      <p:pic>
        <p:nvPicPr>
          <p:cNvPr id="161" name="Shape 161"/>
          <p:cNvPicPr preferRelativeResize="0"/>
          <p:nvPr/>
        </p:nvPicPr>
        <p:blipFill>
          <a:blip r:embed="rId4">
            <a:alphaModFix/>
          </a:blip>
          <a:stretch>
            <a:fillRect/>
          </a:stretch>
        </p:blipFill>
        <p:spPr>
          <a:xfrm>
            <a:off x="7320088" y="4210150"/>
            <a:ext cx="1533525" cy="1504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685800" y="304800"/>
            <a:ext cx="7772400" cy="974700"/>
          </a:xfrm>
          <a:prstGeom prst="rect">
            <a:avLst/>
          </a:prstGeom>
        </p:spPr>
        <p:txBody>
          <a:bodyPr wrap="square" lIns="91425" tIns="91425" rIns="91425" bIns="91425" anchor="ctr" anchorCtr="0">
            <a:noAutofit/>
          </a:bodyPr>
          <a:lstStyle/>
          <a:p>
            <a:pPr lvl="0" rtl="0">
              <a:spcBef>
                <a:spcPts val="0"/>
              </a:spcBef>
              <a:buNone/>
            </a:pPr>
            <a:r>
              <a:rPr lang="en-US"/>
              <a:t>Roles, cont.</a:t>
            </a:r>
          </a:p>
        </p:txBody>
      </p:sp>
      <p:sp>
        <p:nvSpPr>
          <p:cNvPr id="168" name="Shape 168"/>
          <p:cNvSpPr txBox="1">
            <a:spLocks noGrp="1"/>
          </p:cNvSpPr>
          <p:nvPr>
            <p:ph type="body" idx="1"/>
          </p:nvPr>
        </p:nvSpPr>
        <p:spPr>
          <a:xfrm>
            <a:off x="685800" y="1279425"/>
            <a:ext cx="7772400" cy="4445100"/>
          </a:xfrm>
          <a:prstGeom prst="rect">
            <a:avLst/>
          </a:prstGeom>
        </p:spPr>
        <p:txBody>
          <a:bodyPr wrap="square" lIns="91425" tIns="91425" rIns="91425" bIns="91425" anchor="t" anchorCtr="0">
            <a:noAutofit/>
          </a:bodyPr>
          <a:lstStyle/>
          <a:p>
            <a:pPr marL="457200" lvl="0" indent="-342900" rtl="0">
              <a:spcBef>
                <a:spcPts val="0"/>
              </a:spcBef>
              <a:buSzPct val="100000"/>
            </a:pPr>
            <a:r>
              <a:rPr lang="en-US" sz="1800"/>
              <a:t>Roles are associated with queries &gt; dynamic role assignment</a:t>
            </a:r>
          </a:p>
          <a:p>
            <a:pPr marL="0" lvl="0" indent="0" rtl="0">
              <a:spcBef>
                <a:spcPts val="0"/>
              </a:spcBef>
              <a:buNone/>
            </a:pPr>
            <a:endParaRPr sz="1800"/>
          </a:p>
        </p:txBody>
      </p:sp>
      <p:pic>
        <p:nvPicPr>
          <p:cNvPr id="169" name="Shape 169"/>
          <p:cNvPicPr preferRelativeResize="0"/>
          <p:nvPr/>
        </p:nvPicPr>
        <p:blipFill>
          <a:blip r:embed="rId3">
            <a:alphaModFix/>
          </a:blip>
          <a:stretch>
            <a:fillRect/>
          </a:stretch>
        </p:blipFill>
        <p:spPr>
          <a:xfrm>
            <a:off x="685800" y="1911125"/>
            <a:ext cx="6411758" cy="3886375"/>
          </a:xfrm>
          <a:prstGeom prst="rect">
            <a:avLst/>
          </a:prstGeom>
          <a:noFill/>
          <a:ln>
            <a:noFill/>
          </a:ln>
        </p:spPr>
      </p:pic>
      <p:sp>
        <p:nvSpPr>
          <p:cNvPr id="170" name="Shape 170"/>
          <p:cNvSpPr/>
          <p:nvPr/>
        </p:nvSpPr>
        <p:spPr>
          <a:xfrm>
            <a:off x="2718750" y="1911125"/>
            <a:ext cx="1128900" cy="404400"/>
          </a:xfrm>
          <a:prstGeom prst="ellipse">
            <a:avLst/>
          </a:prstGeom>
          <a:no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71" name="Shape 171"/>
          <p:cNvSpPr/>
          <p:nvPr/>
        </p:nvSpPr>
        <p:spPr>
          <a:xfrm>
            <a:off x="5729075" y="4292550"/>
            <a:ext cx="686700" cy="310500"/>
          </a:xfrm>
          <a:prstGeom prst="ellipse">
            <a:avLst/>
          </a:prstGeom>
          <a:no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pic>
        <p:nvPicPr>
          <p:cNvPr id="172" name="Shape 172"/>
          <p:cNvPicPr preferRelativeResize="0"/>
          <p:nvPr/>
        </p:nvPicPr>
        <p:blipFill>
          <a:blip r:embed="rId4">
            <a:alphaModFix/>
          </a:blip>
          <a:stretch>
            <a:fillRect/>
          </a:stretch>
        </p:blipFill>
        <p:spPr>
          <a:xfrm>
            <a:off x="7299888" y="4292550"/>
            <a:ext cx="1533525" cy="15049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title"/>
          </p:nvPr>
        </p:nvSpPr>
        <p:spPr>
          <a:xfrm>
            <a:off x="685800" y="304800"/>
            <a:ext cx="7772400" cy="1143000"/>
          </a:xfrm>
          <a:prstGeom prst="rect">
            <a:avLst/>
          </a:prstGeom>
        </p:spPr>
        <p:txBody>
          <a:bodyPr wrap="square" lIns="91425" tIns="91425" rIns="91425" bIns="91425" anchor="ctr" anchorCtr="0">
            <a:noAutofit/>
          </a:bodyPr>
          <a:lstStyle/>
          <a:p>
            <a:pPr marL="1371600" lvl="0" indent="457200" algn="l" rtl="0">
              <a:spcBef>
                <a:spcPts val="0"/>
              </a:spcBef>
              <a:buNone/>
            </a:pPr>
            <a:r>
              <a:rPr lang="en-US"/>
              <a:t>Security Tool</a:t>
            </a:r>
          </a:p>
        </p:txBody>
      </p:sp>
      <p:sp>
        <p:nvSpPr>
          <p:cNvPr id="179" name="Shape 179"/>
          <p:cNvSpPr txBox="1">
            <a:spLocks noGrp="1"/>
          </p:cNvSpPr>
          <p:nvPr>
            <p:ph type="body" idx="1"/>
          </p:nvPr>
        </p:nvSpPr>
        <p:spPr>
          <a:xfrm>
            <a:off x="685800" y="1627475"/>
            <a:ext cx="7772400" cy="4087500"/>
          </a:xfrm>
          <a:prstGeom prst="rect">
            <a:avLst/>
          </a:prstGeom>
        </p:spPr>
        <p:txBody>
          <a:bodyPr wrap="square" lIns="91425" tIns="91425" rIns="91425" bIns="91425" anchor="t" anchorCtr="0">
            <a:noAutofit/>
          </a:bodyPr>
          <a:lstStyle/>
          <a:p>
            <a:pPr marL="457200" lvl="0" indent="-381000" rtl="0">
              <a:spcBef>
                <a:spcPts val="0"/>
              </a:spcBef>
              <a:buSzPct val="100000"/>
            </a:pPr>
            <a:r>
              <a:rPr lang="en-US" sz="2400"/>
              <a:t>New with 9.0</a:t>
            </a:r>
          </a:p>
          <a:p>
            <a:pPr marL="0" lvl="0" indent="-69850" rtl="0">
              <a:spcBef>
                <a:spcPts val="0"/>
              </a:spcBef>
              <a:buClr>
                <a:srgbClr val="000000"/>
              </a:buClr>
              <a:buSzPct val="110000"/>
              <a:buFont typeface="Arial"/>
              <a:buNone/>
            </a:pPr>
            <a:endParaRPr sz="1000"/>
          </a:p>
          <a:p>
            <a:pPr marL="457200" lvl="0" indent="-381000" rtl="0">
              <a:spcBef>
                <a:spcPts val="0"/>
              </a:spcBef>
              <a:buSzPct val="100000"/>
            </a:pPr>
            <a:r>
              <a:rPr lang="en-US" sz="2400"/>
              <a:t>Vendor bolt-on to PeopleSoft</a:t>
            </a:r>
          </a:p>
          <a:p>
            <a:pPr marL="914400" lvl="1" indent="-355600" rtl="0">
              <a:spcBef>
                <a:spcPts val="0"/>
              </a:spcBef>
              <a:buSzPct val="100000"/>
            </a:pPr>
            <a:r>
              <a:rPr lang="en-US" sz="2000"/>
              <a:t>Delivers full security functionality</a:t>
            </a:r>
          </a:p>
          <a:p>
            <a:pPr marL="914400" lvl="1" indent="-355600" rtl="0">
              <a:spcBef>
                <a:spcPts val="0"/>
              </a:spcBef>
              <a:buSzPct val="100000"/>
            </a:pPr>
            <a:r>
              <a:rPr lang="en-US" sz="2000"/>
              <a:t>Creates permission lists and roles</a:t>
            </a:r>
          </a:p>
          <a:p>
            <a:pPr marL="914400" lvl="1" indent="-355600" rtl="0">
              <a:spcBef>
                <a:spcPts val="0"/>
              </a:spcBef>
              <a:buSzPct val="100000"/>
            </a:pPr>
            <a:r>
              <a:rPr lang="en-US" sz="2000"/>
              <a:t>Builds security groups</a:t>
            </a:r>
          </a:p>
          <a:p>
            <a:pPr marL="457200" lvl="0" indent="0" rtl="0">
              <a:spcBef>
                <a:spcPts val="0"/>
              </a:spcBef>
              <a:buNone/>
            </a:pPr>
            <a:endParaRPr sz="1000"/>
          </a:p>
          <a:p>
            <a:pPr marL="457200" lvl="0" indent="-381000" rtl="0">
              <a:spcBef>
                <a:spcPts val="0"/>
              </a:spcBef>
              <a:buSzPct val="100000"/>
            </a:pPr>
            <a:r>
              <a:rPr lang="en-US" sz="2400"/>
              <a:t>Provides pages to help in validating access and answering security questions</a:t>
            </a:r>
          </a:p>
          <a:p>
            <a:pPr marL="0" lvl="0" indent="0" rtl="0">
              <a:spcBef>
                <a:spcPts val="0"/>
              </a:spcBef>
              <a:buNone/>
            </a:pP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Shape 185"/>
          <p:cNvSpPr txBox="1">
            <a:spLocks noGrp="1"/>
          </p:cNvSpPr>
          <p:nvPr>
            <p:ph type="title"/>
          </p:nvPr>
        </p:nvSpPr>
        <p:spPr>
          <a:xfrm>
            <a:off x="685800" y="304800"/>
            <a:ext cx="7772400" cy="1143000"/>
          </a:xfrm>
          <a:prstGeom prst="rect">
            <a:avLst/>
          </a:prstGeom>
        </p:spPr>
        <p:txBody>
          <a:bodyPr wrap="square" lIns="91425" tIns="91425" rIns="91425" bIns="91425" anchor="ctr" anchorCtr="0">
            <a:noAutofit/>
          </a:bodyPr>
          <a:lstStyle/>
          <a:p>
            <a:pPr lvl="0" rtl="0">
              <a:spcBef>
                <a:spcPts val="0"/>
              </a:spcBef>
              <a:buNone/>
            </a:pPr>
            <a:r>
              <a:rPr lang="en-US"/>
              <a:t>Security Groups</a:t>
            </a:r>
          </a:p>
        </p:txBody>
      </p:sp>
      <p:sp>
        <p:nvSpPr>
          <p:cNvPr id="186" name="Shape 186"/>
          <p:cNvSpPr txBox="1">
            <a:spLocks noGrp="1"/>
          </p:cNvSpPr>
          <p:nvPr>
            <p:ph type="body" idx="1"/>
          </p:nvPr>
        </p:nvSpPr>
        <p:spPr>
          <a:xfrm>
            <a:off x="742250" y="1711200"/>
            <a:ext cx="7772400" cy="3923700"/>
          </a:xfrm>
          <a:prstGeom prst="rect">
            <a:avLst/>
          </a:prstGeom>
        </p:spPr>
        <p:txBody>
          <a:bodyPr wrap="square" lIns="91425" tIns="91425" rIns="91425" bIns="91425" anchor="t" anchorCtr="0">
            <a:noAutofit/>
          </a:bodyPr>
          <a:lstStyle/>
          <a:p>
            <a:pPr marL="0" lvl="0" indent="0" rtl="0">
              <a:spcBef>
                <a:spcPts val="0"/>
              </a:spcBef>
              <a:buNone/>
            </a:pPr>
            <a:r>
              <a:rPr lang="en-US" sz="2400" b="1"/>
              <a:t>Definition: collection of one or more roles related to a business process</a:t>
            </a:r>
          </a:p>
          <a:p>
            <a:pPr marL="0" lvl="0" indent="0" rtl="0">
              <a:spcBef>
                <a:spcPts val="0"/>
              </a:spcBef>
              <a:buNone/>
            </a:pPr>
            <a:endParaRPr sz="1000"/>
          </a:p>
          <a:p>
            <a:pPr marL="457200" lvl="0" indent="-355600" rtl="0">
              <a:spcBef>
                <a:spcPts val="0"/>
              </a:spcBef>
              <a:buSzPct val="100000"/>
            </a:pPr>
            <a:r>
              <a:rPr lang="en-US" sz="2000"/>
              <a:t>Benefit:  ease of granting access to multiple roles</a:t>
            </a:r>
          </a:p>
          <a:p>
            <a:pPr marL="0" lvl="0" indent="0" rtl="0">
              <a:spcBef>
                <a:spcPts val="0"/>
              </a:spcBef>
              <a:buNone/>
            </a:pPr>
            <a:endParaRPr sz="1000"/>
          </a:p>
          <a:p>
            <a:pPr marL="457200" lvl="0" indent="-355600" rtl="0">
              <a:spcBef>
                <a:spcPts val="0"/>
              </a:spcBef>
              <a:buSzPct val="100000"/>
            </a:pPr>
            <a:r>
              <a:rPr lang="en-US" sz="2000"/>
              <a:t>Can assign users to a security group via the Security Tool</a:t>
            </a:r>
          </a:p>
          <a:p>
            <a:pPr marL="0" lvl="0" indent="0" rtl="0">
              <a:spcBef>
                <a:spcPts val="0"/>
              </a:spcBef>
              <a:buNone/>
            </a:pPr>
            <a:endParaRPr sz="1000"/>
          </a:p>
          <a:p>
            <a:pPr marL="457200" lvl="0" indent="-355600" rtl="0">
              <a:spcBef>
                <a:spcPts val="0"/>
              </a:spcBef>
              <a:buSzPct val="100000"/>
            </a:pPr>
            <a:r>
              <a:rPr lang="en-US" sz="2000"/>
              <a:t>Are built in DEV; need to be migrated via PFM</a:t>
            </a:r>
          </a:p>
          <a:p>
            <a:pPr marL="0" lvl="0" indent="0" rtl="0">
              <a:spcBef>
                <a:spcPts val="0"/>
              </a:spcBef>
              <a:buNone/>
            </a:pPr>
            <a:endParaRPr sz="2400"/>
          </a:p>
        </p:txBody>
      </p:sp>
      <p:pic>
        <p:nvPicPr>
          <p:cNvPr id="187" name="Shape 187"/>
          <p:cNvPicPr preferRelativeResize="0"/>
          <p:nvPr/>
        </p:nvPicPr>
        <p:blipFill>
          <a:blip r:embed="rId3">
            <a:alphaModFix/>
          </a:blip>
          <a:stretch>
            <a:fillRect/>
          </a:stretch>
        </p:blipFill>
        <p:spPr>
          <a:xfrm>
            <a:off x="7979475" y="4139250"/>
            <a:ext cx="968500" cy="1575750"/>
          </a:xfrm>
          <a:prstGeom prst="rect">
            <a:avLst/>
          </a:prstGeom>
          <a:noFill/>
          <a:ln>
            <a:noFill/>
          </a:ln>
        </p:spPr>
      </p:pic>
      <p:pic>
        <p:nvPicPr>
          <p:cNvPr id="188" name="Shape 188"/>
          <p:cNvPicPr preferRelativeResize="0"/>
          <p:nvPr/>
        </p:nvPicPr>
        <p:blipFill>
          <a:blip r:embed="rId4">
            <a:alphaModFix/>
          </a:blip>
          <a:stretch>
            <a:fillRect/>
          </a:stretch>
        </p:blipFill>
        <p:spPr>
          <a:xfrm>
            <a:off x="6777775" y="4481250"/>
            <a:ext cx="1201700" cy="12337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685800" y="304800"/>
            <a:ext cx="7772400" cy="1036200"/>
          </a:xfrm>
          <a:prstGeom prst="rect">
            <a:avLst/>
          </a:prstGeom>
        </p:spPr>
        <p:txBody>
          <a:bodyPr wrap="square" lIns="91425" tIns="91425" rIns="91425" bIns="91425" anchor="ctr" anchorCtr="0">
            <a:noAutofit/>
          </a:bodyPr>
          <a:lstStyle/>
          <a:p>
            <a:pPr lvl="0" rtl="0">
              <a:spcBef>
                <a:spcPts val="0"/>
              </a:spcBef>
              <a:buNone/>
            </a:pPr>
            <a:r>
              <a:rPr lang="en-US"/>
              <a:t>Security Groups</a:t>
            </a:r>
          </a:p>
        </p:txBody>
      </p:sp>
      <p:sp>
        <p:nvSpPr>
          <p:cNvPr id="195" name="Shape 195"/>
          <p:cNvSpPr txBox="1">
            <a:spLocks noGrp="1"/>
          </p:cNvSpPr>
          <p:nvPr>
            <p:ph type="body" idx="1"/>
          </p:nvPr>
        </p:nvSpPr>
        <p:spPr>
          <a:xfrm>
            <a:off x="685800" y="1341025"/>
            <a:ext cx="7772400" cy="4463700"/>
          </a:xfrm>
          <a:prstGeom prst="rect">
            <a:avLst/>
          </a:prstGeom>
        </p:spPr>
        <p:txBody>
          <a:bodyPr wrap="square" lIns="91425" tIns="91425" rIns="91425" bIns="91425" anchor="t" anchorCtr="0">
            <a:noAutofit/>
          </a:bodyPr>
          <a:lstStyle/>
          <a:p>
            <a:pPr marL="457200" lvl="0" indent="-342900" rtl="0">
              <a:spcBef>
                <a:spcPts val="0"/>
              </a:spcBef>
              <a:buSzPct val="75000"/>
            </a:pPr>
            <a:r>
              <a:rPr lang="en-US" sz="2400"/>
              <a:t>Example: Student Data Inquiry</a:t>
            </a:r>
          </a:p>
          <a:p>
            <a:pPr marL="0" lvl="0" indent="0" rtl="0">
              <a:spcBef>
                <a:spcPts val="0"/>
              </a:spcBef>
              <a:buNone/>
            </a:pPr>
            <a:endParaRPr sz="2400"/>
          </a:p>
        </p:txBody>
      </p:sp>
      <p:pic>
        <p:nvPicPr>
          <p:cNvPr id="196" name="Shape 196"/>
          <p:cNvPicPr preferRelativeResize="0"/>
          <p:nvPr/>
        </p:nvPicPr>
        <p:blipFill>
          <a:blip r:embed="rId3">
            <a:alphaModFix/>
          </a:blip>
          <a:stretch>
            <a:fillRect/>
          </a:stretch>
        </p:blipFill>
        <p:spPr>
          <a:xfrm>
            <a:off x="1181100" y="1851550"/>
            <a:ext cx="5661925" cy="3952225"/>
          </a:xfrm>
          <a:prstGeom prst="rect">
            <a:avLst/>
          </a:prstGeom>
          <a:noFill/>
          <a:ln>
            <a:noFill/>
          </a:ln>
        </p:spPr>
      </p:pic>
      <p:pic>
        <p:nvPicPr>
          <p:cNvPr id="197" name="Shape 197"/>
          <p:cNvPicPr preferRelativeResize="0"/>
          <p:nvPr/>
        </p:nvPicPr>
        <p:blipFill>
          <a:blip r:embed="rId4">
            <a:alphaModFix/>
          </a:blip>
          <a:stretch>
            <a:fillRect/>
          </a:stretch>
        </p:blipFill>
        <p:spPr>
          <a:xfrm>
            <a:off x="6843013" y="4204525"/>
            <a:ext cx="2124075" cy="1600200"/>
          </a:xfrm>
          <a:prstGeom prst="rect">
            <a:avLst/>
          </a:prstGeom>
          <a:noFill/>
          <a:ln>
            <a:noFill/>
          </a:ln>
        </p:spPr>
      </p:pic>
      <p:pic>
        <p:nvPicPr>
          <p:cNvPr id="198" name="Shape 198"/>
          <p:cNvPicPr preferRelativeResize="0"/>
          <p:nvPr/>
        </p:nvPicPr>
        <p:blipFill>
          <a:blip r:embed="rId5">
            <a:alphaModFix/>
          </a:blip>
          <a:stretch>
            <a:fillRect/>
          </a:stretch>
        </p:blipFill>
        <p:spPr>
          <a:xfrm>
            <a:off x="1441200" y="4094450"/>
            <a:ext cx="3695224" cy="3540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685800" y="304800"/>
            <a:ext cx="7772400" cy="788100"/>
          </a:xfrm>
          <a:prstGeom prst="rect">
            <a:avLst/>
          </a:prstGeom>
        </p:spPr>
        <p:txBody>
          <a:bodyPr wrap="square" lIns="91425" tIns="91425" rIns="91425" bIns="91425" anchor="ctr" anchorCtr="0">
            <a:noAutofit/>
          </a:bodyPr>
          <a:lstStyle/>
          <a:p>
            <a:pPr lvl="0" rtl="0">
              <a:spcBef>
                <a:spcPts val="0"/>
              </a:spcBef>
              <a:buNone/>
            </a:pPr>
            <a:r>
              <a:rPr lang="en-US"/>
              <a:t>Profiles</a:t>
            </a:r>
          </a:p>
        </p:txBody>
      </p:sp>
      <p:sp>
        <p:nvSpPr>
          <p:cNvPr id="205" name="Shape 205"/>
          <p:cNvSpPr txBox="1">
            <a:spLocks noGrp="1"/>
          </p:cNvSpPr>
          <p:nvPr>
            <p:ph type="body" idx="1"/>
          </p:nvPr>
        </p:nvSpPr>
        <p:spPr>
          <a:xfrm>
            <a:off x="685800" y="1092900"/>
            <a:ext cx="7772400" cy="4173000"/>
          </a:xfrm>
          <a:prstGeom prst="rect">
            <a:avLst/>
          </a:prstGeom>
        </p:spPr>
        <p:txBody>
          <a:bodyPr wrap="square" lIns="91425" tIns="91425" rIns="91425" bIns="91425" anchor="t" anchorCtr="0">
            <a:noAutofit/>
          </a:bodyPr>
          <a:lstStyle/>
          <a:p>
            <a:pPr marL="0" lvl="0" indent="0" rtl="0">
              <a:spcBef>
                <a:spcPts val="0"/>
              </a:spcBef>
              <a:buNone/>
            </a:pPr>
            <a:r>
              <a:rPr lang="en-US" sz="2400" b="1"/>
              <a:t>Definition:  collection of identifiable access needs related to business processes or groups</a:t>
            </a:r>
          </a:p>
          <a:p>
            <a:pPr marL="0" lvl="0" indent="0" rtl="0">
              <a:spcBef>
                <a:spcPts val="0"/>
              </a:spcBef>
              <a:buNone/>
            </a:pPr>
            <a:endParaRPr sz="1000"/>
          </a:p>
          <a:p>
            <a:pPr marL="457200" lvl="0" indent="-355600" rtl="0">
              <a:spcBef>
                <a:spcPts val="0"/>
              </a:spcBef>
              <a:buSzPct val="100000"/>
            </a:pPr>
            <a:r>
              <a:rPr lang="en-US" sz="2000"/>
              <a:t>Consistent application access for staff within a unit</a:t>
            </a:r>
          </a:p>
          <a:p>
            <a:pPr marL="0" lvl="0" indent="0" rtl="0">
              <a:spcBef>
                <a:spcPts val="0"/>
              </a:spcBef>
              <a:buNone/>
            </a:pPr>
            <a:endParaRPr sz="1000"/>
          </a:p>
          <a:p>
            <a:pPr marL="457200" lvl="0" indent="-355600" rtl="0">
              <a:spcBef>
                <a:spcPts val="0"/>
              </a:spcBef>
              <a:buSzPct val="100000"/>
            </a:pPr>
            <a:r>
              <a:rPr lang="en-US" sz="2000"/>
              <a:t>Supervisor can review staff access </a:t>
            </a:r>
          </a:p>
          <a:p>
            <a:pPr marL="0" lvl="0" indent="0" rtl="0">
              <a:spcBef>
                <a:spcPts val="0"/>
              </a:spcBef>
              <a:buNone/>
            </a:pPr>
            <a:endParaRPr sz="1000"/>
          </a:p>
          <a:p>
            <a:pPr marL="457200" lvl="0" indent="-355600" rtl="0">
              <a:spcBef>
                <a:spcPts val="0"/>
              </a:spcBef>
              <a:buSzPct val="100000"/>
            </a:pPr>
            <a:r>
              <a:rPr lang="en-US" sz="2000"/>
              <a:t>Consists of PeopleSoft security groups as well as other systems (for example, Perceptive Content, ITGC, SIA, APAS)</a:t>
            </a:r>
          </a:p>
          <a:p>
            <a:pPr marL="0" lvl="0" indent="0" rtl="0">
              <a:spcBef>
                <a:spcPts val="0"/>
              </a:spcBef>
              <a:buNone/>
            </a:pPr>
            <a:endParaRPr sz="1000"/>
          </a:p>
          <a:p>
            <a:pPr marL="457200" lvl="0" indent="-355600" rtl="0">
              <a:spcBef>
                <a:spcPts val="0"/>
              </a:spcBef>
              <a:buSzPct val="100000"/>
            </a:pPr>
            <a:r>
              <a:rPr lang="en-US" sz="2000"/>
              <a:t>Training and approvals still apply </a:t>
            </a:r>
          </a:p>
          <a:p>
            <a:pPr marL="0" lvl="0" indent="0" rtl="0">
              <a:spcBef>
                <a:spcPts val="0"/>
              </a:spcBef>
              <a:buNone/>
            </a:pPr>
            <a:endParaRPr sz="2400"/>
          </a:p>
          <a:p>
            <a:pPr marL="0" lvl="0" indent="0" rtl="0">
              <a:spcBef>
                <a:spcPts val="0"/>
              </a:spcBef>
              <a:buNone/>
            </a:pPr>
            <a:endParaRPr sz="2400"/>
          </a:p>
        </p:txBody>
      </p:sp>
      <p:pic>
        <p:nvPicPr>
          <p:cNvPr id="206" name="Shape 206"/>
          <p:cNvPicPr preferRelativeResize="0"/>
          <p:nvPr/>
        </p:nvPicPr>
        <p:blipFill>
          <a:blip r:embed="rId3">
            <a:alphaModFix/>
          </a:blip>
          <a:stretch>
            <a:fillRect/>
          </a:stretch>
        </p:blipFill>
        <p:spPr>
          <a:xfrm>
            <a:off x="8049875" y="4215525"/>
            <a:ext cx="783675" cy="1628125"/>
          </a:xfrm>
          <a:prstGeom prst="rect">
            <a:avLst/>
          </a:prstGeom>
          <a:noFill/>
          <a:ln>
            <a:noFill/>
          </a:ln>
        </p:spPr>
      </p:pic>
      <p:pic>
        <p:nvPicPr>
          <p:cNvPr id="207" name="Shape 207"/>
          <p:cNvPicPr preferRelativeResize="0"/>
          <p:nvPr/>
        </p:nvPicPr>
        <p:blipFill>
          <a:blip r:embed="rId4">
            <a:alphaModFix/>
          </a:blip>
          <a:stretch>
            <a:fillRect/>
          </a:stretch>
        </p:blipFill>
        <p:spPr>
          <a:xfrm>
            <a:off x="6288975" y="4583050"/>
            <a:ext cx="1660275" cy="1260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685800" y="304800"/>
            <a:ext cx="7772400" cy="844500"/>
          </a:xfrm>
          <a:prstGeom prst="rect">
            <a:avLst/>
          </a:prstGeom>
        </p:spPr>
        <p:txBody>
          <a:bodyPr wrap="square" lIns="91425" tIns="91425" rIns="91425" bIns="91425" anchor="ctr" anchorCtr="0">
            <a:noAutofit/>
          </a:bodyPr>
          <a:lstStyle/>
          <a:p>
            <a:pPr lvl="0">
              <a:spcBef>
                <a:spcPts val="0"/>
              </a:spcBef>
              <a:buNone/>
            </a:pPr>
            <a:r>
              <a:rPr lang="en-US"/>
              <a:t>Agenda</a:t>
            </a:r>
          </a:p>
        </p:txBody>
      </p:sp>
      <p:sp>
        <p:nvSpPr>
          <p:cNvPr id="62" name="Shape 62"/>
          <p:cNvSpPr txBox="1">
            <a:spLocks noGrp="1"/>
          </p:cNvSpPr>
          <p:nvPr>
            <p:ph type="body" idx="1"/>
          </p:nvPr>
        </p:nvSpPr>
        <p:spPr>
          <a:xfrm>
            <a:off x="685800" y="1309850"/>
            <a:ext cx="7772400" cy="4502400"/>
          </a:xfrm>
          <a:prstGeom prst="rect">
            <a:avLst/>
          </a:prstGeom>
        </p:spPr>
        <p:txBody>
          <a:bodyPr wrap="square" lIns="91425" tIns="91425" rIns="91425" bIns="91425" anchor="t" anchorCtr="0">
            <a:noAutofit/>
          </a:bodyPr>
          <a:lstStyle/>
          <a:p>
            <a:pPr marL="457200" lvl="0" indent="-381000" rtl="0">
              <a:spcBef>
                <a:spcPts val="0"/>
              </a:spcBef>
              <a:buSzPct val="100000"/>
            </a:pPr>
            <a:r>
              <a:rPr lang="en-US" sz="2400"/>
              <a:t>Background</a:t>
            </a:r>
          </a:p>
          <a:p>
            <a:pPr marL="0" lvl="0" indent="0" rtl="0">
              <a:spcBef>
                <a:spcPts val="0"/>
              </a:spcBef>
              <a:buNone/>
            </a:pPr>
            <a:endParaRPr sz="1000"/>
          </a:p>
          <a:p>
            <a:pPr marL="457200" lvl="0" indent="-381000" rtl="0">
              <a:spcBef>
                <a:spcPts val="0"/>
              </a:spcBef>
              <a:buSzPct val="100000"/>
            </a:pPr>
            <a:r>
              <a:rPr lang="en-US" sz="2400"/>
              <a:t>Building Blocks of Security</a:t>
            </a:r>
          </a:p>
          <a:p>
            <a:pPr marL="0" lvl="0" indent="0" rtl="0">
              <a:spcBef>
                <a:spcPts val="0"/>
              </a:spcBef>
              <a:buNone/>
            </a:pPr>
            <a:endParaRPr sz="1000"/>
          </a:p>
          <a:p>
            <a:pPr marL="457200" lvl="0" indent="-228600" rtl="0">
              <a:spcBef>
                <a:spcPts val="0"/>
              </a:spcBef>
            </a:pPr>
            <a:r>
              <a:rPr lang="en-US" sz="2400"/>
              <a:t>Row Level Security</a:t>
            </a:r>
            <a:r>
              <a:rPr lang="en-US"/>
              <a:t> </a:t>
            </a:r>
          </a:p>
          <a:p>
            <a:pPr marL="1371600" lvl="2" indent="-355600" rtl="0">
              <a:spcBef>
                <a:spcPts val="0"/>
              </a:spcBef>
              <a:buSzPct val="100000"/>
            </a:pPr>
            <a:r>
              <a:rPr lang="en-US" sz="2000"/>
              <a:t>Institution Set</a:t>
            </a:r>
          </a:p>
          <a:p>
            <a:pPr marL="1371600" lvl="2" indent="-355600" rtl="0">
              <a:spcBef>
                <a:spcPts val="0"/>
              </a:spcBef>
              <a:buSzPct val="100000"/>
            </a:pPr>
            <a:r>
              <a:rPr lang="en-US" sz="2000"/>
              <a:t>Academic Org Security	</a:t>
            </a:r>
          </a:p>
          <a:p>
            <a:pPr marL="1371600" lvl="2" indent="-355600" rtl="0">
              <a:spcBef>
                <a:spcPts val="0"/>
              </a:spcBef>
              <a:buSzPct val="100000"/>
            </a:pPr>
            <a:r>
              <a:rPr lang="en-US" sz="2000"/>
              <a:t>Instructor Enrollment Security</a:t>
            </a:r>
          </a:p>
          <a:p>
            <a:pPr marL="1371600" lvl="0" indent="0" rtl="0">
              <a:spcBef>
                <a:spcPts val="0"/>
              </a:spcBef>
              <a:buNone/>
            </a:pPr>
            <a:endParaRPr sz="1000"/>
          </a:p>
          <a:p>
            <a:pPr marL="457200" lvl="0" indent="-381000">
              <a:spcBef>
                <a:spcPts val="0"/>
              </a:spcBef>
              <a:buSzPct val="100000"/>
            </a:pPr>
            <a:r>
              <a:rPr lang="en-US" sz="2400"/>
              <a:t>Questions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txBox="1">
            <a:spLocks noGrp="1"/>
          </p:cNvSpPr>
          <p:nvPr>
            <p:ph type="title"/>
          </p:nvPr>
        </p:nvSpPr>
        <p:spPr>
          <a:xfrm>
            <a:off x="844350" y="581400"/>
            <a:ext cx="7772400" cy="832500"/>
          </a:xfrm>
          <a:prstGeom prst="rect">
            <a:avLst/>
          </a:prstGeom>
        </p:spPr>
        <p:txBody>
          <a:bodyPr wrap="square" lIns="91425" tIns="91425" rIns="91425" bIns="91425" anchor="ctr" anchorCtr="0">
            <a:noAutofit/>
          </a:bodyPr>
          <a:lstStyle/>
          <a:p>
            <a:pPr lvl="0" algn="l">
              <a:spcBef>
                <a:spcPts val="0"/>
              </a:spcBef>
              <a:buNone/>
            </a:pPr>
            <a:endParaRPr/>
          </a:p>
          <a:p>
            <a:pPr lvl="0">
              <a:spcBef>
                <a:spcPts val="0"/>
              </a:spcBef>
              <a:buNone/>
            </a:pPr>
            <a:endParaRPr/>
          </a:p>
        </p:txBody>
      </p:sp>
      <p:sp>
        <p:nvSpPr>
          <p:cNvPr id="214" name="Shape 214"/>
          <p:cNvSpPr txBox="1">
            <a:spLocks noGrp="1"/>
          </p:cNvSpPr>
          <p:nvPr>
            <p:ph type="body" idx="1"/>
          </p:nvPr>
        </p:nvSpPr>
        <p:spPr>
          <a:xfrm>
            <a:off x="685800" y="1752600"/>
            <a:ext cx="7772400" cy="3962400"/>
          </a:xfrm>
          <a:prstGeom prst="rect">
            <a:avLst/>
          </a:prstGeom>
        </p:spPr>
        <p:txBody>
          <a:bodyPr wrap="square" lIns="91425" tIns="91425" rIns="91425" bIns="91425" anchor="t" anchorCtr="0">
            <a:noAutofit/>
          </a:bodyPr>
          <a:lstStyle/>
          <a:p>
            <a:pPr marL="0" lvl="0" indent="0" algn="l" rtl="0">
              <a:spcBef>
                <a:spcPts val="0"/>
              </a:spcBef>
              <a:buNone/>
            </a:pPr>
            <a:endParaRPr sz="3600"/>
          </a:p>
          <a:p>
            <a:pPr marL="0" lvl="0" indent="0" algn="l" rtl="0">
              <a:spcBef>
                <a:spcPts val="0"/>
              </a:spcBef>
              <a:buNone/>
            </a:pPr>
            <a:endParaRPr sz="3600"/>
          </a:p>
          <a:p>
            <a:pPr marL="0" lvl="0" indent="0" algn="ctr">
              <a:spcBef>
                <a:spcPts val="0"/>
              </a:spcBef>
              <a:buNone/>
            </a:pPr>
            <a:r>
              <a:rPr lang="en-US" sz="4800"/>
              <a:t>Row Level Security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Shape 220"/>
          <p:cNvSpPr txBox="1">
            <a:spLocks noGrp="1"/>
          </p:cNvSpPr>
          <p:nvPr>
            <p:ph type="title"/>
          </p:nvPr>
        </p:nvSpPr>
        <p:spPr>
          <a:xfrm>
            <a:off x="685800" y="304800"/>
            <a:ext cx="7772400" cy="1143000"/>
          </a:xfrm>
          <a:prstGeom prst="rect">
            <a:avLst/>
          </a:prstGeom>
        </p:spPr>
        <p:txBody>
          <a:bodyPr wrap="square" lIns="91425" tIns="91425" rIns="91425" bIns="91425" anchor="ctr" anchorCtr="0">
            <a:noAutofit/>
          </a:bodyPr>
          <a:lstStyle/>
          <a:p>
            <a:pPr lvl="0" rtl="0">
              <a:spcBef>
                <a:spcPts val="0"/>
              </a:spcBef>
              <a:buNone/>
            </a:pPr>
            <a:r>
              <a:rPr lang="en-US"/>
              <a:t>Row Level Security</a:t>
            </a:r>
          </a:p>
        </p:txBody>
      </p:sp>
      <p:sp>
        <p:nvSpPr>
          <p:cNvPr id="221" name="Shape 221"/>
          <p:cNvSpPr txBox="1">
            <a:spLocks noGrp="1"/>
          </p:cNvSpPr>
          <p:nvPr>
            <p:ph type="body" idx="1"/>
          </p:nvPr>
        </p:nvSpPr>
        <p:spPr>
          <a:xfrm>
            <a:off x="685800" y="1495775"/>
            <a:ext cx="7772400" cy="4219200"/>
          </a:xfrm>
          <a:prstGeom prst="rect">
            <a:avLst/>
          </a:prstGeom>
        </p:spPr>
        <p:txBody>
          <a:bodyPr wrap="square" lIns="91425" tIns="91425" rIns="91425" bIns="91425" anchor="t" anchorCtr="0">
            <a:noAutofit/>
          </a:bodyPr>
          <a:lstStyle/>
          <a:p>
            <a:pPr marL="457200" lvl="0" indent="-381000" rtl="0">
              <a:spcBef>
                <a:spcPts val="0"/>
              </a:spcBef>
              <a:buSzPct val="100000"/>
            </a:pPr>
            <a:r>
              <a:rPr lang="en-US" sz="2400"/>
              <a:t>Definition: defines an action on a page</a:t>
            </a:r>
          </a:p>
          <a:p>
            <a:pPr marL="457200" lvl="0" indent="-381000" rtl="0">
              <a:spcBef>
                <a:spcPts val="0"/>
              </a:spcBef>
              <a:buSzPct val="100000"/>
            </a:pPr>
            <a:r>
              <a:rPr lang="en-US" sz="2400"/>
              <a:t>Example:  Institution</a:t>
            </a:r>
          </a:p>
          <a:p>
            <a:pPr marL="457200" lvl="0" indent="-381000" rtl="0">
              <a:spcBef>
                <a:spcPts val="0"/>
              </a:spcBef>
              <a:buSzPct val="100000"/>
            </a:pPr>
            <a:r>
              <a:rPr lang="en-US" sz="2400"/>
              <a:t>By User ID or by Permission List</a:t>
            </a:r>
          </a:p>
          <a:p>
            <a:pPr marL="0" lvl="0" indent="0" rtl="0">
              <a:spcBef>
                <a:spcPts val="0"/>
              </a:spcBef>
              <a:buNone/>
            </a:pPr>
            <a:endParaRPr sz="1200"/>
          </a:p>
          <a:p>
            <a:pPr marL="0" lvl="0" indent="0" algn="ctr" rtl="0">
              <a:spcBef>
                <a:spcPts val="0"/>
              </a:spcBef>
              <a:buNone/>
            </a:pPr>
            <a:r>
              <a:rPr lang="en-US" sz="2400" b="1" i="1"/>
              <a:t>“I can give you access to a page, but without</a:t>
            </a:r>
          </a:p>
          <a:p>
            <a:pPr marL="0" lvl="0" indent="0" algn="ctr" rtl="0">
              <a:spcBef>
                <a:spcPts val="0"/>
              </a:spcBef>
              <a:buNone/>
            </a:pPr>
            <a:endParaRPr sz="2400" b="1" i="1"/>
          </a:p>
          <a:p>
            <a:pPr marL="0" lvl="0" indent="0" algn="ctr" rtl="0">
              <a:spcBef>
                <a:spcPts val="0"/>
              </a:spcBef>
              <a:buNone/>
            </a:pPr>
            <a:r>
              <a:rPr lang="en-US" sz="2400" b="1" i="1"/>
              <a:t>ROW LEVEL SECURITY</a:t>
            </a:r>
          </a:p>
          <a:p>
            <a:pPr marL="0" lvl="0" indent="0" algn="ctr" rtl="0">
              <a:spcBef>
                <a:spcPts val="0"/>
              </a:spcBef>
              <a:buNone/>
            </a:pPr>
            <a:endParaRPr sz="2400" b="1" i="1"/>
          </a:p>
          <a:p>
            <a:pPr marL="0" lvl="0" indent="0" algn="ctr" rtl="0">
              <a:spcBef>
                <a:spcPts val="0"/>
              </a:spcBef>
              <a:buNone/>
            </a:pPr>
            <a:r>
              <a:rPr lang="en-US" sz="2400" b="1" i="1"/>
              <a:t>you can’t do anything on it!”</a:t>
            </a:r>
          </a:p>
          <a:p>
            <a:pPr marL="0" lvl="0" indent="0" algn="ctr" rtl="0">
              <a:spcBef>
                <a:spcPts val="0"/>
              </a:spcBef>
              <a:buNone/>
            </a:pPr>
            <a:endParaRPr sz="2400" i="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685800" y="304800"/>
            <a:ext cx="7772400" cy="1143000"/>
          </a:xfrm>
          <a:prstGeom prst="rect">
            <a:avLst/>
          </a:prstGeom>
        </p:spPr>
        <p:txBody>
          <a:bodyPr wrap="square" lIns="91425" tIns="91425" rIns="91425" bIns="91425" anchor="ctr" anchorCtr="0">
            <a:noAutofit/>
          </a:bodyPr>
          <a:lstStyle/>
          <a:p>
            <a:pPr lvl="0">
              <a:spcBef>
                <a:spcPts val="0"/>
              </a:spcBef>
              <a:buNone/>
            </a:pPr>
            <a:r>
              <a:rPr lang="en-US" sz="3000"/>
              <a:t>Row Level Security</a:t>
            </a:r>
          </a:p>
          <a:p>
            <a:pPr lvl="0" rtl="0">
              <a:spcBef>
                <a:spcPts val="0"/>
              </a:spcBef>
              <a:buNone/>
            </a:pPr>
            <a:r>
              <a:rPr lang="en-US" sz="3000"/>
              <a:t>Based on User ID</a:t>
            </a:r>
          </a:p>
        </p:txBody>
      </p:sp>
      <p:sp>
        <p:nvSpPr>
          <p:cNvPr id="228" name="Shape 228"/>
          <p:cNvSpPr txBox="1">
            <a:spLocks noGrp="1"/>
          </p:cNvSpPr>
          <p:nvPr>
            <p:ph type="body" idx="1"/>
          </p:nvPr>
        </p:nvSpPr>
        <p:spPr>
          <a:xfrm>
            <a:off x="685800" y="1743425"/>
            <a:ext cx="7772400" cy="3971700"/>
          </a:xfrm>
          <a:prstGeom prst="rect">
            <a:avLst/>
          </a:prstGeom>
        </p:spPr>
        <p:txBody>
          <a:bodyPr wrap="square" lIns="91425" tIns="91425" rIns="91425" bIns="91425" anchor="t" anchorCtr="0">
            <a:noAutofit/>
          </a:bodyPr>
          <a:lstStyle/>
          <a:p>
            <a:pPr marL="0" lvl="0" indent="0" rtl="0">
              <a:spcBef>
                <a:spcPts val="0"/>
              </a:spcBef>
              <a:buNone/>
            </a:pPr>
            <a:endParaRPr sz="2400"/>
          </a:p>
        </p:txBody>
      </p:sp>
      <p:pic>
        <p:nvPicPr>
          <p:cNvPr id="229" name="Shape 229"/>
          <p:cNvPicPr preferRelativeResize="0"/>
          <p:nvPr/>
        </p:nvPicPr>
        <p:blipFill>
          <a:blip r:embed="rId3">
            <a:alphaModFix/>
          </a:blip>
          <a:stretch>
            <a:fillRect/>
          </a:stretch>
        </p:blipFill>
        <p:spPr>
          <a:xfrm>
            <a:off x="310400" y="1593275"/>
            <a:ext cx="5418700" cy="3671449"/>
          </a:xfrm>
          <a:prstGeom prst="rect">
            <a:avLst/>
          </a:prstGeom>
          <a:noFill/>
          <a:ln>
            <a:noFill/>
          </a:ln>
        </p:spPr>
      </p:pic>
      <p:pic>
        <p:nvPicPr>
          <p:cNvPr id="230" name="Shape 230"/>
          <p:cNvPicPr preferRelativeResize="0"/>
          <p:nvPr/>
        </p:nvPicPr>
        <p:blipFill>
          <a:blip r:embed="rId4">
            <a:alphaModFix/>
          </a:blip>
          <a:stretch>
            <a:fillRect/>
          </a:stretch>
        </p:blipFill>
        <p:spPr>
          <a:xfrm>
            <a:off x="6244000" y="1004837"/>
            <a:ext cx="2669825" cy="4848325"/>
          </a:xfrm>
          <a:prstGeom prst="rect">
            <a:avLst/>
          </a:prstGeom>
          <a:noFill/>
          <a:ln>
            <a:noFill/>
          </a:ln>
        </p:spPr>
      </p:pic>
      <p:sp>
        <p:nvSpPr>
          <p:cNvPr id="231" name="Shape 231"/>
          <p:cNvSpPr/>
          <p:nvPr/>
        </p:nvSpPr>
        <p:spPr>
          <a:xfrm>
            <a:off x="5109150" y="2351275"/>
            <a:ext cx="810000" cy="686400"/>
          </a:xfrm>
          <a:prstGeom prst="rightArrow">
            <a:avLst>
              <a:gd name="adj1" fmla="val 50000"/>
              <a:gd name="adj2" fmla="val 50000"/>
            </a:avLst>
          </a:prstGeom>
          <a:no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32" name="Shape 232"/>
          <p:cNvSpPr/>
          <p:nvPr/>
        </p:nvSpPr>
        <p:spPr>
          <a:xfrm>
            <a:off x="6244000" y="912525"/>
            <a:ext cx="2031900" cy="395100"/>
          </a:xfrm>
          <a:prstGeom prst="ellipse">
            <a:avLst/>
          </a:prstGeom>
          <a:no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685800" y="304800"/>
            <a:ext cx="7772400" cy="1143000"/>
          </a:xfrm>
          <a:prstGeom prst="rect">
            <a:avLst/>
          </a:prstGeom>
        </p:spPr>
        <p:txBody>
          <a:bodyPr wrap="square" lIns="91425" tIns="91425" rIns="91425" bIns="91425" anchor="ctr" anchorCtr="0">
            <a:noAutofit/>
          </a:bodyPr>
          <a:lstStyle/>
          <a:p>
            <a:pPr lvl="0">
              <a:spcBef>
                <a:spcPts val="0"/>
              </a:spcBef>
              <a:buNone/>
            </a:pPr>
            <a:r>
              <a:rPr lang="en-US"/>
              <a:t>Institution Set</a:t>
            </a:r>
          </a:p>
        </p:txBody>
      </p:sp>
      <p:sp>
        <p:nvSpPr>
          <p:cNvPr id="239" name="Shape 239"/>
          <p:cNvSpPr txBox="1">
            <a:spLocks noGrp="1"/>
          </p:cNvSpPr>
          <p:nvPr>
            <p:ph type="body" idx="1"/>
          </p:nvPr>
        </p:nvSpPr>
        <p:spPr>
          <a:xfrm>
            <a:off x="602900" y="1507675"/>
            <a:ext cx="8092200" cy="3962400"/>
          </a:xfrm>
          <a:prstGeom prst="rect">
            <a:avLst/>
          </a:prstGeom>
        </p:spPr>
        <p:txBody>
          <a:bodyPr wrap="square" lIns="91425" tIns="91425" rIns="91425" bIns="91425" anchor="t" anchorCtr="0">
            <a:noAutofit/>
          </a:bodyPr>
          <a:lstStyle/>
          <a:p>
            <a:pPr marL="457200" lvl="0" indent="-228600">
              <a:spcBef>
                <a:spcPts val="0"/>
              </a:spcBef>
            </a:pPr>
            <a:r>
              <a:rPr lang="en-US" sz="2400"/>
              <a:t>All UM students need to have this value</a:t>
            </a:r>
            <a:r>
              <a:rPr lang="en-US"/>
              <a:t> </a:t>
            </a:r>
          </a:p>
          <a:p>
            <a:pPr lvl="0" rtl="0">
              <a:spcBef>
                <a:spcPts val="0"/>
              </a:spcBef>
              <a:buNone/>
            </a:pPr>
            <a:endParaRPr sz="1400"/>
          </a:p>
          <a:p>
            <a:pPr marL="457200" lvl="0" indent="-381000" rtl="0">
              <a:spcBef>
                <a:spcPts val="0"/>
              </a:spcBef>
              <a:buSzPct val="100000"/>
            </a:pPr>
            <a:r>
              <a:rPr lang="en-US" sz="2400"/>
              <a:t>Custom Process updates when student is granted access to self-service</a:t>
            </a:r>
          </a:p>
          <a:p>
            <a:pPr marL="0" lvl="0" indent="0">
              <a:spcBef>
                <a:spcPts val="0"/>
              </a:spcBef>
              <a:buNone/>
            </a:pPr>
            <a:endParaRPr sz="600"/>
          </a:p>
          <a:p>
            <a:pPr marL="914400" lvl="1" indent="-355600">
              <a:spcBef>
                <a:spcPts val="0"/>
              </a:spcBef>
              <a:buSzPct val="100000"/>
            </a:pPr>
            <a:r>
              <a:rPr lang="en-US" sz="2000"/>
              <a:t>Table: OPR_DEF_TBL_CS </a:t>
            </a:r>
          </a:p>
          <a:p>
            <a:pPr marL="914400" lvl="1" indent="-355600">
              <a:spcBef>
                <a:spcPts val="0"/>
              </a:spcBef>
              <a:buSzPct val="100000"/>
            </a:pPr>
            <a:r>
              <a:rPr lang="en-US" sz="2000"/>
              <a:t>Removed if student goes into collections.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Shape 245"/>
          <p:cNvSpPr txBox="1">
            <a:spLocks noGrp="1"/>
          </p:cNvSpPr>
          <p:nvPr>
            <p:ph type="title"/>
          </p:nvPr>
        </p:nvSpPr>
        <p:spPr>
          <a:xfrm>
            <a:off x="685800" y="304800"/>
            <a:ext cx="7772400" cy="1143000"/>
          </a:xfrm>
          <a:prstGeom prst="rect">
            <a:avLst/>
          </a:prstGeom>
        </p:spPr>
        <p:txBody>
          <a:bodyPr wrap="square" lIns="91425" tIns="91425" rIns="91425" bIns="91425" anchor="ctr" anchorCtr="0">
            <a:noAutofit/>
          </a:bodyPr>
          <a:lstStyle/>
          <a:p>
            <a:pPr lvl="0">
              <a:spcBef>
                <a:spcPts val="0"/>
              </a:spcBef>
              <a:buNone/>
            </a:pPr>
            <a:r>
              <a:rPr lang="en-US"/>
              <a:t>Values from Table</a:t>
            </a:r>
          </a:p>
        </p:txBody>
      </p:sp>
      <p:sp>
        <p:nvSpPr>
          <p:cNvPr id="246" name="Shape 246"/>
          <p:cNvSpPr txBox="1">
            <a:spLocks noGrp="1"/>
          </p:cNvSpPr>
          <p:nvPr>
            <p:ph type="body" idx="1"/>
          </p:nvPr>
        </p:nvSpPr>
        <p:spPr>
          <a:xfrm>
            <a:off x="461600" y="1394200"/>
            <a:ext cx="7996500" cy="4320900"/>
          </a:xfrm>
          <a:prstGeom prst="rect">
            <a:avLst/>
          </a:prstGeom>
        </p:spPr>
        <p:txBody>
          <a:bodyPr wrap="square" lIns="91425" tIns="91425" rIns="91425" bIns="91425" anchor="t" anchorCtr="0">
            <a:noAutofit/>
          </a:bodyPr>
          <a:lstStyle/>
          <a:p>
            <a:pPr lvl="0">
              <a:spcBef>
                <a:spcPts val="0"/>
              </a:spcBef>
              <a:buNone/>
            </a:pPr>
            <a:endParaRPr/>
          </a:p>
        </p:txBody>
      </p:sp>
      <p:pic>
        <p:nvPicPr>
          <p:cNvPr id="247" name="Shape 247"/>
          <p:cNvPicPr preferRelativeResize="0"/>
          <p:nvPr/>
        </p:nvPicPr>
        <p:blipFill>
          <a:blip r:embed="rId3">
            <a:alphaModFix/>
          </a:blip>
          <a:stretch>
            <a:fillRect/>
          </a:stretch>
        </p:blipFill>
        <p:spPr>
          <a:xfrm>
            <a:off x="551525" y="1516675"/>
            <a:ext cx="7772400" cy="39773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a:spLocks noGrp="1"/>
          </p:cNvSpPr>
          <p:nvPr>
            <p:ph type="title"/>
          </p:nvPr>
        </p:nvSpPr>
        <p:spPr>
          <a:xfrm>
            <a:off x="685800" y="304800"/>
            <a:ext cx="7772400" cy="1143000"/>
          </a:xfrm>
          <a:prstGeom prst="rect">
            <a:avLst/>
          </a:prstGeom>
        </p:spPr>
        <p:txBody>
          <a:bodyPr wrap="square" lIns="91425" tIns="91425" rIns="91425" bIns="91425" anchor="ctr" anchorCtr="0">
            <a:noAutofit/>
          </a:bodyPr>
          <a:lstStyle/>
          <a:p>
            <a:pPr lvl="0">
              <a:spcBef>
                <a:spcPts val="0"/>
              </a:spcBef>
              <a:buNone/>
            </a:pPr>
            <a:r>
              <a:rPr lang="en-US"/>
              <a:t>Where to check for value</a:t>
            </a:r>
          </a:p>
        </p:txBody>
      </p:sp>
      <p:sp>
        <p:nvSpPr>
          <p:cNvPr id="254" name="Shape 254"/>
          <p:cNvSpPr txBox="1">
            <a:spLocks noGrp="1"/>
          </p:cNvSpPr>
          <p:nvPr>
            <p:ph type="body" idx="1"/>
          </p:nvPr>
        </p:nvSpPr>
        <p:spPr>
          <a:xfrm>
            <a:off x="376825" y="1752600"/>
            <a:ext cx="8327700" cy="3962400"/>
          </a:xfrm>
          <a:prstGeom prst="rect">
            <a:avLst/>
          </a:prstGeom>
        </p:spPr>
        <p:txBody>
          <a:bodyPr wrap="square" lIns="91425" tIns="91425" rIns="91425" bIns="91425" anchor="t" anchorCtr="0">
            <a:noAutofit/>
          </a:bodyPr>
          <a:lstStyle/>
          <a:p>
            <a:pPr lvl="0">
              <a:spcBef>
                <a:spcPts val="0"/>
              </a:spcBef>
              <a:buNone/>
            </a:pPr>
            <a:r>
              <a:rPr lang="en-US"/>
              <a:t>Populate:</a:t>
            </a:r>
          </a:p>
          <a:p>
            <a:pPr lvl="0">
              <a:spcBef>
                <a:spcPts val="0"/>
              </a:spcBef>
              <a:buNone/>
            </a:pPr>
            <a:endParaRPr sz="1000"/>
          </a:p>
          <a:p>
            <a:pPr lvl="0">
              <a:spcBef>
                <a:spcPts val="0"/>
              </a:spcBef>
              <a:buNone/>
            </a:pPr>
            <a:r>
              <a:rPr lang="en-US" sz="2000"/>
              <a:t>SetUp SACR &gt; Security &gt; Secure Student Financials &gt; User ID &gt;</a:t>
            </a:r>
          </a:p>
          <a:p>
            <a:pPr lvl="0">
              <a:spcBef>
                <a:spcPts val="0"/>
              </a:spcBef>
              <a:buNone/>
            </a:pPr>
            <a:r>
              <a:rPr lang="en-US" sz="2000"/>
              <a:t>Institution Set</a:t>
            </a:r>
          </a:p>
          <a:p>
            <a:pPr lvl="0">
              <a:spcBef>
                <a:spcPts val="0"/>
              </a:spcBef>
              <a:buNone/>
            </a:pPr>
            <a:endParaRPr/>
          </a:p>
          <a:p>
            <a:pPr lvl="0">
              <a:spcBef>
                <a:spcPts val="0"/>
              </a:spcBef>
              <a:buNone/>
            </a:pPr>
            <a:r>
              <a:rPr lang="en-US" sz="2400"/>
              <a:t>One value used = UMN</a:t>
            </a:r>
          </a:p>
          <a:p>
            <a:pPr lvl="0">
              <a:spcBef>
                <a:spcPts val="0"/>
              </a:spcBef>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685800" y="304800"/>
            <a:ext cx="7772400" cy="1143000"/>
          </a:xfrm>
          <a:prstGeom prst="rect">
            <a:avLst/>
          </a:prstGeom>
        </p:spPr>
        <p:txBody>
          <a:bodyPr wrap="square" lIns="91425" tIns="91425" rIns="91425" bIns="91425" anchor="ctr" anchorCtr="0">
            <a:noAutofit/>
          </a:bodyPr>
          <a:lstStyle/>
          <a:p>
            <a:pPr lvl="0">
              <a:spcBef>
                <a:spcPts val="0"/>
              </a:spcBef>
              <a:buNone/>
            </a:pPr>
            <a:r>
              <a:rPr lang="en-US"/>
              <a:t>Remove Institution Set</a:t>
            </a:r>
          </a:p>
        </p:txBody>
      </p:sp>
      <p:sp>
        <p:nvSpPr>
          <p:cNvPr id="261" name="Shape 261"/>
          <p:cNvSpPr txBox="1">
            <a:spLocks noGrp="1"/>
          </p:cNvSpPr>
          <p:nvPr>
            <p:ph type="body" idx="1"/>
          </p:nvPr>
        </p:nvSpPr>
        <p:spPr>
          <a:xfrm>
            <a:off x="685800" y="1578150"/>
            <a:ext cx="7772400" cy="3701700"/>
          </a:xfrm>
          <a:prstGeom prst="rect">
            <a:avLst/>
          </a:prstGeom>
        </p:spPr>
        <p:txBody>
          <a:bodyPr wrap="square" lIns="91425" tIns="91425" rIns="91425" bIns="91425" anchor="t" anchorCtr="0">
            <a:noAutofit/>
          </a:bodyPr>
          <a:lstStyle/>
          <a:p>
            <a:pPr marL="457200" lvl="0" indent="-381000" rtl="0">
              <a:spcBef>
                <a:spcPts val="0"/>
              </a:spcBef>
              <a:buSzPct val="100000"/>
            </a:pPr>
            <a:r>
              <a:rPr lang="en-US" sz="2400"/>
              <a:t>If Student is in collections, Institution Set is removed - halting access to self-service account info</a:t>
            </a:r>
          </a:p>
          <a:p>
            <a:pPr marL="0" lvl="0" indent="0">
              <a:spcBef>
                <a:spcPts val="0"/>
              </a:spcBef>
              <a:buNone/>
            </a:pPr>
            <a:endParaRPr sz="2400"/>
          </a:p>
          <a:p>
            <a:pPr marL="457200" lvl="0" indent="-381000" rtl="0">
              <a:spcBef>
                <a:spcPts val="0"/>
              </a:spcBef>
              <a:buSzPct val="100000"/>
            </a:pPr>
            <a:r>
              <a:rPr lang="en-US" sz="2400"/>
              <a:t>Requires Student to work with Collectors to set up payment plan</a:t>
            </a:r>
          </a:p>
          <a:p>
            <a:pPr marL="0" lvl="0" indent="0">
              <a:spcBef>
                <a:spcPts val="0"/>
              </a:spcBef>
              <a:buNone/>
            </a:pPr>
            <a:endParaRPr sz="2400"/>
          </a:p>
          <a:p>
            <a:pPr marL="457200" lvl="0" indent="-381000">
              <a:spcBef>
                <a:spcPts val="0"/>
              </a:spcBef>
              <a:buSzPct val="100000"/>
            </a:pPr>
            <a:r>
              <a:rPr lang="en-US" sz="2400"/>
              <a:t>Remove Institution Set by Equation Engine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685800" y="304800"/>
            <a:ext cx="7772400" cy="1143000"/>
          </a:xfrm>
          <a:prstGeom prst="rect">
            <a:avLst/>
          </a:prstGeom>
        </p:spPr>
        <p:txBody>
          <a:bodyPr wrap="square" lIns="91425" tIns="91425" rIns="91425" bIns="91425" anchor="ctr" anchorCtr="0">
            <a:noAutofit/>
          </a:bodyPr>
          <a:lstStyle/>
          <a:p>
            <a:pPr lvl="0">
              <a:spcBef>
                <a:spcPts val="0"/>
              </a:spcBef>
              <a:buNone/>
            </a:pPr>
            <a:r>
              <a:rPr lang="en-US"/>
              <a:t>Equation To Remove UMN</a:t>
            </a:r>
          </a:p>
        </p:txBody>
      </p:sp>
      <p:sp>
        <p:nvSpPr>
          <p:cNvPr id="268" name="Shape 268"/>
          <p:cNvSpPr txBox="1">
            <a:spLocks noGrp="1"/>
          </p:cNvSpPr>
          <p:nvPr>
            <p:ph type="body" idx="1"/>
          </p:nvPr>
        </p:nvSpPr>
        <p:spPr>
          <a:xfrm>
            <a:off x="685800" y="1355000"/>
            <a:ext cx="7943100" cy="4542000"/>
          </a:xfrm>
          <a:prstGeom prst="rect">
            <a:avLst/>
          </a:prstGeom>
        </p:spPr>
        <p:txBody>
          <a:bodyPr wrap="square" lIns="91425" tIns="91425" rIns="91425" bIns="91425" anchor="t" anchorCtr="0">
            <a:noAutofit/>
          </a:bodyPr>
          <a:lstStyle/>
          <a:p>
            <a:pPr lvl="0">
              <a:spcBef>
                <a:spcPts val="0"/>
              </a:spcBef>
              <a:buClr>
                <a:schemeClr val="dk1"/>
              </a:buClr>
              <a:buSzPct val="110000"/>
              <a:buFont typeface="Arial"/>
              <a:buNone/>
            </a:pPr>
            <a:r>
              <a:rPr lang="en-US" sz="1000"/>
              <a:t>UPDATE PS_OPR_DEF_TBL_CS A</a:t>
            </a:r>
          </a:p>
          <a:p>
            <a:pPr lvl="0">
              <a:spcBef>
                <a:spcPts val="0"/>
              </a:spcBef>
              <a:buClr>
                <a:schemeClr val="dk1"/>
              </a:buClr>
              <a:buSzPct val="110000"/>
              <a:buFont typeface="Arial"/>
              <a:buNone/>
            </a:pPr>
            <a:r>
              <a:rPr lang="en-US" sz="1000"/>
              <a:t>SET A.ISET_OVRD     = ' ',</a:t>
            </a:r>
          </a:p>
          <a:p>
            <a:pPr lvl="0">
              <a:spcBef>
                <a:spcPts val="0"/>
              </a:spcBef>
              <a:buClr>
                <a:schemeClr val="dk1"/>
              </a:buClr>
              <a:buSzPct val="110000"/>
              <a:buFont typeface="Arial"/>
              <a:buNone/>
            </a:pPr>
            <a:r>
              <a:rPr lang="en-US" sz="1000"/>
              <a:t> A.INSTITUTION_SET = ' '</a:t>
            </a:r>
          </a:p>
          <a:p>
            <a:pPr lvl="0">
              <a:spcBef>
                <a:spcPts val="0"/>
              </a:spcBef>
              <a:buClr>
                <a:schemeClr val="dk1"/>
              </a:buClr>
              <a:buSzPct val="110000"/>
              <a:buFont typeface="Arial"/>
              <a:buNone/>
            </a:pPr>
            <a:r>
              <a:rPr lang="en-US" sz="1000"/>
              <a:t>WHERE EXISTS</a:t>
            </a:r>
          </a:p>
          <a:p>
            <a:pPr lvl="0">
              <a:spcBef>
                <a:spcPts val="0"/>
              </a:spcBef>
              <a:buClr>
                <a:schemeClr val="dk1"/>
              </a:buClr>
              <a:buSzPct val="110000"/>
              <a:buFont typeface="Arial"/>
              <a:buNone/>
            </a:pPr>
            <a:r>
              <a:rPr lang="en-US" sz="1000"/>
              <a:t> (SELECT 1</a:t>
            </a:r>
          </a:p>
          <a:p>
            <a:pPr lvl="0">
              <a:spcBef>
                <a:spcPts val="0"/>
              </a:spcBef>
              <a:buClr>
                <a:schemeClr val="dk1"/>
              </a:buClr>
              <a:buSzPct val="110000"/>
              <a:buFont typeface="Arial"/>
              <a:buNone/>
            </a:pPr>
            <a:r>
              <a:rPr lang="en-US" sz="1000"/>
              <a:t> FROM PS_OPRDEFN2 B</a:t>
            </a:r>
          </a:p>
          <a:p>
            <a:pPr lvl="0">
              <a:spcBef>
                <a:spcPts val="0"/>
              </a:spcBef>
              <a:buClr>
                <a:schemeClr val="dk1"/>
              </a:buClr>
              <a:buSzPct val="110000"/>
              <a:buFont typeface="Arial"/>
              <a:buNone/>
            </a:pPr>
            <a:r>
              <a:rPr lang="en-US" sz="1000"/>
              <a:t>WHERE ( B.OPRID = A.OPRID</a:t>
            </a:r>
          </a:p>
          <a:p>
            <a:pPr lvl="0">
              <a:spcBef>
                <a:spcPts val="0"/>
              </a:spcBef>
              <a:buClr>
                <a:schemeClr val="dk1"/>
              </a:buClr>
              <a:buSzPct val="110000"/>
              <a:buFont typeface="Arial"/>
              <a:buNone/>
            </a:pPr>
            <a:r>
              <a:rPr lang="en-US" sz="1000"/>
              <a:t>    AND EXISTS (SELECT 'X'</a:t>
            </a:r>
          </a:p>
          <a:p>
            <a:pPr lvl="0">
              <a:spcBef>
                <a:spcPts val="0"/>
              </a:spcBef>
              <a:buClr>
                <a:schemeClr val="dk1"/>
              </a:buClr>
              <a:buSzPct val="110000"/>
              <a:buFont typeface="Arial"/>
              <a:buNone/>
            </a:pPr>
            <a:r>
              <a:rPr lang="en-US" sz="1000"/>
              <a:t>  FROM PS_SRVC_IND_DATA C, PS_SERVICE_IMPACT D</a:t>
            </a:r>
          </a:p>
          <a:p>
            <a:pPr lvl="0">
              <a:spcBef>
                <a:spcPts val="0"/>
              </a:spcBef>
              <a:buClr>
                <a:schemeClr val="dk1"/>
              </a:buClr>
              <a:buSzPct val="110000"/>
              <a:buFont typeface="Arial"/>
              <a:buNone/>
            </a:pPr>
            <a:r>
              <a:rPr lang="en-US" sz="1000"/>
              <a:t>  WHERE D.INSTITUTION = C.INSTITUTION</a:t>
            </a:r>
          </a:p>
          <a:p>
            <a:pPr lvl="0">
              <a:spcBef>
                <a:spcPts val="0"/>
              </a:spcBef>
              <a:buClr>
                <a:schemeClr val="dk1"/>
              </a:buClr>
              <a:buSzPct val="110000"/>
              <a:buFont typeface="Arial"/>
              <a:buNone/>
            </a:pPr>
            <a:r>
              <a:rPr lang="en-US" sz="1000"/>
              <a:t>     AND D.SRVC_IND_CD = C.SRVC_IND_CD</a:t>
            </a:r>
          </a:p>
          <a:p>
            <a:pPr lvl="0">
              <a:spcBef>
                <a:spcPts val="0"/>
              </a:spcBef>
              <a:buClr>
                <a:schemeClr val="dk1"/>
              </a:buClr>
              <a:buSzPct val="110000"/>
              <a:buFont typeface="Arial"/>
              <a:buNone/>
            </a:pPr>
            <a:r>
              <a:rPr lang="en-US" sz="1000"/>
              <a:t>     AND D.EFFDT =</a:t>
            </a:r>
          </a:p>
          <a:p>
            <a:pPr lvl="0">
              <a:spcBef>
                <a:spcPts val="0"/>
              </a:spcBef>
              <a:buClr>
                <a:schemeClr val="dk1"/>
              </a:buClr>
              <a:buSzPct val="110000"/>
              <a:buFont typeface="Arial"/>
              <a:buNone/>
            </a:pPr>
            <a:r>
              <a:rPr lang="en-US" sz="1000"/>
              <a:t>        (SELECT MAX(D_ED.EFFDT) FROM PS_SERVICE_IMPACT D_ED</a:t>
            </a:r>
          </a:p>
          <a:p>
            <a:pPr lvl="0">
              <a:spcBef>
                <a:spcPts val="0"/>
              </a:spcBef>
              <a:buClr>
                <a:schemeClr val="dk1"/>
              </a:buClr>
              <a:buSzPct val="110000"/>
              <a:buFont typeface="Arial"/>
              <a:buNone/>
            </a:pPr>
            <a:r>
              <a:rPr lang="en-US" sz="1000"/>
              <a:t>        WHERE D.INSTITUTION = D_ED.INSTITUTION</a:t>
            </a:r>
          </a:p>
          <a:p>
            <a:pPr lvl="0">
              <a:spcBef>
                <a:spcPts val="0"/>
              </a:spcBef>
              <a:buClr>
                <a:schemeClr val="dk1"/>
              </a:buClr>
              <a:buSzPct val="110000"/>
              <a:buFont typeface="Arial"/>
              <a:buNone/>
            </a:pPr>
            <a:r>
              <a:rPr lang="en-US" sz="1000"/>
              <a:t>          AND D.SRVC_IND_CD = D_ED.SRVC_IND_CD</a:t>
            </a:r>
          </a:p>
          <a:p>
            <a:pPr lvl="0">
              <a:spcBef>
                <a:spcPts val="0"/>
              </a:spcBef>
              <a:buClr>
                <a:schemeClr val="dk1"/>
              </a:buClr>
              <a:buSzPct val="110000"/>
              <a:buFont typeface="Arial"/>
              <a:buNone/>
            </a:pPr>
            <a:r>
              <a:rPr lang="en-US" sz="1000"/>
              <a:t>          AND D_ED.EFFDT &lt;= SYSDATE)</a:t>
            </a:r>
          </a:p>
          <a:p>
            <a:pPr lvl="0">
              <a:spcBef>
                <a:spcPts val="0"/>
              </a:spcBef>
              <a:buClr>
                <a:schemeClr val="dk1"/>
              </a:buClr>
              <a:buSzPct val="110000"/>
              <a:buFont typeface="Arial"/>
              <a:buNone/>
            </a:pPr>
            <a:r>
              <a:rPr lang="en-US" sz="1000"/>
              <a:t>     AND D.SERVICE_IMPACT = 'SFACT'</a:t>
            </a:r>
          </a:p>
          <a:p>
            <a:pPr lvl="0">
              <a:spcBef>
                <a:spcPts val="0"/>
              </a:spcBef>
              <a:buClr>
                <a:schemeClr val="dk1"/>
              </a:buClr>
              <a:buSzPct val="110000"/>
              <a:buFont typeface="Arial"/>
              <a:buNone/>
            </a:pPr>
            <a:r>
              <a:rPr lang="en-US" sz="1000"/>
              <a:t>     AND C.EMPLID = B.EMPLID) ) )</a:t>
            </a:r>
          </a:p>
          <a:p>
            <a:pPr lvl="0">
              <a:spcBef>
                <a:spcPts val="0"/>
              </a:spcBef>
              <a:buNone/>
            </a:pPr>
            <a:endParaRPr sz="7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a:spLocks noGrp="1"/>
          </p:cNvSpPr>
          <p:nvPr>
            <p:ph type="title"/>
          </p:nvPr>
        </p:nvSpPr>
        <p:spPr>
          <a:xfrm>
            <a:off x="207250" y="304800"/>
            <a:ext cx="8742000" cy="1143000"/>
          </a:xfrm>
          <a:prstGeom prst="rect">
            <a:avLst/>
          </a:prstGeom>
        </p:spPr>
        <p:txBody>
          <a:bodyPr wrap="square" lIns="91425" tIns="91425" rIns="91425" bIns="91425" anchor="ctr" anchorCtr="0">
            <a:noAutofit/>
          </a:bodyPr>
          <a:lstStyle/>
          <a:p>
            <a:pPr lvl="0">
              <a:spcBef>
                <a:spcPts val="0"/>
              </a:spcBef>
              <a:buNone/>
            </a:pPr>
            <a:r>
              <a:rPr lang="en-US" sz="4000"/>
              <a:t>Acad Org Assignment for Instructors</a:t>
            </a:r>
          </a:p>
        </p:txBody>
      </p:sp>
      <p:sp>
        <p:nvSpPr>
          <p:cNvPr id="275" name="Shape 275"/>
          <p:cNvSpPr txBox="1">
            <a:spLocks noGrp="1"/>
          </p:cNvSpPr>
          <p:nvPr>
            <p:ph type="body" idx="1"/>
          </p:nvPr>
        </p:nvSpPr>
        <p:spPr>
          <a:xfrm>
            <a:off x="535075" y="1780875"/>
            <a:ext cx="7772400" cy="3962400"/>
          </a:xfrm>
          <a:prstGeom prst="rect">
            <a:avLst/>
          </a:prstGeom>
        </p:spPr>
        <p:txBody>
          <a:bodyPr wrap="square" lIns="91425" tIns="91425" rIns="91425" bIns="91425" anchor="t" anchorCtr="0">
            <a:noAutofit/>
          </a:bodyPr>
          <a:lstStyle/>
          <a:p>
            <a:pPr marL="457200" lvl="0" indent="-381000">
              <a:spcBef>
                <a:spcPts val="0"/>
              </a:spcBef>
              <a:buSzPct val="100000"/>
            </a:pPr>
            <a:r>
              <a:rPr lang="en-US" sz="2400"/>
              <a:t>All Instructors need to have Acad Org assigned to access class data</a:t>
            </a:r>
          </a:p>
          <a:p>
            <a:pPr lvl="0">
              <a:spcBef>
                <a:spcPts val="0"/>
              </a:spcBef>
              <a:buNone/>
            </a:pPr>
            <a:endParaRPr sz="3000"/>
          </a:p>
          <a:p>
            <a:pPr marL="457200" lvl="0" indent="-381000">
              <a:spcBef>
                <a:spcPts val="0"/>
              </a:spcBef>
              <a:buSzPct val="100000"/>
            </a:pPr>
            <a:r>
              <a:rPr lang="en-US" sz="2400"/>
              <a:t>Run a Query to identify teaching staff without Acad Org assignment, based on PS_CLASS_TBL and PS_CLASS_INSTR</a:t>
            </a:r>
          </a:p>
          <a:p>
            <a:pPr lvl="0">
              <a:spcBef>
                <a:spcPts val="0"/>
              </a:spcBef>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685800" y="304800"/>
            <a:ext cx="7772400" cy="910200"/>
          </a:xfrm>
          <a:prstGeom prst="rect">
            <a:avLst/>
          </a:prstGeom>
        </p:spPr>
        <p:txBody>
          <a:bodyPr wrap="square" lIns="91425" tIns="91425" rIns="91425" bIns="91425" anchor="ctr" anchorCtr="0">
            <a:noAutofit/>
          </a:bodyPr>
          <a:lstStyle/>
          <a:p>
            <a:pPr lvl="0">
              <a:spcBef>
                <a:spcPts val="0"/>
              </a:spcBef>
              <a:buNone/>
            </a:pPr>
            <a:r>
              <a:rPr lang="en-US"/>
              <a:t>Query To Identify </a:t>
            </a:r>
          </a:p>
        </p:txBody>
      </p:sp>
      <p:sp>
        <p:nvSpPr>
          <p:cNvPr id="282" name="Shape 282"/>
          <p:cNvSpPr txBox="1">
            <a:spLocks noGrp="1"/>
          </p:cNvSpPr>
          <p:nvPr>
            <p:ph type="body" idx="1"/>
          </p:nvPr>
        </p:nvSpPr>
        <p:spPr>
          <a:xfrm>
            <a:off x="685800" y="1215150"/>
            <a:ext cx="7772400" cy="4427700"/>
          </a:xfrm>
          <a:prstGeom prst="rect">
            <a:avLst/>
          </a:prstGeom>
        </p:spPr>
        <p:txBody>
          <a:bodyPr wrap="square" lIns="91425" tIns="91425" rIns="91425" bIns="91425" anchor="t" anchorCtr="0">
            <a:noAutofit/>
          </a:bodyPr>
          <a:lstStyle/>
          <a:p>
            <a:pPr lvl="0">
              <a:spcBef>
                <a:spcPts val="0"/>
              </a:spcBef>
              <a:buClr>
                <a:schemeClr val="dk1"/>
              </a:buClr>
              <a:buSzPct val="137500"/>
              <a:buFont typeface="Arial"/>
              <a:buNone/>
            </a:pPr>
            <a:r>
              <a:rPr lang="en-US" sz="800"/>
              <a:t>Query Select to find missing SCRTY_TBL_ACAD values (for all institutions)</a:t>
            </a:r>
          </a:p>
          <a:p>
            <a:pPr lvl="0">
              <a:spcBef>
                <a:spcPts val="0"/>
              </a:spcBef>
              <a:buNone/>
            </a:pPr>
            <a:endParaRPr sz="800"/>
          </a:p>
          <a:p>
            <a:pPr lvl="0">
              <a:spcBef>
                <a:spcPts val="0"/>
              </a:spcBef>
              <a:buClr>
                <a:schemeClr val="dk1"/>
              </a:buClr>
              <a:buSzPct val="122222"/>
              <a:buFont typeface="Arial"/>
              <a:buNone/>
            </a:pPr>
            <a:r>
              <a:rPr lang="en-US" sz="900"/>
              <a:t>SELECT DISTINCT A.STRM, A.INSTITUTION, B.EMPLID, B.INSTR_ROLE, C.OPRID</a:t>
            </a:r>
          </a:p>
          <a:p>
            <a:pPr lvl="0">
              <a:spcBef>
                <a:spcPts val="0"/>
              </a:spcBef>
              <a:buClr>
                <a:schemeClr val="dk1"/>
              </a:buClr>
              <a:buSzPct val="122222"/>
              <a:buFont typeface="Arial"/>
              <a:buNone/>
            </a:pPr>
            <a:r>
              <a:rPr lang="en-US" sz="900"/>
              <a:t>  FROM PS_CLASS_TBL A, PS_CLASS_INSTR B, PSOPRDEFN C</a:t>
            </a:r>
          </a:p>
          <a:p>
            <a:pPr lvl="0">
              <a:spcBef>
                <a:spcPts val="0"/>
              </a:spcBef>
              <a:buClr>
                <a:schemeClr val="dk1"/>
              </a:buClr>
              <a:buSzPct val="122222"/>
              <a:buFont typeface="Arial"/>
              <a:buNone/>
            </a:pPr>
            <a:r>
              <a:rPr lang="en-US" sz="900"/>
              <a:t>  WHERE ( A.CRSE_ID = B.CRSE_ID</a:t>
            </a:r>
          </a:p>
          <a:p>
            <a:pPr lvl="0">
              <a:spcBef>
                <a:spcPts val="0"/>
              </a:spcBef>
              <a:buClr>
                <a:schemeClr val="dk1"/>
              </a:buClr>
              <a:buSzPct val="122222"/>
              <a:buFont typeface="Arial"/>
              <a:buNone/>
            </a:pPr>
            <a:r>
              <a:rPr lang="en-US" sz="900"/>
              <a:t>     AND A.CRSE_OFFER_NBR = B.CRSE_OFFER_NBR</a:t>
            </a:r>
          </a:p>
          <a:p>
            <a:pPr lvl="0">
              <a:spcBef>
                <a:spcPts val="0"/>
              </a:spcBef>
              <a:buClr>
                <a:schemeClr val="dk1"/>
              </a:buClr>
              <a:buSzPct val="122222"/>
              <a:buFont typeface="Arial"/>
              <a:buNone/>
            </a:pPr>
            <a:r>
              <a:rPr lang="en-US" sz="900"/>
              <a:t>     AND A.STRM = B.STRM</a:t>
            </a:r>
          </a:p>
          <a:p>
            <a:pPr lvl="0">
              <a:spcBef>
                <a:spcPts val="0"/>
              </a:spcBef>
              <a:buClr>
                <a:schemeClr val="dk1"/>
              </a:buClr>
              <a:buSzPct val="122222"/>
              <a:buFont typeface="Arial"/>
              <a:buNone/>
            </a:pPr>
            <a:r>
              <a:rPr lang="en-US" sz="900"/>
              <a:t>     AND A.SESSION_CODE = B.SESSION_CODE</a:t>
            </a:r>
          </a:p>
          <a:p>
            <a:pPr lvl="0">
              <a:spcBef>
                <a:spcPts val="0"/>
              </a:spcBef>
              <a:buClr>
                <a:schemeClr val="dk1"/>
              </a:buClr>
              <a:buSzPct val="122222"/>
              <a:buFont typeface="Arial"/>
              <a:buNone/>
            </a:pPr>
            <a:r>
              <a:rPr lang="en-US" sz="900"/>
              <a:t>     AND A.CLASS_SECTION = B.CLASS_SECTION</a:t>
            </a:r>
          </a:p>
          <a:p>
            <a:pPr lvl="0">
              <a:spcBef>
                <a:spcPts val="0"/>
              </a:spcBef>
              <a:buClr>
                <a:schemeClr val="dk1"/>
              </a:buClr>
              <a:buSzPct val="122222"/>
              <a:buFont typeface="Arial"/>
              <a:buNone/>
            </a:pPr>
            <a:r>
              <a:rPr lang="en-US" sz="900"/>
              <a:t>     AND C.EMPLID = B.EMPLID</a:t>
            </a:r>
          </a:p>
          <a:p>
            <a:pPr lvl="0">
              <a:spcBef>
                <a:spcPts val="0"/>
              </a:spcBef>
              <a:buClr>
                <a:schemeClr val="dk1"/>
              </a:buClr>
              <a:buSzPct val="122222"/>
              <a:buFont typeface="Arial"/>
              <a:buNone/>
            </a:pPr>
            <a:r>
              <a:rPr lang="en-US" sz="900"/>
              <a:t>     AND A.STRM &gt;= ‘1173’</a:t>
            </a:r>
          </a:p>
          <a:p>
            <a:pPr lvl="0">
              <a:spcBef>
                <a:spcPts val="0"/>
              </a:spcBef>
              <a:buClr>
                <a:schemeClr val="dk1"/>
              </a:buClr>
              <a:buSzPct val="122222"/>
              <a:buFont typeface="Arial"/>
              <a:buNone/>
            </a:pPr>
            <a:r>
              <a:rPr lang="en-US" sz="900"/>
              <a:t>     AND B.EMPLID &lt;&gt;’’</a:t>
            </a:r>
          </a:p>
          <a:p>
            <a:pPr lvl="0">
              <a:spcBef>
                <a:spcPts val="0"/>
              </a:spcBef>
              <a:buClr>
                <a:schemeClr val="dk1"/>
              </a:buClr>
              <a:buSzPct val="122222"/>
              <a:buFont typeface="Arial"/>
              <a:buNone/>
            </a:pPr>
            <a:r>
              <a:rPr lang="en-US" sz="900"/>
              <a:t>     AND NOT EXISTS (SELECT DISTINCT ‘X’</a:t>
            </a:r>
          </a:p>
          <a:p>
            <a:pPr lvl="0">
              <a:spcBef>
                <a:spcPts val="0"/>
              </a:spcBef>
              <a:buClr>
                <a:schemeClr val="dk1"/>
              </a:buClr>
              <a:buSzPct val="122222"/>
              <a:buFont typeface="Arial"/>
              <a:buNone/>
            </a:pPr>
            <a:r>
              <a:rPr lang="en-US" sz="900"/>
              <a:t>  FROM PS_SCRTY_TBL_ACAD D</a:t>
            </a:r>
          </a:p>
          <a:p>
            <a:pPr lvl="0">
              <a:spcBef>
                <a:spcPts val="0"/>
              </a:spcBef>
              <a:buClr>
                <a:schemeClr val="dk1"/>
              </a:buClr>
              <a:buSzPct val="122222"/>
              <a:buFont typeface="Arial"/>
              <a:buNone/>
            </a:pPr>
            <a:r>
              <a:rPr lang="en-US" sz="900"/>
              <a:t>  WHERE D.OPRID = C.OPRID</a:t>
            </a:r>
          </a:p>
          <a:p>
            <a:pPr lvl="0">
              <a:spcBef>
                <a:spcPts val="0"/>
              </a:spcBef>
              <a:buClr>
                <a:schemeClr val="dk1"/>
              </a:buClr>
              <a:buSzPct val="122222"/>
              <a:buFont typeface="Arial"/>
              <a:buNone/>
            </a:pPr>
            <a:r>
              <a:rPr lang="en-US" sz="900"/>
              <a:t>     AND ( D.ACAD_ORG = A.INSTITUTION</a:t>
            </a:r>
          </a:p>
          <a:p>
            <a:pPr lvl="0">
              <a:spcBef>
                <a:spcPts val="0"/>
              </a:spcBef>
              <a:buClr>
                <a:schemeClr val="dk1"/>
              </a:buClr>
              <a:buSzPct val="122222"/>
              <a:buFont typeface="Arial"/>
              <a:buNone/>
            </a:pPr>
            <a:r>
              <a:rPr lang="en-US" sz="900"/>
              <a:t>     OR D.ACAD_ORG , ‘U’</a:t>
            </a:r>
          </a:p>
          <a:p>
            <a:pPr lvl="0">
              <a:spcBef>
                <a:spcPts val="0"/>
              </a:spcBef>
              <a:buClr>
                <a:schemeClr val="dk1"/>
              </a:buClr>
              <a:buSzPct val="122222"/>
              <a:buFont typeface="Arial"/>
              <a:buNone/>
            </a:pPr>
            <a:r>
              <a:rPr lang="en-US" sz="900"/>
              <a:t>     OR D.ACAD_ORG = ‘UOFMN’)))</a:t>
            </a:r>
          </a:p>
          <a:p>
            <a:pPr lvl="0">
              <a:spcBef>
                <a:spcPts val="0"/>
              </a:spcBef>
              <a:buClr>
                <a:schemeClr val="dk1"/>
              </a:buClr>
              <a:buSzPct val="122222"/>
              <a:buFont typeface="Arial"/>
              <a:buNone/>
            </a:pPr>
            <a:r>
              <a:rPr lang="en-US" sz="900"/>
              <a:t>  ORDER BY 2, 3</a:t>
            </a:r>
          </a:p>
          <a:p>
            <a:pPr lvl="0">
              <a:spcBef>
                <a:spcPts val="0"/>
              </a:spcBef>
              <a:buClr>
                <a:schemeClr val="dk1"/>
              </a:buClr>
              <a:buSzPct val="137500"/>
              <a:buFont typeface="Arial"/>
              <a:buNone/>
            </a:pPr>
            <a:endParaRPr sz="800"/>
          </a:p>
          <a:p>
            <a:pPr lvl="0">
              <a:spcBef>
                <a:spcPts val="0"/>
              </a:spcBef>
              <a:buClr>
                <a:schemeClr val="dk1"/>
              </a:buClr>
              <a:buSzPct val="137500"/>
              <a:buFont typeface="Arial"/>
              <a:buNone/>
            </a:pPr>
            <a:r>
              <a:rPr lang="en-US" sz="800"/>
              <a:t>Equation Engine logic</a:t>
            </a:r>
          </a:p>
          <a:p>
            <a:pPr lvl="0">
              <a:spcBef>
                <a:spcPts val="0"/>
              </a:spcBef>
              <a:buNone/>
            </a:pPr>
            <a:endParaRPr sz="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685800" y="304800"/>
            <a:ext cx="7772400" cy="1143000"/>
          </a:xfrm>
          <a:prstGeom prst="rect">
            <a:avLst/>
          </a:prstGeom>
        </p:spPr>
        <p:txBody>
          <a:bodyPr wrap="square" lIns="91425" tIns="91425" rIns="91425" bIns="91425" anchor="ctr" anchorCtr="0">
            <a:noAutofit/>
          </a:bodyPr>
          <a:lstStyle/>
          <a:p>
            <a:pPr lvl="0" rtl="0">
              <a:spcBef>
                <a:spcPts val="0"/>
              </a:spcBef>
              <a:buNone/>
            </a:pPr>
            <a:r>
              <a:rPr lang="en-US"/>
              <a:t>Presenter</a:t>
            </a:r>
          </a:p>
        </p:txBody>
      </p:sp>
      <p:sp>
        <p:nvSpPr>
          <p:cNvPr id="69" name="Shape 69"/>
          <p:cNvSpPr txBox="1">
            <a:spLocks noGrp="1"/>
          </p:cNvSpPr>
          <p:nvPr>
            <p:ph type="body" idx="1"/>
          </p:nvPr>
        </p:nvSpPr>
        <p:spPr>
          <a:xfrm>
            <a:off x="405075" y="1373475"/>
            <a:ext cx="8393700" cy="4341600"/>
          </a:xfrm>
          <a:prstGeom prst="rect">
            <a:avLst/>
          </a:prstGeom>
        </p:spPr>
        <p:txBody>
          <a:bodyPr wrap="square" lIns="91425" tIns="91425" rIns="91425" bIns="91425" anchor="t" anchorCtr="0">
            <a:noAutofit/>
          </a:bodyPr>
          <a:lstStyle/>
          <a:p>
            <a:pPr marL="0" lvl="0" indent="0" rtl="0">
              <a:spcBef>
                <a:spcPts val="0"/>
              </a:spcBef>
              <a:buNone/>
            </a:pPr>
            <a:endParaRPr sz="1000" dirty="0"/>
          </a:p>
          <a:p>
            <a:pPr marL="457200" lvl="0" indent="0" rtl="0">
              <a:spcBef>
                <a:spcPts val="0"/>
              </a:spcBef>
              <a:buNone/>
            </a:pPr>
            <a:r>
              <a:rPr lang="en-US" sz="2600" b="1" dirty="0"/>
              <a:t>Carolyn Davidson - Business Analyst</a:t>
            </a:r>
            <a:r>
              <a:rPr lang="en-US" sz="2600" dirty="0"/>
              <a:t> </a:t>
            </a:r>
            <a:endParaRPr lang="en-US" sz="2400" dirty="0"/>
          </a:p>
          <a:p>
            <a:pPr marL="457200" lvl="0" indent="0" rtl="0">
              <a:spcBef>
                <a:spcPts val="0"/>
              </a:spcBef>
              <a:buNone/>
            </a:pPr>
            <a:r>
              <a:rPr lang="en-US" sz="2400" dirty="0"/>
              <a:t>	20+ years of PS Security experience/responsibility</a:t>
            </a:r>
          </a:p>
          <a:p>
            <a:pPr marL="457200" lvl="0" indent="0" rtl="0">
              <a:spcBef>
                <a:spcPts val="0"/>
              </a:spcBef>
              <a:buNone/>
            </a:pPr>
            <a:r>
              <a:rPr lang="en-US" sz="2600"/>
              <a:t>	</a:t>
            </a:r>
            <a:endParaRPr lang="en-US" sz="2600" smtClean="0"/>
          </a:p>
          <a:p>
            <a:pPr marL="457200" lvl="0" indent="0" rtl="0">
              <a:spcBef>
                <a:spcPts val="0"/>
              </a:spcBef>
              <a:buNone/>
            </a:pPr>
            <a:endParaRPr lang="en-US" sz="2600" dirty="0"/>
          </a:p>
          <a:p>
            <a:pPr marL="457200" lvl="0" indent="0" rtl="0">
              <a:spcBef>
                <a:spcPts val="0"/>
              </a:spcBef>
              <a:buNone/>
            </a:pPr>
            <a:r>
              <a:rPr lang="en-US" sz="2400" dirty="0"/>
              <a:t>Additional CS Functional Security Team Members</a:t>
            </a:r>
          </a:p>
          <a:p>
            <a:pPr marL="457200" lvl="0" indent="0" rtl="0">
              <a:spcBef>
                <a:spcPts val="0"/>
              </a:spcBef>
              <a:buNone/>
            </a:pPr>
            <a:endParaRPr sz="1000" dirty="0"/>
          </a:p>
          <a:p>
            <a:pPr marL="1371600" lvl="1" indent="-355600" rtl="0">
              <a:spcBef>
                <a:spcPts val="0"/>
              </a:spcBef>
              <a:buSzPct val="100000"/>
            </a:pPr>
            <a:r>
              <a:rPr lang="en-US" sz="2000" dirty="0"/>
              <a:t>Deb Brown (Student Finance)</a:t>
            </a:r>
          </a:p>
          <a:p>
            <a:pPr marL="914400" lvl="0" indent="0" rtl="0">
              <a:spcBef>
                <a:spcPts val="0"/>
              </a:spcBef>
              <a:buNone/>
            </a:pPr>
            <a:endParaRPr sz="2000" dirty="0"/>
          </a:p>
          <a:p>
            <a:pPr marL="1371600" lvl="1" indent="-355600" rtl="0">
              <a:spcBef>
                <a:spcPts val="0"/>
              </a:spcBef>
              <a:buSzPct val="100000"/>
            </a:pPr>
            <a:r>
              <a:rPr lang="en-US" sz="2000" dirty="0"/>
              <a:t>Nancy Killian (Student Records)</a:t>
            </a:r>
          </a:p>
          <a:p>
            <a:pPr marL="0" lvl="0" indent="0" rtl="0">
              <a:spcBef>
                <a:spcPts val="0"/>
              </a:spcBef>
              <a:buNone/>
            </a:pPr>
            <a:endParaRP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a:spLocks noGrp="1"/>
          </p:cNvSpPr>
          <p:nvPr>
            <p:ph type="title"/>
          </p:nvPr>
        </p:nvSpPr>
        <p:spPr>
          <a:xfrm>
            <a:off x="685800" y="304800"/>
            <a:ext cx="7772400" cy="769200"/>
          </a:xfrm>
          <a:prstGeom prst="rect">
            <a:avLst/>
          </a:prstGeom>
        </p:spPr>
        <p:txBody>
          <a:bodyPr wrap="square" lIns="91425" tIns="91425" rIns="91425" bIns="91425" anchor="ctr" anchorCtr="0">
            <a:noAutofit/>
          </a:bodyPr>
          <a:lstStyle/>
          <a:p>
            <a:pPr lvl="0">
              <a:spcBef>
                <a:spcPts val="0"/>
              </a:spcBef>
              <a:buNone/>
            </a:pPr>
            <a:r>
              <a:rPr lang="en-US"/>
              <a:t>Equation to Update</a:t>
            </a:r>
          </a:p>
        </p:txBody>
      </p:sp>
      <p:sp>
        <p:nvSpPr>
          <p:cNvPr id="289" name="Shape 289"/>
          <p:cNvSpPr txBox="1">
            <a:spLocks noGrp="1"/>
          </p:cNvSpPr>
          <p:nvPr>
            <p:ph type="body" idx="1"/>
          </p:nvPr>
        </p:nvSpPr>
        <p:spPr>
          <a:xfrm>
            <a:off x="359500" y="1073925"/>
            <a:ext cx="8323800" cy="4719600"/>
          </a:xfrm>
          <a:prstGeom prst="rect">
            <a:avLst/>
          </a:prstGeom>
        </p:spPr>
        <p:txBody>
          <a:bodyPr wrap="square" lIns="91425" tIns="91425" rIns="91425" bIns="91425" anchor="t" anchorCtr="0">
            <a:noAutofit/>
          </a:bodyPr>
          <a:lstStyle/>
          <a:p>
            <a:pPr lvl="0">
              <a:spcBef>
                <a:spcPts val="0"/>
              </a:spcBef>
              <a:buNone/>
            </a:pPr>
            <a:r>
              <a:rPr lang="en-US" sz="1200"/>
              <a:t>Example: - Equations are un for each Campus with unique values </a:t>
            </a:r>
          </a:p>
          <a:p>
            <a:pPr lvl="0">
              <a:spcBef>
                <a:spcPts val="0"/>
              </a:spcBef>
              <a:buClr>
                <a:schemeClr val="dk1"/>
              </a:buClr>
              <a:buSzPct val="110000"/>
              <a:buFont typeface="Arial"/>
              <a:buNone/>
            </a:pPr>
            <a:r>
              <a:rPr lang="en-US" sz="1000"/>
              <a:t>Equation Engine logic for UMNDL insert</a:t>
            </a:r>
          </a:p>
          <a:p>
            <a:pPr lvl="0">
              <a:spcBef>
                <a:spcPts val="0"/>
              </a:spcBef>
              <a:buClr>
                <a:schemeClr val="dk1"/>
              </a:buClr>
              <a:buSzPct val="110000"/>
              <a:buFont typeface="Arial"/>
              <a:buNone/>
            </a:pPr>
            <a:r>
              <a:rPr lang="en-US" sz="1000"/>
              <a:t>INSERT INTO PS_SCRTY_TBL_ACAD</a:t>
            </a:r>
          </a:p>
          <a:p>
            <a:pPr lvl="0">
              <a:spcBef>
                <a:spcPts val="0"/>
              </a:spcBef>
              <a:buClr>
                <a:schemeClr val="dk1"/>
              </a:buClr>
              <a:buSzPct val="110000"/>
              <a:buFont typeface="Arial"/>
              <a:buNone/>
            </a:pPr>
            <a:r>
              <a:rPr lang="en-US" sz="1000"/>
              <a:t>SELECT DISTINCT C.OPRID, ‘UMNDL’,’Y’,  TO_DATE(‘10-06- 2015’; ‘MM-DD- YYYY’), 55555549, 492063433</a:t>
            </a:r>
          </a:p>
          <a:p>
            <a:pPr lvl="0">
              <a:spcBef>
                <a:spcPts val="0"/>
              </a:spcBef>
              <a:buClr>
                <a:schemeClr val="dk1"/>
              </a:buClr>
              <a:buSzPct val="110000"/>
              <a:buFont typeface="Arial"/>
              <a:buNone/>
            </a:pPr>
            <a:r>
              <a:rPr lang="en-US" sz="1000"/>
              <a:t>FROM PS_CLASS_TBL A, PS_CLASS_INSTR B, PSOPRDEFN C</a:t>
            </a:r>
          </a:p>
          <a:p>
            <a:pPr lvl="0">
              <a:spcBef>
                <a:spcPts val="0"/>
              </a:spcBef>
              <a:buClr>
                <a:schemeClr val="dk1"/>
              </a:buClr>
              <a:buSzPct val="110000"/>
              <a:buFont typeface="Arial"/>
              <a:buNone/>
            </a:pPr>
            <a:r>
              <a:rPr lang="en-US" sz="1000"/>
              <a:t>WHERE A.CRSE_ID = B.CRSE_ID</a:t>
            </a:r>
          </a:p>
          <a:p>
            <a:pPr lvl="0">
              <a:spcBef>
                <a:spcPts val="0"/>
              </a:spcBef>
              <a:buClr>
                <a:schemeClr val="dk1"/>
              </a:buClr>
              <a:buSzPct val="110000"/>
              <a:buFont typeface="Arial"/>
              <a:buNone/>
            </a:pPr>
            <a:r>
              <a:rPr lang="en-US" sz="1000"/>
              <a:t>AND A.CRSE_OFFER_NBR = B.CRSE_OFFER_NBR</a:t>
            </a:r>
          </a:p>
          <a:p>
            <a:pPr lvl="0">
              <a:spcBef>
                <a:spcPts val="0"/>
              </a:spcBef>
              <a:buClr>
                <a:schemeClr val="dk1"/>
              </a:buClr>
              <a:buSzPct val="110000"/>
              <a:buFont typeface="Arial"/>
              <a:buNone/>
            </a:pPr>
            <a:r>
              <a:rPr lang="en-US" sz="1000"/>
              <a:t>AND A.STRM = B.STRM</a:t>
            </a:r>
          </a:p>
          <a:p>
            <a:pPr lvl="0">
              <a:spcBef>
                <a:spcPts val="0"/>
              </a:spcBef>
              <a:buClr>
                <a:schemeClr val="dk1"/>
              </a:buClr>
              <a:buSzPct val="110000"/>
              <a:buFont typeface="Arial"/>
              <a:buNone/>
            </a:pPr>
            <a:r>
              <a:rPr lang="en-US" sz="1000"/>
              <a:t>AND A.SESSION_CODE = B.SESSION_CODE</a:t>
            </a:r>
          </a:p>
          <a:p>
            <a:pPr lvl="0">
              <a:spcBef>
                <a:spcPts val="0"/>
              </a:spcBef>
              <a:buClr>
                <a:schemeClr val="dk1"/>
              </a:buClr>
              <a:buSzPct val="110000"/>
              <a:buFont typeface="Arial"/>
              <a:buNone/>
            </a:pPr>
            <a:r>
              <a:rPr lang="en-US" sz="1000"/>
              <a:t>AND A.CLASS_SECTION = B.CLASS_SECTION</a:t>
            </a:r>
          </a:p>
          <a:p>
            <a:pPr lvl="0">
              <a:spcBef>
                <a:spcPts val="0"/>
              </a:spcBef>
              <a:buClr>
                <a:schemeClr val="dk1"/>
              </a:buClr>
              <a:buSzPct val="110000"/>
              <a:buFont typeface="Arial"/>
              <a:buNone/>
            </a:pPr>
            <a:r>
              <a:rPr lang="en-US" sz="1000"/>
              <a:t>AND C.EMPLID = B.EMPLID</a:t>
            </a:r>
          </a:p>
          <a:p>
            <a:pPr lvl="0">
              <a:spcBef>
                <a:spcPts val="0"/>
              </a:spcBef>
              <a:buClr>
                <a:schemeClr val="dk1"/>
              </a:buClr>
              <a:buSzPct val="110000"/>
              <a:buFont typeface="Arial"/>
              <a:buNone/>
            </a:pPr>
            <a:r>
              <a:rPr lang="en-US" sz="1000"/>
              <a:t>AND A.STRM &gt;= ‘Term’,;</a:t>
            </a:r>
          </a:p>
          <a:p>
            <a:pPr lvl="0">
              <a:spcBef>
                <a:spcPts val="0"/>
              </a:spcBef>
              <a:buClr>
                <a:schemeClr val="dk1"/>
              </a:buClr>
              <a:buSzPct val="110000"/>
              <a:buFont typeface="Arial"/>
              <a:buNone/>
            </a:pPr>
            <a:r>
              <a:rPr lang="en-US" sz="1000"/>
              <a:t>AND B.EMPLID &lt;&gt;””</a:t>
            </a:r>
          </a:p>
          <a:p>
            <a:pPr lvl="0">
              <a:spcBef>
                <a:spcPts val="0"/>
              </a:spcBef>
              <a:buClr>
                <a:schemeClr val="dk1"/>
              </a:buClr>
              <a:buSzPct val="110000"/>
              <a:buFont typeface="Arial"/>
              <a:buNone/>
            </a:pPr>
            <a:r>
              <a:rPr lang="en-US" sz="1000"/>
              <a:t>AND A.INSTITUTION = ‘UMNDL’</a:t>
            </a:r>
          </a:p>
          <a:p>
            <a:pPr lvl="0">
              <a:spcBef>
                <a:spcPts val="0"/>
              </a:spcBef>
              <a:buClr>
                <a:schemeClr val="dk1"/>
              </a:buClr>
              <a:buSzPct val="110000"/>
              <a:buFont typeface="Arial"/>
              <a:buNone/>
            </a:pPr>
            <a:r>
              <a:rPr lang="en-US" sz="1000"/>
              <a:t>AND NOT EXISTS (SELECT ‘X’</a:t>
            </a:r>
          </a:p>
          <a:p>
            <a:pPr lvl="0">
              <a:spcBef>
                <a:spcPts val="0"/>
              </a:spcBef>
              <a:buClr>
                <a:schemeClr val="dk1"/>
              </a:buClr>
              <a:buSzPct val="110000"/>
              <a:buFont typeface="Arial"/>
              <a:buNone/>
            </a:pPr>
            <a:r>
              <a:rPr lang="en-US" sz="1000"/>
              <a:t>FROM PS_SCRTY_TBL_ACAD D</a:t>
            </a:r>
          </a:p>
          <a:p>
            <a:pPr lvl="0">
              <a:spcBef>
                <a:spcPts val="0"/>
              </a:spcBef>
              <a:buClr>
                <a:schemeClr val="dk1"/>
              </a:buClr>
              <a:buSzPct val="110000"/>
              <a:buFont typeface="Arial"/>
              <a:buNone/>
            </a:pPr>
            <a:r>
              <a:rPr lang="en-US" sz="1000"/>
              <a:t>WHERE D.OPRID = C.OPRID</a:t>
            </a:r>
          </a:p>
          <a:p>
            <a:pPr lvl="0">
              <a:spcBef>
                <a:spcPts val="0"/>
              </a:spcBef>
              <a:buNone/>
            </a:pPr>
            <a:r>
              <a:rPr lang="en-US" sz="1000"/>
              <a:t>AND (D.ACAD_ORG = ‘UMNDL’</a:t>
            </a:r>
          </a:p>
          <a:p>
            <a:pPr lvl="0" rtl="0">
              <a:spcBef>
                <a:spcPts val="0"/>
              </a:spcBef>
              <a:buClr>
                <a:schemeClr val="dk1"/>
              </a:buClr>
              <a:buSzPct val="110000"/>
              <a:buFont typeface="Arial"/>
              <a:buNone/>
            </a:pPr>
            <a:r>
              <a:rPr lang="en-US" sz="1000"/>
              <a:t>OR D.ACAD_ORG &lt;’U’))</a:t>
            </a:r>
          </a:p>
          <a:p>
            <a:pPr lvl="0">
              <a:spcBef>
                <a:spcPts val="0"/>
              </a:spcBef>
              <a:buNone/>
            </a:pPr>
            <a:endParaRPr sz="12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Shape 295"/>
          <p:cNvSpPr txBox="1">
            <a:spLocks noGrp="1"/>
          </p:cNvSpPr>
          <p:nvPr>
            <p:ph type="title"/>
          </p:nvPr>
        </p:nvSpPr>
        <p:spPr>
          <a:xfrm>
            <a:off x="685800" y="304800"/>
            <a:ext cx="7772400" cy="1143000"/>
          </a:xfrm>
          <a:prstGeom prst="rect">
            <a:avLst/>
          </a:prstGeom>
        </p:spPr>
        <p:txBody>
          <a:bodyPr wrap="square" lIns="91425" tIns="91425" rIns="91425" bIns="91425" anchor="ctr" anchorCtr="0">
            <a:noAutofit/>
          </a:bodyPr>
          <a:lstStyle/>
          <a:p>
            <a:pPr lvl="0">
              <a:spcBef>
                <a:spcPts val="0"/>
              </a:spcBef>
              <a:buNone/>
            </a:pPr>
            <a:r>
              <a:rPr lang="en-US"/>
              <a:t>Instructor Access</a:t>
            </a:r>
          </a:p>
        </p:txBody>
      </p:sp>
      <p:sp>
        <p:nvSpPr>
          <p:cNvPr id="296" name="Shape 296"/>
          <p:cNvSpPr txBox="1">
            <a:spLocks noGrp="1"/>
          </p:cNvSpPr>
          <p:nvPr>
            <p:ph type="body" idx="1"/>
          </p:nvPr>
        </p:nvSpPr>
        <p:spPr>
          <a:xfrm>
            <a:off x="475700" y="1447800"/>
            <a:ext cx="8403900" cy="4247400"/>
          </a:xfrm>
          <a:prstGeom prst="rect">
            <a:avLst/>
          </a:prstGeom>
        </p:spPr>
        <p:txBody>
          <a:bodyPr wrap="square" lIns="91425" tIns="91425" rIns="91425" bIns="91425" anchor="t" anchorCtr="0">
            <a:noAutofit/>
          </a:bodyPr>
          <a:lstStyle/>
          <a:p>
            <a:pPr marL="457200" lvl="0" indent="-381000" rtl="0">
              <a:spcBef>
                <a:spcPts val="0"/>
              </a:spcBef>
              <a:buSzPct val="100000"/>
            </a:pPr>
            <a:r>
              <a:rPr lang="en-US" sz="2400"/>
              <a:t>Grade Roster Access provided by Enrollment Access ID</a:t>
            </a:r>
          </a:p>
          <a:p>
            <a:pPr marL="914400" lvl="1" indent="-381000" rtl="0">
              <a:spcBef>
                <a:spcPts val="0"/>
              </a:spcBef>
              <a:buSzPct val="100000"/>
            </a:pPr>
            <a:r>
              <a:rPr lang="en-US" sz="2400"/>
              <a:t>Primary Instructor</a:t>
            </a:r>
          </a:p>
          <a:p>
            <a:pPr marL="914400" lvl="1" indent="-381000" rtl="0">
              <a:spcBef>
                <a:spcPts val="0"/>
              </a:spcBef>
              <a:buSzPct val="100000"/>
            </a:pPr>
            <a:r>
              <a:rPr lang="en-US" sz="2400"/>
              <a:t>Secondary Instructor</a:t>
            </a:r>
          </a:p>
          <a:p>
            <a:pPr marL="914400" lvl="1" indent="-381000" rtl="0">
              <a:spcBef>
                <a:spcPts val="0"/>
              </a:spcBef>
              <a:buSzPct val="100000"/>
            </a:pPr>
            <a:r>
              <a:rPr lang="en-US" sz="2400"/>
              <a:t>Teaching Assistant</a:t>
            </a:r>
          </a:p>
          <a:p>
            <a:pPr marL="914400" lvl="1" indent="-381000" rtl="0">
              <a:spcBef>
                <a:spcPts val="0"/>
              </a:spcBef>
              <a:buSzPct val="100000"/>
            </a:pPr>
            <a:r>
              <a:rPr lang="en-US" sz="2400"/>
              <a:t>Proxy</a:t>
            </a:r>
          </a:p>
          <a:p>
            <a:pPr marL="457200" lvl="0" indent="0" rtl="0">
              <a:spcBef>
                <a:spcPts val="0"/>
              </a:spcBef>
              <a:buNone/>
            </a:pPr>
            <a:endParaRPr sz="600"/>
          </a:p>
          <a:p>
            <a:pPr marL="457200" lvl="0" indent="-381000" rtl="0">
              <a:spcBef>
                <a:spcPts val="0"/>
              </a:spcBef>
              <a:buSzPct val="100000"/>
            </a:pPr>
            <a:r>
              <a:rPr lang="en-US" sz="2400"/>
              <a:t>Levels of access to grade roster</a:t>
            </a:r>
          </a:p>
          <a:p>
            <a:pPr marL="914400" lvl="1" indent="-381000" rtl="0">
              <a:spcBef>
                <a:spcPts val="0"/>
              </a:spcBef>
              <a:buSzPct val="100000"/>
            </a:pPr>
            <a:r>
              <a:rPr lang="en-US" sz="2400"/>
              <a:t>Approve</a:t>
            </a:r>
          </a:p>
          <a:p>
            <a:pPr marL="914400" lvl="1" indent="-381000" rtl="0">
              <a:spcBef>
                <a:spcPts val="0"/>
              </a:spcBef>
              <a:buSzPct val="100000"/>
            </a:pPr>
            <a:r>
              <a:rPr lang="en-US" sz="2400"/>
              <a:t>Grade</a:t>
            </a:r>
          </a:p>
          <a:p>
            <a:pPr marL="914400" lvl="1" indent="-381000">
              <a:spcBef>
                <a:spcPts val="0"/>
              </a:spcBef>
              <a:buSzPct val="100000"/>
            </a:pPr>
            <a:r>
              <a:rPr lang="en-US" sz="2400"/>
              <a:t>Blank</a:t>
            </a:r>
          </a:p>
          <a:p>
            <a:pPr lvl="0">
              <a:spcBef>
                <a:spcPts val="0"/>
              </a:spcBef>
              <a:buNone/>
            </a:pPr>
            <a:r>
              <a:rPr lang="en-US"/>
              <a:t>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Shape 302"/>
          <p:cNvSpPr txBox="1">
            <a:spLocks noGrp="1"/>
          </p:cNvSpPr>
          <p:nvPr>
            <p:ph type="title"/>
          </p:nvPr>
        </p:nvSpPr>
        <p:spPr>
          <a:xfrm>
            <a:off x="685800" y="304800"/>
            <a:ext cx="7772400" cy="1143000"/>
          </a:xfrm>
          <a:prstGeom prst="rect">
            <a:avLst/>
          </a:prstGeom>
        </p:spPr>
        <p:txBody>
          <a:bodyPr wrap="square" lIns="91425" tIns="91425" rIns="91425" bIns="91425" anchor="ctr" anchorCtr="0">
            <a:noAutofit/>
          </a:bodyPr>
          <a:lstStyle/>
          <a:p>
            <a:pPr lvl="0">
              <a:spcBef>
                <a:spcPts val="0"/>
              </a:spcBef>
              <a:buNone/>
            </a:pPr>
            <a:r>
              <a:rPr lang="en-US"/>
              <a:t>Queries to Validate </a:t>
            </a:r>
          </a:p>
        </p:txBody>
      </p:sp>
      <p:sp>
        <p:nvSpPr>
          <p:cNvPr id="303" name="Shape 303"/>
          <p:cNvSpPr txBox="1">
            <a:spLocks noGrp="1"/>
          </p:cNvSpPr>
          <p:nvPr>
            <p:ph type="body" idx="1"/>
          </p:nvPr>
        </p:nvSpPr>
        <p:spPr>
          <a:xfrm>
            <a:off x="685800" y="1300000"/>
            <a:ext cx="7772400" cy="4415100"/>
          </a:xfrm>
          <a:prstGeom prst="rect">
            <a:avLst/>
          </a:prstGeom>
        </p:spPr>
        <p:txBody>
          <a:bodyPr wrap="square" lIns="91425" tIns="91425" rIns="91425" bIns="91425" anchor="t" anchorCtr="0">
            <a:noAutofit/>
          </a:bodyPr>
          <a:lstStyle/>
          <a:p>
            <a:pPr lvl="0">
              <a:spcBef>
                <a:spcPts val="0"/>
              </a:spcBef>
              <a:buNone/>
            </a:pPr>
            <a:r>
              <a:rPr lang="en-US" sz="2400"/>
              <a:t>Query by Emplid Grade Roster Access</a:t>
            </a:r>
          </a:p>
          <a:p>
            <a:pPr lvl="0">
              <a:spcBef>
                <a:spcPts val="0"/>
              </a:spcBef>
              <a:buNone/>
            </a:pPr>
            <a:endParaRPr sz="1000"/>
          </a:p>
          <a:p>
            <a:pPr lvl="0">
              <a:spcBef>
                <a:spcPts val="0"/>
              </a:spcBef>
              <a:buClr>
                <a:schemeClr val="dk1"/>
              </a:buClr>
              <a:buSzPct val="68750"/>
              <a:buFont typeface="Arial"/>
              <a:buNone/>
            </a:pPr>
            <a:r>
              <a:rPr lang="en-US" sz="1600"/>
              <a:t>SELECT A.CRSE_ID, A.CRSE_OFFER_NBR, A.STRM, A.SESSION_CODE, A.CLASS_SECTION, A.CLASS_MTG_NBR, A.INSTR_ASSIGN_SEQ, A.EMPLID, A.INSTR_ROLE, A.GRADE_RSTR_ACCESS, B.SESSION_CODE, B.INSTITUTION, B.SUBJECT, B.CATALOG_NBR</a:t>
            </a:r>
          </a:p>
          <a:p>
            <a:pPr lvl="0">
              <a:spcBef>
                <a:spcPts val="0"/>
              </a:spcBef>
              <a:buClr>
                <a:schemeClr val="dk1"/>
              </a:buClr>
              <a:buSzPct val="68750"/>
              <a:buFont typeface="Arial"/>
              <a:buNone/>
            </a:pPr>
            <a:r>
              <a:rPr lang="en-US" sz="1600"/>
              <a:t>  FROM PS_CLASS_INSTR A, PS_CLASS_TBL B</a:t>
            </a:r>
          </a:p>
          <a:p>
            <a:pPr lvl="0">
              <a:spcBef>
                <a:spcPts val="0"/>
              </a:spcBef>
              <a:buClr>
                <a:schemeClr val="dk1"/>
              </a:buClr>
              <a:buSzPct val="68750"/>
              <a:buFont typeface="Arial"/>
              <a:buNone/>
            </a:pPr>
            <a:r>
              <a:rPr lang="en-US" sz="1600"/>
              <a:t>  WHERE ( A.EMPLID = :1</a:t>
            </a:r>
          </a:p>
          <a:p>
            <a:pPr lvl="0">
              <a:spcBef>
                <a:spcPts val="0"/>
              </a:spcBef>
              <a:buClr>
                <a:schemeClr val="dk1"/>
              </a:buClr>
              <a:buSzPct val="68750"/>
              <a:buFont typeface="Arial"/>
              <a:buNone/>
            </a:pPr>
            <a:r>
              <a:rPr lang="en-US" sz="1600"/>
              <a:t> 	AND A.CRSE_ID = B.CRSE_ID</a:t>
            </a:r>
          </a:p>
          <a:p>
            <a:pPr lvl="0">
              <a:spcBef>
                <a:spcPts val="0"/>
              </a:spcBef>
              <a:buClr>
                <a:schemeClr val="dk1"/>
              </a:buClr>
              <a:buSzPct val="68750"/>
              <a:buFont typeface="Arial"/>
              <a:buNone/>
            </a:pPr>
            <a:r>
              <a:rPr lang="en-US" sz="1600"/>
              <a:t> 	AND A.CRSE_OFFER_NBR = B.CRSE_OFFER_NBR</a:t>
            </a:r>
          </a:p>
          <a:p>
            <a:pPr lvl="0">
              <a:spcBef>
                <a:spcPts val="0"/>
              </a:spcBef>
              <a:buClr>
                <a:schemeClr val="dk1"/>
              </a:buClr>
              <a:buSzPct val="68750"/>
              <a:buFont typeface="Arial"/>
              <a:buNone/>
            </a:pPr>
            <a:r>
              <a:rPr lang="en-US" sz="1600"/>
              <a:t> 	AND A.STRM = B.STRM</a:t>
            </a:r>
          </a:p>
          <a:p>
            <a:pPr lvl="0">
              <a:spcBef>
                <a:spcPts val="0"/>
              </a:spcBef>
              <a:buClr>
                <a:schemeClr val="dk1"/>
              </a:buClr>
              <a:buSzPct val="68750"/>
              <a:buFont typeface="Arial"/>
              <a:buNone/>
            </a:pPr>
            <a:r>
              <a:rPr lang="en-US" sz="1600"/>
              <a:t> 	AND A.SESSION_CODE = B.SESSION_CODE</a:t>
            </a:r>
          </a:p>
          <a:p>
            <a:pPr lvl="0">
              <a:spcBef>
                <a:spcPts val="0"/>
              </a:spcBef>
              <a:buNone/>
            </a:pPr>
            <a:r>
              <a:rPr lang="en-US" sz="1600"/>
              <a:t> 	AND A.CLASS_SECTION = B.CLASS_SECTION)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685800" y="304800"/>
            <a:ext cx="7772400" cy="929400"/>
          </a:xfrm>
          <a:prstGeom prst="rect">
            <a:avLst/>
          </a:prstGeom>
        </p:spPr>
        <p:txBody>
          <a:bodyPr wrap="square" lIns="91425" tIns="91425" rIns="91425" bIns="91425" anchor="ctr" anchorCtr="0">
            <a:noAutofit/>
          </a:bodyPr>
          <a:lstStyle/>
          <a:p>
            <a:pPr lvl="0">
              <a:spcBef>
                <a:spcPts val="0"/>
              </a:spcBef>
              <a:buNone/>
            </a:pPr>
            <a:r>
              <a:rPr lang="en-US"/>
              <a:t>Queries</a:t>
            </a:r>
          </a:p>
        </p:txBody>
      </p:sp>
      <p:sp>
        <p:nvSpPr>
          <p:cNvPr id="310" name="Shape 310"/>
          <p:cNvSpPr txBox="1">
            <a:spLocks noGrp="1"/>
          </p:cNvSpPr>
          <p:nvPr>
            <p:ph type="body" idx="1"/>
          </p:nvPr>
        </p:nvSpPr>
        <p:spPr>
          <a:xfrm>
            <a:off x="685800" y="1073925"/>
            <a:ext cx="7772400" cy="4766700"/>
          </a:xfrm>
          <a:prstGeom prst="rect">
            <a:avLst/>
          </a:prstGeom>
        </p:spPr>
        <p:txBody>
          <a:bodyPr wrap="square" lIns="91425" tIns="91425" rIns="91425" bIns="91425" anchor="t" anchorCtr="0">
            <a:noAutofit/>
          </a:bodyPr>
          <a:lstStyle/>
          <a:p>
            <a:pPr lvl="0">
              <a:spcBef>
                <a:spcPts val="0"/>
              </a:spcBef>
              <a:buNone/>
            </a:pPr>
            <a:r>
              <a:rPr lang="en-US" sz="2400"/>
              <a:t>Verify Instructor’s Job Status</a:t>
            </a:r>
          </a:p>
          <a:p>
            <a:pPr lvl="0">
              <a:spcBef>
                <a:spcPts val="0"/>
              </a:spcBef>
              <a:buNone/>
            </a:pPr>
            <a:endParaRPr sz="600"/>
          </a:p>
          <a:p>
            <a:pPr lvl="0">
              <a:spcBef>
                <a:spcPts val="0"/>
              </a:spcBef>
              <a:buClr>
                <a:schemeClr val="dk1"/>
              </a:buClr>
              <a:buSzPct val="110000"/>
              <a:buFont typeface="Arial"/>
              <a:buNone/>
            </a:pPr>
            <a:r>
              <a:rPr lang="en-US" sz="1000"/>
              <a:t>SELECT A.EMPLID, TO_CHAR(A.EFFDT,'YYYY-MM-DD'), A.EFFSEQ, A.DEPTID, A.JOBCODE, A.EMPL_STATUS, A.HR_STATUS, A.ACTION, A.LOCATION, TO_CHAR(SYSDATE,'YYYY-MM-DD'), TO_CHAR(SYSDATE,'YYYY-MM-DD')</a:t>
            </a:r>
          </a:p>
          <a:p>
            <a:pPr lvl="0">
              <a:spcBef>
                <a:spcPts val="0"/>
              </a:spcBef>
              <a:buClr>
                <a:schemeClr val="dk1"/>
              </a:buClr>
              <a:buSzPct val="110000"/>
              <a:buFont typeface="Arial"/>
              <a:buNone/>
            </a:pPr>
            <a:r>
              <a:rPr lang="en-US" sz="1000"/>
              <a:t>  FROM PS_CURRENT_JOB A, PS_EMPLMT_SRCH_QRY A1</a:t>
            </a:r>
          </a:p>
          <a:p>
            <a:pPr lvl="0">
              <a:spcBef>
                <a:spcPts val="0"/>
              </a:spcBef>
              <a:buClr>
                <a:schemeClr val="dk1"/>
              </a:buClr>
              <a:buSzPct val="110000"/>
              <a:buFont typeface="Arial"/>
              <a:buNone/>
            </a:pPr>
            <a:r>
              <a:rPr lang="en-US" sz="1000"/>
              <a:t>  WHERE ( A.EMPLID = A1.EMPLID</a:t>
            </a:r>
          </a:p>
          <a:p>
            <a:pPr lvl="0">
              <a:spcBef>
                <a:spcPts val="0"/>
              </a:spcBef>
              <a:buClr>
                <a:schemeClr val="dk1"/>
              </a:buClr>
              <a:buSzPct val="110000"/>
              <a:buFont typeface="Arial"/>
              <a:buNone/>
            </a:pPr>
            <a:r>
              <a:rPr lang="en-US" sz="1000"/>
              <a:t>	AND A.EMPL_RCD = A1.EMPL_RCD</a:t>
            </a:r>
          </a:p>
          <a:p>
            <a:pPr lvl="0">
              <a:spcBef>
                <a:spcPts val="0"/>
              </a:spcBef>
              <a:buClr>
                <a:schemeClr val="dk1"/>
              </a:buClr>
              <a:buSzPct val="110000"/>
              <a:buFont typeface="Arial"/>
              <a:buNone/>
            </a:pPr>
            <a:r>
              <a:rPr lang="en-US" sz="1000"/>
              <a:t>	AND A1.OPRID = 'XXXX’'</a:t>
            </a:r>
          </a:p>
          <a:p>
            <a:pPr lvl="0">
              <a:spcBef>
                <a:spcPts val="0"/>
              </a:spcBef>
              <a:buClr>
                <a:schemeClr val="dk1"/>
              </a:buClr>
              <a:buSzPct val="110000"/>
              <a:buFont typeface="Arial"/>
              <a:buNone/>
            </a:pPr>
            <a:r>
              <a:rPr lang="en-US" sz="1000"/>
              <a:t>	AND ( A.EFFDT =</a:t>
            </a:r>
          </a:p>
          <a:p>
            <a:pPr lvl="0">
              <a:spcBef>
                <a:spcPts val="0"/>
              </a:spcBef>
              <a:buClr>
                <a:schemeClr val="dk1"/>
              </a:buClr>
              <a:buSzPct val="110000"/>
              <a:buFont typeface="Arial"/>
              <a:buNone/>
            </a:pPr>
            <a:r>
              <a:rPr lang="en-US" sz="1000"/>
              <a:t>    	(SELECT MAX(A_ED.EFFDT) FROM PS_CURRENT_JOB A_ED</a:t>
            </a:r>
          </a:p>
          <a:p>
            <a:pPr lvl="0">
              <a:spcBef>
                <a:spcPts val="0"/>
              </a:spcBef>
              <a:buClr>
                <a:schemeClr val="dk1"/>
              </a:buClr>
              <a:buSzPct val="110000"/>
              <a:buFont typeface="Arial"/>
              <a:buNone/>
            </a:pPr>
            <a:r>
              <a:rPr lang="en-US" sz="1000"/>
              <a:t>    	WHERE A.EMPLID = A_ED.EMPLID</a:t>
            </a:r>
          </a:p>
          <a:p>
            <a:pPr lvl="0">
              <a:spcBef>
                <a:spcPts val="0"/>
              </a:spcBef>
              <a:buClr>
                <a:schemeClr val="dk1"/>
              </a:buClr>
              <a:buSzPct val="110000"/>
              <a:buFont typeface="Arial"/>
              <a:buNone/>
            </a:pPr>
            <a:r>
              <a:rPr lang="en-US" sz="1000"/>
              <a:t>      	AND A.EMPL_RCD = A_ED.EMPL_RCD</a:t>
            </a:r>
          </a:p>
          <a:p>
            <a:pPr lvl="0">
              <a:spcBef>
                <a:spcPts val="0"/>
              </a:spcBef>
              <a:buClr>
                <a:schemeClr val="dk1"/>
              </a:buClr>
              <a:buSzPct val="110000"/>
              <a:buFont typeface="Arial"/>
              <a:buNone/>
            </a:pPr>
            <a:r>
              <a:rPr lang="en-US" sz="1000"/>
              <a:t>      	AND A_ED.EFFDT &lt;= SYSDATE)</a:t>
            </a:r>
          </a:p>
          <a:p>
            <a:pPr lvl="0">
              <a:spcBef>
                <a:spcPts val="0"/>
              </a:spcBef>
              <a:buClr>
                <a:schemeClr val="dk1"/>
              </a:buClr>
              <a:buSzPct val="110000"/>
              <a:buFont typeface="Arial"/>
              <a:buNone/>
            </a:pPr>
            <a:r>
              <a:rPr lang="en-US" sz="1000"/>
              <a:t>	AND A.EFFSEQ =</a:t>
            </a:r>
          </a:p>
          <a:p>
            <a:pPr lvl="0">
              <a:spcBef>
                <a:spcPts val="0"/>
              </a:spcBef>
              <a:buClr>
                <a:schemeClr val="dk1"/>
              </a:buClr>
              <a:buSzPct val="110000"/>
              <a:buFont typeface="Arial"/>
              <a:buNone/>
            </a:pPr>
            <a:r>
              <a:rPr lang="en-US" sz="1000"/>
              <a:t>    	(SELECT MAX(A_ES.EFFSEQ) FROM PS_CURRENT_JOB A_ES</a:t>
            </a:r>
          </a:p>
          <a:p>
            <a:pPr lvl="0">
              <a:spcBef>
                <a:spcPts val="0"/>
              </a:spcBef>
              <a:buClr>
                <a:schemeClr val="dk1"/>
              </a:buClr>
              <a:buSzPct val="110000"/>
              <a:buFont typeface="Arial"/>
              <a:buNone/>
            </a:pPr>
            <a:r>
              <a:rPr lang="en-US" sz="1000"/>
              <a:t>    	WHERE A.EMPLID = A_ES.EMPLID</a:t>
            </a:r>
          </a:p>
          <a:p>
            <a:pPr lvl="0">
              <a:spcBef>
                <a:spcPts val="0"/>
              </a:spcBef>
              <a:buClr>
                <a:schemeClr val="dk1"/>
              </a:buClr>
              <a:buSzPct val="110000"/>
              <a:buFont typeface="Arial"/>
              <a:buNone/>
            </a:pPr>
            <a:r>
              <a:rPr lang="en-US" sz="1000"/>
              <a:t>      	AND A.EMPL_RCD = A_ES.EMPL_RCD</a:t>
            </a:r>
          </a:p>
          <a:p>
            <a:pPr lvl="0">
              <a:spcBef>
                <a:spcPts val="0"/>
              </a:spcBef>
              <a:buClr>
                <a:schemeClr val="dk1"/>
              </a:buClr>
              <a:buSzPct val="110000"/>
              <a:buFont typeface="Arial"/>
              <a:buNone/>
            </a:pPr>
            <a:r>
              <a:rPr lang="en-US" sz="1000"/>
              <a:t>      	AND A.EFFDT = A_ES.EFFDT)</a:t>
            </a:r>
          </a:p>
          <a:p>
            <a:pPr lvl="0">
              <a:spcBef>
                <a:spcPts val="0"/>
              </a:spcBef>
              <a:buNone/>
            </a:pPr>
            <a:r>
              <a:rPr lang="en-US" sz="1000"/>
              <a:t> 	AND A.EMPLID = :4 ))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685800" y="304800"/>
            <a:ext cx="7772400" cy="1143000"/>
          </a:xfrm>
          <a:prstGeom prst="rect">
            <a:avLst/>
          </a:prstGeom>
        </p:spPr>
        <p:txBody>
          <a:bodyPr wrap="square" lIns="91425" tIns="91425" rIns="91425" bIns="91425" anchor="ctr" anchorCtr="0">
            <a:noAutofit/>
          </a:bodyPr>
          <a:lstStyle/>
          <a:p>
            <a:pPr lvl="0">
              <a:spcBef>
                <a:spcPts val="0"/>
              </a:spcBef>
              <a:buClr>
                <a:schemeClr val="dk1"/>
              </a:buClr>
              <a:buSzPct val="36666"/>
              <a:buFont typeface="Arial"/>
              <a:buNone/>
            </a:pPr>
            <a:r>
              <a:rPr lang="en-US" sz="3000"/>
              <a:t>Row Level Security</a:t>
            </a:r>
          </a:p>
          <a:p>
            <a:pPr lvl="0" rtl="0">
              <a:spcBef>
                <a:spcPts val="0"/>
              </a:spcBef>
              <a:buClr>
                <a:schemeClr val="dk1"/>
              </a:buClr>
              <a:buSzPct val="36666"/>
              <a:buFont typeface="Arial"/>
              <a:buNone/>
            </a:pPr>
            <a:r>
              <a:rPr lang="en-US" sz="3000"/>
              <a:t>Service Indicators/Student Groups</a:t>
            </a:r>
          </a:p>
        </p:txBody>
      </p:sp>
      <p:sp>
        <p:nvSpPr>
          <p:cNvPr id="317" name="Shape 317"/>
          <p:cNvSpPr txBox="1">
            <a:spLocks noGrp="1"/>
          </p:cNvSpPr>
          <p:nvPr>
            <p:ph type="body" idx="1"/>
          </p:nvPr>
        </p:nvSpPr>
        <p:spPr>
          <a:xfrm>
            <a:off x="685800" y="1392300"/>
            <a:ext cx="7772400" cy="4322700"/>
          </a:xfrm>
          <a:prstGeom prst="rect">
            <a:avLst/>
          </a:prstGeom>
        </p:spPr>
        <p:txBody>
          <a:bodyPr wrap="square" lIns="91425" tIns="91425" rIns="91425" bIns="91425" anchor="t" anchorCtr="0">
            <a:noAutofit/>
          </a:bodyPr>
          <a:lstStyle/>
          <a:p>
            <a:pPr marL="0" lvl="0" indent="0" rtl="0">
              <a:spcBef>
                <a:spcPts val="0"/>
              </a:spcBef>
              <a:buNone/>
            </a:pPr>
            <a:r>
              <a:rPr lang="en-US" sz="2400"/>
              <a:t>  </a:t>
            </a:r>
          </a:p>
          <a:p>
            <a:pPr marL="0" lvl="0" indent="0" rtl="0">
              <a:spcBef>
                <a:spcPts val="0"/>
              </a:spcBef>
              <a:buNone/>
            </a:pPr>
            <a:endParaRPr sz="2400"/>
          </a:p>
        </p:txBody>
      </p:sp>
      <p:pic>
        <p:nvPicPr>
          <p:cNvPr id="318" name="Shape 318"/>
          <p:cNvPicPr preferRelativeResize="0"/>
          <p:nvPr/>
        </p:nvPicPr>
        <p:blipFill>
          <a:blip r:embed="rId3">
            <a:alphaModFix/>
          </a:blip>
          <a:stretch>
            <a:fillRect/>
          </a:stretch>
        </p:blipFill>
        <p:spPr>
          <a:xfrm>
            <a:off x="685800" y="1631650"/>
            <a:ext cx="7842076" cy="2234437"/>
          </a:xfrm>
          <a:prstGeom prst="rect">
            <a:avLst/>
          </a:prstGeom>
          <a:noFill/>
          <a:ln>
            <a:noFill/>
          </a:ln>
        </p:spPr>
      </p:pic>
      <p:pic>
        <p:nvPicPr>
          <p:cNvPr id="319" name="Shape 319"/>
          <p:cNvPicPr preferRelativeResize="0"/>
          <p:nvPr/>
        </p:nvPicPr>
        <p:blipFill>
          <a:blip r:embed="rId4">
            <a:alphaModFix/>
          </a:blip>
          <a:stretch>
            <a:fillRect/>
          </a:stretch>
        </p:blipFill>
        <p:spPr>
          <a:xfrm>
            <a:off x="624625" y="4053625"/>
            <a:ext cx="7954250" cy="166137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685800" y="304800"/>
            <a:ext cx="7772400" cy="1143000"/>
          </a:xfrm>
          <a:prstGeom prst="rect">
            <a:avLst/>
          </a:prstGeom>
        </p:spPr>
        <p:txBody>
          <a:bodyPr wrap="square" lIns="91425" tIns="91425" rIns="91425" bIns="91425" anchor="ctr" anchorCtr="0">
            <a:noAutofit/>
          </a:bodyPr>
          <a:lstStyle/>
          <a:p>
            <a:pPr lvl="0">
              <a:spcBef>
                <a:spcPts val="0"/>
              </a:spcBef>
              <a:buNone/>
            </a:pPr>
            <a:r>
              <a:rPr lang="en-US"/>
              <a:t>Multiple Layers of Security</a:t>
            </a:r>
          </a:p>
          <a:p>
            <a:pPr lvl="0" rtl="0">
              <a:spcBef>
                <a:spcPts val="0"/>
              </a:spcBef>
              <a:buNone/>
            </a:pPr>
            <a:endParaRPr/>
          </a:p>
        </p:txBody>
      </p:sp>
      <p:sp>
        <p:nvSpPr>
          <p:cNvPr id="326" name="Shape 326"/>
          <p:cNvSpPr txBox="1">
            <a:spLocks noGrp="1"/>
          </p:cNvSpPr>
          <p:nvPr>
            <p:ph type="body" idx="1"/>
          </p:nvPr>
        </p:nvSpPr>
        <p:spPr>
          <a:xfrm>
            <a:off x="685800" y="1401700"/>
            <a:ext cx="7772400" cy="4313400"/>
          </a:xfrm>
          <a:prstGeom prst="rect">
            <a:avLst/>
          </a:prstGeom>
        </p:spPr>
        <p:txBody>
          <a:bodyPr wrap="square" lIns="91425" tIns="91425" rIns="91425" bIns="91425" anchor="t" anchorCtr="0">
            <a:noAutofit/>
          </a:bodyPr>
          <a:lstStyle/>
          <a:p>
            <a:pPr marL="0" lvl="0" indent="0" rtl="0">
              <a:spcBef>
                <a:spcPts val="0"/>
              </a:spcBef>
              <a:buNone/>
            </a:pPr>
            <a:endParaRPr sz="2400"/>
          </a:p>
          <a:p>
            <a:pPr marL="0" lvl="0" indent="0" rtl="0">
              <a:spcBef>
                <a:spcPts val="0"/>
              </a:spcBef>
              <a:buNone/>
            </a:pPr>
            <a:r>
              <a:rPr lang="en-US" sz="2400"/>
              <a:t>  </a:t>
            </a:r>
          </a:p>
          <a:p>
            <a:pPr marL="0" lvl="0" indent="0" rtl="0">
              <a:spcBef>
                <a:spcPts val="0"/>
              </a:spcBef>
              <a:buNone/>
            </a:pPr>
            <a:endParaRPr sz="2400"/>
          </a:p>
        </p:txBody>
      </p:sp>
      <p:pic>
        <p:nvPicPr>
          <p:cNvPr id="327" name="Shape 327"/>
          <p:cNvPicPr preferRelativeResize="0"/>
          <p:nvPr/>
        </p:nvPicPr>
        <p:blipFill>
          <a:blip r:embed="rId3">
            <a:alphaModFix/>
          </a:blip>
          <a:stretch>
            <a:fillRect/>
          </a:stretch>
        </p:blipFill>
        <p:spPr>
          <a:xfrm>
            <a:off x="3827225" y="2381075"/>
            <a:ext cx="783675" cy="1628125"/>
          </a:xfrm>
          <a:prstGeom prst="rect">
            <a:avLst/>
          </a:prstGeom>
          <a:noFill/>
          <a:ln>
            <a:noFill/>
          </a:ln>
        </p:spPr>
      </p:pic>
      <p:pic>
        <p:nvPicPr>
          <p:cNvPr id="328" name="Shape 328"/>
          <p:cNvPicPr preferRelativeResize="0"/>
          <p:nvPr/>
        </p:nvPicPr>
        <p:blipFill>
          <a:blip r:embed="rId4">
            <a:alphaModFix/>
          </a:blip>
          <a:stretch>
            <a:fillRect/>
          </a:stretch>
        </p:blipFill>
        <p:spPr>
          <a:xfrm>
            <a:off x="5781625" y="1856950"/>
            <a:ext cx="885825" cy="1666875"/>
          </a:xfrm>
          <a:prstGeom prst="rect">
            <a:avLst/>
          </a:prstGeom>
          <a:noFill/>
          <a:ln>
            <a:noFill/>
          </a:ln>
        </p:spPr>
      </p:pic>
      <p:pic>
        <p:nvPicPr>
          <p:cNvPr id="329" name="Shape 329"/>
          <p:cNvPicPr preferRelativeResize="0"/>
          <p:nvPr/>
        </p:nvPicPr>
        <p:blipFill>
          <a:blip r:embed="rId5">
            <a:alphaModFix/>
          </a:blip>
          <a:stretch>
            <a:fillRect/>
          </a:stretch>
        </p:blipFill>
        <p:spPr>
          <a:xfrm>
            <a:off x="2492913" y="4009188"/>
            <a:ext cx="847725" cy="1438275"/>
          </a:xfrm>
          <a:prstGeom prst="rect">
            <a:avLst/>
          </a:prstGeom>
          <a:noFill/>
          <a:ln>
            <a:noFill/>
          </a:ln>
        </p:spPr>
      </p:pic>
      <p:pic>
        <p:nvPicPr>
          <p:cNvPr id="330" name="Shape 330"/>
          <p:cNvPicPr preferRelativeResize="0"/>
          <p:nvPr/>
        </p:nvPicPr>
        <p:blipFill>
          <a:blip r:embed="rId6">
            <a:alphaModFix/>
          </a:blip>
          <a:stretch>
            <a:fillRect/>
          </a:stretch>
        </p:blipFill>
        <p:spPr>
          <a:xfrm>
            <a:off x="7490138" y="1191413"/>
            <a:ext cx="771525" cy="1533525"/>
          </a:xfrm>
          <a:prstGeom prst="rect">
            <a:avLst/>
          </a:prstGeom>
          <a:noFill/>
          <a:ln>
            <a:noFill/>
          </a:ln>
        </p:spPr>
      </p:pic>
      <p:pic>
        <p:nvPicPr>
          <p:cNvPr id="331" name="Shape 331"/>
          <p:cNvPicPr preferRelativeResize="0"/>
          <p:nvPr/>
        </p:nvPicPr>
        <p:blipFill>
          <a:blip r:embed="rId7">
            <a:alphaModFix/>
          </a:blip>
          <a:stretch>
            <a:fillRect/>
          </a:stretch>
        </p:blipFill>
        <p:spPr>
          <a:xfrm>
            <a:off x="782725" y="1356525"/>
            <a:ext cx="609075" cy="1218150"/>
          </a:xfrm>
          <a:prstGeom prst="rect">
            <a:avLst/>
          </a:prstGeom>
          <a:noFill/>
          <a:ln>
            <a:noFill/>
          </a:ln>
        </p:spPr>
      </p:pic>
      <p:pic>
        <p:nvPicPr>
          <p:cNvPr id="332" name="Shape 332"/>
          <p:cNvPicPr preferRelativeResize="0"/>
          <p:nvPr/>
        </p:nvPicPr>
        <p:blipFill>
          <a:blip r:embed="rId8">
            <a:alphaModFix/>
          </a:blip>
          <a:stretch>
            <a:fillRect/>
          </a:stretch>
        </p:blipFill>
        <p:spPr>
          <a:xfrm>
            <a:off x="5087188" y="4049806"/>
            <a:ext cx="847725" cy="1486993"/>
          </a:xfrm>
          <a:prstGeom prst="rect">
            <a:avLst/>
          </a:prstGeom>
          <a:noFill/>
          <a:ln>
            <a:noFill/>
          </a:ln>
        </p:spPr>
      </p:pic>
      <p:pic>
        <p:nvPicPr>
          <p:cNvPr id="333" name="Shape 333"/>
          <p:cNvPicPr preferRelativeResize="0"/>
          <p:nvPr/>
        </p:nvPicPr>
        <p:blipFill>
          <a:blip r:embed="rId9">
            <a:alphaModFix/>
          </a:blip>
          <a:stretch>
            <a:fillRect/>
          </a:stretch>
        </p:blipFill>
        <p:spPr>
          <a:xfrm>
            <a:off x="7245675" y="4155675"/>
            <a:ext cx="723900" cy="1381125"/>
          </a:xfrm>
          <a:prstGeom prst="rect">
            <a:avLst/>
          </a:prstGeom>
          <a:noFill/>
          <a:ln>
            <a:noFill/>
          </a:ln>
        </p:spPr>
      </p:pic>
      <p:pic>
        <p:nvPicPr>
          <p:cNvPr id="334" name="Shape 334"/>
          <p:cNvPicPr preferRelativeResize="0"/>
          <p:nvPr/>
        </p:nvPicPr>
        <p:blipFill>
          <a:blip r:embed="rId10">
            <a:alphaModFix/>
          </a:blip>
          <a:stretch>
            <a:fillRect/>
          </a:stretch>
        </p:blipFill>
        <p:spPr>
          <a:xfrm>
            <a:off x="2004313" y="1933150"/>
            <a:ext cx="752475" cy="1590675"/>
          </a:xfrm>
          <a:prstGeom prst="rect">
            <a:avLst/>
          </a:prstGeom>
          <a:noFill/>
          <a:ln>
            <a:noFill/>
          </a:ln>
        </p:spPr>
      </p:pic>
      <p:pic>
        <p:nvPicPr>
          <p:cNvPr id="335" name="Shape 335"/>
          <p:cNvPicPr preferRelativeResize="0"/>
          <p:nvPr/>
        </p:nvPicPr>
        <p:blipFill>
          <a:blip r:embed="rId11">
            <a:alphaModFix/>
          </a:blip>
          <a:stretch>
            <a:fillRect/>
          </a:stretch>
        </p:blipFill>
        <p:spPr>
          <a:xfrm>
            <a:off x="497038" y="3779025"/>
            <a:ext cx="790575" cy="1524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
                                        </p:tgtEl>
                                        <p:attrNameLst>
                                          <p:attrName>style.visibility</p:attrName>
                                        </p:attrNameLst>
                                      </p:cBhvr>
                                      <p:to>
                                        <p:strVal val="visible"/>
                                      </p:to>
                                    </p:set>
                                    <p:animEffect transition="in" filter="fade">
                                      <p:cBhvr>
                                        <p:cTn id="7" dur="2100"/>
                                        <p:tgtEl>
                                          <p:spTgt spid="3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8"/>
                                        </p:tgtEl>
                                        <p:attrNameLst>
                                          <p:attrName>style.visibility</p:attrName>
                                        </p:attrNameLst>
                                      </p:cBhvr>
                                      <p:to>
                                        <p:strVal val="visible"/>
                                      </p:to>
                                    </p:set>
                                    <p:animEffect transition="in" filter="fade">
                                      <p:cBhvr>
                                        <p:cTn id="12" dur="2000"/>
                                        <p:tgtEl>
                                          <p:spTgt spid="3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2"/>
                                        </p:tgtEl>
                                        <p:attrNameLst>
                                          <p:attrName>style.visibility</p:attrName>
                                        </p:attrNameLst>
                                      </p:cBhvr>
                                      <p:to>
                                        <p:strVal val="visible"/>
                                      </p:to>
                                    </p:set>
                                    <p:animEffect transition="in" filter="fade">
                                      <p:cBhvr>
                                        <p:cTn id="17" dur="2100"/>
                                        <p:tgtEl>
                                          <p:spTgt spid="33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34"/>
                                        </p:tgtEl>
                                        <p:attrNameLst>
                                          <p:attrName>style.visibility</p:attrName>
                                        </p:attrNameLst>
                                      </p:cBhvr>
                                      <p:to>
                                        <p:strVal val="visible"/>
                                      </p:to>
                                    </p:set>
                                    <p:animEffect transition="in" filter="fade">
                                      <p:cBhvr>
                                        <p:cTn id="22" dur="2000"/>
                                        <p:tgtEl>
                                          <p:spTgt spid="3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100"/>
                                        <p:tgtEl>
                                          <p:spTgt spid="3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1"/>
                                        </p:tgtEl>
                                        <p:attrNameLst>
                                          <p:attrName>style.visibility</p:attrName>
                                        </p:attrNameLst>
                                      </p:cBhvr>
                                      <p:to>
                                        <p:strVal val="visible"/>
                                      </p:to>
                                    </p:set>
                                    <p:animEffect transition="in" filter="fade">
                                      <p:cBhvr>
                                        <p:cTn id="32" dur="1800"/>
                                        <p:tgtEl>
                                          <p:spTgt spid="3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0"/>
                                        </p:tgtEl>
                                        <p:attrNameLst>
                                          <p:attrName>style.visibility</p:attrName>
                                        </p:attrNameLst>
                                      </p:cBhvr>
                                      <p:to>
                                        <p:strVal val="visible"/>
                                      </p:to>
                                    </p:set>
                                    <p:animEffect transition="in" filter="fade">
                                      <p:cBhvr>
                                        <p:cTn id="37" dur="1000"/>
                                        <p:tgtEl>
                                          <p:spTgt spid="33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35"/>
                                        </p:tgtEl>
                                        <p:attrNameLst>
                                          <p:attrName>style.visibility</p:attrName>
                                        </p:attrNameLst>
                                      </p:cBhvr>
                                      <p:to>
                                        <p:strVal val="visible"/>
                                      </p:to>
                                    </p:set>
                                    <p:animEffect transition="in" filter="fade">
                                      <p:cBhvr>
                                        <p:cTn id="42" dur="1000"/>
                                        <p:tgtEl>
                                          <p:spTgt spid="33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33"/>
                                        </p:tgtEl>
                                        <p:attrNameLst>
                                          <p:attrName>style.visibility</p:attrName>
                                        </p:attrNameLst>
                                      </p:cBhvr>
                                      <p:to>
                                        <p:strVal val="visible"/>
                                      </p:to>
                                    </p:set>
                                    <p:animEffect transition="in" filter="fade">
                                      <p:cBhvr>
                                        <p:cTn id="47" dur="1000"/>
                                        <p:tgtEl>
                                          <p:spTgt spid="3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685800" y="304800"/>
            <a:ext cx="7772400" cy="1143000"/>
          </a:xfrm>
          <a:prstGeom prst="rect">
            <a:avLst/>
          </a:prstGeom>
        </p:spPr>
        <p:txBody>
          <a:bodyPr wrap="square" lIns="91425" tIns="91425" rIns="91425" bIns="91425" anchor="ctr" anchorCtr="0">
            <a:noAutofit/>
          </a:bodyPr>
          <a:lstStyle/>
          <a:p>
            <a:pPr lvl="0" rtl="0">
              <a:spcBef>
                <a:spcPts val="0"/>
              </a:spcBef>
              <a:buNone/>
            </a:pPr>
            <a:r>
              <a:rPr lang="en-US" sz="4000"/>
              <a:t>Goals for the Security Team</a:t>
            </a:r>
          </a:p>
        </p:txBody>
      </p:sp>
      <p:sp>
        <p:nvSpPr>
          <p:cNvPr id="342" name="Shape 342"/>
          <p:cNvSpPr txBox="1">
            <a:spLocks noGrp="1"/>
          </p:cNvSpPr>
          <p:nvPr>
            <p:ph type="body" idx="1"/>
          </p:nvPr>
        </p:nvSpPr>
        <p:spPr>
          <a:xfrm>
            <a:off x="685800" y="1702750"/>
            <a:ext cx="7772400" cy="4067700"/>
          </a:xfrm>
          <a:prstGeom prst="rect">
            <a:avLst/>
          </a:prstGeom>
        </p:spPr>
        <p:txBody>
          <a:bodyPr wrap="square" lIns="91425" tIns="91425" rIns="91425" bIns="91425" anchor="t" anchorCtr="0">
            <a:noAutofit/>
          </a:bodyPr>
          <a:lstStyle/>
          <a:p>
            <a:pPr marL="0" lvl="0" indent="0" rtl="0">
              <a:spcBef>
                <a:spcPts val="0"/>
              </a:spcBef>
              <a:buNone/>
            </a:pPr>
            <a:r>
              <a:rPr lang="en-US" sz="2400" b="1"/>
              <a:t>Process </a:t>
            </a:r>
          </a:p>
          <a:p>
            <a:pPr marL="457200" lvl="0" indent="-355600" rtl="0">
              <a:spcBef>
                <a:spcPts val="0"/>
              </a:spcBef>
              <a:buSzPct val="100000"/>
            </a:pPr>
            <a:r>
              <a:rPr lang="en-US" sz="2000"/>
              <a:t>Review current access levels</a:t>
            </a:r>
          </a:p>
          <a:p>
            <a:pPr marL="914400" lvl="1" indent="-355600" rtl="0">
              <a:spcBef>
                <a:spcPts val="0"/>
              </a:spcBef>
              <a:buSzPct val="100000"/>
            </a:pPr>
            <a:r>
              <a:rPr lang="en-US" sz="2000"/>
              <a:t>Compare users within a unit</a:t>
            </a:r>
          </a:p>
          <a:p>
            <a:pPr marL="914400" lvl="1" indent="-355600" rtl="0">
              <a:spcBef>
                <a:spcPts val="0"/>
              </a:spcBef>
              <a:buSzPct val="100000"/>
            </a:pPr>
            <a:r>
              <a:rPr lang="en-US" sz="2000"/>
              <a:t>Meet with supervisor to discuss/confirm access</a:t>
            </a:r>
          </a:p>
          <a:p>
            <a:pPr marL="914400" lvl="1" indent="-355600" rtl="0">
              <a:spcBef>
                <a:spcPts val="0"/>
              </a:spcBef>
              <a:buSzPct val="100000"/>
            </a:pPr>
            <a:r>
              <a:rPr lang="en-US" sz="2000"/>
              <a:t>Contact PAR with access revisions and ARF updates</a:t>
            </a:r>
          </a:p>
          <a:p>
            <a:pPr marL="457200" lvl="0" indent="0" rtl="0">
              <a:spcBef>
                <a:spcPts val="0"/>
              </a:spcBef>
              <a:buNone/>
            </a:pPr>
            <a:endParaRPr sz="1000"/>
          </a:p>
          <a:p>
            <a:pPr marL="0" lvl="0" indent="0" rtl="0">
              <a:spcBef>
                <a:spcPts val="0"/>
              </a:spcBef>
              <a:buNone/>
            </a:pPr>
            <a:r>
              <a:rPr lang="en-US" sz="2400" b="1"/>
              <a:t>Expected Goal</a:t>
            </a:r>
          </a:p>
          <a:p>
            <a:pPr marL="457200" lvl="0" indent="-355600" rtl="0">
              <a:spcBef>
                <a:spcPts val="0"/>
              </a:spcBef>
              <a:buSzPct val="100000"/>
            </a:pPr>
            <a:r>
              <a:rPr lang="en-US" sz="2000"/>
              <a:t>Review all access areas/administrative users</a:t>
            </a:r>
          </a:p>
          <a:p>
            <a:pPr marL="457200" lvl="0" indent="-355600" rtl="0">
              <a:spcBef>
                <a:spcPts val="0"/>
              </a:spcBef>
              <a:buSzPct val="100000"/>
            </a:pPr>
            <a:r>
              <a:rPr lang="en-US" sz="2000"/>
              <a:t>Create profiles to assist supervisors in requesting access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685800" y="304800"/>
            <a:ext cx="7772400" cy="1143000"/>
          </a:xfrm>
          <a:prstGeom prst="rect">
            <a:avLst/>
          </a:prstGeom>
        </p:spPr>
        <p:txBody>
          <a:bodyPr wrap="square" lIns="91425" tIns="91425" rIns="91425" bIns="91425" anchor="ctr" anchorCtr="0">
            <a:noAutofit/>
          </a:bodyPr>
          <a:lstStyle/>
          <a:p>
            <a:pPr lvl="0" algn="l" rtl="0">
              <a:spcBef>
                <a:spcPts val="0"/>
              </a:spcBef>
              <a:buNone/>
            </a:pPr>
            <a:r>
              <a:rPr lang="en-US"/>
              <a:t>Overview of Responsibilities</a:t>
            </a:r>
          </a:p>
        </p:txBody>
      </p:sp>
      <p:sp>
        <p:nvSpPr>
          <p:cNvPr id="76" name="Shape 76"/>
          <p:cNvSpPr txBox="1">
            <a:spLocks noGrp="1"/>
          </p:cNvSpPr>
          <p:nvPr>
            <p:ph type="body" idx="1"/>
          </p:nvPr>
        </p:nvSpPr>
        <p:spPr>
          <a:xfrm>
            <a:off x="685800" y="1589600"/>
            <a:ext cx="7772400" cy="4040700"/>
          </a:xfrm>
          <a:prstGeom prst="rect">
            <a:avLst/>
          </a:prstGeom>
        </p:spPr>
        <p:txBody>
          <a:bodyPr wrap="square" lIns="91425" tIns="91425" rIns="91425" bIns="91425" anchor="t" anchorCtr="0">
            <a:noAutofit/>
          </a:bodyPr>
          <a:lstStyle/>
          <a:p>
            <a:pPr marL="457200" lvl="0" indent="-381000" rtl="0">
              <a:spcBef>
                <a:spcPts val="0"/>
              </a:spcBef>
              <a:buSzPct val="100000"/>
            </a:pPr>
            <a:r>
              <a:rPr lang="en-US" sz="2400"/>
              <a:t>Setup of access framework</a:t>
            </a:r>
          </a:p>
          <a:p>
            <a:pPr marL="0" lvl="0" indent="0" rtl="0">
              <a:spcBef>
                <a:spcPts val="0"/>
              </a:spcBef>
              <a:buNone/>
            </a:pPr>
            <a:endParaRPr/>
          </a:p>
          <a:p>
            <a:pPr marL="457200" lvl="0" indent="-381000" rtl="0">
              <a:spcBef>
                <a:spcPts val="0"/>
              </a:spcBef>
              <a:buSzPct val="100000"/>
            </a:pPr>
            <a:r>
              <a:rPr lang="en-US" sz="2400"/>
              <a:t>Production support of access issues</a:t>
            </a:r>
          </a:p>
          <a:p>
            <a:pPr marL="0" lvl="0" indent="0" rtl="0">
              <a:spcBef>
                <a:spcPts val="0"/>
              </a:spcBef>
              <a:buNone/>
            </a:pPr>
            <a:endParaRPr/>
          </a:p>
          <a:p>
            <a:pPr marL="457200" lvl="0" indent="-381000" rtl="0">
              <a:spcBef>
                <a:spcPts val="0"/>
              </a:spcBef>
              <a:buSzPct val="100000"/>
            </a:pPr>
            <a:r>
              <a:rPr lang="en-US" sz="2400"/>
              <a:t>Liaison with Supervisors and Access Provisioning Department</a:t>
            </a:r>
          </a:p>
          <a:p>
            <a:pPr marL="0" lvl="0" indent="0" rtl="0">
              <a:spcBef>
                <a:spcPts val="0"/>
              </a:spcBef>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685800" y="304800"/>
            <a:ext cx="7772400" cy="1143000"/>
          </a:xfrm>
          <a:prstGeom prst="rect">
            <a:avLst/>
          </a:prstGeom>
        </p:spPr>
        <p:txBody>
          <a:bodyPr wrap="square" lIns="91425" tIns="91425" rIns="91425" bIns="91425" anchor="ctr" anchorCtr="0">
            <a:noAutofit/>
          </a:bodyPr>
          <a:lstStyle/>
          <a:p>
            <a:pPr lvl="0">
              <a:spcBef>
                <a:spcPts val="0"/>
              </a:spcBef>
              <a:buNone/>
            </a:pPr>
            <a:r>
              <a:rPr lang="en-US"/>
              <a:t>University of Minnesota</a:t>
            </a:r>
          </a:p>
        </p:txBody>
      </p:sp>
      <p:sp>
        <p:nvSpPr>
          <p:cNvPr id="83" name="Shape 83"/>
          <p:cNvSpPr txBox="1">
            <a:spLocks noGrp="1"/>
          </p:cNvSpPr>
          <p:nvPr>
            <p:ph type="body" idx="1"/>
          </p:nvPr>
        </p:nvSpPr>
        <p:spPr>
          <a:xfrm>
            <a:off x="506825" y="1592450"/>
            <a:ext cx="8287800" cy="3962400"/>
          </a:xfrm>
          <a:prstGeom prst="rect">
            <a:avLst/>
          </a:prstGeom>
        </p:spPr>
        <p:txBody>
          <a:bodyPr wrap="square" lIns="91425" tIns="91425" rIns="91425" bIns="91425" anchor="t" anchorCtr="0">
            <a:noAutofit/>
          </a:bodyPr>
          <a:lstStyle/>
          <a:p>
            <a:pPr marL="457200" lvl="0" indent="-381000" rtl="0">
              <a:spcBef>
                <a:spcPts val="0"/>
              </a:spcBef>
              <a:buSzPct val="100000"/>
            </a:pPr>
            <a:r>
              <a:rPr lang="en-US" sz="2400"/>
              <a:t>Founded in 1851</a:t>
            </a:r>
          </a:p>
          <a:p>
            <a:pPr marL="0" lvl="0" indent="0">
              <a:spcBef>
                <a:spcPts val="0"/>
              </a:spcBef>
              <a:buNone/>
            </a:pPr>
            <a:endParaRPr sz="1000"/>
          </a:p>
          <a:p>
            <a:pPr marL="457200" lvl="0" indent="-381000" rtl="0">
              <a:spcBef>
                <a:spcPts val="0"/>
              </a:spcBef>
              <a:buSzPct val="100000"/>
            </a:pPr>
            <a:r>
              <a:rPr lang="en-US" sz="2400"/>
              <a:t>Five Campus Locations</a:t>
            </a:r>
          </a:p>
          <a:p>
            <a:pPr marL="0" lvl="0" indent="0">
              <a:spcBef>
                <a:spcPts val="0"/>
              </a:spcBef>
              <a:buNone/>
            </a:pPr>
            <a:endParaRPr sz="1000"/>
          </a:p>
          <a:p>
            <a:pPr marL="457200" lvl="0" indent="-381000">
              <a:spcBef>
                <a:spcPts val="0"/>
              </a:spcBef>
              <a:buSzPct val="100000"/>
            </a:pPr>
            <a:r>
              <a:rPr lang="en-US" sz="2400"/>
              <a:t>Enrollment: 67,480</a:t>
            </a:r>
          </a:p>
          <a:p>
            <a:pPr marL="914400" lvl="1" indent="-381000" rtl="0">
              <a:spcBef>
                <a:spcPts val="0"/>
              </a:spcBef>
              <a:buSzPct val="100000"/>
            </a:pPr>
            <a:r>
              <a:rPr lang="en-US" sz="2400"/>
              <a:t>51,580 on Twin Cities Campus</a:t>
            </a:r>
          </a:p>
          <a:p>
            <a:pPr marL="457200" lvl="0" indent="0" rtl="0">
              <a:spcBef>
                <a:spcPts val="0"/>
              </a:spcBef>
              <a:buNone/>
            </a:pPr>
            <a:endParaRPr sz="1000"/>
          </a:p>
          <a:p>
            <a:pPr marL="457200" lvl="0" indent="-381000" rtl="0">
              <a:spcBef>
                <a:spcPts val="0"/>
              </a:spcBef>
              <a:buSzPct val="100000"/>
            </a:pPr>
            <a:r>
              <a:rPr lang="en-US" sz="2400"/>
              <a:t>Alumni:  &gt;400,000</a:t>
            </a:r>
          </a:p>
        </p:txBody>
      </p:sp>
      <p:pic>
        <p:nvPicPr>
          <p:cNvPr id="84" name="Shape 84"/>
          <p:cNvPicPr preferRelativeResize="0"/>
          <p:nvPr/>
        </p:nvPicPr>
        <p:blipFill>
          <a:blip r:embed="rId3">
            <a:alphaModFix/>
          </a:blip>
          <a:stretch>
            <a:fillRect/>
          </a:stretch>
        </p:blipFill>
        <p:spPr>
          <a:xfrm>
            <a:off x="6651975" y="2772300"/>
            <a:ext cx="2239900" cy="2931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685800" y="304800"/>
            <a:ext cx="7772400" cy="951300"/>
          </a:xfrm>
          <a:prstGeom prst="rect">
            <a:avLst/>
          </a:prstGeom>
        </p:spPr>
        <p:txBody>
          <a:bodyPr wrap="square" lIns="91425" tIns="91425" rIns="91425" bIns="91425" anchor="ctr" anchorCtr="0">
            <a:noAutofit/>
          </a:bodyPr>
          <a:lstStyle/>
          <a:p>
            <a:pPr lvl="0">
              <a:spcBef>
                <a:spcPts val="0"/>
              </a:spcBef>
              <a:buNone/>
            </a:pPr>
            <a:r>
              <a:rPr lang="en-US" sz="4800"/>
              <a:t>Systems</a:t>
            </a:r>
          </a:p>
        </p:txBody>
      </p:sp>
      <p:sp>
        <p:nvSpPr>
          <p:cNvPr id="91" name="Shape 91"/>
          <p:cNvSpPr txBox="1">
            <a:spLocks noGrp="1"/>
          </p:cNvSpPr>
          <p:nvPr>
            <p:ph type="body" idx="1"/>
          </p:nvPr>
        </p:nvSpPr>
        <p:spPr>
          <a:xfrm>
            <a:off x="624000" y="1519700"/>
            <a:ext cx="7896000" cy="4330200"/>
          </a:xfrm>
          <a:prstGeom prst="rect">
            <a:avLst/>
          </a:prstGeom>
        </p:spPr>
        <p:txBody>
          <a:bodyPr wrap="square" lIns="91425" tIns="91425" rIns="91425" bIns="91425" anchor="t" anchorCtr="0">
            <a:noAutofit/>
          </a:bodyPr>
          <a:lstStyle/>
          <a:p>
            <a:pPr marL="457200" lvl="0" indent="-381000">
              <a:spcBef>
                <a:spcPts val="0"/>
              </a:spcBef>
              <a:buSzPct val="100000"/>
            </a:pPr>
            <a:r>
              <a:rPr lang="en-US" sz="2400" b="1"/>
              <a:t>Campus Solutions: 9.2, Image 6</a:t>
            </a:r>
          </a:p>
          <a:p>
            <a:pPr marL="914400" lvl="0" indent="0">
              <a:spcBef>
                <a:spcPts val="0"/>
              </a:spcBef>
              <a:buNone/>
            </a:pPr>
            <a:r>
              <a:rPr lang="en-US" sz="2000"/>
              <a:t>Upgraded September 2017, phase 1</a:t>
            </a:r>
          </a:p>
          <a:p>
            <a:pPr marL="0" lvl="0" indent="0" rtl="0">
              <a:spcBef>
                <a:spcPts val="0"/>
              </a:spcBef>
              <a:buNone/>
            </a:pPr>
            <a:endParaRPr sz="600"/>
          </a:p>
          <a:p>
            <a:pPr marL="457200" lvl="0" indent="-381000" rtl="0">
              <a:spcBef>
                <a:spcPts val="0"/>
              </a:spcBef>
              <a:buSzPct val="100000"/>
            </a:pPr>
            <a:r>
              <a:rPr lang="en-US" sz="2400" b="1"/>
              <a:t>Human Capital Management 9.2</a:t>
            </a:r>
          </a:p>
          <a:p>
            <a:pPr marL="457200" lvl="0" indent="457200" rtl="0">
              <a:spcBef>
                <a:spcPts val="0"/>
              </a:spcBef>
              <a:buNone/>
            </a:pPr>
            <a:r>
              <a:rPr lang="en-US" sz="2000"/>
              <a:t>Image 23 (pending October 2017)</a:t>
            </a:r>
          </a:p>
          <a:p>
            <a:pPr marL="457200" lvl="0" indent="457200" rtl="0">
              <a:spcBef>
                <a:spcPts val="0"/>
              </a:spcBef>
              <a:buNone/>
            </a:pPr>
            <a:endParaRPr sz="600"/>
          </a:p>
          <a:p>
            <a:pPr marL="457200" lvl="0" indent="-228600" rtl="0">
              <a:spcBef>
                <a:spcPts val="0"/>
              </a:spcBef>
            </a:pPr>
            <a:r>
              <a:rPr lang="en-US" sz="2400" b="1"/>
              <a:t>Financial Systems 9.2</a:t>
            </a:r>
            <a:r>
              <a:rPr lang="en-US"/>
              <a:t> </a:t>
            </a:r>
          </a:p>
          <a:p>
            <a:pPr marL="914400" lvl="0" indent="0" rtl="0">
              <a:spcBef>
                <a:spcPts val="0"/>
              </a:spcBef>
              <a:buNone/>
            </a:pPr>
            <a:r>
              <a:rPr lang="en-US" sz="2000"/>
              <a:t>Image 18 + Select Updates</a:t>
            </a:r>
          </a:p>
          <a:p>
            <a:pPr marL="914400" lvl="0" indent="457200" rtl="0">
              <a:spcBef>
                <a:spcPts val="0"/>
              </a:spcBef>
              <a:buNone/>
            </a:pPr>
            <a:endParaRPr sz="1000"/>
          </a:p>
          <a:p>
            <a:pPr marL="457200" lvl="0" indent="-381000">
              <a:spcBef>
                <a:spcPts val="0"/>
              </a:spcBef>
              <a:buSzPct val="100000"/>
            </a:pPr>
            <a:r>
              <a:rPr lang="en-US" sz="2400" b="1"/>
              <a:t>PeopleTools 8.55.17</a:t>
            </a:r>
          </a:p>
          <a:p>
            <a:pPr lvl="0">
              <a:spcBef>
                <a:spcPts val="0"/>
              </a:spcBef>
              <a:buNone/>
            </a:pPr>
            <a:endParaRPr sz="600"/>
          </a:p>
          <a:p>
            <a:pPr marL="203200" lvl="0" indent="0">
              <a:spcBef>
                <a:spcPts val="0"/>
              </a:spcBef>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685800" y="304800"/>
            <a:ext cx="7772400" cy="1143000"/>
          </a:xfrm>
          <a:prstGeom prst="rect">
            <a:avLst/>
          </a:prstGeom>
        </p:spPr>
        <p:txBody>
          <a:bodyPr wrap="square" lIns="91425" tIns="91425" rIns="91425" bIns="91425" anchor="ctr" anchorCtr="0">
            <a:noAutofit/>
          </a:bodyPr>
          <a:lstStyle/>
          <a:p>
            <a:pPr lvl="0" rtl="0">
              <a:spcBef>
                <a:spcPts val="0"/>
              </a:spcBef>
              <a:buNone/>
            </a:pPr>
            <a:r>
              <a:rPr lang="en-US"/>
              <a:t>Users</a:t>
            </a:r>
          </a:p>
        </p:txBody>
      </p:sp>
      <p:sp>
        <p:nvSpPr>
          <p:cNvPr id="98" name="Shape 98"/>
          <p:cNvSpPr txBox="1">
            <a:spLocks noGrp="1"/>
          </p:cNvSpPr>
          <p:nvPr>
            <p:ph type="body" idx="1"/>
          </p:nvPr>
        </p:nvSpPr>
        <p:spPr>
          <a:xfrm>
            <a:off x="685800" y="1447800"/>
            <a:ext cx="7772400" cy="4195800"/>
          </a:xfrm>
          <a:prstGeom prst="rect">
            <a:avLst/>
          </a:prstGeom>
        </p:spPr>
        <p:txBody>
          <a:bodyPr wrap="square" lIns="91425" tIns="91425" rIns="91425" bIns="91425" anchor="t" anchorCtr="0">
            <a:noAutofit/>
          </a:bodyPr>
          <a:lstStyle/>
          <a:p>
            <a:pPr marL="0" lvl="0" indent="0" rtl="0">
              <a:spcBef>
                <a:spcPts val="0"/>
              </a:spcBef>
              <a:buNone/>
            </a:pPr>
            <a:r>
              <a:rPr lang="en-US" sz="2400" b="1"/>
              <a:t>University users who exist in Campus Solutions:</a:t>
            </a:r>
          </a:p>
          <a:p>
            <a:pPr marL="0" lvl="0" indent="0" rtl="0">
              <a:spcBef>
                <a:spcPts val="0"/>
              </a:spcBef>
              <a:buNone/>
            </a:pPr>
            <a:endParaRPr sz="1000"/>
          </a:p>
          <a:p>
            <a:pPr marL="457200" lvl="0" indent="-355600" rtl="0">
              <a:spcBef>
                <a:spcPts val="0"/>
              </a:spcBef>
              <a:buSzPct val="100000"/>
            </a:pPr>
            <a:r>
              <a:rPr lang="en-US" sz="2000"/>
              <a:t>Will have some level of security based on their </a:t>
            </a:r>
            <a:r>
              <a:rPr lang="en-US" sz="2000">
                <a:solidFill>
                  <a:srgbClr val="000000"/>
                </a:solidFill>
              </a:rPr>
              <a:t>role(s)</a:t>
            </a:r>
            <a:r>
              <a:rPr lang="en-US" sz="2000"/>
              <a:t> </a:t>
            </a:r>
          </a:p>
          <a:p>
            <a:pPr marL="0" lvl="0" indent="0" rtl="0">
              <a:spcBef>
                <a:spcPts val="0"/>
              </a:spcBef>
              <a:buNone/>
            </a:pPr>
            <a:endParaRPr sz="1000"/>
          </a:p>
          <a:p>
            <a:pPr marL="457200" lvl="0" indent="-355600" rtl="0">
              <a:spcBef>
                <a:spcPts val="0"/>
              </a:spcBef>
              <a:buSzPct val="100000"/>
            </a:pPr>
            <a:r>
              <a:rPr lang="en-US" sz="2000"/>
              <a:t>Staff/Faculty (78,321)</a:t>
            </a:r>
          </a:p>
          <a:p>
            <a:pPr marL="914400" lvl="1" indent="-342900" rtl="0">
              <a:spcBef>
                <a:spcPts val="0"/>
              </a:spcBef>
              <a:buSzPct val="100000"/>
            </a:pPr>
            <a:r>
              <a:rPr lang="en-US" sz="1800"/>
              <a:t>Access can vary from view to update/correction </a:t>
            </a:r>
          </a:p>
          <a:p>
            <a:pPr marL="914400" lvl="1" indent="-342900" rtl="0">
              <a:spcBef>
                <a:spcPts val="0"/>
              </a:spcBef>
              <a:buSzPct val="100000"/>
            </a:pPr>
            <a:r>
              <a:rPr lang="en-US" sz="1800"/>
              <a:t>From HR, FIN, and CS</a:t>
            </a:r>
          </a:p>
          <a:p>
            <a:pPr marL="457200" lvl="0" indent="0" rtl="0">
              <a:spcBef>
                <a:spcPts val="0"/>
              </a:spcBef>
              <a:buNone/>
            </a:pPr>
            <a:endParaRPr sz="1000"/>
          </a:p>
          <a:p>
            <a:pPr marL="457200" lvl="0" indent="-355600" rtl="0">
              <a:spcBef>
                <a:spcPts val="640"/>
              </a:spcBef>
              <a:buSzPct val="100000"/>
            </a:pPr>
            <a:r>
              <a:rPr lang="en-US" sz="2000"/>
              <a:t>Students: (518,603)</a:t>
            </a:r>
          </a:p>
          <a:p>
            <a:pPr marL="914400" lvl="1" indent="-355600" rtl="0">
              <a:spcBef>
                <a:spcPts val="640"/>
              </a:spcBef>
              <a:buSzPct val="111111"/>
            </a:pPr>
            <a:r>
              <a:rPr lang="en-US" sz="1800"/>
              <a:t>Have a Student Self Serv role</a:t>
            </a:r>
          </a:p>
          <a:p>
            <a:pPr marL="914400" lvl="1" indent="-342900" rtl="0">
              <a:spcBef>
                <a:spcPts val="560"/>
              </a:spcBef>
              <a:buSzPct val="100000"/>
            </a:pPr>
            <a:r>
              <a:rPr lang="en-US" sz="1800"/>
              <a:t>Example: need to register for classes</a:t>
            </a:r>
          </a:p>
          <a:p>
            <a:pPr marL="0" lvl="0" indent="0" rtl="0">
              <a:spcBef>
                <a:spcPts val="0"/>
              </a:spcBef>
              <a:buNone/>
            </a:pPr>
            <a:endParaRPr sz="1000"/>
          </a:p>
          <a:p>
            <a:pPr marL="0" lvl="0" indent="0" rtl="0">
              <a:spcBef>
                <a:spcPts val="0"/>
              </a:spcBef>
              <a:buNone/>
            </a:pP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a:off x="685800" y="154275"/>
            <a:ext cx="7772400" cy="1002900"/>
          </a:xfrm>
          <a:prstGeom prst="rect">
            <a:avLst/>
          </a:prstGeom>
        </p:spPr>
        <p:txBody>
          <a:bodyPr wrap="square" lIns="91425" tIns="91425" rIns="91425" bIns="91425" anchor="ctr" anchorCtr="0">
            <a:noAutofit/>
          </a:bodyPr>
          <a:lstStyle/>
          <a:p>
            <a:pPr lvl="0" rtl="0">
              <a:spcBef>
                <a:spcPts val="0"/>
              </a:spcBef>
              <a:buNone/>
            </a:pPr>
            <a:r>
              <a:rPr lang="en-US"/>
              <a:t>What’s a BA to do??!</a:t>
            </a:r>
          </a:p>
        </p:txBody>
      </p:sp>
      <p:sp>
        <p:nvSpPr>
          <p:cNvPr id="105" name="Shape 105"/>
          <p:cNvSpPr txBox="1">
            <a:spLocks noGrp="1"/>
          </p:cNvSpPr>
          <p:nvPr>
            <p:ph type="body" idx="1"/>
          </p:nvPr>
        </p:nvSpPr>
        <p:spPr>
          <a:xfrm>
            <a:off x="685800" y="1251175"/>
            <a:ext cx="7772400" cy="4463700"/>
          </a:xfrm>
          <a:prstGeom prst="rect">
            <a:avLst/>
          </a:prstGeom>
        </p:spPr>
        <p:txBody>
          <a:bodyPr wrap="square" lIns="91425" tIns="91425" rIns="91425" bIns="91425" anchor="t" anchorCtr="0">
            <a:noAutofit/>
          </a:bodyPr>
          <a:lstStyle/>
          <a:p>
            <a:pPr marL="457200" lvl="0" indent="-342900" rtl="0">
              <a:spcBef>
                <a:spcPts val="0"/>
              </a:spcBef>
              <a:buSzPct val="100000"/>
            </a:pPr>
            <a:r>
              <a:rPr lang="en-US" sz="1800"/>
              <a:t>There are several reasons for a BA to work on security</a:t>
            </a:r>
          </a:p>
          <a:p>
            <a:pPr marL="914400" lvl="1" indent="-342900" rtl="0">
              <a:spcBef>
                <a:spcPts val="0"/>
              </a:spcBef>
              <a:buSzPct val="100000"/>
            </a:pPr>
            <a:r>
              <a:rPr lang="en-US" sz="1800"/>
              <a:t>Dealing with an issue and security has an impact </a:t>
            </a:r>
          </a:p>
          <a:p>
            <a:pPr marL="914400" lvl="1" indent="-342900" rtl="0">
              <a:spcBef>
                <a:spcPts val="0"/>
              </a:spcBef>
              <a:buSzPct val="100000"/>
            </a:pPr>
            <a:r>
              <a:rPr lang="en-US" sz="1800"/>
              <a:t>Working on a SDLC/new page that will require access</a:t>
            </a:r>
          </a:p>
          <a:p>
            <a:pPr marL="914400" lvl="1" indent="-342900" rtl="0">
              <a:spcBef>
                <a:spcPts val="0"/>
              </a:spcBef>
              <a:buSzPct val="100000"/>
            </a:pPr>
            <a:r>
              <a:rPr lang="en-US" sz="1800"/>
              <a:t>9.2 upgrade changes </a:t>
            </a:r>
          </a:p>
          <a:p>
            <a:pPr marL="0" lvl="0" indent="0" rtl="0">
              <a:spcBef>
                <a:spcPts val="0"/>
              </a:spcBef>
              <a:buNone/>
            </a:pPr>
            <a:endParaRPr sz="1800"/>
          </a:p>
          <a:p>
            <a:pPr marL="457200" lvl="0" indent="-342900" rtl="0">
              <a:spcBef>
                <a:spcPts val="0"/>
              </a:spcBef>
              <a:buSzPct val="100000"/>
            </a:pPr>
            <a:r>
              <a:rPr lang="en-US" sz="1800"/>
              <a:t>Questions about security can be submitted to </a:t>
            </a:r>
            <a:r>
              <a:rPr lang="en-US" sz="1800" u="sng">
                <a:solidFill>
                  <a:schemeClr val="hlink"/>
                </a:solidFill>
                <a:hlinkClick r:id="rId3"/>
              </a:rPr>
              <a:t>sfhelp@umn.edu</a:t>
            </a:r>
          </a:p>
          <a:p>
            <a:pPr marL="914400" lvl="1" indent="-342900" rtl="0">
              <a:spcBef>
                <a:spcPts val="0"/>
              </a:spcBef>
              <a:buSzPct val="100000"/>
            </a:pPr>
            <a:r>
              <a:rPr lang="en-US" sz="1800"/>
              <a:t>Will provide analysis for resolution for questions</a:t>
            </a:r>
          </a:p>
          <a:p>
            <a:pPr marL="914400" lvl="1" indent="-342900" rtl="0">
              <a:spcBef>
                <a:spcPts val="0"/>
              </a:spcBef>
              <a:buSzPct val="100000"/>
            </a:pPr>
            <a:r>
              <a:rPr lang="en-US" sz="1800"/>
              <a:t>If a new page is involved, can help as to where to provide access in our security structure</a:t>
            </a:r>
          </a:p>
          <a:p>
            <a:pPr marL="457200" lvl="0" indent="0" rtl="0">
              <a:spcBef>
                <a:spcPts val="0"/>
              </a:spcBef>
              <a:buNone/>
            </a:pPr>
            <a:endParaRPr sz="1800"/>
          </a:p>
          <a:p>
            <a:pPr marL="457200" lvl="0" indent="0" rtl="0">
              <a:spcBef>
                <a:spcPts val="0"/>
              </a:spcBef>
              <a:buNone/>
            </a:pPr>
            <a:r>
              <a:rPr lang="en-US" sz="1800" b="1"/>
              <a:t>If it’s NEW security, it migrates through the </a:t>
            </a:r>
          </a:p>
          <a:p>
            <a:pPr marL="457200" lvl="0" indent="0" rtl="0">
              <a:spcBef>
                <a:spcPts val="0"/>
              </a:spcBef>
              <a:buNone/>
            </a:pPr>
            <a:r>
              <a:rPr lang="en-US" sz="1800" b="1"/>
              <a:t>instances, so may take several months !</a:t>
            </a:r>
          </a:p>
          <a:p>
            <a:pPr marL="457200" lvl="0" indent="0" rtl="0">
              <a:spcBef>
                <a:spcPts val="0"/>
              </a:spcBef>
              <a:buNone/>
            </a:pPr>
            <a:endParaRPr sz="1800"/>
          </a:p>
        </p:txBody>
      </p:sp>
      <p:pic>
        <p:nvPicPr>
          <p:cNvPr id="106" name="Shape 106"/>
          <p:cNvPicPr preferRelativeResize="0"/>
          <p:nvPr/>
        </p:nvPicPr>
        <p:blipFill>
          <a:blip r:embed="rId4">
            <a:alphaModFix/>
          </a:blip>
          <a:stretch>
            <a:fillRect/>
          </a:stretch>
        </p:blipFill>
        <p:spPr>
          <a:xfrm>
            <a:off x="6368825" y="3885275"/>
            <a:ext cx="2415425" cy="1829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685800" y="304800"/>
            <a:ext cx="7772400" cy="984000"/>
          </a:xfrm>
          <a:prstGeom prst="rect">
            <a:avLst/>
          </a:prstGeom>
        </p:spPr>
        <p:txBody>
          <a:bodyPr wrap="square" lIns="91425" tIns="91425" rIns="91425" bIns="91425" anchor="ctr" anchorCtr="0">
            <a:noAutofit/>
          </a:bodyPr>
          <a:lstStyle/>
          <a:p>
            <a:pPr lvl="0" rtl="0">
              <a:spcBef>
                <a:spcPts val="0"/>
              </a:spcBef>
              <a:buNone/>
            </a:pPr>
            <a:r>
              <a:rPr lang="en-US"/>
              <a:t>Building Blocks of Security</a:t>
            </a:r>
          </a:p>
        </p:txBody>
      </p:sp>
      <p:sp>
        <p:nvSpPr>
          <p:cNvPr id="113" name="Shape 113"/>
          <p:cNvSpPr txBox="1">
            <a:spLocks noGrp="1"/>
          </p:cNvSpPr>
          <p:nvPr>
            <p:ph type="body" idx="1"/>
          </p:nvPr>
        </p:nvSpPr>
        <p:spPr>
          <a:xfrm>
            <a:off x="395100" y="1495775"/>
            <a:ext cx="8353800" cy="4193700"/>
          </a:xfrm>
          <a:prstGeom prst="rect">
            <a:avLst/>
          </a:prstGeom>
        </p:spPr>
        <p:txBody>
          <a:bodyPr wrap="square" lIns="91425" tIns="91425" rIns="91425" bIns="91425" anchor="t" anchorCtr="0">
            <a:noAutofit/>
          </a:bodyPr>
          <a:lstStyle/>
          <a:p>
            <a:pPr marL="457200" lvl="0" indent="-381000" rtl="0">
              <a:spcBef>
                <a:spcPts val="0"/>
              </a:spcBef>
              <a:buSzPct val="100000"/>
            </a:pPr>
            <a:r>
              <a:rPr lang="en-US" sz="2400"/>
              <a:t>Like nesting dolls - security starts small and builds up</a:t>
            </a:r>
          </a:p>
          <a:p>
            <a:pPr marL="0" lvl="0" indent="0" rtl="0">
              <a:spcBef>
                <a:spcPts val="0"/>
              </a:spcBef>
              <a:buNone/>
            </a:pPr>
            <a:endParaRPr sz="1200"/>
          </a:p>
          <a:p>
            <a:pPr marL="457200" lvl="0" indent="-381000" rtl="0">
              <a:spcBef>
                <a:spcPts val="0"/>
              </a:spcBef>
              <a:buSzPct val="100000"/>
            </a:pPr>
            <a:r>
              <a:rPr lang="en-US" sz="2400"/>
              <a:t>Permission Lists &gt; Roles &gt; Security Groups &gt; Profiles</a:t>
            </a:r>
          </a:p>
          <a:p>
            <a:pPr marL="0" lvl="0" indent="0" rtl="0">
              <a:spcBef>
                <a:spcPts val="0"/>
              </a:spcBef>
              <a:buNone/>
            </a:pPr>
            <a:endParaRPr sz="2400"/>
          </a:p>
          <a:p>
            <a:pPr marL="0" lvl="0" indent="0" rtl="0">
              <a:spcBef>
                <a:spcPts val="0"/>
              </a:spcBef>
              <a:buNone/>
            </a:pPr>
            <a:endParaRPr sz="2400"/>
          </a:p>
        </p:txBody>
      </p:sp>
      <p:pic>
        <p:nvPicPr>
          <p:cNvPr id="114" name="Shape 114"/>
          <p:cNvPicPr preferRelativeResize="0"/>
          <p:nvPr/>
        </p:nvPicPr>
        <p:blipFill>
          <a:blip r:embed="rId3">
            <a:alphaModFix/>
          </a:blip>
          <a:stretch>
            <a:fillRect/>
          </a:stretch>
        </p:blipFill>
        <p:spPr>
          <a:xfrm flipH="1">
            <a:off x="2509775" y="3022775"/>
            <a:ext cx="3924900" cy="2779500"/>
          </a:xfrm>
          <a:prstGeom prst="rect">
            <a:avLst/>
          </a:prstGeom>
          <a:noFill/>
          <a:ln>
            <a:noFill/>
          </a:ln>
        </p:spPr>
      </p:pic>
      <p:cxnSp>
        <p:nvCxnSpPr>
          <p:cNvPr id="115" name="Shape 115"/>
          <p:cNvCxnSpPr>
            <a:endCxn id="114" idx="3"/>
          </p:cNvCxnSpPr>
          <p:nvPr/>
        </p:nvCxnSpPr>
        <p:spPr>
          <a:xfrm>
            <a:off x="1667375" y="2788325"/>
            <a:ext cx="842400" cy="1624200"/>
          </a:xfrm>
          <a:prstGeom prst="straightConnector1">
            <a:avLst/>
          </a:prstGeom>
          <a:noFill/>
          <a:ln w="9525" cap="flat" cmpd="sng">
            <a:solidFill>
              <a:schemeClr val="dk2"/>
            </a:solidFill>
            <a:prstDash val="solid"/>
            <a:round/>
            <a:headEnd type="none" w="lg" len="lg"/>
            <a:tailEnd type="triangle" w="lg" len="lg"/>
          </a:ln>
        </p:spPr>
      </p:cxnSp>
      <p:cxnSp>
        <p:nvCxnSpPr>
          <p:cNvPr id="116" name="Shape 116"/>
          <p:cNvCxnSpPr/>
          <p:nvPr/>
        </p:nvCxnSpPr>
        <p:spPr>
          <a:xfrm flipH="1">
            <a:off x="3517363" y="2742300"/>
            <a:ext cx="282300" cy="1373400"/>
          </a:xfrm>
          <a:prstGeom prst="straightConnector1">
            <a:avLst/>
          </a:prstGeom>
          <a:noFill/>
          <a:ln w="9525" cap="flat" cmpd="sng">
            <a:solidFill>
              <a:schemeClr val="dk2"/>
            </a:solidFill>
            <a:prstDash val="solid"/>
            <a:round/>
            <a:headEnd type="none" w="lg" len="lg"/>
            <a:tailEnd type="triangle" w="lg" len="lg"/>
          </a:ln>
        </p:spPr>
      </p:cxnSp>
      <p:cxnSp>
        <p:nvCxnSpPr>
          <p:cNvPr id="117" name="Shape 117"/>
          <p:cNvCxnSpPr/>
          <p:nvPr/>
        </p:nvCxnSpPr>
        <p:spPr>
          <a:xfrm flipH="1">
            <a:off x="4684800" y="2742300"/>
            <a:ext cx="978300" cy="1025400"/>
          </a:xfrm>
          <a:prstGeom prst="straightConnector1">
            <a:avLst/>
          </a:prstGeom>
          <a:noFill/>
          <a:ln w="9525" cap="flat" cmpd="sng">
            <a:solidFill>
              <a:schemeClr val="dk2"/>
            </a:solidFill>
            <a:prstDash val="solid"/>
            <a:round/>
            <a:headEnd type="none" w="lg" len="lg"/>
            <a:tailEnd type="triangle" w="lg" len="lg"/>
          </a:ln>
        </p:spPr>
      </p:cxnSp>
      <p:cxnSp>
        <p:nvCxnSpPr>
          <p:cNvPr id="118" name="Shape 118"/>
          <p:cNvCxnSpPr/>
          <p:nvPr/>
        </p:nvCxnSpPr>
        <p:spPr>
          <a:xfrm flipH="1">
            <a:off x="6302750" y="2808150"/>
            <a:ext cx="1251300" cy="893700"/>
          </a:xfrm>
          <a:prstGeom prst="straightConnector1">
            <a:avLst/>
          </a:prstGeom>
          <a:noFill/>
          <a:ln w="9525" cap="flat" cmpd="sng">
            <a:solidFill>
              <a:schemeClr val="dk2"/>
            </a:solidFill>
            <a:prstDash val="solid"/>
            <a:round/>
            <a:headEnd type="none" w="lg" len="lg"/>
            <a:tailEnd type="triangle" w="lg" len="lg"/>
          </a:ln>
        </p:spPr>
      </p:cxnSp>
    </p:spTree>
  </p:cSld>
  <p:clrMapOvr>
    <a:masterClrMapping/>
  </p:clrMapOvr>
</p:sld>
</file>

<file path=ppt/theme/theme1.xml><?xml version="1.0" encoding="utf-8"?>
<a:theme xmlns:a="http://schemas.openxmlformats.org/drawingml/2006/main" name="D2D-3">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2919</Words>
  <Application>Microsoft Office PowerPoint</Application>
  <PresentationFormat>On-screen Show (4:3)</PresentationFormat>
  <Paragraphs>371</Paragraphs>
  <Slides>36</Slides>
  <Notes>36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D2D-3</vt:lpstr>
      <vt:lpstr>Nested PeopleSoft Security  October 2017 - ASR Security Team</vt:lpstr>
      <vt:lpstr>Agenda</vt:lpstr>
      <vt:lpstr>Presenter</vt:lpstr>
      <vt:lpstr>Overview of Responsibilities</vt:lpstr>
      <vt:lpstr>University of Minnesota</vt:lpstr>
      <vt:lpstr>Systems</vt:lpstr>
      <vt:lpstr>Users</vt:lpstr>
      <vt:lpstr>What’s a BA to do??!</vt:lpstr>
      <vt:lpstr>Building Blocks of Security</vt:lpstr>
      <vt:lpstr>Permission Lists</vt:lpstr>
      <vt:lpstr>Roles</vt:lpstr>
      <vt:lpstr>Role Name Standards</vt:lpstr>
      <vt:lpstr>Student Self-Serv</vt:lpstr>
      <vt:lpstr>CC Student Data Inquiry</vt:lpstr>
      <vt:lpstr>Roles, cont.</vt:lpstr>
      <vt:lpstr>Security Tool</vt:lpstr>
      <vt:lpstr>Security Groups</vt:lpstr>
      <vt:lpstr>Security Groups</vt:lpstr>
      <vt:lpstr>Profiles</vt:lpstr>
      <vt:lpstr> </vt:lpstr>
      <vt:lpstr>Row Level Security</vt:lpstr>
      <vt:lpstr>Row Level Security Based on User ID</vt:lpstr>
      <vt:lpstr>Institution Set</vt:lpstr>
      <vt:lpstr>Values from Table</vt:lpstr>
      <vt:lpstr>Where to check for value</vt:lpstr>
      <vt:lpstr>Remove Institution Set</vt:lpstr>
      <vt:lpstr>Equation To Remove UMN</vt:lpstr>
      <vt:lpstr>Acad Org Assignment for Instructors</vt:lpstr>
      <vt:lpstr>Query To Identify </vt:lpstr>
      <vt:lpstr>Equation to Update</vt:lpstr>
      <vt:lpstr>Instructor Access</vt:lpstr>
      <vt:lpstr>Queries to Validate </vt:lpstr>
      <vt:lpstr>Queries</vt:lpstr>
      <vt:lpstr>Row Level Security Service Indicators/Student Groups</vt:lpstr>
      <vt:lpstr>Multiple Layers of Security </vt:lpstr>
      <vt:lpstr>Goals for the Security Team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Nested PeopleSoft Security  October 2017 - ASR Security Team</dc:title>
  <cp:lastModifiedBy>Carolyn J Davidson</cp:lastModifiedBy>
  <cp:revision>1</cp:revision>
  <dcterms:modified xsi:type="dcterms:W3CDTF">2017-10-12T13:04:40Z</dcterms:modified>
</cp:coreProperties>
</file>