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60" r:id="rId4"/>
    <p:sldId id="279" r:id="rId5"/>
    <p:sldId id="261" r:id="rId6"/>
    <p:sldId id="267" r:id="rId7"/>
    <p:sldId id="266" r:id="rId8"/>
    <p:sldId id="265" r:id="rId9"/>
    <p:sldId id="264" r:id="rId10"/>
    <p:sldId id="259" r:id="rId11"/>
    <p:sldId id="272" r:id="rId12"/>
    <p:sldId id="271" r:id="rId13"/>
    <p:sldId id="280" r:id="rId14"/>
    <p:sldId id="282" r:id="rId15"/>
    <p:sldId id="1145" r:id="rId16"/>
    <p:sldId id="1146" r:id="rId17"/>
    <p:sldId id="270" r:id="rId18"/>
    <p:sldId id="269" r:id="rId19"/>
    <p:sldId id="268" r:id="rId20"/>
    <p:sldId id="276" r:id="rId21"/>
    <p:sldId id="275" r:id="rId22"/>
    <p:sldId id="274" r:id="rId23"/>
    <p:sldId id="281" r:id="rId24"/>
    <p:sldId id="273" r:id="rId25"/>
    <p:sldId id="278"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05D4D-EE3B-4537-8797-A8D1E3DF70DF}" v="1333" dt="2019-07-04T14:18:57.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87079" autoAdjust="0"/>
  </p:normalViewPr>
  <p:slideViewPr>
    <p:cSldViewPr snapToGrid="0">
      <p:cViewPr varScale="1">
        <p:scale>
          <a:sx n="104" d="100"/>
          <a:sy n="104" d="100"/>
        </p:scale>
        <p:origin x="8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na, Ralph [ralph@sun.ac.za]" userId="0782c56a-b65d-4b6e-be98-b1b1f2cbe493" providerId="ADAL" clId="{6B405D4D-EE3B-4537-8797-A8D1E3DF70DF}"/>
    <pc:docChg chg="custSel addSld delSld modSld sldOrd">
      <pc:chgData name="Pina, Ralph [ralph@sun.ac.za]" userId="0782c56a-b65d-4b6e-be98-b1b1f2cbe493" providerId="ADAL" clId="{6B405D4D-EE3B-4537-8797-A8D1E3DF70DF}" dt="2019-07-04T14:18:57.739" v="2486" actId="20577"/>
      <pc:docMkLst>
        <pc:docMk/>
      </pc:docMkLst>
      <pc:sldChg chg="modSp">
        <pc:chgData name="Pina, Ralph [ralph@sun.ac.za]" userId="0782c56a-b65d-4b6e-be98-b1b1f2cbe493" providerId="ADAL" clId="{6B405D4D-EE3B-4537-8797-A8D1E3DF70DF}" dt="2019-07-04T14:03:38.890" v="2263" actId="20577"/>
        <pc:sldMkLst>
          <pc:docMk/>
          <pc:sldMk cId="1084137201" sldId="256"/>
        </pc:sldMkLst>
        <pc:spChg chg="mod">
          <ac:chgData name="Pina, Ralph [ralph@sun.ac.za]" userId="0782c56a-b65d-4b6e-be98-b1b1f2cbe493" providerId="ADAL" clId="{6B405D4D-EE3B-4537-8797-A8D1E3DF70DF}" dt="2019-07-04T14:03:38.890" v="2263" actId="20577"/>
          <ac:spMkLst>
            <pc:docMk/>
            <pc:sldMk cId="1084137201" sldId="256"/>
            <ac:spMk id="3" creationId="{00000000-0000-0000-0000-000000000000}"/>
          </ac:spMkLst>
        </pc:spChg>
      </pc:sldChg>
      <pc:sldChg chg="modNotesTx">
        <pc:chgData name="Pina, Ralph [ralph@sun.ac.za]" userId="0782c56a-b65d-4b6e-be98-b1b1f2cbe493" providerId="ADAL" clId="{6B405D4D-EE3B-4537-8797-A8D1E3DF70DF}" dt="2019-07-04T14:16:07.407" v="2368" actId="20577"/>
        <pc:sldMkLst>
          <pc:docMk/>
          <pc:sldMk cId="2588267188" sldId="261"/>
        </pc:sldMkLst>
      </pc:sldChg>
      <pc:sldChg chg="modSp modAnim">
        <pc:chgData name="Pina, Ralph [ralph@sun.ac.za]" userId="0782c56a-b65d-4b6e-be98-b1b1f2cbe493" providerId="ADAL" clId="{6B405D4D-EE3B-4537-8797-A8D1E3DF70DF}" dt="2019-07-04T14:18:57.739" v="2486" actId="20577"/>
        <pc:sldMkLst>
          <pc:docMk/>
          <pc:sldMk cId="960047392" sldId="267"/>
        </pc:sldMkLst>
        <pc:spChg chg="mod">
          <ac:chgData name="Pina, Ralph [ralph@sun.ac.za]" userId="0782c56a-b65d-4b6e-be98-b1b1f2cbe493" providerId="ADAL" clId="{6B405D4D-EE3B-4537-8797-A8D1E3DF70DF}" dt="2019-07-04T14:18:57.739" v="2486" actId="20577"/>
          <ac:spMkLst>
            <pc:docMk/>
            <pc:sldMk cId="960047392" sldId="267"/>
            <ac:spMk id="4" creationId="{00000000-0000-0000-0000-000000000000}"/>
          </ac:spMkLst>
        </pc:spChg>
      </pc:sldChg>
      <pc:sldChg chg="modSp modNotesTx">
        <pc:chgData name="Pina, Ralph [ralph@sun.ac.za]" userId="0782c56a-b65d-4b6e-be98-b1b1f2cbe493" providerId="ADAL" clId="{6B405D4D-EE3B-4537-8797-A8D1E3DF70DF}" dt="2019-07-04T09:48:56.674" v="2257" actId="1076"/>
        <pc:sldMkLst>
          <pc:docMk/>
          <pc:sldMk cId="466392192" sldId="270"/>
        </pc:sldMkLst>
        <pc:spChg chg="mod">
          <ac:chgData name="Pina, Ralph [ralph@sun.ac.za]" userId="0782c56a-b65d-4b6e-be98-b1b1f2cbe493" providerId="ADAL" clId="{6B405D4D-EE3B-4537-8797-A8D1E3DF70DF}" dt="2019-07-04T09:48:56.674" v="2257" actId="1076"/>
          <ac:spMkLst>
            <pc:docMk/>
            <pc:sldMk cId="466392192" sldId="270"/>
            <ac:spMk id="4" creationId="{00000000-0000-0000-0000-000000000000}"/>
          </ac:spMkLst>
        </pc:spChg>
        <pc:picChg chg="mod ord">
          <ac:chgData name="Pina, Ralph [ralph@sun.ac.za]" userId="0782c56a-b65d-4b6e-be98-b1b1f2cbe493" providerId="ADAL" clId="{6B405D4D-EE3B-4537-8797-A8D1E3DF70DF}" dt="2019-07-04T09:48:48.339" v="2256" actId="1076"/>
          <ac:picMkLst>
            <pc:docMk/>
            <pc:sldMk cId="466392192" sldId="270"/>
            <ac:picMk id="3" creationId="{00000000-0000-0000-0000-000000000000}"/>
          </ac:picMkLst>
        </pc:picChg>
      </pc:sldChg>
      <pc:sldChg chg="modSp modAnim">
        <pc:chgData name="Pina, Ralph [ralph@sun.ac.za]" userId="0782c56a-b65d-4b6e-be98-b1b1f2cbe493" providerId="ADAL" clId="{6B405D4D-EE3B-4537-8797-A8D1E3DF70DF}" dt="2019-07-02T13:41:50.140" v="22"/>
        <pc:sldMkLst>
          <pc:docMk/>
          <pc:sldMk cId="863248176" sldId="271"/>
        </pc:sldMkLst>
        <pc:spChg chg="mod">
          <ac:chgData name="Pina, Ralph [ralph@sun.ac.za]" userId="0782c56a-b65d-4b6e-be98-b1b1f2cbe493" providerId="ADAL" clId="{6B405D4D-EE3B-4537-8797-A8D1E3DF70DF}" dt="2019-07-02T13:41:05.270" v="19" actId="115"/>
          <ac:spMkLst>
            <pc:docMk/>
            <pc:sldMk cId="863248176" sldId="271"/>
            <ac:spMk id="2" creationId="{00000000-0000-0000-0000-000000000000}"/>
          </ac:spMkLst>
        </pc:spChg>
      </pc:sldChg>
      <pc:sldChg chg="modSp">
        <pc:chgData name="Pina, Ralph [ralph@sun.ac.za]" userId="0782c56a-b65d-4b6e-be98-b1b1f2cbe493" providerId="ADAL" clId="{6B405D4D-EE3B-4537-8797-A8D1E3DF70DF}" dt="2019-07-02T13:38:02.603" v="8" actId="20577"/>
        <pc:sldMkLst>
          <pc:docMk/>
          <pc:sldMk cId="2947719887" sldId="272"/>
        </pc:sldMkLst>
        <pc:spChg chg="mod">
          <ac:chgData name="Pina, Ralph [ralph@sun.ac.za]" userId="0782c56a-b65d-4b6e-be98-b1b1f2cbe493" providerId="ADAL" clId="{6B405D4D-EE3B-4537-8797-A8D1E3DF70DF}" dt="2019-07-02T13:38:02.603" v="8" actId="20577"/>
          <ac:spMkLst>
            <pc:docMk/>
            <pc:sldMk cId="2947719887" sldId="272"/>
            <ac:spMk id="20" creationId="{0D1962D5-DEA1-47F2-B199-C3863BA185DB}"/>
          </ac:spMkLst>
        </pc:spChg>
      </pc:sldChg>
      <pc:sldChg chg="modSp">
        <pc:chgData name="Pina, Ralph [ralph@sun.ac.za]" userId="0782c56a-b65d-4b6e-be98-b1b1f2cbe493" providerId="ADAL" clId="{6B405D4D-EE3B-4537-8797-A8D1E3DF70DF}" dt="2019-07-04T07:54:21.608" v="1984" actId="5793"/>
        <pc:sldMkLst>
          <pc:docMk/>
          <pc:sldMk cId="3116466629" sldId="273"/>
        </pc:sldMkLst>
        <pc:spChg chg="mod">
          <ac:chgData name="Pina, Ralph [ralph@sun.ac.za]" userId="0782c56a-b65d-4b6e-be98-b1b1f2cbe493" providerId="ADAL" clId="{6B405D4D-EE3B-4537-8797-A8D1E3DF70DF}" dt="2019-07-04T07:54:21.608" v="1984" actId="5793"/>
          <ac:spMkLst>
            <pc:docMk/>
            <pc:sldMk cId="3116466629" sldId="273"/>
            <ac:spMk id="2" creationId="{00000000-0000-0000-0000-000000000000}"/>
          </ac:spMkLst>
        </pc:spChg>
        <pc:spChg chg="mod">
          <ac:chgData name="Pina, Ralph [ralph@sun.ac.za]" userId="0782c56a-b65d-4b6e-be98-b1b1f2cbe493" providerId="ADAL" clId="{6B405D4D-EE3B-4537-8797-A8D1E3DF70DF}" dt="2019-07-02T14:09:27.417" v="328" actId="1076"/>
          <ac:spMkLst>
            <pc:docMk/>
            <pc:sldMk cId="3116466629" sldId="273"/>
            <ac:spMk id="4" creationId="{00000000-0000-0000-0000-000000000000}"/>
          </ac:spMkLst>
        </pc:spChg>
      </pc:sldChg>
      <pc:sldChg chg="modSp">
        <pc:chgData name="Pina, Ralph [ralph@sun.ac.za]" userId="0782c56a-b65d-4b6e-be98-b1b1f2cbe493" providerId="ADAL" clId="{6B405D4D-EE3B-4537-8797-A8D1E3DF70DF}" dt="2019-07-02T14:09:18.796" v="327" actId="120"/>
        <pc:sldMkLst>
          <pc:docMk/>
          <pc:sldMk cId="2902962792" sldId="278"/>
        </pc:sldMkLst>
        <pc:spChg chg="mod">
          <ac:chgData name="Pina, Ralph [ralph@sun.ac.za]" userId="0782c56a-b65d-4b6e-be98-b1b1f2cbe493" providerId="ADAL" clId="{6B405D4D-EE3B-4537-8797-A8D1E3DF70DF}" dt="2019-07-02T14:09:18.796" v="327" actId="120"/>
          <ac:spMkLst>
            <pc:docMk/>
            <pc:sldMk cId="2902962792" sldId="278"/>
            <ac:spMk id="8" creationId="{D8DE9C80-5A20-4F96-9BF4-7DF18F9F73BC}"/>
          </ac:spMkLst>
        </pc:spChg>
      </pc:sldChg>
      <pc:sldChg chg="addSp modSp add modAnim">
        <pc:chgData name="Pina, Ralph [ralph@sun.ac.za]" userId="0782c56a-b65d-4b6e-be98-b1b1f2cbe493" providerId="ADAL" clId="{6B405D4D-EE3B-4537-8797-A8D1E3DF70DF}" dt="2019-07-04T14:06:57.730" v="2271" actId="20577"/>
        <pc:sldMkLst>
          <pc:docMk/>
          <pc:sldMk cId="630112743" sldId="280"/>
        </pc:sldMkLst>
        <pc:spChg chg="add mod">
          <ac:chgData name="Pina, Ralph [ralph@sun.ac.za]" userId="0782c56a-b65d-4b6e-be98-b1b1f2cbe493" providerId="ADAL" clId="{6B405D4D-EE3B-4537-8797-A8D1E3DF70DF}" dt="2019-07-02T13:45:06.646" v="67" actId="20577"/>
          <ac:spMkLst>
            <pc:docMk/>
            <pc:sldMk cId="630112743" sldId="280"/>
            <ac:spMk id="5" creationId="{AB56E860-12FE-46A3-977E-1D3DB06443DB}"/>
          </ac:spMkLst>
        </pc:spChg>
        <pc:spChg chg="add mod">
          <ac:chgData name="Pina, Ralph [ralph@sun.ac.za]" userId="0782c56a-b65d-4b6e-be98-b1b1f2cbe493" providerId="ADAL" clId="{6B405D4D-EE3B-4537-8797-A8D1E3DF70DF}" dt="2019-07-04T14:06:57.730" v="2271" actId="20577"/>
          <ac:spMkLst>
            <pc:docMk/>
            <pc:sldMk cId="630112743" sldId="280"/>
            <ac:spMk id="6" creationId="{D86AA4C9-D12E-40D2-95AC-87660BD1A8C1}"/>
          </ac:spMkLst>
        </pc:spChg>
        <pc:picChg chg="add mod">
          <ac:chgData name="Pina, Ralph [ralph@sun.ac.za]" userId="0782c56a-b65d-4b6e-be98-b1b1f2cbe493" providerId="ADAL" clId="{6B405D4D-EE3B-4537-8797-A8D1E3DF70DF}" dt="2019-07-02T13:44:23.666" v="26" actId="14100"/>
          <ac:picMkLst>
            <pc:docMk/>
            <pc:sldMk cId="630112743" sldId="280"/>
            <ac:picMk id="4" creationId="{6FACECE4-0D32-49A4-ACBD-393077432972}"/>
          </ac:picMkLst>
        </pc:picChg>
      </pc:sldChg>
      <pc:sldChg chg="addSp delSp modSp add">
        <pc:chgData name="Pina, Ralph [ralph@sun.ac.za]" userId="0782c56a-b65d-4b6e-be98-b1b1f2cbe493" providerId="ADAL" clId="{6B405D4D-EE3B-4537-8797-A8D1E3DF70DF}" dt="2019-07-02T14:07:43.798" v="326" actId="5793"/>
        <pc:sldMkLst>
          <pc:docMk/>
          <pc:sldMk cId="3455551472" sldId="281"/>
        </pc:sldMkLst>
        <pc:spChg chg="mod">
          <ac:chgData name="Pina, Ralph [ralph@sun.ac.za]" userId="0782c56a-b65d-4b6e-be98-b1b1f2cbe493" providerId="ADAL" clId="{6B405D4D-EE3B-4537-8797-A8D1E3DF70DF}" dt="2019-07-02T14:07:43.798" v="326" actId="5793"/>
          <ac:spMkLst>
            <pc:docMk/>
            <pc:sldMk cId="3455551472" sldId="281"/>
            <ac:spMk id="2" creationId="{B7E2C6EB-FD7D-40B5-98E0-34432CAC18DE}"/>
          </ac:spMkLst>
        </pc:spChg>
        <pc:spChg chg="del">
          <ac:chgData name="Pina, Ralph [ralph@sun.ac.za]" userId="0782c56a-b65d-4b6e-be98-b1b1f2cbe493" providerId="ADAL" clId="{6B405D4D-EE3B-4537-8797-A8D1E3DF70DF}" dt="2019-07-02T14:00:14.533" v="288"/>
          <ac:spMkLst>
            <pc:docMk/>
            <pc:sldMk cId="3455551472" sldId="281"/>
            <ac:spMk id="3" creationId="{4784553B-9F8E-4124-A0B5-5661EC9EAFA2}"/>
          </ac:spMkLst>
        </pc:spChg>
        <pc:picChg chg="add del">
          <ac:chgData name="Pina, Ralph [ralph@sun.ac.za]" userId="0782c56a-b65d-4b6e-be98-b1b1f2cbe493" providerId="ADAL" clId="{6B405D4D-EE3B-4537-8797-A8D1E3DF70DF}" dt="2019-07-02T14:06:05.802" v="295"/>
          <ac:picMkLst>
            <pc:docMk/>
            <pc:sldMk cId="3455551472" sldId="281"/>
            <ac:picMk id="5" creationId="{D537AFDB-E912-426F-9C0D-6C0D0A2C3A46}"/>
          </ac:picMkLst>
        </pc:picChg>
        <pc:picChg chg="add del">
          <ac:chgData name="Pina, Ralph [ralph@sun.ac.za]" userId="0782c56a-b65d-4b6e-be98-b1b1f2cbe493" providerId="ADAL" clId="{6B405D4D-EE3B-4537-8797-A8D1E3DF70DF}" dt="2019-07-02T14:06:42.034" v="297"/>
          <ac:picMkLst>
            <pc:docMk/>
            <pc:sldMk cId="3455551472" sldId="281"/>
            <ac:picMk id="6" creationId="{F563591C-9FE8-49CD-AC57-D60631E4FB03}"/>
          </ac:picMkLst>
        </pc:picChg>
        <pc:picChg chg="add ord">
          <ac:chgData name="Pina, Ralph [ralph@sun.ac.za]" userId="0782c56a-b65d-4b6e-be98-b1b1f2cbe493" providerId="ADAL" clId="{6B405D4D-EE3B-4537-8797-A8D1E3DF70DF}" dt="2019-07-02T14:07:00.755" v="299" actId="167"/>
          <ac:picMkLst>
            <pc:docMk/>
            <pc:sldMk cId="3455551472" sldId="281"/>
            <ac:picMk id="7" creationId="{C8A7D042-B9FF-4C57-956E-55387E7D9A15}"/>
          </ac:picMkLst>
        </pc:picChg>
        <pc:picChg chg="add mod">
          <ac:chgData name="Pina, Ralph [ralph@sun.ac.za]" userId="0782c56a-b65d-4b6e-be98-b1b1f2cbe493" providerId="ADAL" clId="{6B405D4D-EE3B-4537-8797-A8D1E3DF70DF}" dt="2019-07-02T14:00:29.970" v="291" actId="1076"/>
          <ac:picMkLst>
            <pc:docMk/>
            <pc:sldMk cId="3455551472" sldId="281"/>
            <ac:picMk id="1026" creationId="{FD1C2A49-EB69-4FFD-96B9-9C658CB20C65}"/>
          </ac:picMkLst>
        </pc:picChg>
      </pc:sldChg>
      <pc:sldChg chg="delSp modSp add delAnim modAnim">
        <pc:chgData name="Pina, Ralph [ralph@sun.ac.za]" userId="0782c56a-b65d-4b6e-be98-b1b1f2cbe493" providerId="ADAL" clId="{6B405D4D-EE3B-4537-8797-A8D1E3DF70DF}" dt="2019-07-03T09:34:04.632" v="1115" actId="20577"/>
        <pc:sldMkLst>
          <pc:docMk/>
          <pc:sldMk cId="2170852168" sldId="282"/>
        </pc:sldMkLst>
        <pc:spChg chg="mod">
          <ac:chgData name="Pina, Ralph [ralph@sun.ac.za]" userId="0782c56a-b65d-4b6e-be98-b1b1f2cbe493" providerId="ADAL" clId="{6B405D4D-EE3B-4537-8797-A8D1E3DF70DF}" dt="2019-07-02T14:27:54.594" v="372" actId="5793"/>
          <ac:spMkLst>
            <pc:docMk/>
            <pc:sldMk cId="2170852168" sldId="282"/>
            <ac:spMk id="2" creationId="{61EFAEA1-0A92-40EF-9376-5004EECFA3BE}"/>
          </ac:spMkLst>
        </pc:spChg>
        <pc:spChg chg="mod">
          <ac:chgData name="Pina, Ralph [ralph@sun.ac.za]" userId="0782c56a-b65d-4b6e-be98-b1b1f2cbe493" providerId="ADAL" clId="{6B405D4D-EE3B-4537-8797-A8D1E3DF70DF}" dt="2019-07-03T09:34:04.632" v="1115" actId="20577"/>
          <ac:spMkLst>
            <pc:docMk/>
            <pc:sldMk cId="2170852168" sldId="282"/>
            <ac:spMk id="3" creationId="{5E8A52B7-6DDA-4FA1-A77F-F9766DE3D17C}"/>
          </ac:spMkLst>
        </pc:spChg>
        <pc:spChg chg="del">
          <ac:chgData name="Pina, Ralph [ralph@sun.ac.za]" userId="0782c56a-b65d-4b6e-be98-b1b1f2cbe493" providerId="ADAL" clId="{6B405D4D-EE3B-4537-8797-A8D1E3DF70DF}" dt="2019-07-02T14:27:16.337" v="332" actId="478"/>
          <ac:spMkLst>
            <pc:docMk/>
            <pc:sldMk cId="2170852168" sldId="282"/>
            <ac:spMk id="5" creationId="{AB56E860-12FE-46A3-977E-1D3DB06443DB}"/>
          </ac:spMkLst>
        </pc:spChg>
        <pc:spChg chg="del">
          <ac:chgData name="Pina, Ralph [ralph@sun.ac.za]" userId="0782c56a-b65d-4b6e-be98-b1b1f2cbe493" providerId="ADAL" clId="{6B405D4D-EE3B-4537-8797-A8D1E3DF70DF}" dt="2019-07-02T14:27:23.047" v="333" actId="478"/>
          <ac:spMkLst>
            <pc:docMk/>
            <pc:sldMk cId="2170852168" sldId="282"/>
            <ac:spMk id="6" creationId="{D86AA4C9-D12E-40D2-95AC-87660BD1A8C1}"/>
          </ac:spMkLst>
        </pc:spChg>
        <pc:picChg chg="ord">
          <ac:chgData name="Pina, Ralph [ralph@sun.ac.za]" userId="0782c56a-b65d-4b6e-be98-b1b1f2cbe493" providerId="ADAL" clId="{6B405D4D-EE3B-4537-8797-A8D1E3DF70DF}" dt="2019-07-02T14:27:00.373" v="331" actId="167"/>
          <ac:picMkLst>
            <pc:docMk/>
            <pc:sldMk cId="2170852168" sldId="282"/>
            <ac:picMk id="4" creationId="{6FACECE4-0D32-49A4-ACBD-393077432972}"/>
          </ac:picMkLst>
        </pc:picChg>
      </pc:sldChg>
      <pc:sldChg chg="addSp delSp modSp add ord modAnim">
        <pc:chgData name="Pina, Ralph [ralph@sun.ac.za]" userId="0782c56a-b65d-4b6e-be98-b1b1f2cbe493" providerId="ADAL" clId="{6B405D4D-EE3B-4537-8797-A8D1E3DF70DF}" dt="2019-07-04T09:41:30.354" v="2155"/>
        <pc:sldMkLst>
          <pc:docMk/>
          <pc:sldMk cId="2635807154" sldId="1145"/>
        </pc:sldMkLst>
        <pc:spChg chg="mod">
          <ac:chgData name="Pina, Ralph [ralph@sun.ac.za]" userId="0782c56a-b65d-4b6e-be98-b1b1f2cbe493" providerId="ADAL" clId="{6B405D4D-EE3B-4537-8797-A8D1E3DF70DF}" dt="2019-07-02T14:44:22.404" v="678" actId="20577"/>
          <ac:spMkLst>
            <pc:docMk/>
            <pc:sldMk cId="2635807154" sldId="1145"/>
            <ac:spMk id="2" creationId="{170EF168-20B1-4C3A-9E1D-7BF69A3F07D6}"/>
          </ac:spMkLst>
        </pc:spChg>
        <pc:spChg chg="mod">
          <ac:chgData name="Pina, Ralph [ralph@sun.ac.za]" userId="0782c56a-b65d-4b6e-be98-b1b1f2cbe493" providerId="ADAL" clId="{6B405D4D-EE3B-4537-8797-A8D1E3DF70DF}" dt="2019-07-02T14:43:57.272" v="668" actId="1036"/>
          <ac:spMkLst>
            <pc:docMk/>
            <pc:sldMk cId="2635807154" sldId="1145"/>
            <ac:spMk id="3" creationId="{E6274D77-368A-4050-81BE-D1F2F40BF5C0}"/>
          </ac:spMkLst>
        </pc:spChg>
        <pc:spChg chg="mod">
          <ac:chgData name="Pina, Ralph [ralph@sun.ac.za]" userId="0782c56a-b65d-4b6e-be98-b1b1f2cbe493" providerId="ADAL" clId="{6B405D4D-EE3B-4537-8797-A8D1E3DF70DF}" dt="2019-07-02T14:43:57.272" v="668" actId="1036"/>
          <ac:spMkLst>
            <pc:docMk/>
            <pc:sldMk cId="2635807154" sldId="1145"/>
            <ac:spMk id="4" creationId="{AD2BBA87-F91F-45EC-BA89-C8E97E9F0F77}"/>
          </ac:spMkLst>
        </pc:spChg>
        <pc:spChg chg="mod">
          <ac:chgData name="Pina, Ralph [ralph@sun.ac.za]" userId="0782c56a-b65d-4b6e-be98-b1b1f2cbe493" providerId="ADAL" clId="{6B405D4D-EE3B-4537-8797-A8D1E3DF70DF}" dt="2019-07-02T14:43:57.272" v="668" actId="1036"/>
          <ac:spMkLst>
            <pc:docMk/>
            <pc:sldMk cId="2635807154" sldId="1145"/>
            <ac:spMk id="5" creationId="{730AE0E4-C23F-410D-A815-8FF840FFFE7D}"/>
          </ac:spMkLst>
        </pc:spChg>
        <pc:spChg chg="mod">
          <ac:chgData name="Pina, Ralph [ralph@sun.ac.za]" userId="0782c56a-b65d-4b6e-be98-b1b1f2cbe493" providerId="ADAL" clId="{6B405D4D-EE3B-4537-8797-A8D1E3DF70DF}" dt="2019-07-02T14:43:57.272" v="668" actId="1036"/>
          <ac:spMkLst>
            <pc:docMk/>
            <pc:sldMk cId="2635807154" sldId="1145"/>
            <ac:spMk id="6" creationId="{26CCDB9B-86A8-4FD1-AEA8-49490975C6D1}"/>
          </ac:spMkLst>
        </pc:spChg>
        <pc:spChg chg="mod">
          <ac:chgData name="Pina, Ralph [ralph@sun.ac.za]" userId="0782c56a-b65d-4b6e-be98-b1b1f2cbe493" providerId="ADAL" clId="{6B405D4D-EE3B-4537-8797-A8D1E3DF70DF}" dt="2019-07-02T14:43:57.272" v="668" actId="1036"/>
          <ac:spMkLst>
            <pc:docMk/>
            <pc:sldMk cId="2635807154" sldId="1145"/>
            <ac:spMk id="7" creationId="{2A478317-0A89-4142-BA2B-15FE52736892}"/>
          </ac:spMkLst>
        </pc:spChg>
        <pc:spChg chg="mod">
          <ac:chgData name="Pina, Ralph [ralph@sun.ac.za]" userId="0782c56a-b65d-4b6e-be98-b1b1f2cbe493" providerId="ADAL" clId="{6B405D4D-EE3B-4537-8797-A8D1E3DF70DF}" dt="2019-07-02T14:43:57.272" v="668" actId="1036"/>
          <ac:spMkLst>
            <pc:docMk/>
            <pc:sldMk cId="2635807154" sldId="1145"/>
            <ac:spMk id="8" creationId="{8C3F5B2C-2A65-4BFA-8E9B-9720EA04859A}"/>
          </ac:spMkLst>
        </pc:spChg>
        <pc:spChg chg="del mod">
          <ac:chgData name="Pina, Ralph [ralph@sun.ac.za]" userId="0782c56a-b65d-4b6e-be98-b1b1f2cbe493" providerId="ADAL" clId="{6B405D4D-EE3B-4537-8797-A8D1E3DF70DF}" dt="2019-07-02T14:44:04.635" v="669" actId="478"/>
          <ac:spMkLst>
            <pc:docMk/>
            <pc:sldMk cId="2635807154" sldId="1145"/>
            <ac:spMk id="10" creationId="{1C501AAF-DEA3-448A-B158-4A3F9F13381F}"/>
          </ac:spMkLst>
        </pc:spChg>
        <pc:spChg chg="mod">
          <ac:chgData name="Pina, Ralph [ralph@sun.ac.za]" userId="0782c56a-b65d-4b6e-be98-b1b1f2cbe493" providerId="ADAL" clId="{6B405D4D-EE3B-4537-8797-A8D1E3DF70DF}" dt="2019-07-02T14:43:57.272" v="668" actId="1036"/>
          <ac:spMkLst>
            <pc:docMk/>
            <pc:sldMk cId="2635807154" sldId="1145"/>
            <ac:spMk id="11" creationId="{BF597319-4302-47DC-B518-09C93EF0ED02}"/>
          </ac:spMkLst>
        </pc:spChg>
        <pc:spChg chg="mod">
          <ac:chgData name="Pina, Ralph [ralph@sun.ac.za]" userId="0782c56a-b65d-4b6e-be98-b1b1f2cbe493" providerId="ADAL" clId="{6B405D4D-EE3B-4537-8797-A8D1E3DF70DF}" dt="2019-07-02T14:43:57.272" v="668" actId="1036"/>
          <ac:spMkLst>
            <pc:docMk/>
            <pc:sldMk cId="2635807154" sldId="1145"/>
            <ac:spMk id="12" creationId="{24EA5BED-8BB2-420A-B038-BEF54AE74200}"/>
          </ac:spMkLst>
        </pc:spChg>
        <pc:spChg chg="mod">
          <ac:chgData name="Pina, Ralph [ralph@sun.ac.za]" userId="0782c56a-b65d-4b6e-be98-b1b1f2cbe493" providerId="ADAL" clId="{6B405D4D-EE3B-4537-8797-A8D1E3DF70DF}" dt="2019-07-02T14:43:57.272" v="668" actId="1036"/>
          <ac:spMkLst>
            <pc:docMk/>
            <pc:sldMk cId="2635807154" sldId="1145"/>
            <ac:spMk id="19" creationId="{4D39EA00-5BED-49F1-86D5-EA9FD3F65815}"/>
          </ac:spMkLst>
        </pc:spChg>
        <pc:spChg chg="mod">
          <ac:chgData name="Pina, Ralph [ralph@sun.ac.za]" userId="0782c56a-b65d-4b6e-be98-b1b1f2cbe493" providerId="ADAL" clId="{6B405D4D-EE3B-4537-8797-A8D1E3DF70DF}" dt="2019-07-02T14:43:57.272" v="668" actId="1036"/>
          <ac:spMkLst>
            <pc:docMk/>
            <pc:sldMk cId="2635807154" sldId="1145"/>
            <ac:spMk id="20" creationId="{5D12F8D6-BB4B-49A8-9D70-37DF96EC890D}"/>
          </ac:spMkLst>
        </pc:spChg>
        <pc:spChg chg="mod">
          <ac:chgData name="Pina, Ralph [ralph@sun.ac.za]" userId="0782c56a-b65d-4b6e-be98-b1b1f2cbe493" providerId="ADAL" clId="{6B405D4D-EE3B-4537-8797-A8D1E3DF70DF}" dt="2019-07-02T14:43:57.272" v="668" actId="1036"/>
          <ac:spMkLst>
            <pc:docMk/>
            <pc:sldMk cId="2635807154" sldId="1145"/>
            <ac:spMk id="21" creationId="{117410A5-737E-4A40-BF71-343F11C2A867}"/>
          </ac:spMkLst>
        </pc:spChg>
        <pc:spChg chg="mod">
          <ac:chgData name="Pina, Ralph [ralph@sun.ac.za]" userId="0782c56a-b65d-4b6e-be98-b1b1f2cbe493" providerId="ADAL" clId="{6B405D4D-EE3B-4537-8797-A8D1E3DF70DF}" dt="2019-07-02T14:43:57.272" v="668" actId="1036"/>
          <ac:spMkLst>
            <pc:docMk/>
            <pc:sldMk cId="2635807154" sldId="1145"/>
            <ac:spMk id="25" creationId="{6CB55941-5996-4899-BFED-62FCC1A02C28}"/>
          </ac:spMkLst>
        </pc:spChg>
        <pc:spChg chg="mod">
          <ac:chgData name="Pina, Ralph [ralph@sun.ac.za]" userId="0782c56a-b65d-4b6e-be98-b1b1f2cbe493" providerId="ADAL" clId="{6B405D4D-EE3B-4537-8797-A8D1E3DF70DF}" dt="2019-07-02T14:43:57.272" v="668" actId="1036"/>
          <ac:spMkLst>
            <pc:docMk/>
            <pc:sldMk cId="2635807154" sldId="1145"/>
            <ac:spMk id="26" creationId="{65F00235-708C-43F7-BEB0-CF7AD90A7A4B}"/>
          </ac:spMkLst>
        </pc:spChg>
        <pc:spChg chg="mod">
          <ac:chgData name="Pina, Ralph [ralph@sun.ac.za]" userId="0782c56a-b65d-4b6e-be98-b1b1f2cbe493" providerId="ADAL" clId="{6B405D4D-EE3B-4537-8797-A8D1E3DF70DF}" dt="2019-07-02T14:43:57.272" v="668" actId="1036"/>
          <ac:spMkLst>
            <pc:docMk/>
            <pc:sldMk cId="2635807154" sldId="1145"/>
            <ac:spMk id="30" creationId="{EE443BAC-9DF9-4440-9F15-FD53265AF355}"/>
          </ac:spMkLst>
        </pc:spChg>
        <pc:spChg chg="mod">
          <ac:chgData name="Pina, Ralph [ralph@sun.ac.za]" userId="0782c56a-b65d-4b6e-be98-b1b1f2cbe493" providerId="ADAL" clId="{6B405D4D-EE3B-4537-8797-A8D1E3DF70DF}" dt="2019-07-02T14:43:57.272" v="668" actId="1036"/>
          <ac:spMkLst>
            <pc:docMk/>
            <pc:sldMk cId="2635807154" sldId="1145"/>
            <ac:spMk id="32" creationId="{66F336EF-1A02-4F2C-B351-D125ED9D4020}"/>
          </ac:spMkLst>
        </pc:spChg>
        <pc:spChg chg="mod">
          <ac:chgData name="Pina, Ralph [ralph@sun.ac.za]" userId="0782c56a-b65d-4b6e-be98-b1b1f2cbe493" providerId="ADAL" clId="{6B405D4D-EE3B-4537-8797-A8D1E3DF70DF}" dt="2019-07-02T14:43:57.272" v="668" actId="1036"/>
          <ac:spMkLst>
            <pc:docMk/>
            <pc:sldMk cId="2635807154" sldId="1145"/>
            <ac:spMk id="33" creationId="{10473510-2BF9-466D-936B-2217E19764F7}"/>
          </ac:spMkLst>
        </pc:spChg>
        <pc:spChg chg="mod">
          <ac:chgData name="Pina, Ralph [ralph@sun.ac.za]" userId="0782c56a-b65d-4b6e-be98-b1b1f2cbe493" providerId="ADAL" clId="{6B405D4D-EE3B-4537-8797-A8D1E3DF70DF}" dt="2019-07-02T14:43:57.272" v="668" actId="1036"/>
          <ac:spMkLst>
            <pc:docMk/>
            <pc:sldMk cId="2635807154" sldId="1145"/>
            <ac:spMk id="34" creationId="{9E7639BE-FAE2-4681-9770-5BBF0747042B}"/>
          </ac:spMkLst>
        </pc:spChg>
        <pc:spChg chg="mod">
          <ac:chgData name="Pina, Ralph [ralph@sun.ac.za]" userId="0782c56a-b65d-4b6e-be98-b1b1f2cbe493" providerId="ADAL" clId="{6B405D4D-EE3B-4537-8797-A8D1E3DF70DF}" dt="2019-07-02T14:43:57.272" v="668" actId="1036"/>
          <ac:spMkLst>
            <pc:docMk/>
            <pc:sldMk cId="2635807154" sldId="1145"/>
            <ac:spMk id="37" creationId="{F54555BA-E016-471B-8C33-4F489E18E831}"/>
          </ac:spMkLst>
        </pc:spChg>
        <pc:spChg chg="mod">
          <ac:chgData name="Pina, Ralph [ralph@sun.ac.za]" userId="0782c56a-b65d-4b6e-be98-b1b1f2cbe493" providerId="ADAL" clId="{6B405D4D-EE3B-4537-8797-A8D1E3DF70DF}" dt="2019-07-02T14:43:57.272" v="668" actId="1036"/>
          <ac:spMkLst>
            <pc:docMk/>
            <pc:sldMk cId="2635807154" sldId="1145"/>
            <ac:spMk id="42" creationId="{1B47D275-A7A2-422B-82AE-FC68CB7C1721}"/>
          </ac:spMkLst>
        </pc:spChg>
        <pc:spChg chg="mod">
          <ac:chgData name="Pina, Ralph [ralph@sun.ac.za]" userId="0782c56a-b65d-4b6e-be98-b1b1f2cbe493" providerId="ADAL" clId="{6B405D4D-EE3B-4537-8797-A8D1E3DF70DF}" dt="2019-07-02T14:43:57.272" v="668" actId="1036"/>
          <ac:spMkLst>
            <pc:docMk/>
            <pc:sldMk cId="2635807154" sldId="1145"/>
            <ac:spMk id="43" creationId="{74A5977C-B377-4FE9-AF2F-CBFD72F90C05}"/>
          </ac:spMkLst>
        </pc:spChg>
        <pc:spChg chg="mod">
          <ac:chgData name="Pina, Ralph [ralph@sun.ac.za]" userId="0782c56a-b65d-4b6e-be98-b1b1f2cbe493" providerId="ADAL" clId="{6B405D4D-EE3B-4537-8797-A8D1E3DF70DF}" dt="2019-07-02T14:43:57.272" v="668" actId="1036"/>
          <ac:spMkLst>
            <pc:docMk/>
            <pc:sldMk cId="2635807154" sldId="1145"/>
            <ac:spMk id="44" creationId="{A115B891-7D7D-4615-B177-37D20FA8B1B7}"/>
          </ac:spMkLst>
        </pc:spChg>
        <pc:spChg chg="mod">
          <ac:chgData name="Pina, Ralph [ralph@sun.ac.za]" userId="0782c56a-b65d-4b6e-be98-b1b1f2cbe493" providerId="ADAL" clId="{6B405D4D-EE3B-4537-8797-A8D1E3DF70DF}" dt="2019-07-02T14:46:15.441" v="680" actId="14100"/>
          <ac:spMkLst>
            <pc:docMk/>
            <pc:sldMk cId="2635807154" sldId="1145"/>
            <ac:spMk id="48" creationId="{55710AB5-5DAC-43B2-BBE3-2D9C7C5DDF56}"/>
          </ac:spMkLst>
        </pc:spChg>
        <pc:spChg chg="mod">
          <ac:chgData name="Pina, Ralph [ralph@sun.ac.za]" userId="0782c56a-b65d-4b6e-be98-b1b1f2cbe493" providerId="ADAL" clId="{6B405D4D-EE3B-4537-8797-A8D1E3DF70DF}" dt="2019-07-02T14:43:57.272" v="668" actId="1036"/>
          <ac:spMkLst>
            <pc:docMk/>
            <pc:sldMk cId="2635807154" sldId="1145"/>
            <ac:spMk id="57" creationId="{3095D25C-E493-480A-80E9-8AFB69C3EFFF}"/>
          </ac:spMkLst>
        </pc:spChg>
        <pc:spChg chg="mod">
          <ac:chgData name="Pina, Ralph [ralph@sun.ac.za]" userId="0782c56a-b65d-4b6e-be98-b1b1f2cbe493" providerId="ADAL" clId="{6B405D4D-EE3B-4537-8797-A8D1E3DF70DF}" dt="2019-07-02T14:43:57.272" v="668" actId="1036"/>
          <ac:spMkLst>
            <pc:docMk/>
            <pc:sldMk cId="2635807154" sldId="1145"/>
            <ac:spMk id="58" creationId="{7867D2F6-6F6F-4F06-A5B3-4A4566E576F5}"/>
          </ac:spMkLst>
        </pc:spChg>
        <pc:spChg chg="mod">
          <ac:chgData name="Pina, Ralph [ralph@sun.ac.za]" userId="0782c56a-b65d-4b6e-be98-b1b1f2cbe493" providerId="ADAL" clId="{6B405D4D-EE3B-4537-8797-A8D1E3DF70DF}" dt="2019-07-02T14:43:57.272" v="668" actId="1036"/>
          <ac:spMkLst>
            <pc:docMk/>
            <pc:sldMk cId="2635807154" sldId="1145"/>
            <ac:spMk id="59" creationId="{C026F950-5CAA-4D5A-A8AC-CD9F823B1E1A}"/>
          </ac:spMkLst>
        </pc:spChg>
        <pc:spChg chg="mod">
          <ac:chgData name="Pina, Ralph [ralph@sun.ac.za]" userId="0782c56a-b65d-4b6e-be98-b1b1f2cbe493" providerId="ADAL" clId="{6B405D4D-EE3B-4537-8797-A8D1E3DF70DF}" dt="2019-07-02T14:43:57.272" v="668" actId="1036"/>
          <ac:spMkLst>
            <pc:docMk/>
            <pc:sldMk cId="2635807154" sldId="1145"/>
            <ac:spMk id="62" creationId="{35DDCB3F-CFC9-4CAE-90FF-31F1B17776AD}"/>
          </ac:spMkLst>
        </pc:spChg>
        <pc:spChg chg="mod">
          <ac:chgData name="Pina, Ralph [ralph@sun.ac.za]" userId="0782c56a-b65d-4b6e-be98-b1b1f2cbe493" providerId="ADAL" clId="{6B405D4D-EE3B-4537-8797-A8D1E3DF70DF}" dt="2019-07-02T14:43:57.272" v="668" actId="1036"/>
          <ac:spMkLst>
            <pc:docMk/>
            <pc:sldMk cId="2635807154" sldId="1145"/>
            <ac:spMk id="80" creationId="{D37F873F-74B2-4783-92E7-5112B7D0D890}"/>
          </ac:spMkLst>
        </pc:spChg>
        <pc:spChg chg="mod">
          <ac:chgData name="Pina, Ralph [ralph@sun.ac.za]" userId="0782c56a-b65d-4b6e-be98-b1b1f2cbe493" providerId="ADAL" clId="{6B405D4D-EE3B-4537-8797-A8D1E3DF70DF}" dt="2019-07-02T14:43:57.272" v="668" actId="1036"/>
          <ac:spMkLst>
            <pc:docMk/>
            <pc:sldMk cId="2635807154" sldId="1145"/>
            <ac:spMk id="81" creationId="{6ABE3ED6-620D-41BB-AD09-92635DEF5F52}"/>
          </ac:spMkLst>
        </pc:spChg>
        <pc:spChg chg="mod">
          <ac:chgData name="Pina, Ralph [ralph@sun.ac.za]" userId="0782c56a-b65d-4b6e-be98-b1b1f2cbe493" providerId="ADAL" clId="{6B405D4D-EE3B-4537-8797-A8D1E3DF70DF}" dt="2019-07-02T14:43:57.272" v="668" actId="1036"/>
          <ac:spMkLst>
            <pc:docMk/>
            <pc:sldMk cId="2635807154" sldId="1145"/>
            <ac:spMk id="82" creationId="{FCEA26BD-356A-44D2-9E3D-06214892B562}"/>
          </ac:spMkLst>
        </pc:spChg>
        <pc:spChg chg="mod">
          <ac:chgData name="Pina, Ralph [ralph@sun.ac.za]" userId="0782c56a-b65d-4b6e-be98-b1b1f2cbe493" providerId="ADAL" clId="{6B405D4D-EE3B-4537-8797-A8D1E3DF70DF}" dt="2019-07-02T14:43:57.272" v="668" actId="1036"/>
          <ac:spMkLst>
            <pc:docMk/>
            <pc:sldMk cId="2635807154" sldId="1145"/>
            <ac:spMk id="84" creationId="{9FBC6AB2-FFCF-4CCC-B03C-D812FBF6478B}"/>
          </ac:spMkLst>
        </pc:spChg>
        <pc:spChg chg="mod">
          <ac:chgData name="Pina, Ralph [ralph@sun.ac.za]" userId="0782c56a-b65d-4b6e-be98-b1b1f2cbe493" providerId="ADAL" clId="{6B405D4D-EE3B-4537-8797-A8D1E3DF70DF}" dt="2019-07-02T14:43:57.272" v="668" actId="1036"/>
          <ac:spMkLst>
            <pc:docMk/>
            <pc:sldMk cId="2635807154" sldId="1145"/>
            <ac:spMk id="85" creationId="{11FC5F2A-0577-4A8A-94A5-1919520A8B7A}"/>
          </ac:spMkLst>
        </pc:spChg>
        <pc:spChg chg="mod">
          <ac:chgData name="Pina, Ralph [ralph@sun.ac.za]" userId="0782c56a-b65d-4b6e-be98-b1b1f2cbe493" providerId="ADAL" clId="{6B405D4D-EE3B-4537-8797-A8D1E3DF70DF}" dt="2019-07-02T14:43:57.272" v="668" actId="1036"/>
          <ac:spMkLst>
            <pc:docMk/>
            <pc:sldMk cId="2635807154" sldId="1145"/>
            <ac:spMk id="86" creationId="{3A19A02A-0508-4167-8D7D-74F48B8AC1F2}"/>
          </ac:spMkLst>
        </pc:spChg>
        <pc:spChg chg="mod">
          <ac:chgData name="Pina, Ralph [ralph@sun.ac.za]" userId="0782c56a-b65d-4b6e-be98-b1b1f2cbe493" providerId="ADAL" clId="{6B405D4D-EE3B-4537-8797-A8D1E3DF70DF}" dt="2019-07-02T14:43:57.272" v="668" actId="1036"/>
          <ac:spMkLst>
            <pc:docMk/>
            <pc:sldMk cId="2635807154" sldId="1145"/>
            <ac:spMk id="87" creationId="{0B9715B2-2593-4E73-8A8F-9A9E3C5530B2}"/>
          </ac:spMkLst>
        </pc:spChg>
        <pc:spChg chg="mod">
          <ac:chgData name="Pina, Ralph [ralph@sun.ac.za]" userId="0782c56a-b65d-4b6e-be98-b1b1f2cbe493" providerId="ADAL" clId="{6B405D4D-EE3B-4537-8797-A8D1E3DF70DF}" dt="2019-07-02T14:43:57.272" v="668" actId="1036"/>
          <ac:spMkLst>
            <pc:docMk/>
            <pc:sldMk cId="2635807154" sldId="1145"/>
            <ac:spMk id="88" creationId="{6021D774-311A-44A8-AA5E-A6643BC37B05}"/>
          </ac:spMkLst>
        </pc:spChg>
        <pc:spChg chg="mod">
          <ac:chgData name="Pina, Ralph [ralph@sun.ac.za]" userId="0782c56a-b65d-4b6e-be98-b1b1f2cbe493" providerId="ADAL" clId="{6B405D4D-EE3B-4537-8797-A8D1E3DF70DF}" dt="2019-07-02T14:43:57.272" v="668" actId="1036"/>
          <ac:spMkLst>
            <pc:docMk/>
            <pc:sldMk cId="2635807154" sldId="1145"/>
            <ac:spMk id="89" creationId="{67A6C3E2-75D9-4762-A816-7E9D3DB215F3}"/>
          </ac:spMkLst>
        </pc:spChg>
        <pc:spChg chg="mod">
          <ac:chgData name="Pina, Ralph [ralph@sun.ac.za]" userId="0782c56a-b65d-4b6e-be98-b1b1f2cbe493" providerId="ADAL" clId="{6B405D4D-EE3B-4537-8797-A8D1E3DF70DF}" dt="2019-07-02T14:43:57.272" v="668" actId="1036"/>
          <ac:spMkLst>
            <pc:docMk/>
            <pc:sldMk cId="2635807154" sldId="1145"/>
            <ac:spMk id="90" creationId="{F9794D10-019A-48E8-8A97-A5AF80ACF728}"/>
          </ac:spMkLst>
        </pc:spChg>
        <pc:spChg chg="mod">
          <ac:chgData name="Pina, Ralph [ralph@sun.ac.za]" userId="0782c56a-b65d-4b6e-be98-b1b1f2cbe493" providerId="ADAL" clId="{6B405D4D-EE3B-4537-8797-A8D1E3DF70DF}" dt="2019-07-02T14:43:57.272" v="668" actId="1036"/>
          <ac:spMkLst>
            <pc:docMk/>
            <pc:sldMk cId="2635807154" sldId="1145"/>
            <ac:spMk id="91" creationId="{FD48DA7A-C59B-4CB9-9C89-2CEE21963693}"/>
          </ac:spMkLst>
        </pc:spChg>
        <pc:spChg chg="mod">
          <ac:chgData name="Pina, Ralph [ralph@sun.ac.za]" userId="0782c56a-b65d-4b6e-be98-b1b1f2cbe493" providerId="ADAL" clId="{6B405D4D-EE3B-4537-8797-A8D1E3DF70DF}" dt="2019-07-02T14:43:57.272" v="668" actId="1036"/>
          <ac:spMkLst>
            <pc:docMk/>
            <pc:sldMk cId="2635807154" sldId="1145"/>
            <ac:spMk id="92" creationId="{C1D5AE44-FF4D-4B32-ADFF-A29D72D3E78E}"/>
          </ac:spMkLst>
        </pc:spChg>
        <pc:spChg chg="mod">
          <ac:chgData name="Pina, Ralph [ralph@sun.ac.za]" userId="0782c56a-b65d-4b6e-be98-b1b1f2cbe493" providerId="ADAL" clId="{6B405D4D-EE3B-4537-8797-A8D1E3DF70DF}" dt="2019-07-02T14:43:57.272" v="668" actId="1036"/>
          <ac:spMkLst>
            <pc:docMk/>
            <pc:sldMk cId="2635807154" sldId="1145"/>
            <ac:spMk id="93" creationId="{2EAE0B10-FE4A-4897-9EFC-2086D9811A15}"/>
          </ac:spMkLst>
        </pc:spChg>
        <pc:spChg chg="mod">
          <ac:chgData name="Pina, Ralph [ralph@sun.ac.za]" userId="0782c56a-b65d-4b6e-be98-b1b1f2cbe493" providerId="ADAL" clId="{6B405D4D-EE3B-4537-8797-A8D1E3DF70DF}" dt="2019-07-02T14:43:57.272" v="668" actId="1036"/>
          <ac:spMkLst>
            <pc:docMk/>
            <pc:sldMk cId="2635807154" sldId="1145"/>
            <ac:spMk id="94" creationId="{6329DD78-40E1-4B16-9CD9-FCEA40FF18F7}"/>
          </ac:spMkLst>
        </pc:spChg>
        <pc:spChg chg="mod">
          <ac:chgData name="Pina, Ralph [ralph@sun.ac.za]" userId="0782c56a-b65d-4b6e-be98-b1b1f2cbe493" providerId="ADAL" clId="{6B405D4D-EE3B-4537-8797-A8D1E3DF70DF}" dt="2019-07-02T14:43:57.272" v="668" actId="1036"/>
          <ac:spMkLst>
            <pc:docMk/>
            <pc:sldMk cId="2635807154" sldId="1145"/>
            <ac:spMk id="95" creationId="{E2D8570E-1FD2-4D34-AD9F-A470E823C143}"/>
          </ac:spMkLst>
        </pc:spChg>
        <pc:spChg chg="mod">
          <ac:chgData name="Pina, Ralph [ralph@sun.ac.za]" userId="0782c56a-b65d-4b6e-be98-b1b1f2cbe493" providerId="ADAL" clId="{6B405D4D-EE3B-4537-8797-A8D1E3DF70DF}" dt="2019-07-02T14:43:57.272" v="668" actId="1036"/>
          <ac:spMkLst>
            <pc:docMk/>
            <pc:sldMk cId="2635807154" sldId="1145"/>
            <ac:spMk id="96" creationId="{07C5A4A2-BF21-4620-A056-B6AA77AB5CDD}"/>
          </ac:spMkLst>
        </pc:spChg>
        <pc:spChg chg="mod">
          <ac:chgData name="Pina, Ralph [ralph@sun.ac.za]" userId="0782c56a-b65d-4b6e-be98-b1b1f2cbe493" providerId="ADAL" clId="{6B405D4D-EE3B-4537-8797-A8D1E3DF70DF}" dt="2019-07-02T14:43:57.272" v="668" actId="1036"/>
          <ac:spMkLst>
            <pc:docMk/>
            <pc:sldMk cId="2635807154" sldId="1145"/>
            <ac:spMk id="97" creationId="{644C2280-4615-49D4-A0C6-3C5B84FED1A1}"/>
          </ac:spMkLst>
        </pc:spChg>
        <pc:spChg chg="mod">
          <ac:chgData name="Pina, Ralph [ralph@sun.ac.za]" userId="0782c56a-b65d-4b6e-be98-b1b1f2cbe493" providerId="ADAL" clId="{6B405D4D-EE3B-4537-8797-A8D1E3DF70DF}" dt="2019-07-02T14:43:57.272" v="668" actId="1036"/>
          <ac:spMkLst>
            <pc:docMk/>
            <pc:sldMk cId="2635807154" sldId="1145"/>
            <ac:spMk id="98" creationId="{DAB34BD9-591E-40DA-866A-8DDD5CE84E28}"/>
          </ac:spMkLst>
        </pc:spChg>
        <pc:spChg chg="mod">
          <ac:chgData name="Pina, Ralph [ralph@sun.ac.za]" userId="0782c56a-b65d-4b6e-be98-b1b1f2cbe493" providerId="ADAL" clId="{6B405D4D-EE3B-4537-8797-A8D1E3DF70DF}" dt="2019-07-02T14:43:57.272" v="668" actId="1036"/>
          <ac:spMkLst>
            <pc:docMk/>
            <pc:sldMk cId="2635807154" sldId="1145"/>
            <ac:spMk id="99" creationId="{6CD5760E-372D-4F9A-8DD1-3660ABA6CEC1}"/>
          </ac:spMkLst>
        </pc:spChg>
        <pc:spChg chg="mod">
          <ac:chgData name="Pina, Ralph [ralph@sun.ac.za]" userId="0782c56a-b65d-4b6e-be98-b1b1f2cbe493" providerId="ADAL" clId="{6B405D4D-EE3B-4537-8797-A8D1E3DF70DF}" dt="2019-07-02T14:43:57.272" v="668" actId="1036"/>
          <ac:spMkLst>
            <pc:docMk/>
            <pc:sldMk cId="2635807154" sldId="1145"/>
            <ac:spMk id="100" creationId="{2E5F7306-CCD4-4CF4-9637-036CA1EC6F04}"/>
          </ac:spMkLst>
        </pc:spChg>
        <pc:spChg chg="mod">
          <ac:chgData name="Pina, Ralph [ralph@sun.ac.za]" userId="0782c56a-b65d-4b6e-be98-b1b1f2cbe493" providerId="ADAL" clId="{6B405D4D-EE3B-4537-8797-A8D1E3DF70DF}" dt="2019-07-02T14:43:57.272" v="668" actId="1036"/>
          <ac:spMkLst>
            <pc:docMk/>
            <pc:sldMk cId="2635807154" sldId="1145"/>
            <ac:spMk id="101" creationId="{0893BB15-B20E-4664-A860-ED2B2284E102}"/>
          </ac:spMkLst>
        </pc:spChg>
        <pc:spChg chg="mod">
          <ac:chgData name="Pina, Ralph [ralph@sun.ac.za]" userId="0782c56a-b65d-4b6e-be98-b1b1f2cbe493" providerId="ADAL" clId="{6B405D4D-EE3B-4537-8797-A8D1E3DF70DF}" dt="2019-07-02T14:43:57.272" v="668" actId="1036"/>
          <ac:spMkLst>
            <pc:docMk/>
            <pc:sldMk cId="2635807154" sldId="1145"/>
            <ac:spMk id="104" creationId="{52E19978-8DD4-4292-8C6E-DF3288956020}"/>
          </ac:spMkLst>
        </pc:spChg>
        <pc:spChg chg="mod">
          <ac:chgData name="Pina, Ralph [ralph@sun.ac.za]" userId="0782c56a-b65d-4b6e-be98-b1b1f2cbe493" providerId="ADAL" clId="{6B405D4D-EE3B-4537-8797-A8D1E3DF70DF}" dt="2019-07-02T14:43:57.272" v="668" actId="1036"/>
          <ac:spMkLst>
            <pc:docMk/>
            <pc:sldMk cId="2635807154" sldId="1145"/>
            <ac:spMk id="106" creationId="{04C8D2D6-E5DE-4F99-8BEB-A7F6E667DEDF}"/>
          </ac:spMkLst>
        </pc:spChg>
        <pc:spChg chg="mod">
          <ac:chgData name="Pina, Ralph [ralph@sun.ac.za]" userId="0782c56a-b65d-4b6e-be98-b1b1f2cbe493" providerId="ADAL" clId="{6B405D4D-EE3B-4537-8797-A8D1E3DF70DF}" dt="2019-07-02T14:43:57.272" v="668" actId="1036"/>
          <ac:spMkLst>
            <pc:docMk/>
            <pc:sldMk cId="2635807154" sldId="1145"/>
            <ac:spMk id="107" creationId="{E7F03B1C-6DAF-4F4C-844D-56BAD7510120}"/>
          </ac:spMkLst>
        </pc:spChg>
        <pc:spChg chg="mod">
          <ac:chgData name="Pina, Ralph [ralph@sun.ac.za]" userId="0782c56a-b65d-4b6e-be98-b1b1f2cbe493" providerId="ADAL" clId="{6B405D4D-EE3B-4537-8797-A8D1E3DF70DF}" dt="2019-07-02T14:43:57.272" v="668" actId="1036"/>
          <ac:spMkLst>
            <pc:docMk/>
            <pc:sldMk cId="2635807154" sldId="1145"/>
            <ac:spMk id="108" creationId="{4D93EE60-A49A-4652-98D3-0D3EE98722FF}"/>
          </ac:spMkLst>
        </pc:spChg>
        <pc:spChg chg="mod">
          <ac:chgData name="Pina, Ralph [ralph@sun.ac.za]" userId="0782c56a-b65d-4b6e-be98-b1b1f2cbe493" providerId="ADAL" clId="{6B405D4D-EE3B-4537-8797-A8D1E3DF70DF}" dt="2019-07-02T14:43:57.272" v="668" actId="1036"/>
          <ac:spMkLst>
            <pc:docMk/>
            <pc:sldMk cId="2635807154" sldId="1145"/>
            <ac:spMk id="110" creationId="{89B4B7D4-4665-445F-8360-0371DBF3D675}"/>
          </ac:spMkLst>
        </pc:spChg>
        <pc:spChg chg="mod">
          <ac:chgData name="Pina, Ralph [ralph@sun.ac.za]" userId="0782c56a-b65d-4b6e-be98-b1b1f2cbe493" providerId="ADAL" clId="{6B405D4D-EE3B-4537-8797-A8D1E3DF70DF}" dt="2019-07-02T14:43:57.272" v="668" actId="1036"/>
          <ac:spMkLst>
            <pc:docMk/>
            <pc:sldMk cId="2635807154" sldId="1145"/>
            <ac:spMk id="111" creationId="{0572F7C8-C5CC-447E-903D-5A08AFC636CC}"/>
          </ac:spMkLst>
        </pc:spChg>
        <pc:spChg chg="mod">
          <ac:chgData name="Pina, Ralph [ralph@sun.ac.za]" userId="0782c56a-b65d-4b6e-be98-b1b1f2cbe493" providerId="ADAL" clId="{6B405D4D-EE3B-4537-8797-A8D1E3DF70DF}" dt="2019-07-02T14:43:57.272" v="668" actId="1036"/>
          <ac:spMkLst>
            <pc:docMk/>
            <pc:sldMk cId="2635807154" sldId="1145"/>
            <ac:spMk id="114" creationId="{46D4BDC7-B441-4C19-A30A-F98E4A4FAAF4}"/>
          </ac:spMkLst>
        </pc:spChg>
        <pc:spChg chg="mod">
          <ac:chgData name="Pina, Ralph [ralph@sun.ac.za]" userId="0782c56a-b65d-4b6e-be98-b1b1f2cbe493" providerId="ADAL" clId="{6B405D4D-EE3B-4537-8797-A8D1E3DF70DF}" dt="2019-07-02T14:43:57.272" v="668" actId="1036"/>
          <ac:spMkLst>
            <pc:docMk/>
            <pc:sldMk cId="2635807154" sldId="1145"/>
            <ac:spMk id="115" creationId="{370696F6-1126-46B7-88D8-B96DB5CB1560}"/>
          </ac:spMkLst>
        </pc:spChg>
        <pc:spChg chg="mod">
          <ac:chgData name="Pina, Ralph [ralph@sun.ac.za]" userId="0782c56a-b65d-4b6e-be98-b1b1f2cbe493" providerId="ADAL" clId="{6B405D4D-EE3B-4537-8797-A8D1E3DF70DF}" dt="2019-07-02T14:43:57.272" v="668" actId="1036"/>
          <ac:spMkLst>
            <pc:docMk/>
            <pc:sldMk cId="2635807154" sldId="1145"/>
            <ac:spMk id="116" creationId="{C37511E0-8995-41AF-85AC-16DA212E0A17}"/>
          </ac:spMkLst>
        </pc:spChg>
        <pc:spChg chg="mod">
          <ac:chgData name="Pina, Ralph [ralph@sun.ac.za]" userId="0782c56a-b65d-4b6e-be98-b1b1f2cbe493" providerId="ADAL" clId="{6B405D4D-EE3B-4537-8797-A8D1E3DF70DF}" dt="2019-07-02T14:43:57.272" v="668" actId="1036"/>
          <ac:spMkLst>
            <pc:docMk/>
            <pc:sldMk cId="2635807154" sldId="1145"/>
            <ac:spMk id="117" creationId="{2891AC0B-B159-440E-A4F1-7EC1C58B47DC}"/>
          </ac:spMkLst>
        </pc:spChg>
        <pc:spChg chg="mod">
          <ac:chgData name="Pina, Ralph [ralph@sun.ac.za]" userId="0782c56a-b65d-4b6e-be98-b1b1f2cbe493" providerId="ADAL" clId="{6B405D4D-EE3B-4537-8797-A8D1E3DF70DF}" dt="2019-07-02T14:43:57.272" v="668" actId="1036"/>
          <ac:spMkLst>
            <pc:docMk/>
            <pc:sldMk cId="2635807154" sldId="1145"/>
            <ac:spMk id="118" creationId="{19963B48-7306-48C0-8024-591B9476E636}"/>
          </ac:spMkLst>
        </pc:spChg>
        <pc:spChg chg="mod">
          <ac:chgData name="Pina, Ralph [ralph@sun.ac.za]" userId="0782c56a-b65d-4b6e-be98-b1b1f2cbe493" providerId="ADAL" clId="{6B405D4D-EE3B-4537-8797-A8D1E3DF70DF}" dt="2019-07-02T14:43:57.272" v="668" actId="1036"/>
          <ac:spMkLst>
            <pc:docMk/>
            <pc:sldMk cId="2635807154" sldId="1145"/>
            <ac:spMk id="119" creationId="{220E48BF-52A7-46AF-9BB3-2F693D45CA84}"/>
          </ac:spMkLst>
        </pc:spChg>
        <pc:spChg chg="mod">
          <ac:chgData name="Pina, Ralph [ralph@sun.ac.za]" userId="0782c56a-b65d-4b6e-be98-b1b1f2cbe493" providerId="ADAL" clId="{6B405D4D-EE3B-4537-8797-A8D1E3DF70DF}" dt="2019-07-02T14:43:57.272" v="668" actId="1036"/>
          <ac:spMkLst>
            <pc:docMk/>
            <pc:sldMk cId="2635807154" sldId="1145"/>
            <ac:spMk id="120" creationId="{3E674C02-2005-4F4E-984D-A3DC266F911F}"/>
          </ac:spMkLst>
        </pc:spChg>
        <pc:spChg chg="mod">
          <ac:chgData name="Pina, Ralph [ralph@sun.ac.za]" userId="0782c56a-b65d-4b6e-be98-b1b1f2cbe493" providerId="ADAL" clId="{6B405D4D-EE3B-4537-8797-A8D1E3DF70DF}" dt="2019-07-02T14:43:57.272" v="668" actId="1036"/>
          <ac:spMkLst>
            <pc:docMk/>
            <pc:sldMk cId="2635807154" sldId="1145"/>
            <ac:spMk id="124" creationId="{05DA90A7-B81A-4751-BA84-3EF169D38607}"/>
          </ac:spMkLst>
        </pc:spChg>
        <pc:spChg chg="mod">
          <ac:chgData name="Pina, Ralph [ralph@sun.ac.za]" userId="0782c56a-b65d-4b6e-be98-b1b1f2cbe493" providerId="ADAL" clId="{6B405D4D-EE3B-4537-8797-A8D1E3DF70DF}" dt="2019-07-02T14:43:57.272" v="668" actId="1036"/>
          <ac:spMkLst>
            <pc:docMk/>
            <pc:sldMk cId="2635807154" sldId="1145"/>
            <ac:spMk id="129" creationId="{1B55F955-58C1-42CD-8BD1-7BAAA2A28F3E}"/>
          </ac:spMkLst>
        </pc:spChg>
        <pc:spChg chg="mod">
          <ac:chgData name="Pina, Ralph [ralph@sun.ac.za]" userId="0782c56a-b65d-4b6e-be98-b1b1f2cbe493" providerId="ADAL" clId="{6B405D4D-EE3B-4537-8797-A8D1E3DF70DF}" dt="2019-07-02T14:43:57.272" v="668" actId="1036"/>
          <ac:spMkLst>
            <pc:docMk/>
            <pc:sldMk cId="2635807154" sldId="1145"/>
            <ac:spMk id="131" creationId="{A192FD29-6AFE-4AF2-97E2-C240CCED5CEB}"/>
          </ac:spMkLst>
        </pc:spChg>
        <pc:spChg chg="mod">
          <ac:chgData name="Pina, Ralph [ralph@sun.ac.za]" userId="0782c56a-b65d-4b6e-be98-b1b1f2cbe493" providerId="ADAL" clId="{6B405D4D-EE3B-4537-8797-A8D1E3DF70DF}" dt="2019-07-02T14:43:57.272" v="668" actId="1036"/>
          <ac:spMkLst>
            <pc:docMk/>
            <pc:sldMk cId="2635807154" sldId="1145"/>
            <ac:spMk id="132" creationId="{639E263E-942E-4EED-A2E1-10AC533B4265}"/>
          </ac:spMkLst>
        </pc:spChg>
        <pc:spChg chg="mod">
          <ac:chgData name="Pina, Ralph [ralph@sun.ac.za]" userId="0782c56a-b65d-4b6e-be98-b1b1f2cbe493" providerId="ADAL" clId="{6B405D4D-EE3B-4537-8797-A8D1E3DF70DF}" dt="2019-07-02T14:43:57.272" v="668" actId="1036"/>
          <ac:spMkLst>
            <pc:docMk/>
            <pc:sldMk cId="2635807154" sldId="1145"/>
            <ac:spMk id="133" creationId="{0E20EAC0-03FE-45EB-8328-1982E39EBD91}"/>
          </ac:spMkLst>
        </pc:spChg>
        <pc:spChg chg="mod">
          <ac:chgData name="Pina, Ralph [ralph@sun.ac.za]" userId="0782c56a-b65d-4b6e-be98-b1b1f2cbe493" providerId="ADAL" clId="{6B405D4D-EE3B-4537-8797-A8D1E3DF70DF}" dt="2019-07-02T14:43:57.272" v="668" actId="1036"/>
          <ac:spMkLst>
            <pc:docMk/>
            <pc:sldMk cId="2635807154" sldId="1145"/>
            <ac:spMk id="135" creationId="{BEBBE3CF-9C32-48A5-B89B-839AA584AD27}"/>
          </ac:spMkLst>
        </pc:spChg>
        <pc:spChg chg="mod">
          <ac:chgData name="Pina, Ralph [ralph@sun.ac.za]" userId="0782c56a-b65d-4b6e-be98-b1b1f2cbe493" providerId="ADAL" clId="{6B405D4D-EE3B-4537-8797-A8D1E3DF70DF}" dt="2019-07-02T14:43:57.272" v="668" actId="1036"/>
          <ac:spMkLst>
            <pc:docMk/>
            <pc:sldMk cId="2635807154" sldId="1145"/>
            <ac:spMk id="142" creationId="{182BAD93-1925-4273-9771-06DCA34A200E}"/>
          </ac:spMkLst>
        </pc:spChg>
        <pc:spChg chg="mod">
          <ac:chgData name="Pina, Ralph [ralph@sun.ac.za]" userId="0782c56a-b65d-4b6e-be98-b1b1f2cbe493" providerId="ADAL" clId="{6B405D4D-EE3B-4537-8797-A8D1E3DF70DF}" dt="2019-07-02T14:43:57.272" v="668" actId="1036"/>
          <ac:spMkLst>
            <pc:docMk/>
            <pc:sldMk cId="2635807154" sldId="1145"/>
            <ac:spMk id="143" creationId="{CA2513ED-9529-418F-8EB8-88C9112BB082}"/>
          </ac:spMkLst>
        </pc:spChg>
        <pc:spChg chg="mod">
          <ac:chgData name="Pina, Ralph [ralph@sun.ac.za]" userId="0782c56a-b65d-4b6e-be98-b1b1f2cbe493" providerId="ADAL" clId="{6B405D4D-EE3B-4537-8797-A8D1E3DF70DF}" dt="2019-07-02T14:43:57.272" v="668" actId="1036"/>
          <ac:spMkLst>
            <pc:docMk/>
            <pc:sldMk cId="2635807154" sldId="1145"/>
            <ac:spMk id="144" creationId="{7ABACEA0-FD07-4457-8CED-ED7506F98FE9}"/>
          </ac:spMkLst>
        </pc:spChg>
        <pc:spChg chg="mod">
          <ac:chgData name="Pina, Ralph [ralph@sun.ac.za]" userId="0782c56a-b65d-4b6e-be98-b1b1f2cbe493" providerId="ADAL" clId="{6B405D4D-EE3B-4537-8797-A8D1E3DF70DF}" dt="2019-07-02T14:43:57.272" v="668" actId="1036"/>
          <ac:spMkLst>
            <pc:docMk/>
            <pc:sldMk cId="2635807154" sldId="1145"/>
            <ac:spMk id="146" creationId="{3A1BEA20-0E9E-458C-82EE-238E713827C3}"/>
          </ac:spMkLst>
        </pc:spChg>
        <pc:spChg chg="mod">
          <ac:chgData name="Pina, Ralph [ralph@sun.ac.za]" userId="0782c56a-b65d-4b6e-be98-b1b1f2cbe493" providerId="ADAL" clId="{6B405D4D-EE3B-4537-8797-A8D1E3DF70DF}" dt="2019-07-02T14:43:57.272" v="668" actId="1036"/>
          <ac:spMkLst>
            <pc:docMk/>
            <pc:sldMk cId="2635807154" sldId="1145"/>
            <ac:spMk id="147" creationId="{93B67154-74BC-4F53-BD3A-65AFF18B2E08}"/>
          </ac:spMkLst>
        </pc:spChg>
        <pc:graphicFrameChg chg="mod">
          <ac:chgData name="Pina, Ralph [ralph@sun.ac.za]" userId="0782c56a-b65d-4b6e-be98-b1b1f2cbe493" providerId="ADAL" clId="{6B405D4D-EE3B-4537-8797-A8D1E3DF70DF}" dt="2019-07-02T14:43:57.272" v="668" actId="1036"/>
          <ac:graphicFrameMkLst>
            <pc:docMk/>
            <pc:sldMk cId="2635807154" sldId="1145"/>
            <ac:graphicFrameMk id="9" creationId="{EE25481C-33E9-431F-B125-CB7FD2620CCD}"/>
          </ac:graphicFrameMkLst>
        </pc:graphicFrameChg>
        <pc:picChg chg="add ord">
          <ac:chgData name="Pina, Ralph [ralph@sun.ac.za]" userId="0782c56a-b65d-4b6e-be98-b1b1f2cbe493" providerId="ADAL" clId="{6B405D4D-EE3B-4537-8797-A8D1E3DF70DF}" dt="2019-07-02T14:43:13.900" v="636" actId="167"/>
          <ac:picMkLst>
            <pc:docMk/>
            <pc:sldMk cId="2635807154" sldId="1145"/>
            <ac:picMk id="102" creationId="{A21838AB-68A5-43CC-BD08-EA84B5B71C36}"/>
          </ac:picMkLst>
        </pc:picChg>
        <pc:cxnChg chg="mod">
          <ac:chgData name="Pina, Ralph [ralph@sun.ac.za]" userId="0782c56a-b65d-4b6e-be98-b1b1f2cbe493" providerId="ADAL" clId="{6B405D4D-EE3B-4537-8797-A8D1E3DF70DF}" dt="2019-07-02T14:43:57.272" v="668" actId="1036"/>
          <ac:cxnSpMkLst>
            <pc:docMk/>
            <pc:sldMk cId="2635807154" sldId="1145"/>
            <ac:cxnSpMk id="13" creationId="{20251484-0698-4286-99E1-2816B7686651}"/>
          </ac:cxnSpMkLst>
        </pc:cxnChg>
        <pc:cxnChg chg="mod">
          <ac:chgData name="Pina, Ralph [ralph@sun.ac.za]" userId="0782c56a-b65d-4b6e-be98-b1b1f2cbe493" providerId="ADAL" clId="{6B405D4D-EE3B-4537-8797-A8D1E3DF70DF}" dt="2019-07-02T14:43:57.272" v="668" actId="1036"/>
          <ac:cxnSpMkLst>
            <pc:docMk/>
            <pc:sldMk cId="2635807154" sldId="1145"/>
            <ac:cxnSpMk id="14" creationId="{3DE9ABD1-EFE6-40F8-836A-FEC466345CF4}"/>
          </ac:cxnSpMkLst>
        </pc:cxnChg>
        <pc:cxnChg chg="mod">
          <ac:chgData name="Pina, Ralph [ralph@sun.ac.za]" userId="0782c56a-b65d-4b6e-be98-b1b1f2cbe493" providerId="ADAL" clId="{6B405D4D-EE3B-4537-8797-A8D1E3DF70DF}" dt="2019-07-02T14:43:57.272" v="668" actId="1036"/>
          <ac:cxnSpMkLst>
            <pc:docMk/>
            <pc:sldMk cId="2635807154" sldId="1145"/>
            <ac:cxnSpMk id="75" creationId="{9B41672A-BE20-48F6-97C1-A6D9BDCBC456}"/>
          </ac:cxnSpMkLst>
        </pc:cxnChg>
        <pc:cxnChg chg="mod">
          <ac:chgData name="Pina, Ralph [ralph@sun.ac.za]" userId="0782c56a-b65d-4b6e-be98-b1b1f2cbe493" providerId="ADAL" clId="{6B405D4D-EE3B-4537-8797-A8D1E3DF70DF}" dt="2019-07-02T14:43:57.272" v="668" actId="1036"/>
          <ac:cxnSpMkLst>
            <pc:docMk/>
            <pc:sldMk cId="2635807154" sldId="1145"/>
            <ac:cxnSpMk id="76" creationId="{BACA1510-8782-4F00-B6FE-F7405B7C9B2D}"/>
          </ac:cxnSpMkLst>
        </pc:cxnChg>
        <pc:cxnChg chg="mod">
          <ac:chgData name="Pina, Ralph [ralph@sun.ac.za]" userId="0782c56a-b65d-4b6e-be98-b1b1f2cbe493" providerId="ADAL" clId="{6B405D4D-EE3B-4537-8797-A8D1E3DF70DF}" dt="2019-07-02T14:43:57.272" v="668" actId="1036"/>
          <ac:cxnSpMkLst>
            <pc:docMk/>
            <pc:sldMk cId="2635807154" sldId="1145"/>
            <ac:cxnSpMk id="77" creationId="{5CFBBBE1-1A36-494B-9B1B-90AFDD495639}"/>
          </ac:cxnSpMkLst>
        </pc:cxnChg>
        <pc:cxnChg chg="mod">
          <ac:chgData name="Pina, Ralph [ralph@sun.ac.za]" userId="0782c56a-b65d-4b6e-be98-b1b1f2cbe493" providerId="ADAL" clId="{6B405D4D-EE3B-4537-8797-A8D1E3DF70DF}" dt="2019-07-02T14:43:57.272" v="668" actId="1036"/>
          <ac:cxnSpMkLst>
            <pc:docMk/>
            <pc:sldMk cId="2635807154" sldId="1145"/>
            <ac:cxnSpMk id="78" creationId="{1C781784-BC60-4940-8A4D-2EB795F7636D}"/>
          </ac:cxnSpMkLst>
        </pc:cxnChg>
        <pc:cxnChg chg="mod">
          <ac:chgData name="Pina, Ralph [ralph@sun.ac.za]" userId="0782c56a-b65d-4b6e-be98-b1b1f2cbe493" providerId="ADAL" clId="{6B405D4D-EE3B-4537-8797-A8D1E3DF70DF}" dt="2019-07-02T14:43:57.272" v="668" actId="1036"/>
          <ac:cxnSpMkLst>
            <pc:docMk/>
            <pc:sldMk cId="2635807154" sldId="1145"/>
            <ac:cxnSpMk id="79" creationId="{1F1A51F9-A669-40C4-8C5F-23C947F70775}"/>
          </ac:cxnSpMkLst>
        </pc:cxnChg>
        <pc:cxnChg chg="mod">
          <ac:chgData name="Pina, Ralph [ralph@sun.ac.za]" userId="0782c56a-b65d-4b6e-be98-b1b1f2cbe493" providerId="ADAL" clId="{6B405D4D-EE3B-4537-8797-A8D1E3DF70DF}" dt="2019-07-02T14:43:57.272" v="668" actId="1036"/>
          <ac:cxnSpMkLst>
            <pc:docMk/>
            <pc:sldMk cId="2635807154" sldId="1145"/>
            <ac:cxnSpMk id="83" creationId="{7DB71806-1A79-458D-B7C6-4D253934C819}"/>
          </ac:cxnSpMkLst>
        </pc:cxnChg>
      </pc:sldChg>
      <pc:sldChg chg="modSp add ord modAnim">
        <pc:chgData name="Pina, Ralph [ralph@sun.ac.za]" userId="0782c56a-b65d-4b6e-be98-b1b1f2cbe493" providerId="ADAL" clId="{6B405D4D-EE3B-4537-8797-A8D1E3DF70DF}" dt="2019-07-04T09:44:12.135" v="2213" actId="20577"/>
        <pc:sldMkLst>
          <pc:docMk/>
          <pc:sldMk cId="151088086" sldId="1146"/>
        </pc:sldMkLst>
        <pc:spChg chg="mod">
          <ac:chgData name="Pina, Ralph [ralph@sun.ac.za]" userId="0782c56a-b65d-4b6e-be98-b1b1f2cbe493" providerId="ADAL" clId="{6B405D4D-EE3B-4537-8797-A8D1E3DF70DF}" dt="2019-07-03T09:37:01.715" v="1154" actId="20577"/>
          <ac:spMkLst>
            <pc:docMk/>
            <pc:sldMk cId="151088086" sldId="1146"/>
            <ac:spMk id="2" creationId="{61EFAEA1-0A92-40EF-9376-5004EECFA3BE}"/>
          </ac:spMkLst>
        </pc:spChg>
        <pc:spChg chg="mod">
          <ac:chgData name="Pina, Ralph [ralph@sun.ac.za]" userId="0782c56a-b65d-4b6e-be98-b1b1f2cbe493" providerId="ADAL" clId="{6B405D4D-EE3B-4537-8797-A8D1E3DF70DF}" dt="2019-07-04T09:44:12.135" v="2213" actId="20577"/>
          <ac:spMkLst>
            <pc:docMk/>
            <pc:sldMk cId="151088086" sldId="1146"/>
            <ac:spMk id="3" creationId="{5E8A52B7-6DDA-4FA1-A77F-F9766DE3D17C}"/>
          </ac:spMkLst>
        </pc:spChg>
      </pc:sldChg>
    </pc:docChg>
  </pc:docChgLst>
  <pc:docChgLst>
    <pc:chgData name="Pina, Ralph [ralph@sun.ac.za]" userId="0782c56a-b65d-4b6e-be98-b1b1f2cbe493" providerId="ADAL" clId="{0EC347CB-3AAC-48EE-83E4-275B48808247}"/>
    <pc:docChg chg="custSel modSld">
      <pc:chgData name="Pina, Ralph [ralph@sun.ac.za]" userId="0782c56a-b65d-4b6e-be98-b1b1f2cbe493" providerId="ADAL" clId="{0EC347CB-3AAC-48EE-83E4-275B48808247}" dt="2019-04-12T08:06:05.210" v="67" actId="20577"/>
      <pc:docMkLst>
        <pc:docMk/>
      </pc:docMkLst>
      <pc:sldChg chg="modAnim">
        <pc:chgData name="Pina, Ralph [ralph@sun.ac.za]" userId="0782c56a-b65d-4b6e-be98-b1b1f2cbe493" providerId="ADAL" clId="{0EC347CB-3AAC-48EE-83E4-275B48808247}" dt="2019-04-09T13:15:21.194" v="2"/>
        <pc:sldMkLst>
          <pc:docMk/>
          <pc:sldMk cId="834789220" sldId="265"/>
        </pc:sldMkLst>
      </pc:sldChg>
      <pc:sldChg chg="modSp">
        <pc:chgData name="Pina, Ralph [ralph@sun.ac.za]" userId="0782c56a-b65d-4b6e-be98-b1b1f2cbe493" providerId="ADAL" clId="{0EC347CB-3AAC-48EE-83E4-275B48808247}" dt="2019-04-09T13:20:27.698" v="9" actId="113"/>
        <pc:sldMkLst>
          <pc:docMk/>
          <pc:sldMk cId="960047392" sldId="267"/>
        </pc:sldMkLst>
        <pc:spChg chg="mod">
          <ac:chgData name="Pina, Ralph [ralph@sun.ac.za]" userId="0782c56a-b65d-4b6e-be98-b1b1f2cbe493" providerId="ADAL" clId="{0EC347CB-3AAC-48EE-83E4-275B48808247}" dt="2019-04-09T13:20:27.698" v="9" actId="113"/>
          <ac:spMkLst>
            <pc:docMk/>
            <pc:sldMk cId="960047392" sldId="267"/>
            <ac:spMk id="4" creationId="{00000000-0000-0000-0000-000000000000}"/>
          </ac:spMkLst>
        </pc:spChg>
      </pc:sldChg>
      <pc:sldChg chg="modSp modAnim">
        <pc:chgData name="Pina, Ralph [ralph@sun.ac.za]" userId="0782c56a-b65d-4b6e-be98-b1b1f2cbe493" providerId="ADAL" clId="{0EC347CB-3AAC-48EE-83E4-275B48808247}" dt="2019-04-12T08:06:05.210" v="67" actId="20577"/>
        <pc:sldMkLst>
          <pc:docMk/>
          <pc:sldMk cId="2902962792" sldId="278"/>
        </pc:sldMkLst>
        <pc:spChg chg="mod">
          <ac:chgData name="Pina, Ralph [ralph@sun.ac.za]" userId="0782c56a-b65d-4b6e-be98-b1b1f2cbe493" providerId="ADAL" clId="{0EC347CB-3AAC-48EE-83E4-275B48808247}" dt="2019-04-12T08:06:05.210" v="67" actId="20577"/>
          <ac:spMkLst>
            <pc:docMk/>
            <pc:sldMk cId="2902962792" sldId="278"/>
            <ac:spMk id="9" creationId="{9413BE10-B2BA-4FF9-8FEE-3E4BB39CEC73}"/>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1"/>
          <c:order val="0"/>
          <c:tx>
            <c:strRef>
              <c:f>'jck tabel'!$C$1</c:f>
              <c:strCache>
                <c:ptCount val="1"/>
                <c:pt idx="0">
                  <c:v>Adabas/Natural</c:v>
                </c:pt>
              </c:strCache>
            </c:strRef>
          </c:tx>
          <c:spPr>
            <a:solidFill>
              <a:srgbClr val="0000FF"/>
            </a:solidFill>
          </c:spPr>
          <c:invertIfNegative val="0"/>
          <c:cat>
            <c:numRef>
              <c:f>'jck tabel'!$B$2:$B$34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'jck tabel'!$C$2:$C$34</c:f>
              <c:numCache>
                <c:formatCode>General</c:formatCode>
                <c:ptCount val="33"/>
                <c:pt idx="0">
                  <c:v>25</c:v>
                </c:pt>
                <c:pt idx="1">
                  <c:v>30</c:v>
                </c:pt>
                <c:pt idx="2">
                  <c:v>30</c:v>
                </c:pt>
                <c:pt idx="3">
                  <c:v>30</c:v>
                </c:pt>
                <c:pt idx="4">
                  <c:v>40</c:v>
                </c:pt>
                <c:pt idx="5">
                  <c:v>50</c:v>
                </c:pt>
                <c:pt idx="6">
                  <c:v>50</c:v>
                </c:pt>
                <c:pt idx="7">
                  <c:v>50</c:v>
                </c:pt>
                <c:pt idx="8">
                  <c:v>50</c:v>
                </c:pt>
                <c:pt idx="9" formatCode="0">
                  <c:v>64</c:v>
                </c:pt>
                <c:pt idx="10" formatCode="0">
                  <c:v>46</c:v>
                </c:pt>
                <c:pt idx="11" formatCode="0">
                  <c:v>37</c:v>
                </c:pt>
                <c:pt idx="12" formatCode="0">
                  <c:v>33</c:v>
                </c:pt>
                <c:pt idx="13" formatCode="0">
                  <c:v>34</c:v>
                </c:pt>
                <c:pt idx="14" formatCode="0">
                  <c:v>30</c:v>
                </c:pt>
                <c:pt idx="15" formatCode="0">
                  <c:v>29</c:v>
                </c:pt>
                <c:pt idx="16" formatCode="0">
                  <c:v>27</c:v>
                </c:pt>
                <c:pt idx="17" formatCode="0">
                  <c:v>23</c:v>
                </c:pt>
                <c:pt idx="18" formatCode="0">
                  <c:v>22</c:v>
                </c:pt>
                <c:pt idx="19" formatCode="0">
                  <c:v>18</c:v>
                </c:pt>
                <c:pt idx="20" formatCode="0">
                  <c:v>21</c:v>
                </c:pt>
                <c:pt idx="21" formatCode="0">
                  <c:v>22</c:v>
                </c:pt>
                <c:pt idx="22" formatCode="0">
                  <c:v>18</c:v>
                </c:pt>
                <c:pt idx="23" formatCode="0">
                  <c:v>18</c:v>
                </c:pt>
                <c:pt idx="24">
                  <c:v>16</c:v>
                </c:pt>
                <c:pt idx="25">
                  <c:v>16</c:v>
                </c:pt>
                <c:pt idx="26">
                  <c:v>15</c:v>
                </c:pt>
                <c:pt idx="27">
                  <c:v>13</c:v>
                </c:pt>
                <c:pt idx="28">
                  <c:v>11</c:v>
                </c:pt>
                <c:pt idx="29">
                  <c:v>10</c:v>
                </c:pt>
                <c:pt idx="30">
                  <c:v>9</c:v>
                </c:pt>
                <c:pt idx="31">
                  <c:v>7</c:v>
                </c:pt>
                <c:pt idx="32">
                  <c:v>6</c:v>
                </c:pt>
              </c:numCache>
            </c:numRef>
          </c:val>
          <c:extLst>
            <c:ext xmlns:c16="http://schemas.microsoft.com/office/drawing/2014/chart" uri="{C3380CC4-5D6E-409C-BE32-E72D297353CC}">
              <c16:uniqueId val="{00000000-EAD2-4CFE-8BB6-EEAD50F326A2}"/>
            </c:ext>
          </c:extLst>
        </c:ser>
        <c:ser>
          <c:idx val="0"/>
          <c:order val="1"/>
          <c:tx>
            <c:strRef>
              <c:f>'jck tabel'!$D$1</c:f>
              <c:strCache>
                <c:ptCount val="1"/>
                <c:pt idx="0">
                  <c:v>Oracle</c:v>
                </c:pt>
              </c:strCache>
            </c:strRef>
          </c:tx>
          <c:spPr>
            <a:solidFill>
              <a:srgbClr val="FF0000">
                <a:alpha val="96000"/>
              </a:srgbClr>
            </a:solidFill>
          </c:spPr>
          <c:invertIfNegative val="0"/>
          <c:cat>
            <c:numRef>
              <c:f>'jck tabel'!$B$2:$B$34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'jck tabel'!$D$2:$D$34</c:f>
              <c:numCache>
                <c:formatCode>General</c:formatCode>
                <c:ptCount val="33"/>
                <c:pt idx="13" formatCode="0">
                  <c:v>0</c:v>
                </c:pt>
                <c:pt idx="14" formatCode="0">
                  <c:v>10</c:v>
                </c:pt>
                <c:pt idx="15" formatCode="0">
                  <c:v>14</c:v>
                </c:pt>
                <c:pt idx="16" formatCode="0">
                  <c:v>7</c:v>
                </c:pt>
                <c:pt idx="17" formatCode="0">
                  <c:v>9</c:v>
                </c:pt>
                <c:pt idx="18" formatCode="0">
                  <c:v>9</c:v>
                </c:pt>
                <c:pt idx="19" formatCode="0">
                  <c:v>7</c:v>
                </c:pt>
                <c:pt idx="20" formatCode="0">
                  <c:v>7</c:v>
                </c:pt>
                <c:pt idx="21" formatCode="0">
                  <c:v>7</c:v>
                </c:pt>
                <c:pt idx="22" formatCode="0">
                  <c:v>6</c:v>
                </c:pt>
                <c:pt idx="23" formatCode="0">
                  <c:v>6</c:v>
                </c:pt>
                <c:pt idx="24">
                  <c:v>5</c:v>
                </c:pt>
                <c:pt idx="25">
                  <c:v>5</c:v>
                </c:pt>
                <c:pt idx="26">
                  <c:v>5</c:v>
                </c:pt>
                <c:pt idx="27">
                  <c:v>5</c:v>
                </c:pt>
                <c:pt idx="28">
                  <c:v>5</c:v>
                </c:pt>
                <c:pt idx="29">
                  <c:v>4</c:v>
                </c:pt>
                <c:pt idx="30">
                  <c:v>4</c:v>
                </c:pt>
                <c:pt idx="31">
                  <c:v>4</c:v>
                </c:pt>
                <c:pt idx="32">
                  <c:v>4</c:v>
                </c:pt>
              </c:numCache>
            </c:numRef>
          </c:val>
          <c:extLst>
            <c:ext xmlns:c16="http://schemas.microsoft.com/office/drawing/2014/chart" uri="{C3380CC4-5D6E-409C-BE32-E72D297353CC}">
              <c16:uniqueId val="{00000001-EAD2-4CFE-8BB6-EEAD50F326A2}"/>
            </c:ext>
          </c:extLst>
        </c:ser>
        <c:ser>
          <c:idx val="2"/>
          <c:order val="2"/>
          <c:tx>
            <c:strRef>
              <c:f>'jck tabel'!$E$1</c:f>
              <c:strCache>
                <c:ptCount val="1"/>
                <c:pt idx="0">
                  <c:v>Kuali</c:v>
                </c:pt>
              </c:strCache>
            </c:strRef>
          </c:tx>
          <c:invertIfNegative val="0"/>
          <c:cat>
            <c:numRef>
              <c:f>'jck tabel'!$B$2:$B$34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'jck tabel'!$E$2:$E$34</c:f>
              <c:numCache>
                <c:formatCode>General</c:formatCode>
                <c:ptCount val="33"/>
                <c:pt idx="24">
                  <c:v>7</c:v>
                </c:pt>
                <c:pt idx="25">
                  <c:v>15</c:v>
                </c:pt>
                <c:pt idx="26">
                  <c:v>15</c:v>
                </c:pt>
                <c:pt idx="27">
                  <c:v>15</c:v>
                </c:pt>
                <c:pt idx="28">
                  <c:v>15</c:v>
                </c:pt>
                <c:pt idx="29">
                  <c:v>15</c:v>
                </c:pt>
                <c:pt idx="30">
                  <c:v>15</c:v>
                </c:pt>
                <c:pt idx="31">
                  <c:v>15</c:v>
                </c:pt>
                <c:pt idx="32">
                  <c:v>15</c:v>
                </c:pt>
              </c:numCache>
            </c:numRef>
          </c:val>
          <c:extLst>
            <c:ext xmlns:c16="http://schemas.microsoft.com/office/drawing/2014/chart" uri="{C3380CC4-5D6E-409C-BE32-E72D297353CC}">
              <c16:uniqueId val="{00000002-EAD2-4CFE-8BB6-EEAD50F326A2}"/>
            </c:ext>
          </c:extLst>
        </c:ser>
        <c:dLbls>
          <c:showLegendKey val="0"/>
          <c:showVal val="0"/>
          <c:showCatName val="0"/>
          <c:showSerName val="0"/>
          <c:showPercent val="0"/>
          <c:showBubbleSize val="0"/>
        </c:dLbls>
        <c:gapWidth val="150"/>
        <c:overlap val="100"/>
        <c:axId val="42356096"/>
        <c:axId val="42378368"/>
      </c:barChart>
      <c:catAx>
        <c:axId val="4235609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42378368"/>
        <c:crosses val="autoZero"/>
        <c:auto val="1"/>
        <c:lblAlgn val="ctr"/>
        <c:lblOffset val="100"/>
        <c:noMultiLvlLbl val="0"/>
      </c:catAx>
      <c:valAx>
        <c:axId val="42378368"/>
        <c:scaling>
          <c:orientation val="minMax"/>
        </c:scaling>
        <c:delete val="0"/>
        <c:axPos val="l"/>
        <c:majorGridlines/>
        <c:title>
          <c:tx>
            <c:rich>
              <a:bodyPr rot="-5400000" vert="horz"/>
              <a:lstStyle/>
              <a:p>
                <a:pPr>
                  <a:defRPr/>
                </a:pPr>
                <a:r>
                  <a:rPr lang="en-US"/>
                  <a:t>Headcount</a:t>
                </a:r>
              </a:p>
            </c:rich>
          </c:tx>
          <c:overlay val="0"/>
        </c:title>
        <c:numFmt formatCode="General" sourceLinked="1"/>
        <c:majorTickMark val="out"/>
        <c:minorTickMark val="none"/>
        <c:tickLblPos val="nextTo"/>
        <c:crossAx val="42356096"/>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DDF03-E2B0-4085-A576-FA4050DF5402}" type="doc">
      <dgm:prSet loTypeId="urn:microsoft.com/office/officeart/2005/8/layout/chevron1" loCatId="process" qsTypeId="urn:microsoft.com/office/officeart/2005/8/quickstyle/simple1" qsCatId="simple" csTypeId="urn:microsoft.com/office/officeart/2005/8/colors/accent1_2" csCatId="accent1" phldr="1"/>
      <dgm:spPr/>
    </dgm:pt>
    <dgm:pt modelId="{9CB3BF64-AE7E-4324-9E1F-F01951AE3EF2}">
      <dgm:prSet phldrT="[Text]"/>
      <dgm:spPr/>
      <dgm:t>
        <a:bodyPr/>
        <a:lstStyle/>
        <a:p>
          <a:r>
            <a:rPr lang="en-ZA"/>
            <a:t>Prepare RFI</a:t>
          </a:r>
        </a:p>
      </dgm:t>
    </dgm:pt>
    <dgm:pt modelId="{29ECE982-B33B-41EA-BCFE-AFB48F41B22B}" type="parTrans" cxnId="{800A4D0F-C77C-45A7-A386-38AF9308163C}">
      <dgm:prSet/>
      <dgm:spPr/>
      <dgm:t>
        <a:bodyPr/>
        <a:lstStyle/>
        <a:p>
          <a:endParaRPr lang="en-ZA"/>
        </a:p>
      </dgm:t>
    </dgm:pt>
    <dgm:pt modelId="{FD460A4C-BB3D-47B4-A6C0-D1D909493996}" type="sibTrans" cxnId="{800A4D0F-C77C-45A7-A386-38AF9308163C}">
      <dgm:prSet/>
      <dgm:spPr/>
      <dgm:t>
        <a:bodyPr/>
        <a:lstStyle/>
        <a:p>
          <a:endParaRPr lang="en-ZA"/>
        </a:p>
      </dgm:t>
    </dgm:pt>
    <dgm:pt modelId="{EC0FCACB-05FE-4AD8-9862-888EBF60A79A}">
      <dgm:prSet phldrT="[Text]"/>
      <dgm:spPr/>
      <dgm:t>
        <a:bodyPr/>
        <a:lstStyle/>
        <a:p>
          <a:r>
            <a:rPr lang="en-ZA"/>
            <a:t>Invite vendors</a:t>
          </a:r>
        </a:p>
      </dgm:t>
    </dgm:pt>
    <dgm:pt modelId="{8DB8DDD5-609F-474D-8311-125EF3A44D4A}" type="parTrans" cxnId="{758999C5-E620-4815-931B-D7018D7E47CD}">
      <dgm:prSet/>
      <dgm:spPr/>
      <dgm:t>
        <a:bodyPr/>
        <a:lstStyle/>
        <a:p>
          <a:endParaRPr lang="en-ZA"/>
        </a:p>
      </dgm:t>
    </dgm:pt>
    <dgm:pt modelId="{A481665D-78D1-4B39-8C5A-15FB89DA472A}" type="sibTrans" cxnId="{758999C5-E620-4815-931B-D7018D7E47CD}">
      <dgm:prSet/>
      <dgm:spPr/>
      <dgm:t>
        <a:bodyPr/>
        <a:lstStyle/>
        <a:p>
          <a:endParaRPr lang="en-ZA"/>
        </a:p>
      </dgm:t>
    </dgm:pt>
    <dgm:pt modelId="{4FB0A8DA-5064-4EFF-B511-40637D7456B7}">
      <dgm:prSet phldrT="[Text]"/>
      <dgm:spPr>
        <a:solidFill>
          <a:schemeClr val="accent1"/>
        </a:solidFill>
      </dgm:spPr>
      <dgm:t>
        <a:bodyPr/>
        <a:lstStyle/>
        <a:p>
          <a:r>
            <a:rPr lang="en-ZA"/>
            <a:t>Request Best &amp; Final  Offer</a:t>
          </a:r>
        </a:p>
      </dgm:t>
    </dgm:pt>
    <dgm:pt modelId="{BCCEB98B-B8E2-459B-98AA-B13185EFED71}" type="parTrans" cxnId="{59DA956B-9156-498D-A66F-3FB92AFAA607}">
      <dgm:prSet/>
      <dgm:spPr/>
      <dgm:t>
        <a:bodyPr/>
        <a:lstStyle/>
        <a:p>
          <a:endParaRPr lang="en-ZA"/>
        </a:p>
      </dgm:t>
    </dgm:pt>
    <dgm:pt modelId="{155403D3-D669-4518-8F5B-B5C8047519E6}" type="sibTrans" cxnId="{59DA956B-9156-498D-A66F-3FB92AFAA607}">
      <dgm:prSet/>
      <dgm:spPr/>
      <dgm:t>
        <a:bodyPr/>
        <a:lstStyle/>
        <a:p>
          <a:endParaRPr lang="en-ZA"/>
        </a:p>
      </dgm:t>
    </dgm:pt>
    <dgm:pt modelId="{943AA4B4-F55F-4E97-AA8D-6F9863560C51}">
      <dgm:prSet/>
      <dgm:spPr>
        <a:solidFill>
          <a:schemeClr val="accent1">
            <a:lumMod val="60000"/>
            <a:lumOff val="40000"/>
          </a:schemeClr>
        </a:solidFill>
      </dgm:spPr>
      <dgm:t>
        <a:bodyPr/>
        <a:lstStyle/>
        <a:p>
          <a:r>
            <a:rPr lang="en-ZA"/>
            <a:t>Review proposals</a:t>
          </a:r>
        </a:p>
      </dgm:t>
    </dgm:pt>
    <dgm:pt modelId="{D98BED78-076D-4374-ACDA-744D368E0785}" type="parTrans" cxnId="{FD49C1D8-9674-4A7C-8DB0-48E57982F634}">
      <dgm:prSet/>
      <dgm:spPr/>
      <dgm:t>
        <a:bodyPr/>
        <a:lstStyle/>
        <a:p>
          <a:endParaRPr lang="en-ZA"/>
        </a:p>
      </dgm:t>
    </dgm:pt>
    <dgm:pt modelId="{DFA5857F-5E6A-4095-BF2E-67FC68D7D959}" type="sibTrans" cxnId="{FD49C1D8-9674-4A7C-8DB0-48E57982F634}">
      <dgm:prSet/>
      <dgm:spPr/>
      <dgm:t>
        <a:bodyPr/>
        <a:lstStyle/>
        <a:p>
          <a:endParaRPr lang="en-ZA"/>
        </a:p>
      </dgm:t>
    </dgm:pt>
    <dgm:pt modelId="{7DE5DA29-E9ED-47C0-ACF8-C885D37E9DB8}">
      <dgm:prSet/>
      <dgm:spPr/>
      <dgm:t>
        <a:bodyPr/>
        <a:lstStyle/>
        <a:p>
          <a:r>
            <a:rPr lang="en-ZA"/>
            <a:t>RFP to shortlist</a:t>
          </a:r>
        </a:p>
      </dgm:t>
    </dgm:pt>
    <dgm:pt modelId="{AD479550-12E5-4FAD-8CA9-3F142E748D0A}" type="parTrans" cxnId="{0D95D3BE-8DBF-48FE-81E6-5342CD49CE6D}">
      <dgm:prSet/>
      <dgm:spPr/>
      <dgm:t>
        <a:bodyPr/>
        <a:lstStyle/>
        <a:p>
          <a:endParaRPr lang="en-ZA"/>
        </a:p>
      </dgm:t>
    </dgm:pt>
    <dgm:pt modelId="{9DA138F7-1584-449F-9FF3-F6E7784D1FB7}" type="sibTrans" cxnId="{0D95D3BE-8DBF-48FE-81E6-5342CD49CE6D}">
      <dgm:prSet/>
      <dgm:spPr/>
      <dgm:t>
        <a:bodyPr/>
        <a:lstStyle/>
        <a:p>
          <a:endParaRPr lang="en-ZA"/>
        </a:p>
      </dgm:t>
    </dgm:pt>
    <dgm:pt modelId="{69C1528A-A711-4985-9F90-7A7C5CECDD14}">
      <dgm:prSet/>
      <dgm:spPr/>
      <dgm:t>
        <a:bodyPr/>
        <a:lstStyle/>
        <a:p>
          <a:r>
            <a:rPr lang="en-ZA"/>
            <a:t>Contract</a:t>
          </a:r>
        </a:p>
      </dgm:t>
    </dgm:pt>
    <dgm:pt modelId="{77670169-AEF2-453D-A40E-5157A5A5B7C3}" type="parTrans" cxnId="{421C7684-9A8E-486A-84ED-0D1388438FC5}">
      <dgm:prSet/>
      <dgm:spPr/>
      <dgm:t>
        <a:bodyPr/>
        <a:lstStyle/>
        <a:p>
          <a:endParaRPr lang="en-ZA"/>
        </a:p>
      </dgm:t>
    </dgm:pt>
    <dgm:pt modelId="{A756AB9E-F707-4936-A4B2-1946B28BA508}" type="sibTrans" cxnId="{421C7684-9A8E-486A-84ED-0D1388438FC5}">
      <dgm:prSet/>
      <dgm:spPr/>
      <dgm:t>
        <a:bodyPr/>
        <a:lstStyle/>
        <a:p>
          <a:endParaRPr lang="en-ZA"/>
        </a:p>
      </dgm:t>
    </dgm:pt>
    <dgm:pt modelId="{B63B0FF5-9403-4900-A53C-D3BE9E3AE436}">
      <dgm:prSet/>
      <dgm:spPr>
        <a:solidFill>
          <a:schemeClr val="accent1">
            <a:lumMod val="60000"/>
            <a:lumOff val="40000"/>
          </a:schemeClr>
        </a:solidFill>
      </dgm:spPr>
      <dgm:t>
        <a:bodyPr/>
        <a:lstStyle/>
        <a:p>
          <a:r>
            <a:rPr lang="en-ZA"/>
            <a:t>Shortlist vendors</a:t>
          </a:r>
        </a:p>
      </dgm:t>
    </dgm:pt>
    <dgm:pt modelId="{F77807A6-0797-4503-AB40-2CDD234DF356}" type="parTrans" cxnId="{DCBD3240-5206-4C9D-94E4-EA3B41820A6D}">
      <dgm:prSet/>
      <dgm:spPr/>
      <dgm:t>
        <a:bodyPr/>
        <a:lstStyle/>
        <a:p>
          <a:endParaRPr lang="en-ZA"/>
        </a:p>
      </dgm:t>
    </dgm:pt>
    <dgm:pt modelId="{DE19B852-5F88-4710-B87E-6689644E476E}" type="sibTrans" cxnId="{DCBD3240-5206-4C9D-94E4-EA3B41820A6D}">
      <dgm:prSet/>
      <dgm:spPr/>
      <dgm:t>
        <a:bodyPr/>
        <a:lstStyle/>
        <a:p>
          <a:endParaRPr lang="en-ZA"/>
        </a:p>
      </dgm:t>
    </dgm:pt>
    <dgm:pt modelId="{24E42CB6-02D5-4F07-B019-AF72F01C60E5}">
      <dgm:prSet/>
      <dgm:spPr/>
      <dgm:t>
        <a:bodyPr/>
        <a:lstStyle/>
        <a:p>
          <a:r>
            <a:rPr lang="en-ZA"/>
            <a:t>Award</a:t>
          </a:r>
        </a:p>
      </dgm:t>
    </dgm:pt>
    <dgm:pt modelId="{FDF54E56-730B-44B8-B456-0232846FE961}" type="parTrans" cxnId="{3E5D2AC6-BE12-4AC8-B982-7C4D7CF1EE46}">
      <dgm:prSet/>
      <dgm:spPr/>
      <dgm:t>
        <a:bodyPr/>
        <a:lstStyle/>
        <a:p>
          <a:endParaRPr lang="en-ZA"/>
        </a:p>
      </dgm:t>
    </dgm:pt>
    <dgm:pt modelId="{05FCC3B7-3C7A-4DB4-9853-53AAE34D7257}" type="sibTrans" cxnId="{3E5D2AC6-BE12-4AC8-B982-7C4D7CF1EE46}">
      <dgm:prSet/>
      <dgm:spPr/>
      <dgm:t>
        <a:bodyPr/>
        <a:lstStyle/>
        <a:p>
          <a:endParaRPr lang="en-ZA"/>
        </a:p>
      </dgm:t>
    </dgm:pt>
    <dgm:pt modelId="{704EFEA8-4841-4D26-A3C8-97FB0CBFEB07}">
      <dgm:prSet/>
      <dgm:spPr>
        <a:solidFill>
          <a:schemeClr val="accent1">
            <a:lumMod val="60000"/>
            <a:lumOff val="40000"/>
          </a:schemeClr>
        </a:solidFill>
      </dgm:spPr>
      <dgm:t>
        <a:bodyPr/>
        <a:lstStyle/>
        <a:p>
          <a:r>
            <a:rPr lang="en-ZA"/>
            <a:t>Stakeholder workshops</a:t>
          </a:r>
        </a:p>
      </dgm:t>
    </dgm:pt>
    <dgm:pt modelId="{AE0E857C-FDBE-4D4E-ADDC-E691075D256E}" type="parTrans" cxnId="{9C7FFB99-A496-4A87-B01A-18C705C5FF01}">
      <dgm:prSet/>
      <dgm:spPr/>
      <dgm:t>
        <a:bodyPr/>
        <a:lstStyle/>
        <a:p>
          <a:endParaRPr lang="en-ZA"/>
        </a:p>
      </dgm:t>
    </dgm:pt>
    <dgm:pt modelId="{0C5C45C4-089A-4089-8356-A50C9171C855}" type="sibTrans" cxnId="{9C7FFB99-A496-4A87-B01A-18C705C5FF01}">
      <dgm:prSet/>
      <dgm:spPr/>
      <dgm:t>
        <a:bodyPr/>
        <a:lstStyle/>
        <a:p>
          <a:endParaRPr lang="en-ZA"/>
        </a:p>
      </dgm:t>
    </dgm:pt>
    <dgm:pt modelId="{FBD77EE7-854A-4232-A3CC-D01F738B5575}">
      <dgm:prSet/>
      <dgm:spPr>
        <a:solidFill>
          <a:schemeClr val="accent1">
            <a:lumMod val="60000"/>
            <a:lumOff val="40000"/>
          </a:schemeClr>
        </a:solidFill>
      </dgm:spPr>
      <dgm:t>
        <a:bodyPr/>
        <a:lstStyle/>
        <a:p>
          <a:r>
            <a:rPr lang="en-ZA"/>
            <a:t>Review proposals</a:t>
          </a:r>
        </a:p>
      </dgm:t>
    </dgm:pt>
    <dgm:pt modelId="{05CC2CA9-5920-45DB-A970-8ACF5E7849B7}" type="parTrans" cxnId="{14BBD297-221A-482B-A81F-B05292D0533A}">
      <dgm:prSet/>
      <dgm:spPr/>
      <dgm:t>
        <a:bodyPr/>
        <a:lstStyle/>
        <a:p>
          <a:endParaRPr lang="en-ZA"/>
        </a:p>
      </dgm:t>
    </dgm:pt>
    <dgm:pt modelId="{4DBFA92A-35C7-42BD-9D51-324FCF6A014F}" type="sibTrans" cxnId="{14BBD297-221A-482B-A81F-B05292D0533A}">
      <dgm:prSet/>
      <dgm:spPr/>
      <dgm:t>
        <a:bodyPr/>
        <a:lstStyle/>
        <a:p>
          <a:endParaRPr lang="en-ZA"/>
        </a:p>
      </dgm:t>
    </dgm:pt>
    <dgm:pt modelId="{86DE2645-6C40-4EE1-8C37-71BC0A5D8C61}">
      <dgm:prSet/>
      <dgm:spPr>
        <a:solidFill>
          <a:schemeClr val="accent1">
            <a:lumMod val="60000"/>
            <a:lumOff val="40000"/>
          </a:schemeClr>
        </a:solidFill>
      </dgm:spPr>
      <dgm:t>
        <a:bodyPr/>
        <a:lstStyle/>
        <a:p>
          <a:r>
            <a:rPr lang="en-ZA"/>
            <a:t>Negotiate with all</a:t>
          </a:r>
        </a:p>
      </dgm:t>
    </dgm:pt>
    <dgm:pt modelId="{44561DE0-588D-479F-8213-476357D4D6B2}" type="parTrans" cxnId="{C481BE8E-80F1-47D6-B4D0-5E597F1B2587}">
      <dgm:prSet/>
      <dgm:spPr/>
      <dgm:t>
        <a:bodyPr/>
        <a:lstStyle/>
        <a:p>
          <a:endParaRPr lang="en-ZA"/>
        </a:p>
      </dgm:t>
    </dgm:pt>
    <dgm:pt modelId="{B00E2238-786B-48BE-9DD1-629EC336E9A2}" type="sibTrans" cxnId="{C481BE8E-80F1-47D6-B4D0-5E597F1B2587}">
      <dgm:prSet/>
      <dgm:spPr/>
      <dgm:t>
        <a:bodyPr/>
        <a:lstStyle/>
        <a:p>
          <a:endParaRPr lang="en-ZA"/>
        </a:p>
      </dgm:t>
    </dgm:pt>
    <dgm:pt modelId="{8C318B91-AA53-41B8-870D-55A553F26AC7}" type="pres">
      <dgm:prSet presAssocID="{B6ADDF03-E2B0-4085-A576-FA4050DF5402}" presName="Name0" presStyleCnt="0">
        <dgm:presLayoutVars>
          <dgm:dir/>
          <dgm:animLvl val="lvl"/>
          <dgm:resizeHandles val="exact"/>
        </dgm:presLayoutVars>
      </dgm:prSet>
      <dgm:spPr/>
    </dgm:pt>
    <dgm:pt modelId="{6CF355F2-BAE0-49C4-B2B1-0ABC696A616A}" type="pres">
      <dgm:prSet presAssocID="{9CB3BF64-AE7E-4324-9E1F-F01951AE3EF2}" presName="parTxOnly" presStyleLbl="node1" presStyleIdx="0" presStyleCnt="11">
        <dgm:presLayoutVars>
          <dgm:chMax val="0"/>
          <dgm:chPref val="0"/>
          <dgm:bulletEnabled val="1"/>
        </dgm:presLayoutVars>
      </dgm:prSet>
      <dgm:spPr/>
    </dgm:pt>
    <dgm:pt modelId="{5011C2F8-687E-444E-AF25-DEA7BD0817A5}" type="pres">
      <dgm:prSet presAssocID="{FD460A4C-BB3D-47B4-A6C0-D1D909493996}" presName="parTxOnlySpace" presStyleCnt="0"/>
      <dgm:spPr/>
    </dgm:pt>
    <dgm:pt modelId="{BA21B8F2-10B0-40D4-9931-01090E8CF453}" type="pres">
      <dgm:prSet presAssocID="{EC0FCACB-05FE-4AD8-9862-888EBF60A79A}" presName="parTxOnly" presStyleLbl="node1" presStyleIdx="1" presStyleCnt="11">
        <dgm:presLayoutVars>
          <dgm:chMax val="0"/>
          <dgm:chPref val="0"/>
          <dgm:bulletEnabled val="1"/>
        </dgm:presLayoutVars>
      </dgm:prSet>
      <dgm:spPr/>
    </dgm:pt>
    <dgm:pt modelId="{D8007388-3E66-43F5-907F-088025EA243A}" type="pres">
      <dgm:prSet presAssocID="{A481665D-78D1-4B39-8C5A-15FB89DA472A}" presName="parTxOnlySpace" presStyleCnt="0"/>
      <dgm:spPr/>
    </dgm:pt>
    <dgm:pt modelId="{4688484D-F31F-440B-981F-2420A78B9C62}" type="pres">
      <dgm:prSet presAssocID="{943AA4B4-F55F-4E97-AA8D-6F9863560C51}" presName="parTxOnly" presStyleLbl="node1" presStyleIdx="2" presStyleCnt="11">
        <dgm:presLayoutVars>
          <dgm:chMax val="0"/>
          <dgm:chPref val="0"/>
          <dgm:bulletEnabled val="1"/>
        </dgm:presLayoutVars>
      </dgm:prSet>
      <dgm:spPr/>
    </dgm:pt>
    <dgm:pt modelId="{EE18DC40-1490-4AA8-8942-460EE12328CD}" type="pres">
      <dgm:prSet presAssocID="{DFA5857F-5E6A-4095-BF2E-67FC68D7D959}" presName="parTxOnlySpace" presStyleCnt="0"/>
      <dgm:spPr/>
    </dgm:pt>
    <dgm:pt modelId="{48899809-A8B1-44A5-AA15-FB8F7AF23BF7}" type="pres">
      <dgm:prSet presAssocID="{B63B0FF5-9403-4900-A53C-D3BE9E3AE436}" presName="parTxOnly" presStyleLbl="node1" presStyleIdx="3" presStyleCnt="11">
        <dgm:presLayoutVars>
          <dgm:chMax val="0"/>
          <dgm:chPref val="0"/>
          <dgm:bulletEnabled val="1"/>
        </dgm:presLayoutVars>
      </dgm:prSet>
      <dgm:spPr/>
    </dgm:pt>
    <dgm:pt modelId="{D1992DF8-9658-48C9-A720-5205CF39586C}" type="pres">
      <dgm:prSet presAssocID="{DE19B852-5F88-4710-B87E-6689644E476E}" presName="parTxOnlySpace" presStyleCnt="0"/>
      <dgm:spPr/>
    </dgm:pt>
    <dgm:pt modelId="{9F0E4839-7B7E-45B0-9D0D-E1F680CD34AA}" type="pres">
      <dgm:prSet presAssocID="{7DE5DA29-E9ED-47C0-ACF8-C885D37E9DB8}" presName="parTxOnly" presStyleLbl="node1" presStyleIdx="4" presStyleCnt="11">
        <dgm:presLayoutVars>
          <dgm:chMax val="0"/>
          <dgm:chPref val="0"/>
          <dgm:bulletEnabled val="1"/>
        </dgm:presLayoutVars>
      </dgm:prSet>
      <dgm:spPr/>
    </dgm:pt>
    <dgm:pt modelId="{0E848BBC-46EC-4451-A5F8-3E6C338B173D}" type="pres">
      <dgm:prSet presAssocID="{9DA138F7-1584-449F-9FF3-F6E7784D1FB7}" presName="parTxOnlySpace" presStyleCnt="0"/>
      <dgm:spPr/>
    </dgm:pt>
    <dgm:pt modelId="{D0B8D9D1-2C96-4B02-BB95-12951355536B}" type="pres">
      <dgm:prSet presAssocID="{FBD77EE7-854A-4232-A3CC-D01F738B5575}" presName="parTxOnly" presStyleLbl="node1" presStyleIdx="5" presStyleCnt="11">
        <dgm:presLayoutVars>
          <dgm:chMax val="0"/>
          <dgm:chPref val="0"/>
          <dgm:bulletEnabled val="1"/>
        </dgm:presLayoutVars>
      </dgm:prSet>
      <dgm:spPr/>
    </dgm:pt>
    <dgm:pt modelId="{B80943ED-930F-430A-82A1-4718C8AF6A8F}" type="pres">
      <dgm:prSet presAssocID="{4DBFA92A-35C7-42BD-9D51-324FCF6A014F}" presName="parTxOnlySpace" presStyleCnt="0"/>
      <dgm:spPr/>
    </dgm:pt>
    <dgm:pt modelId="{588E306D-311D-460A-A5CE-4A94B2B7B9D9}" type="pres">
      <dgm:prSet presAssocID="{704EFEA8-4841-4D26-A3C8-97FB0CBFEB07}" presName="parTxOnly" presStyleLbl="node1" presStyleIdx="6" presStyleCnt="11">
        <dgm:presLayoutVars>
          <dgm:chMax val="0"/>
          <dgm:chPref val="0"/>
          <dgm:bulletEnabled val="1"/>
        </dgm:presLayoutVars>
      </dgm:prSet>
      <dgm:spPr/>
    </dgm:pt>
    <dgm:pt modelId="{366D58C2-A6C7-4852-9E55-E53859F03274}" type="pres">
      <dgm:prSet presAssocID="{0C5C45C4-089A-4089-8356-A50C9171C855}" presName="parTxOnlySpace" presStyleCnt="0"/>
      <dgm:spPr/>
    </dgm:pt>
    <dgm:pt modelId="{4ED3DA4E-8246-44F9-B8DD-669521E4BEBD}" type="pres">
      <dgm:prSet presAssocID="{86DE2645-6C40-4EE1-8C37-71BC0A5D8C61}" presName="parTxOnly" presStyleLbl="node1" presStyleIdx="7" presStyleCnt="11">
        <dgm:presLayoutVars>
          <dgm:chMax val="0"/>
          <dgm:chPref val="0"/>
          <dgm:bulletEnabled val="1"/>
        </dgm:presLayoutVars>
      </dgm:prSet>
      <dgm:spPr/>
    </dgm:pt>
    <dgm:pt modelId="{AF3E56D2-4FC1-428B-8682-3A5DA5F3644F}" type="pres">
      <dgm:prSet presAssocID="{B00E2238-786B-48BE-9DD1-629EC336E9A2}" presName="parTxOnlySpace" presStyleCnt="0"/>
      <dgm:spPr/>
    </dgm:pt>
    <dgm:pt modelId="{B208E994-5A81-4706-A8AC-A00DBED98AF1}" type="pres">
      <dgm:prSet presAssocID="{4FB0A8DA-5064-4EFF-B511-40637D7456B7}" presName="parTxOnly" presStyleLbl="node1" presStyleIdx="8" presStyleCnt="11">
        <dgm:presLayoutVars>
          <dgm:chMax val="0"/>
          <dgm:chPref val="0"/>
          <dgm:bulletEnabled val="1"/>
        </dgm:presLayoutVars>
      </dgm:prSet>
      <dgm:spPr/>
    </dgm:pt>
    <dgm:pt modelId="{A44FFBE3-4744-47DF-AF44-6348B98188FC}" type="pres">
      <dgm:prSet presAssocID="{155403D3-D669-4518-8F5B-B5C8047519E6}" presName="parTxOnlySpace" presStyleCnt="0"/>
      <dgm:spPr/>
    </dgm:pt>
    <dgm:pt modelId="{7018BD8F-E334-42A2-9DB5-91FA403E1570}" type="pres">
      <dgm:prSet presAssocID="{24E42CB6-02D5-4F07-B019-AF72F01C60E5}" presName="parTxOnly" presStyleLbl="node1" presStyleIdx="9" presStyleCnt="11">
        <dgm:presLayoutVars>
          <dgm:chMax val="0"/>
          <dgm:chPref val="0"/>
          <dgm:bulletEnabled val="1"/>
        </dgm:presLayoutVars>
      </dgm:prSet>
      <dgm:spPr/>
    </dgm:pt>
    <dgm:pt modelId="{9C5A18AA-2A2D-44DE-9926-CE1AC8AFF0A1}" type="pres">
      <dgm:prSet presAssocID="{05FCC3B7-3C7A-4DB4-9853-53AAE34D7257}" presName="parTxOnlySpace" presStyleCnt="0"/>
      <dgm:spPr/>
    </dgm:pt>
    <dgm:pt modelId="{E803E338-D317-4D99-827B-44CA75698247}" type="pres">
      <dgm:prSet presAssocID="{69C1528A-A711-4985-9F90-7A7C5CECDD14}" presName="parTxOnly" presStyleLbl="node1" presStyleIdx="10" presStyleCnt="11">
        <dgm:presLayoutVars>
          <dgm:chMax val="0"/>
          <dgm:chPref val="0"/>
          <dgm:bulletEnabled val="1"/>
        </dgm:presLayoutVars>
      </dgm:prSet>
      <dgm:spPr/>
    </dgm:pt>
  </dgm:ptLst>
  <dgm:cxnLst>
    <dgm:cxn modelId="{800A4D0F-C77C-45A7-A386-38AF9308163C}" srcId="{B6ADDF03-E2B0-4085-A576-FA4050DF5402}" destId="{9CB3BF64-AE7E-4324-9E1F-F01951AE3EF2}" srcOrd="0" destOrd="0" parTransId="{29ECE982-B33B-41EA-BCFE-AFB48F41B22B}" sibTransId="{FD460A4C-BB3D-47B4-A6C0-D1D909493996}"/>
    <dgm:cxn modelId="{5EABD015-F00B-4DE7-A117-DF868F9205F0}" type="presOf" srcId="{24E42CB6-02D5-4F07-B019-AF72F01C60E5}" destId="{7018BD8F-E334-42A2-9DB5-91FA403E1570}" srcOrd="0" destOrd="0" presId="urn:microsoft.com/office/officeart/2005/8/layout/chevron1"/>
    <dgm:cxn modelId="{9385B532-60B2-4BC1-90FF-1B9936F4E3EB}" type="presOf" srcId="{4FB0A8DA-5064-4EFF-B511-40637D7456B7}" destId="{B208E994-5A81-4706-A8AC-A00DBED98AF1}" srcOrd="0" destOrd="0" presId="urn:microsoft.com/office/officeart/2005/8/layout/chevron1"/>
    <dgm:cxn modelId="{DCBD3240-5206-4C9D-94E4-EA3B41820A6D}" srcId="{B6ADDF03-E2B0-4085-A576-FA4050DF5402}" destId="{B63B0FF5-9403-4900-A53C-D3BE9E3AE436}" srcOrd="3" destOrd="0" parTransId="{F77807A6-0797-4503-AB40-2CDD234DF356}" sibTransId="{DE19B852-5F88-4710-B87E-6689644E476E}"/>
    <dgm:cxn modelId="{1049A143-BF59-4975-9A50-815366C8B853}" type="presOf" srcId="{86DE2645-6C40-4EE1-8C37-71BC0A5D8C61}" destId="{4ED3DA4E-8246-44F9-B8DD-669521E4BEBD}" srcOrd="0" destOrd="0" presId="urn:microsoft.com/office/officeart/2005/8/layout/chevron1"/>
    <dgm:cxn modelId="{2B8F4064-839A-4645-85D5-13E70AEFBE3A}" type="presOf" srcId="{7DE5DA29-E9ED-47C0-ACF8-C885D37E9DB8}" destId="{9F0E4839-7B7E-45B0-9D0D-E1F680CD34AA}" srcOrd="0" destOrd="0" presId="urn:microsoft.com/office/officeart/2005/8/layout/chevron1"/>
    <dgm:cxn modelId="{29BE9145-E000-401B-BC69-31BEB6B5B96E}" type="presOf" srcId="{B63B0FF5-9403-4900-A53C-D3BE9E3AE436}" destId="{48899809-A8B1-44A5-AA15-FB8F7AF23BF7}" srcOrd="0" destOrd="0" presId="urn:microsoft.com/office/officeart/2005/8/layout/chevron1"/>
    <dgm:cxn modelId="{66832F67-2FC7-40BC-BD55-CA79CCC36B5A}" type="presOf" srcId="{B6ADDF03-E2B0-4085-A576-FA4050DF5402}" destId="{8C318B91-AA53-41B8-870D-55A553F26AC7}" srcOrd="0" destOrd="0" presId="urn:microsoft.com/office/officeart/2005/8/layout/chevron1"/>
    <dgm:cxn modelId="{7D8D7248-BA41-4CF7-BC0F-80BCEFE0DD9F}" type="presOf" srcId="{FBD77EE7-854A-4232-A3CC-D01F738B5575}" destId="{D0B8D9D1-2C96-4B02-BB95-12951355536B}" srcOrd="0" destOrd="0" presId="urn:microsoft.com/office/officeart/2005/8/layout/chevron1"/>
    <dgm:cxn modelId="{59DA956B-9156-498D-A66F-3FB92AFAA607}" srcId="{B6ADDF03-E2B0-4085-A576-FA4050DF5402}" destId="{4FB0A8DA-5064-4EFF-B511-40637D7456B7}" srcOrd="8" destOrd="0" parTransId="{BCCEB98B-B8E2-459B-98AA-B13185EFED71}" sibTransId="{155403D3-D669-4518-8F5B-B5C8047519E6}"/>
    <dgm:cxn modelId="{98E2B451-1F1D-418E-8D9A-68EAA3F81867}" type="presOf" srcId="{704EFEA8-4841-4D26-A3C8-97FB0CBFEB07}" destId="{588E306D-311D-460A-A5CE-4A94B2B7B9D9}" srcOrd="0" destOrd="0" presId="urn:microsoft.com/office/officeart/2005/8/layout/chevron1"/>
    <dgm:cxn modelId="{C47BD678-A3F0-4DA7-B617-3FF7C24895FD}" type="presOf" srcId="{9CB3BF64-AE7E-4324-9E1F-F01951AE3EF2}" destId="{6CF355F2-BAE0-49C4-B2B1-0ABC696A616A}" srcOrd="0" destOrd="0" presId="urn:microsoft.com/office/officeart/2005/8/layout/chevron1"/>
    <dgm:cxn modelId="{421C7684-9A8E-486A-84ED-0D1388438FC5}" srcId="{B6ADDF03-E2B0-4085-A576-FA4050DF5402}" destId="{69C1528A-A711-4985-9F90-7A7C5CECDD14}" srcOrd="10" destOrd="0" parTransId="{77670169-AEF2-453D-A40E-5157A5A5B7C3}" sibTransId="{A756AB9E-F707-4936-A4B2-1946B28BA508}"/>
    <dgm:cxn modelId="{C481BE8E-80F1-47D6-B4D0-5E597F1B2587}" srcId="{B6ADDF03-E2B0-4085-A576-FA4050DF5402}" destId="{86DE2645-6C40-4EE1-8C37-71BC0A5D8C61}" srcOrd="7" destOrd="0" parTransId="{44561DE0-588D-479F-8213-476357D4D6B2}" sibTransId="{B00E2238-786B-48BE-9DD1-629EC336E9A2}"/>
    <dgm:cxn modelId="{14BBD297-221A-482B-A81F-B05292D0533A}" srcId="{B6ADDF03-E2B0-4085-A576-FA4050DF5402}" destId="{FBD77EE7-854A-4232-A3CC-D01F738B5575}" srcOrd="5" destOrd="0" parTransId="{05CC2CA9-5920-45DB-A970-8ACF5E7849B7}" sibTransId="{4DBFA92A-35C7-42BD-9D51-324FCF6A014F}"/>
    <dgm:cxn modelId="{9C7FFB99-A496-4A87-B01A-18C705C5FF01}" srcId="{B6ADDF03-E2B0-4085-A576-FA4050DF5402}" destId="{704EFEA8-4841-4D26-A3C8-97FB0CBFEB07}" srcOrd="6" destOrd="0" parTransId="{AE0E857C-FDBE-4D4E-ADDC-E691075D256E}" sibTransId="{0C5C45C4-089A-4089-8356-A50C9171C855}"/>
    <dgm:cxn modelId="{F3E84FBE-10D1-4C97-BF6A-14EA6C6FBCDD}" type="presOf" srcId="{69C1528A-A711-4985-9F90-7A7C5CECDD14}" destId="{E803E338-D317-4D99-827B-44CA75698247}" srcOrd="0" destOrd="0" presId="urn:microsoft.com/office/officeart/2005/8/layout/chevron1"/>
    <dgm:cxn modelId="{0D95D3BE-8DBF-48FE-81E6-5342CD49CE6D}" srcId="{B6ADDF03-E2B0-4085-A576-FA4050DF5402}" destId="{7DE5DA29-E9ED-47C0-ACF8-C885D37E9DB8}" srcOrd="4" destOrd="0" parTransId="{AD479550-12E5-4FAD-8CA9-3F142E748D0A}" sibTransId="{9DA138F7-1584-449F-9FF3-F6E7784D1FB7}"/>
    <dgm:cxn modelId="{758999C5-E620-4815-931B-D7018D7E47CD}" srcId="{B6ADDF03-E2B0-4085-A576-FA4050DF5402}" destId="{EC0FCACB-05FE-4AD8-9862-888EBF60A79A}" srcOrd="1" destOrd="0" parTransId="{8DB8DDD5-609F-474D-8311-125EF3A44D4A}" sibTransId="{A481665D-78D1-4B39-8C5A-15FB89DA472A}"/>
    <dgm:cxn modelId="{3E5D2AC6-BE12-4AC8-B982-7C4D7CF1EE46}" srcId="{B6ADDF03-E2B0-4085-A576-FA4050DF5402}" destId="{24E42CB6-02D5-4F07-B019-AF72F01C60E5}" srcOrd="9" destOrd="0" parTransId="{FDF54E56-730B-44B8-B456-0232846FE961}" sibTransId="{05FCC3B7-3C7A-4DB4-9853-53AAE34D7257}"/>
    <dgm:cxn modelId="{FD49C1D8-9674-4A7C-8DB0-48E57982F634}" srcId="{B6ADDF03-E2B0-4085-A576-FA4050DF5402}" destId="{943AA4B4-F55F-4E97-AA8D-6F9863560C51}" srcOrd="2" destOrd="0" parTransId="{D98BED78-076D-4374-ACDA-744D368E0785}" sibTransId="{DFA5857F-5E6A-4095-BF2E-67FC68D7D959}"/>
    <dgm:cxn modelId="{CB2EEDF3-43FA-4870-A46C-B4F291EB47E9}" type="presOf" srcId="{EC0FCACB-05FE-4AD8-9862-888EBF60A79A}" destId="{BA21B8F2-10B0-40D4-9931-01090E8CF453}" srcOrd="0" destOrd="0" presId="urn:microsoft.com/office/officeart/2005/8/layout/chevron1"/>
    <dgm:cxn modelId="{5BA21FF5-2C22-418C-AA31-0D75E55F5DE9}" type="presOf" srcId="{943AA4B4-F55F-4E97-AA8D-6F9863560C51}" destId="{4688484D-F31F-440B-981F-2420A78B9C62}" srcOrd="0" destOrd="0" presId="urn:microsoft.com/office/officeart/2005/8/layout/chevron1"/>
    <dgm:cxn modelId="{C825136E-B351-4A41-B392-89137582BBF0}" type="presParOf" srcId="{8C318B91-AA53-41B8-870D-55A553F26AC7}" destId="{6CF355F2-BAE0-49C4-B2B1-0ABC696A616A}" srcOrd="0" destOrd="0" presId="urn:microsoft.com/office/officeart/2005/8/layout/chevron1"/>
    <dgm:cxn modelId="{FE09EFB4-BFCA-4D85-B65B-E531C5727B02}" type="presParOf" srcId="{8C318B91-AA53-41B8-870D-55A553F26AC7}" destId="{5011C2F8-687E-444E-AF25-DEA7BD0817A5}" srcOrd="1" destOrd="0" presId="urn:microsoft.com/office/officeart/2005/8/layout/chevron1"/>
    <dgm:cxn modelId="{2C177BDC-C068-45AB-8324-4F27ADA2D449}" type="presParOf" srcId="{8C318B91-AA53-41B8-870D-55A553F26AC7}" destId="{BA21B8F2-10B0-40D4-9931-01090E8CF453}" srcOrd="2" destOrd="0" presId="urn:microsoft.com/office/officeart/2005/8/layout/chevron1"/>
    <dgm:cxn modelId="{2325D9D6-4983-4111-A974-192000958091}" type="presParOf" srcId="{8C318B91-AA53-41B8-870D-55A553F26AC7}" destId="{D8007388-3E66-43F5-907F-088025EA243A}" srcOrd="3" destOrd="0" presId="urn:microsoft.com/office/officeart/2005/8/layout/chevron1"/>
    <dgm:cxn modelId="{056EDCF8-5E39-46CD-A15E-BF1D6A09A90B}" type="presParOf" srcId="{8C318B91-AA53-41B8-870D-55A553F26AC7}" destId="{4688484D-F31F-440B-981F-2420A78B9C62}" srcOrd="4" destOrd="0" presId="urn:microsoft.com/office/officeart/2005/8/layout/chevron1"/>
    <dgm:cxn modelId="{B51AD94E-E72E-4EC8-B4F8-7D79D7A709F5}" type="presParOf" srcId="{8C318B91-AA53-41B8-870D-55A553F26AC7}" destId="{EE18DC40-1490-4AA8-8942-460EE12328CD}" srcOrd="5" destOrd="0" presId="urn:microsoft.com/office/officeart/2005/8/layout/chevron1"/>
    <dgm:cxn modelId="{5F20FEC5-869E-4161-A4A7-300037ED0A5F}" type="presParOf" srcId="{8C318B91-AA53-41B8-870D-55A553F26AC7}" destId="{48899809-A8B1-44A5-AA15-FB8F7AF23BF7}" srcOrd="6" destOrd="0" presId="urn:microsoft.com/office/officeart/2005/8/layout/chevron1"/>
    <dgm:cxn modelId="{AFE3D8FA-0259-4ED9-8168-56507967AA33}" type="presParOf" srcId="{8C318B91-AA53-41B8-870D-55A553F26AC7}" destId="{D1992DF8-9658-48C9-A720-5205CF39586C}" srcOrd="7" destOrd="0" presId="urn:microsoft.com/office/officeart/2005/8/layout/chevron1"/>
    <dgm:cxn modelId="{73309C2B-7900-4DAC-9E87-7557B5219C8E}" type="presParOf" srcId="{8C318B91-AA53-41B8-870D-55A553F26AC7}" destId="{9F0E4839-7B7E-45B0-9D0D-E1F680CD34AA}" srcOrd="8" destOrd="0" presId="urn:microsoft.com/office/officeart/2005/8/layout/chevron1"/>
    <dgm:cxn modelId="{9E4FCE25-FB14-4738-A79A-D9085221B43E}" type="presParOf" srcId="{8C318B91-AA53-41B8-870D-55A553F26AC7}" destId="{0E848BBC-46EC-4451-A5F8-3E6C338B173D}" srcOrd="9" destOrd="0" presId="urn:microsoft.com/office/officeart/2005/8/layout/chevron1"/>
    <dgm:cxn modelId="{474AC34F-42B1-4824-A1A4-AC78F0B4DEB0}" type="presParOf" srcId="{8C318B91-AA53-41B8-870D-55A553F26AC7}" destId="{D0B8D9D1-2C96-4B02-BB95-12951355536B}" srcOrd="10" destOrd="0" presId="urn:microsoft.com/office/officeart/2005/8/layout/chevron1"/>
    <dgm:cxn modelId="{A4279ECD-DE91-4F2C-A91C-405E44252199}" type="presParOf" srcId="{8C318B91-AA53-41B8-870D-55A553F26AC7}" destId="{B80943ED-930F-430A-82A1-4718C8AF6A8F}" srcOrd="11" destOrd="0" presId="urn:microsoft.com/office/officeart/2005/8/layout/chevron1"/>
    <dgm:cxn modelId="{B38A4DEE-EFA1-44DC-A80F-43A5F29B58ED}" type="presParOf" srcId="{8C318B91-AA53-41B8-870D-55A553F26AC7}" destId="{588E306D-311D-460A-A5CE-4A94B2B7B9D9}" srcOrd="12" destOrd="0" presId="urn:microsoft.com/office/officeart/2005/8/layout/chevron1"/>
    <dgm:cxn modelId="{CB4E3F2F-2321-41DF-8EB2-8C5CD214656F}" type="presParOf" srcId="{8C318B91-AA53-41B8-870D-55A553F26AC7}" destId="{366D58C2-A6C7-4852-9E55-E53859F03274}" srcOrd="13" destOrd="0" presId="urn:microsoft.com/office/officeart/2005/8/layout/chevron1"/>
    <dgm:cxn modelId="{F40A06C5-7558-464B-AB56-03583EF4B4A7}" type="presParOf" srcId="{8C318B91-AA53-41B8-870D-55A553F26AC7}" destId="{4ED3DA4E-8246-44F9-B8DD-669521E4BEBD}" srcOrd="14" destOrd="0" presId="urn:microsoft.com/office/officeart/2005/8/layout/chevron1"/>
    <dgm:cxn modelId="{2D5DFF08-18A1-4E17-A60A-CB95A645B1DC}" type="presParOf" srcId="{8C318B91-AA53-41B8-870D-55A553F26AC7}" destId="{AF3E56D2-4FC1-428B-8682-3A5DA5F3644F}" srcOrd="15" destOrd="0" presId="urn:microsoft.com/office/officeart/2005/8/layout/chevron1"/>
    <dgm:cxn modelId="{0F6E0E92-200C-446C-BF5C-2E68EB02489F}" type="presParOf" srcId="{8C318B91-AA53-41B8-870D-55A553F26AC7}" destId="{B208E994-5A81-4706-A8AC-A00DBED98AF1}" srcOrd="16" destOrd="0" presId="urn:microsoft.com/office/officeart/2005/8/layout/chevron1"/>
    <dgm:cxn modelId="{45A5469B-8EBB-4DFA-98AB-11EA9D10B488}" type="presParOf" srcId="{8C318B91-AA53-41B8-870D-55A553F26AC7}" destId="{A44FFBE3-4744-47DF-AF44-6348B98188FC}" srcOrd="17" destOrd="0" presId="urn:microsoft.com/office/officeart/2005/8/layout/chevron1"/>
    <dgm:cxn modelId="{9B4C042B-0BC7-4B43-893C-4A3F231B307E}" type="presParOf" srcId="{8C318B91-AA53-41B8-870D-55A553F26AC7}" destId="{7018BD8F-E334-42A2-9DB5-91FA403E1570}" srcOrd="18" destOrd="0" presId="urn:microsoft.com/office/officeart/2005/8/layout/chevron1"/>
    <dgm:cxn modelId="{908CE5F5-8AB4-457B-B4CF-542BDAA29E48}" type="presParOf" srcId="{8C318B91-AA53-41B8-870D-55A553F26AC7}" destId="{9C5A18AA-2A2D-44DE-9926-CE1AC8AFF0A1}" srcOrd="19" destOrd="0" presId="urn:microsoft.com/office/officeart/2005/8/layout/chevron1"/>
    <dgm:cxn modelId="{4B161057-C6BB-4691-A823-11B39A00FDF2}" type="presParOf" srcId="{8C318B91-AA53-41B8-870D-55A553F26AC7}" destId="{E803E338-D317-4D99-827B-44CA75698247}" srcOrd="2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ADDF03-E2B0-4085-A576-FA4050DF5402}" type="doc">
      <dgm:prSet loTypeId="urn:microsoft.com/office/officeart/2005/8/layout/chevron1" loCatId="process" qsTypeId="urn:microsoft.com/office/officeart/2005/8/quickstyle/simple1" qsCatId="simple" csTypeId="urn:microsoft.com/office/officeart/2005/8/colors/accent1_2" csCatId="accent1" phldr="1"/>
      <dgm:spPr/>
    </dgm:pt>
    <dgm:pt modelId="{9CB3BF64-AE7E-4324-9E1F-F01951AE3EF2}">
      <dgm:prSet phldrT="[Text]"/>
      <dgm:spPr/>
      <dgm:t>
        <a:bodyPr/>
        <a:lstStyle/>
        <a:p>
          <a:r>
            <a:rPr lang="en-ZA" dirty="0"/>
            <a:t>Prepare RFP</a:t>
          </a:r>
        </a:p>
      </dgm:t>
    </dgm:pt>
    <dgm:pt modelId="{29ECE982-B33B-41EA-BCFE-AFB48F41B22B}" type="parTrans" cxnId="{800A4D0F-C77C-45A7-A386-38AF9308163C}">
      <dgm:prSet/>
      <dgm:spPr/>
      <dgm:t>
        <a:bodyPr/>
        <a:lstStyle/>
        <a:p>
          <a:endParaRPr lang="en-ZA"/>
        </a:p>
      </dgm:t>
    </dgm:pt>
    <dgm:pt modelId="{FD460A4C-BB3D-47B4-A6C0-D1D909493996}" type="sibTrans" cxnId="{800A4D0F-C77C-45A7-A386-38AF9308163C}">
      <dgm:prSet/>
      <dgm:spPr/>
      <dgm:t>
        <a:bodyPr/>
        <a:lstStyle/>
        <a:p>
          <a:endParaRPr lang="en-ZA"/>
        </a:p>
      </dgm:t>
    </dgm:pt>
    <dgm:pt modelId="{EC0FCACB-05FE-4AD8-9862-888EBF60A79A}">
      <dgm:prSet phldrT="[Text]"/>
      <dgm:spPr/>
      <dgm:t>
        <a:bodyPr/>
        <a:lstStyle/>
        <a:p>
          <a:r>
            <a:rPr lang="en-ZA"/>
            <a:t>Invite vendors</a:t>
          </a:r>
        </a:p>
      </dgm:t>
    </dgm:pt>
    <dgm:pt modelId="{8DB8DDD5-609F-474D-8311-125EF3A44D4A}" type="parTrans" cxnId="{758999C5-E620-4815-931B-D7018D7E47CD}">
      <dgm:prSet/>
      <dgm:spPr/>
      <dgm:t>
        <a:bodyPr/>
        <a:lstStyle/>
        <a:p>
          <a:endParaRPr lang="en-ZA"/>
        </a:p>
      </dgm:t>
    </dgm:pt>
    <dgm:pt modelId="{A481665D-78D1-4B39-8C5A-15FB89DA472A}" type="sibTrans" cxnId="{758999C5-E620-4815-931B-D7018D7E47CD}">
      <dgm:prSet/>
      <dgm:spPr/>
      <dgm:t>
        <a:bodyPr/>
        <a:lstStyle/>
        <a:p>
          <a:endParaRPr lang="en-ZA"/>
        </a:p>
      </dgm:t>
    </dgm:pt>
    <dgm:pt modelId="{4FB0A8DA-5064-4EFF-B511-40637D7456B7}">
      <dgm:prSet phldrT="[Text]"/>
      <dgm:spPr>
        <a:solidFill>
          <a:schemeClr val="accent1">
            <a:lumMod val="60000"/>
            <a:lumOff val="40000"/>
          </a:schemeClr>
        </a:solidFill>
      </dgm:spPr>
      <dgm:t>
        <a:bodyPr/>
        <a:lstStyle/>
        <a:p>
          <a:r>
            <a:rPr lang="en-ZA"/>
            <a:t>Negotiate</a:t>
          </a:r>
        </a:p>
      </dgm:t>
    </dgm:pt>
    <dgm:pt modelId="{BCCEB98B-B8E2-459B-98AA-B13185EFED71}" type="parTrans" cxnId="{59DA956B-9156-498D-A66F-3FB92AFAA607}">
      <dgm:prSet/>
      <dgm:spPr/>
      <dgm:t>
        <a:bodyPr/>
        <a:lstStyle/>
        <a:p>
          <a:endParaRPr lang="en-ZA"/>
        </a:p>
      </dgm:t>
    </dgm:pt>
    <dgm:pt modelId="{155403D3-D669-4518-8F5B-B5C8047519E6}" type="sibTrans" cxnId="{59DA956B-9156-498D-A66F-3FB92AFAA607}">
      <dgm:prSet/>
      <dgm:spPr/>
      <dgm:t>
        <a:bodyPr/>
        <a:lstStyle/>
        <a:p>
          <a:endParaRPr lang="en-ZA"/>
        </a:p>
      </dgm:t>
    </dgm:pt>
    <dgm:pt modelId="{943AA4B4-F55F-4E97-AA8D-6F9863560C51}">
      <dgm:prSet/>
      <dgm:spPr/>
      <dgm:t>
        <a:bodyPr/>
        <a:lstStyle/>
        <a:p>
          <a:r>
            <a:rPr lang="en-ZA"/>
            <a:t>Review proposals</a:t>
          </a:r>
        </a:p>
      </dgm:t>
    </dgm:pt>
    <dgm:pt modelId="{D98BED78-076D-4374-ACDA-744D368E0785}" type="parTrans" cxnId="{FD49C1D8-9674-4A7C-8DB0-48E57982F634}">
      <dgm:prSet/>
      <dgm:spPr/>
      <dgm:t>
        <a:bodyPr/>
        <a:lstStyle/>
        <a:p>
          <a:endParaRPr lang="en-ZA"/>
        </a:p>
      </dgm:t>
    </dgm:pt>
    <dgm:pt modelId="{DFA5857F-5E6A-4095-BF2E-67FC68D7D959}" type="sibTrans" cxnId="{FD49C1D8-9674-4A7C-8DB0-48E57982F634}">
      <dgm:prSet/>
      <dgm:spPr/>
      <dgm:t>
        <a:bodyPr/>
        <a:lstStyle/>
        <a:p>
          <a:endParaRPr lang="en-ZA"/>
        </a:p>
      </dgm:t>
    </dgm:pt>
    <dgm:pt modelId="{7DE5DA29-E9ED-47C0-ACF8-C885D37E9DB8}">
      <dgm:prSet/>
      <dgm:spPr/>
      <dgm:t>
        <a:bodyPr/>
        <a:lstStyle/>
        <a:p>
          <a:r>
            <a:rPr lang="en-ZA"/>
            <a:t>Award</a:t>
          </a:r>
        </a:p>
      </dgm:t>
    </dgm:pt>
    <dgm:pt modelId="{AD479550-12E5-4FAD-8CA9-3F142E748D0A}" type="parTrans" cxnId="{0D95D3BE-8DBF-48FE-81E6-5342CD49CE6D}">
      <dgm:prSet/>
      <dgm:spPr/>
      <dgm:t>
        <a:bodyPr/>
        <a:lstStyle/>
        <a:p>
          <a:endParaRPr lang="en-ZA"/>
        </a:p>
      </dgm:t>
    </dgm:pt>
    <dgm:pt modelId="{9DA138F7-1584-449F-9FF3-F6E7784D1FB7}" type="sibTrans" cxnId="{0D95D3BE-8DBF-48FE-81E6-5342CD49CE6D}">
      <dgm:prSet/>
      <dgm:spPr/>
      <dgm:t>
        <a:bodyPr/>
        <a:lstStyle/>
        <a:p>
          <a:endParaRPr lang="en-ZA"/>
        </a:p>
      </dgm:t>
    </dgm:pt>
    <dgm:pt modelId="{69C1528A-A711-4985-9F90-7A7C5CECDD14}">
      <dgm:prSet/>
      <dgm:spPr/>
      <dgm:t>
        <a:bodyPr/>
        <a:lstStyle/>
        <a:p>
          <a:r>
            <a:rPr lang="en-ZA"/>
            <a:t>Contract</a:t>
          </a:r>
        </a:p>
      </dgm:t>
    </dgm:pt>
    <dgm:pt modelId="{77670169-AEF2-453D-A40E-5157A5A5B7C3}" type="parTrans" cxnId="{421C7684-9A8E-486A-84ED-0D1388438FC5}">
      <dgm:prSet/>
      <dgm:spPr/>
      <dgm:t>
        <a:bodyPr/>
        <a:lstStyle/>
        <a:p>
          <a:endParaRPr lang="en-ZA"/>
        </a:p>
      </dgm:t>
    </dgm:pt>
    <dgm:pt modelId="{A756AB9E-F707-4936-A4B2-1946B28BA508}" type="sibTrans" cxnId="{421C7684-9A8E-486A-84ED-0D1388438FC5}">
      <dgm:prSet/>
      <dgm:spPr/>
      <dgm:t>
        <a:bodyPr/>
        <a:lstStyle/>
        <a:p>
          <a:endParaRPr lang="en-ZA"/>
        </a:p>
      </dgm:t>
    </dgm:pt>
    <dgm:pt modelId="{8C318B91-AA53-41B8-870D-55A553F26AC7}" type="pres">
      <dgm:prSet presAssocID="{B6ADDF03-E2B0-4085-A576-FA4050DF5402}" presName="Name0" presStyleCnt="0">
        <dgm:presLayoutVars>
          <dgm:dir/>
          <dgm:animLvl val="lvl"/>
          <dgm:resizeHandles val="exact"/>
        </dgm:presLayoutVars>
      </dgm:prSet>
      <dgm:spPr/>
    </dgm:pt>
    <dgm:pt modelId="{6CF355F2-BAE0-49C4-B2B1-0ABC696A616A}" type="pres">
      <dgm:prSet presAssocID="{9CB3BF64-AE7E-4324-9E1F-F01951AE3EF2}" presName="parTxOnly" presStyleLbl="node1" presStyleIdx="0" presStyleCnt="6" custLinFactNeighborX="-2688" custLinFactNeighborY="1035">
        <dgm:presLayoutVars>
          <dgm:chMax val="0"/>
          <dgm:chPref val="0"/>
          <dgm:bulletEnabled val="1"/>
        </dgm:presLayoutVars>
      </dgm:prSet>
      <dgm:spPr/>
    </dgm:pt>
    <dgm:pt modelId="{5011C2F8-687E-444E-AF25-DEA7BD0817A5}" type="pres">
      <dgm:prSet presAssocID="{FD460A4C-BB3D-47B4-A6C0-D1D909493996}" presName="parTxOnlySpace" presStyleCnt="0"/>
      <dgm:spPr/>
    </dgm:pt>
    <dgm:pt modelId="{BA21B8F2-10B0-40D4-9931-01090E8CF453}" type="pres">
      <dgm:prSet presAssocID="{EC0FCACB-05FE-4AD8-9862-888EBF60A79A}" presName="parTxOnly" presStyleLbl="node1" presStyleIdx="1" presStyleCnt="6">
        <dgm:presLayoutVars>
          <dgm:chMax val="0"/>
          <dgm:chPref val="0"/>
          <dgm:bulletEnabled val="1"/>
        </dgm:presLayoutVars>
      </dgm:prSet>
      <dgm:spPr/>
    </dgm:pt>
    <dgm:pt modelId="{D8007388-3E66-43F5-907F-088025EA243A}" type="pres">
      <dgm:prSet presAssocID="{A481665D-78D1-4B39-8C5A-15FB89DA472A}" presName="parTxOnlySpace" presStyleCnt="0"/>
      <dgm:spPr/>
    </dgm:pt>
    <dgm:pt modelId="{4688484D-F31F-440B-981F-2420A78B9C62}" type="pres">
      <dgm:prSet presAssocID="{943AA4B4-F55F-4E97-AA8D-6F9863560C51}" presName="parTxOnly" presStyleLbl="node1" presStyleIdx="2" presStyleCnt="6">
        <dgm:presLayoutVars>
          <dgm:chMax val="0"/>
          <dgm:chPref val="0"/>
          <dgm:bulletEnabled val="1"/>
        </dgm:presLayoutVars>
      </dgm:prSet>
      <dgm:spPr/>
    </dgm:pt>
    <dgm:pt modelId="{EE18DC40-1490-4AA8-8942-460EE12328CD}" type="pres">
      <dgm:prSet presAssocID="{DFA5857F-5E6A-4095-BF2E-67FC68D7D959}" presName="parTxOnlySpace" presStyleCnt="0"/>
      <dgm:spPr/>
    </dgm:pt>
    <dgm:pt modelId="{9F0E4839-7B7E-45B0-9D0D-E1F680CD34AA}" type="pres">
      <dgm:prSet presAssocID="{7DE5DA29-E9ED-47C0-ACF8-C885D37E9DB8}" presName="parTxOnly" presStyleLbl="node1" presStyleIdx="3" presStyleCnt="6">
        <dgm:presLayoutVars>
          <dgm:chMax val="0"/>
          <dgm:chPref val="0"/>
          <dgm:bulletEnabled val="1"/>
        </dgm:presLayoutVars>
      </dgm:prSet>
      <dgm:spPr/>
    </dgm:pt>
    <dgm:pt modelId="{0E848BBC-46EC-4451-A5F8-3E6C338B173D}" type="pres">
      <dgm:prSet presAssocID="{9DA138F7-1584-449F-9FF3-F6E7784D1FB7}" presName="parTxOnlySpace" presStyleCnt="0"/>
      <dgm:spPr/>
    </dgm:pt>
    <dgm:pt modelId="{B208E994-5A81-4706-A8AC-A00DBED98AF1}" type="pres">
      <dgm:prSet presAssocID="{4FB0A8DA-5064-4EFF-B511-40637D7456B7}" presName="parTxOnly" presStyleLbl="node1" presStyleIdx="4" presStyleCnt="6">
        <dgm:presLayoutVars>
          <dgm:chMax val="0"/>
          <dgm:chPref val="0"/>
          <dgm:bulletEnabled val="1"/>
        </dgm:presLayoutVars>
      </dgm:prSet>
      <dgm:spPr/>
    </dgm:pt>
    <dgm:pt modelId="{A44FFBE3-4744-47DF-AF44-6348B98188FC}" type="pres">
      <dgm:prSet presAssocID="{155403D3-D669-4518-8F5B-B5C8047519E6}" presName="parTxOnlySpace" presStyleCnt="0"/>
      <dgm:spPr/>
    </dgm:pt>
    <dgm:pt modelId="{E803E338-D317-4D99-827B-44CA75698247}" type="pres">
      <dgm:prSet presAssocID="{69C1528A-A711-4985-9F90-7A7C5CECDD14}" presName="parTxOnly" presStyleLbl="node1" presStyleIdx="5" presStyleCnt="6">
        <dgm:presLayoutVars>
          <dgm:chMax val="0"/>
          <dgm:chPref val="0"/>
          <dgm:bulletEnabled val="1"/>
        </dgm:presLayoutVars>
      </dgm:prSet>
      <dgm:spPr/>
    </dgm:pt>
  </dgm:ptLst>
  <dgm:cxnLst>
    <dgm:cxn modelId="{800A4D0F-C77C-45A7-A386-38AF9308163C}" srcId="{B6ADDF03-E2B0-4085-A576-FA4050DF5402}" destId="{9CB3BF64-AE7E-4324-9E1F-F01951AE3EF2}" srcOrd="0" destOrd="0" parTransId="{29ECE982-B33B-41EA-BCFE-AFB48F41B22B}" sibTransId="{FD460A4C-BB3D-47B4-A6C0-D1D909493996}"/>
    <dgm:cxn modelId="{9385B532-60B2-4BC1-90FF-1B9936F4E3EB}" type="presOf" srcId="{4FB0A8DA-5064-4EFF-B511-40637D7456B7}" destId="{B208E994-5A81-4706-A8AC-A00DBED98AF1}" srcOrd="0" destOrd="0" presId="urn:microsoft.com/office/officeart/2005/8/layout/chevron1"/>
    <dgm:cxn modelId="{2B8F4064-839A-4645-85D5-13E70AEFBE3A}" type="presOf" srcId="{7DE5DA29-E9ED-47C0-ACF8-C885D37E9DB8}" destId="{9F0E4839-7B7E-45B0-9D0D-E1F680CD34AA}" srcOrd="0" destOrd="0" presId="urn:microsoft.com/office/officeart/2005/8/layout/chevron1"/>
    <dgm:cxn modelId="{66832F67-2FC7-40BC-BD55-CA79CCC36B5A}" type="presOf" srcId="{B6ADDF03-E2B0-4085-A576-FA4050DF5402}" destId="{8C318B91-AA53-41B8-870D-55A553F26AC7}" srcOrd="0" destOrd="0" presId="urn:microsoft.com/office/officeart/2005/8/layout/chevron1"/>
    <dgm:cxn modelId="{59DA956B-9156-498D-A66F-3FB92AFAA607}" srcId="{B6ADDF03-E2B0-4085-A576-FA4050DF5402}" destId="{4FB0A8DA-5064-4EFF-B511-40637D7456B7}" srcOrd="4" destOrd="0" parTransId="{BCCEB98B-B8E2-459B-98AA-B13185EFED71}" sibTransId="{155403D3-D669-4518-8F5B-B5C8047519E6}"/>
    <dgm:cxn modelId="{C47BD678-A3F0-4DA7-B617-3FF7C24895FD}" type="presOf" srcId="{9CB3BF64-AE7E-4324-9E1F-F01951AE3EF2}" destId="{6CF355F2-BAE0-49C4-B2B1-0ABC696A616A}" srcOrd="0" destOrd="0" presId="urn:microsoft.com/office/officeart/2005/8/layout/chevron1"/>
    <dgm:cxn modelId="{421C7684-9A8E-486A-84ED-0D1388438FC5}" srcId="{B6ADDF03-E2B0-4085-A576-FA4050DF5402}" destId="{69C1528A-A711-4985-9F90-7A7C5CECDD14}" srcOrd="5" destOrd="0" parTransId="{77670169-AEF2-453D-A40E-5157A5A5B7C3}" sibTransId="{A756AB9E-F707-4936-A4B2-1946B28BA508}"/>
    <dgm:cxn modelId="{F3E84FBE-10D1-4C97-BF6A-14EA6C6FBCDD}" type="presOf" srcId="{69C1528A-A711-4985-9F90-7A7C5CECDD14}" destId="{E803E338-D317-4D99-827B-44CA75698247}" srcOrd="0" destOrd="0" presId="urn:microsoft.com/office/officeart/2005/8/layout/chevron1"/>
    <dgm:cxn modelId="{0D95D3BE-8DBF-48FE-81E6-5342CD49CE6D}" srcId="{B6ADDF03-E2B0-4085-A576-FA4050DF5402}" destId="{7DE5DA29-E9ED-47C0-ACF8-C885D37E9DB8}" srcOrd="3" destOrd="0" parTransId="{AD479550-12E5-4FAD-8CA9-3F142E748D0A}" sibTransId="{9DA138F7-1584-449F-9FF3-F6E7784D1FB7}"/>
    <dgm:cxn modelId="{758999C5-E620-4815-931B-D7018D7E47CD}" srcId="{B6ADDF03-E2B0-4085-A576-FA4050DF5402}" destId="{EC0FCACB-05FE-4AD8-9862-888EBF60A79A}" srcOrd="1" destOrd="0" parTransId="{8DB8DDD5-609F-474D-8311-125EF3A44D4A}" sibTransId="{A481665D-78D1-4B39-8C5A-15FB89DA472A}"/>
    <dgm:cxn modelId="{FD49C1D8-9674-4A7C-8DB0-48E57982F634}" srcId="{B6ADDF03-E2B0-4085-A576-FA4050DF5402}" destId="{943AA4B4-F55F-4E97-AA8D-6F9863560C51}" srcOrd="2" destOrd="0" parTransId="{D98BED78-076D-4374-ACDA-744D368E0785}" sibTransId="{DFA5857F-5E6A-4095-BF2E-67FC68D7D959}"/>
    <dgm:cxn modelId="{CB2EEDF3-43FA-4870-A46C-B4F291EB47E9}" type="presOf" srcId="{EC0FCACB-05FE-4AD8-9862-888EBF60A79A}" destId="{BA21B8F2-10B0-40D4-9931-01090E8CF453}" srcOrd="0" destOrd="0" presId="urn:microsoft.com/office/officeart/2005/8/layout/chevron1"/>
    <dgm:cxn modelId="{5BA21FF5-2C22-418C-AA31-0D75E55F5DE9}" type="presOf" srcId="{943AA4B4-F55F-4E97-AA8D-6F9863560C51}" destId="{4688484D-F31F-440B-981F-2420A78B9C62}" srcOrd="0" destOrd="0" presId="urn:microsoft.com/office/officeart/2005/8/layout/chevron1"/>
    <dgm:cxn modelId="{C825136E-B351-4A41-B392-89137582BBF0}" type="presParOf" srcId="{8C318B91-AA53-41B8-870D-55A553F26AC7}" destId="{6CF355F2-BAE0-49C4-B2B1-0ABC696A616A}" srcOrd="0" destOrd="0" presId="urn:microsoft.com/office/officeart/2005/8/layout/chevron1"/>
    <dgm:cxn modelId="{FE09EFB4-BFCA-4D85-B65B-E531C5727B02}" type="presParOf" srcId="{8C318B91-AA53-41B8-870D-55A553F26AC7}" destId="{5011C2F8-687E-444E-AF25-DEA7BD0817A5}" srcOrd="1" destOrd="0" presId="urn:microsoft.com/office/officeart/2005/8/layout/chevron1"/>
    <dgm:cxn modelId="{2C177BDC-C068-45AB-8324-4F27ADA2D449}" type="presParOf" srcId="{8C318B91-AA53-41B8-870D-55A553F26AC7}" destId="{BA21B8F2-10B0-40D4-9931-01090E8CF453}" srcOrd="2" destOrd="0" presId="urn:microsoft.com/office/officeart/2005/8/layout/chevron1"/>
    <dgm:cxn modelId="{2325D9D6-4983-4111-A974-192000958091}" type="presParOf" srcId="{8C318B91-AA53-41B8-870D-55A553F26AC7}" destId="{D8007388-3E66-43F5-907F-088025EA243A}" srcOrd="3" destOrd="0" presId="urn:microsoft.com/office/officeart/2005/8/layout/chevron1"/>
    <dgm:cxn modelId="{056EDCF8-5E39-46CD-A15E-BF1D6A09A90B}" type="presParOf" srcId="{8C318B91-AA53-41B8-870D-55A553F26AC7}" destId="{4688484D-F31F-440B-981F-2420A78B9C62}" srcOrd="4" destOrd="0" presId="urn:microsoft.com/office/officeart/2005/8/layout/chevron1"/>
    <dgm:cxn modelId="{B51AD94E-E72E-4EC8-B4F8-7D79D7A709F5}" type="presParOf" srcId="{8C318B91-AA53-41B8-870D-55A553F26AC7}" destId="{EE18DC40-1490-4AA8-8942-460EE12328CD}" srcOrd="5" destOrd="0" presId="urn:microsoft.com/office/officeart/2005/8/layout/chevron1"/>
    <dgm:cxn modelId="{73309C2B-7900-4DAC-9E87-7557B5219C8E}" type="presParOf" srcId="{8C318B91-AA53-41B8-870D-55A553F26AC7}" destId="{9F0E4839-7B7E-45B0-9D0D-E1F680CD34AA}" srcOrd="6" destOrd="0" presId="urn:microsoft.com/office/officeart/2005/8/layout/chevron1"/>
    <dgm:cxn modelId="{9E4FCE25-FB14-4738-A79A-D9085221B43E}" type="presParOf" srcId="{8C318B91-AA53-41B8-870D-55A553F26AC7}" destId="{0E848BBC-46EC-4451-A5F8-3E6C338B173D}" srcOrd="7" destOrd="0" presId="urn:microsoft.com/office/officeart/2005/8/layout/chevron1"/>
    <dgm:cxn modelId="{0F6E0E92-200C-446C-BF5C-2E68EB02489F}" type="presParOf" srcId="{8C318B91-AA53-41B8-870D-55A553F26AC7}" destId="{B208E994-5A81-4706-A8AC-A00DBED98AF1}" srcOrd="8" destOrd="0" presId="urn:microsoft.com/office/officeart/2005/8/layout/chevron1"/>
    <dgm:cxn modelId="{45A5469B-8EBB-4DFA-98AB-11EA9D10B488}" type="presParOf" srcId="{8C318B91-AA53-41B8-870D-55A553F26AC7}" destId="{A44FFBE3-4744-47DF-AF44-6348B98188FC}" srcOrd="9" destOrd="0" presId="urn:microsoft.com/office/officeart/2005/8/layout/chevron1"/>
    <dgm:cxn modelId="{4B161057-C6BB-4691-A823-11B39A00FDF2}" type="presParOf" srcId="{8C318B91-AA53-41B8-870D-55A553F26AC7}" destId="{E803E338-D317-4D99-827B-44CA75698247}" srcOrd="10"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355F2-BAE0-49C4-B2B1-0ABC696A616A}">
      <dsp:nvSpPr>
        <dsp:cNvPr id="0" name=""/>
        <dsp:cNvSpPr/>
      </dsp:nvSpPr>
      <dsp:spPr>
        <a:xfrm>
          <a:off x="1281" y="1025535"/>
          <a:ext cx="1049389" cy="4197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Prepare RFI</a:t>
          </a:r>
        </a:p>
      </dsp:txBody>
      <dsp:txXfrm>
        <a:off x="211159" y="1025535"/>
        <a:ext cx="629634" cy="419755"/>
      </dsp:txXfrm>
    </dsp:sp>
    <dsp:sp modelId="{BA21B8F2-10B0-40D4-9931-01090E8CF453}">
      <dsp:nvSpPr>
        <dsp:cNvPr id="0" name=""/>
        <dsp:cNvSpPr/>
      </dsp:nvSpPr>
      <dsp:spPr>
        <a:xfrm>
          <a:off x="945731" y="1025535"/>
          <a:ext cx="1049389" cy="4197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Invite vendors</a:t>
          </a:r>
        </a:p>
      </dsp:txBody>
      <dsp:txXfrm>
        <a:off x="1155609" y="1025535"/>
        <a:ext cx="629634" cy="419755"/>
      </dsp:txXfrm>
    </dsp:sp>
    <dsp:sp modelId="{4688484D-F31F-440B-981F-2420A78B9C62}">
      <dsp:nvSpPr>
        <dsp:cNvPr id="0" name=""/>
        <dsp:cNvSpPr/>
      </dsp:nvSpPr>
      <dsp:spPr>
        <a:xfrm>
          <a:off x="1890182" y="1025535"/>
          <a:ext cx="1049389" cy="41975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Review proposals</a:t>
          </a:r>
        </a:p>
      </dsp:txBody>
      <dsp:txXfrm>
        <a:off x="2100060" y="1025535"/>
        <a:ext cx="629634" cy="419755"/>
      </dsp:txXfrm>
    </dsp:sp>
    <dsp:sp modelId="{48899809-A8B1-44A5-AA15-FB8F7AF23BF7}">
      <dsp:nvSpPr>
        <dsp:cNvPr id="0" name=""/>
        <dsp:cNvSpPr/>
      </dsp:nvSpPr>
      <dsp:spPr>
        <a:xfrm>
          <a:off x="2834632" y="1025535"/>
          <a:ext cx="1049389" cy="41975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Shortlist vendors</a:t>
          </a:r>
        </a:p>
      </dsp:txBody>
      <dsp:txXfrm>
        <a:off x="3044510" y="1025535"/>
        <a:ext cx="629634" cy="419755"/>
      </dsp:txXfrm>
    </dsp:sp>
    <dsp:sp modelId="{9F0E4839-7B7E-45B0-9D0D-E1F680CD34AA}">
      <dsp:nvSpPr>
        <dsp:cNvPr id="0" name=""/>
        <dsp:cNvSpPr/>
      </dsp:nvSpPr>
      <dsp:spPr>
        <a:xfrm>
          <a:off x="3779083" y="1025535"/>
          <a:ext cx="1049389" cy="4197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RFP to shortlist</a:t>
          </a:r>
        </a:p>
      </dsp:txBody>
      <dsp:txXfrm>
        <a:off x="3988961" y="1025535"/>
        <a:ext cx="629634" cy="419755"/>
      </dsp:txXfrm>
    </dsp:sp>
    <dsp:sp modelId="{D0B8D9D1-2C96-4B02-BB95-12951355536B}">
      <dsp:nvSpPr>
        <dsp:cNvPr id="0" name=""/>
        <dsp:cNvSpPr/>
      </dsp:nvSpPr>
      <dsp:spPr>
        <a:xfrm>
          <a:off x="4723533" y="1025535"/>
          <a:ext cx="1049389" cy="41975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Review proposals</a:t>
          </a:r>
        </a:p>
      </dsp:txBody>
      <dsp:txXfrm>
        <a:off x="4933411" y="1025535"/>
        <a:ext cx="629634" cy="419755"/>
      </dsp:txXfrm>
    </dsp:sp>
    <dsp:sp modelId="{588E306D-311D-460A-A5CE-4A94B2B7B9D9}">
      <dsp:nvSpPr>
        <dsp:cNvPr id="0" name=""/>
        <dsp:cNvSpPr/>
      </dsp:nvSpPr>
      <dsp:spPr>
        <a:xfrm>
          <a:off x="5667984" y="1025535"/>
          <a:ext cx="1049389" cy="41975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Stakeholder workshops</a:t>
          </a:r>
        </a:p>
      </dsp:txBody>
      <dsp:txXfrm>
        <a:off x="5877862" y="1025535"/>
        <a:ext cx="629634" cy="419755"/>
      </dsp:txXfrm>
    </dsp:sp>
    <dsp:sp modelId="{4ED3DA4E-8246-44F9-B8DD-669521E4BEBD}">
      <dsp:nvSpPr>
        <dsp:cNvPr id="0" name=""/>
        <dsp:cNvSpPr/>
      </dsp:nvSpPr>
      <dsp:spPr>
        <a:xfrm>
          <a:off x="6612434" y="1025535"/>
          <a:ext cx="1049389" cy="41975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Negotiate with all</a:t>
          </a:r>
        </a:p>
      </dsp:txBody>
      <dsp:txXfrm>
        <a:off x="6822312" y="1025535"/>
        <a:ext cx="629634" cy="419755"/>
      </dsp:txXfrm>
    </dsp:sp>
    <dsp:sp modelId="{B208E994-5A81-4706-A8AC-A00DBED98AF1}">
      <dsp:nvSpPr>
        <dsp:cNvPr id="0" name=""/>
        <dsp:cNvSpPr/>
      </dsp:nvSpPr>
      <dsp:spPr>
        <a:xfrm>
          <a:off x="7556885" y="1025535"/>
          <a:ext cx="1049389" cy="419755"/>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Request Best &amp; Final  Offer</a:t>
          </a:r>
        </a:p>
      </dsp:txBody>
      <dsp:txXfrm>
        <a:off x="7766763" y="1025535"/>
        <a:ext cx="629634" cy="419755"/>
      </dsp:txXfrm>
    </dsp:sp>
    <dsp:sp modelId="{7018BD8F-E334-42A2-9DB5-91FA403E1570}">
      <dsp:nvSpPr>
        <dsp:cNvPr id="0" name=""/>
        <dsp:cNvSpPr/>
      </dsp:nvSpPr>
      <dsp:spPr>
        <a:xfrm>
          <a:off x="8501335" y="1025535"/>
          <a:ext cx="1049389" cy="4197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Award</a:t>
          </a:r>
        </a:p>
      </dsp:txBody>
      <dsp:txXfrm>
        <a:off x="8711213" y="1025535"/>
        <a:ext cx="629634" cy="419755"/>
      </dsp:txXfrm>
    </dsp:sp>
    <dsp:sp modelId="{E803E338-D317-4D99-827B-44CA75698247}">
      <dsp:nvSpPr>
        <dsp:cNvPr id="0" name=""/>
        <dsp:cNvSpPr/>
      </dsp:nvSpPr>
      <dsp:spPr>
        <a:xfrm>
          <a:off x="9445786" y="1025535"/>
          <a:ext cx="1049389" cy="41975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ZA" sz="900" kern="1200"/>
            <a:t>Contract</a:t>
          </a:r>
        </a:p>
      </dsp:txBody>
      <dsp:txXfrm>
        <a:off x="9655664" y="1025535"/>
        <a:ext cx="629634" cy="419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355F2-BAE0-49C4-B2B1-0ABC696A616A}">
      <dsp:nvSpPr>
        <dsp:cNvPr id="0" name=""/>
        <dsp:cNvSpPr/>
      </dsp:nvSpPr>
      <dsp:spPr>
        <a:xfrm>
          <a:off x="0" y="503775"/>
          <a:ext cx="1094912" cy="4379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dirty="0"/>
            <a:t>Prepare RFP</a:t>
          </a:r>
        </a:p>
      </dsp:txBody>
      <dsp:txXfrm>
        <a:off x="218983" y="503775"/>
        <a:ext cx="656947" cy="437965"/>
      </dsp:txXfrm>
    </dsp:sp>
    <dsp:sp modelId="{BA21B8F2-10B0-40D4-9931-01090E8CF453}">
      <dsp:nvSpPr>
        <dsp:cNvPr id="0" name=""/>
        <dsp:cNvSpPr/>
      </dsp:nvSpPr>
      <dsp:spPr>
        <a:xfrm>
          <a:off x="988364" y="499242"/>
          <a:ext cx="1094912" cy="4379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a:t>Invite vendors</a:t>
          </a:r>
        </a:p>
      </dsp:txBody>
      <dsp:txXfrm>
        <a:off x="1207347" y="499242"/>
        <a:ext cx="656947" cy="437965"/>
      </dsp:txXfrm>
    </dsp:sp>
    <dsp:sp modelId="{4688484D-F31F-440B-981F-2420A78B9C62}">
      <dsp:nvSpPr>
        <dsp:cNvPr id="0" name=""/>
        <dsp:cNvSpPr/>
      </dsp:nvSpPr>
      <dsp:spPr>
        <a:xfrm>
          <a:off x="1973786" y="499242"/>
          <a:ext cx="1094912" cy="4379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a:t>Review proposals</a:t>
          </a:r>
        </a:p>
      </dsp:txBody>
      <dsp:txXfrm>
        <a:off x="2192769" y="499242"/>
        <a:ext cx="656947" cy="437965"/>
      </dsp:txXfrm>
    </dsp:sp>
    <dsp:sp modelId="{9F0E4839-7B7E-45B0-9D0D-E1F680CD34AA}">
      <dsp:nvSpPr>
        <dsp:cNvPr id="0" name=""/>
        <dsp:cNvSpPr/>
      </dsp:nvSpPr>
      <dsp:spPr>
        <a:xfrm>
          <a:off x="2959207" y="499242"/>
          <a:ext cx="1094912" cy="4379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a:t>Award</a:t>
          </a:r>
        </a:p>
      </dsp:txBody>
      <dsp:txXfrm>
        <a:off x="3178190" y="499242"/>
        <a:ext cx="656947" cy="437965"/>
      </dsp:txXfrm>
    </dsp:sp>
    <dsp:sp modelId="{B208E994-5A81-4706-A8AC-A00DBED98AF1}">
      <dsp:nvSpPr>
        <dsp:cNvPr id="0" name=""/>
        <dsp:cNvSpPr/>
      </dsp:nvSpPr>
      <dsp:spPr>
        <a:xfrm>
          <a:off x="3944628" y="499242"/>
          <a:ext cx="1094912" cy="437965"/>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a:t>Negotiate</a:t>
          </a:r>
        </a:p>
      </dsp:txBody>
      <dsp:txXfrm>
        <a:off x="4163611" y="499242"/>
        <a:ext cx="656947" cy="437965"/>
      </dsp:txXfrm>
    </dsp:sp>
    <dsp:sp modelId="{E803E338-D317-4D99-827B-44CA75698247}">
      <dsp:nvSpPr>
        <dsp:cNvPr id="0" name=""/>
        <dsp:cNvSpPr/>
      </dsp:nvSpPr>
      <dsp:spPr>
        <a:xfrm>
          <a:off x="4930050" y="499242"/>
          <a:ext cx="1094912" cy="4379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en-ZA" sz="1100" kern="1200"/>
            <a:t>Contract</a:t>
          </a:r>
        </a:p>
      </dsp:txBody>
      <dsp:txXfrm>
        <a:off x="5149033" y="499242"/>
        <a:ext cx="656947" cy="4379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AB14B5-27C8-46A6-8860-AEDBCFC58CAB}" type="datetimeFigureOut">
              <a:rPr lang="en-ZA" smtClean="0"/>
              <a:t>2019-07-04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B64EF-87FE-4B37-A061-BD262A56A9F7}" type="slidenum">
              <a:rPr lang="en-ZA" smtClean="0"/>
              <a:t>‹#›</a:t>
            </a:fld>
            <a:endParaRPr lang="en-ZA"/>
          </a:p>
        </p:txBody>
      </p:sp>
    </p:spTree>
    <p:extLst>
      <p:ext uri="{BB962C8B-B14F-4D97-AF65-F5344CB8AC3E}">
        <p14:creationId xmlns:p14="http://schemas.microsoft.com/office/powerpoint/2010/main" val="2425387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Student portal went live in 2004, back-ended by A/N SIS</a:t>
            </a:r>
          </a:p>
          <a:p>
            <a:r>
              <a:rPr lang="en-ZA" dirty="0"/>
              <a:t>Mobile web apps went live in 2008</a:t>
            </a:r>
          </a:p>
        </p:txBody>
      </p:sp>
      <p:sp>
        <p:nvSpPr>
          <p:cNvPr id="4" name="Slide Number Placeholder 3"/>
          <p:cNvSpPr>
            <a:spLocks noGrp="1"/>
          </p:cNvSpPr>
          <p:nvPr>
            <p:ph type="sldNum" sz="quarter" idx="5"/>
          </p:nvPr>
        </p:nvSpPr>
        <p:spPr/>
        <p:txBody>
          <a:bodyPr/>
          <a:lstStyle/>
          <a:p>
            <a:fld id="{F16B64EF-87FE-4B37-A061-BD262A56A9F7}" type="slidenum">
              <a:rPr lang="en-ZA" smtClean="0"/>
              <a:t>5</a:t>
            </a:fld>
            <a:endParaRPr lang="en-ZA"/>
          </a:p>
        </p:txBody>
      </p:sp>
    </p:spTree>
    <p:extLst>
      <p:ext uri="{BB962C8B-B14F-4D97-AF65-F5344CB8AC3E}">
        <p14:creationId xmlns:p14="http://schemas.microsoft.com/office/powerpoint/2010/main" val="227476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8</a:t>
            </a:fld>
            <a:endParaRPr lang="en-ZA"/>
          </a:p>
        </p:txBody>
      </p:sp>
    </p:spTree>
    <p:extLst>
      <p:ext uri="{BB962C8B-B14F-4D97-AF65-F5344CB8AC3E}">
        <p14:creationId xmlns:p14="http://schemas.microsoft.com/office/powerpoint/2010/main" val="3786345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11</a:t>
            </a:fld>
            <a:endParaRPr lang="en-ZA"/>
          </a:p>
        </p:txBody>
      </p:sp>
    </p:spTree>
    <p:extLst>
      <p:ext uri="{BB962C8B-B14F-4D97-AF65-F5344CB8AC3E}">
        <p14:creationId xmlns:p14="http://schemas.microsoft.com/office/powerpoint/2010/main" val="4091807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12</a:t>
            </a:fld>
            <a:endParaRPr lang="en-ZA"/>
          </a:p>
        </p:txBody>
      </p:sp>
    </p:spTree>
    <p:extLst>
      <p:ext uri="{BB962C8B-B14F-4D97-AF65-F5344CB8AC3E}">
        <p14:creationId xmlns:p14="http://schemas.microsoft.com/office/powerpoint/2010/main" val="196346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15</a:t>
            </a:fld>
            <a:endParaRPr lang="en-ZA"/>
          </a:p>
        </p:txBody>
      </p:sp>
    </p:spTree>
    <p:extLst>
      <p:ext uri="{BB962C8B-B14F-4D97-AF65-F5344CB8AC3E}">
        <p14:creationId xmlns:p14="http://schemas.microsoft.com/office/powerpoint/2010/main" val="3751982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Why is this VITAL?</a:t>
            </a:r>
          </a:p>
          <a:p>
            <a:r>
              <a:rPr lang="en-ZA" dirty="0"/>
              <a:t>You have a new relationship with software vendors: they are no longer providing solutions that you run; they are now part of your operations. You are totally dependent on them.</a:t>
            </a:r>
          </a:p>
        </p:txBody>
      </p:sp>
      <p:sp>
        <p:nvSpPr>
          <p:cNvPr id="4" name="Slide Number Placeholder 3"/>
          <p:cNvSpPr>
            <a:spLocks noGrp="1"/>
          </p:cNvSpPr>
          <p:nvPr>
            <p:ph type="sldNum" sz="quarter" idx="5"/>
          </p:nvPr>
        </p:nvSpPr>
        <p:spPr/>
        <p:txBody>
          <a:bodyPr/>
          <a:lstStyle/>
          <a:p>
            <a:fld id="{F16B64EF-87FE-4B37-A061-BD262A56A9F7}" type="slidenum">
              <a:rPr lang="en-ZA" smtClean="0"/>
              <a:t>17</a:t>
            </a:fld>
            <a:endParaRPr lang="en-ZA"/>
          </a:p>
        </p:txBody>
      </p:sp>
    </p:spTree>
    <p:extLst>
      <p:ext uri="{BB962C8B-B14F-4D97-AF65-F5344CB8AC3E}">
        <p14:creationId xmlns:p14="http://schemas.microsoft.com/office/powerpoint/2010/main" val="286533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kern="1200" dirty="0">
                <a:solidFill>
                  <a:schemeClr val="tx1"/>
                </a:solidFill>
                <a:effectLst/>
                <a:latin typeface="+mn-lt"/>
                <a:ea typeface="+mn-ea"/>
                <a:cs typeface="+mn-cs"/>
              </a:rPr>
              <a:t>Paul Saunders’ presentation </a:t>
            </a:r>
            <a:r>
              <a:rPr lang="en-ZA" sz="1200" b="0" i="1" kern="1200" dirty="0">
                <a:solidFill>
                  <a:schemeClr val="tx1"/>
                </a:solidFill>
                <a:effectLst/>
                <a:latin typeface="+mn-lt"/>
                <a:ea typeface="+mn-ea"/>
                <a:cs typeface="+mn-cs"/>
              </a:rPr>
              <a:t>On Time, On Budget,</a:t>
            </a:r>
            <a:r>
              <a:rPr lang="en-ZA" sz="1200" b="0" i="0" kern="1200" dirty="0">
                <a:solidFill>
                  <a:schemeClr val="tx1"/>
                </a:solidFill>
                <a:effectLst/>
                <a:latin typeface="+mn-lt"/>
                <a:ea typeface="+mn-ea"/>
                <a:cs typeface="+mn-cs"/>
              </a:rPr>
              <a:t> </a:t>
            </a:r>
            <a:br>
              <a:rPr lang="en-ZA" sz="1200" b="0" i="0" kern="1200" dirty="0">
                <a:solidFill>
                  <a:schemeClr val="tx1"/>
                </a:solidFill>
                <a:effectLst/>
                <a:latin typeface="+mn-lt"/>
                <a:ea typeface="+mn-ea"/>
                <a:cs typeface="+mn-cs"/>
              </a:rPr>
            </a:br>
            <a:r>
              <a:rPr lang="en-ZA" sz="1200" b="0" i="1" kern="1200" dirty="0">
                <a:solidFill>
                  <a:schemeClr val="tx1"/>
                </a:solidFill>
                <a:effectLst/>
                <a:latin typeface="+mn-lt"/>
                <a:ea typeface="+mn-ea"/>
                <a:cs typeface="+mn-cs"/>
              </a:rPr>
              <a:t>Fully Functional &amp; Disappointing: Why Expectations Matter for ERP Success</a:t>
            </a:r>
            <a:r>
              <a:rPr lang="en-ZA" sz="1200" b="0" i="0" kern="1200" dirty="0">
                <a:solidFill>
                  <a:schemeClr val="tx1"/>
                </a:solidFill>
                <a:effectLst/>
                <a:latin typeface="+mn-lt"/>
                <a:ea typeface="+mn-ea"/>
                <a:cs typeface="+mn-cs"/>
              </a:rPr>
              <a:t>.</a:t>
            </a:r>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23</a:t>
            </a:fld>
            <a:endParaRPr lang="en-ZA"/>
          </a:p>
        </p:txBody>
      </p:sp>
    </p:spTree>
    <p:extLst>
      <p:ext uri="{BB962C8B-B14F-4D97-AF65-F5344CB8AC3E}">
        <p14:creationId xmlns:p14="http://schemas.microsoft.com/office/powerpoint/2010/main" val="2341958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b="1" dirty="0"/>
              <a:t>We are in the midst of a massive transition from a software development house to an organisation that is responsible to providing (procuring and developing, managing) all institutional software solutions. Organisational evolution </a:t>
            </a:r>
            <a:r>
              <a:rPr lang="en-ZA" dirty="0"/>
              <a:t>modelled as 3 eras: previous one, transitional project org with skeleton teams to keep the lights on, future org with new capabilities</a:t>
            </a:r>
          </a:p>
          <a:p>
            <a:pPr marL="171450" indent="-171450">
              <a:buFont typeface="Arial" panose="020B0604020202020204" pitchFamily="34" charset="0"/>
              <a:buChar char="•"/>
            </a:pPr>
            <a:r>
              <a:rPr lang="en-ZA" b="1" dirty="0"/>
              <a:t>Software developers</a:t>
            </a:r>
            <a:r>
              <a:rPr lang="en-ZA" dirty="0"/>
              <a:t>? We were a SW development house. Opportunity to pivot capability to supporting Research and L&amp;T. Different challenges to “enterprise software”. Interesting that this idea has come from the development team itself.</a:t>
            </a:r>
          </a:p>
          <a:p>
            <a:pPr marL="171450" indent="-171450">
              <a:buFont typeface="Arial" panose="020B0604020202020204" pitchFamily="34" charset="0"/>
              <a:buChar char="•"/>
            </a:pPr>
            <a:r>
              <a:rPr lang="en-ZA" b="1" dirty="0"/>
              <a:t>Sysadmins and DBAs</a:t>
            </a:r>
            <a:r>
              <a:rPr lang="en-ZA" dirty="0"/>
              <a:t>? Similar opportunity to pivot to admin of platforms needed by researchers, such as HPCs, laboratory systems, etc. But cloud service admin also poses new challenges, especially monitoring cloud services and cloud SLAs, cloud billing/usage.</a:t>
            </a:r>
          </a:p>
          <a:p>
            <a:pPr marL="171450" indent="-171450">
              <a:buFont typeface="Arial" panose="020B0604020202020204" pitchFamily="34" charset="0"/>
              <a:buChar char="•"/>
            </a:pPr>
            <a:r>
              <a:rPr lang="en-ZA" b="1" dirty="0"/>
              <a:t>BA</a:t>
            </a:r>
            <a:r>
              <a:rPr lang="en-ZA" dirty="0"/>
              <a:t>? Shift away from managing systems on behalf of users to understanding their processes. Also users will become more self-sufficient and require fewer technical interventions from IT. E.g. service configuration could become task of principal users. It could also mean, if the university can afford it, that BAs would be embedded with functional user divisions, but then you lose other things like career paths, standardises processes, practices and toolsets, flexibility, etc.</a:t>
            </a:r>
          </a:p>
          <a:p>
            <a:pPr marL="171450" indent="-171450">
              <a:buFont typeface="Arial" panose="020B0604020202020204" pitchFamily="34" charset="0"/>
              <a:buChar char="•"/>
            </a:pPr>
            <a:r>
              <a:rPr lang="en-ZA" dirty="0"/>
              <a:t>If principal users are able to change service configurations/processes themselves, and support end-users, then IT </a:t>
            </a:r>
            <a:r>
              <a:rPr lang="en-ZA" b="1" dirty="0"/>
              <a:t>change and incident management </a:t>
            </a:r>
            <a:r>
              <a:rPr lang="en-ZA" dirty="0"/>
              <a:t>processes have to bind them in as well. IT is then the custodian of these processes and disciplines which other divisions will have to use and comply with.</a:t>
            </a:r>
          </a:p>
          <a:p>
            <a:pPr marL="171450" indent="-171450">
              <a:buFont typeface="Arial" panose="020B0604020202020204" pitchFamily="34" charset="0"/>
              <a:buChar char="•"/>
            </a:pPr>
            <a:r>
              <a:rPr lang="en-ZA" dirty="0"/>
              <a:t>What Gartner calls Postmodern ERP comprises disparate applications and services, deployed on-premises and in the cloud; no monolithic ERP suites anymore. The ability to </a:t>
            </a:r>
            <a:r>
              <a:rPr lang="en-ZA" b="1" dirty="0"/>
              <a:t>integrate</a:t>
            </a:r>
            <a:r>
              <a:rPr lang="en-ZA" dirty="0"/>
              <a:t> data and processes (create composite processes) across these apps/services becomes a crucial capability, one on which ISS will increasingly focus. You could argue that this is all we’ll do ultimately. But we have learnt that not only must we be able to design and develop resilient integrations (using our Oracle SOA Suite and/or Oracle Integration Cloud and/or others) but we have to be able to OPERATE integrations i.e. monitor them, deal with failures, resolve blockers, help principal users understand where a process fails and how to roll back/recover.</a:t>
            </a:r>
          </a:p>
          <a:p>
            <a:pPr marL="171450" indent="-171450">
              <a:buFont typeface="Arial" panose="020B0604020202020204" pitchFamily="34" charset="0"/>
              <a:buChar char="•"/>
            </a:pPr>
            <a:r>
              <a:rPr lang="en-ZA" dirty="0"/>
              <a:t>Infrastructure architects must consider </a:t>
            </a:r>
            <a:r>
              <a:rPr lang="en-ZA" b="1" dirty="0"/>
              <a:t>IT infrastructure beyond the campus </a:t>
            </a:r>
            <a:r>
              <a:rPr lang="en-ZA" dirty="0"/>
              <a:t>as part of their domain. Focus should include pipes to the cloud data centres, high-speed links with low latency, redundant routes, bandwidth characteristics of SaaS as published by the vendors, placement of integration services, of IAM services, etc.</a:t>
            </a:r>
          </a:p>
          <a:p>
            <a:pPr marL="171450" indent="-171450">
              <a:buFont typeface="Arial" panose="020B0604020202020204" pitchFamily="34" charset="0"/>
              <a:buChar char="•"/>
            </a:pPr>
            <a:r>
              <a:rPr lang="en-ZA" dirty="0"/>
              <a:t>With the advent of SaaS, the </a:t>
            </a:r>
            <a:r>
              <a:rPr lang="en-ZA" b="1" dirty="0"/>
              <a:t>ability to negotiate and manage SaaS contracts</a:t>
            </a:r>
            <a:r>
              <a:rPr lang="en-ZA" dirty="0"/>
              <a:t>, becomes a key capability and competency. SaaS vendors now become integral parts of IT operations and the only levers we will have are the contracts and our relationships with vendors. We need to be on top of Service Levels, having negotiated SLAs that protect your institution. If services go down, we can’t step away and say “it’s the vendor’s fault”; we are responsible for managing the vendor to ensure that service meets the institution’s needs. It starts with contracting.</a:t>
            </a:r>
          </a:p>
          <a:p>
            <a:pPr marL="171450" indent="-171450">
              <a:buFont typeface="Arial" panose="020B0604020202020204" pitchFamily="34" charset="0"/>
              <a:buChar char="•"/>
            </a:pPr>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25</a:t>
            </a:fld>
            <a:endParaRPr lang="en-ZA"/>
          </a:p>
        </p:txBody>
      </p:sp>
    </p:spTree>
    <p:extLst>
      <p:ext uri="{BB962C8B-B14F-4D97-AF65-F5344CB8AC3E}">
        <p14:creationId xmlns:p14="http://schemas.microsoft.com/office/powerpoint/2010/main" val="2445459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16B64EF-87FE-4B37-A061-BD262A56A9F7}" type="slidenum">
              <a:rPr lang="en-ZA" smtClean="0"/>
              <a:t>26</a:t>
            </a:fld>
            <a:endParaRPr lang="en-ZA"/>
          </a:p>
        </p:txBody>
      </p:sp>
    </p:spTree>
    <p:extLst>
      <p:ext uri="{BB962C8B-B14F-4D97-AF65-F5344CB8AC3E}">
        <p14:creationId xmlns:p14="http://schemas.microsoft.com/office/powerpoint/2010/main" val="832341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8B97CA88-5476-41EA-9B0B-8BFADE86874D}" type="datetimeFigureOut">
              <a:rPr lang="en-ZA" smtClean="0"/>
              <a:t>2019-07-04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411247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B97CA88-5476-41EA-9B0B-8BFADE86874D}" type="datetimeFigureOut">
              <a:rPr lang="en-ZA" smtClean="0"/>
              <a:t>2019-07-04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206020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B97CA88-5476-41EA-9B0B-8BFADE86874D}" type="datetimeFigureOut">
              <a:rPr lang="en-ZA" smtClean="0"/>
              <a:t>2019-07-04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303676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8B97CA88-5476-41EA-9B0B-8BFADE86874D}" type="datetimeFigureOut">
              <a:rPr lang="en-ZA" smtClean="0"/>
              <a:t>2019-07-04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318177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97CA88-5476-41EA-9B0B-8BFADE86874D}" type="datetimeFigureOut">
              <a:rPr lang="en-ZA" smtClean="0"/>
              <a:t>2019-07-04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296611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8B97CA88-5476-41EA-9B0B-8BFADE86874D}" type="datetimeFigureOut">
              <a:rPr lang="en-ZA" smtClean="0"/>
              <a:t>2019-07-04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141025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B97CA88-5476-41EA-9B0B-8BFADE86874D}" type="datetimeFigureOut">
              <a:rPr lang="en-ZA" smtClean="0"/>
              <a:t>2019-07-04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357658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8B97CA88-5476-41EA-9B0B-8BFADE86874D}" type="datetimeFigureOut">
              <a:rPr lang="en-ZA" smtClean="0"/>
              <a:t>2019-07-04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29479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7CA88-5476-41EA-9B0B-8BFADE86874D}" type="datetimeFigureOut">
              <a:rPr lang="en-ZA" smtClean="0"/>
              <a:t>2019-07-04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3952949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97CA88-5476-41EA-9B0B-8BFADE86874D}" type="datetimeFigureOut">
              <a:rPr lang="en-ZA" smtClean="0"/>
              <a:t>2019-07-04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180780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97CA88-5476-41EA-9B0B-8BFADE86874D}" type="datetimeFigureOut">
              <a:rPr lang="en-ZA" smtClean="0"/>
              <a:t>2019-07-04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097846B-E9CB-4A60-92DB-47FBAB3C1350}" type="slidenum">
              <a:rPr lang="en-ZA" smtClean="0"/>
              <a:t>‹#›</a:t>
            </a:fld>
            <a:endParaRPr lang="en-ZA"/>
          </a:p>
        </p:txBody>
      </p:sp>
    </p:spTree>
    <p:extLst>
      <p:ext uri="{BB962C8B-B14F-4D97-AF65-F5344CB8AC3E}">
        <p14:creationId xmlns:p14="http://schemas.microsoft.com/office/powerpoint/2010/main" val="323398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7CA88-5476-41EA-9B0B-8BFADE86874D}" type="datetimeFigureOut">
              <a:rPr lang="en-ZA" smtClean="0"/>
              <a:t>2019-07-04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7846B-E9CB-4A60-92DB-47FBAB3C1350}" type="slidenum">
              <a:rPr lang="en-ZA" smtClean="0"/>
              <a:t>‹#›</a:t>
            </a:fld>
            <a:endParaRPr lang="en-ZA"/>
          </a:p>
        </p:txBody>
      </p:sp>
    </p:spTree>
    <p:extLst>
      <p:ext uri="{BB962C8B-B14F-4D97-AF65-F5344CB8AC3E}">
        <p14:creationId xmlns:p14="http://schemas.microsoft.com/office/powerpoint/2010/main" val="1659229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vineberg.blogspot.com/2008/03/20-most-dangerous-cars-in-crash.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vineberg.blogspot.com/2008/03/20-most-dangerous-cars-in-crash.html" TargetMode="Externa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24947"/>
          <a:stretch/>
        </p:blipFill>
        <p:spPr>
          <a:xfrm>
            <a:off x="0" y="0"/>
            <a:ext cx="12192000" cy="6862764"/>
          </a:xfrm>
          <a:prstGeom prst="rect">
            <a:avLst/>
          </a:prstGeom>
        </p:spPr>
      </p:pic>
      <p:sp>
        <p:nvSpPr>
          <p:cNvPr id="5" name="Title 1">
            <a:extLst>
              <a:ext uri="{FF2B5EF4-FFF2-40B4-BE49-F238E27FC236}">
                <a16:creationId xmlns:a16="http://schemas.microsoft.com/office/drawing/2014/main" id="{E9A7CA00-F135-4E87-B2D2-CE12C790A011}"/>
              </a:ext>
            </a:extLst>
          </p:cNvPr>
          <p:cNvSpPr txBox="1">
            <a:spLocks/>
          </p:cNvSpPr>
          <p:nvPr/>
        </p:nvSpPr>
        <p:spPr>
          <a:xfrm>
            <a:off x="653231" y="2183196"/>
            <a:ext cx="11438249" cy="106577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400" b="0" kern="1200">
                <a:solidFill>
                  <a:srgbClr val="333333"/>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6" name="Subtitle 2">
            <a:extLst>
              <a:ext uri="{FF2B5EF4-FFF2-40B4-BE49-F238E27FC236}">
                <a16:creationId xmlns:a16="http://schemas.microsoft.com/office/drawing/2014/main" id="{1E6A2994-200E-4F28-A3E0-9779C759C3B4}"/>
              </a:ext>
            </a:extLst>
          </p:cNvPr>
          <p:cNvSpPr txBox="1">
            <a:spLocks/>
          </p:cNvSpPr>
          <p:nvPr/>
        </p:nvSpPr>
        <p:spPr>
          <a:xfrm>
            <a:off x="653232" y="3374047"/>
            <a:ext cx="8130886" cy="71290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333333"/>
                </a:solidFill>
                <a:latin typeface="Gill Sans MT" panose="020B0502020104020203"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Gill Sans MT" panose="020B0502020104020203"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Gill Sans MT" panose="020B0502020104020203"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Gill Sans MT" panose="020B0502020104020203"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Gill Sans MT" panose="020B0502020104020203"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ZA" sz="2400" dirty="0"/>
          </a:p>
        </p:txBody>
      </p:sp>
      <p:sp>
        <p:nvSpPr>
          <p:cNvPr id="7" name="Date Placeholder 3">
            <a:extLst>
              <a:ext uri="{FF2B5EF4-FFF2-40B4-BE49-F238E27FC236}">
                <a16:creationId xmlns:a16="http://schemas.microsoft.com/office/drawing/2014/main" id="{6B66F8A4-EA96-4B16-8A31-4EC978CBE9BB}"/>
              </a:ext>
            </a:extLst>
          </p:cNvPr>
          <p:cNvSpPr txBox="1">
            <a:spLocks/>
          </p:cNvSpPr>
          <p:nvPr/>
        </p:nvSpPr>
        <p:spPr>
          <a:xfrm>
            <a:off x="653232" y="4690740"/>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rgbClr val="333333"/>
                </a:solidFill>
                <a:latin typeface="Gill Sans MT" panose="020B05020201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ZA" sz="1800" dirty="0">
              <a:solidFill>
                <a:schemeClr val="tx1">
                  <a:lumMod val="75000"/>
                  <a:lumOff val="25000"/>
                </a:schemeClr>
              </a:solidFill>
            </a:endParaRPr>
          </a:p>
        </p:txBody>
      </p:sp>
      <p:sp>
        <p:nvSpPr>
          <p:cNvPr id="8" name="Footer Placeholder 4">
            <a:extLst>
              <a:ext uri="{FF2B5EF4-FFF2-40B4-BE49-F238E27FC236}">
                <a16:creationId xmlns:a16="http://schemas.microsoft.com/office/drawing/2014/main" id="{A8738619-034B-4178-B70B-790CC7C303EA}"/>
              </a:ext>
            </a:extLst>
          </p:cNvPr>
          <p:cNvSpPr txBox="1">
            <a:spLocks/>
          </p:cNvSpPr>
          <p:nvPr/>
        </p:nvSpPr>
        <p:spPr>
          <a:xfrm>
            <a:off x="8691876" y="4821673"/>
            <a:ext cx="3086100" cy="365125"/>
          </a:xfrm>
          <a:prstGeom prst="rect">
            <a:avLst/>
          </a:prstGeom>
        </p:spPr>
        <p:txBody>
          <a:bodyPr vert="horz" lIns="91440" tIns="45720" rIns="91440" bIns="45720" rtlCol="0" anchor="ctr"/>
          <a:lstStyle>
            <a:defPPr>
              <a:defRPr lang="en-US"/>
            </a:defPPr>
            <a:lvl1pPr marL="0" algn="r" defTabSz="457200" rtl="0" eaLnBrk="1" latinLnBrk="0" hangingPunct="1">
              <a:defRPr sz="800" kern="1200">
                <a:solidFill>
                  <a:srgbClr val="333333"/>
                </a:solidFill>
                <a:latin typeface="Gill Sans MT" panose="020B05020201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dirty="0"/>
              <a:t>.</a:t>
            </a:r>
          </a:p>
        </p:txBody>
      </p:sp>
      <p:sp>
        <p:nvSpPr>
          <p:cNvPr id="2" name="Rectangle 1"/>
          <p:cNvSpPr/>
          <p:nvPr/>
        </p:nvSpPr>
        <p:spPr>
          <a:xfrm>
            <a:off x="2162996" y="2607616"/>
            <a:ext cx="7826566" cy="769441"/>
          </a:xfrm>
          <a:prstGeom prst="rect">
            <a:avLst/>
          </a:prstGeom>
        </p:spPr>
        <p:txBody>
          <a:bodyPr wrap="none">
            <a:spAutoFit/>
          </a:bodyPr>
          <a:lstStyle/>
          <a:p>
            <a:pPr algn="ctr" fontAlgn="base"/>
            <a:r>
              <a:rPr lang="en-ZA" sz="4400" b="1" dirty="0">
                <a:solidFill>
                  <a:srgbClr val="000000"/>
                </a:solidFill>
                <a:latin typeface="Calibri Light" panose="020F0302020204030204" pitchFamily="34" charset="0"/>
              </a:rPr>
              <a:t>Cloudy with rain, but clearing later</a:t>
            </a:r>
            <a:r>
              <a:rPr lang="en-US" sz="4000" b="1" dirty="0">
                <a:solidFill>
                  <a:srgbClr val="000000"/>
                </a:solidFill>
                <a:latin typeface="Calibri Light" panose="020F0302020204030204" pitchFamily="34" charset="0"/>
              </a:rPr>
              <a:t>​</a:t>
            </a:r>
            <a:endParaRPr lang="en-US" sz="4000" b="1" i="0" u="none" strike="noStrike" dirty="0">
              <a:solidFill>
                <a:srgbClr val="000000"/>
              </a:solidFill>
              <a:effectLst/>
              <a:latin typeface="&amp;quot"/>
            </a:endParaRPr>
          </a:p>
        </p:txBody>
      </p:sp>
      <p:sp>
        <p:nvSpPr>
          <p:cNvPr id="3" name="Rectangle 2"/>
          <p:cNvSpPr/>
          <p:nvPr/>
        </p:nvSpPr>
        <p:spPr>
          <a:xfrm>
            <a:off x="1676400" y="3645548"/>
            <a:ext cx="8763000" cy="1323439"/>
          </a:xfrm>
          <a:prstGeom prst="rect">
            <a:avLst/>
          </a:prstGeom>
        </p:spPr>
        <p:txBody>
          <a:bodyPr wrap="square">
            <a:spAutoFit/>
          </a:bodyPr>
          <a:lstStyle/>
          <a:p>
            <a:pPr algn="ctr" fontAlgn="base"/>
            <a:r>
              <a:rPr lang="en-ZA" sz="2000" dirty="0">
                <a:solidFill>
                  <a:srgbClr val="000000"/>
                </a:solidFill>
                <a:latin typeface="Calibri" panose="020F0502020204030204" pitchFamily="34" charset="0"/>
              </a:rPr>
              <a:t>Stellenbosch University’s journey to select and adopt cloud ERP &amp; SIS services</a:t>
            </a:r>
            <a:r>
              <a:rPr lang="en-US" sz="2000" dirty="0">
                <a:solidFill>
                  <a:srgbClr val="000000"/>
                </a:solidFill>
                <a:latin typeface="Calibri" panose="020F0502020204030204" pitchFamily="34" charset="0"/>
              </a:rPr>
              <a:t>​</a:t>
            </a:r>
            <a:endParaRPr lang="en-US" sz="2000" dirty="0">
              <a:solidFill>
                <a:srgbClr val="000000"/>
              </a:solidFill>
              <a:latin typeface="&amp;quot"/>
            </a:endParaRPr>
          </a:p>
          <a:p>
            <a:pPr algn="ctr" fontAlgn="base"/>
            <a:r>
              <a:rPr lang="en-ZA" sz="2000" dirty="0">
                <a:solidFill>
                  <a:srgbClr val="000000"/>
                </a:solidFill>
                <a:latin typeface="Calibri" panose="020F0502020204030204" pitchFamily="34" charset="0"/>
              </a:rPr>
              <a:t>​</a:t>
            </a:r>
            <a:endParaRPr lang="en-ZA" sz="2000" dirty="0">
              <a:solidFill>
                <a:srgbClr val="000000"/>
              </a:solidFill>
              <a:latin typeface="&amp;quot"/>
            </a:endParaRPr>
          </a:p>
          <a:p>
            <a:pPr algn="ctr" fontAlgn="base"/>
            <a:r>
              <a:rPr lang="en-ZA" sz="2000" dirty="0">
                <a:solidFill>
                  <a:srgbClr val="000000"/>
                </a:solidFill>
                <a:latin typeface="Calibri" panose="020F0502020204030204" pitchFamily="34" charset="0"/>
              </a:rPr>
              <a:t>Ralph Pina</a:t>
            </a:r>
            <a:r>
              <a:rPr lang="en-US" sz="2000" dirty="0">
                <a:solidFill>
                  <a:srgbClr val="000000"/>
                </a:solidFill>
                <a:latin typeface="Calibri" panose="020F0502020204030204" pitchFamily="34" charset="0"/>
              </a:rPr>
              <a:t>​</a:t>
            </a:r>
            <a:endParaRPr lang="en-US" sz="2000" dirty="0">
              <a:solidFill>
                <a:srgbClr val="000000"/>
              </a:solidFill>
              <a:latin typeface="&amp;quot"/>
            </a:endParaRPr>
          </a:p>
          <a:p>
            <a:pPr algn="ctr" fontAlgn="base"/>
            <a:r>
              <a:rPr lang="en-ZA" sz="2000" dirty="0">
                <a:solidFill>
                  <a:srgbClr val="000000"/>
                </a:solidFill>
                <a:latin typeface="Calibri" panose="020F0502020204030204" pitchFamily="34" charset="0"/>
              </a:rPr>
              <a:t>Director: IT (Institutional Software Solutions)</a:t>
            </a:r>
            <a:r>
              <a:rPr lang="en-US" sz="2000" dirty="0">
                <a:solidFill>
                  <a:srgbClr val="000000"/>
                </a:solidFill>
                <a:latin typeface="Calibri" panose="020F0502020204030204" pitchFamily="34" charset="0"/>
              </a:rPr>
              <a:t>​</a:t>
            </a:r>
            <a:endParaRPr lang="en-US" sz="2000" b="0" i="0" u="none" strike="noStrike" dirty="0">
              <a:solidFill>
                <a:srgbClr val="000000"/>
              </a:solidFill>
              <a:effectLst/>
              <a:latin typeface="&amp;quot"/>
            </a:endParaRPr>
          </a:p>
        </p:txBody>
      </p:sp>
    </p:spTree>
    <p:extLst>
      <p:ext uri="{BB962C8B-B14F-4D97-AF65-F5344CB8AC3E}">
        <p14:creationId xmlns:p14="http://schemas.microsoft.com/office/powerpoint/2010/main" val="1084137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654880" y="4196849"/>
            <a:ext cx="9509591" cy="1107996"/>
          </a:xfrm>
          <a:prstGeom prst="rect">
            <a:avLst/>
          </a:prstGeom>
        </p:spPr>
        <p:txBody>
          <a:bodyPr wrap="none">
            <a:spAutoFit/>
          </a:bodyPr>
          <a:lstStyle/>
          <a:p>
            <a:pPr fontAlgn="base"/>
            <a:r>
              <a:rPr lang="en-ZA" sz="6600" dirty="0">
                <a:solidFill>
                  <a:srgbClr val="000000"/>
                </a:solidFill>
                <a:latin typeface="Calibri Light" panose="020F0302020204030204" pitchFamily="34" charset="0"/>
              </a:rPr>
              <a:t>Procurement &amp; Contracting</a:t>
            </a:r>
            <a:r>
              <a:rPr lang="en-US" sz="6600" dirty="0">
                <a:solidFill>
                  <a:srgbClr val="000000"/>
                </a:solidFill>
                <a:latin typeface="Calibri Light" panose="020F0302020204030204" pitchFamily="34" charset="0"/>
              </a:rPr>
              <a:t>​</a:t>
            </a:r>
            <a:endParaRPr lang="en-US" sz="6600" b="0" i="0" u="none" strike="noStrike" dirty="0">
              <a:solidFill>
                <a:srgbClr val="000000"/>
              </a:solidFill>
              <a:effectLst/>
              <a:latin typeface="&amp;quot"/>
            </a:endParaRPr>
          </a:p>
        </p:txBody>
      </p:sp>
    </p:spTree>
    <p:extLst>
      <p:ext uri="{BB962C8B-B14F-4D97-AF65-F5344CB8AC3E}">
        <p14:creationId xmlns:p14="http://schemas.microsoft.com/office/powerpoint/2010/main" val="3551616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121920" y="73666"/>
            <a:ext cx="12070080" cy="6784334"/>
          </a:xfrm>
          <a:prstGeom prst="rect">
            <a:avLst/>
          </a:prstGeom>
        </p:spPr>
      </p:pic>
      <p:graphicFrame>
        <p:nvGraphicFramePr>
          <p:cNvPr id="9" name="Diagram 8">
            <a:extLst>
              <a:ext uri="{FF2B5EF4-FFF2-40B4-BE49-F238E27FC236}">
                <a16:creationId xmlns:a16="http://schemas.microsoft.com/office/drawing/2014/main" id="{2F3B499A-5FCA-4113-9180-F3AD9406E57F}"/>
              </a:ext>
            </a:extLst>
          </p:cNvPr>
          <p:cNvGraphicFramePr/>
          <p:nvPr>
            <p:extLst>
              <p:ext uri="{D42A27DB-BD31-4B8C-83A1-F6EECF244321}">
                <p14:modId xmlns:p14="http://schemas.microsoft.com/office/powerpoint/2010/main" val="139176074"/>
              </p:ext>
            </p:extLst>
          </p:nvPr>
        </p:nvGraphicFramePr>
        <p:xfrm>
          <a:off x="1511447" y="1760706"/>
          <a:ext cx="10496457" cy="2470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graphicFrame>
        <p:nvGraphicFramePr>
          <p:cNvPr id="8" name="Diagram 7">
            <a:extLst>
              <a:ext uri="{FF2B5EF4-FFF2-40B4-BE49-F238E27FC236}">
                <a16:creationId xmlns:a16="http://schemas.microsoft.com/office/drawing/2014/main" id="{D7368BCD-472B-4E50-9EE3-7B0DF8F9D3D7}"/>
              </a:ext>
            </a:extLst>
          </p:cNvPr>
          <p:cNvGraphicFramePr/>
          <p:nvPr>
            <p:extLst>
              <p:ext uri="{D42A27DB-BD31-4B8C-83A1-F6EECF244321}">
                <p14:modId xmlns:p14="http://schemas.microsoft.com/office/powerpoint/2010/main" val="3588784647"/>
              </p:ext>
            </p:extLst>
          </p:nvPr>
        </p:nvGraphicFramePr>
        <p:xfrm>
          <a:off x="3387484" y="1194214"/>
          <a:ext cx="6027906" cy="143645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TextBox 9">
            <a:extLst>
              <a:ext uri="{FF2B5EF4-FFF2-40B4-BE49-F238E27FC236}">
                <a16:creationId xmlns:a16="http://schemas.microsoft.com/office/drawing/2014/main" id="{65F1C66C-BDDF-436F-80EB-9D921F700AF5}"/>
              </a:ext>
            </a:extLst>
          </p:cNvPr>
          <p:cNvSpPr txBox="1"/>
          <p:nvPr/>
        </p:nvSpPr>
        <p:spPr>
          <a:xfrm>
            <a:off x="340700" y="1518924"/>
            <a:ext cx="1299843" cy="646331"/>
          </a:xfrm>
          <a:prstGeom prst="rect">
            <a:avLst/>
          </a:prstGeom>
          <a:noFill/>
        </p:spPr>
        <p:txBody>
          <a:bodyPr wrap="none" rtlCol="0">
            <a:spAutoFit/>
          </a:bodyPr>
          <a:lstStyle/>
          <a:p>
            <a:r>
              <a:rPr lang="en-ZA"/>
              <a:t>Traditional </a:t>
            </a:r>
          </a:p>
          <a:p>
            <a:r>
              <a:rPr lang="en-ZA"/>
              <a:t>RFP process</a:t>
            </a:r>
          </a:p>
        </p:txBody>
      </p:sp>
      <p:sp>
        <p:nvSpPr>
          <p:cNvPr id="11" name="TextBox 10">
            <a:extLst>
              <a:ext uri="{FF2B5EF4-FFF2-40B4-BE49-F238E27FC236}">
                <a16:creationId xmlns:a16="http://schemas.microsoft.com/office/drawing/2014/main" id="{AF0D4B79-F08E-4AB2-AEC0-3FE92C90FDB2}"/>
              </a:ext>
            </a:extLst>
          </p:cNvPr>
          <p:cNvSpPr txBox="1"/>
          <p:nvPr/>
        </p:nvSpPr>
        <p:spPr>
          <a:xfrm>
            <a:off x="184096" y="2534457"/>
            <a:ext cx="1327351" cy="923330"/>
          </a:xfrm>
          <a:prstGeom prst="rect">
            <a:avLst/>
          </a:prstGeom>
          <a:noFill/>
        </p:spPr>
        <p:txBody>
          <a:bodyPr wrap="none" rtlCol="0">
            <a:spAutoFit/>
          </a:bodyPr>
          <a:lstStyle/>
          <a:p>
            <a:r>
              <a:rPr lang="en-ZA"/>
              <a:t>Dialogue or</a:t>
            </a:r>
          </a:p>
          <a:p>
            <a:r>
              <a:rPr lang="en-ZA"/>
              <a:t>Competitive</a:t>
            </a:r>
          </a:p>
          <a:p>
            <a:r>
              <a:rPr lang="en-ZA"/>
              <a:t>RFP process</a:t>
            </a:r>
          </a:p>
        </p:txBody>
      </p:sp>
      <p:sp>
        <p:nvSpPr>
          <p:cNvPr id="12" name="TextBox 11">
            <a:extLst>
              <a:ext uri="{FF2B5EF4-FFF2-40B4-BE49-F238E27FC236}">
                <a16:creationId xmlns:a16="http://schemas.microsoft.com/office/drawing/2014/main" id="{372FBDB1-3DE7-4C85-B10B-460DCA3EA327}"/>
              </a:ext>
            </a:extLst>
          </p:cNvPr>
          <p:cNvSpPr txBox="1"/>
          <p:nvPr/>
        </p:nvSpPr>
        <p:spPr>
          <a:xfrm>
            <a:off x="198779" y="3972073"/>
            <a:ext cx="1325491" cy="646331"/>
          </a:xfrm>
          <a:prstGeom prst="rect">
            <a:avLst/>
          </a:prstGeom>
          <a:solidFill>
            <a:srgbClr val="FFFF00"/>
          </a:solidFill>
        </p:spPr>
        <p:txBody>
          <a:bodyPr wrap="none" rtlCol="0">
            <a:spAutoFit/>
          </a:bodyPr>
          <a:lstStyle/>
          <a:p>
            <a:r>
              <a:rPr lang="en-ZA" err="1"/>
              <a:t>SUNStudent</a:t>
            </a:r>
            <a:endParaRPr lang="en-ZA"/>
          </a:p>
          <a:p>
            <a:r>
              <a:rPr lang="en-ZA"/>
              <a:t>(SIS)</a:t>
            </a:r>
          </a:p>
        </p:txBody>
      </p:sp>
      <p:sp>
        <p:nvSpPr>
          <p:cNvPr id="13" name="TextBox 12">
            <a:extLst>
              <a:ext uri="{FF2B5EF4-FFF2-40B4-BE49-F238E27FC236}">
                <a16:creationId xmlns:a16="http://schemas.microsoft.com/office/drawing/2014/main" id="{71B46110-23FB-44F3-894E-36394BE96AEC}"/>
              </a:ext>
            </a:extLst>
          </p:cNvPr>
          <p:cNvSpPr txBox="1"/>
          <p:nvPr/>
        </p:nvSpPr>
        <p:spPr>
          <a:xfrm>
            <a:off x="1663430" y="3833573"/>
            <a:ext cx="1361463" cy="923330"/>
          </a:xfrm>
          <a:prstGeom prst="rect">
            <a:avLst/>
          </a:prstGeom>
          <a:noFill/>
        </p:spPr>
        <p:txBody>
          <a:bodyPr wrap="none" rtlCol="0">
            <a:spAutoFit/>
          </a:bodyPr>
          <a:lstStyle/>
          <a:p>
            <a:r>
              <a:rPr lang="en-ZA"/>
              <a:t>Sep 2017</a:t>
            </a:r>
          </a:p>
          <a:p>
            <a:r>
              <a:rPr lang="en-ZA"/>
              <a:t>13 vendors</a:t>
            </a:r>
          </a:p>
          <a:p>
            <a:r>
              <a:rPr lang="en-ZA"/>
              <a:t>7 responded</a:t>
            </a:r>
          </a:p>
        </p:txBody>
      </p:sp>
      <p:sp>
        <p:nvSpPr>
          <p:cNvPr id="14" name="TextBox 13">
            <a:extLst>
              <a:ext uri="{FF2B5EF4-FFF2-40B4-BE49-F238E27FC236}">
                <a16:creationId xmlns:a16="http://schemas.microsoft.com/office/drawing/2014/main" id="{5785370C-4E91-4999-9651-9F1640CE358F}"/>
              </a:ext>
            </a:extLst>
          </p:cNvPr>
          <p:cNvSpPr txBox="1"/>
          <p:nvPr/>
        </p:nvSpPr>
        <p:spPr>
          <a:xfrm>
            <a:off x="3333344" y="3833573"/>
            <a:ext cx="1573059" cy="923330"/>
          </a:xfrm>
          <a:prstGeom prst="rect">
            <a:avLst/>
          </a:prstGeom>
          <a:noFill/>
        </p:spPr>
        <p:txBody>
          <a:bodyPr wrap="none" rtlCol="0">
            <a:spAutoFit/>
          </a:bodyPr>
          <a:lstStyle/>
          <a:p>
            <a:r>
              <a:rPr lang="en-ZA"/>
              <a:t>Oct 2017</a:t>
            </a:r>
          </a:p>
          <a:p>
            <a:r>
              <a:rPr lang="en-ZA"/>
              <a:t>Workshops </a:t>
            </a:r>
          </a:p>
          <a:p>
            <a:r>
              <a:rPr lang="en-ZA"/>
              <a:t>with 7 vendors</a:t>
            </a:r>
          </a:p>
        </p:txBody>
      </p:sp>
      <p:sp>
        <p:nvSpPr>
          <p:cNvPr id="15" name="TextBox 14">
            <a:extLst>
              <a:ext uri="{FF2B5EF4-FFF2-40B4-BE49-F238E27FC236}">
                <a16:creationId xmlns:a16="http://schemas.microsoft.com/office/drawing/2014/main" id="{301C86F7-03A7-4BCB-9D82-B4BADAF1649A}"/>
              </a:ext>
            </a:extLst>
          </p:cNvPr>
          <p:cNvSpPr txBox="1"/>
          <p:nvPr/>
        </p:nvSpPr>
        <p:spPr>
          <a:xfrm>
            <a:off x="6347297" y="3695073"/>
            <a:ext cx="1821268" cy="1200329"/>
          </a:xfrm>
          <a:prstGeom prst="rect">
            <a:avLst/>
          </a:prstGeom>
          <a:noFill/>
        </p:spPr>
        <p:txBody>
          <a:bodyPr wrap="none" rtlCol="0">
            <a:spAutoFit/>
          </a:bodyPr>
          <a:lstStyle/>
          <a:p>
            <a:r>
              <a:rPr lang="en-ZA"/>
              <a:t>May to Jun 2018</a:t>
            </a:r>
          </a:p>
          <a:p>
            <a:r>
              <a:rPr lang="en-ZA"/>
              <a:t>5-day workshops </a:t>
            </a:r>
          </a:p>
          <a:p>
            <a:r>
              <a:rPr lang="en-ZA"/>
              <a:t>per vendor</a:t>
            </a:r>
          </a:p>
          <a:p>
            <a:r>
              <a:rPr lang="en-ZA"/>
              <a:t>250 stakeholders</a:t>
            </a:r>
          </a:p>
        </p:txBody>
      </p:sp>
      <p:sp>
        <p:nvSpPr>
          <p:cNvPr id="16" name="TextBox 15">
            <a:extLst>
              <a:ext uri="{FF2B5EF4-FFF2-40B4-BE49-F238E27FC236}">
                <a16:creationId xmlns:a16="http://schemas.microsoft.com/office/drawing/2014/main" id="{4C3D85C7-8AC2-4C87-89ED-2DC85BA0C449}"/>
              </a:ext>
            </a:extLst>
          </p:cNvPr>
          <p:cNvSpPr txBox="1"/>
          <p:nvPr/>
        </p:nvSpPr>
        <p:spPr>
          <a:xfrm>
            <a:off x="5144179" y="3833572"/>
            <a:ext cx="1093569" cy="923330"/>
          </a:xfrm>
          <a:prstGeom prst="rect">
            <a:avLst/>
          </a:prstGeom>
          <a:noFill/>
        </p:spPr>
        <p:txBody>
          <a:bodyPr wrap="none" rtlCol="0">
            <a:spAutoFit/>
          </a:bodyPr>
          <a:lstStyle/>
          <a:p>
            <a:r>
              <a:rPr lang="en-ZA"/>
              <a:t>Mar 2018</a:t>
            </a:r>
          </a:p>
          <a:p>
            <a:r>
              <a:rPr lang="en-ZA"/>
              <a:t>RFP to 3</a:t>
            </a:r>
          </a:p>
          <a:p>
            <a:r>
              <a:rPr lang="en-ZA"/>
              <a:t>vendors</a:t>
            </a:r>
          </a:p>
        </p:txBody>
      </p:sp>
      <p:sp>
        <p:nvSpPr>
          <p:cNvPr id="17" name="TextBox 16">
            <a:extLst>
              <a:ext uri="{FF2B5EF4-FFF2-40B4-BE49-F238E27FC236}">
                <a16:creationId xmlns:a16="http://schemas.microsoft.com/office/drawing/2014/main" id="{0436B396-8F76-410E-A368-655B9F0111D5}"/>
              </a:ext>
            </a:extLst>
          </p:cNvPr>
          <p:cNvSpPr txBox="1"/>
          <p:nvPr/>
        </p:nvSpPr>
        <p:spPr>
          <a:xfrm>
            <a:off x="8776906" y="3972073"/>
            <a:ext cx="2256816" cy="646331"/>
          </a:xfrm>
          <a:prstGeom prst="rect">
            <a:avLst/>
          </a:prstGeom>
          <a:noFill/>
        </p:spPr>
        <p:txBody>
          <a:bodyPr wrap="square" rtlCol="0">
            <a:spAutoFit/>
          </a:bodyPr>
          <a:lstStyle/>
          <a:p>
            <a:r>
              <a:rPr lang="en-ZA"/>
              <a:t>Aug to Oct 2018</a:t>
            </a:r>
          </a:p>
          <a:p>
            <a:r>
              <a:rPr lang="en-ZA"/>
              <a:t>Negotiate &amp; approve</a:t>
            </a:r>
          </a:p>
        </p:txBody>
      </p:sp>
      <p:sp>
        <p:nvSpPr>
          <p:cNvPr id="18" name="TextBox 17">
            <a:extLst>
              <a:ext uri="{FF2B5EF4-FFF2-40B4-BE49-F238E27FC236}">
                <a16:creationId xmlns:a16="http://schemas.microsoft.com/office/drawing/2014/main" id="{827402FC-D466-499C-9AAD-237980181C59}"/>
              </a:ext>
            </a:extLst>
          </p:cNvPr>
          <p:cNvSpPr txBox="1"/>
          <p:nvPr/>
        </p:nvSpPr>
        <p:spPr>
          <a:xfrm>
            <a:off x="211604" y="5310771"/>
            <a:ext cx="1299843" cy="646331"/>
          </a:xfrm>
          <a:prstGeom prst="rect">
            <a:avLst/>
          </a:prstGeom>
          <a:solidFill>
            <a:srgbClr val="FFC000"/>
          </a:solidFill>
        </p:spPr>
        <p:txBody>
          <a:bodyPr wrap="square" rtlCol="0">
            <a:spAutoFit/>
          </a:bodyPr>
          <a:lstStyle/>
          <a:p>
            <a:r>
              <a:rPr lang="en-ZA" err="1"/>
              <a:t>SUNFin</a:t>
            </a:r>
            <a:endParaRPr lang="en-ZA"/>
          </a:p>
          <a:p>
            <a:r>
              <a:rPr lang="en-ZA"/>
              <a:t>(ERP)</a:t>
            </a:r>
          </a:p>
        </p:txBody>
      </p:sp>
      <p:sp>
        <p:nvSpPr>
          <p:cNvPr id="19" name="TextBox 18">
            <a:extLst>
              <a:ext uri="{FF2B5EF4-FFF2-40B4-BE49-F238E27FC236}">
                <a16:creationId xmlns:a16="http://schemas.microsoft.com/office/drawing/2014/main" id="{A9EA452E-E843-423F-8388-BB993678B0F4}"/>
              </a:ext>
            </a:extLst>
          </p:cNvPr>
          <p:cNvSpPr txBox="1"/>
          <p:nvPr/>
        </p:nvSpPr>
        <p:spPr>
          <a:xfrm>
            <a:off x="1821518" y="5172271"/>
            <a:ext cx="1045286" cy="923330"/>
          </a:xfrm>
          <a:prstGeom prst="rect">
            <a:avLst/>
          </a:prstGeom>
          <a:noFill/>
        </p:spPr>
        <p:txBody>
          <a:bodyPr wrap="none" rtlCol="0">
            <a:spAutoFit/>
          </a:bodyPr>
          <a:lstStyle/>
          <a:p>
            <a:r>
              <a:rPr lang="en-ZA"/>
              <a:t>Feb 2018</a:t>
            </a:r>
          </a:p>
          <a:p>
            <a:r>
              <a:rPr lang="en-ZA"/>
              <a:t>RFI to 3 </a:t>
            </a:r>
          </a:p>
          <a:p>
            <a:r>
              <a:rPr lang="en-ZA"/>
              <a:t>vendors</a:t>
            </a:r>
          </a:p>
        </p:txBody>
      </p:sp>
      <p:sp>
        <p:nvSpPr>
          <p:cNvPr id="20" name="TextBox 19">
            <a:extLst>
              <a:ext uri="{FF2B5EF4-FFF2-40B4-BE49-F238E27FC236}">
                <a16:creationId xmlns:a16="http://schemas.microsoft.com/office/drawing/2014/main" id="{0D1962D5-DEA1-47F2-B199-C3863BA185DB}"/>
              </a:ext>
            </a:extLst>
          </p:cNvPr>
          <p:cNvSpPr txBox="1"/>
          <p:nvPr/>
        </p:nvSpPr>
        <p:spPr>
          <a:xfrm>
            <a:off x="3223781" y="5172271"/>
            <a:ext cx="1941750" cy="923330"/>
          </a:xfrm>
          <a:prstGeom prst="rect">
            <a:avLst/>
          </a:prstGeom>
          <a:noFill/>
        </p:spPr>
        <p:txBody>
          <a:bodyPr wrap="none" rtlCol="0">
            <a:spAutoFit/>
          </a:bodyPr>
          <a:lstStyle/>
          <a:p>
            <a:r>
              <a:rPr lang="en-ZA" dirty="0"/>
              <a:t>Apr 2018</a:t>
            </a:r>
          </a:p>
          <a:p>
            <a:r>
              <a:rPr lang="en-ZA" dirty="0"/>
              <a:t>5 solutions offered</a:t>
            </a:r>
          </a:p>
          <a:p>
            <a:r>
              <a:rPr lang="en-ZA" dirty="0"/>
              <a:t>Workshops</a:t>
            </a:r>
          </a:p>
        </p:txBody>
      </p:sp>
      <p:sp>
        <p:nvSpPr>
          <p:cNvPr id="21" name="TextBox 20">
            <a:extLst>
              <a:ext uri="{FF2B5EF4-FFF2-40B4-BE49-F238E27FC236}">
                <a16:creationId xmlns:a16="http://schemas.microsoft.com/office/drawing/2014/main" id="{F4BEE8A2-0211-4DEE-B432-B6A2EEA861F9}"/>
              </a:ext>
            </a:extLst>
          </p:cNvPr>
          <p:cNvSpPr txBox="1"/>
          <p:nvPr/>
        </p:nvSpPr>
        <p:spPr>
          <a:xfrm>
            <a:off x="5139480" y="5033771"/>
            <a:ext cx="1204176" cy="1200329"/>
          </a:xfrm>
          <a:prstGeom prst="rect">
            <a:avLst/>
          </a:prstGeom>
          <a:noFill/>
        </p:spPr>
        <p:txBody>
          <a:bodyPr wrap="none" rtlCol="0">
            <a:spAutoFit/>
          </a:bodyPr>
          <a:lstStyle/>
          <a:p>
            <a:r>
              <a:rPr lang="en-ZA"/>
              <a:t>Aug 2018</a:t>
            </a:r>
          </a:p>
          <a:p>
            <a:r>
              <a:rPr lang="en-ZA"/>
              <a:t>RFP to 3 </a:t>
            </a:r>
          </a:p>
          <a:p>
            <a:r>
              <a:rPr lang="en-ZA"/>
              <a:t>Vendors; </a:t>
            </a:r>
          </a:p>
          <a:p>
            <a:r>
              <a:rPr lang="en-ZA"/>
              <a:t>4 solutions</a:t>
            </a:r>
          </a:p>
        </p:txBody>
      </p:sp>
      <p:sp>
        <p:nvSpPr>
          <p:cNvPr id="22" name="TextBox 21">
            <a:extLst>
              <a:ext uri="{FF2B5EF4-FFF2-40B4-BE49-F238E27FC236}">
                <a16:creationId xmlns:a16="http://schemas.microsoft.com/office/drawing/2014/main" id="{0C16740E-ABBC-4B52-98D1-40ECE0F5E0E0}"/>
              </a:ext>
            </a:extLst>
          </p:cNvPr>
          <p:cNvSpPr txBox="1"/>
          <p:nvPr/>
        </p:nvSpPr>
        <p:spPr>
          <a:xfrm>
            <a:off x="6400196" y="5033771"/>
            <a:ext cx="1768369" cy="1200329"/>
          </a:xfrm>
          <a:prstGeom prst="rect">
            <a:avLst/>
          </a:prstGeom>
          <a:noFill/>
        </p:spPr>
        <p:txBody>
          <a:bodyPr wrap="none" rtlCol="0">
            <a:spAutoFit/>
          </a:bodyPr>
          <a:lstStyle/>
          <a:p>
            <a:r>
              <a:rPr lang="en-ZA"/>
              <a:t>Oct 2018</a:t>
            </a:r>
          </a:p>
          <a:p>
            <a:r>
              <a:rPr lang="en-ZA"/>
              <a:t>3-day workshops</a:t>
            </a:r>
          </a:p>
          <a:p>
            <a:r>
              <a:rPr lang="en-ZA"/>
              <a:t>per solution</a:t>
            </a:r>
          </a:p>
          <a:p>
            <a:r>
              <a:rPr lang="en-ZA"/>
              <a:t>30 stakeholders</a:t>
            </a:r>
          </a:p>
        </p:txBody>
      </p:sp>
      <p:sp>
        <p:nvSpPr>
          <p:cNvPr id="23" name="TextBox 22">
            <a:extLst>
              <a:ext uri="{FF2B5EF4-FFF2-40B4-BE49-F238E27FC236}">
                <a16:creationId xmlns:a16="http://schemas.microsoft.com/office/drawing/2014/main" id="{0BFB0DB0-B672-4A1A-9329-39CCCC57E72A}"/>
              </a:ext>
            </a:extLst>
          </p:cNvPr>
          <p:cNvSpPr txBox="1"/>
          <p:nvPr/>
        </p:nvSpPr>
        <p:spPr>
          <a:xfrm>
            <a:off x="8864944" y="5310769"/>
            <a:ext cx="2138342" cy="646331"/>
          </a:xfrm>
          <a:prstGeom prst="rect">
            <a:avLst/>
          </a:prstGeom>
          <a:noFill/>
        </p:spPr>
        <p:txBody>
          <a:bodyPr wrap="none" rtlCol="0">
            <a:spAutoFit/>
          </a:bodyPr>
          <a:lstStyle/>
          <a:p>
            <a:r>
              <a:rPr lang="en-ZA"/>
              <a:t>Nov 2018</a:t>
            </a:r>
          </a:p>
          <a:p>
            <a:r>
              <a:rPr lang="en-ZA"/>
              <a:t>Negotiate &amp; approve</a:t>
            </a:r>
          </a:p>
        </p:txBody>
      </p:sp>
    </p:spTree>
    <p:extLst>
      <p:ext uri="{BB962C8B-B14F-4D97-AF65-F5344CB8AC3E}">
        <p14:creationId xmlns:p14="http://schemas.microsoft.com/office/powerpoint/2010/main" val="294771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1" grpId="0"/>
      <p:bldP spid="12" grpId="0" animBg="1"/>
      <p:bldP spid="13" grpId="0"/>
      <p:bldP spid="14" grpId="0"/>
      <p:bldP spid="15" grpId="0"/>
      <p:bldP spid="16" grpId="0"/>
      <p:bldP spid="17" grpId="0"/>
      <p:bldP spid="18" grpId="0" animBg="1"/>
      <p:bldP spid="19"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268085" y="5137"/>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849087" y="1720839"/>
            <a:ext cx="10750730" cy="3970318"/>
          </a:xfrm>
          <a:prstGeom prst="rect">
            <a:avLst/>
          </a:prstGeom>
        </p:spPr>
        <p:txBody>
          <a:bodyPr wrap="square">
            <a:spAutoFit/>
          </a:bodyPr>
          <a:lstStyle/>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Ensure </a:t>
            </a:r>
            <a:r>
              <a:rPr lang="en-ZA" sz="2800" u="sng" dirty="0">
                <a:solidFill>
                  <a:srgbClr val="000000"/>
                </a:solidFill>
                <a:latin typeface="Calibri" panose="020F0502020204030204" pitchFamily="34" charset="0"/>
              </a:rPr>
              <a:t>ownership</a:t>
            </a:r>
            <a:r>
              <a:rPr lang="en-ZA" sz="2800" dirty="0">
                <a:solidFill>
                  <a:srgbClr val="000000"/>
                </a:solidFill>
                <a:latin typeface="Calibri" panose="020F0502020204030204" pitchFamily="34" charset="0"/>
              </a:rPr>
              <a:t> of initiative and process by the </a:t>
            </a:r>
            <a:r>
              <a:rPr lang="en-ZA" sz="2800" u="sng" dirty="0">
                <a:solidFill>
                  <a:srgbClr val="000000"/>
                </a:solidFill>
                <a:latin typeface="Calibri" panose="020F0502020204030204" pitchFamily="34" charset="0"/>
              </a:rPr>
              <a:t>functional leader</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u="sng" dirty="0">
                <a:solidFill>
                  <a:srgbClr val="000000"/>
                </a:solidFill>
                <a:latin typeface="Calibri" panose="020F0502020204030204" pitchFamily="34" charset="0"/>
              </a:rPr>
              <a:t>Dialogue RFP works</a:t>
            </a:r>
            <a:r>
              <a:rPr lang="en-ZA" sz="2800" dirty="0">
                <a:solidFill>
                  <a:srgbClr val="000000"/>
                </a:solidFill>
                <a:latin typeface="Calibri" panose="020F0502020204030204" pitchFamily="34" charset="0"/>
              </a:rPr>
              <a:t>; the vendors know it from international bids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Be thorough and prepare well</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u="sng" dirty="0">
                <a:solidFill>
                  <a:srgbClr val="000000"/>
                </a:solidFill>
                <a:latin typeface="Calibri" panose="020F0502020204030204" pitchFamily="34" charset="0"/>
              </a:rPr>
              <a:t>Involve stakeholders</a:t>
            </a:r>
            <a:r>
              <a:rPr lang="en-ZA" sz="2800" dirty="0">
                <a:solidFill>
                  <a:srgbClr val="000000"/>
                </a:solidFill>
                <a:latin typeface="Calibri" panose="020F0502020204030204" pitchFamily="34" charset="0"/>
              </a:rPr>
              <a:t>, be transparent – it will win half the organisational change management “war” </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Require </a:t>
            </a:r>
            <a:r>
              <a:rPr lang="en-ZA" sz="2800" u="sng" dirty="0">
                <a:solidFill>
                  <a:srgbClr val="000000"/>
                </a:solidFill>
                <a:latin typeface="Calibri" panose="020F0502020204030204" pitchFamily="34" charset="0"/>
              </a:rPr>
              <a:t>organisational change management </a:t>
            </a:r>
            <a:r>
              <a:rPr lang="en-ZA" sz="2800" dirty="0">
                <a:solidFill>
                  <a:srgbClr val="000000"/>
                </a:solidFill>
                <a:latin typeface="Calibri" panose="020F0502020204030204" pitchFamily="34" charset="0"/>
              </a:rPr>
              <a:t>as part of proposals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u="sng" dirty="0">
                <a:solidFill>
                  <a:srgbClr val="000000"/>
                </a:solidFill>
                <a:latin typeface="Calibri" panose="020F0502020204030204" pitchFamily="34" charset="0"/>
              </a:rPr>
              <a:t>Consult Gartner </a:t>
            </a:r>
            <a:r>
              <a:rPr lang="en-ZA" sz="2800" dirty="0">
                <a:solidFill>
                  <a:srgbClr val="000000"/>
                </a:solidFill>
                <a:latin typeface="Calibri" panose="020F0502020204030204" pitchFamily="34" charset="0"/>
              </a:rPr>
              <a:t>on negotiating with vendors; know what your leverage is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Learn how to </a:t>
            </a:r>
            <a:r>
              <a:rPr lang="en-ZA" sz="2800" u="sng" dirty="0">
                <a:solidFill>
                  <a:srgbClr val="000000"/>
                </a:solidFill>
                <a:latin typeface="Calibri" panose="020F0502020204030204" pitchFamily="34" charset="0"/>
              </a:rPr>
              <a:t>negotiate cloud contracts</a:t>
            </a:r>
            <a:r>
              <a:rPr lang="en-US" sz="2800" dirty="0">
                <a:solidFill>
                  <a:srgbClr val="000000"/>
                </a:solidFill>
                <a:latin typeface="Calibri" panose="020F0502020204030204" pitchFamily="34" charset="0"/>
              </a:rPr>
              <a:t>​</a:t>
            </a:r>
            <a:endParaRPr lang="en-US" sz="2800" b="0" i="0" u="none" strike="noStrike" dirty="0">
              <a:solidFill>
                <a:srgbClr val="000000"/>
              </a:solidFill>
              <a:effectLst/>
              <a:latin typeface="Arial" panose="020B0604020202020204" pitchFamily="34" charset="0"/>
            </a:endParaRPr>
          </a:p>
        </p:txBody>
      </p:sp>
      <p:sp>
        <p:nvSpPr>
          <p:cNvPr id="4" name="Rectangle 3"/>
          <p:cNvSpPr/>
          <p:nvPr/>
        </p:nvSpPr>
        <p:spPr>
          <a:xfrm>
            <a:off x="659375" y="784861"/>
            <a:ext cx="6381299" cy="769441"/>
          </a:xfrm>
          <a:prstGeom prst="rect">
            <a:avLst/>
          </a:prstGeom>
        </p:spPr>
        <p:txBody>
          <a:bodyPr wrap="none">
            <a:spAutoFit/>
          </a:bodyPr>
          <a:lstStyle/>
          <a:p>
            <a:pPr fontAlgn="base"/>
            <a:r>
              <a:rPr lang="en-ZA" sz="4400" dirty="0">
                <a:solidFill>
                  <a:srgbClr val="000000"/>
                </a:solidFill>
                <a:latin typeface="Calibri Light" panose="020F0302020204030204" pitchFamily="34" charset="0"/>
              </a:rPr>
              <a:t>Procurement lessons learnt</a:t>
            </a:r>
            <a:r>
              <a:rPr lang="en-US" sz="4400" dirty="0">
                <a:solidFill>
                  <a:srgbClr val="000000"/>
                </a:solidFill>
                <a:latin typeface="Calibri Light" panose="020F0302020204030204" pitchFamily="34" charset="0"/>
              </a:rPr>
              <a:t>​</a:t>
            </a:r>
            <a:endParaRPr lang="en-US" sz="4400" b="0" i="0" u="none" strike="noStrike" dirty="0">
              <a:solidFill>
                <a:srgbClr val="000000"/>
              </a:solidFill>
              <a:effectLst/>
              <a:latin typeface="&amp;quot"/>
            </a:endParaRPr>
          </a:p>
        </p:txBody>
      </p:sp>
    </p:spTree>
    <p:extLst>
      <p:ext uri="{BB962C8B-B14F-4D97-AF65-F5344CB8AC3E}">
        <p14:creationId xmlns:p14="http://schemas.microsoft.com/office/powerpoint/2010/main" val="86324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FAEA1-0A92-40EF-9376-5004EECFA3BE}"/>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5E8A52B7-6DDA-4FA1-A77F-F9766DE3D17C}"/>
              </a:ext>
            </a:extLst>
          </p:cNvPr>
          <p:cNvSpPr>
            <a:spLocks noGrp="1"/>
          </p:cNvSpPr>
          <p:nvPr>
            <p:ph idx="1"/>
          </p:nvPr>
        </p:nvSpPr>
        <p:spPr/>
        <p:txBody>
          <a:bodyPr/>
          <a:lstStyle/>
          <a:p>
            <a:endParaRPr lang="en-ZA"/>
          </a:p>
        </p:txBody>
      </p:sp>
      <p:pic>
        <p:nvPicPr>
          <p:cNvPr id="4" name="Picture 3">
            <a:extLst>
              <a:ext uri="{FF2B5EF4-FFF2-40B4-BE49-F238E27FC236}">
                <a16:creationId xmlns:a16="http://schemas.microsoft.com/office/drawing/2014/main" id="{6FACECE4-0D32-49A4-ACBD-393077432972}"/>
              </a:ext>
            </a:extLst>
          </p:cNvPr>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268085" y="5137"/>
            <a:ext cx="12192000" cy="6852863"/>
          </a:xfrm>
          <a:prstGeom prst="rect">
            <a:avLst/>
          </a:prstGeom>
        </p:spPr>
      </p:pic>
      <p:sp>
        <p:nvSpPr>
          <p:cNvPr id="5" name="Rectangle 4">
            <a:extLst>
              <a:ext uri="{FF2B5EF4-FFF2-40B4-BE49-F238E27FC236}">
                <a16:creationId xmlns:a16="http://schemas.microsoft.com/office/drawing/2014/main" id="{AB56E860-12FE-46A3-977E-1D3DB06443DB}"/>
              </a:ext>
            </a:extLst>
          </p:cNvPr>
          <p:cNvSpPr/>
          <p:nvPr/>
        </p:nvSpPr>
        <p:spPr>
          <a:xfrm>
            <a:off x="659375" y="784861"/>
            <a:ext cx="8538812" cy="769441"/>
          </a:xfrm>
          <a:prstGeom prst="rect">
            <a:avLst/>
          </a:prstGeom>
        </p:spPr>
        <p:txBody>
          <a:bodyPr wrap="none">
            <a:spAutoFit/>
          </a:bodyPr>
          <a:lstStyle/>
          <a:p>
            <a:pPr fontAlgn="base"/>
            <a:r>
              <a:rPr lang="en-ZA" sz="4400" dirty="0">
                <a:solidFill>
                  <a:srgbClr val="000000"/>
                </a:solidFill>
                <a:latin typeface="Calibri Light" panose="020F0302020204030204" pitchFamily="34" charset="0"/>
              </a:rPr>
              <a:t>Which cloud solutions did we select?</a:t>
            </a:r>
            <a:r>
              <a:rPr lang="en-US" sz="4400" dirty="0">
                <a:solidFill>
                  <a:srgbClr val="000000"/>
                </a:solidFill>
                <a:latin typeface="Calibri Light" panose="020F0302020204030204" pitchFamily="34" charset="0"/>
              </a:rPr>
              <a:t>​</a:t>
            </a:r>
            <a:endParaRPr lang="en-US" sz="4400" b="0" i="0" u="none" strike="noStrike" dirty="0">
              <a:solidFill>
                <a:srgbClr val="000000"/>
              </a:solidFill>
              <a:effectLst/>
              <a:latin typeface="&amp;quot"/>
            </a:endParaRPr>
          </a:p>
        </p:txBody>
      </p:sp>
      <p:sp>
        <p:nvSpPr>
          <p:cNvPr id="6" name="Rectangle 5">
            <a:extLst>
              <a:ext uri="{FF2B5EF4-FFF2-40B4-BE49-F238E27FC236}">
                <a16:creationId xmlns:a16="http://schemas.microsoft.com/office/drawing/2014/main" id="{D86AA4C9-D12E-40D2-95AC-87660BD1A8C1}"/>
              </a:ext>
            </a:extLst>
          </p:cNvPr>
          <p:cNvSpPr/>
          <p:nvPr/>
        </p:nvSpPr>
        <p:spPr>
          <a:xfrm>
            <a:off x="849087" y="1720839"/>
            <a:ext cx="10750730" cy="4401205"/>
          </a:xfrm>
          <a:prstGeom prst="rect">
            <a:avLst/>
          </a:prstGeom>
        </p:spPr>
        <p:txBody>
          <a:bodyPr wrap="square">
            <a:spAutoFit/>
          </a:bodyPr>
          <a:lstStyle/>
          <a:p>
            <a:pPr marL="457200" indent="-457200" fontAlgn="base">
              <a:buFont typeface="Arial" panose="020B0604020202020204" pitchFamily="34" charset="0"/>
              <a:buChar char="•"/>
            </a:pPr>
            <a:r>
              <a:rPr lang="en-US" sz="2800" b="0" i="0" u="none" strike="noStrike" dirty="0" err="1">
                <a:solidFill>
                  <a:srgbClr val="000000"/>
                </a:solidFill>
                <a:effectLst/>
                <a:latin typeface="Arial" panose="020B0604020202020204" pitchFamily="34" charset="0"/>
              </a:rPr>
              <a:t>SUNFin</a:t>
            </a:r>
            <a:r>
              <a:rPr lang="en-US" sz="2800" b="0" i="0" u="none" strike="noStrike" dirty="0">
                <a:solidFill>
                  <a:srgbClr val="000000"/>
                </a:solidFill>
                <a:effectLst/>
                <a:latin typeface="Arial" panose="020B0604020202020204" pitchFamily="34" charset="0"/>
              </a:rPr>
              <a:t>: Oracle Financials Cloud (ERP)</a:t>
            </a:r>
            <a:br>
              <a:rPr lang="en-US" sz="2800" b="0" i="0" u="none" strike="noStrike" dirty="0">
                <a:solidFill>
                  <a:srgbClr val="000000"/>
                </a:solidFill>
                <a:effectLst/>
                <a:latin typeface="Arial" panose="020B0604020202020204" pitchFamily="34" charset="0"/>
              </a:rPr>
            </a:br>
            <a:r>
              <a:rPr lang="en-US" sz="2800" b="0" i="0" u="none" strike="noStrike" dirty="0">
                <a:solidFill>
                  <a:srgbClr val="000000"/>
                </a:solidFill>
                <a:effectLst/>
                <a:latin typeface="Arial" panose="020B0604020202020204" pitchFamily="34" charset="0"/>
              </a:rPr>
              <a:t>Implementation partner: Visions Consulting</a:t>
            </a:r>
          </a:p>
          <a:p>
            <a:pPr marL="457200" indent="-457200" fontAlgn="base">
              <a:buFont typeface="Arial" panose="020B0604020202020204" pitchFamily="34" charset="0"/>
              <a:buChar char="•"/>
            </a:pPr>
            <a:r>
              <a:rPr lang="en-US" sz="2800" dirty="0" err="1">
                <a:solidFill>
                  <a:srgbClr val="000000"/>
                </a:solidFill>
                <a:latin typeface="Arial" panose="020B0604020202020204" pitchFamily="34" charset="0"/>
              </a:rPr>
              <a:t>SUNStudent</a:t>
            </a:r>
            <a:r>
              <a:rPr lang="en-US" sz="2800" dirty="0">
                <a:solidFill>
                  <a:srgbClr val="000000"/>
                </a:solidFill>
                <a:latin typeface="Arial" panose="020B0604020202020204" pitchFamily="34" charset="0"/>
              </a:rPr>
              <a:t>: Serosoft Academia</a:t>
            </a:r>
            <a:br>
              <a:rPr lang="en-US" sz="2800" dirty="0">
                <a:solidFill>
                  <a:srgbClr val="000000"/>
                </a:solidFill>
                <a:latin typeface="Arial" panose="020B0604020202020204" pitchFamily="34" charset="0"/>
              </a:rPr>
            </a:br>
            <a:r>
              <a:rPr lang="en-US" sz="2800" dirty="0">
                <a:solidFill>
                  <a:srgbClr val="000000"/>
                </a:solidFill>
                <a:latin typeface="Arial" panose="020B0604020202020204" pitchFamily="34" charset="0"/>
              </a:rPr>
              <a:t>Implementation partner: Eiffel Corp</a:t>
            </a:r>
          </a:p>
          <a:p>
            <a:pPr marL="457200" indent="-457200" fontAlgn="base">
              <a:buFont typeface="Arial" panose="020B0604020202020204" pitchFamily="34" charset="0"/>
              <a:buChar char="•"/>
            </a:pPr>
            <a:endParaRPr lang="en-US" sz="2800" b="0" i="0" u="none" strike="noStrike" dirty="0">
              <a:solidFill>
                <a:srgbClr val="000000"/>
              </a:solidFill>
              <a:effectLst/>
              <a:latin typeface="Arial" panose="020B0604020202020204" pitchFamily="34" charset="0"/>
            </a:endParaRPr>
          </a:p>
          <a:p>
            <a:pPr marL="457200" indent="-457200" fontAlgn="base">
              <a:buFont typeface="Arial" panose="020B0604020202020204" pitchFamily="34" charset="0"/>
              <a:buChar char="•"/>
            </a:pP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US" sz="2800" b="0" i="0" u="none" strike="noStrike" dirty="0">
                <a:solidFill>
                  <a:srgbClr val="000000"/>
                </a:solidFill>
                <a:effectLst/>
                <a:latin typeface="Arial" panose="020B0604020202020204" pitchFamily="34" charset="0"/>
              </a:rPr>
              <a:t>We currently still run Oracle EBS HR/HCM on-premises &amp; OBIEE</a:t>
            </a:r>
          </a:p>
          <a:p>
            <a:pPr marL="457200" indent="-457200" fontAlgn="base">
              <a:buFont typeface="Arial" panose="020B0604020202020204" pitchFamily="34" charset="0"/>
              <a:buChar char="•"/>
            </a:pPr>
            <a:r>
              <a:rPr lang="en-US" sz="2800" dirty="0">
                <a:solidFill>
                  <a:srgbClr val="000000"/>
                </a:solidFill>
                <a:latin typeface="Arial" panose="020B0604020202020204" pitchFamily="34" charset="0"/>
              </a:rPr>
              <a:t>We currently use Oracle SOA Suite (on-premises) as our integration platform</a:t>
            </a:r>
            <a:endParaRPr lang="en-US" sz="28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63011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ACECE4-0D32-49A4-ACBD-393077432972}"/>
              </a:ext>
            </a:extLst>
          </p:cNvPr>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268085" y="5137"/>
            <a:ext cx="12192000" cy="6852863"/>
          </a:xfrm>
          <a:prstGeom prst="rect">
            <a:avLst/>
          </a:prstGeom>
        </p:spPr>
      </p:pic>
      <p:sp>
        <p:nvSpPr>
          <p:cNvPr id="2" name="Title 1">
            <a:extLst>
              <a:ext uri="{FF2B5EF4-FFF2-40B4-BE49-F238E27FC236}">
                <a16:creationId xmlns:a16="http://schemas.microsoft.com/office/drawing/2014/main" id="{61EFAEA1-0A92-40EF-9376-5004EECFA3BE}"/>
              </a:ext>
            </a:extLst>
          </p:cNvPr>
          <p:cNvSpPr>
            <a:spLocks noGrp="1"/>
          </p:cNvSpPr>
          <p:nvPr>
            <p:ph type="title"/>
          </p:nvPr>
        </p:nvSpPr>
        <p:spPr/>
        <p:txBody>
          <a:bodyPr/>
          <a:lstStyle/>
          <a:p>
            <a:r>
              <a:rPr lang="en-ZA" dirty="0"/>
              <a:t>Cloud is Cloud is Cloud … right?</a:t>
            </a:r>
          </a:p>
        </p:txBody>
      </p:sp>
      <p:sp>
        <p:nvSpPr>
          <p:cNvPr id="3" name="Content Placeholder 2">
            <a:extLst>
              <a:ext uri="{FF2B5EF4-FFF2-40B4-BE49-F238E27FC236}">
                <a16:creationId xmlns:a16="http://schemas.microsoft.com/office/drawing/2014/main" id="{5E8A52B7-6DDA-4FA1-A77F-F9766DE3D17C}"/>
              </a:ext>
            </a:extLst>
          </p:cNvPr>
          <p:cNvSpPr>
            <a:spLocks noGrp="1"/>
          </p:cNvSpPr>
          <p:nvPr>
            <p:ph idx="1"/>
          </p:nvPr>
        </p:nvSpPr>
        <p:spPr/>
        <p:txBody>
          <a:bodyPr/>
          <a:lstStyle/>
          <a:p>
            <a:r>
              <a:rPr lang="en-ZA" dirty="0"/>
              <a:t>Oracle Financials Cloud (</a:t>
            </a:r>
            <a:r>
              <a:rPr lang="en-ZA" dirty="0" err="1"/>
              <a:t>SUNFin</a:t>
            </a:r>
            <a:r>
              <a:rPr lang="en-ZA" dirty="0"/>
              <a:t>) is a pure SaaS Configurable but business processes must adapt to the service’s processes and practices &gt; “Cloud Process Alignment (CPA)” </a:t>
            </a:r>
          </a:p>
          <a:p>
            <a:r>
              <a:rPr lang="en-ZA" dirty="0"/>
              <a:t>Serosoft Academia (</a:t>
            </a:r>
            <a:r>
              <a:rPr lang="en-ZA" dirty="0" err="1"/>
              <a:t>SUNStudent</a:t>
            </a:r>
            <a:r>
              <a:rPr lang="en-ZA" dirty="0"/>
              <a:t>) is a cloud-hosted service with a perpetual licencing model (or subscription)</a:t>
            </a:r>
          </a:p>
          <a:p>
            <a:pPr lvl="1"/>
            <a:r>
              <a:rPr lang="en-ZA" dirty="0"/>
              <a:t>Configurable service with rich functionality, but</a:t>
            </a:r>
          </a:p>
          <a:p>
            <a:pPr lvl="1"/>
            <a:r>
              <a:rPr lang="en-ZA" dirty="0"/>
              <a:t>But also “customisable” by Serosoft for SU, with caveats</a:t>
            </a:r>
          </a:p>
          <a:p>
            <a:pPr lvl="1"/>
            <a:r>
              <a:rPr lang="en-ZA" dirty="0"/>
              <a:t>All requirements in the RFP (some are not normally in a SIS) are “in scope” – within reason</a:t>
            </a:r>
          </a:p>
          <a:p>
            <a:pPr lvl="1"/>
            <a:endParaRPr lang="en-ZA" dirty="0"/>
          </a:p>
          <a:p>
            <a:pPr lvl="1"/>
            <a:endParaRPr lang="en-ZA" dirty="0"/>
          </a:p>
        </p:txBody>
      </p:sp>
    </p:spTree>
    <p:extLst>
      <p:ext uri="{BB962C8B-B14F-4D97-AF65-F5344CB8AC3E}">
        <p14:creationId xmlns:p14="http://schemas.microsoft.com/office/powerpoint/2010/main" val="217085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Picture 101">
            <a:extLst>
              <a:ext uri="{FF2B5EF4-FFF2-40B4-BE49-F238E27FC236}">
                <a16:creationId xmlns:a16="http://schemas.microsoft.com/office/drawing/2014/main" id="{A21838AB-68A5-43CC-BD08-EA84B5B71C36}"/>
              </a:ext>
            </a:extLst>
          </p:cNvPr>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268085" y="5137"/>
            <a:ext cx="12192000" cy="6852863"/>
          </a:xfrm>
          <a:prstGeom prst="rect">
            <a:avLst/>
          </a:prstGeom>
        </p:spPr>
      </p:pic>
      <p:sp>
        <p:nvSpPr>
          <p:cNvPr id="2" name="Title 1">
            <a:extLst>
              <a:ext uri="{FF2B5EF4-FFF2-40B4-BE49-F238E27FC236}">
                <a16:creationId xmlns:a16="http://schemas.microsoft.com/office/drawing/2014/main" id="{170EF168-20B1-4C3A-9E1D-7BF69A3F07D6}"/>
              </a:ext>
            </a:extLst>
          </p:cNvPr>
          <p:cNvSpPr>
            <a:spLocks noGrp="1"/>
          </p:cNvSpPr>
          <p:nvPr>
            <p:ph type="title"/>
          </p:nvPr>
        </p:nvSpPr>
        <p:spPr>
          <a:xfrm>
            <a:off x="1312139" y="506333"/>
            <a:ext cx="6897487" cy="832412"/>
          </a:xfrm>
        </p:spPr>
        <p:txBody>
          <a:bodyPr>
            <a:normAutofit/>
          </a:bodyPr>
          <a:lstStyle/>
          <a:p>
            <a:r>
              <a:rPr lang="en-ZA" sz="2800" dirty="0" err="1"/>
              <a:t>SUNFin</a:t>
            </a:r>
            <a:r>
              <a:rPr lang="en-ZA" sz="2800" dirty="0"/>
              <a:t>: Draft High-level Project Timeline</a:t>
            </a:r>
            <a:endParaRPr lang="en-ZA" sz="2800" dirty="0">
              <a:solidFill>
                <a:srgbClr val="FF0000"/>
              </a:solidFill>
            </a:endParaRPr>
          </a:p>
        </p:txBody>
      </p:sp>
      <p:sp>
        <p:nvSpPr>
          <p:cNvPr id="6" name="Arrow: Pentagon 5">
            <a:extLst>
              <a:ext uri="{FF2B5EF4-FFF2-40B4-BE49-F238E27FC236}">
                <a16:creationId xmlns:a16="http://schemas.microsoft.com/office/drawing/2014/main" id="{26CCDB9B-86A8-4FD1-AEA8-49490975C6D1}"/>
              </a:ext>
            </a:extLst>
          </p:cNvPr>
          <p:cNvSpPr/>
          <p:nvPr/>
        </p:nvSpPr>
        <p:spPr>
          <a:xfrm>
            <a:off x="1773820" y="1543128"/>
            <a:ext cx="8875911" cy="282029"/>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b="1" dirty="0"/>
          </a:p>
        </p:txBody>
      </p:sp>
      <p:sp>
        <p:nvSpPr>
          <p:cNvPr id="7" name="Arrow: Pentagon 6">
            <a:extLst>
              <a:ext uri="{FF2B5EF4-FFF2-40B4-BE49-F238E27FC236}">
                <a16:creationId xmlns:a16="http://schemas.microsoft.com/office/drawing/2014/main" id="{2A478317-0A89-4142-BA2B-15FE52736892}"/>
              </a:ext>
            </a:extLst>
          </p:cNvPr>
          <p:cNvSpPr/>
          <p:nvPr/>
        </p:nvSpPr>
        <p:spPr>
          <a:xfrm>
            <a:off x="2335427" y="2139319"/>
            <a:ext cx="908909" cy="350987"/>
          </a:xfrm>
          <a:prstGeom prst="homePlat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800" dirty="0"/>
              <a:t>Ph 1 Project Mobilisation</a:t>
            </a:r>
          </a:p>
        </p:txBody>
      </p:sp>
      <p:graphicFrame>
        <p:nvGraphicFramePr>
          <p:cNvPr id="9" name="Table 8">
            <a:extLst>
              <a:ext uri="{FF2B5EF4-FFF2-40B4-BE49-F238E27FC236}">
                <a16:creationId xmlns:a16="http://schemas.microsoft.com/office/drawing/2014/main" id="{EE25481C-33E9-431F-B125-CB7FD2620CCD}"/>
              </a:ext>
            </a:extLst>
          </p:cNvPr>
          <p:cNvGraphicFramePr>
            <a:graphicFrameLocks noGrp="1"/>
          </p:cNvGraphicFramePr>
          <p:nvPr>
            <p:extLst>
              <p:ext uri="{D42A27DB-BD31-4B8C-83A1-F6EECF244321}">
                <p14:modId xmlns:p14="http://schemas.microsoft.com/office/powerpoint/2010/main" val="2702876816"/>
              </p:ext>
            </p:extLst>
          </p:nvPr>
        </p:nvGraphicFramePr>
        <p:xfrm>
          <a:off x="1783342" y="6615184"/>
          <a:ext cx="8868240" cy="243840"/>
        </p:xfrm>
        <a:graphic>
          <a:graphicData uri="http://schemas.openxmlformats.org/drawingml/2006/table">
            <a:tbl>
              <a:tblPr firstRow="1" bandRow="1">
                <a:tableStyleId>{5C22544A-7EE6-4342-B048-85BDC9FD1C3A}</a:tableStyleId>
              </a:tblPr>
              <a:tblGrid>
                <a:gridCol w="985360">
                  <a:extLst>
                    <a:ext uri="{9D8B030D-6E8A-4147-A177-3AD203B41FA5}">
                      <a16:colId xmlns:a16="http://schemas.microsoft.com/office/drawing/2014/main" val="3733837186"/>
                    </a:ext>
                  </a:extLst>
                </a:gridCol>
                <a:gridCol w="985360">
                  <a:extLst>
                    <a:ext uri="{9D8B030D-6E8A-4147-A177-3AD203B41FA5}">
                      <a16:colId xmlns:a16="http://schemas.microsoft.com/office/drawing/2014/main" val="4089370756"/>
                    </a:ext>
                  </a:extLst>
                </a:gridCol>
                <a:gridCol w="985360">
                  <a:extLst>
                    <a:ext uri="{9D8B030D-6E8A-4147-A177-3AD203B41FA5}">
                      <a16:colId xmlns:a16="http://schemas.microsoft.com/office/drawing/2014/main" val="301707552"/>
                    </a:ext>
                  </a:extLst>
                </a:gridCol>
                <a:gridCol w="985360">
                  <a:extLst>
                    <a:ext uri="{9D8B030D-6E8A-4147-A177-3AD203B41FA5}">
                      <a16:colId xmlns:a16="http://schemas.microsoft.com/office/drawing/2014/main" val="4074219779"/>
                    </a:ext>
                  </a:extLst>
                </a:gridCol>
                <a:gridCol w="985360">
                  <a:extLst>
                    <a:ext uri="{9D8B030D-6E8A-4147-A177-3AD203B41FA5}">
                      <a16:colId xmlns:a16="http://schemas.microsoft.com/office/drawing/2014/main" val="1050159040"/>
                    </a:ext>
                  </a:extLst>
                </a:gridCol>
                <a:gridCol w="985360">
                  <a:extLst>
                    <a:ext uri="{9D8B030D-6E8A-4147-A177-3AD203B41FA5}">
                      <a16:colId xmlns:a16="http://schemas.microsoft.com/office/drawing/2014/main" val="3172983758"/>
                    </a:ext>
                  </a:extLst>
                </a:gridCol>
                <a:gridCol w="985360">
                  <a:extLst>
                    <a:ext uri="{9D8B030D-6E8A-4147-A177-3AD203B41FA5}">
                      <a16:colId xmlns:a16="http://schemas.microsoft.com/office/drawing/2014/main" val="1917981348"/>
                    </a:ext>
                  </a:extLst>
                </a:gridCol>
                <a:gridCol w="985360">
                  <a:extLst>
                    <a:ext uri="{9D8B030D-6E8A-4147-A177-3AD203B41FA5}">
                      <a16:colId xmlns:a16="http://schemas.microsoft.com/office/drawing/2014/main" val="1211293621"/>
                    </a:ext>
                  </a:extLst>
                </a:gridCol>
                <a:gridCol w="985360">
                  <a:extLst>
                    <a:ext uri="{9D8B030D-6E8A-4147-A177-3AD203B41FA5}">
                      <a16:colId xmlns:a16="http://schemas.microsoft.com/office/drawing/2014/main" val="1662542346"/>
                    </a:ext>
                  </a:extLst>
                </a:gridCol>
              </a:tblGrid>
              <a:tr h="121249">
                <a:tc>
                  <a:txBody>
                    <a:bodyPr/>
                    <a:lstStyle/>
                    <a:p>
                      <a:r>
                        <a:rPr lang="en-ZA" sz="1000" dirty="0"/>
                        <a:t>S1 Jan-Mar</a:t>
                      </a:r>
                    </a:p>
                  </a:txBody>
                  <a:tcPr/>
                </a:tc>
                <a:tc>
                  <a:txBody>
                    <a:bodyPr/>
                    <a:lstStyle/>
                    <a:p>
                      <a:r>
                        <a:rPr lang="en-ZA" sz="1000" dirty="0"/>
                        <a:t>S2 Apr-June</a:t>
                      </a:r>
                    </a:p>
                  </a:txBody>
                  <a:tcPr/>
                </a:tc>
                <a:tc>
                  <a:txBody>
                    <a:bodyPr/>
                    <a:lstStyle/>
                    <a:p>
                      <a:r>
                        <a:rPr lang="en-ZA" sz="1000" dirty="0"/>
                        <a:t>S3 Jul-Sept</a:t>
                      </a:r>
                    </a:p>
                  </a:txBody>
                  <a:tcPr/>
                </a:tc>
                <a:tc>
                  <a:txBody>
                    <a:bodyPr/>
                    <a:lstStyle/>
                    <a:p>
                      <a:r>
                        <a:rPr lang="en-ZA" sz="1000" dirty="0"/>
                        <a:t>S4 Oct-Dec</a:t>
                      </a:r>
                    </a:p>
                  </a:txBody>
                  <a:tcPr/>
                </a:tc>
                <a:tc>
                  <a:txBody>
                    <a:bodyPr/>
                    <a:lstStyle/>
                    <a:p>
                      <a:r>
                        <a:rPr lang="en-ZA" sz="1000" dirty="0"/>
                        <a:t>S1 Jan-Mar</a:t>
                      </a:r>
                    </a:p>
                  </a:txBody>
                  <a:tcPr/>
                </a:tc>
                <a:tc>
                  <a:txBody>
                    <a:bodyPr/>
                    <a:lstStyle/>
                    <a:p>
                      <a:r>
                        <a:rPr lang="en-ZA" sz="1000" dirty="0"/>
                        <a:t>S2 Apr-June</a:t>
                      </a:r>
                    </a:p>
                  </a:txBody>
                  <a:tcPr/>
                </a:tc>
                <a:tc>
                  <a:txBody>
                    <a:bodyPr/>
                    <a:lstStyle/>
                    <a:p>
                      <a:r>
                        <a:rPr lang="en-ZA" sz="1000" dirty="0"/>
                        <a:t>S3 Jul-Sept</a:t>
                      </a:r>
                    </a:p>
                  </a:txBody>
                  <a:tcPr/>
                </a:tc>
                <a:tc>
                  <a:txBody>
                    <a:bodyPr/>
                    <a:lstStyle/>
                    <a:p>
                      <a:r>
                        <a:rPr lang="en-ZA" sz="1000" dirty="0"/>
                        <a:t>S4 Oct-Dec</a:t>
                      </a:r>
                    </a:p>
                  </a:txBody>
                  <a:tcPr/>
                </a:tc>
                <a:tc>
                  <a:txBody>
                    <a:bodyPr/>
                    <a:lstStyle/>
                    <a:p>
                      <a:r>
                        <a:rPr lang="en-ZA" sz="1000" dirty="0"/>
                        <a:t>S1 Jan-Mar</a:t>
                      </a:r>
                    </a:p>
                  </a:txBody>
                  <a:tcPr/>
                </a:tc>
                <a:extLst>
                  <a:ext uri="{0D108BD9-81ED-4DB2-BD59-A6C34878D82A}">
                    <a16:rowId xmlns:a16="http://schemas.microsoft.com/office/drawing/2014/main" val="4043063476"/>
                  </a:ext>
                </a:extLst>
              </a:tr>
            </a:tbl>
          </a:graphicData>
        </a:graphic>
      </p:graphicFrame>
      <p:cxnSp>
        <p:nvCxnSpPr>
          <p:cNvPr id="13" name="Straight Connector 12">
            <a:extLst>
              <a:ext uri="{FF2B5EF4-FFF2-40B4-BE49-F238E27FC236}">
                <a16:creationId xmlns:a16="http://schemas.microsoft.com/office/drawing/2014/main" id="{20251484-0698-4286-99E1-2816B7686651}"/>
              </a:ext>
            </a:extLst>
          </p:cNvPr>
          <p:cNvCxnSpPr>
            <a:cxnSpLocks/>
          </p:cNvCxnSpPr>
          <p:nvPr/>
        </p:nvCxnSpPr>
        <p:spPr>
          <a:xfrm flipV="1">
            <a:off x="5710443" y="1838176"/>
            <a:ext cx="0" cy="4777008"/>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3DE9ABD1-EFE6-40F8-836A-FEC466345CF4}"/>
              </a:ext>
            </a:extLst>
          </p:cNvPr>
          <p:cNvCxnSpPr>
            <a:cxnSpLocks/>
          </p:cNvCxnSpPr>
          <p:nvPr/>
        </p:nvCxnSpPr>
        <p:spPr>
          <a:xfrm flipH="1" flipV="1">
            <a:off x="9658712" y="1810167"/>
            <a:ext cx="12394" cy="4876002"/>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a16="http://schemas.microsoft.com/office/drawing/2014/main" id="{4D39EA00-5BED-49F1-86D5-EA9FD3F65815}"/>
              </a:ext>
            </a:extLst>
          </p:cNvPr>
          <p:cNvSpPr txBox="1"/>
          <p:nvPr/>
        </p:nvSpPr>
        <p:spPr>
          <a:xfrm>
            <a:off x="3261662" y="1491470"/>
            <a:ext cx="1175651" cy="400110"/>
          </a:xfrm>
          <a:prstGeom prst="rect">
            <a:avLst/>
          </a:prstGeom>
          <a:noFill/>
        </p:spPr>
        <p:txBody>
          <a:bodyPr wrap="square" rtlCol="0">
            <a:spAutoFit/>
          </a:bodyPr>
          <a:lstStyle/>
          <a:p>
            <a:pPr algn="ctr"/>
            <a:r>
              <a:rPr lang="en-ZA" sz="2000" b="1" dirty="0">
                <a:solidFill>
                  <a:schemeClr val="bg1"/>
                </a:solidFill>
              </a:rPr>
              <a:t>2019</a:t>
            </a:r>
          </a:p>
        </p:txBody>
      </p:sp>
      <p:sp>
        <p:nvSpPr>
          <p:cNvPr id="20" name="TextBox 19">
            <a:extLst>
              <a:ext uri="{FF2B5EF4-FFF2-40B4-BE49-F238E27FC236}">
                <a16:creationId xmlns:a16="http://schemas.microsoft.com/office/drawing/2014/main" id="{5D12F8D6-BB4B-49A8-9D70-37DF96EC890D}"/>
              </a:ext>
            </a:extLst>
          </p:cNvPr>
          <p:cNvSpPr txBox="1"/>
          <p:nvPr/>
        </p:nvSpPr>
        <p:spPr>
          <a:xfrm>
            <a:off x="7102506" y="1398889"/>
            <a:ext cx="1175651" cy="523220"/>
          </a:xfrm>
          <a:prstGeom prst="rect">
            <a:avLst/>
          </a:prstGeom>
          <a:noFill/>
        </p:spPr>
        <p:txBody>
          <a:bodyPr wrap="square" rtlCol="0">
            <a:spAutoFit/>
          </a:bodyPr>
          <a:lstStyle/>
          <a:p>
            <a:pPr algn="ctr"/>
            <a:r>
              <a:rPr lang="en-ZA" sz="2000" b="1" dirty="0">
                <a:solidFill>
                  <a:schemeClr val="bg1"/>
                </a:solidFill>
              </a:rPr>
              <a:t>2020</a:t>
            </a:r>
            <a:r>
              <a:rPr lang="en-ZA" sz="2800" b="1" dirty="0">
                <a:solidFill>
                  <a:schemeClr val="bg1"/>
                </a:solidFill>
              </a:rPr>
              <a:t> </a:t>
            </a:r>
          </a:p>
        </p:txBody>
      </p:sp>
      <p:sp>
        <p:nvSpPr>
          <p:cNvPr id="21" name="TextBox 20">
            <a:extLst>
              <a:ext uri="{FF2B5EF4-FFF2-40B4-BE49-F238E27FC236}">
                <a16:creationId xmlns:a16="http://schemas.microsoft.com/office/drawing/2014/main" id="{117410A5-737E-4A40-BF71-343F11C2A867}"/>
              </a:ext>
            </a:extLst>
          </p:cNvPr>
          <p:cNvSpPr txBox="1"/>
          <p:nvPr/>
        </p:nvSpPr>
        <p:spPr>
          <a:xfrm>
            <a:off x="9466345" y="1485718"/>
            <a:ext cx="1175651" cy="400110"/>
          </a:xfrm>
          <a:prstGeom prst="rect">
            <a:avLst/>
          </a:prstGeom>
          <a:noFill/>
        </p:spPr>
        <p:txBody>
          <a:bodyPr wrap="square" rtlCol="0">
            <a:spAutoFit/>
          </a:bodyPr>
          <a:lstStyle/>
          <a:p>
            <a:pPr algn="ctr"/>
            <a:r>
              <a:rPr lang="en-ZA" sz="2000" b="1" dirty="0">
                <a:solidFill>
                  <a:schemeClr val="bg1"/>
                </a:solidFill>
              </a:rPr>
              <a:t>2021</a:t>
            </a:r>
          </a:p>
        </p:txBody>
      </p:sp>
      <p:sp>
        <p:nvSpPr>
          <p:cNvPr id="25" name="Arrow: Pentagon 24">
            <a:extLst>
              <a:ext uri="{FF2B5EF4-FFF2-40B4-BE49-F238E27FC236}">
                <a16:creationId xmlns:a16="http://schemas.microsoft.com/office/drawing/2014/main" id="{6CB55941-5996-4899-BFED-62FCC1A02C28}"/>
              </a:ext>
            </a:extLst>
          </p:cNvPr>
          <p:cNvSpPr/>
          <p:nvPr/>
        </p:nvSpPr>
        <p:spPr>
          <a:xfrm>
            <a:off x="2904186" y="2972435"/>
            <a:ext cx="771890" cy="180000"/>
          </a:xfrm>
          <a:prstGeom prst="homePlat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endParaRPr lang="en-ZA" sz="900" dirty="0"/>
          </a:p>
        </p:txBody>
      </p:sp>
      <p:sp>
        <p:nvSpPr>
          <p:cNvPr id="26" name="Rectangle 25">
            <a:extLst>
              <a:ext uri="{FF2B5EF4-FFF2-40B4-BE49-F238E27FC236}">
                <a16:creationId xmlns:a16="http://schemas.microsoft.com/office/drawing/2014/main" id="{65F00235-708C-43F7-BEB0-CF7AD90A7A4B}"/>
              </a:ext>
            </a:extLst>
          </p:cNvPr>
          <p:cNvSpPr/>
          <p:nvPr/>
        </p:nvSpPr>
        <p:spPr>
          <a:xfrm>
            <a:off x="4233027" y="4528485"/>
            <a:ext cx="495949" cy="180000"/>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800" dirty="0"/>
              <a:t>Iteration 1</a:t>
            </a:r>
          </a:p>
        </p:txBody>
      </p:sp>
      <p:sp>
        <p:nvSpPr>
          <p:cNvPr id="30" name="Rectangle 29">
            <a:extLst>
              <a:ext uri="{FF2B5EF4-FFF2-40B4-BE49-F238E27FC236}">
                <a16:creationId xmlns:a16="http://schemas.microsoft.com/office/drawing/2014/main" id="{EE443BAC-9DF9-4440-9F15-FD53265AF355}"/>
              </a:ext>
            </a:extLst>
          </p:cNvPr>
          <p:cNvSpPr/>
          <p:nvPr/>
        </p:nvSpPr>
        <p:spPr>
          <a:xfrm>
            <a:off x="5468660" y="2228195"/>
            <a:ext cx="339443" cy="350390"/>
          </a:xfrm>
          <a:prstGeom prst="rect">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800" dirty="0"/>
              <a:t>Iteration 2</a:t>
            </a:r>
          </a:p>
        </p:txBody>
      </p:sp>
      <p:sp>
        <p:nvSpPr>
          <p:cNvPr id="32" name="TextBox 31">
            <a:extLst>
              <a:ext uri="{FF2B5EF4-FFF2-40B4-BE49-F238E27FC236}">
                <a16:creationId xmlns:a16="http://schemas.microsoft.com/office/drawing/2014/main" id="{66F336EF-1A02-4F2C-B351-D125ED9D4020}"/>
              </a:ext>
            </a:extLst>
          </p:cNvPr>
          <p:cNvSpPr txBox="1"/>
          <p:nvPr/>
        </p:nvSpPr>
        <p:spPr>
          <a:xfrm>
            <a:off x="3495794" y="2852467"/>
            <a:ext cx="1747154" cy="369332"/>
          </a:xfrm>
          <a:prstGeom prst="rect">
            <a:avLst/>
          </a:prstGeom>
          <a:noFill/>
        </p:spPr>
        <p:txBody>
          <a:bodyPr wrap="square" rtlCol="0">
            <a:spAutoFit/>
          </a:bodyPr>
          <a:lstStyle/>
          <a:p>
            <a:pPr algn="ctr"/>
            <a:r>
              <a:rPr lang="en-ZA" sz="900" dirty="0"/>
              <a:t>Conduct CPA Workshops (Finance/ IT &amp; Faculty Reps)</a:t>
            </a:r>
          </a:p>
        </p:txBody>
      </p:sp>
      <p:sp>
        <p:nvSpPr>
          <p:cNvPr id="33" name="TextBox 32">
            <a:extLst>
              <a:ext uri="{FF2B5EF4-FFF2-40B4-BE49-F238E27FC236}">
                <a16:creationId xmlns:a16="http://schemas.microsoft.com/office/drawing/2014/main" id="{10473510-2BF9-466D-936B-2217E19764F7}"/>
              </a:ext>
            </a:extLst>
          </p:cNvPr>
          <p:cNvSpPr txBox="1"/>
          <p:nvPr/>
        </p:nvSpPr>
        <p:spPr>
          <a:xfrm>
            <a:off x="2625937" y="4497512"/>
            <a:ext cx="1714336" cy="230832"/>
          </a:xfrm>
          <a:prstGeom prst="rect">
            <a:avLst/>
          </a:prstGeom>
          <a:noFill/>
        </p:spPr>
        <p:txBody>
          <a:bodyPr wrap="square" rtlCol="0">
            <a:spAutoFit/>
          </a:bodyPr>
          <a:lstStyle/>
          <a:p>
            <a:pPr algn="ctr"/>
            <a:r>
              <a:rPr lang="en-ZA" sz="900" dirty="0"/>
              <a:t>Visions configure Iteration 1</a:t>
            </a:r>
          </a:p>
        </p:txBody>
      </p:sp>
      <p:sp>
        <p:nvSpPr>
          <p:cNvPr id="34" name="TextBox 33">
            <a:extLst>
              <a:ext uri="{FF2B5EF4-FFF2-40B4-BE49-F238E27FC236}">
                <a16:creationId xmlns:a16="http://schemas.microsoft.com/office/drawing/2014/main" id="{9E7639BE-FAE2-4681-9770-5BBF0747042B}"/>
              </a:ext>
            </a:extLst>
          </p:cNvPr>
          <p:cNvSpPr txBox="1"/>
          <p:nvPr/>
        </p:nvSpPr>
        <p:spPr>
          <a:xfrm>
            <a:off x="1839588" y="4775526"/>
            <a:ext cx="2989565" cy="230832"/>
          </a:xfrm>
          <a:prstGeom prst="rect">
            <a:avLst/>
          </a:prstGeom>
          <a:noFill/>
        </p:spPr>
        <p:txBody>
          <a:bodyPr wrap="square" rtlCol="0">
            <a:spAutoFit/>
          </a:bodyPr>
          <a:lstStyle/>
          <a:p>
            <a:pPr algn="ctr"/>
            <a:r>
              <a:rPr lang="en-ZA" sz="900" dirty="0"/>
              <a:t>Workshops to review Iteration 1 (Finance/ IT/ Faculty Reps	</a:t>
            </a:r>
          </a:p>
        </p:txBody>
      </p:sp>
      <p:sp>
        <p:nvSpPr>
          <p:cNvPr id="3" name="Star: 5 Points 2">
            <a:extLst>
              <a:ext uri="{FF2B5EF4-FFF2-40B4-BE49-F238E27FC236}">
                <a16:creationId xmlns:a16="http://schemas.microsoft.com/office/drawing/2014/main" id="{E6274D77-368A-4050-81BE-D1F2F40BF5C0}"/>
              </a:ext>
            </a:extLst>
          </p:cNvPr>
          <p:cNvSpPr/>
          <p:nvPr/>
        </p:nvSpPr>
        <p:spPr>
          <a:xfrm>
            <a:off x="9332893" y="1836593"/>
            <a:ext cx="696610" cy="574464"/>
          </a:xfrm>
          <a:prstGeom prst="star5">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ZA" sz="1000" dirty="0">
                <a:solidFill>
                  <a:schemeClr val="tx1"/>
                </a:solidFill>
              </a:rPr>
              <a:t>Go-Live</a:t>
            </a:r>
          </a:p>
        </p:txBody>
      </p:sp>
      <p:sp>
        <p:nvSpPr>
          <p:cNvPr id="37" name="Arrow: Pentagon 36">
            <a:extLst>
              <a:ext uri="{FF2B5EF4-FFF2-40B4-BE49-F238E27FC236}">
                <a16:creationId xmlns:a16="http://schemas.microsoft.com/office/drawing/2014/main" id="{F54555BA-E016-471B-8C33-4F489E18E831}"/>
              </a:ext>
            </a:extLst>
          </p:cNvPr>
          <p:cNvSpPr/>
          <p:nvPr/>
        </p:nvSpPr>
        <p:spPr>
          <a:xfrm>
            <a:off x="4164081" y="5914638"/>
            <a:ext cx="4469814" cy="180001"/>
          </a:xfrm>
          <a:prstGeom prst="homePlate">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900" dirty="0">
                <a:solidFill>
                  <a:schemeClr val="tx1"/>
                </a:solidFill>
              </a:rPr>
              <a:t>Ph 4 Integration Build &amp; Testing</a:t>
            </a:r>
          </a:p>
        </p:txBody>
      </p:sp>
      <p:sp>
        <p:nvSpPr>
          <p:cNvPr id="42" name="Arrow: Pentagon 41">
            <a:extLst>
              <a:ext uri="{FF2B5EF4-FFF2-40B4-BE49-F238E27FC236}">
                <a16:creationId xmlns:a16="http://schemas.microsoft.com/office/drawing/2014/main" id="{1B47D275-A7A2-422B-82AE-FC68CB7C1721}"/>
              </a:ext>
            </a:extLst>
          </p:cNvPr>
          <p:cNvSpPr/>
          <p:nvPr/>
        </p:nvSpPr>
        <p:spPr>
          <a:xfrm>
            <a:off x="3652093" y="3237230"/>
            <a:ext cx="235583" cy="180000"/>
          </a:xfrm>
          <a:prstGeom prst="homePlat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endParaRPr lang="en-ZA" sz="900" dirty="0"/>
          </a:p>
        </p:txBody>
      </p:sp>
      <p:sp>
        <p:nvSpPr>
          <p:cNvPr id="43" name="TextBox 42">
            <a:extLst>
              <a:ext uri="{FF2B5EF4-FFF2-40B4-BE49-F238E27FC236}">
                <a16:creationId xmlns:a16="http://schemas.microsoft.com/office/drawing/2014/main" id="{74A5977C-B377-4FE9-AF2F-CBFD72F90C05}"/>
              </a:ext>
            </a:extLst>
          </p:cNvPr>
          <p:cNvSpPr txBox="1"/>
          <p:nvPr/>
        </p:nvSpPr>
        <p:spPr>
          <a:xfrm>
            <a:off x="3811132" y="3226132"/>
            <a:ext cx="1385674" cy="233120"/>
          </a:xfrm>
          <a:prstGeom prst="rect">
            <a:avLst/>
          </a:prstGeom>
          <a:noFill/>
        </p:spPr>
        <p:txBody>
          <a:bodyPr wrap="square" rtlCol="0">
            <a:spAutoFit/>
          </a:bodyPr>
          <a:lstStyle/>
          <a:p>
            <a:pPr algn="ctr"/>
            <a:r>
              <a:rPr lang="en-ZA" sz="900" dirty="0"/>
              <a:t>Mobilise workstreams</a:t>
            </a:r>
          </a:p>
        </p:txBody>
      </p:sp>
      <p:sp>
        <p:nvSpPr>
          <p:cNvPr id="44" name="Arrow: Pentagon 43">
            <a:extLst>
              <a:ext uri="{FF2B5EF4-FFF2-40B4-BE49-F238E27FC236}">
                <a16:creationId xmlns:a16="http://schemas.microsoft.com/office/drawing/2014/main" id="{A115B891-7D7D-4615-B177-37D20FA8B1B7}"/>
              </a:ext>
            </a:extLst>
          </p:cNvPr>
          <p:cNvSpPr/>
          <p:nvPr/>
        </p:nvSpPr>
        <p:spPr>
          <a:xfrm>
            <a:off x="3770314" y="3464984"/>
            <a:ext cx="542243" cy="172870"/>
          </a:xfrm>
          <a:prstGeom prst="homePlat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endParaRPr lang="en-ZA" sz="900" dirty="0"/>
          </a:p>
        </p:txBody>
      </p:sp>
      <p:sp>
        <p:nvSpPr>
          <p:cNvPr id="57" name="Arrow: Pentagon 56">
            <a:extLst>
              <a:ext uri="{FF2B5EF4-FFF2-40B4-BE49-F238E27FC236}">
                <a16:creationId xmlns:a16="http://schemas.microsoft.com/office/drawing/2014/main" id="{3095D25C-E493-480A-80E9-8AFB69C3EFFF}"/>
              </a:ext>
            </a:extLst>
          </p:cNvPr>
          <p:cNvSpPr/>
          <p:nvPr/>
        </p:nvSpPr>
        <p:spPr>
          <a:xfrm>
            <a:off x="4760883" y="4489935"/>
            <a:ext cx="858028" cy="240215"/>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800" dirty="0"/>
              <a:t>Ph  3 Review Iteration 1</a:t>
            </a:r>
          </a:p>
        </p:txBody>
      </p:sp>
      <p:sp>
        <p:nvSpPr>
          <p:cNvPr id="58" name="Arrow: Pentagon 57">
            <a:extLst>
              <a:ext uri="{FF2B5EF4-FFF2-40B4-BE49-F238E27FC236}">
                <a16:creationId xmlns:a16="http://schemas.microsoft.com/office/drawing/2014/main" id="{7867D2F6-6F6F-4F06-A5B3-4A4566E576F5}"/>
              </a:ext>
            </a:extLst>
          </p:cNvPr>
          <p:cNvSpPr/>
          <p:nvPr/>
        </p:nvSpPr>
        <p:spPr>
          <a:xfrm>
            <a:off x="2595258" y="6417842"/>
            <a:ext cx="7959054" cy="212181"/>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US" sz="900" dirty="0"/>
              <a:t>Change Management Strategy/Change Interventions/ Communications / Stakeholder Engagement</a:t>
            </a:r>
            <a:endParaRPr lang="en-ZA" sz="900" dirty="0"/>
          </a:p>
        </p:txBody>
      </p:sp>
      <p:sp>
        <p:nvSpPr>
          <p:cNvPr id="59" name="Arrow: Pentagon 58">
            <a:extLst>
              <a:ext uri="{FF2B5EF4-FFF2-40B4-BE49-F238E27FC236}">
                <a16:creationId xmlns:a16="http://schemas.microsoft.com/office/drawing/2014/main" id="{C026F950-5CAA-4D5A-A8AC-CD9F823B1E1A}"/>
              </a:ext>
            </a:extLst>
          </p:cNvPr>
          <p:cNvSpPr/>
          <p:nvPr/>
        </p:nvSpPr>
        <p:spPr>
          <a:xfrm>
            <a:off x="4943634" y="5042794"/>
            <a:ext cx="638076" cy="151794"/>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62" name="TextBox 61">
            <a:extLst>
              <a:ext uri="{FF2B5EF4-FFF2-40B4-BE49-F238E27FC236}">
                <a16:creationId xmlns:a16="http://schemas.microsoft.com/office/drawing/2014/main" id="{35DDCB3F-CFC9-4CAE-90FF-31F1B17776AD}"/>
              </a:ext>
            </a:extLst>
          </p:cNvPr>
          <p:cNvSpPr txBox="1"/>
          <p:nvPr/>
        </p:nvSpPr>
        <p:spPr>
          <a:xfrm>
            <a:off x="2944296" y="5002017"/>
            <a:ext cx="2232457" cy="230832"/>
          </a:xfrm>
          <a:prstGeom prst="rect">
            <a:avLst/>
          </a:prstGeom>
          <a:noFill/>
        </p:spPr>
        <p:txBody>
          <a:bodyPr wrap="square" rtlCol="0">
            <a:spAutoFit/>
          </a:bodyPr>
          <a:lstStyle/>
          <a:p>
            <a:pPr algn="ctr"/>
            <a:r>
              <a:rPr lang="en-GB" sz="900" dirty="0"/>
              <a:t>Detail implementation planning</a:t>
            </a:r>
            <a:endParaRPr lang="en-ZA" sz="900" dirty="0"/>
          </a:p>
        </p:txBody>
      </p:sp>
      <p:sp>
        <p:nvSpPr>
          <p:cNvPr id="98" name="Arrow: Pentagon 97">
            <a:extLst>
              <a:ext uri="{FF2B5EF4-FFF2-40B4-BE49-F238E27FC236}">
                <a16:creationId xmlns:a16="http://schemas.microsoft.com/office/drawing/2014/main" id="{DAB34BD9-591E-40DA-866A-8DDD5CE84E28}"/>
              </a:ext>
            </a:extLst>
          </p:cNvPr>
          <p:cNvSpPr/>
          <p:nvPr/>
        </p:nvSpPr>
        <p:spPr>
          <a:xfrm>
            <a:off x="9671107" y="5086471"/>
            <a:ext cx="954025" cy="180000"/>
          </a:xfrm>
          <a:prstGeom prst="homePlate">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GB" sz="900" dirty="0"/>
              <a:t>Post Imp Support</a:t>
            </a:r>
            <a:endParaRPr lang="en-ZA" sz="900" dirty="0"/>
          </a:p>
        </p:txBody>
      </p:sp>
      <p:sp>
        <p:nvSpPr>
          <p:cNvPr id="104" name="TextBox 103">
            <a:extLst>
              <a:ext uri="{FF2B5EF4-FFF2-40B4-BE49-F238E27FC236}">
                <a16:creationId xmlns:a16="http://schemas.microsoft.com/office/drawing/2014/main" id="{52E19978-8DD4-4292-8C6E-DF3288956020}"/>
              </a:ext>
            </a:extLst>
          </p:cNvPr>
          <p:cNvSpPr txBox="1"/>
          <p:nvPr/>
        </p:nvSpPr>
        <p:spPr>
          <a:xfrm>
            <a:off x="3122769" y="2145429"/>
            <a:ext cx="2234999" cy="369332"/>
          </a:xfrm>
          <a:prstGeom prst="rect">
            <a:avLst/>
          </a:prstGeom>
          <a:noFill/>
        </p:spPr>
        <p:txBody>
          <a:bodyPr wrap="square" rtlCol="0">
            <a:spAutoFit/>
          </a:bodyPr>
          <a:lstStyle/>
          <a:p>
            <a:pPr algn="ctr"/>
            <a:r>
              <a:rPr lang="en-ZA" sz="900" dirty="0"/>
              <a:t>Core Team (IT, Finance Faculty, Initial scope definition &amp; CPA prep, Governance)</a:t>
            </a:r>
          </a:p>
        </p:txBody>
      </p:sp>
      <p:sp>
        <p:nvSpPr>
          <p:cNvPr id="106" name="TextBox 105">
            <a:extLst>
              <a:ext uri="{FF2B5EF4-FFF2-40B4-BE49-F238E27FC236}">
                <a16:creationId xmlns:a16="http://schemas.microsoft.com/office/drawing/2014/main" id="{04C8D2D6-E5DE-4F99-8BEB-A7F6E667DEDF}"/>
              </a:ext>
            </a:extLst>
          </p:cNvPr>
          <p:cNvSpPr txBox="1"/>
          <p:nvPr/>
        </p:nvSpPr>
        <p:spPr>
          <a:xfrm>
            <a:off x="4167683" y="3439211"/>
            <a:ext cx="1441388" cy="230832"/>
          </a:xfrm>
          <a:prstGeom prst="rect">
            <a:avLst/>
          </a:prstGeom>
          <a:noFill/>
        </p:spPr>
        <p:txBody>
          <a:bodyPr wrap="square" rtlCol="0">
            <a:spAutoFit/>
          </a:bodyPr>
          <a:lstStyle/>
          <a:p>
            <a:pPr algn="ctr"/>
            <a:r>
              <a:rPr lang="en-ZA" sz="900" dirty="0"/>
              <a:t>Iteration 1 preparation</a:t>
            </a:r>
          </a:p>
        </p:txBody>
      </p:sp>
      <p:sp>
        <p:nvSpPr>
          <p:cNvPr id="107" name="Arrow: Pentagon 106">
            <a:extLst>
              <a:ext uri="{FF2B5EF4-FFF2-40B4-BE49-F238E27FC236}">
                <a16:creationId xmlns:a16="http://schemas.microsoft.com/office/drawing/2014/main" id="{E7F03B1C-6DAF-4F4C-844D-56BAD7510120}"/>
              </a:ext>
            </a:extLst>
          </p:cNvPr>
          <p:cNvSpPr/>
          <p:nvPr/>
        </p:nvSpPr>
        <p:spPr>
          <a:xfrm>
            <a:off x="3775054" y="3695130"/>
            <a:ext cx="580481" cy="170777"/>
          </a:xfrm>
          <a:prstGeom prst="homePlat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endParaRPr lang="en-ZA" sz="900" dirty="0"/>
          </a:p>
        </p:txBody>
      </p:sp>
      <p:sp>
        <p:nvSpPr>
          <p:cNvPr id="108" name="TextBox 107">
            <a:extLst>
              <a:ext uri="{FF2B5EF4-FFF2-40B4-BE49-F238E27FC236}">
                <a16:creationId xmlns:a16="http://schemas.microsoft.com/office/drawing/2014/main" id="{4D93EE60-A49A-4652-98D3-0D3EE98722FF}"/>
              </a:ext>
            </a:extLst>
          </p:cNvPr>
          <p:cNvSpPr txBox="1"/>
          <p:nvPr/>
        </p:nvSpPr>
        <p:spPr>
          <a:xfrm>
            <a:off x="4218406" y="3680395"/>
            <a:ext cx="1522186" cy="230832"/>
          </a:xfrm>
          <a:prstGeom prst="rect">
            <a:avLst/>
          </a:prstGeom>
          <a:noFill/>
        </p:spPr>
        <p:txBody>
          <a:bodyPr wrap="square" rtlCol="0">
            <a:spAutoFit/>
          </a:bodyPr>
          <a:lstStyle/>
          <a:p>
            <a:pPr algn="ctr"/>
            <a:r>
              <a:rPr lang="en-GB" sz="900" dirty="0"/>
              <a:t>RAPID data spreadsheets</a:t>
            </a:r>
            <a:endParaRPr lang="en-ZA" sz="900" dirty="0"/>
          </a:p>
        </p:txBody>
      </p:sp>
      <p:sp>
        <p:nvSpPr>
          <p:cNvPr id="110" name="Arrow: Pentagon 109">
            <a:extLst>
              <a:ext uri="{FF2B5EF4-FFF2-40B4-BE49-F238E27FC236}">
                <a16:creationId xmlns:a16="http://schemas.microsoft.com/office/drawing/2014/main" id="{89B4B7D4-4665-445F-8360-0371DBF3D675}"/>
              </a:ext>
            </a:extLst>
          </p:cNvPr>
          <p:cNvSpPr/>
          <p:nvPr/>
        </p:nvSpPr>
        <p:spPr>
          <a:xfrm>
            <a:off x="5870287" y="2807831"/>
            <a:ext cx="216382" cy="230124"/>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11" name="TextBox 110">
            <a:extLst>
              <a:ext uri="{FF2B5EF4-FFF2-40B4-BE49-F238E27FC236}">
                <a16:creationId xmlns:a16="http://schemas.microsoft.com/office/drawing/2014/main" id="{0572F7C8-C5CC-447E-903D-5A08AFC636CC}"/>
              </a:ext>
            </a:extLst>
          </p:cNvPr>
          <p:cNvSpPr txBox="1"/>
          <p:nvPr/>
        </p:nvSpPr>
        <p:spPr>
          <a:xfrm>
            <a:off x="6040491" y="2799666"/>
            <a:ext cx="2346505" cy="230832"/>
          </a:xfrm>
          <a:prstGeom prst="rect">
            <a:avLst/>
          </a:prstGeom>
          <a:noFill/>
        </p:spPr>
        <p:txBody>
          <a:bodyPr wrap="square" rtlCol="0">
            <a:spAutoFit/>
          </a:bodyPr>
          <a:lstStyle/>
          <a:p>
            <a:r>
              <a:rPr lang="en-ZA" sz="900" dirty="0"/>
              <a:t>Train Testers </a:t>
            </a:r>
          </a:p>
        </p:txBody>
      </p:sp>
      <p:sp>
        <p:nvSpPr>
          <p:cNvPr id="114" name="Arrow: Pentagon 113">
            <a:extLst>
              <a:ext uri="{FF2B5EF4-FFF2-40B4-BE49-F238E27FC236}">
                <a16:creationId xmlns:a16="http://schemas.microsoft.com/office/drawing/2014/main" id="{46D4BDC7-B441-4C19-A30A-F98E4A4FAAF4}"/>
              </a:ext>
            </a:extLst>
          </p:cNvPr>
          <p:cNvSpPr/>
          <p:nvPr/>
        </p:nvSpPr>
        <p:spPr>
          <a:xfrm>
            <a:off x="5806860" y="2368674"/>
            <a:ext cx="3823520" cy="270000"/>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900" dirty="0"/>
              <a:t>Ph 5 Testing and Training</a:t>
            </a:r>
          </a:p>
        </p:txBody>
      </p:sp>
      <p:sp>
        <p:nvSpPr>
          <p:cNvPr id="115" name="Arrow: Pentagon 114">
            <a:extLst>
              <a:ext uri="{FF2B5EF4-FFF2-40B4-BE49-F238E27FC236}">
                <a16:creationId xmlns:a16="http://schemas.microsoft.com/office/drawing/2014/main" id="{370696F6-1126-46B7-88D8-B96DB5CB1560}"/>
              </a:ext>
            </a:extLst>
          </p:cNvPr>
          <p:cNvSpPr/>
          <p:nvPr/>
        </p:nvSpPr>
        <p:spPr>
          <a:xfrm>
            <a:off x="5973637" y="2979966"/>
            <a:ext cx="277271" cy="180000"/>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16" name="TextBox 115">
            <a:extLst>
              <a:ext uri="{FF2B5EF4-FFF2-40B4-BE49-F238E27FC236}">
                <a16:creationId xmlns:a16="http://schemas.microsoft.com/office/drawing/2014/main" id="{C37511E0-8995-41AF-85AC-16DA212E0A17}"/>
              </a:ext>
            </a:extLst>
          </p:cNvPr>
          <p:cNvSpPr txBox="1"/>
          <p:nvPr/>
        </p:nvSpPr>
        <p:spPr>
          <a:xfrm>
            <a:off x="6144163" y="2970507"/>
            <a:ext cx="1767353" cy="230832"/>
          </a:xfrm>
          <a:prstGeom prst="rect">
            <a:avLst/>
          </a:prstGeom>
          <a:noFill/>
        </p:spPr>
        <p:txBody>
          <a:bodyPr wrap="square" rtlCol="0">
            <a:spAutoFit/>
          </a:bodyPr>
          <a:lstStyle/>
          <a:p>
            <a:pPr algn="ctr"/>
            <a:r>
              <a:rPr lang="en-ZA" sz="900" dirty="0"/>
              <a:t>Tolerance and workflow testing</a:t>
            </a:r>
          </a:p>
        </p:txBody>
      </p:sp>
      <p:sp>
        <p:nvSpPr>
          <p:cNvPr id="117" name="Arrow: Pentagon 116">
            <a:extLst>
              <a:ext uri="{FF2B5EF4-FFF2-40B4-BE49-F238E27FC236}">
                <a16:creationId xmlns:a16="http://schemas.microsoft.com/office/drawing/2014/main" id="{2891AC0B-B159-440E-A4F1-7EC1C58B47DC}"/>
              </a:ext>
            </a:extLst>
          </p:cNvPr>
          <p:cNvSpPr/>
          <p:nvPr/>
        </p:nvSpPr>
        <p:spPr>
          <a:xfrm>
            <a:off x="5967478" y="3205298"/>
            <a:ext cx="306056" cy="180000"/>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18" name="TextBox 117">
            <a:extLst>
              <a:ext uri="{FF2B5EF4-FFF2-40B4-BE49-F238E27FC236}">
                <a16:creationId xmlns:a16="http://schemas.microsoft.com/office/drawing/2014/main" id="{19963B48-7306-48C0-8024-591B9476E636}"/>
              </a:ext>
            </a:extLst>
          </p:cNvPr>
          <p:cNvSpPr txBox="1"/>
          <p:nvPr/>
        </p:nvSpPr>
        <p:spPr>
          <a:xfrm>
            <a:off x="6129327" y="3174690"/>
            <a:ext cx="1888659" cy="230832"/>
          </a:xfrm>
          <a:prstGeom prst="rect">
            <a:avLst/>
          </a:prstGeom>
          <a:noFill/>
        </p:spPr>
        <p:txBody>
          <a:bodyPr wrap="square" rtlCol="0">
            <a:spAutoFit/>
          </a:bodyPr>
          <a:lstStyle/>
          <a:p>
            <a:pPr algn="ctr"/>
            <a:r>
              <a:rPr lang="en-ZA" sz="900" dirty="0"/>
              <a:t>Integration &amp; performance testing</a:t>
            </a:r>
          </a:p>
        </p:txBody>
      </p:sp>
      <p:sp>
        <p:nvSpPr>
          <p:cNvPr id="119" name="Arrow: Pentagon 118">
            <a:extLst>
              <a:ext uri="{FF2B5EF4-FFF2-40B4-BE49-F238E27FC236}">
                <a16:creationId xmlns:a16="http://schemas.microsoft.com/office/drawing/2014/main" id="{220E48BF-52A7-46AF-9BB3-2F693D45CA84}"/>
              </a:ext>
            </a:extLst>
          </p:cNvPr>
          <p:cNvSpPr/>
          <p:nvPr/>
        </p:nvSpPr>
        <p:spPr>
          <a:xfrm>
            <a:off x="6325002" y="3436509"/>
            <a:ext cx="582264" cy="179077"/>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20" name="TextBox 119">
            <a:extLst>
              <a:ext uri="{FF2B5EF4-FFF2-40B4-BE49-F238E27FC236}">
                <a16:creationId xmlns:a16="http://schemas.microsoft.com/office/drawing/2014/main" id="{3E674C02-2005-4F4E-984D-A3DC266F911F}"/>
              </a:ext>
            </a:extLst>
          </p:cNvPr>
          <p:cNvSpPr txBox="1"/>
          <p:nvPr/>
        </p:nvSpPr>
        <p:spPr>
          <a:xfrm>
            <a:off x="6651671" y="3428551"/>
            <a:ext cx="1129756" cy="230832"/>
          </a:xfrm>
          <a:prstGeom prst="rect">
            <a:avLst/>
          </a:prstGeom>
          <a:noFill/>
        </p:spPr>
        <p:txBody>
          <a:bodyPr wrap="square" rtlCol="0">
            <a:spAutoFit/>
          </a:bodyPr>
          <a:lstStyle/>
          <a:p>
            <a:pPr algn="ctr"/>
            <a:r>
              <a:rPr lang="en-ZA" sz="900" dirty="0"/>
              <a:t>UAT testing</a:t>
            </a:r>
          </a:p>
        </p:txBody>
      </p:sp>
      <p:sp>
        <p:nvSpPr>
          <p:cNvPr id="124" name="Arrow: Pentagon 123">
            <a:extLst>
              <a:ext uri="{FF2B5EF4-FFF2-40B4-BE49-F238E27FC236}">
                <a16:creationId xmlns:a16="http://schemas.microsoft.com/office/drawing/2014/main" id="{05DA90A7-B81A-4751-BA84-3EF169D38607}"/>
              </a:ext>
            </a:extLst>
          </p:cNvPr>
          <p:cNvSpPr/>
          <p:nvPr/>
        </p:nvSpPr>
        <p:spPr>
          <a:xfrm>
            <a:off x="7105910" y="4767291"/>
            <a:ext cx="1548422" cy="270000"/>
          </a:xfrm>
          <a:prstGeom prst="homePlate">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900" dirty="0"/>
              <a:t>Ph 6 Deployment Ready Checks </a:t>
            </a:r>
          </a:p>
        </p:txBody>
      </p:sp>
      <p:sp>
        <p:nvSpPr>
          <p:cNvPr id="129" name="Arrow: Pentagon 128">
            <a:extLst>
              <a:ext uri="{FF2B5EF4-FFF2-40B4-BE49-F238E27FC236}">
                <a16:creationId xmlns:a16="http://schemas.microsoft.com/office/drawing/2014/main" id="{1B55F955-58C1-42CD-8BD1-7BAAA2A28F3E}"/>
              </a:ext>
            </a:extLst>
          </p:cNvPr>
          <p:cNvSpPr/>
          <p:nvPr/>
        </p:nvSpPr>
        <p:spPr>
          <a:xfrm>
            <a:off x="6240251" y="6247073"/>
            <a:ext cx="2718417" cy="170769"/>
          </a:xfrm>
          <a:prstGeom prst="homePlat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solidFill>
                  <a:schemeClr val="bg1"/>
                </a:solidFill>
              </a:rPr>
              <a:t>To BE Finance and IT &amp; organisational realignment</a:t>
            </a:r>
          </a:p>
        </p:txBody>
      </p:sp>
      <p:sp>
        <p:nvSpPr>
          <p:cNvPr id="131" name="Arrow: Pentagon 130">
            <a:extLst>
              <a:ext uri="{FF2B5EF4-FFF2-40B4-BE49-F238E27FC236}">
                <a16:creationId xmlns:a16="http://schemas.microsoft.com/office/drawing/2014/main" id="{A192FD29-6AFE-4AF2-97E2-C240CCED5CEB}"/>
              </a:ext>
            </a:extLst>
          </p:cNvPr>
          <p:cNvSpPr/>
          <p:nvPr/>
        </p:nvSpPr>
        <p:spPr>
          <a:xfrm>
            <a:off x="6476048" y="3696867"/>
            <a:ext cx="874696" cy="200449"/>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32" name="TextBox 131">
            <a:extLst>
              <a:ext uri="{FF2B5EF4-FFF2-40B4-BE49-F238E27FC236}">
                <a16:creationId xmlns:a16="http://schemas.microsoft.com/office/drawing/2014/main" id="{639E263E-942E-4EED-A2E1-10AC533B4265}"/>
              </a:ext>
            </a:extLst>
          </p:cNvPr>
          <p:cNvSpPr txBox="1"/>
          <p:nvPr/>
        </p:nvSpPr>
        <p:spPr>
          <a:xfrm>
            <a:off x="6925853" y="3633903"/>
            <a:ext cx="1869850" cy="230832"/>
          </a:xfrm>
          <a:prstGeom prst="rect">
            <a:avLst/>
          </a:prstGeom>
          <a:noFill/>
        </p:spPr>
        <p:txBody>
          <a:bodyPr wrap="square" rtlCol="0">
            <a:spAutoFit/>
          </a:bodyPr>
          <a:lstStyle/>
          <a:p>
            <a:pPr algn="ctr"/>
            <a:r>
              <a:rPr lang="en-GB" sz="900" dirty="0"/>
              <a:t>Update (test)-review</a:t>
            </a:r>
            <a:endParaRPr lang="en-ZA" sz="900" dirty="0"/>
          </a:p>
        </p:txBody>
      </p:sp>
      <p:sp>
        <p:nvSpPr>
          <p:cNvPr id="133" name="Arrow: Pentagon 132">
            <a:extLst>
              <a:ext uri="{FF2B5EF4-FFF2-40B4-BE49-F238E27FC236}">
                <a16:creationId xmlns:a16="http://schemas.microsoft.com/office/drawing/2014/main" id="{0E20EAC0-03FE-45EB-8328-1982E39EBD91}"/>
              </a:ext>
            </a:extLst>
          </p:cNvPr>
          <p:cNvSpPr/>
          <p:nvPr/>
        </p:nvSpPr>
        <p:spPr>
          <a:xfrm>
            <a:off x="8510751" y="5065917"/>
            <a:ext cx="1115505" cy="202464"/>
          </a:xfrm>
          <a:prstGeom prst="homePlate">
            <a:avLst/>
          </a:prstGeom>
          <a:solidFill>
            <a:schemeClr val="tx1">
              <a:lumMod val="85000"/>
              <a:lumOff val="1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Go live Prep</a:t>
            </a:r>
          </a:p>
        </p:txBody>
      </p:sp>
      <p:sp>
        <p:nvSpPr>
          <p:cNvPr id="135" name="Arrow: Pentagon 134">
            <a:extLst>
              <a:ext uri="{FF2B5EF4-FFF2-40B4-BE49-F238E27FC236}">
                <a16:creationId xmlns:a16="http://schemas.microsoft.com/office/drawing/2014/main" id="{BEBBE3CF-9C32-48A5-B89B-839AA584AD27}"/>
              </a:ext>
            </a:extLst>
          </p:cNvPr>
          <p:cNvSpPr/>
          <p:nvPr/>
        </p:nvSpPr>
        <p:spPr>
          <a:xfrm>
            <a:off x="8016883" y="4272964"/>
            <a:ext cx="2301915" cy="198773"/>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Train Users</a:t>
            </a:r>
          </a:p>
        </p:txBody>
      </p:sp>
      <p:cxnSp>
        <p:nvCxnSpPr>
          <p:cNvPr id="75" name="Straight Connector 74">
            <a:extLst>
              <a:ext uri="{FF2B5EF4-FFF2-40B4-BE49-F238E27FC236}">
                <a16:creationId xmlns:a16="http://schemas.microsoft.com/office/drawing/2014/main" id="{9B41672A-BE20-48F6-97C1-A6D9BDCBC456}"/>
              </a:ext>
            </a:extLst>
          </p:cNvPr>
          <p:cNvCxnSpPr>
            <a:cxnSpLocks/>
          </p:cNvCxnSpPr>
          <p:nvPr/>
        </p:nvCxnSpPr>
        <p:spPr>
          <a:xfrm flipH="1" flipV="1">
            <a:off x="3741558" y="1838177"/>
            <a:ext cx="6024" cy="4739134"/>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6" name="Straight Connector 75">
            <a:extLst>
              <a:ext uri="{FF2B5EF4-FFF2-40B4-BE49-F238E27FC236}">
                <a16:creationId xmlns:a16="http://schemas.microsoft.com/office/drawing/2014/main" id="{BACA1510-8782-4F00-B6FE-F7405B7C9B2D}"/>
              </a:ext>
            </a:extLst>
          </p:cNvPr>
          <p:cNvCxnSpPr>
            <a:cxnSpLocks/>
          </p:cNvCxnSpPr>
          <p:nvPr/>
        </p:nvCxnSpPr>
        <p:spPr>
          <a:xfrm flipV="1">
            <a:off x="7704366" y="1810163"/>
            <a:ext cx="0" cy="4767148"/>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7" name="Straight Connector 76">
            <a:extLst>
              <a:ext uri="{FF2B5EF4-FFF2-40B4-BE49-F238E27FC236}">
                <a16:creationId xmlns:a16="http://schemas.microsoft.com/office/drawing/2014/main" id="{5CFBBBE1-1A36-494B-9B1B-90AFDD495639}"/>
              </a:ext>
            </a:extLst>
          </p:cNvPr>
          <p:cNvCxnSpPr>
            <a:cxnSpLocks/>
            <a:endCxn id="93" idx="0"/>
          </p:cNvCxnSpPr>
          <p:nvPr/>
        </p:nvCxnSpPr>
        <p:spPr>
          <a:xfrm flipH="1" flipV="1">
            <a:off x="8633897" y="1833360"/>
            <a:ext cx="52784" cy="4781824"/>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8" name="Straight Connector 77">
            <a:extLst>
              <a:ext uri="{FF2B5EF4-FFF2-40B4-BE49-F238E27FC236}">
                <a16:creationId xmlns:a16="http://schemas.microsoft.com/office/drawing/2014/main" id="{1C781784-BC60-4940-8A4D-2EB795F7636D}"/>
              </a:ext>
            </a:extLst>
          </p:cNvPr>
          <p:cNvCxnSpPr>
            <a:cxnSpLocks/>
          </p:cNvCxnSpPr>
          <p:nvPr/>
        </p:nvCxnSpPr>
        <p:spPr>
          <a:xfrm flipV="1">
            <a:off x="6699784" y="1877950"/>
            <a:ext cx="0" cy="4790026"/>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9" name="Straight Connector 78">
            <a:extLst>
              <a:ext uri="{FF2B5EF4-FFF2-40B4-BE49-F238E27FC236}">
                <a16:creationId xmlns:a16="http://schemas.microsoft.com/office/drawing/2014/main" id="{1F1A51F9-A669-40C4-8C5F-23C947F70775}"/>
              </a:ext>
            </a:extLst>
          </p:cNvPr>
          <p:cNvCxnSpPr>
            <a:cxnSpLocks/>
          </p:cNvCxnSpPr>
          <p:nvPr/>
        </p:nvCxnSpPr>
        <p:spPr>
          <a:xfrm flipH="1" flipV="1">
            <a:off x="4727039" y="1985532"/>
            <a:ext cx="16268" cy="4629652"/>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3" name="Straight Connector 82">
            <a:extLst>
              <a:ext uri="{FF2B5EF4-FFF2-40B4-BE49-F238E27FC236}">
                <a16:creationId xmlns:a16="http://schemas.microsoft.com/office/drawing/2014/main" id="{7DB71806-1A79-458D-B7C6-4D253934C819}"/>
              </a:ext>
            </a:extLst>
          </p:cNvPr>
          <p:cNvCxnSpPr>
            <a:cxnSpLocks/>
          </p:cNvCxnSpPr>
          <p:nvPr/>
        </p:nvCxnSpPr>
        <p:spPr>
          <a:xfrm flipV="1">
            <a:off x="2757696" y="1810164"/>
            <a:ext cx="0" cy="4805020"/>
          </a:xfrm>
          <a:prstGeom prst="line">
            <a:avLst/>
          </a:prstGeom>
          <a:ln w="952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5" name="Arrow: Pentagon 84">
            <a:extLst>
              <a:ext uri="{FF2B5EF4-FFF2-40B4-BE49-F238E27FC236}">
                <a16:creationId xmlns:a16="http://schemas.microsoft.com/office/drawing/2014/main" id="{11FC5F2A-0577-4A8A-94A5-1919520A8B7A}"/>
              </a:ext>
            </a:extLst>
          </p:cNvPr>
          <p:cNvSpPr/>
          <p:nvPr/>
        </p:nvSpPr>
        <p:spPr>
          <a:xfrm>
            <a:off x="4743307" y="4804070"/>
            <a:ext cx="335584" cy="180000"/>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86" name="Arrow: Pentagon 85">
            <a:extLst>
              <a:ext uri="{FF2B5EF4-FFF2-40B4-BE49-F238E27FC236}">
                <a16:creationId xmlns:a16="http://schemas.microsoft.com/office/drawing/2014/main" id="{3A19A02A-0508-4167-8D7D-74F48B8AC1F2}"/>
              </a:ext>
            </a:extLst>
          </p:cNvPr>
          <p:cNvSpPr/>
          <p:nvPr/>
        </p:nvSpPr>
        <p:spPr>
          <a:xfrm>
            <a:off x="3966308" y="5474894"/>
            <a:ext cx="4749405" cy="190539"/>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Data cleansing initiatives</a:t>
            </a:r>
          </a:p>
        </p:txBody>
      </p:sp>
      <p:sp>
        <p:nvSpPr>
          <p:cNvPr id="87" name="Arrow: Pentagon 86">
            <a:extLst>
              <a:ext uri="{FF2B5EF4-FFF2-40B4-BE49-F238E27FC236}">
                <a16:creationId xmlns:a16="http://schemas.microsoft.com/office/drawing/2014/main" id="{0B9715B2-2593-4E73-8A8F-9A9E3C5530B2}"/>
              </a:ext>
            </a:extLst>
          </p:cNvPr>
          <p:cNvSpPr/>
          <p:nvPr/>
        </p:nvSpPr>
        <p:spPr>
          <a:xfrm>
            <a:off x="4691035" y="5703764"/>
            <a:ext cx="3182935" cy="172722"/>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Data migration strategy</a:t>
            </a:r>
          </a:p>
        </p:txBody>
      </p:sp>
      <p:sp>
        <p:nvSpPr>
          <p:cNvPr id="5" name="Rectangle 4">
            <a:extLst>
              <a:ext uri="{FF2B5EF4-FFF2-40B4-BE49-F238E27FC236}">
                <a16:creationId xmlns:a16="http://schemas.microsoft.com/office/drawing/2014/main" id="{730AE0E4-C23F-410D-A815-8FF840FFFE7D}"/>
              </a:ext>
            </a:extLst>
          </p:cNvPr>
          <p:cNvSpPr/>
          <p:nvPr/>
        </p:nvSpPr>
        <p:spPr>
          <a:xfrm>
            <a:off x="4469132" y="1841267"/>
            <a:ext cx="479252" cy="179356"/>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700" b="1" dirty="0">
                <a:solidFill>
                  <a:schemeClr val="tx1"/>
                </a:solidFill>
              </a:rPr>
              <a:t>Budget</a:t>
            </a:r>
            <a:endParaRPr lang="en-ZA" sz="600" b="1" dirty="0">
              <a:solidFill>
                <a:schemeClr val="tx1"/>
              </a:solidFill>
            </a:endParaRPr>
          </a:p>
        </p:txBody>
      </p:sp>
      <p:sp>
        <p:nvSpPr>
          <p:cNvPr id="89" name="Rectangle 88">
            <a:extLst>
              <a:ext uri="{FF2B5EF4-FFF2-40B4-BE49-F238E27FC236}">
                <a16:creationId xmlns:a16="http://schemas.microsoft.com/office/drawing/2014/main" id="{67A6C3E2-75D9-4762-A816-7E9D3DB215F3}"/>
              </a:ext>
            </a:extLst>
          </p:cNvPr>
          <p:cNvSpPr/>
          <p:nvPr/>
        </p:nvSpPr>
        <p:spPr>
          <a:xfrm>
            <a:off x="10019464" y="2776492"/>
            <a:ext cx="473209" cy="124688"/>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sz="1200" dirty="0"/>
          </a:p>
        </p:txBody>
      </p:sp>
      <p:sp>
        <p:nvSpPr>
          <p:cNvPr id="90" name="TextBox 89">
            <a:extLst>
              <a:ext uri="{FF2B5EF4-FFF2-40B4-BE49-F238E27FC236}">
                <a16:creationId xmlns:a16="http://schemas.microsoft.com/office/drawing/2014/main" id="{F9794D10-019A-48E8-8A97-A5AF80ACF728}"/>
              </a:ext>
            </a:extLst>
          </p:cNvPr>
          <p:cNvSpPr txBox="1"/>
          <p:nvPr/>
        </p:nvSpPr>
        <p:spPr>
          <a:xfrm>
            <a:off x="9790149" y="2915208"/>
            <a:ext cx="935888" cy="369332"/>
          </a:xfrm>
          <a:prstGeom prst="rect">
            <a:avLst/>
          </a:prstGeom>
          <a:noFill/>
        </p:spPr>
        <p:txBody>
          <a:bodyPr wrap="square" rtlCol="0">
            <a:spAutoFit/>
          </a:bodyPr>
          <a:lstStyle/>
          <a:p>
            <a:pPr algn="ctr"/>
            <a:r>
              <a:rPr lang="en-ZA" sz="900" dirty="0"/>
              <a:t>Restricted availability</a:t>
            </a:r>
          </a:p>
        </p:txBody>
      </p:sp>
      <p:sp>
        <p:nvSpPr>
          <p:cNvPr id="91" name="Rectangle 90">
            <a:extLst>
              <a:ext uri="{FF2B5EF4-FFF2-40B4-BE49-F238E27FC236}">
                <a16:creationId xmlns:a16="http://schemas.microsoft.com/office/drawing/2014/main" id="{FD48DA7A-C59B-4CB9-9C89-2CEE21963693}"/>
              </a:ext>
            </a:extLst>
          </p:cNvPr>
          <p:cNvSpPr/>
          <p:nvPr/>
        </p:nvSpPr>
        <p:spPr>
          <a:xfrm>
            <a:off x="5467632" y="1844810"/>
            <a:ext cx="867269" cy="1800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700" b="1" dirty="0">
                <a:solidFill>
                  <a:schemeClr val="tx1"/>
                </a:solidFill>
              </a:rPr>
              <a:t>Year End</a:t>
            </a:r>
          </a:p>
        </p:txBody>
      </p:sp>
      <p:sp>
        <p:nvSpPr>
          <p:cNvPr id="92" name="Rectangle 91">
            <a:extLst>
              <a:ext uri="{FF2B5EF4-FFF2-40B4-BE49-F238E27FC236}">
                <a16:creationId xmlns:a16="http://schemas.microsoft.com/office/drawing/2014/main" id="{C1D5AE44-FF4D-4B32-ADFF-A29D72D3E78E}"/>
              </a:ext>
            </a:extLst>
          </p:cNvPr>
          <p:cNvSpPr/>
          <p:nvPr/>
        </p:nvSpPr>
        <p:spPr>
          <a:xfrm>
            <a:off x="5965333" y="2028361"/>
            <a:ext cx="719341" cy="1800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700" b="1" dirty="0">
                <a:solidFill>
                  <a:schemeClr val="tx1"/>
                </a:solidFill>
              </a:rPr>
              <a:t>Audit</a:t>
            </a:r>
            <a:endParaRPr lang="en-ZA" sz="600" b="1" dirty="0">
              <a:solidFill>
                <a:schemeClr val="tx1"/>
              </a:solidFill>
            </a:endParaRPr>
          </a:p>
        </p:txBody>
      </p:sp>
      <p:sp>
        <p:nvSpPr>
          <p:cNvPr id="93" name="Rectangle 92">
            <a:extLst>
              <a:ext uri="{FF2B5EF4-FFF2-40B4-BE49-F238E27FC236}">
                <a16:creationId xmlns:a16="http://schemas.microsoft.com/office/drawing/2014/main" id="{2EAE0B10-FE4A-4897-9EFC-2086D9811A15}"/>
              </a:ext>
            </a:extLst>
          </p:cNvPr>
          <p:cNvSpPr/>
          <p:nvPr/>
        </p:nvSpPr>
        <p:spPr>
          <a:xfrm>
            <a:off x="8407328" y="1833360"/>
            <a:ext cx="453139" cy="1800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700" b="1" dirty="0">
                <a:solidFill>
                  <a:schemeClr val="tx1"/>
                </a:solidFill>
              </a:rPr>
              <a:t>Budget</a:t>
            </a:r>
            <a:endParaRPr lang="en-ZA" sz="600" b="1" dirty="0">
              <a:solidFill>
                <a:schemeClr val="tx1"/>
              </a:solidFill>
            </a:endParaRPr>
          </a:p>
        </p:txBody>
      </p:sp>
      <p:sp>
        <p:nvSpPr>
          <p:cNvPr id="94" name="Arrow: Pentagon 93">
            <a:extLst>
              <a:ext uri="{FF2B5EF4-FFF2-40B4-BE49-F238E27FC236}">
                <a16:creationId xmlns:a16="http://schemas.microsoft.com/office/drawing/2014/main" id="{6329DD78-40E1-4B16-9CD9-FCEA40FF18F7}"/>
              </a:ext>
            </a:extLst>
          </p:cNvPr>
          <p:cNvSpPr/>
          <p:nvPr/>
        </p:nvSpPr>
        <p:spPr>
          <a:xfrm>
            <a:off x="2812738" y="2578586"/>
            <a:ext cx="2512282" cy="297661"/>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900" dirty="0"/>
              <a:t>Phase 2 Envisioning our Future</a:t>
            </a:r>
          </a:p>
        </p:txBody>
      </p:sp>
      <p:sp>
        <p:nvSpPr>
          <p:cNvPr id="48" name="TextBox 47">
            <a:extLst>
              <a:ext uri="{FF2B5EF4-FFF2-40B4-BE49-F238E27FC236}">
                <a16:creationId xmlns:a16="http://schemas.microsoft.com/office/drawing/2014/main" id="{55710AB5-5DAC-43B2-BBE3-2D9C7C5DDF56}"/>
              </a:ext>
            </a:extLst>
          </p:cNvPr>
          <p:cNvSpPr txBox="1"/>
          <p:nvPr/>
        </p:nvSpPr>
        <p:spPr>
          <a:xfrm>
            <a:off x="9900655" y="2702989"/>
            <a:ext cx="713449" cy="606682"/>
          </a:xfrm>
          <a:prstGeom prst="rect">
            <a:avLst/>
          </a:prstGeom>
          <a:noFill/>
          <a:ln>
            <a:solidFill>
              <a:schemeClr val="tx1"/>
            </a:solidFill>
          </a:ln>
        </p:spPr>
        <p:txBody>
          <a:bodyPr wrap="square" rtlCol="0">
            <a:spAutoFit/>
          </a:bodyPr>
          <a:lstStyle/>
          <a:p>
            <a:endParaRPr lang="en-ZA" dirty="0"/>
          </a:p>
        </p:txBody>
      </p:sp>
      <p:sp>
        <p:nvSpPr>
          <p:cNvPr id="84" name="Arrow: Pentagon 83">
            <a:extLst>
              <a:ext uri="{FF2B5EF4-FFF2-40B4-BE49-F238E27FC236}">
                <a16:creationId xmlns:a16="http://schemas.microsoft.com/office/drawing/2014/main" id="{9FBC6AB2-FFCF-4CCC-B03C-D812FBF6478B}"/>
              </a:ext>
            </a:extLst>
          </p:cNvPr>
          <p:cNvSpPr/>
          <p:nvPr/>
        </p:nvSpPr>
        <p:spPr>
          <a:xfrm>
            <a:off x="8607418" y="5704531"/>
            <a:ext cx="1115505" cy="180000"/>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GB" sz="900" dirty="0"/>
              <a:t>Ph 7 Data migration</a:t>
            </a:r>
            <a:endParaRPr lang="en-ZA" sz="900" dirty="0"/>
          </a:p>
        </p:txBody>
      </p:sp>
      <p:sp>
        <p:nvSpPr>
          <p:cNvPr id="8" name="TextBox 7">
            <a:extLst>
              <a:ext uri="{FF2B5EF4-FFF2-40B4-BE49-F238E27FC236}">
                <a16:creationId xmlns:a16="http://schemas.microsoft.com/office/drawing/2014/main" id="{8C3F5B2C-2A65-4BFA-8E9B-9720EA04859A}"/>
              </a:ext>
            </a:extLst>
          </p:cNvPr>
          <p:cNvSpPr txBox="1"/>
          <p:nvPr/>
        </p:nvSpPr>
        <p:spPr>
          <a:xfrm>
            <a:off x="5181365" y="5137157"/>
            <a:ext cx="1695715" cy="215444"/>
          </a:xfrm>
          <a:prstGeom prst="rect">
            <a:avLst/>
          </a:prstGeom>
          <a:noFill/>
        </p:spPr>
        <p:txBody>
          <a:bodyPr wrap="square" rtlCol="0">
            <a:spAutoFit/>
          </a:bodyPr>
          <a:lstStyle/>
          <a:p>
            <a:r>
              <a:rPr lang="en-ZA" sz="800" dirty="0"/>
              <a:t>SunStudent Coordinated Planning</a:t>
            </a:r>
          </a:p>
        </p:txBody>
      </p:sp>
      <p:sp>
        <p:nvSpPr>
          <p:cNvPr id="95" name="Arrow: Pentagon 94">
            <a:extLst>
              <a:ext uri="{FF2B5EF4-FFF2-40B4-BE49-F238E27FC236}">
                <a16:creationId xmlns:a16="http://schemas.microsoft.com/office/drawing/2014/main" id="{E2D8570E-1FD2-4D34-AD9F-A470E823C143}"/>
              </a:ext>
            </a:extLst>
          </p:cNvPr>
          <p:cNvSpPr/>
          <p:nvPr/>
        </p:nvSpPr>
        <p:spPr>
          <a:xfrm>
            <a:off x="4336385" y="3848804"/>
            <a:ext cx="1236614" cy="205297"/>
          </a:xfrm>
          <a:prstGeom prst="homePlat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endParaRPr lang="en-ZA" sz="900" dirty="0"/>
          </a:p>
        </p:txBody>
      </p:sp>
      <p:sp>
        <p:nvSpPr>
          <p:cNvPr id="96" name="TextBox 95">
            <a:extLst>
              <a:ext uri="{FF2B5EF4-FFF2-40B4-BE49-F238E27FC236}">
                <a16:creationId xmlns:a16="http://schemas.microsoft.com/office/drawing/2014/main" id="{07C5A4A2-BF21-4620-A056-B6AA77AB5CDD}"/>
              </a:ext>
            </a:extLst>
          </p:cNvPr>
          <p:cNvSpPr txBox="1"/>
          <p:nvPr/>
        </p:nvSpPr>
        <p:spPr>
          <a:xfrm>
            <a:off x="2112064" y="3855698"/>
            <a:ext cx="2317748" cy="230832"/>
          </a:xfrm>
          <a:prstGeom prst="rect">
            <a:avLst/>
          </a:prstGeom>
          <a:noFill/>
        </p:spPr>
        <p:txBody>
          <a:bodyPr wrap="square" rtlCol="0">
            <a:spAutoFit/>
          </a:bodyPr>
          <a:lstStyle/>
          <a:p>
            <a:pPr algn="ctr"/>
            <a:r>
              <a:rPr lang="en-GB" sz="900" dirty="0"/>
              <a:t>Workflow &amp; Authorisation – Iteration 2 prep</a:t>
            </a:r>
            <a:endParaRPr lang="en-ZA" sz="900" dirty="0"/>
          </a:p>
        </p:txBody>
      </p:sp>
      <p:sp>
        <p:nvSpPr>
          <p:cNvPr id="97" name="Arrow: Pentagon 96">
            <a:extLst>
              <a:ext uri="{FF2B5EF4-FFF2-40B4-BE49-F238E27FC236}">
                <a16:creationId xmlns:a16="http://schemas.microsoft.com/office/drawing/2014/main" id="{644C2280-4615-49D4-A0C6-3C5B84FED1A1}"/>
              </a:ext>
            </a:extLst>
          </p:cNvPr>
          <p:cNvSpPr/>
          <p:nvPr/>
        </p:nvSpPr>
        <p:spPr>
          <a:xfrm>
            <a:off x="3887676" y="4104137"/>
            <a:ext cx="2326603" cy="197497"/>
          </a:xfrm>
          <a:prstGeom prst="homePlate">
            <a:avLst/>
          </a:prstGeom>
          <a:solidFill>
            <a:schemeClr val="accent5">
              <a:lumMod val="20000"/>
              <a:lumOff val="80000"/>
            </a:scheme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36000" tIns="0" rIns="0" bIns="0" rtlCol="0" anchor="ctr"/>
          <a:lstStyle/>
          <a:p>
            <a:pPr algn="ctr"/>
            <a:r>
              <a:rPr lang="en-ZA" sz="900" dirty="0">
                <a:solidFill>
                  <a:schemeClr val="tx1"/>
                </a:solidFill>
              </a:rPr>
              <a:t>Integration Requirements Definition</a:t>
            </a:r>
          </a:p>
        </p:txBody>
      </p:sp>
      <p:sp>
        <p:nvSpPr>
          <p:cNvPr id="11" name="Arrow: Curved Up 10">
            <a:extLst>
              <a:ext uri="{FF2B5EF4-FFF2-40B4-BE49-F238E27FC236}">
                <a16:creationId xmlns:a16="http://schemas.microsoft.com/office/drawing/2014/main" id="{BF597319-4302-47DC-B518-09C93EF0ED02}"/>
              </a:ext>
            </a:extLst>
          </p:cNvPr>
          <p:cNvSpPr/>
          <p:nvPr/>
        </p:nvSpPr>
        <p:spPr>
          <a:xfrm>
            <a:off x="3592288" y="4203239"/>
            <a:ext cx="267493" cy="1603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99" name="Arrow: Curved Up 98">
            <a:extLst>
              <a:ext uri="{FF2B5EF4-FFF2-40B4-BE49-F238E27FC236}">
                <a16:creationId xmlns:a16="http://schemas.microsoft.com/office/drawing/2014/main" id="{6CD5760E-372D-4F9A-8DD1-3660ABA6CEC1}"/>
              </a:ext>
            </a:extLst>
          </p:cNvPr>
          <p:cNvSpPr/>
          <p:nvPr/>
        </p:nvSpPr>
        <p:spPr>
          <a:xfrm>
            <a:off x="3885358" y="5900856"/>
            <a:ext cx="267493" cy="16038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142" name="Arrow: Pentagon 141">
            <a:extLst>
              <a:ext uri="{FF2B5EF4-FFF2-40B4-BE49-F238E27FC236}">
                <a16:creationId xmlns:a16="http://schemas.microsoft.com/office/drawing/2014/main" id="{182BAD93-1925-4273-9771-06DCA34A200E}"/>
              </a:ext>
            </a:extLst>
          </p:cNvPr>
          <p:cNvSpPr/>
          <p:nvPr/>
        </p:nvSpPr>
        <p:spPr>
          <a:xfrm>
            <a:off x="6296343" y="4272964"/>
            <a:ext cx="1731720" cy="200241"/>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Updated Training material</a:t>
            </a:r>
          </a:p>
        </p:txBody>
      </p:sp>
      <p:sp>
        <p:nvSpPr>
          <p:cNvPr id="143" name="Arrow: Pentagon 142">
            <a:extLst>
              <a:ext uri="{FF2B5EF4-FFF2-40B4-BE49-F238E27FC236}">
                <a16:creationId xmlns:a16="http://schemas.microsoft.com/office/drawing/2014/main" id="{CA2513ED-9529-418F-8EB8-88C9112BB082}"/>
              </a:ext>
            </a:extLst>
          </p:cNvPr>
          <p:cNvSpPr/>
          <p:nvPr/>
        </p:nvSpPr>
        <p:spPr>
          <a:xfrm>
            <a:off x="4106465" y="4283873"/>
            <a:ext cx="1866182" cy="186202"/>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Training Approach &amp; Plan</a:t>
            </a:r>
          </a:p>
        </p:txBody>
      </p:sp>
      <p:sp>
        <p:nvSpPr>
          <p:cNvPr id="144" name="Arrow: Pentagon 143">
            <a:extLst>
              <a:ext uri="{FF2B5EF4-FFF2-40B4-BE49-F238E27FC236}">
                <a16:creationId xmlns:a16="http://schemas.microsoft.com/office/drawing/2014/main" id="{7ABACEA0-FD07-4457-8CED-ED7506F98FE9}"/>
              </a:ext>
            </a:extLst>
          </p:cNvPr>
          <p:cNvSpPr/>
          <p:nvPr/>
        </p:nvSpPr>
        <p:spPr>
          <a:xfrm>
            <a:off x="3969031" y="5283533"/>
            <a:ext cx="1718950" cy="173229"/>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ZA" sz="900" dirty="0"/>
              <a:t>Test Strategy &amp; approach &amp; plan</a:t>
            </a:r>
          </a:p>
        </p:txBody>
      </p:sp>
      <p:sp>
        <p:nvSpPr>
          <p:cNvPr id="146" name="Arrow: Pentagon 145">
            <a:extLst>
              <a:ext uri="{FF2B5EF4-FFF2-40B4-BE49-F238E27FC236}">
                <a16:creationId xmlns:a16="http://schemas.microsoft.com/office/drawing/2014/main" id="{3A1BEA20-0E9E-458C-82EE-238E713827C3}"/>
              </a:ext>
            </a:extLst>
          </p:cNvPr>
          <p:cNvSpPr/>
          <p:nvPr/>
        </p:nvSpPr>
        <p:spPr>
          <a:xfrm>
            <a:off x="6060846" y="2640827"/>
            <a:ext cx="500493" cy="180000"/>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r>
              <a:rPr lang="en-GB" sz="900" dirty="0">
                <a:solidFill>
                  <a:schemeClr val="tx1"/>
                </a:solidFill>
              </a:rPr>
              <a:t>Trainers</a:t>
            </a:r>
            <a:endParaRPr lang="en-ZA" sz="900" dirty="0">
              <a:solidFill>
                <a:schemeClr val="tx1"/>
              </a:solidFill>
            </a:endParaRPr>
          </a:p>
        </p:txBody>
      </p:sp>
      <p:sp>
        <p:nvSpPr>
          <p:cNvPr id="147" name="Rectangle 146">
            <a:extLst>
              <a:ext uri="{FF2B5EF4-FFF2-40B4-BE49-F238E27FC236}">
                <a16:creationId xmlns:a16="http://schemas.microsoft.com/office/drawing/2014/main" id="{93B67154-74BC-4F53-BD3A-65AFF18B2E08}"/>
              </a:ext>
            </a:extLst>
          </p:cNvPr>
          <p:cNvSpPr/>
          <p:nvPr/>
        </p:nvSpPr>
        <p:spPr>
          <a:xfrm>
            <a:off x="3873295" y="6077119"/>
            <a:ext cx="3767209" cy="13504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00" dirty="0">
                <a:solidFill>
                  <a:schemeClr val="tx1"/>
                </a:solidFill>
              </a:rPr>
              <a:t> Architecture Design</a:t>
            </a:r>
          </a:p>
        </p:txBody>
      </p:sp>
      <p:sp>
        <p:nvSpPr>
          <p:cNvPr id="80" name="Star: 5 Points 79">
            <a:extLst>
              <a:ext uri="{FF2B5EF4-FFF2-40B4-BE49-F238E27FC236}">
                <a16:creationId xmlns:a16="http://schemas.microsoft.com/office/drawing/2014/main" id="{D37F873F-74B2-4783-92E7-5112B7D0D890}"/>
              </a:ext>
            </a:extLst>
          </p:cNvPr>
          <p:cNvSpPr/>
          <p:nvPr/>
        </p:nvSpPr>
        <p:spPr>
          <a:xfrm>
            <a:off x="3518429" y="2899570"/>
            <a:ext cx="221510" cy="233120"/>
          </a:xfrm>
          <a:prstGeom prst="star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1" name="Star: 5 Points 80">
            <a:extLst>
              <a:ext uri="{FF2B5EF4-FFF2-40B4-BE49-F238E27FC236}">
                <a16:creationId xmlns:a16="http://schemas.microsoft.com/office/drawing/2014/main" id="{6ABE3ED6-620D-41BB-AD09-92635DEF5F52}"/>
              </a:ext>
            </a:extLst>
          </p:cNvPr>
          <p:cNvSpPr/>
          <p:nvPr/>
        </p:nvSpPr>
        <p:spPr>
          <a:xfrm>
            <a:off x="9775415" y="3409486"/>
            <a:ext cx="221510" cy="233120"/>
          </a:xfrm>
          <a:prstGeom prst="star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800" dirty="0"/>
          </a:p>
        </p:txBody>
      </p:sp>
      <p:sp>
        <p:nvSpPr>
          <p:cNvPr id="12" name="TextBox 11">
            <a:extLst>
              <a:ext uri="{FF2B5EF4-FFF2-40B4-BE49-F238E27FC236}">
                <a16:creationId xmlns:a16="http://schemas.microsoft.com/office/drawing/2014/main" id="{24EA5BED-8BB2-420A-B038-BEF54AE74200}"/>
              </a:ext>
            </a:extLst>
          </p:cNvPr>
          <p:cNvSpPr txBox="1"/>
          <p:nvPr/>
        </p:nvSpPr>
        <p:spPr>
          <a:xfrm>
            <a:off x="9967511" y="3447184"/>
            <a:ext cx="606256" cy="215444"/>
          </a:xfrm>
          <a:prstGeom prst="rect">
            <a:avLst/>
          </a:prstGeom>
          <a:noFill/>
        </p:spPr>
        <p:txBody>
          <a:bodyPr wrap="none" rtlCol="0">
            <a:spAutoFit/>
          </a:bodyPr>
          <a:lstStyle/>
          <a:p>
            <a:r>
              <a:rPr lang="en-GB" sz="800" dirty="0"/>
              <a:t>Milestone</a:t>
            </a:r>
            <a:endParaRPr lang="en-ZA" sz="800" dirty="0"/>
          </a:p>
        </p:txBody>
      </p:sp>
      <p:sp>
        <p:nvSpPr>
          <p:cNvPr id="82" name="Star: 5 Points 81">
            <a:extLst>
              <a:ext uri="{FF2B5EF4-FFF2-40B4-BE49-F238E27FC236}">
                <a16:creationId xmlns:a16="http://schemas.microsoft.com/office/drawing/2014/main" id="{FCEA26BD-356A-44D2-9E3D-06214892B562}"/>
              </a:ext>
            </a:extLst>
          </p:cNvPr>
          <p:cNvSpPr/>
          <p:nvPr/>
        </p:nvSpPr>
        <p:spPr>
          <a:xfrm>
            <a:off x="5525751" y="4554198"/>
            <a:ext cx="221510" cy="233120"/>
          </a:xfrm>
          <a:prstGeom prst="star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800" dirty="0"/>
          </a:p>
        </p:txBody>
      </p:sp>
      <p:sp>
        <p:nvSpPr>
          <p:cNvPr id="4" name="Star: 5 Points 3">
            <a:extLst>
              <a:ext uri="{FF2B5EF4-FFF2-40B4-BE49-F238E27FC236}">
                <a16:creationId xmlns:a16="http://schemas.microsoft.com/office/drawing/2014/main" id="{AD2BBA87-F91F-45EC-BA89-C8E97E9F0F77}"/>
              </a:ext>
            </a:extLst>
          </p:cNvPr>
          <p:cNvSpPr/>
          <p:nvPr/>
        </p:nvSpPr>
        <p:spPr>
          <a:xfrm>
            <a:off x="5062440" y="5155524"/>
            <a:ext cx="162655" cy="1670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8" name="Arrow: Pentagon 87">
            <a:extLst>
              <a:ext uri="{FF2B5EF4-FFF2-40B4-BE49-F238E27FC236}">
                <a16:creationId xmlns:a16="http://schemas.microsoft.com/office/drawing/2014/main" id="{6021D774-311A-44A8-AA5E-A6643BC37B05}"/>
              </a:ext>
            </a:extLst>
          </p:cNvPr>
          <p:cNvSpPr/>
          <p:nvPr/>
        </p:nvSpPr>
        <p:spPr>
          <a:xfrm>
            <a:off x="5206212" y="4842879"/>
            <a:ext cx="638076" cy="135810"/>
          </a:xfrm>
          <a:prstGeom prst="homePlat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gn="ctr"/>
            <a:endParaRPr lang="en-ZA" sz="900" dirty="0"/>
          </a:p>
        </p:txBody>
      </p:sp>
      <p:sp>
        <p:nvSpPr>
          <p:cNvPr id="100" name="TextBox 99">
            <a:extLst>
              <a:ext uri="{FF2B5EF4-FFF2-40B4-BE49-F238E27FC236}">
                <a16:creationId xmlns:a16="http://schemas.microsoft.com/office/drawing/2014/main" id="{2E5F7306-CCD4-4CF4-9637-036CA1EC6F04}"/>
              </a:ext>
            </a:extLst>
          </p:cNvPr>
          <p:cNvSpPr txBox="1"/>
          <p:nvPr/>
        </p:nvSpPr>
        <p:spPr>
          <a:xfrm>
            <a:off x="5656017" y="4740723"/>
            <a:ext cx="1156608" cy="369332"/>
          </a:xfrm>
          <a:prstGeom prst="rect">
            <a:avLst/>
          </a:prstGeom>
          <a:noFill/>
        </p:spPr>
        <p:txBody>
          <a:bodyPr wrap="square" rtlCol="0">
            <a:spAutoFit/>
          </a:bodyPr>
          <a:lstStyle/>
          <a:p>
            <a:pPr algn="ctr"/>
            <a:r>
              <a:rPr lang="en-GB" sz="900" dirty="0"/>
              <a:t>Develop train the tester training</a:t>
            </a:r>
            <a:endParaRPr lang="en-ZA" sz="900" dirty="0"/>
          </a:p>
        </p:txBody>
      </p:sp>
      <p:sp>
        <p:nvSpPr>
          <p:cNvPr id="101" name="Arrow: Pentagon 100">
            <a:extLst>
              <a:ext uri="{FF2B5EF4-FFF2-40B4-BE49-F238E27FC236}">
                <a16:creationId xmlns:a16="http://schemas.microsoft.com/office/drawing/2014/main" id="{0893BB15-B20E-4664-A860-ED2B2284E102}"/>
              </a:ext>
            </a:extLst>
          </p:cNvPr>
          <p:cNvSpPr/>
          <p:nvPr/>
        </p:nvSpPr>
        <p:spPr>
          <a:xfrm>
            <a:off x="5798646" y="2203609"/>
            <a:ext cx="1891550" cy="205160"/>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ZA" sz="800" dirty="0"/>
              <a:t>3 Review Iteration 2</a:t>
            </a:r>
          </a:p>
        </p:txBody>
      </p:sp>
    </p:spTree>
    <p:extLst>
      <p:ext uri="{BB962C8B-B14F-4D97-AF65-F5344CB8AC3E}">
        <p14:creationId xmlns:p14="http://schemas.microsoft.com/office/powerpoint/2010/main" val="2635807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ACECE4-0D32-49A4-ACBD-393077432972}"/>
              </a:ext>
            </a:extLst>
          </p:cNvPr>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268085" y="5137"/>
            <a:ext cx="12192000" cy="6852863"/>
          </a:xfrm>
          <a:prstGeom prst="rect">
            <a:avLst/>
          </a:prstGeom>
        </p:spPr>
      </p:pic>
      <p:sp>
        <p:nvSpPr>
          <p:cNvPr id="2" name="Title 1">
            <a:extLst>
              <a:ext uri="{FF2B5EF4-FFF2-40B4-BE49-F238E27FC236}">
                <a16:creationId xmlns:a16="http://schemas.microsoft.com/office/drawing/2014/main" id="{61EFAEA1-0A92-40EF-9376-5004EECFA3BE}"/>
              </a:ext>
            </a:extLst>
          </p:cNvPr>
          <p:cNvSpPr>
            <a:spLocks noGrp="1"/>
          </p:cNvSpPr>
          <p:nvPr>
            <p:ph type="title"/>
          </p:nvPr>
        </p:nvSpPr>
        <p:spPr/>
        <p:txBody>
          <a:bodyPr/>
          <a:lstStyle/>
          <a:p>
            <a:r>
              <a:rPr lang="en-ZA" dirty="0" err="1"/>
              <a:t>SUNStudent</a:t>
            </a:r>
            <a:r>
              <a:rPr lang="en-ZA" dirty="0"/>
              <a:t> implementation approach</a:t>
            </a:r>
          </a:p>
        </p:txBody>
      </p:sp>
      <p:sp>
        <p:nvSpPr>
          <p:cNvPr id="3" name="Content Placeholder 2">
            <a:extLst>
              <a:ext uri="{FF2B5EF4-FFF2-40B4-BE49-F238E27FC236}">
                <a16:creationId xmlns:a16="http://schemas.microsoft.com/office/drawing/2014/main" id="{5E8A52B7-6DDA-4FA1-A77F-F9766DE3D17C}"/>
              </a:ext>
            </a:extLst>
          </p:cNvPr>
          <p:cNvSpPr>
            <a:spLocks noGrp="1"/>
          </p:cNvSpPr>
          <p:nvPr>
            <p:ph idx="1"/>
          </p:nvPr>
        </p:nvSpPr>
        <p:spPr/>
        <p:txBody>
          <a:bodyPr>
            <a:normAutofit fontScale="92500"/>
          </a:bodyPr>
          <a:lstStyle/>
          <a:p>
            <a:pPr lvl="1"/>
            <a:r>
              <a:rPr lang="en-ZA" dirty="0"/>
              <a:t>3 x “Blueprinting” workshops with 300+ stakeholders each, 2-3 weeks each</a:t>
            </a:r>
          </a:p>
          <a:p>
            <a:pPr lvl="2"/>
            <a:r>
              <a:rPr lang="en-ZA" dirty="0"/>
              <a:t>Workshop 1 is complete; massive participation</a:t>
            </a:r>
          </a:p>
          <a:p>
            <a:pPr lvl="1"/>
            <a:r>
              <a:rPr lang="en-ZA" dirty="0"/>
              <a:t>Facilitated by Serosoft (Eiffel provide project and change management services)</a:t>
            </a:r>
          </a:p>
          <a:p>
            <a:pPr lvl="1"/>
            <a:r>
              <a:rPr lang="en-ZA" dirty="0"/>
              <a:t>Academia demos in workshops use SU data samples</a:t>
            </a:r>
          </a:p>
          <a:p>
            <a:pPr lvl="1"/>
            <a:r>
              <a:rPr lang="en-ZA" dirty="0"/>
              <a:t>Academia demos are the starting point for each functionality discussion</a:t>
            </a:r>
          </a:p>
          <a:p>
            <a:pPr lvl="1"/>
            <a:r>
              <a:rPr lang="en-ZA" dirty="0"/>
              <a:t>Output is Blueprint document describing SU’s requirements and what Academia will provide, which contractually defines the scope of the implementation</a:t>
            </a:r>
          </a:p>
          <a:p>
            <a:pPr lvl="1"/>
            <a:r>
              <a:rPr lang="en-ZA" dirty="0"/>
              <a:t>SU’s “unique” requirements will be incorporated into the Academia product, where reasonable</a:t>
            </a:r>
          </a:p>
          <a:p>
            <a:pPr lvl="1"/>
            <a:r>
              <a:rPr lang="en-ZA" dirty="0"/>
              <a:t>Blueprint for sign-off by end Oct 2019</a:t>
            </a:r>
          </a:p>
          <a:p>
            <a:pPr lvl="1"/>
            <a:r>
              <a:rPr lang="en-ZA" dirty="0"/>
              <a:t>Phased implementation, with first phases live in 2020 (?) &amp; main go-live in 2021</a:t>
            </a:r>
          </a:p>
          <a:p>
            <a:pPr lvl="1"/>
            <a:endParaRPr lang="en-ZA" dirty="0"/>
          </a:p>
        </p:txBody>
      </p:sp>
    </p:spTree>
    <p:extLst>
      <p:ext uri="{BB962C8B-B14F-4D97-AF65-F5344CB8AC3E}">
        <p14:creationId xmlns:p14="http://schemas.microsoft.com/office/powerpoint/2010/main" val="151088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0" y="5137"/>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268085" y="1933303"/>
            <a:ext cx="11201104" cy="2862322"/>
          </a:xfrm>
          <a:prstGeom prst="rect">
            <a:avLst/>
          </a:prstGeom>
        </p:spPr>
        <p:txBody>
          <a:bodyPr wrap="square">
            <a:spAutoFit/>
          </a:bodyPr>
          <a:lstStyle/>
          <a:p>
            <a:pPr marL="742950" indent="-742950" fontAlgn="base">
              <a:buFont typeface="+mj-lt"/>
              <a:buAutoNum type="arabicPeriod"/>
            </a:pPr>
            <a:r>
              <a:rPr lang="en-ZA" sz="3600" dirty="0">
                <a:solidFill>
                  <a:srgbClr val="000000"/>
                </a:solidFill>
                <a:latin typeface="Calibri" panose="020F0502020204030204" pitchFamily="34" charset="0"/>
              </a:rPr>
              <a:t>Incident Response and Resolution times, depending on Severity classification</a:t>
            </a:r>
            <a:r>
              <a:rPr lang="en-US" sz="3600" dirty="0">
                <a:solidFill>
                  <a:srgbClr val="000000"/>
                </a:solidFill>
                <a:latin typeface="Calibri" panose="020F0502020204030204" pitchFamily="34" charset="0"/>
              </a:rPr>
              <a:t>​</a:t>
            </a:r>
            <a:endParaRPr lang="en-US" sz="3600" dirty="0">
              <a:solidFill>
                <a:srgbClr val="000000"/>
              </a:solidFill>
              <a:latin typeface="Arial" panose="020B0604020202020204" pitchFamily="34" charset="0"/>
            </a:endParaRPr>
          </a:p>
          <a:p>
            <a:pPr marL="742950" indent="-742950" fontAlgn="base">
              <a:buFont typeface="+mj-lt"/>
              <a:buAutoNum type="arabicPeriod"/>
            </a:pPr>
            <a:r>
              <a:rPr lang="en-ZA" sz="3600" dirty="0">
                <a:solidFill>
                  <a:srgbClr val="000000"/>
                </a:solidFill>
                <a:latin typeface="Calibri" panose="020F0502020204030204" pitchFamily="34" charset="0"/>
              </a:rPr>
              <a:t>Service Responsiveness</a:t>
            </a:r>
            <a:r>
              <a:rPr lang="en-US" sz="3600" dirty="0">
                <a:solidFill>
                  <a:srgbClr val="000000"/>
                </a:solidFill>
                <a:latin typeface="Calibri" panose="020F0502020204030204" pitchFamily="34" charset="0"/>
              </a:rPr>
              <a:t>​</a:t>
            </a:r>
            <a:endParaRPr lang="en-US" sz="3600" dirty="0">
              <a:solidFill>
                <a:srgbClr val="000000"/>
              </a:solidFill>
              <a:latin typeface="Arial" panose="020B0604020202020204" pitchFamily="34" charset="0"/>
            </a:endParaRPr>
          </a:p>
          <a:p>
            <a:pPr marL="742950" indent="-742950" fontAlgn="base">
              <a:buFont typeface="+mj-lt"/>
              <a:buAutoNum type="arabicPeriod"/>
            </a:pPr>
            <a:r>
              <a:rPr lang="en-ZA" sz="3600" dirty="0">
                <a:solidFill>
                  <a:srgbClr val="000000"/>
                </a:solidFill>
                <a:latin typeface="Calibri" panose="020F0502020204030204" pitchFamily="34" charset="0"/>
              </a:rPr>
              <a:t>Service Uptime defined as service availability</a:t>
            </a:r>
            <a:r>
              <a:rPr lang="en-US" sz="3600" dirty="0">
                <a:solidFill>
                  <a:srgbClr val="000000"/>
                </a:solidFill>
                <a:latin typeface="Calibri" panose="020F0502020204030204" pitchFamily="34" charset="0"/>
              </a:rPr>
              <a:t>​</a:t>
            </a:r>
            <a:endParaRPr lang="en-US" sz="3600" dirty="0">
              <a:solidFill>
                <a:srgbClr val="000000"/>
              </a:solidFill>
              <a:latin typeface="Arial" panose="020B0604020202020204" pitchFamily="34" charset="0"/>
            </a:endParaRPr>
          </a:p>
          <a:p>
            <a:pPr marL="742950" indent="-742950" fontAlgn="base">
              <a:buFont typeface="+mj-lt"/>
              <a:buAutoNum type="arabicPeriod"/>
            </a:pPr>
            <a:r>
              <a:rPr lang="en-ZA" sz="3600" dirty="0">
                <a:solidFill>
                  <a:srgbClr val="000000"/>
                </a:solidFill>
                <a:latin typeface="Calibri" panose="020F0502020204030204" pitchFamily="34" charset="0"/>
              </a:rPr>
              <a:t>Disaster Recovery plan objectives</a:t>
            </a:r>
            <a:r>
              <a:rPr lang="en-US" sz="3600" dirty="0">
                <a:solidFill>
                  <a:srgbClr val="000000"/>
                </a:solidFill>
                <a:latin typeface="Calibri" panose="020F0502020204030204" pitchFamily="34" charset="0"/>
              </a:rPr>
              <a:t>​</a:t>
            </a:r>
            <a:endParaRPr lang="en-US" sz="3600" b="0" i="0" u="none" strike="noStrike" dirty="0">
              <a:solidFill>
                <a:srgbClr val="000000"/>
              </a:solidFill>
              <a:effectLst/>
              <a:latin typeface="Arial" panose="020B0604020202020204" pitchFamily="34" charset="0"/>
            </a:endParaRPr>
          </a:p>
        </p:txBody>
      </p:sp>
      <p:sp>
        <p:nvSpPr>
          <p:cNvPr id="4" name="Rectangle 3"/>
          <p:cNvSpPr/>
          <p:nvPr/>
        </p:nvSpPr>
        <p:spPr>
          <a:xfrm>
            <a:off x="268085" y="204291"/>
            <a:ext cx="9126172" cy="1323439"/>
          </a:xfrm>
          <a:prstGeom prst="rect">
            <a:avLst/>
          </a:prstGeom>
        </p:spPr>
        <p:txBody>
          <a:bodyPr wrap="square">
            <a:spAutoFit/>
          </a:bodyPr>
          <a:lstStyle/>
          <a:p>
            <a:pPr fontAlgn="base"/>
            <a:r>
              <a:rPr lang="en-ZA" sz="4000" b="1" dirty="0">
                <a:solidFill>
                  <a:srgbClr val="000000"/>
                </a:solidFill>
                <a:latin typeface="Calibri Light" panose="020F0302020204030204" pitchFamily="34" charset="0"/>
              </a:rPr>
              <a:t>Typical SaaS service level agreement objectives</a:t>
            </a:r>
            <a:r>
              <a:rPr lang="en-US" sz="3600" dirty="0">
                <a:solidFill>
                  <a:srgbClr val="000000"/>
                </a:solidFill>
                <a:latin typeface="Calibri Light" panose="020F0302020204030204" pitchFamily="34" charset="0"/>
              </a:rPr>
              <a:t>​</a:t>
            </a:r>
            <a:endParaRPr lang="en-US" sz="3600" b="0" i="0" u="none" strike="noStrike" dirty="0">
              <a:solidFill>
                <a:srgbClr val="000000"/>
              </a:solidFill>
              <a:effectLst/>
              <a:latin typeface="&amp;quot"/>
            </a:endParaRPr>
          </a:p>
        </p:txBody>
      </p:sp>
    </p:spTree>
    <p:extLst>
      <p:ext uri="{BB962C8B-B14F-4D97-AF65-F5344CB8AC3E}">
        <p14:creationId xmlns:p14="http://schemas.microsoft.com/office/powerpoint/2010/main" val="466392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5137"/>
            <a:ext cx="12460085" cy="6852863"/>
          </a:xfrm>
          <a:prstGeom prst="rect">
            <a:avLst/>
          </a:prstGeom>
        </p:spPr>
      </p:pic>
      <p:sp>
        <p:nvSpPr>
          <p:cNvPr id="25" name="Title 1">
            <a:extLst>
              <a:ext uri="{FF2B5EF4-FFF2-40B4-BE49-F238E27FC236}">
                <a16:creationId xmlns:a16="http://schemas.microsoft.com/office/drawing/2014/main" id="{F3703B01-3AA1-48EF-8CFD-73912189FC89}"/>
              </a:ext>
            </a:extLst>
          </p:cNvPr>
          <p:cNvSpPr txBox="1">
            <a:spLocks/>
          </p:cNvSpPr>
          <p:nvPr/>
        </p:nvSpPr>
        <p:spPr>
          <a:xfrm>
            <a:off x="192742" y="726141"/>
            <a:ext cx="8924365" cy="614923"/>
          </a:xfrm>
          <a:prstGeom prst="rect">
            <a:avLst/>
          </a:prstGeom>
          <a:solidFill>
            <a:schemeClr val="tx1">
              <a:lumMod val="75000"/>
              <a:lumOff val="25000"/>
            </a:schemeClr>
          </a:solidFill>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a:solidFill>
                  <a:schemeClr val="bg1"/>
                </a:solidFill>
              </a:rPr>
              <a:t>Incident</a:t>
            </a:r>
            <a:r>
              <a:rPr lang="en-ZA"/>
              <a:t> </a:t>
            </a:r>
            <a:r>
              <a:rPr lang="en-ZA">
                <a:solidFill>
                  <a:schemeClr val="bg1"/>
                </a:solidFill>
              </a:rPr>
              <a:t>Response</a:t>
            </a:r>
            <a:r>
              <a:rPr lang="en-ZA"/>
              <a:t> </a:t>
            </a:r>
            <a:r>
              <a:rPr lang="en-ZA">
                <a:solidFill>
                  <a:schemeClr val="bg1"/>
                </a:solidFill>
              </a:rPr>
              <a:t>and</a:t>
            </a:r>
            <a:r>
              <a:rPr lang="en-ZA"/>
              <a:t> </a:t>
            </a:r>
            <a:r>
              <a:rPr lang="en-ZA">
                <a:solidFill>
                  <a:schemeClr val="bg1"/>
                </a:solidFill>
              </a:rPr>
              <a:t>Resolution Times</a:t>
            </a:r>
          </a:p>
        </p:txBody>
      </p:sp>
      <p:graphicFrame>
        <p:nvGraphicFramePr>
          <p:cNvPr id="26" name="Content Placeholder 3">
            <a:extLst>
              <a:ext uri="{FF2B5EF4-FFF2-40B4-BE49-F238E27FC236}">
                <a16:creationId xmlns:a16="http://schemas.microsoft.com/office/drawing/2014/main" id="{94C213A2-6F67-47A6-8C70-820B5BC4E1D2}"/>
              </a:ext>
            </a:extLst>
          </p:cNvPr>
          <p:cNvGraphicFramePr>
            <a:graphicFrameLocks/>
          </p:cNvGraphicFramePr>
          <p:nvPr>
            <p:extLst>
              <p:ext uri="{D42A27DB-BD31-4B8C-83A1-F6EECF244321}">
                <p14:modId xmlns:p14="http://schemas.microsoft.com/office/powerpoint/2010/main" val="1648543589"/>
              </p:ext>
            </p:extLst>
          </p:nvPr>
        </p:nvGraphicFramePr>
        <p:xfrm>
          <a:off x="3022669" y="1535070"/>
          <a:ext cx="6351721" cy="1492711"/>
        </p:xfrm>
        <a:graphic>
          <a:graphicData uri="http://schemas.openxmlformats.org/drawingml/2006/table">
            <a:tbl>
              <a:tblPr firstRow="1" firstCol="1" bandRow="1">
                <a:tableStyleId>{5C22544A-7EE6-4342-B048-85BDC9FD1C3A}</a:tableStyleId>
              </a:tblPr>
              <a:tblGrid>
                <a:gridCol w="1322259">
                  <a:extLst>
                    <a:ext uri="{9D8B030D-6E8A-4147-A177-3AD203B41FA5}">
                      <a16:colId xmlns:a16="http://schemas.microsoft.com/office/drawing/2014/main" val="3388906874"/>
                    </a:ext>
                  </a:extLst>
                </a:gridCol>
                <a:gridCol w="1322259">
                  <a:extLst>
                    <a:ext uri="{9D8B030D-6E8A-4147-A177-3AD203B41FA5}">
                      <a16:colId xmlns:a16="http://schemas.microsoft.com/office/drawing/2014/main" val="542082936"/>
                    </a:ext>
                  </a:extLst>
                </a:gridCol>
                <a:gridCol w="926332">
                  <a:extLst>
                    <a:ext uri="{9D8B030D-6E8A-4147-A177-3AD203B41FA5}">
                      <a16:colId xmlns:a16="http://schemas.microsoft.com/office/drawing/2014/main" val="134463952"/>
                    </a:ext>
                  </a:extLst>
                </a:gridCol>
                <a:gridCol w="926957">
                  <a:extLst>
                    <a:ext uri="{9D8B030D-6E8A-4147-A177-3AD203B41FA5}">
                      <a16:colId xmlns:a16="http://schemas.microsoft.com/office/drawing/2014/main" val="792079854"/>
                    </a:ext>
                  </a:extLst>
                </a:gridCol>
                <a:gridCol w="926957">
                  <a:extLst>
                    <a:ext uri="{9D8B030D-6E8A-4147-A177-3AD203B41FA5}">
                      <a16:colId xmlns:a16="http://schemas.microsoft.com/office/drawing/2014/main" val="380200841"/>
                    </a:ext>
                  </a:extLst>
                </a:gridCol>
                <a:gridCol w="926957">
                  <a:extLst>
                    <a:ext uri="{9D8B030D-6E8A-4147-A177-3AD203B41FA5}">
                      <a16:colId xmlns:a16="http://schemas.microsoft.com/office/drawing/2014/main" val="3576699345"/>
                    </a:ext>
                  </a:extLst>
                </a:gridCol>
              </a:tblGrid>
              <a:tr h="186589">
                <a:tc gridSpan="6">
                  <a:txBody>
                    <a:bodyPr/>
                    <a:lstStyle/>
                    <a:p>
                      <a:pPr algn="ctr">
                        <a:lnSpc>
                          <a:spcPct val="107000"/>
                        </a:lnSpc>
                        <a:spcBef>
                          <a:spcPts val="300"/>
                        </a:spcBef>
                        <a:spcAft>
                          <a:spcPts val="300"/>
                        </a:spcAft>
                      </a:pPr>
                      <a:r>
                        <a:rPr lang="en-GB" sz="1100">
                          <a:effectLst/>
                        </a:rPr>
                        <a:t>Severity </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06885571"/>
                  </a:ext>
                </a:extLst>
              </a:tr>
              <a:tr h="186589">
                <a:tc>
                  <a:txBody>
                    <a:bodyPr/>
                    <a:lstStyle/>
                    <a:p>
                      <a:pPr algn="ctr">
                        <a:lnSpc>
                          <a:spcPct val="107000"/>
                        </a:lnSpc>
                        <a:spcBef>
                          <a:spcPts val="300"/>
                        </a:spcBef>
                        <a:spcAft>
                          <a:spcPts val="300"/>
                        </a:spcAft>
                      </a:pPr>
                      <a:r>
                        <a:rPr lang="en-GB" sz="1050">
                          <a:effectLst/>
                        </a:rPr>
                        <a:t> </a:t>
                      </a:r>
                      <a:endParaRPr lang="en-ZA" sz="1050">
                        <a:effectLst/>
                        <a:latin typeface="Open Sans"/>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Bef>
                          <a:spcPts val="300"/>
                        </a:spcBef>
                        <a:spcAft>
                          <a:spcPts val="300"/>
                        </a:spcAft>
                      </a:pPr>
                      <a:r>
                        <a:rPr lang="en-GB" sz="1100">
                          <a:effectLst/>
                        </a:rPr>
                        <a:t>Urgency (per clause 3.1.3)</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70020483"/>
                  </a:ext>
                </a:extLst>
              </a:tr>
              <a:tr h="186589">
                <a:tc rowSpan="5">
                  <a:txBody>
                    <a:bodyPr/>
                    <a:lstStyle/>
                    <a:p>
                      <a:pPr marL="71755" marR="71755" algn="ctr">
                        <a:lnSpc>
                          <a:spcPct val="107000"/>
                        </a:lnSpc>
                        <a:spcBef>
                          <a:spcPts val="300"/>
                        </a:spcBef>
                        <a:spcAft>
                          <a:spcPts val="300"/>
                        </a:spcAft>
                      </a:pPr>
                      <a:r>
                        <a:rPr lang="en-GB" sz="1050" dirty="0">
                          <a:effectLst/>
                        </a:rPr>
                        <a:t>Impact (per clause 3.1.4)</a:t>
                      </a:r>
                      <a:endParaRPr lang="en-ZA" sz="1050" dirty="0">
                        <a:effectLst/>
                        <a:latin typeface="Open Sans"/>
                        <a:ea typeface="Calibri" panose="020F0502020204030204" pitchFamily="34" charset="0"/>
                        <a:cs typeface="Times New Roman" panose="02020603050405020304" pitchFamily="18" charset="0"/>
                      </a:endParaRPr>
                    </a:p>
                  </a:txBody>
                  <a:tcPr marL="68580" marR="68580" marT="0" marB="0" vert="vert270"/>
                </a:tc>
                <a:tc>
                  <a:txBody>
                    <a:bodyPr/>
                    <a:lstStyle/>
                    <a:p>
                      <a:pPr>
                        <a:lnSpc>
                          <a:spcPct val="107000"/>
                        </a:lnSpc>
                        <a:spcBef>
                          <a:spcPts val="300"/>
                        </a:spcBef>
                        <a:spcAft>
                          <a:spcPts val="300"/>
                        </a:spcAft>
                      </a:pPr>
                      <a:r>
                        <a:rPr lang="en-GB" sz="1100">
                          <a:effectLst/>
                        </a:rPr>
                        <a:t> </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GB" sz="1100">
                          <a:effectLst/>
                        </a:rPr>
                        <a:t>Critical</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GB" sz="1100">
                          <a:effectLst/>
                        </a:rPr>
                        <a:t>High</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GB" sz="1100">
                          <a:effectLst/>
                        </a:rPr>
                        <a:t>Moderate</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GB" sz="1100">
                          <a:effectLst/>
                        </a:rPr>
                        <a:t>Low</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480812"/>
                  </a:ext>
                </a:extLst>
              </a:tr>
              <a:tr h="373177">
                <a:tc vMerge="1">
                  <a:txBody>
                    <a:bodyPr/>
                    <a:lstStyle/>
                    <a:p>
                      <a:endParaRPr lang="en-ZA"/>
                    </a:p>
                  </a:txBody>
                  <a:tcPr/>
                </a:tc>
                <a:tc>
                  <a:txBody>
                    <a:bodyPr/>
                    <a:lstStyle/>
                    <a:p>
                      <a:pPr>
                        <a:lnSpc>
                          <a:spcPct val="107000"/>
                        </a:lnSpc>
                        <a:spcBef>
                          <a:spcPts val="300"/>
                        </a:spcBef>
                        <a:spcAft>
                          <a:spcPts val="300"/>
                        </a:spcAft>
                      </a:pPr>
                      <a:r>
                        <a:rPr lang="en-GB" sz="1100">
                          <a:effectLst/>
                        </a:rPr>
                        <a:t>Extensive / Widespread </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S1</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S1</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608"/>
                  </a:ext>
                </a:extLst>
              </a:tr>
              <a:tr h="186589">
                <a:tc vMerge="1">
                  <a:txBody>
                    <a:bodyPr/>
                    <a:lstStyle/>
                    <a:p>
                      <a:endParaRPr lang="en-ZA"/>
                    </a:p>
                  </a:txBody>
                  <a:tcPr/>
                </a:tc>
                <a:tc>
                  <a:txBody>
                    <a:bodyPr/>
                    <a:lstStyle/>
                    <a:p>
                      <a:pPr>
                        <a:lnSpc>
                          <a:spcPct val="107000"/>
                        </a:lnSpc>
                        <a:spcBef>
                          <a:spcPts val="300"/>
                        </a:spcBef>
                        <a:spcAft>
                          <a:spcPts val="300"/>
                        </a:spcAft>
                      </a:pPr>
                      <a:r>
                        <a:rPr lang="en-GB" sz="1100">
                          <a:effectLst/>
                        </a:rPr>
                        <a:t>Significant / Large </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S1</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1593986"/>
                  </a:ext>
                </a:extLst>
              </a:tr>
              <a:tr h="186589">
                <a:tc vMerge="1">
                  <a:txBody>
                    <a:bodyPr/>
                    <a:lstStyle/>
                    <a:p>
                      <a:endParaRPr lang="en-ZA"/>
                    </a:p>
                  </a:txBody>
                  <a:tcPr/>
                </a:tc>
                <a:tc>
                  <a:txBody>
                    <a:bodyPr/>
                    <a:lstStyle/>
                    <a:p>
                      <a:pPr>
                        <a:lnSpc>
                          <a:spcPct val="107000"/>
                        </a:lnSpc>
                        <a:spcBef>
                          <a:spcPts val="300"/>
                        </a:spcBef>
                        <a:spcAft>
                          <a:spcPts val="300"/>
                        </a:spcAft>
                      </a:pPr>
                      <a:r>
                        <a:rPr lang="en-GB" sz="1100" dirty="0">
                          <a:effectLst/>
                        </a:rPr>
                        <a:t>Moderate / Limited </a:t>
                      </a:r>
                      <a:endParaRPr lang="en-ZA" sz="1100" dirty="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S3</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S3</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3509364"/>
                  </a:ext>
                </a:extLst>
              </a:tr>
              <a:tr h="186589">
                <a:tc vMerge="1">
                  <a:txBody>
                    <a:bodyPr/>
                    <a:lstStyle/>
                    <a:p>
                      <a:endParaRPr lang="en-ZA"/>
                    </a:p>
                  </a:txBody>
                  <a:tcPr/>
                </a:tc>
                <a:tc>
                  <a:txBody>
                    <a:bodyPr/>
                    <a:lstStyle/>
                    <a:p>
                      <a:pPr>
                        <a:lnSpc>
                          <a:spcPct val="107000"/>
                        </a:lnSpc>
                        <a:spcBef>
                          <a:spcPts val="300"/>
                        </a:spcBef>
                        <a:spcAft>
                          <a:spcPts val="300"/>
                        </a:spcAft>
                      </a:pPr>
                      <a:r>
                        <a:rPr lang="en-GB" sz="1100">
                          <a:effectLst/>
                        </a:rPr>
                        <a:t>Minor / Localised</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S2</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S3</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a:effectLst/>
                        </a:rPr>
                        <a:t>S3</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300"/>
                        </a:spcBef>
                        <a:spcAft>
                          <a:spcPts val="300"/>
                        </a:spcAft>
                      </a:pPr>
                      <a:r>
                        <a:rPr lang="en-GB" sz="1100" dirty="0">
                          <a:effectLst/>
                        </a:rPr>
                        <a:t>S4</a:t>
                      </a:r>
                      <a:endParaRPr lang="en-ZA" sz="1100" dirty="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9103496"/>
                  </a:ext>
                </a:extLst>
              </a:tr>
            </a:tbl>
          </a:graphicData>
        </a:graphic>
      </p:graphicFrame>
      <p:graphicFrame>
        <p:nvGraphicFramePr>
          <p:cNvPr id="27" name="Table 26">
            <a:extLst>
              <a:ext uri="{FF2B5EF4-FFF2-40B4-BE49-F238E27FC236}">
                <a16:creationId xmlns:a16="http://schemas.microsoft.com/office/drawing/2014/main" id="{E9ED4105-E0AD-47C3-879D-998BBAB5205E}"/>
              </a:ext>
            </a:extLst>
          </p:cNvPr>
          <p:cNvGraphicFramePr>
            <a:graphicFrameLocks noGrp="1"/>
          </p:cNvGraphicFramePr>
          <p:nvPr>
            <p:extLst>
              <p:ext uri="{D42A27DB-BD31-4B8C-83A1-F6EECF244321}">
                <p14:modId xmlns:p14="http://schemas.microsoft.com/office/powerpoint/2010/main" val="126133465"/>
              </p:ext>
            </p:extLst>
          </p:nvPr>
        </p:nvGraphicFramePr>
        <p:xfrm>
          <a:off x="3374216" y="3323617"/>
          <a:ext cx="5786815" cy="1466656"/>
        </p:xfrm>
        <a:graphic>
          <a:graphicData uri="http://schemas.openxmlformats.org/drawingml/2006/table">
            <a:tbl>
              <a:tblPr firstRow="1" firstCol="1" bandRow="1">
                <a:tableStyleId>{5C22544A-7EE6-4342-B048-85BDC9FD1C3A}</a:tableStyleId>
              </a:tblPr>
              <a:tblGrid>
                <a:gridCol w="1928721">
                  <a:extLst>
                    <a:ext uri="{9D8B030D-6E8A-4147-A177-3AD203B41FA5}">
                      <a16:colId xmlns:a16="http://schemas.microsoft.com/office/drawing/2014/main" val="2531976299"/>
                    </a:ext>
                  </a:extLst>
                </a:gridCol>
                <a:gridCol w="1928721">
                  <a:extLst>
                    <a:ext uri="{9D8B030D-6E8A-4147-A177-3AD203B41FA5}">
                      <a16:colId xmlns:a16="http://schemas.microsoft.com/office/drawing/2014/main" val="899279106"/>
                    </a:ext>
                  </a:extLst>
                </a:gridCol>
                <a:gridCol w="1929373">
                  <a:extLst>
                    <a:ext uri="{9D8B030D-6E8A-4147-A177-3AD203B41FA5}">
                      <a16:colId xmlns:a16="http://schemas.microsoft.com/office/drawing/2014/main" val="479564722"/>
                    </a:ext>
                  </a:extLst>
                </a:gridCol>
              </a:tblGrid>
              <a:tr h="419045">
                <a:tc>
                  <a:txBody>
                    <a:bodyPr/>
                    <a:lstStyle/>
                    <a:p>
                      <a:pPr>
                        <a:lnSpc>
                          <a:spcPct val="107000"/>
                        </a:lnSpc>
                        <a:spcBef>
                          <a:spcPts val="300"/>
                        </a:spcBef>
                        <a:spcAft>
                          <a:spcPts val="300"/>
                        </a:spcAft>
                      </a:pPr>
                      <a:r>
                        <a:rPr lang="en-GB" sz="1200">
                          <a:effectLst/>
                        </a:rPr>
                        <a:t>Severity </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300"/>
                        </a:spcBef>
                        <a:spcAft>
                          <a:spcPts val="300"/>
                        </a:spcAft>
                      </a:pPr>
                      <a:r>
                        <a:rPr lang="en-GB" sz="1200">
                          <a:effectLst/>
                        </a:rPr>
                        <a:t>Maximum Response Time</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Maximum Resolution Time</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7849663"/>
                  </a:ext>
                </a:extLst>
              </a:tr>
              <a:tr h="209522">
                <a:tc>
                  <a:txBody>
                    <a:bodyPr/>
                    <a:lstStyle/>
                    <a:p>
                      <a:pPr>
                        <a:lnSpc>
                          <a:spcPct val="107000"/>
                        </a:lnSpc>
                        <a:spcBef>
                          <a:spcPts val="300"/>
                        </a:spcBef>
                        <a:spcAft>
                          <a:spcPts val="300"/>
                        </a:spcAft>
                      </a:pPr>
                      <a:r>
                        <a:rPr lang="en-GB" sz="1200">
                          <a:effectLst/>
                        </a:rPr>
                        <a:t>S1 Incident</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latin typeface="Open Sans"/>
                          <a:ea typeface="Calibri" panose="020F0502020204030204" pitchFamily="34" charset="0"/>
                          <a:cs typeface="Times New Roman" panose="02020603050405020304" pitchFamily="18" charset="0"/>
                        </a:rPr>
                        <a:t>1 hour</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4 hours</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7768566"/>
                  </a:ext>
                </a:extLst>
              </a:tr>
              <a:tr h="209522">
                <a:tc>
                  <a:txBody>
                    <a:bodyPr/>
                    <a:lstStyle/>
                    <a:p>
                      <a:pPr>
                        <a:lnSpc>
                          <a:spcPct val="107000"/>
                        </a:lnSpc>
                        <a:spcBef>
                          <a:spcPts val="300"/>
                        </a:spcBef>
                        <a:spcAft>
                          <a:spcPts val="300"/>
                        </a:spcAft>
                      </a:pPr>
                      <a:r>
                        <a:rPr lang="en-GB" sz="1200">
                          <a:effectLst/>
                        </a:rPr>
                        <a:t>S2 Incident</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2 hours	</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dirty="0">
                          <a:effectLst/>
                        </a:rPr>
                        <a:t>8 Hours</a:t>
                      </a:r>
                      <a:endParaRPr lang="en-ZA" sz="1200" dirty="0">
                        <a:effectLst/>
                        <a:latin typeface="Open Sans"/>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4795175"/>
                  </a:ext>
                </a:extLst>
              </a:tr>
              <a:tr h="209522">
                <a:tc>
                  <a:txBody>
                    <a:bodyPr/>
                    <a:lstStyle/>
                    <a:p>
                      <a:pPr>
                        <a:lnSpc>
                          <a:spcPct val="107000"/>
                        </a:lnSpc>
                        <a:spcBef>
                          <a:spcPts val="300"/>
                        </a:spcBef>
                        <a:spcAft>
                          <a:spcPts val="300"/>
                        </a:spcAft>
                      </a:pPr>
                      <a:r>
                        <a:rPr lang="en-GB" sz="1200">
                          <a:effectLst/>
                        </a:rPr>
                        <a:t>S3 Incident</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8 Hours</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48 Hours</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45124249"/>
                  </a:ext>
                </a:extLst>
              </a:tr>
              <a:tr h="419045">
                <a:tc>
                  <a:txBody>
                    <a:bodyPr/>
                    <a:lstStyle/>
                    <a:p>
                      <a:pPr>
                        <a:lnSpc>
                          <a:spcPct val="107000"/>
                        </a:lnSpc>
                        <a:spcBef>
                          <a:spcPts val="300"/>
                        </a:spcBef>
                        <a:spcAft>
                          <a:spcPts val="300"/>
                        </a:spcAft>
                      </a:pPr>
                      <a:r>
                        <a:rPr lang="en-GB" sz="1200">
                          <a:effectLst/>
                        </a:rPr>
                        <a:t>S4 Incident</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a:effectLst/>
                        </a:rPr>
                        <a:t>1 Business Day</a:t>
                      </a:r>
                      <a:endParaRPr lang="en-ZA" sz="1200">
                        <a:effectLst/>
                        <a:latin typeface="Open Sans"/>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300"/>
                        </a:spcBef>
                        <a:spcAft>
                          <a:spcPts val="300"/>
                        </a:spcAft>
                      </a:pPr>
                      <a:r>
                        <a:rPr lang="en-GB" sz="1200" dirty="0">
                          <a:effectLst/>
                        </a:rPr>
                        <a:t>Next Release Cycle, but &lt; 90 days</a:t>
                      </a:r>
                      <a:endParaRPr lang="en-ZA" sz="1200" dirty="0">
                        <a:effectLst/>
                        <a:latin typeface="Open Sans"/>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7564097"/>
                  </a:ext>
                </a:extLst>
              </a:tr>
            </a:tbl>
          </a:graphicData>
        </a:graphic>
      </p:graphicFrame>
      <p:graphicFrame>
        <p:nvGraphicFramePr>
          <p:cNvPr id="28" name="Table 27">
            <a:extLst>
              <a:ext uri="{FF2B5EF4-FFF2-40B4-BE49-F238E27FC236}">
                <a16:creationId xmlns:a16="http://schemas.microsoft.com/office/drawing/2014/main" id="{ADB4D9DC-2BFD-464B-AB4F-728C29E3DE79}"/>
              </a:ext>
            </a:extLst>
          </p:cNvPr>
          <p:cNvGraphicFramePr>
            <a:graphicFrameLocks noGrp="1"/>
          </p:cNvGraphicFramePr>
          <p:nvPr>
            <p:extLst>
              <p:ext uri="{D42A27DB-BD31-4B8C-83A1-F6EECF244321}">
                <p14:modId xmlns:p14="http://schemas.microsoft.com/office/powerpoint/2010/main" val="1295752470"/>
              </p:ext>
            </p:extLst>
          </p:nvPr>
        </p:nvGraphicFramePr>
        <p:xfrm>
          <a:off x="3374214" y="5086107"/>
          <a:ext cx="5786818" cy="1476059"/>
        </p:xfrm>
        <a:graphic>
          <a:graphicData uri="http://schemas.openxmlformats.org/drawingml/2006/table">
            <a:tbl>
              <a:tblPr firstRow="1" firstCol="1" bandRow="1">
                <a:tableStyleId>{5C22544A-7EE6-4342-B048-85BDC9FD1C3A}</a:tableStyleId>
              </a:tblPr>
              <a:tblGrid>
                <a:gridCol w="2893409">
                  <a:extLst>
                    <a:ext uri="{9D8B030D-6E8A-4147-A177-3AD203B41FA5}">
                      <a16:colId xmlns:a16="http://schemas.microsoft.com/office/drawing/2014/main" val="1739358639"/>
                    </a:ext>
                  </a:extLst>
                </a:gridCol>
                <a:gridCol w="2893409">
                  <a:extLst>
                    <a:ext uri="{9D8B030D-6E8A-4147-A177-3AD203B41FA5}">
                      <a16:colId xmlns:a16="http://schemas.microsoft.com/office/drawing/2014/main" val="3442520041"/>
                    </a:ext>
                  </a:extLst>
                </a:gridCol>
              </a:tblGrid>
              <a:tr h="590423">
                <a:tc>
                  <a:txBody>
                    <a:bodyPr/>
                    <a:lstStyle/>
                    <a:p>
                      <a:pPr>
                        <a:lnSpc>
                          <a:spcPct val="150000"/>
                        </a:lnSpc>
                        <a:spcBef>
                          <a:spcPts val="720"/>
                        </a:spcBef>
                        <a:spcAft>
                          <a:spcPts val="720"/>
                        </a:spcAft>
                      </a:pPr>
                      <a:r>
                        <a:rPr lang="en-GB" sz="1100">
                          <a:effectLst/>
                        </a:rPr>
                        <a:t>Percentage of Incidents that comply</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Bef>
                          <a:spcPts val="720"/>
                        </a:spcBef>
                        <a:spcAft>
                          <a:spcPts val="720"/>
                        </a:spcAft>
                      </a:pPr>
                      <a:r>
                        <a:rPr lang="en-GB" sz="1100">
                          <a:effectLst/>
                        </a:rPr>
                        <a:t>Service Credit as a % of the quarterly Service Charges</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5942589"/>
                  </a:ext>
                </a:extLst>
              </a:tr>
              <a:tr h="295212">
                <a:tc>
                  <a:txBody>
                    <a:bodyPr/>
                    <a:lstStyle/>
                    <a:p>
                      <a:pPr>
                        <a:lnSpc>
                          <a:spcPct val="150000"/>
                        </a:lnSpc>
                        <a:spcBef>
                          <a:spcPts val="720"/>
                        </a:spcBef>
                        <a:spcAft>
                          <a:spcPts val="720"/>
                        </a:spcAft>
                      </a:pPr>
                      <a:r>
                        <a:rPr lang="en-GB" sz="1100">
                          <a:effectLst/>
                        </a:rPr>
                        <a:t>25% or less</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Bef>
                          <a:spcPts val="720"/>
                        </a:spcBef>
                        <a:spcAft>
                          <a:spcPts val="720"/>
                        </a:spcAft>
                      </a:pPr>
                      <a:r>
                        <a:rPr lang="en-GB" sz="1100" dirty="0">
                          <a:effectLst/>
                        </a:rPr>
                        <a:t>20%</a:t>
                      </a:r>
                      <a:endParaRPr lang="en-ZA" sz="1100" dirty="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4173430"/>
                  </a:ext>
                </a:extLst>
              </a:tr>
              <a:tr h="295212">
                <a:tc>
                  <a:txBody>
                    <a:bodyPr/>
                    <a:lstStyle/>
                    <a:p>
                      <a:pPr>
                        <a:lnSpc>
                          <a:spcPct val="150000"/>
                        </a:lnSpc>
                        <a:spcBef>
                          <a:spcPts val="720"/>
                        </a:spcBef>
                        <a:spcAft>
                          <a:spcPts val="720"/>
                        </a:spcAft>
                      </a:pPr>
                      <a:r>
                        <a:rPr lang="en-GB" sz="1100">
                          <a:effectLst/>
                        </a:rPr>
                        <a:t>More than 25% to 50%</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Bef>
                          <a:spcPts val="720"/>
                        </a:spcBef>
                        <a:spcAft>
                          <a:spcPts val="720"/>
                        </a:spcAft>
                      </a:pPr>
                      <a:r>
                        <a:rPr lang="en-GB" sz="1100">
                          <a:effectLst/>
                        </a:rPr>
                        <a:t>10%</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5078693"/>
                  </a:ext>
                </a:extLst>
              </a:tr>
              <a:tr h="295212">
                <a:tc>
                  <a:txBody>
                    <a:bodyPr/>
                    <a:lstStyle/>
                    <a:p>
                      <a:pPr>
                        <a:lnSpc>
                          <a:spcPct val="150000"/>
                        </a:lnSpc>
                        <a:spcBef>
                          <a:spcPts val="720"/>
                        </a:spcBef>
                        <a:spcAft>
                          <a:spcPts val="720"/>
                        </a:spcAft>
                      </a:pPr>
                      <a:r>
                        <a:rPr lang="en-GB" sz="1100">
                          <a:effectLst/>
                        </a:rPr>
                        <a:t>More than 50% to 75%</a:t>
                      </a:r>
                      <a:endParaRPr lang="en-ZA" sz="1100">
                        <a:effectLst/>
                        <a:latin typeface="Open Sans"/>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Bef>
                          <a:spcPts val="720"/>
                        </a:spcBef>
                        <a:spcAft>
                          <a:spcPts val="720"/>
                        </a:spcAft>
                      </a:pPr>
                      <a:r>
                        <a:rPr lang="en-GB" sz="1100" dirty="0">
                          <a:effectLst/>
                        </a:rPr>
                        <a:t>5%</a:t>
                      </a:r>
                      <a:endParaRPr lang="en-ZA" sz="1100" dirty="0">
                        <a:effectLst/>
                        <a:latin typeface="Open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026624"/>
                  </a:ext>
                </a:extLst>
              </a:tr>
            </a:tbl>
          </a:graphicData>
        </a:graphic>
      </p:graphicFrame>
    </p:spTree>
    <p:extLst>
      <p:ext uri="{BB962C8B-B14F-4D97-AF65-F5344CB8AC3E}">
        <p14:creationId xmlns:p14="http://schemas.microsoft.com/office/powerpoint/2010/main" val="194724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268085" y="5137"/>
            <a:ext cx="12460085" cy="6852863"/>
          </a:xfrm>
          <a:prstGeom prst="rect">
            <a:avLst/>
          </a:prstGeom>
        </p:spPr>
      </p:pic>
      <p:sp>
        <p:nvSpPr>
          <p:cNvPr id="9" name="Rectangle 8">
            <a:extLst>
              <a:ext uri="{FF2B5EF4-FFF2-40B4-BE49-F238E27FC236}">
                <a16:creationId xmlns:a16="http://schemas.microsoft.com/office/drawing/2014/main" id="{B8D412AD-9CF4-4510-97DC-34D6CC830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3467" y="691992"/>
            <a:ext cx="4025724" cy="552254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EC42DB6A-1DF6-4511-9A29-A5D4D37DDF6A}"/>
              </a:ext>
            </a:extLst>
          </p:cNvPr>
          <p:cNvSpPr txBox="1">
            <a:spLocks/>
          </p:cNvSpPr>
          <p:nvPr/>
        </p:nvSpPr>
        <p:spPr>
          <a:xfrm>
            <a:off x="1072055" y="1019504"/>
            <a:ext cx="3147848" cy="123069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3700">
                <a:solidFill>
                  <a:srgbClr val="FFFFFF"/>
                </a:solidFill>
              </a:rPr>
              <a:t>Service Responsiveness</a:t>
            </a:r>
          </a:p>
        </p:txBody>
      </p:sp>
      <p:sp>
        <p:nvSpPr>
          <p:cNvPr id="11" name="Content Placeholder 2">
            <a:extLst>
              <a:ext uri="{FF2B5EF4-FFF2-40B4-BE49-F238E27FC236}">
                <a16:creationId xmlns:a16="http://schemas.microsoft.com/office/drawing/2014/main" id="{FA8A9C02-7507-48C6-A74C-EECC59FAB00B}"/>
              </a:ext>
            </a:extLst>
          </p:cNvPr>
          <p:cNvSpPr txBox="1">
            <a:spLocks/>
          </p:cNvSpPr>
          <p:nvPr/>
        </p:nvSpPr>
        <p:spPr>
          <a:xfrm>
            <a:off x="1072056" y="2730136"/>
            <a:ext cx="3147848" cy="30044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ZA" sz="1800">
                <a:solidFill>
                  <a:srgbClr val="FFFFFF"/>
                </a:solidFill>
              </a:rPr>
              <a:t>Automatically monitored, measured and reported</a:t>
            </a:r>
          </a:p>
          <a:p>
            <a:r>
              <a:rPr lang="en-ZA" sz="1800">
                <a:solidFill>
                  <a:srgbClr val="FFFFFF"/>
                </a:solidFill>
              </a:rPr>
              <a:t>Objective measured at the point where the Data Centre connects to the Internet</a:t>
            </a:r>
          </a:p>
          <a:p>
            <a:r>
              <a:rPr lang="en-ZA" sz="1800">
                <a:solidFill>
                  <a:srgbClr val="FFFFFF"/>
                </a:solidFill>
              </a:rPr>
              <a:t>Objective &lt;= 3 secs to render a page or response (negotiable)</a:t>
            </a:r>
          </a:p>
          <a:p>
            <a:r>
              <a:rPr lang="en-ZA" sz="1800">
                <a:solidFill>
                  <a:srgbClr val="FFFFFF"/>
                </a:solidFill>
              </a:rPr>
              <a:t>Also request monitoring at customer-defined endpoints</a:t>
            </a:r>
          </a:p>
        </p:txBody>
      </p:sp>
      <p:graphicFrame>
        <p:nvGraphicFramePr>
          <p:cNvPr id="12" name="Table 11">
            <a:extLst>
              <a:ext uri="{FF2B5EF4-FFF2-40B4-BE49-F238E27FC236}">
                <a16:creationId xmlns:a16="http://schemas.microsoft.com/office/drawing/2014/main" id="{72A3B790-1DA6-40E0-9634-D40FB9580310}"/>
              </a:ext>
            </a:extLst>
          </p:cNvPr>
          <p:cNvGraphicFramePr>
            <a:graphicFrameLocks noGrp="1"/>
          </p:cNvGraphicFramePr>
          <p:nvPr/>
        </p:nvGraphicFramePr>
        <p:xfrm>
          <a:off x="5216539" y="2607136"/>
          <a:ext cx="6331995" cy="1714638"/>
        </p:xfrm>
        <a:graphic>
          <a:graphicData uri="http://schemas.openxmlformats.org/drawingml/2006/table">
            <a:tbl>
              <a:tblPr firstRow="1" firstCol="1" bandRow="1">
                <a:tableStyleId>{69012ECD-51FC-41F1-AA8D-1B2483CD663E}</a:tableStyleId>
              </a:tblPr>
              <a:tblGrid>
                <a:gridCol w="3409603">
                  <a:extLst>
                    <a:ext uri="{9D8B030D-6E8A-4147-A177-3AD203B41FA5}">
                      <a16:colId xmlns:a16="http://schemas.microsoft.com/office/drawing/2014/main" val="1131828767"/>
                    </a:ext>
                  </a:extLst>
                </a:gridCol>
                <a:gridCol w="2922392">
                  <a:extLst>
                    <a:ext uri="{9D8B030D-6E8A-4147-A177-3AD203B41FA5}">
                      <a16:colId xmlns:a16="http://schemas.microsoft.com/office/drawing/2014/main" val="469895156"/>
                    </a:ext>
                  </a:extLst>
                </a:gridCol>
              </a:tblGrid>
              <a:tr h="935886">
                <a:tc>
                  <a:txBody>
                    <a:bodyPr/>
                    <a:lstStyle/>
                    <a:p>
                      <a:pPr>
                        <a:lnSpc>
                          <a:spcPct val="107000"/>
                        </a:lnSpc>
                        <a:spcBef>
                          <a:spcPts val="300"/>
                        </a:spcBef>
                        <a:spcAft>
                          <a:spcPts val="300"/>
                        </a:spcAft>
                      </a:pPr>
                      <a:r>
                        <a:rPr lang="en-GB" sz="1400">
                          <a:effectLst/>
                        </a:rPr>
                        <a:t>Percentage of System Response Times samples measured during a calendar month, that comply with the System Response Time objective:</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tc>
                  <a:txBody>
                    <a:bodyPr/>
                    <a:lstStyle/>
                    <a:p>
                      <a:pPr>
                        <a:lnSpc>
                          <a:spcPct val="107000"/>
                        </a:lnSpc>
                        <a:spcBef>
                          <a:spcPts val="300"/>
                        </a:spcBef>
                        <a:spcAft>
                          <a:spcPts val="300"/>
                        </a:spcAft>
                      </a:pPr>
                      <a:r>
                        <a:rPr lang="en-GB" sz="1400">
                          <a:effectLst/>
                        </a:rPr>
                        <a:t>Service Credit as a percentage of the quarterly Service Charges</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extLst>
                  <a:ext uri="{0D108BD9-81ED-4DB2-BD59-A6C34878D82A}">
                    <a16:rowId xmlns:a16="http://schemas.microsoft.com/office/drawing/2014/main" val="4061518179"/>
                  </a:ext>
                </a:extLst>
              </a:tr>
              <a:tr h="259584">
                <a:tc>
                  <a:txBody>
                    <a:bodyPr/>
                    <a:lstStyle/>
                    <a:p>
                      <a:pPr>
                        <a:lnSpc>
                          <a:spcPct val="107000"/>
                        </a:lnSpc>
                        <a:spcBef>
                          <a:spcPts val="300"/>
                        </a:spcBef>
                        <a:spcAft>
                          <a:spcPts val="300"/>
                        </a:spcAft>
                      </a:pPr>
                      <a:r>
                        <a:rPr lang="en-GB" sz="1400">
                          <a:effectLst/>
                        </a:rPr>
                        <a:t>25% or less</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tc>
                  <a:txBody>
                    <a:bodyPr/>
                    <a:lstStyle/>
                    <a:p>
                      <a:pPr>
                        <a:lnSpc>
                          <a:spcPct val="107000"/>
                        </a:lnSpc>
                        <a:spcBef>
                          <a:spcPts val="300"/>
                        </a:spcBef>
                        <a:spcAft>
                          <a:spcPts val="300"/>
                        </a:spcAft>
                      </a:pPr>
                      <a:r>
                        <a:rPr lang="en-GB" sz="1400">
                          <a:effectLst/>
                        </a:rPr>
                        <a:t>10%</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extLst>
                  <a:ext uri="{0D108BD9-81ED-4DB2-BD59-A6C34878D82A}">
                    <a16:rowId xmlns:a16="http://schemas.microsoft.com/office/drawing/2014/main" val="606945237"/>
                  </a:ext>
                </a:extLst>
              </a:tr>
              <a:tr h="259584">
                <a:tc>
                  <a:txBody>
                    <a:bodyPr/>
                    <a:lstStyle/>
                    <a:p>
                      <a:pPr>
                        <a:lnSpc>
                          <a:spcPct val="107000"/>
                        </a:lnSpc>
                        <a:spcBef>
                          <a:spcPts val="300"/>
                        </a:spcBef>
                        <a:spcAft>
                          <a:spcPts val="300"/>
                        </a:spcAft>
                      </a:pPr>
                      <a:r>
                        <a:rPr lang="en-GB" sz="1400">
                          <a:effectLst/>
                        </a:rPr>
                        <a:t>More than 25% to 50%</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tc>
                  <a:txBody>
                    <a:bodyPr/>
                    <a:lstStyle/>
                    <a:p>
                      <a:pPr>
                        <a:lnSpc>
                          <a:spcPct val="107000"/>
                        </a:lnSpc>
                        <a:spcBef>
                          <a:spcPts val="300"/>
                        </a:spcBef>
                        <a:spcAft>
                          <a:spcPts val="300"/>
                        </a:spcAft>
                      </a:pPr>
                      <a:r>
                        <a:rPr lang="en-GB" sz="1400">
                          <a:effectLst/>
                        </a:rPr>
                        <a:t>7%</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extLst>
                  <a:ext uri="{0D108BD9-81ED-4DB2-BD59-A6C34878D82A}">
                    <a16:rowId xmlns:a16="http://schemas.microsoft.com/office/drawing/2014/main" val="1805895061"/>
                  </a:ext>
                </a:extLst>
              </a:tr>
              <a:tr h="259584">
                <a:tc>
                  <a:txBody>
                    <a:bodyPr/>
                    <a:lstStyle/>
                    <a:p>
                      <a:pPr>
                        <a:lnSpc>
                          <a:spcPct val="107000"/>
                        </a:lnSpc>
                        <a:spcBef>
                          <a:spcPts val="300"/>
                        </a:spcBef>
                        <a:spcAft>
                          <a:spcPts val="300"/>
                        </a:spcAft>
                      </a:pPr>
                      <a:r>
                        <a:rPr lang="en-GB" sz="1400">
                          <a:effectLst/>
                        </a:rPr>
                        <a:t>More than 50% to 75%</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tc>
                  <a:txBody>
                    <a:bodyPr/>
                    <a:lstStyle/>
                    <a:p>
                      <a:pPr>
                        <a:lnSpc>
                          <a:spcPct val="107000"/>
                        </a:lnSpc>
                        <a:spcBef>
                          <a:spcPts val="300"/>
                        </a:spcBef>
                        <a:spcAft>
                          <a:spcPts val="300"/>
                        </a:spcAft>
                      </a:pPr>
                      <a:r>
                        <a:rPr lang="en-GB" sz="1400">
                          <a:effectLst/>
                        </a:rPr>
                        <a:t>3%</a:t>
                      </a:r>
                      <a:endParaRPr lang="en-ZA" sz="1400">
                        <a:effectLst/>
                        <a:latin typeface="Open Sans"/>
                        <a:ea typeface="Calibri" panose="020F0502020204030204" pitchFamily="34" charset="0"/>
                        <a:cs typeface="Times New Roman" panose="02020603050405020304" pitchFamily="18" charset="0"/>
                      </a:endParaRPr>
                    </a:p>
                  </a:txBody>
                  <a:tcPr marL="94809" marR="94809" marT="0" marB="0"/>
                </a:tc>
                <a:extLst>
                  <a:ext uri="{0D108BD9-81ED-4DB2-BD59-A6C34878D82A}">
                    <a16:rowId xmlns:a16="http://schemas.microsoft.com/office/drawing/2014/main" val="2933013589"/>
                  </a:ext>
                </a:extLst>
              </a:tr>
            </a:tbl>
          </a:graphicData>
        </a:graphic>
      </p:graphicFrame>
    </p:spTree>
    <p:extLst>
      <p:ext uri="{BB962C8B-B14F-4D97-AF65-F5344CB8AC3E}">
        <p14:creationId xmlns:p14="http://schemas.microsoft.com/office/powerpoint/2010/main" val="58815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5137"/>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1319349" y="2274838"/>
            <a:ext cx="9614262" cy="2308324"/>
          </a:xfrm>
          <a:prstGeom prst="rect">
            <a:avLst/>
          </a:prstGeom>
        </p:spPr>
        <p:txBody>
          <a:bodyPr wrap="square">
            <a:spAutoFit/>
          </a:bodyPr>
          <a:lstStyle/>
          <a:p>
            <a:pPr fontAlgn="base"/>
            <a:r>
              <a:rPr lang="en-ZA" sz="2400" b="1" dirty="0">
                <a:solidFill>
                  <a:srgbClr val="000000"/>
                </a:solidFill>
                <a:latin typeface="Calibri" panose="020F0502020204030204" pitchFamily="34" charset="0"/>
              </a:rPr>
              <a:t>Abstract:</a:t>
            </a:r>
            <a:r>
              <a:rPr lang="en-ZA" sz="2400" dirty="0">
                <a:solidFill>
                  <a:srgbClr val="000000"/>
                </a:solidFill>
                <a:latin typeface="Calibri" panose="020F0502020204030204" pitchFamily="34" charset="0"/>
              </a:rPr>
              <a:t> Adopting cloud applications (SaaS) has profound implications for university IT divisions. Stellenbosch U would like to share its procurement experiences and its view of implications, of adopting cloud SaaS for SIS and Financials. The experience ranges from preparing RFIs and RFPs, through contract negotiations to implications such as a possible new scope for IT infrastructure and new roles and capabilities in the IT division.</a:t>
            </a:r>
            <a:r>
              <a:rPr lang="en-US" sz="2400" dirty="0">
                <a:solidFill>
                  <a:srgbClr val="000000"/>
                </a:solidFill>
                <a:latin typeface="Calibri" panose="020F0502020204030204" pitchFamily="34" charset="0"/>
              </a:rPr>
              <a:t>​</a:t>
            </a:r>
            <a:endParaRPr lang="en-US" sz="2400" b="0" i="0" u="none" strike="noStrike" dirty="0">
              <a:solidFill>
                <a:srgbClr val="000000"/>
              </a:solidFill>
              <a:effectLst/>
              <a:latin typeface="&amp;quot"/>
            </a:endParaRPr>
          </a:p>
        </p:txBody>
      </p:sp>
    </p:spTree>
    <p:extLst>
      <p:ext uri="{BB962C8B-B14F-4D97-AF65-F5344CB8AC3E}">
        <p14:creationId xmlns:p14="http://schemas.microsoft.com/office/powerpoint/2010/main" val="244911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5137"/>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8" name="Rectangle 7">
            <a:extLst>
              <a:ext uri="{FF2B5EF4-FFF2-40B4-BE49-F238E27FC236}">
                <a16:creationId xmlns:a16="http://schemas.microsoft.com/office/drawing/2014/main" id="{B8D412AD-9CF4-4510-97DC-34D6CC830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3467" y="691992"/>
            <a:ext cx="4025724" cy="552254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1D0FB7B6-FD9D-4E5F-BF9D-4B741AD550DF}"/>
              </a:ext>
            </a:extLst>
          </p:cNvPr>
          <p:cNvSpPr txBox="1">
            <a:spLocks/>
          </p:cNvSpPr>
          <p:nvPr/>
        </p:nvSpPr>
        <p:spPr>
          <a:xfrm>
            <a:off x="1072055" y="1019503"/>
            <a:ext cx="3147848" cy="13579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000">
                <a:solidFill>
                  <a:srgbClr val="FFFFFF"/>
                </a:solidFill>
              </a:rPr>
              <a:t>Service Uptime</a:t>
            </a:r>
          </a:p>
        </p:txBody>
      </p:sp>
      <p:sp>
        <p:nvSpPr>
          <p:cNvPr id="10" name="Content Placeholder 2">
            <a:extLst>
              <a:ext uri="{FF2B5EF4-FFF2-40B4-BE49-F238E27FC236}">
                <a16:creationId xmlns:a16="http://schemas.microsoft.com/office/drawing/2014/main" id="{403728A6-C9B0-4D40-BBC1-B9ECD53C0206}"/>
              </a:ext>
            </a:extLst>
          </p:cNvPr>
          <p:cNvSpPr txBox="1">
            <a:spLocks/>
          </p:cNvSpPr>
          <p:nvPr/>
        </p:nvSpPr>
        <p:spPr>
          <a:xfrm>
            <a:off x="1072056" y="2704951"/>
            <a:ext cx="3147848" cy="31335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ZA" sz="1800">
                <a:solidFill>
                  <a:srgbClr val="FFFFFF"/>
                </a:solidFill>
              </a:rPr>
              <a:t>Service Availability = (Total - Incidents Time – Scheduled Maintenance) / (Total – Scheduled Maintenance) x 100 </a:t>
            </a:r>
          </a:p>
          <a:p>
            <a:r>
              <a:rPr lang="en-ZA" sz="1800">
                <a:solidFill>
                  <a:srgbClr val="FFFFFF"/>
                </a:solidFill>
              </a:rPr>
              <a:t>"Incidents Time" = means the elapsed time that the Service suffered from unremedied Incidents as measured at the outer perimeter of the data centre from where pages or responses are served</a:t>
            </a:r>
          </a:p>
        </p:txBody>
      </p:sp>
      <p:graphicFrame>
        <p:nvGraphicFramePr>
          <p:cNvPr id="11" name="Table 10">
            <a:extLst>
              <a:ext uri="{FF2B5EF4-FFF2-40B4-BE49-F238E27FC236}">
                <a16:creationId xmlns:a16="http://schemas.microsoft.com/office/drawing/2014/main" id="{E4FD2F28-7616-46DD-866E-F741C1EB01C2}"/>
              </a:ext>
            </a:extLst>
          </p:cNvPr>
          <p:cNvGraphicFramePr>
            <a:graphicFrameLocks noGrp="1"/>
          </p:cNvGraphicFramePr>
          <p:nvPr>
            <p:extLst>
              <p:ext uri="{D42A27DB-BD31-4B8C-83A1-F6EECF244321}">
                <p14:modId xmlns:p14="http://schemas.microsoft.com/office/powerpoint/2010/main" val="3173160417"/>
              </p:ext>
            </p:extLst>
          </p:nvPr>
        </p:nvGraphicFramePr>
        <p:xfrm>
          <a:off x="5216539" y="1476427"/>
          <a:ext cx="6331995" cy="3976057"/>
        </p:xfrm>
        <a:graphic>
          <a:graphicData uri="http://schemas.openxmlformats.org/drawingml/2006/table">
            <a:tbl>
              <a:tblPr firstRow="1" firstCol="1" bandRow="1">
                <a:tableStyleId>{69012ECD-51FC-41F1-AA8D-1B2483CD663E}</a:tableStyleId>
              </a:tblPr>
              <a:tblGrid>
                <a:gridCol w="3045142">
                  <a:extLst>
                    <a:ext uri="{9D8B030D-6E8A-4147-A177-3AD203B41FA5}">
                      <a16:colId xmlns:a16="http://schemas.microsoft.com/office/drawing/2014/main" val="2963442022"/>
                    </a:ext>
                  </a:extLst>
                </a:gridCol>
                <a:gridCol w="3286853">
                  <a:extLst>
                    <a:ext uri="{9D8B030D-6E8A-4147-A177-3AD203B41FA5}">
                      <a16:colId xmlns:a16="http://schemas.microsoft.com/office/drawing/2014/main" val="1096896374"/>
                    </a:ext>
                  </a:extLst>
                </a:gridCol>
              </a:tblGrid>
              <a:tr h="1770680">
                <a:tc>
                  <a:txBody>
                    <a:bodyPr/>
                    <a:lstStyle/>
                    <a:p>
                      <a:pPr>
                        <a:lnSpc>
                          <a:spcPct val="107000"/>
                        </a:lnSpc>
                        <a:spcBef>
                          <a:spcPts val="300"/>
                        </a:spcBef>
                        <a:spcAft>
                          <a:spcPts val="300"/>
                        </a:spcAft>
                      </a:pPr>
                      <a:r>
                        <a:rPr lang="en-GB" sz="2300">
                          <a:effectLst/>
                        </a:rPr>
                        <a:t>Service Availability over a calendar month</a:t>
                      </a:r>
                      <a:endParaRPr lang="en-ZA" sz="2300" b="1">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tc>
                  <a:txBody>
                    <a:bodyPr/>
                    <a:lstStyle/>
                    <a:p>
                      <a:pPr>
                        <a:lnSpc>
                          <a:spcPct val="107000"/>
                        </a:lnSpc>
                        <a:spcBef>
                          <a:spcPts val="300"/>
                        </a:spcBef>
                        <a:spcAft>
                          <a:spcPts val="300"/>
                        </a:spcAft>
                      </a:pPr>
                      <a:r>
                        <a:rPr lang="en-GB" sz="2300">
                          <a:effectLst/>
                        </a:rPr>
                        <a:t>Service Credit as a percentage of the monthly  Service Charges</a:t>
                      </a:r>
                      <a:endParaRPr lang="en-ZA" sz="2300" b="1">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extLst>
                  <a:ext uri="{0D108BD9-81ED-4DB2-BD59-A6C34878D82A}">
                    <a16:rowId xmlns:a16="http://schemas.microsoft.com/office/drawing/2014/main" val="4020790037"/>
                  </a:ext>
                </a:extLst>
              </a:tr>
              <a:tr h="545595">
                <a:tc>
                  <a:txBody>
                    <a:bodyPr/>
                    <a:lstStyle/>
                    <a:p>
                      <a:pPr>
                        <a:lnSpc>
                          <a:spcPct val="107000"/>
                        </a:lnSpc>
                        <a:spcBef>
                          <a:spcPts val="300"/>
                        </a:spcBef>
                        <a:spcAft>
                          <a:spcPts val="300"/>
                        </a:spcAft>
                      </a:pPr>
                      <a:r>
                        <a:rPr lang="en-GB" sz="1700">
                          <a:effectLst/>
                        </a:rPr>
                        <a:t>&lt; 95%</a:t>
                      </a:r>
                      <a:endParaRPr lang="en-ZA" sz="1700" b="1">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tc>
                  <a:txBody>
                    <a:bodyPr/>
                    <a:lstStyle/>
                    <a:p>
                      <a:pPr>
                        <a:lnSpc>
                          <a:spcPct val="107000"/>
                        </a:lnSpc>
                        <a:spcBef>
                          <a:spcPts val="300"/>
                        </a:spcBef>
                        <a:spcAft>
                          <a:spcPts val="300"/>
                        </a:spcAft>
                      </a:pPr>
                      <a:r>
                        <a:rPr lang="en-GB" sz="1700">
                          <a:effectLst/>
                        </a:rPr>
                        <a:t>100% </a:t>
                      </a:r>
                      <a:endParaRPr lang="en-ZA" sz="1700">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extLst>
                  <a:ext uri="{0D108BD9-81ED-4DB2-BD59-A6C34878D82A}">
                    <a16:rowId xmlns:a16="http://schemas.microsoft.com/office/drawing/2014/main" val="800094770"/>
                  </a:ext>
                </a:extLst>
              </a:tr>
              <a:tr h="1114187">
                <a:tc>
                  <a:txBody>
                    <a:bodyPr/>
                    <a:lstStyle/>
                    <a:p>
                      <a:pPr>
                        <a:lnSpc>
                          <a:spcPct val="107000"/>
                        </a:lnSpc>
                        <a:spcBef>
                          <a:spcPts val="300"/>
                        </a:spcBef>
                        <a:spcAft>
                          <a:spcPts val="300"/>
                        </a:spcAft>
                      </a:pPr>
                      <a:r>
                        <a:rPr lang="en-GB" sz="1700">
                          <a:effectLst/>
                        </a:rPr>
                        <a:t>&lt; 99,5% </a:t>
                      </a:r>
                      <a:endParaRPr lang="en-ZA" sz="1700" b="1">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tc>
                  <a:txBody>
                    <a:bodyPr/>
                    <a:lstStyle/>
                    <a:p>
                      <a:pPr>
                        <a:lnSpc>
                          <a:spcPct val="107000"/>
                        </a:lnSpc>
                        <a:spcBef>
                          <a:spcPts val="300"/>
                        </a:spcBef>
                        <a:spcAft>
                          <a:spcPts val="300"/>
                        </a:spcAft>
                      </a:pPr>
                      <a:r>
                        <a:rPr lang="en-GB" sz="1700">
                          <a:effectLst/>
                        </a:rPr>
                        <a:t>Service Credit = 1 - ((Actual Service Availability – 95) / (99.5 – 95)) x 100 %</a:t>
                      </a:r>
                      <a:endParaRPr lang="en-ZA" sz="1700">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extLst>
                  <a:ext uri="{0D108BD9-81ED-4DB2-BD59-A6C34878D82A}">
                    <a16:rowId xmlns:a16="http://schemas.microsoft.com/office/drawing/2014/main" val="1074922619"/>
                  </a:ext>
                </a:extLst>
              </a:tr>
              <a:tr h="545595">
                <a:tc>
                  <a:txBody>
                    <a:bodyPr/>
                    <a:lstStyle/>
                    <a:p>
                      <a:pPr>
                        <a:lnSpc>
                          <a:spcPct val="107000"/>
                        </a:lnSpc>
                        <a:spcBef>
                          <a:spcPts val="300"/>
                        </a:spcBef>
                        <a:spcAft>
                          <a:spcPts val="300"/>
                        </a:spcAft>
                      </a:pPr>
                      <a:r>
                        <a:rPr lang="en-GB" sz="1700">
                          <a:effectLst/>
                        </a:rPr>
                        <a:t>&gt;= 99,5% </a:t>
                      </a:r>
                      <a:endParaRPr lang="en-ZA" sz="1700" b="1">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tc>
                  <a:txBody>
                    <a:bodyPr/>
                    <a:lstStyle/>
                    <a:p>
                      <a:pPr>
                        <a:lnSpc>
                          <a:spcPct val="107000"/>
                        </a:lnSpc>
                        <a:spcBef>
                          <a:spcPts val="300"/>
                        </a:spcBef>
                        <a:spcAft>
                          <a:spcPts val="300"/>
                        </a:spcAft>
                      </a:pPr>
                      <a:r>
                        <a:rPr lang="en-GB" sz="1700">
                          <a:effectLst/>
                        </a:rPr>
                        <a:t>No Service Credit.</a:t>
                      </a:r>
                      <a:endParaRPr lang="en-ZA" sz="1700">
                        <a:solidFill>
                          <a:schemeClr val="tx1">
                            <a:lumMod val="75000"/>
                            <a:lumOff val="25000"/>
                          </a:schemeClr>
                        </a:solidFill>
                        <a:effectLst/>
                        <a:latin typeface="Open Sans"/>
                        <a:ea typeface="Calibri" panose="020F0502020204030204" pitchFamily="34" charset="0"/>
                        <a:cs typeface="Times New Roman" panose="02020603050405020304" pitchFamily="18" charset="0"/>
                      </a:endParaRPr>
                    </a:p>
                  </a:txBody>
                  <a:tcPr marL="239524" marR="179643" marT="119763" marB="119763"/>
                </a:tc>
                <a:extLst>
                  <a:ext uri="{0D108BD9-81ED-4DB2-BD59-A6C34878D82A}">
                    <a16:rowId xmlns:a16="http://schemas.microsoft.com/office/drawing/2014/main" val="88099254"/>
                  </a:ext>
                </a:extLst>
              </a:tr>
            </a:tbl>
          </a:graphicData>
        </a:graphic>
      </p:graphicFrame>
    </p:spTree>
    <p:extLst>
      <p:ext uri="{BB962C8B-B14F-4D97-AF65-F5344CB8AC3E}">
        <p14:creationId xmlns:p14="http://schemas.microsoft.com/office/powerpoint/2010/main" val="1832574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5137"/>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8" name="Rectangle 7">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0C07FB22-9358-4FCB-8E0E-907733AE300C}"/>
              </a:ext>
            </a:extLst>
          </p:cNvPr>
          <p:cNvSpPr txBox="1">
            <a:spLocks/>
          </p:cNvSpPr>
          <p:nvPr/>
        </p:nvSpPr>
        <p:spPr>
          <a:xfrm>
            <a:off x="643467" y="643467"/>
            <a:ext cx="3363974" cy="1597315"/>
          </a:xfrm>
          <a:prstGeom prst="rect">
            <a:avLst/>
          </a:prstGeom>
          <a:noFill/>
          <a:ln w="19050">
            <a:solidFill>
              <a:schemeClr val="bg1"/>
            </a:solidFill>
          </a:ln>
        </p:spPr>
        <p:txBody>
          <a:bodyPr vert="horz" wrap="square"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800">
                <a:solidFill>
                  <a:schemeClr val="bg1"/>
                </a:solidFill>
              </a:rPr>
              <a:t>Disaster Recovery plan objectives</a:t>
            </a:r>
          </a:p>
        </p:txBody>
      </p:sp>
      <p:sp>
        <p:nvSpPr>
          <p:cNvPr id="10" name="Content Placeholder 2">
            <a:extLst>
              <a:ext uri="{FF2B5EF4-FFF2-40B4-BE49-F238E27FC236}">
                <a16:creationId xmlns:a16="http://schemas.microsoft.com/office/drawing/2014/main" id="{8EA62C48-756C-4ABE-ADCD-BC5324FECC22}"/>
              </a:ext>
            </a:extLst>
          </p:cNvPr>
          <p:cNvSpPr txBox="1">
            <a:spLocks/>
          </p:cNvSpPr>
          <p:nvPr/>
        </p:nvSpPr>
        <p:spPr>
          <a:xfrm>
            <a:off x="643468" y="2638043"/>
            <a:ext cx="3363974" cy="38672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ZA" sz="1800">
                <a:solidFill>
                  <a:schemeClr val="bg1"/>
                </a:solidFill>
              </a:rPr>
              <a:t>Test DR Plan bi-annually</a:t>
            </a:r>
          </a:p>
          <a:p>
            <a:r>
              <a:rPr lang="en-ZA" sz="1800">
                <a:solidFill>
                  <a:schemeClr val="bg1"/>
                </a:solidFill>
              </a:rPr>
              <a:t>Test:</a:t>
            </a:r>
          </a:p>
          <a:p>
            <a:pPr lvl="1"/>
            <a:r>
              <a:rPr lang="en-ZA" sz="1800">
                <a:solidFill>
                  <a:schemeClr val="bg1"/>
                </a:solidFill>
              </a:rPr>
              <a:t>Recovery Point Objective (RPO) = 2 h (how much time’s data may be lost)</a:t>
            </a:r>
          </a:p>
          <a:p>
            <a:pPr lvl="1"/>
            <a:r>
              <a:rPr lang="en-ZA" sz="1800">
                <a:solidFill>
                  <a:schemeClr val="bg1"/>
                </a:solidFill>
              </a:rPr>
              <a:t>Recovery Time Objective (RTO) = 8 h (time to recovery from disaster)</a:t>
            </a:r>
          </a:p>
          <a:p>
            <a:r>
              <a:rPr lang="en-ZA" sz="1800">
                <a:solidFill>
                  <a:schemeClr val="bg1"/>
                </a:solidFill>
              </a:rPr>
              <a:t>Failure to comply with either RPO or RTO for two consecutive DR tests will result in a Service Credit of 20% of annual subscription fees.</a:t>
            </a:r>
          </a:p>
        </p:txBody>
      </p:sp>
      <p:pic>
        <p:nvPicPr>
          <p:cNvPr id="11" name="Picture 10">
            <a:extLst>
              <a:ext uri="{FF2B5EF4-FFF2-40B4-BE49-F238E27FC236}">
                <a16:creationId xmlns:a16="http://schemas.microsoft.com/office/drawing/2014/main" id="{451C8774-AE9D-4E02-B10C-727B5A4DDCE4}"/>
              </a:ext>
            </a:extLst>
          </p:cNvPr>
          <p:cNvPicPr/>
          <p:nvPr/>
        </p:nvPicPr>
        <p:blipFill>
          <a:blip r:embed="rId3">
            <a:extLst>
              <a:ext uri="{28A0092B-C50C-407E-A947-70E740481C1C}">
                <a14:useLocalDpi xmlns:a14="http://schemas.microsoft.com/office/drawing/2010/main" val="0"/>
              </a:ext>
            </a:extLst>
          </a:blip>
          <a:stretch>
            <a:fillRect/>
          </a:stretch>
        </p:blipFill>
        <p:spPr>
          <a:xfrm>
            <a:off x="5297763" y="1981211"/>
            <a:ext cx="6250769" cy="2734711"/>
          </a:xfrm>
          <a:prstGeom prst="rect">
            <a:avLst/>
          </a:prstGeom>
        </p:spPr>
      </p:pic>
    </p:spTree>
    <p:extLst>
      <p:ext uri="{BB962C8B-B14F-4D97-AF65-F5344CB8AC3E}">
        <p14:creationId xmlns:p14="http://schemas.microsoft.com/office/powerpoint/2010/main" val="810313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568531" y="3847092"/>
            <a:ext cx="8660674" cy="1107996"/>
          </a:xfrm>
          <a:prstGeom prst="rect">
            <a:avLst/>
          </a:prstGeom>
        </p:spPr>
        <p:txBody>
          <a:bodyPr wrap="square">
            <a:spAutoFit/>
          </a:bodyPr>
          <a:lstStyle/>
          <a:p>
            <a:r>
              <a:rPr lang="en-ZA" sz="6600" dirty="0">
                <a:solidFill>
                  <a:srgbClr val="000000"/>
                </a:solidFill>
                <a:latin typeface="Calibri Light" panose="020F0302020204030204" pitchFamily="34" charset="0"/>
              </a:rPr>
              <a:t>Impacts of SaaS</a:t>
            </a:r>
            <a:endParaRPr lang="en-ZA" sz="6600" dirty="0"/>
          </a:p>
        </p:txBody>
      </p:sp>
    </p:spTree>
    <p:extLst>
      <p:ext uri="{BB962C8B-B14F-4D97-AF65-F5344CB8AC3E}">
        <p14:creationId xmlns:p14="http://schemas.microsoft.com/office/powerpoint/2010/main" val="1760214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A7D042-B9FF-4C57-956E-55387E7D9A15}"/>
              </a:ext>
            </a:extLst>
          </p:cNvPr>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2" name="Title 1">
            <a:extLst>
              <a:ext uri="{FF2B5EF4-FFF2-40B4-BE49-F238E27FC236}">
                <a16:creationId xmlns:a16="http://schemas.microsoft.com/office/drawing/2014/main" id="{B7E2C6EB-FD7D-40B5-98E0-34432CAC18DE}"/>
              </a:ext>
            </a:extLst>
          </p:cNvPr>
          <p:cNvSpPr>
            <a:spLocks noGrp="1"/>
          </p:cNvSpPr>
          <p:nvPr>
            <p:ph type="title"/>
          </p:nvPr>
        </p:nvSpPr>
        <p:spPr/>
        <p:txBody>
          <a:bodyPr/>
          <a:lstStyle/>
          <a:p>
            <a:r>
              <a:rPr lang="en-ZA" dirty="0"/>
              <a:t>What the goal is not …</a:t>
            </a:r>
          </a:p>
        </p:txBody>
      </p:sp>
      <p:pic>
        <p:nvPicPr>
          <p:cNvPr id="1026" name="Picture 2">
            <a:extLst>
              <a:ext uri="{FF2B5EF4-FFF2-40B4-BE49-F238E27FC236}">
                <a16:creationId xmlns:a16="http://schemas.microsoft.com/office/drawing/2014/main" id="{FD1C2A49-EB69-4FFD-96B9-9C658CB20C65}"/>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171407" y="1895227"/>
            <a:ext cx="8173596" cy="4597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551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509452" y="1706720"/>
            <a:ext cx="9744892" cy="4832092"/>
          </a:xfrm>
          <a:prstGeom prst="rect">
            <a:avLst/>
          </a:prstGeom>
        </p:spPr>
        <p:txBody>
          <a:bodyPr wrap="square">
            <a:spAutoFit/>
          </a:bodyPr>
          <a:lstStyle/>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Can only configure, not customise, processes and screens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b="1" dirty="0">
                <a:solidFill>
                  <a:srgbClr val="000000"/>
                </a:solidFill>
                <a:latin typeface="Calibri" panose="020F0502020204030204" pitchFamily="34" charset="0"/>
              </a:rPr>
              <a:t>Adapt processes to best practice processes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Change the ways people work</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b="1" dirty="0">
                <a:solidFill>
                  <a:srgbClr val="000000"/>
                </a:solidFill>
                <a:latin typeface="Calibri" panose="020F0502020204030204" pitchFamily="34" charset="0"/>
              </a:rPr>
              <a:t>Commit (best) people during the implementation projects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Be prepared to take business process decisions during the implementation project</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b="1" dirty="0">
                <a:solidFill>
                  <a:srgbClr val="000000"/>
                </a:solidFill>
                <a:latin typeface="Calibri" panose="020F0502020204030204" pitchFamily="34" charset="0"/>
              </a:rPr>
              <a:t>Functional leaders must lead </a:t>
            </a:r>
            <a:r>
              <a:rPr lang="en-ZA" sz="2800" dirty="0">
                <a:solidFill>
                  <a:srgbClr val="000000"/>
                </a:solidFill>
                <a:latin typeface="Calibri" panose="020F0502020204030204" pitchFamily="34" charset="0"/>
              </a:rPr>
              <a:t>from the front</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Administrators: from drudgery to high value</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More automation, digitalisation of processes​</a:t>
            </a:r>
          </a:p>
          <a:p>
            <a:pPr marL="457200" indent="-457200" fontAlgn="base">
              <a:buFont typeface="Arial" panose="020B0604020202020204" pitchFamily="34" charset="0"/>
              <a:buChar char="•"/>
            </a:pPr>
            <a:r>
              <a:rPr lang="en-ZA" sz="2800" b="0" i="0" u="none" strike="noStrike" dirty="0">
                <a:solidFill>
                  <a:srgbClr val="000000"/>
                </a:solidFill>
                <a:effectLst/>
                <a:latin typeface="Calibri" panose="020F0502020204030204" pitchFamily="34" charset="0"/>
              </a:rPr>
              <a:t>But also, higher frequency of testing new releases</a:t>
            </a:r>
          </a:p>
          <a:p>
            <a:pPr fontAlgn="base"/>
            <a:endParaRPr lang="en-ZA" sz="2800" b="0" i="0" u="none" strike="noStrike" dirty="0">
              <a:solidFill>
                <a:srgbClr val="000000"/>
              </a:solidFill>
              <a:effectLst/>
              <a:latin typeface="Arial" panose="020B0604020202020204" pitchFamily="34" charset="0"/>
            </a:endParaRPr>
          </a:p>
        </p:txBody>
      </p:sp>
      <p:sp>
        <p:nvSpPr>
          <p:cNvPr id="4" name="Rectangle 3"/>
          <p:cNvSpPr/>
          <p:nvPr/>
        </p:nvSpPr>
        <p:spPr>
          <a:xfrm>
            <a:off x="365047" y="715968"/>
            <a:ext cx="8316957" cy="769441"/>
          </a:xfrm>
          <a:prstGeom prst="rect">
            <a:avLst/>
          </a:prstGeom>
        </p:spPr>
        <p:txBody>
          <a:bodyPr wrap="none">
            <a:spAutoFit/>
          </a:bodyPr>
          <a:lstStyle/>
          <a:p>
            <a:pPr fontAlgn="base"/>
            <a:r>
              <a:rPr lang="en-ZA" sz="4400" dirty="0">
                <a:solidFill>
                  <a:srgbClr val="000000"/>
                </a:solidFill>
                <a:latin typeface="Calibri Light" panose="020F0302020204030204" pitchFamily="34" charset="0"/>
              </a:rPr>
              <a:t>Impacts for PASS division &amp; faculties</a:t>
            </a:r>
            <a:r>
              <a:rPr lang="en-US" sz="4400" dirty="0">
                <a:solidFill>
                  <a:srgbClr val="000000"/>
                </a:solidFill>
                <a:latin typeface="Calibri Light" panose="020F0302020204030204" pitchFamily="34" charset="0"/>
              </a:rPr>
              <a:t>​</a:t>
            </a:r>
            <a:endParaRPr lang="en-US" sz="4400" b="0" i="0" u="none" strike="noStrike" dirty="0">
              <a:solidFill>
                <a:srgbClr val="000000"/>
              </a:solidFill>
              <a:effectLst/>
              <a:latin typeface="&amp;quot"/>
            </a:endParaRPr>
          </a:p>
        </p:txBody>
      </p:sp>
    </p:spTree>
    <p:extLst>
      <p:ext uri="{BB962C8B-B14F-4D97-AF65-F5344CB8AC3E}">
        <p14:creationId xmlns:p14="http://schemas.microsoft.com/office/powerpoint/2010/main" val="3116466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8" name="Title 1">
            <a:extLst>
              <a:ext uri="{FF2B5EF4-FFF2-40B4-BE49-F238E27FC236}">
                <a16:creationId xmlns:a16="http://schemas.microsoft.com/office/drawing/2014/main" id="{D8DE9C80-5A20-4F96-9BF4-7DF18F9F73BC}"/>
              </a:ext>
            </a:extLst>
          </p:cNvPr>
          <p:cNvSpPr txBox="1">
            <a:spLocks/>
          </p:cNvSpPr>
          <p:nvPr/>
        </p:nvSpPr>
        <p:spPr>
          <a:xfrm>
            <a:off x="152400" y="61736"/>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dirty="0"/>
              <a:t>Impacts for the IT Division</a:t>
            </a:r>
          </a:p>
        </p:txBody>
      </p:sp>
      <p:sp>
        <p:nvSpPr>
          <p:cNvPr id="9" name="Content Placeholder 2">
            <a:extLst>
              <a:ext uri="{FF2B5EF4-FFF2-40B4-BE49-F238E27FC236}">
                <a16:creationId xmlns:a16="http://schemas.microsoft.com/office/drawing/2014/main" id="{9413BE10-B2BA-4FF9-8FEE-3E4BB39CEC73}"/>
              </a:ext>
            </a:extLst>
          </p:cNvPr>
          <p:cNvSpPr txBox="1">
            <a:spLocks/>
          </p:cNvSpPr>
          <p:nvPr/>
        </p:nvSpPr>
        <p:spPr>
          <a:xfrm>
            <a:off x="636917" y="1955021"/>
            <a:ext cx="10515600" cy="435133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ZA" dirty="0"/>
              <a:t>Interim project organisation for Institutional Software Solutions (ISS)</a:t>
            </a:r>
          </a:p>
          <a:p>
            <a:pPr marL="342900" indent="-342900" algn="l">
              <a:buFont typeface="Arial" panose="020B0604020202020204" pitchFamily="34" charset="0"/>
              <a:buChar char="•"/>
            </a:pPr>
            <a:r>
              <a:rPr lang="en-ZA" dirty="0"/>
              <a:t>Software developers?</a:t>
            </a:r>
          </a:p>
          <a:p>
            <a:pPr marL="342900" indent="-342900" algn="l">
              <a:buFont typeface="Arial" panose="020B0604020202020204" pitchFamily="34" charset="0"/>
              <a:buChar char="•"/>
            </a:pPr>
            <a:r>
              <a:rPr lang="en-ZA" dirty="0"/>
              <a:t>System admins and DBAs?</a:t>
            </a:r>
          </a:p>
          <a:p>
            <a:pPr marL="342900" indent="-342900" algn="l">
              <a:buFont typeface="Arial" panose="020B0604020202020204" pitchFamily="34" charset="0"/>
              <a:buChar char="•"/>
            </a:pPr>
            <a:r>
              <a:rPr lang="en-ZA" dirty="0"/>
              <a:t>Stronger business analysis practice? Functional users more self-sufficient</a:t>
            </a:r>
          </a:p>
          <a:p>
            <a:pPr marL="342900" indent="-342900" algn="l">
              <a:buFont typeface="Arial" panose="020B0604020202020204" pitchFamily="34" charset="0"/>
              <a:buChar char="•"/>
            </a:pPr>
            <a:r>
              <a:rPr lang="en-ZA" dirty="0"/>
              <a:t>Bind functional users into ITIL change and incident management processes</a:t>
            </a:r>
          </a:p>
          <a:p>
            <a:pPr marL="342900" indent="-342900" algn="l">
              <a:buFont typeface="Arial" panose="020B0604020202020204" pitchFamily="34" charset="0"/>
              <a:buChar char="•"/>
            </a:pPr>
            <a:r>
              <a:rPr lang="en-ZA" b="1" dirty="0"/>
              <a:t>Integration capability </a:t>
            </a:r>
            <a:r>
              <a:rPr lang="en-ZA" dirty="0"/>
              <a:t>becomes crucial (development and operations)</a:t>
            </a:r>
          </a:p>
          <a:p>
            <a:pPr marL="342900" indent="-342900" algn="l">
              <a:buFont typeface="Arial" panose="020B0604020202020204" pitchFamily="34" charset="0"/>
              <a:buChar char="•"/>
            </a:pPr>
            <a:r>
              <a:rPr lang="en-ZA" b="1" dirty="0"/>
              <a:t>Cloud architecture capability </a:t>
            </a:r>
            <a:r>
              <a:rPr lang="en-ZA" dirty="0"/>
              <a:t>(IT Infrastructure is no longer campus-bound)</a:t>
            </a:r>
          </a:p>
          <a:p>
            <a:pPr marL="342900" indent="-342900" algn="l">
              <a:buFont typeface="Arial" panose="020B0604020202020204" pitchFamily="34" charset="0"/>
              <a:buChar char="•"/>
            </a:pPr>
            <a:r>
              <a:rPr lang="en-ZA" dirty="0"/>
              <a:t>Simplifies our information security challenge?</a:t>
            </a:r>
          </a:p>
          <a:p>
            <a:pPr marL="342900" indent="-342900" algn="l">
              <a:buFont typeface="Arial" panose="020B0604020202020204" pitchFamily="34" charset="0"/>
              <a:buChar char="•"/>
            </a:pPr>
            <a:r>
              <a:rPr lang="en-ZA" b="1" dirty="0"/>
              <a:t>Contract and Vendor Management capability </a:t>
            </a:r>
            <a:r>
              <a:rPr lang="en-ZA" dirty="0"/>
              <a:t>required</a:t>
            </a:r>
          </a:p>
          <a:p>
            <a:pPr marL="342900" indent="-342900" algn="l">
              <a:buFont typeface="Arial" panose="020B0604020202020204" pitchFamily="34" charset="0"/>
              <a:buChar char="•"/>
            </a:pPr>
            <a:r>
              <a:rPr lang="en-ZA" dirty="0"/>
              <a:t>Capability to manage cloud SLAs</a:t>
            </a:r>
          </a:p>
          <a:p>
            <a:endParaRPr lang="en-ZA" dirty="0"/>
          </a:p>
          <a:p>
            <a:endParaRPr lang="en-ZA" dirty="0"/>
          </a:p>
        </p:txBody>
      </p:sp>
    </p:spTree>
    <p:extLst>
      <p:ext uri="{BB962C8B-B14F-4D97-AF65-F5344CB8AC3E}">
        <p14:creationId xmlns:p14="http://schemas.microsoft.com/office/powerpoint/2010/main" val="290296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2039633" y="2509843"/>
            <a:ext cx="7720149" cy="2862322"/>
          </a:xfrm>
          <a:prstGeom prst="rect">
            <a:avLst/>
          </a:prstGeom>
        </p:spPr>
        <p:txBody>
          <a:bodyPr wrap="square">
            <a:spAutoFit/>
          </a:bodyPr>
          <a:lstStyle/>
          <a:p>
            <a:pPr algn="ctr" fontAlgn="base"/>
            <a:r>
              <a:rPr lang="en-ZA" sz="6000" dirty="0">
                <a:solidFill>
                  <a:srgbClr val="000000"/>
                </a:solidFill>
                <a:latin typeface="Calibri" panose="020F0502020204030204" pitchFamily="34" charset="0"/>
              </a:rPr>
              <a:t>Ralph Pina</a:t>
            </a:r>
            <a:r>
              <a:rPr lang="en-US" sz="6000" dirty="0">
                <a:solidFill>
                  <a:srgbClr val="000000"/>
                </a:solidFill>
                <a:latin typeface="Calibri" panose="020F0502020204030204" pitchFamily="34" charset="0"/>
              </a:rPr>
              <a:t>​</a:t>
            </a:r>
            <a:endParaRPr lang="en-US" sz="6000" dirty="0">
              <a:solidFill>
                <a:srgbClr val="000000"/>
              </a:solidFill>
              <a:latin typeface="&amp;quot"/>
            </a:endParaRPr>
          </a:p>
          <a:p>
            <a:pPr algn="ctr" fontAlgn="base"/>
            <a:r>
              <a:rPr lang="en-ZA" sz="6000" dirty="0">
                <a:solidFill>
                  <a:srgbClr val="000000"/>
                </a:solidFill>
                <a:latin typeface="Calibri" panose="020F0502020204030204" pitchFamily="34" charset="0"/>
              </a:rPr>
              <a:t>​</a:t>
            </a:r>
            <a:endParaRPr lang="en-ZA" sz="6000" dirty="0">
              <a:solidFill>
                <a:srgbClr val="000000"/>
              </a:solidFill>
              <a:latin typeface="&amp;quot"/>
            </a:endParaRPr>
          </a:p>
          <a:p>
            <a:pPr algn="ctr" fontAlgn="base"/>
            <a:r>
              <a:rPr lang="en-ZA" sz="6000" dirty="0">
                <a:solidFill>
                  <a:srgbClr val="000000"/>
                </a:solidFill>
                <a:latin typeface="Calibri" panose="020F0502020204030204" pitchFamily="34" charset="0"/>
              </a:rPr>
              <a:t>ralph@sun.ac.za</a:t>
            </a:r>
            <a:r>
              <a:rPr lang="en-US" sz="6000" dirty="0">
                <a:solidFill>
                  <a:srgbClr val="000000"/>
                </a:solidFill>
                <a:latin typeface="Calibri" panose="020F0502020204030204" pitchFamily="34" charset="0"/>
              </a:rPr>
              <a:t>​</a:t>
            </a:r>
            <a:endParaRPr lang="en-US" sz="6000" b="0" i="0" u="none" strike="noStrike" dirty="0">
              <a:solidFill>
                <a:srgbClr val="000000"/>
              </a:solidFill>
              <a:effectLst/>
              <a:latin typeface="&amp;quot"/>
            </a:endParaRPr>
          </a:p>
        </p:txBody>
      </p:sp>
    </p:spTree>
    <p:extLst>
      <p:ext uri="{BB962C8B-B14F-4D97-AF65-F5344CB8AC3E}">
        <p14:creationId xmlns:p14="http://schemas.microsoft.com/office/powerpoint/2010/main" val="3178427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5137"/>
            <a:ext cx="12192000" cy="6852863"/>
          </a:xfrm>
          <a:prstGeom prst="rect">
            <a:avLst/>
          </a:prstGeom>
        </p:spPr>
      </p:pic>
      <p:grpSp>
        <p:nvGrpSpPr>
          <p:cNvPr id="54" name="Group 53">
            <a:extLst>
              <a:ext uri="{FF2B5EF4-FFF2-40B4-BE49-F238E27FC236}">
                <a16:creationId xmlns:a16="http://schemas.microsoft.com/office/drawing/2014/main" id="{7F3F80CE-6B3F-4C52-A531-CDAA383A86D7}"/>
              </a:ext>
            </a:extLst>
          </p:cNvPr>
          <p:cNvGrpSpPr/>
          <p:nvPr/>
        </p:nvGrpSpPr>
        <p:grpSpPr>
          <a:xfrm>
            <a:off x="1459105" y="2338746"/>
            <a:ext cx="4108332" cy="3979335"/>
            <a:chOff x="350423" y="1928812"/>
            <a:chExt cx="8953236" cy="4235619"/>
          </a:xfrm>
          <a:solidFill>
            <a:sysClr val="windowText" lastClr="000000">
              <a:lumMod val="75000"/>
              <a:lumOff val="25000"/>
            </a:sysClr>
          </a:solidFill>
        </p:grpSpPr>
        <p:sp>
          <p:nvSpPr>
            <p:cNvPr id="55" name="Freeform 5">
              <a:extLst>
                <a:ext uri="{FF2B5EF4-FFF2-40B4-BE49-F238E27FC236}">
                  <a16:creationId xmlns:a16="http://schemas.microsoft.com/office/drawing/2014/main" id="{DD863913-119D-4CEB-9EDD-38CAB2EC9D30}"/>
                </a:ext>
              </a:extLst>
            </p:cNvPr>
            <p:cNvSpPr>
              <a:spLocks/>
            </p:cNvSpPr>
            <p:nvPr/>
          </p:nvSpPr>
          <p:spPr bwMode="auto">
            <a:xfrm>
              <a:off x="3052762" y="2134658"/>
              <a:ext cx="3460750" cy="3467100"/>
            </a:xfrm>
            <a:custGeom>
              <a:avLst/>
              <a:gdLst>
                <a:gd name="T0" fmla="*/ 522 w 1204"/>
                <a:gd name="T1" fmla="*/ 1077 h 1205"/>
                <a:gd name="T2" fmla="*/ 463 w 1204"/>
                <a:gd name="T3" fmla="*/ 602 h 1205"/>
                <a:gd name="T4" fmla="*/ 692 w 1204"/>
                <a:gd name="T5" fmla="*/ 106 h 1205"/>
                <a:gd name="T6" fmla="*/ 268 w 1204"/>
                <a:gd name="T7" fmla="*/ 0 h 1205"/>
                <a:gd name="T8" fmla="*/ 237 w 1204"/>
                <a:gd name="T9" fmla="*/ 28 h 1205"/>
                <a:gd name="T10" fmla="*/ 616 w 1204"/>
                <a:gd name="T11" fmla="*/ 123 h 1205"/>
                <a:gd name="T12" fmla="*/ 718 w 1204"/>
                <a:gd name="T13" fmla="*/ 427 h 1205"/>
                <a:gd name="T14" fmla="*/ 26 w 1204"/>
                <a:gd name="T15" fmla="*/ 845 h 1205"/>
                <a:gd name="T16" fmla="*/ 475 w 1204"/>
                <a:gd name="T17" fmla="*/ 1205 h 1205"/>
                <a:gd name="T18" fmla="*/ 662 w 1204"/>
                <a:gd name="T19" fmla="*/ 1119 h 1205"/>
                <a:gd name="T20" fmla="*/ 522 w 1204"/>
                <a:gd name="T21" fmla="*/ 1077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4" h="1205">
                  <a:moveTo>
                    <a:pt x="522" y="1077"/>
                  </a:moveTo>
                  <a:cubicBezTo>
                    <a:pt x="0" y="897"/>
                    <a:pt x="260" y="682"/>
                    <a:pt x="463" y="602"/>
                  </a:cubicBezTo>
                  <a:cubicBezTo>
                    <a:pt x="666" y="522"/>
                    <a:pt x="1204" y="330"/>
                    <a:pt x="692" y="106"/>
                  </a:cubicBezTo>
                  <a:cubicBezTo>
                    <a:pt x="692" y="106"/>
                    <a:pt x="513" y="40"/>
                    <a:pt x="268" y="0"/>
                  </a:cubicBezTo>
                  <a:cubicBezTo>
                    <a:pt x="237" y="28"/>
                    <a:pt x="237" y="28"/>
                    <a:pt x="237" y="28"/>
                  </a:cubicBezTo>
                  <a:cubicBezTo>
                    <a:pt x="415" y="59"/>
                    <a:pt x="519" y="90"/>
                    <a:pt x="616" y="123"/>
                  </a:cubicBezTo>
                  <a:cubicBezTo>
                    <a:pt x="774" y="177"/>
                    <a:pt x="930" y="311"/>
                    <a:pt x="718" y="427"/>
                  </a:cubicBezTo>
                  <a:cubicBezTo>
                    <a:pt x="506" y="543"/>
                    <a:pt x="44" y="661"/>
                    <a:pt x="26" y="845"/>
                  </a:cubicBezTo>
                  <a:cubicBezTo>
                    <a:pt x="13" y="972"/>
                    <a:pt x="185" y="1108"/>
                    <a:pt x="475" y="1205"/>
                  </a:cubicBezTo>
                  <a:cubicBezTo>
                    <a:pt x="662" y="1119"/>
                    <a:pt x="662" y="1119"/>
                    <a:pt x="662" y="1119"/>
                  </a:cubicBezTo>
                  <a:cubicBezTo>
                    <a:pt x="613" y="1106"/>
                    <a:pt x="566" y="1092"/>
                    <a:pt x="522" y="1077"/>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56" name="Freeform 6">
              <a:extLst>
                <a:ext uri="{FF2B5EF4-FFF2-40B4-BE49-F238E27FC236}">
                  <a16:creationId xmlns:a16="http://schemas.microsoft.com/office/drawing/2014/main" id="{B6298554-787C-4479-AE49-A519F34D8E0C}"/>
                </a:ext>
              </a:extLst>
            </p:cNvPr>
            <p:cNvSpPr>
              <a:spLocks/>
            </p:cNvSpPr>
            <p:nvPr/>
          </p:nvSpPr>
          <p:spPr bwMode="auto">
            <a:xfrm>
              <a:off x="350423" y="1928812"/>
              <a:ext cx="1481138" cy="87313"/>
            </a:xfrm>
            <a:custGeom>
              <a:avLst/>
              <a:gdLst>
                <a:gd name="T0" fmla="*/ 0 w 515"/>
                <a:gd name="T1" fmla="*/ 2 h 30"/>
                <a:gd name="T2" fmla="*/ 0 w 515"/>
                <a:gd name="T3" fmla="*/ 23 h 30"/>
                <a:gd name="T4" fmla="*/ 504 w 515"/>
                <a:gd name="T5" fmla="*/ 30 h 30"/>
                <a:gd name="T6" fmla="*/ 515 w 515"/>
                <a:gd name="T7" fmla="*/ 18 h 30"/>
                <a:gd name="T8" fmla="*/ 0 w 515"/>
                <a:gd name="T9" fmla="*/ 2 h 30"/>
              </a:gdLst>
              <a:ahLst/>
              <a:cxnLst>
                <a:cxn ang="0">
                  <a:pos x="T0" y="T1"/>
                </a:cxn>
                <a:cxn ang="0">
                  <a:pos x="T2" y="T3"/>
                </a:cxn>
                <a:cxn ang="0">
                  <a:pos x="T4" y="T5"/>
                </a:cxn>
                <a:cxn ang="0">
                  <a:pos x="T6" y="T7"/>
                </a:cxn>
                <a:cxn ang="0">
                  <a:pos x="T8" y="T9"/>
                </a:cxn>
              </a:cxnLst>
              <a:rect l="0" t="0" r="r" b="b"/>
              <a:pathLst>
                <a:path w="515" h="30">
                  <a:moveTo>
                    <a:pt x="0" y="2"/>
                  </a:moveTo>
                  <a:cubicBezTo>
                    <a:pt x="0" y="23"/>
                    <a:pt x="0" y="23"/>
                    <a:pt x="0" y="23"/>
                  </a:cubicBezTo>
                  <a:cubicBezTo>
                    <a:pt x="0" y="23"/>
                    <a:pt x="200" y="14"/>
                    <a:pt x="504" y="30"/>
                  </a:cubicBezTo>
                  <a:cubicBezTo>
                    <a:pt x="515" y="18"/>
                    <a:pt x="515" y="18"/>
                    <a:pt x="515" y="18"/>
                  </a:cubicBezTo>
                  <a:cubicBezTo>
                    <a:pt x="323" y="7"/>
                    <a:pt x="138" y="0"/>
                    <a:pt x="0" y="2"/>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57" name="Freeform 7">
              <a:extLst>
                <a:ext uri="{FF2B5EF4-FFF2-40B4-BE49-F238E27FC236}">
                  <a16:creationId xmlns:a16="http://schemas.microsoft.com/office/drawing/2014/main" id="{E85FD047-360C-4C04-B13D-60C58ADC00F9}"/>
                </a:ext>
              </a:extLst>
            </p:cNvPr>
            <p:cNvSpPr>
              <a:spLocks/>
            </p:cNvSpPr>
            <p:nvPr/>
          </p:nvSpPr>
          <p:spPr bwMode="auto">
            <a:xfrm>
              <a:off x="1763339" y="1972469"/>
              <a:ext cx="2084388" cy="247650"/>
            </a:xfrm>
            <a:custGeom>
              <a:avLst/>
              <a:gdLst>
                <a:gd name="T0" fmla="*/ 595 w 725"/>
                <a:gd name="T1" fmla="*/ 43 h 86"/>
                <a:gd name="T2" fmla="*/ 13 w 725"/>
                <a:gd name="T3" fmla="*/ 0 h 86"/>
                <a:gd name="T4" fmla="*/ 0 w 725"/>
                <a:gd name="T5" fmla="*/ 12 h 86"/>
                <a:gd name="T6" fmla="*/ 298 w 725"/>
                <a:gd name="T7" fmla="*/ 36 h 86"/>
                <a:gd name="T8" fmla="*/ 695 w 725"/>
                <a:gd name="T9" fmla="*/ 86 h 86"/>
                <a:gd name="T10" fmla="*/ 725 w 725"/>
                <a:gd name="T11" fmla="*/ 58 h 86"/>
                <a:gd name="T12" fmla="*/ 595 w 725"/>
                <a:gd name="T13" fmla="*/ 43 h 86"/>
              </a:gdLst>
              <a:ahLst/>
              <a:cxnLst>
                <a:cxn ang="0">
                  <a:pos x="T0" y="T1"/>
                </a:cxn>
                <a:cxn ang="0">
                  <a:pos x="T2" y="T3"/>
                </a:cxn>
                <a:cxn ang="0">
                  <a:pos x="T4" y="T5"/>
                </a:cxn>
                <a:cxn ang="0">
                  <a:pos x="T6" y="T7"/>
                </a:cxn>
                <a:cxn ang="0">
                  <a:pos x="T8" y="T9"/>
                </a:cxn>
                <a:cxn ang="0">
                  <a:pos x="T10" y="T11"/>
                </a:cxn>
                <a:cxn ang="0">
                  <a:pos x="T12" y="T13"/>
                </a:cxn>
              </a:cxnLst>
              <a:rect l="0" t="0" r="r" b="b"/>
              <a:pathLst>
                <a:path w="725" h="86">
                  <a:moveTo>
                    <a:pt x="595" y="43"/>
                  </a:moveTo>
                  <a:cubicBezTo>
                    <a:pt x="430" y="28"/>
                    <a:pt x="220" y="12"/>
                    <a:pt x="13" y="0"/>
                  </a:cubicBezTo>
                  <a:cubicBezTo>
                    <a:pt x="0" y="12"/>
                    <a:pt x="0" y="12"/>
                    <a:pt x="0" y="12"/>
                  </a:cubicBezTo>
                  <a:cubicBezTo>
                    <a:pt x="92" y="18"/>
                    <a:pt x="192" y="25"/>
                    <a:pt x="298" y="36"/>
                  </a:cubicBezTo>
                  <a:cubicBezTo>
                    <a:pt x="461" y="53"/>
                    <a:pt x="590" y="69"/>
                    <a:pt x="695" y="86"/>
                  </a:cubicBezTo>
                  <a:cubicBezTo>
                    <a:pt x="725" y="58"/>
                    <a:pt x="725" y="58"/>
                    <a:pt x="725" y="58"/>
                  </a:cubicBezTo>
                  <a:cubicBezTo>
                    <a:pt x="683" y="52"/>
                    <a:pt x="639" y="47"/>
                    <a:pt x="595" y="43"/>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58" name="Freeform 8">
              <a:extLst>
                <a:ext uri="{FF2B5EF4-FFF2-40B4-BE49-F238E27FC236}">
                  <a16:creationId xmlns:a16="http://schemas.microsoft.com/office/drawing/2014/main" id="{AB7109BE-E1E6-40AC-AD21-EC21558BD377}"/>
                </a:ext>
              </a:extLst>
            </p:cNvPr>
            <p:cNvSpPr>
              <a:spLocks/>
            </p:cNvSpPr>
            <p:nvPr/>
          </p:nvSpPr>
          <p:spPr bwMode="auto">
            <a:xfrm>
              <a:off x="4293275" y="5308768"/>
              <a:ext cx="5010384" cy="855663"/>
            </a:xfrm>
            <a:custGeom>
              <a:avLst/>
              <a:gdLst>
                <a:gd name="T0" fmla="*/ 1775 w 1775"/>
                <a:gd name="T1" fmla="*/ 213 h 297"/>
                <a:gd name="T2" fmla="*/ 1443 w 1775"/>
                <a:gd name="T3" fmla="*/ 57 h 297"/>
                <a:gd name="T4" fmla="*/ 1397 w 1775"/>
                <a:gd name="T5" fmla="*/ 95 h 297"/>
                <a:gd name="T6" fmla="*/ 205 w 1775"/>
                <a:gd name="T7" fmla="*/ 0 h 297"/>
                <a:gd name="T8" fmla="*/ 0 w 1775"/>
                <a:gd name="T9" fmla="*/ 93 h 297"/>
                <a:gd name="T10" fmla="*/ 309 w 1775"/>
                <a:gd name="T11" fmla="*/ 153 h 297"/>
                <a:gd name="T12" fmla="*/ 1225 w 1775"/>
                <a:gd name="T13" fmla="*/ 235 h 297"/>
                <a:gd name="T14" fmla="*/ 1153 w 1775"/>
                <a:gd name="T15" fmla="*/ 297 h 297"/>
                <a:gd name="T16" fmla="*/ 1775 w 1775"/>
                <a:gd name="T17" fmla="*/ 213 h 297"/>
                <a:gd name="connsiteX0" fmla="*/ 9820 w 9820"/>
                <a:gd name="connsiteY0" fmla="*/ 7172 h 10000"/>
                <a:gd name="connsiteX1" fmla="*/ 7950 w 9820"/>
                <a:gd name="connsiteY1" fmla="*/ 1919 h 10000"/>
                <a:gd name="connsiteX2" fmla="*/ 7690 w 9820"/>
                <a:gd name="connsiteY2" fmla="*/ 3199 h 10000"/>
                <a:gd name="connsiteX3" fmla="*/ 975 w 9820"/>
                <a:gd name="connsiteY3" fmla="*/ 0 h 10000"/>
                <a:gd name="connsiteX4" fmla="*/ 13 w 9820"/>
                <a:gd name="connsiteY4" fmla="*/ 3026 h 10000"/>
                <a:gd name="connsiteX5" fmla="*/ 1561 w 9820"/>
                <a:gd name="connsiteY5" fmla="*/ 5152 h 10000"/>
                <a:gd name="connsiteX6" fmla="*/ 6721 w 9820"/>
                <a:gd name="connsiteY6" fmla="*/ 7912 h 10000"/>
                <a:gd name="connsiteX7" fmla="*/ 6316 w 9820"/>
                <a:gd name="connsiteY7" fmla="*/ 10000 h 10000"/>
                <a:gd name="connsiteX8" fmla="*/ 9820 w 9820"/>
                <a:gd name="connsiteY8" fmla="*/ 717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0" h="10000">
                  <a:moveTo>
                    <a:pt x="9820" y="7172"/>
                  </a:moveTo>
                  <a:lnTo>
                    <a:pt x="7950" y="1919"/>
                  </a:lnTo>
                  <a:lnTo>
                    <a:pt x="7690" y="3199"/>
                  </a:lnTo>
                  <a:cubicBezTo>
                    <a:pt x="7690" y="3199"/>
                    <a:pt x="3933" y="3367"/>
                    <a:pt x="975" y="0"/>
                  </a:cubicBezTo>
                  <a:cubicBezTo>
                    <a:pt x="-180" y="3131"/>
                    <a:pt x="13" y="3026"/>
                    <a:pt x="13" y="3026"/>
                  </a:cubicBezTo>
                  <a:cubicBezTo>
                    <a:pt x="548" y="3834"/>
                    <a:pt x="443" y="4338"/>
                    <a:pt x="1561" y="5152"/>
                  </a:cubicBezTo>
                  <a:cubicBezTo>
                    <a:pt x="2679" y="5966"/>
                    <a:pt x="6721" y="7912"/>
                    <a:pt x="6721" y="7912"/>
                  </a:cubicBezTo>
                  <a:lnTo>
                    <a:pt x="6316" y="10000"/>
                  </a:lnTo>
                  <a:lnTo>
                    <a:pt x="9820" y="7172"/>
                  </a:ln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grpSp>
      <p:sp>
        <p:nvSpPr>
          <p:cNvPr id="59" name="TextBox 58">
            <a:extLst>
              <a:ext uri="{FF2B5EF4-FFF2-40B4-BE49-F238E27FC236}">
                <a16:creationId xmlns:a16="http://schemas.microsoft.com/office/drawing/2014/main" id="{7F14CC02-BCE1-4A23-9815-063DFE482E80}"/>
              </a:ext>
            </a:extLst>
          </p:cNvPr>
          <p:cNvSpPr txBox="1"/>
          <p:nvPr/>
        </p:nvSpPr>
        <p:spPr>
          <a:xfrm>
            <a:off x="440356" y="1415416"/>
            <a:ext cx="1792350" cy="923330"/>
          </a:xfrm>
          <a:prstGeom prst="rect">
            <a:avLst/>
          </a:prstGeom>
          <a:noFill/>
        </p:spPr>
        <p:txBody>
          <a:bodyPr wrap="none" rtlCol="0">
            <a:spAutoFit/>
          </a:bodyPr>
          <a:lstStyle/>
          <a:p>
            <a:pPr algn="ctr"/>
            <a:r>
              <a:rPr lang="en-ZA" dirty="0"/>
              <a:t>2013</a:t>
            </a:r>
          </a:p>
          <a:p>
            <a:pPr algn="ctr"/>
            <a:r>
              <a:rPr lang="en-ZA" dirty="0"/>
              <a:t>Motivate ERP</a:t>
            </a:r>
          </a:p>
          <a:p>
            <a:pPr algn="ctr"/>
            <a:r>
              <a:rPr lang="en-ZA" dirty="0"/>
              <a:t>Systems Renewal</a:t>
            </a:r>
          </a:p>
        </p:txBody>
      </p:sp>
      <p:sp>
        <p:nvSpPr>
          <p:cNvPr id="60" name="TextBox 59">
            <a:extLst>
              <a:ext uri="{FF2B5EF4-FFF2-40B4-BE49-F238E27FC236}">
                <a16:creationId xmlns:a16="http://schemas.microsoft.com/office/drawing/2014/main" id="{66BE982D-C2D7-46C8-8F02-50BD5BB788D7}"/>
              </a:ext>
            </a:extLst>
          </p:cNvPr>
          <p:cNvSpPr txBox="1"/>
          <p:nvPr/>
        </p:nvSpPr>
        <p:spPr>
          <a:xfrm>
            <a:off x="4399702" y="4078990"/>
            <a:ext cx="1696298" cy="1200329"/>
          </a:xfrm>
          <a:prstGeom prst="rect">
            <a:avLst/>
          </a:prstGeom>
          <a:noFill/>
        </p:spPr>
        <p:txBody>
          <a:bodyPr wrap="none" rtlCol="0">
            <a:spAutoFit/>
          </a:bodyPr>
          <a:lstStyle/>
          <a:p>
            <a:pPr algn="ctr"/>
            <a:r>
              <a:rPr lang="en-ZA" dirty="0"/>
              <a:t>2019</a:t>
            </a:r>
          </a:p>
          <a:p>
            <a:pPr algn="ctr"/>
            <a:r>
              <a:rPr lang="en-ZA" dirty="0"/>
              <a:t>Procured</a:t>
            </a:r>
          </a:p>
          <a:p>
            <a:pPr algn="ctr"/>
            <a:r>
              <a:rPr lang="en-ZA" dirty="0"/>
              <a:t>Cloud SIS</a:t>
            </a:r>
          </a:p>
          <a:p>
            <a:pPr algn="ctr"/>
            <a:r>
              <a:rPr lang="en-ZA" dirty="0"/>
              <a:t>Cloud Financials</a:t>
            </a:r>
          </a:p>
        </p:txBody>
      </p:sp>
      <p:pic>
        <p:nvPicPr>
          <p:cNvPr id="61" name="Picture 60">
            <a:extLst>
              <a:ext uri="{FF2B5EF4-FFF2-40B4-BE49-F238E27FC236}">
                <a16:creationId xmlns:a16="http://schemas.microsoft.com/office/drawing/2014/main" id="{33A18F6B-DD84-400D-8FD5-04CF9096A7A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02842" y="2043706"/>
            <a:ext cx="1603613" cy="756705"/>
          </a:xfrm>
          <a:prstGeom prst="rect">
            <a:avLst/>
          </a:prstGeom>
        </p:spPr>
      </p:pic>
      <p:grpSp>
        <p:nvGrpSpPr>
          <p:cNvPr id="62" name="Group 61">
            <a:extLst>
              <a:ext uri="{FF2B5EF4-FFF2-40B4-BE49-F238E27FC236}">
                <a16:creationId xmlns:a16="http://schemas.microsoft.com/office/drawing/2014/main" id="{DE504305-647A-439E-851D-F46509E11F25}"/>
              </a:ext>
            </a:extLst>
          </p:cNvPr>
          <p:cNvGrpSpPr/>
          <p:nvPr/>
        </p:nvGrpSpPr>
        <p:grpSpPr>
          <a:xfrm>
            <a:off x="6416235" y="3123733"/>
            <a:ext cx="4948518" cy="2506532"/>
            <a:chOff x="350423" y="1928812"/>
            <a:chExt cx="8953236" cy="4235619"/>
          </a:xfrm>
          <a:solidFill>
            <a:sysClr val="windowText" lastClr="000000">
              <a:lumMod val="75000"/>
              <a:lumOff val="25000"/>
            </a:sysClr>
          </a:solidFill>
          <a:scene3d>
            <a:camera prst="orthographicFront">
              <a:rot lat="10800000" lon="0" rev="0"/>
            </a:camera>
            <a:lightRig rig="threePt" dir="t"/>
          </a:scene3d>
        </p:grpSpPr>
        <p:sp>
          <p:nvSpPr>
            <p:cNvPr id="63" name="Freeform 5">
              <a:extLst>
                <a:ext uri="{FF2B5EF4-FFF2-40B4-BE49-F238E27FC236}">
                  <a16:creationId xmlns:a16="http://schemas.microsoft.com/office/drawing/2014/main" id="{DB865A5D-CC9F-4216-99B8-4E9108D16EE4}"/>
                </a:ext>
              </a:extLst>
            </p:cNvPr>
            <p:cNvSpPr>
              <a:spLocks/>
            </p:cNvSpPr>
            <p:nvPr/>
          </p:nvSpPr>
          <p:spPr bwMode="auto">
            <a:xfrm>
              <a:off x="3052762" y="2134658"/>
              <a:ext cx="3460750" cy="3467100"/>
            </a:xfrm>
            <a:custGeom>
              <a:avLst/>
              <a:gdLst>
                <a:gd name="T0" fmla="*/ 522 w 1204"/>
                <a:gd name="T1" fmla="*/ 1077 h 1205"/>
                <a:gd name="T2" fmla="*/ 463 w 1204"/>
                <a:gd name="T3" fmla="*/ 602 h 1205"/>
                <a:gd name="T4" fmla="*/ 692 w 1204"/>
                <a:gd name="T5" fmla="*/ 106 h 1205"/>
                <a:gd name="T6" fmla="*/ 268 w 1204"/>
                <a:gd name="T7" fmla="*/ 0 h 1205"/>
                <a:gd name="T8" fmla="*/ 237 w 1204"/>
                <a:gd name="T9" fmla="*/ 28 h 1205"/>
                <a:gd name="T10" fmla="*/ 616 w 1204"/>
                <a:gd name="T11" fmla="*/ 123 h 1205"/>
                <a:gd name="T12" fmla="*/ 718 w 1204"/>
                <a:gd name="T13" fmla="*/ 427 h 1205"/>
                <a:gd name="T14" fmla="*/ 26 w 1204"/>
                <a:gd name="T15" fmla="*/ 845 h 1205"/>
                <a:gd name="T16" fmla="*/ 475 w 1204"/>
                <a:gd name="T17" fmla="*/ 1205 h 1205"/>
                <a:gd name="T18" fmla="*/ 662 w 1204"/>
                <a:gd name="T19" fmla="*/ 1119 h 1205"/>
                <a:gd name="T20" fmla="*/ 522 w 1204"/>
                <a:gd name="T21" fmla="*/ 1077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4" h="1205">
                  <a:moveTo>
                    <a:pt x="522" y="1077"/>
                  </a:moveTo>
                  <a:cubicBezTo>
                    <a:pt x="0" y="897"/>
                    <a:pt x="260" y="682"/>
                    <a:pt x="463" y="602"/>
                  </a:cubicBezTo>
                  <a:cubicBezTo>
                    <a:pt x="666" y="522"/>
                    <a:pt x="1204" y="330"/>
                    <a:pt x="692" y="106"/>
                  </a:cubicBezTo>
                  <a:cubicBezTo>
                    <a:pt x="692" y="106"/>
                    <a:pt x="513" y="40"/>
                    <a:pt x="268" y="0"/>
                  </a:cubicBezTo>
                  <a:cubicBezTo>
                    <a:pt x="237" y="28"/>
                    <a:pt x="237" y="28"/>
                    <a:pt x="237" y="28"/>
                  </a:cubicBezTo>
                  <a:cubicBezTo>
                    <a:pt x="415" y="59"/>
                    <a:pt x="519" y="90"/>
                    <a:pt x="616" y="123"/>
                  </a:cubicBezTo>
                  <a:cubicBezTo>
                    <a:pt x="774" y="177"/>
                    <a:pt x="930" y="311"/>
                    <a:pt x="718" y="427"/>
                  </a:cubicBezTo>
                  <a:cubicBezTo>
                    <a:pt x="506" y="543"/>
                    <a:pt x="44" y="661"/>
                    <a:pt x="26" y="845"/>
                  </a:cubicBezTo>
                  <a:cubicBezTo>
                    <a:pt x="13" y="972"/>
                    <a:pt x="185" y="1108"/>
                    <a:pt x="475" y="1205"/>
                  </a:cubicBezTo>
                  <a:cubicBezTo>
                    <a:pt x="662" y="1119"/>
                    <a:pt x="662" y="1119"/>
                    <a:pt x="662" y="1119"/>
                  </a:cubicBezTo>
                  <a:cubicBezTo>
                    <a:pt x="613" y="1106"/>
                    <a:pt x="566" y="1092"/>
                    <a:pt x="522" y="1077"/>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64" name="Freeform 6">
              <a:extLst>
                <a:ext uri="{FF2B5EF4-FFF2-40B4-BE49-F238E27FC236}">
                  <a16:creationId xmlns:a16="http://schemas.microsoft.com/office/drawing/2014/main" id="{CD981790-B68E-4E1D-85B0-044893F8898C}"/>
                </a:ext>
              </a:extLst>
            </p:cNvPr>
            <p:cNvSpPr>
              <a:spLocks/>
            </p:cNvSpPr>
            <p:nvPr/>
          </p:nvSpPr>
          <p:spPr bwMode="auto">
            <a:xfrm>
              <a:off x="350423" y="1928812"/>
              <a:ext cx="1481138" cy="87313"/>
            </a:xfrm>
            <a:custGeom>
              <a:avLst/>
              <a:gdLst>
                <a:gd name="T0" fmla="*/ 0 w 515"/>
                <a:gd name="T1" fmla="*/ 2 h 30"/>
                <a:gd name="T2" fmla="*/ 0 w 515"/>
                <a:gd name="T3" fmla="*/ 23 h 30"/>
                <a:gd name="T4" fmla="*/ 504 w 515"/>
                <a:gd name="T5" fmla="*/ 30 h 30"/>
                <a:gd name="T6" fmla="*/ 515 w 515"/>
                <a:gd name="T7" fmla="*/ 18 h 30"/>
                <a:gd name="T8" fmla="*/ 0 w 515"/>
                <a:gd name="T9" fmla="*/ 2 h 30"/>
              </a:gdLst>
              <a:ahLst/>
              <a:cxnLst>
                <a:cxn ang="0">
                  <a:pos x="T0" y="T1"/>
                </a:cxn>
                <a:cxn ang="0">
                  <a:pos x="T2" y="T3"/>
                </a:cxn>
                <a:cxn ang="0">
                  <a:pos x="T4" y="T5"/>
                </a:cxn>
                <a:cxn ang="0">
                  <a:pos x="T6" y="T7"/>
                </a:cxn>
                <a:cxn ang="0">
                  <a:pos x="T8" y="T9"/>
                </a:cxn>
              </a:cxnLst>
              <a:rect l="0" t="0" r="r" b="b"/>
              <a:pathLst>
                <a:path w="515" h="30">
                  <a:moveTo>
                    <a:pt x="0" y="2"/>
                  </a:moveTo>
                  <a:cubicBezTo>
                    <a:pt x="0" y="23"/>
                    <a:pt x="0" y="23"/>
                    <a:pt x="0" y="23"/>
                  </a:cubicBezTo>
                  <a:cubicBezTo>
                    <a:pt x="0" y="23"/>
                    <a:pt x="200" y="14"/>
                    <a:pt x="504" y="30"/>
                  </a:cubicBezTo>
                  <a:cubicBezTo>
                    <a:pt x="515" y="18"/>
                    <a:pt x="515" y="18"/>
                    <a:pt x="515" y="18"/>
                  </a:cubicBezTo>
                  <a:cubicBezTo>
                    <a:pt x="323" y="7"/>
                    <a:pt x="138" y="0"/>
                    <a:pt x="0" y="2"/>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65" name="Freeform 7">
              <a:extLst>
                <a:ext uri="{FF2B5EF4-FFF2-40B4-BE49-F238E27FC236}">
                  <a16:creationId xmlns:a16="http://schemas.microsoft.com/office/drawing/2014/main" id="{0098B41C-F07B-4356-81BC-201DEBA15504}"/>
                </a:ext>
              </a:extLst>
            </p:cNvPr>
            <p:cNvSpPr>
              <a:spLocks/>
            </p:cNvSpPr>
            <p:nvPr/>
          </p:nvSpPr>
          <p:spPr bwMode="auto">
            <a:xfrm>
              <a:off x="1763339" y="1972469"/>
              <a:ext cx="2084388" cy="247650"/>
            </a:xfrm>
            <a:custGeom>
              <a:avLst/>
              <a:gdLst>
                <a:gd name="T0" fmla="*/ 595 w 725"/>
                <a:gd name="T1" fmla="*/ 43 h 86"/>
                <a:gd name="T2" fmla="*/ 13 w 725"/>
                <a:gd name="T3" fmla="*/ 0 h 86"/>
                <a:gd name="T4" fmla="*/ 0 w 725"/>
                <a:gd name="T5" fmla="*/ 12 h 86"/>
                <a:gd name="T6" fmla="*/ 298 w 725"/>
                <a:gd name="T7" fmla="*/ 36 h 86"/>
                <a:gd name="T8" fmla="*/ 695 w 725"/>
                <a:gd name="T9" fmla="*/ 86 h 86"/>
                <a:gd name="T10" fmla="*/ 725 w 725"/>
                <a:gd name="T11" fmla="*/ 58 h 86"/>
                <a:gd name="T12" fmla="*/ 595 w 725"/>
                <a:gd name="T13" fmla="*/ 43 h 86"/>
              </a:gdLst>
              <a:ahLst/>
              <a:cxnLst>
                <a:cxn ang="0">
                  <a:pos x="T0" y="T1"/>
                </a:cxn>
                <a:cxn ang="0">
                  <a:pos x="T2" y="T3"/>
                </a:cxn>
                <a:cxn ang="0">
                  <a:pos x="T4" y="T5"/>
                </a:cxn>
                <a:cxn ang="0">
                  <a:pos x="T6" y="T7"/>
                </a:cxn>
                <a:cxn ang="0">
                  <a:pos x="T8" y="T9"/>
                </a:cxn>
                <a:cxn ang="0">
                  <a:pos x="T10" y="T11"/>
                </a:cxn>
                <a:cxn ang="0">
                  <a:pos x="T12" y="T13"/>
                </a:cxn>
              </a:cxnLst>
              <a:rect l="0" t="0" r="r" b="b"/>
              <a:pathLst>
                <a:path w="725" h="86">
                  <a:moveTo>
                    <a:pt x="595" y="43"/>
                  </a:moveTo>
                  <a:cubicBezTo>
                    <a:pt x="430" y="28"/>
                    <a:pt x="220" y="12"/>
                    <a:pt x="13" y="0"/>
                  </a:cubicBezTo>
                  <a:cubicBezTo>
                    <a:pt x="0" y="12"/>
                    <a:pt x="0" y="12"/>
                    <a:pt x="0" y="12"/>
                  </a:cubicBezTo>
                  <a:cubicBezTo>
                    <a:pt x="92" y="18"/>
                    <a:pt x="192" y="25"/>
                    <a:pt x="298" y="36"/>
                  </a:cubicBezTo>
                  <a:cubicBezTo>
                    <a:pt x="461" y="53"/>
                    <a:pt x="590" y="69"/>
                    <a:pt x="695" y="86"/>
                  </a:cubicBezTo>
                  <a:cubicBezTo>
                    <a:pt x="725" y="58"/>
                    <a:pt x="725" y="58"/>
                    <a:pt x="725" y="58"/>
                  </a:cubicBezTo>
                  <a:cubicBezTo>
                    <a:pt x="683" y="52"/>
                    <a:pt x="639" y="47"/>
                    <a:pt x="595" y="43"/>
                  </a:cubicBez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sp>
          <p:nvSpPr>
            <p:cNvPr id="66" name="Freeform 8">
              <a:extLst>
                <a:ext uri="{FF2B5EF4-FFF2-40B4-BE49-F238E27FC236}">
                  <a16:creationId xmlns:a16="http://schemas.microsoft.com/office/drawing/2014/main" id="{9F0F0A8C-A4C7-4F4B-9696-A0A384CC77F9}"/>
                </a:ext>
              </a:extLst>
            </p:cNvPr>
            <p:cNvSpPr>
              <a:spLocks/>
            </p:cNvSpPr>
            <p:nvPr/>
          </p:nvSpPr>
          <p:spPr bwMode="auto">
            <a:xfrm>
              <a:off x="4293275" y="5308768"/>
              <a:ext cx="5010384" cy="855663"/>
            </a:xfrm>
            <a:custGeom>
              <a:avLst/>
              <a:gdLst>
                <a:gd name="T0" fmla="*/ 1775 w 1775"/>
                <a:gd name="T1" fmla="*/ 213 h 297"/>
                <a:gd name="T2" fmla="*/ 1443 w 1775"/>
                <a:gd name="T3" fmla="*/ 57 h 297"/>
                <a:gd name="T4" fmla="*/ 1397 w 1775"/>
                <a:gd name="T5" fmla="*/ 95 h 297"/>
                <a:gd name="T6" fmla="*/ 205 w 1775"/>
                <a:gd name="T7" fmla="*/ 0 h 297"/>
                <a:gd name="T8" fmla="*/ 0 w 1775"/>
                <a:gd name="T9" fmla="*/ 93 h 297"/>
                <a:gd name="T10" fmla="*/ 309 w 1775"/>
                <a:gd name="T11" fmla="*/ 153 h 297"/>
                <a:gd name="T12" fmla="*/ 1225 w 1775"/>
                <a:gd name="T13" fmla="*/ 235 h 297"/>
                <a:gd name="T14" fmla="*/ 1153 w 1775"/>
                <a:gd name="T15" fmla="*/ 297 h 297"/>
                <a:gd name="T16" fmla="*/ 1775 w 1775"/>
                <a:gd name="T17" fmla="*/ 213 h 297"/>
                <a:gd name="connsiteX0" fmla="*/ 9820 w 9820"/>
                <a:gd name="connsiteY0" fmla="*/ 7172 h 10000"/>
                <a:gd name="connsiteX1" fmla="*/ 7950 w 9820"/>
                <a:gd name="connsiteY1" fmla="*/ 1919 h 10000"/>
                <a:gd name="connsiteX2" fmla="*/ 7690 w 9820"/>
                <a:gd name="connsiteY2" fmla="*/ 3199 h 10000"/>
                <a:gd name="connsiteX3" fmla="*/ 975 w 9820"/>
                <a:gd name="connsiteY3" fmla="*/ 0 h 10000"/>
                <a:gd name="connsiteX4" fmla="*/ 13 w 9820"/>
                <a:gd name="connsiteY4" fmla="*/ 3026 h 10000"/>
                <a:gd name="connsiteX5" fmla="*/ 1561 w 9820"/>
                <a:gd name="connsiteY5" fmla="*/ 5152 h 10000"/>
                <a:gd name="connsiteX6" fmla="*/ 6721 w 9820"/>
                <a:gd name="connsiteY6" fmla="*/ 7912 h 10000"/>
                <a:gd name="connsiteX7" fmla="*/ 6316 w 9820"/>
                <a:gd name="connsiteY7" fmla="*/ 10000 h 10000"/>
                <a:gd name="connsiteX8" fmla="*/ 9820 w 9820"/>
                <a:gd name="connsiteY8" fmla="*/ 717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0" h="10000">
                  <a:moveTo>
                    <a:pt x="9820" y="7172"/>
                  </a:moveTo>
                  <a:lnTo>
                    <a:pt x="7950" y="1919"/>
                  </a:lnTo>
                  <a:lnTo>
                    <a:pt x="7690" y="3199"/>
                  </a:lnTo>
                  <a:cubicBezTo>
                    <a:pt x="7690" y="3199"/>
                    <a:pt x="3933" y="3367"/>
                    <a:pt x="975" y="0"/>
                  </a:cubicBezTo>
                  <a:cubicBezTo>
                    <a:pt x="-180" y="3131"/>
                    <a:pt x="13" y="3026"/>
                    <a:pt x="13" y="3026"/>
                  </a:cubicBezTo>
                  <a:cubicBezTo>
                    <a:pt x="548" y="3834"/>
                    <a:pt x="443" y="4338"/>
                    <a:pt x="1561" y="5152"/>
                  </a:cubicBezTo>
                  <a:cubicBezTo>
                    <a:pt x="2679" y="5966"/>
                    <a:pt x="6721" y="7912"/>
                    <a:pt x="6721" y="7912"/>
                  </a:cubicBezTo>
                  <a:lnTo>
                    <a:pt x="6316" y="10000"/>
                  </a:lnTo>
                  <a:lnTo>
                    <a:pt x="9820" y="7172"/>
                  </a:lnTo>
                  <a:close/>
                </a:path>
              </a:pathLst>
            </a:custGeom>
            <a:solidFill>
              <a:schemeClr val="tx1">
                <a:lumMod val="75000"/>
                <a:lumOff val="25000"/>
              </a:schemeClr>
            </a:solidFill>
            <a:ln w="9525">
              <a:noFill/>
              <a:round/>
              <a:headEnd/>
              <a:tailEnd/>
            </a:ln>
          </p:spPr>
          <p:txBody>
            <a:bodyPr vert="horz" wrap="square" lIns="68598" tIns="34299" rIns="68598" bIns="34299"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mj-lt"/>
              </a:endParaRPr>
            </a:p>
          </p:txBody>
        </p:sp>
      </p:grpSp>
      <p:sp>
        <p:nvSpPr>
          <p:cNvPr id="67" name="TextBox 66">
            <a:extLst>
              <a:ext uri="{FF2B5EF4-FFF2-40B4-BE49-F238E27FC236}">
                <a16:creationId xmlns:a16="http://schemas.microsoft.com/office/drawing/2014/main" id="{F12EF077-83CB-458A-ABA2-93CC3793CE6D}"/>
              </a:ext>
            </a:extLst>
          </p:cNvPr>
          <p:cNvSpPr txBox="1"/>
          <p:nvPr/>
        </p:nvSpPr>
        <p:spPr>
          <a:xfrm>
            <a:off x="5829190" y="5630265"/>
            <a:ext cx="1992725" cy="923330"/>
          </a:xfrm>
          <a:prstGeom prst="rect">
            <a:avLst/>
          </a:prstGeom>
          <a:noFill/>
        </p:spPr>
        <p:txBody>
          <a:bodyPr wrap="none" rtlCol="0">
            <a:spAutoFit/>
          </a:bodyPr>
          <a:lstStyle/>
          <a:p>
            <a:pPr algn="ctr"/>
            <a:r>
              <a:rPr lang="en-ZA" dirty="0"/>
              <a:t>2019</a:t>
            </a:r>
          </a:p>
          <a:p>
            <a:pPr algn="ctr"/>
            <a:r>
              <a:rPr lang="en-ZA" dirty="0"/>
              <a:t>Start implementing</a:t>
            </a:r>
          </a:p>
          <a:p>
            <a:pPr algn="ctr"/>
            <a:r>
              <a:rPr lang="en-ZA" dirty="0"/>
              <a:t>both</a:t>
            </a:r>
          </a:p>
        </p:txBody>
      </p:sp>
      <p:sp>
        <p:nvSpPr>
          <p:cNvPr id="68" name="TextBox 67">
            <a:extLst>
              <a:ext uri="{FF2B5EF4-FFF2-40B4-BE49-F238E27FC236}">
                <a16:creationId xmlns:a16="http://schemas.microsoft.com/office/drawing/2014/main" id="{EF5D26E2-F376-4629-872D-2D47469DD369}"/>
              </a:ext>
            </a:extLst>
          </p:cNvPr>
          <p:cNvSpPr txBox="1"/>
          <p:nvPr/>
        </p:nvSpPr>
        <p:spPr>
          <a:xfrm>
            <a:off x="9368941" y="2338746"/>
            <a:ext cx="873316" cy="923330"/>
          </a:xfrm>
          <a:prstGeom prst="rect">
            <a:avLst/>
          </a:prstGeom>
          <a:noFill/>
        </p:spPr>
        <p:txBody>
          <a:bodyPr wrap="none" rtlCol="0">
            <a:spAutoFit/>
          </a:bodyPr>
          <a:lstStyle/>
          <a:p>
            <a:pPr algn="ctr"/>
            <a:r>
              <a:rPr lang="en-ZA" dirty="0"/>
              <a:t>2021</a:t>
            </a:r>
          </a:p>
          <a:p>
            <a:pPr algn="ctr"/>
            <a:r>
              <a:rPr lang="en-ZA" dirty="0"/>
              <a:t>Final</a:t>
            </a:r>
          </a:p>
          <a:p>
            <a:r>
              <a:rPr lang="en-ZA" dirty="0"/>
              <a:t>Go Live</a:t>
            </a:r>
          </a:p>
        </p:txBody>
      </p:sp>
    </p:spTree>
    <p:extLst>
      <p:ext uri="{BB962C8B-B14F-4D97-AF65-F5344CB8AC3E}">
        <p14:creationId xmlns:p14="http://schemas.microsoft.com/office/powerpoint/2010/main" val="427157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580">
                                          <p:stCondLst>
                                            <p:cond delay="0"/>
                                          </p:stCondLst>
                                        </p:cTn>
                                        <p:tgtEl>
                                          <p:spTgt spid="61"/>
                                        </p:tgtEl>
                                      </p:cBhvr>
                                    </p:animEffect>
                                    <p:anim calcmode="lin" valueType="num">
                                      <p:cBhvr>
                                        <p:cTn id="8"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13" dur="26">
                                          <p:stCondLst>
                                            <p:cond delay="650"/>
                                          </p:stCondLst>
                                        </p:cTn>
                                        <p:tgtEl>
                                          <p:spTgt spid="61"/>
                                        </p:tgtEl>
                                      </p:cBhvr>
                                      <p:to x="100000" y="60000"/>
                                    </p:animScale>
                                    <p:animScale>
                                      <p:cBhvr>
                                        <p:cTn id="14" dur="166" decel="50000">
                                          <p:stCondLst>
                                            <p:cond delay="676"/>
                                          </p:stCondLst>
                                        </p:cTn>
                                        <p:tgtEl>
                                          <p:spTgt spid="61"/>
                                        </p:tgtEl>
                                      </p:cBhvr>
                                      <p:to x="100000" y="100000"/>
                                    </p:animScale>
                                    <p:animScale>
                                      <p:cBhvr>
                                        <p:cTn id="15" dur="26">
                                          <p:stCondLst>
                                            <p:cond delay="1312"/>
                                          </p:stCondLst>
                                        </p:cTn>
                                        <p:tgtEl>
                                          <p:spTgt spid="61"/>
                                        </p:tgtEl>
                                      </p:cBhvr>
                                      <p:to x="100000" y="80000"/>
                                    </p:animScale>
                                    <p:animScale>
                                      <p:cBhvr>
                                        <p:cTn id="16" dur="166" decel="50000">
                                          <p:stCondLst>
                                            <p:cond delay="1338"/>
                                          </p:stCondLst>
                                        </p:cTn>
                                        <p:tgtEl>
                                          <p:spTgt spid="61"/>
                                        </p:tgtEl>
                                      </p:cBhvr>
                                      <p:to x="100000" y="100000"/>
                                    </p:animScale>
                                    <p:animScale>
                                      <p:cBhvr>
                                        <p:cTn id="17" dur="26">
                                          <p:stCondLst>
                                            <p:cond delay="1642"/>
                                          </p:stCondLst>
                                        </p:cTn>
                                        <p:tgtEl>
                                          <p:spTgt spid="61"/>
                                        </p:tgtEl>
                                      </p:cBhvr>
                                      <p:to x="100000" y="90000"/>
                                    </p:animScale>
                                    <p:animScale>
                                      <p:cBhvr>
                                        <p:cTn id="18" dur="166" decel="50000">
                                          <p:stCondLst>
                                            <p:cond delay="1668"/>
                                          </p:stCondLst>
                                        </p:cTn>
                                        <p:tgtEl>
                                          <p:spTgt spid="61"/>
                                        </p:tgtEl>
                                      </p:cBhvr>
                                      <p:to x="100000" y="100000"/>
                                    </p:animScale>
                                    <p:animScale>
                                      <p:cBhvr>
                                        <p:cTn id="19" dur="26">
                                          <p:stCondLst>
                                            <p:cond delay="1808"/>
                                          </p:stCondLst>
                                        </p:cTn>
                                        <p:tgtEl>
                                          <p:spTgt spid="61"/>
                                        </p:tgtEl>
                                      </p:cBhvr>
                                      <p:to x="100000" y="95000"/>
                                    </p:animScale>
                                    <p:animScale>
                                      <p:cBhvr>
                                        <p:cTn id="20" dur="166" decel="50000">
                                          <p:stCondLst>
                                            <p:cond delay="1834"/>
                                          </p:stCondLst>
                                        </p:cTn>
                                        <p:tgtEl>
                                          <p:spTgt spid="6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4" name="Rectangle 3"/>
          <p:cNvSpPr/>
          <p:nvPr/>
        </p:nvSpPr>
        <p:spPr>
          <a:xfrm>
            <a:off x="716523" y="3873836"/>
            <a:ext cx="5731995" cy="1446550"/>
          </a:xfrm>
          <a:prstGeom prst="rect">
            <a:avLst/>
          </a:prstGeom>
        </p:spPr>
        <p:txBody>
          <a:bodyPr wrap="square">
            <a:spAutoFit/>
          </a:bodyPr>
          <a:lstStyle/>
          <a:p>
            <a:pPr fontAlgn="base"/>
            <a:r>
              <a:rPr lang="en-ZA" sz="8800" dirty="0">
                <a:solidFill>
                  <a:srgbClr val="000000"/>
                </a:solidFill>
                <a:latin typeface="Calibri Light" panose="020F0302020204030204" pitchFamily="34" charset="0"/>
              </a:rPr>
              <a:t>SU context</a:t>
            </a:r>
            <a:r>
              <a:rPr lang="en-US" sz="8800" dirty="0">
                <a:solidFill>
                  <a:srgbClr val="000000"/>
                </a:solidFill>
                <a:latin typeface="Calibri Light" panose="020F0302020204030204" pitchFamily="34" charset="0"/>
              </a:rPr>
              <a:t>​</a:t>
            </a:r>
            <a:endParaRPr lang="en-US" sz="8800" b="0" i="0" u="none" strike="noStrike" dirty="0">
              <a:solidFill>
                <a:srgbClr val="000000"/>
              </a:solidFill>
              <a:effectLst/>
              <a:latin typeface="&amp;quot"/>
            </a:endParaRPr>
          </a:p>
        </p:txBody>
      </p:sp>
    </p:spTree>
    <p:extLst>
      <p:ext uri="{BB962C8B-B14F-4D97-AF65-F5344CB8AC3E}">
        <p14:creationId xmlns:p14="http://schemas.microsoft.com/office/powerpoint/2010/main" val="179447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631175" y="584242"/>
            <a:ext cx="2304257" cy="6273758"/>
          </a:xfrm>
          <a:prstGeom prst="rect">
            <a:avLst/>
          </a:prstGeom>
          <a:solidFill>
            <a:schemeClr val="accent3">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ZA" dirty="0">
                <a:solidFill>
                  <a:schemeClr val="accent3">
                    <a:lumMod val="75000"/>
                  </a:schemeClr>
                </a:solidFill>
              </a:rPr>
              <a:t>Software-as-a-Service (Cloud)</a:t>
            </a:r>
          </a:p>
        </p:txBody>
      </p:sp>
      <p:sp>
        <p:nvSpPr>
          <p:cNvPr id="20" name="TextBox 19">
            <a:extLst>
              <a:ext uri="{FF2B5EF4-FFF2-40B4-BE49-F238E27FC236}">
                <a16:creationId xmlns:a16="http://schemas.microsoft.com/office/drawing/2014/main" id="{7FC19E4A-1125-42ED-92FD-EC6508A44A69}"/>
              </a:ext>
            </a:extLst>
          </p:cNvPr>
          <p:cNvSpPr txBox="1"/>
          <p:nvPr/>
        </p:nvSpPr>
        <p:spPr>
          <a:xfrm>
            <a:off x="8415900" y="4457444"/>
            <a:ext cx="1065741" cy="1754326"/>
          </a:xfrm>
          <a:prstGeom prst="rect">
            <a:avLst/>
          </a:prstGeom>
          <a:noFill/>
        </p:spPr>
        <p:txBody>
          <a:bodyPr wrap="none" rtlCol="0">
            <a:spAutoFit/>
          </a:bodyPr>
          <a:lstStyle/>
          <a:p>
            <a:r>
              <a:rPr lang="en-ZA"/>
              <a:t>2014</a:t>
            </a:r>
          </a:p>
          <a:p>
            <a:endParaRPr lang="en-ZA"/>
          </a:p>
          <a:p>
            <a:r>
              <a:rPr lang="en-ZA"/>
              <a:t>Council</a:t>
            </a:r>
          </a:p>
          <a:p>
            <a:r>
              <a:rPr lang="en-ZA"/>
              <a:t>Approves</a:t>
            </a:r>
          </a:p>
          <a:p>
            <a:r>
              <a:rPr lang="en-ZA"/>
              <a:t>System</a:t>
            </a:r>
          </a:p>
          <a:p>
            <a:r>
              <a:rPr lang="en-ZA"/>
              <a:t>Renewal</a:t>
            </a:r>
          </a:p>
        </p:txBody>
      </p:sp>
      <p:sp>
        <p:nvSpPr>
          <p:cNvPr id="21" name="Rectangle 20"/>
          <p:cNvSpPr/>
          <p:nvPr/>
        </p:nvSpPr>
        <p:spPr>
          <a:xfrm>
            <a:off x="5971551" y="594633"/>
            <a:ext cx="2659625" cy="6273758"/>
          </a:xfrm>
          <a:prstGeom prst="rect">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ZA" dirty="0">
                <a:solidFill>
                  <a:schemeClr val="accent3">
                    <a:lumMod val="75000"/>
                  </a:schemeClr>
                </a:solidFill>
              </a:rPr>
              <a:t>Open/Community Source Software Applications</a:t>
            </a:r>
          </a:p>
        </p:txBody>
      </p:sp>
      <p:sp>
        <p:nvSpPr>
          <p:cNvPr id="22" name="Rectangle 21"/>
          <p:cNvSpPr/>
          <p:nvPr/>
        </p:nvSpPr>
        <p:spPr>
          <a:xfrm>
            <a:off x="3290748" y="591742"/>
            <a:ext cx="2673639" cy="6273758"/>
          </a:xfrm>
          <a:prstGeom prst="rect">
            <a:avLst/>
          </a:prstGeom>
          <a:solidFill>
            <a:schemeClr val="accent3">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ZA" dirty="0">
                <a:solidFill>
                  <a:schemeClr val="accent3">
                    <a:lumMod val="75000"/>
                  </a:schemeClr>
                </a:solidFill>
              </a:rPr>
              <a:t>Commercial off-the-shelf Software Applications (COTS or Classic)</a:t>
            </a:r>
          </a:p>
        </p:txBody>
      </p:sp>
      <p:sp>
        <p:nvSpPr>
          <p:cNvPr id="23" name="Rectangle 22"/>
          <p:cNvSpPr/>
          <p:nvPr/>
        </p:nvSpPr>
        <p:spPr>
          <a:xfrm>
            <a:off x="458776" y="603096"/>
            <a:ext cx="2843808" cy="6287450"/>
          </a:xfrm>
          <a:prstGeom prst="rect">
            <a:avLst/>
          </a:prstGeom>
          <a:solidFill>
            <a:schemeClr val="accent3">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ZA" dirty="0">
                <a:solidFill>
                  <a:schemeClr val="accent3">
                    <a:lumMod val="75000"/>
                  </a:schemeClr>
                </a:solidFill>
              </a:rPr>
              <a:t>Custom Software Applications</a:t>
            </a:r>
          </a:p>
          <a:p>
            <a:pPr algn="ctr"/>
            <a:r>
              <a:rPr lang="en-ZA" dirty="0">
                <a:solidFill>
                  <a:schemeClr val="accent3">
                    <a:lumMod val="75000"/>
                  </a:schemeClr>
                </a:solidFill>
              </a:rPr>
              <a:t>(Legacy)</a:t>
            </a:r>
          </a:p>
        </p:txBody>
      </p:sp>
      <p:cxnSp>
        <p:nvCxnSpPr>
          <p:cNvPr id="24" name="Straight Arrow Connector 23"/>
          <p:cNvCxnSpPr>
            <a:cxnSpLocks/>
          </p:cNvCxnSpPr>
          <p:nvPr/>
        </p:nvCxnSpPr>
        <p:spPr>
          <a:xfrm>
            <a:off x="566280" y="4915045"/>
            <a:ext cx="10369152" cy="587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058069" y="4857625"/>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Oval 25"/>
          <p:cNvSpPr/>
          <p:nvPr/>
        </p:nvSpPr>
        <p:spPr>
          <a:xfrm>
            <a:off x="3297913" y="4851622"/>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Oval 26"/>
          <p:cNvSpPr/>
          <p:nvPr/>
        </p:nvSpPr>
        <p:spPr>
          <a:xfrm>
            <a:off x="5606840" y="4851620"/>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Oval 27"/>
          <p:cNvSpPr/>
          <p:nvPr/>
        </p:nvSpPr>
        <p:spPr>
          <a:xfrm>
            <a:off x="7985452" y="4856746"/>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TextBox 28"/>
          <p:cNvSpPr txBox="1"/>
          <p:nvPr/>
        </p:nvSpPr>
        <p:spPr>
          <a:xfrm>
            <a:off x="785697" y="4423162"/>
            <a:ext cx="652743" cy="369332"/>
          </a:xfrm>
          <a:prstGeom prst="rect">
            <a:avLst/>
          </a:prstGeom>
          <a:noFill/>
        </p:spPr>
        <p:txBody>
          <a:bodyPr wrap="none" rtlCol="0">
            <a:spAutoFit/>
          </a:bodyPr>
          <a:lstStyle/>
          <a:p>
            <a:r>
              <a:rPr lang="en-ZA"/>
              <a:t>1980</a:t>
            </a:r>
          </a:p>
        </p:txBody>
      </p:sp>
      <p:sp>
        <p:nvSpPr>
          <p:cNvPr id="30" name="TextBox 29"/>
          <p:cNvSpPr txBox="1"/>
          <p:nvPr/>
        </p:nvSpPr>
        <p:spPr>
          <a:xfrm>
            <a:off x="3009882" y="4429165"/>
            <a:ext cx="652743" cy="369332"/>
          </a:xfrm>
          <a:prstGeom prst="rect">
            <a:avLst/>
          </a:prstGeom>
          <a:noFill/>
        </p:spPr>
        <p:txBody>
          <a:bodyPr wrap="none" rtlCol="0">
            <a:spAutoFit/>
          </a:bodyPr>
          <a:lstStyle/>
          <a:p>
            <a:r>
              <a:rPr lang="en-ZA"/>
              <a:t>1990</a:t>
            </a:r>
          </a:p>
        </p:txBody>
      </p:sp>
      <p:sp>
        <p:nvSpPr>
          <p:cNvPr id="31" name="TextBox 30"/>
          <p:cNvSpPr txBox="1"/>
          <p:nvPr/>
        </p:nvSpPr>
        <p:spPr>
          <a:xfrm>
            <a:off x="5318809" y="4429034"/>
            <a:ext cx="652743" cy="369332"/>
          </a:xfrm>
          <a:prstGeom prst="rect">
            <a:avLst/>
          </a:prstGeom>
          <a:noFill/>
        </p:spPr>
        <p:txBody>
          <a:bodyPr wrap="none" rtlCol="0">
            <a:spAutoFit/>
          </a:bodyPr>
          <a:lstStyle/>
          <a:p>
            <a:r>
              <a:rPr lang="en-ZA"/>
              <a:t>2000</a:t>
            </a:r>
          </a:p>
        </p:txBody>
      </p:sp>
      <p:sp>
        <p:nvSpPr>
          <p:cNvPr id="32" name="TextBox 31"/>
          <p:cNvSpPr txBox="1"/>
          <p:nvPr/>
        </p:nvSpPr>
        <p:spPr>
          <a:xfrm>
            <a:off x="7695073" y="4457444"/>
            <a:ext cx="652743" cy="369332"/>
          </a:xfrm>
          <a:prstGeom prst="rect">
            <a:avLst/>
          </a:prstGeom>
          <a:noFill/>
        </p:spPr>
        <p:txBody>
          <a:bodyPr wrap="none" rtlCol="0">
            <a:spAutoFit/>
          </a:bodyPr>
          <a:lstStyle/>
          <a:p>
            <a:r>
              <a:rPr lang="en-ZA"/>
              <a:t>2010</a:t>
            </a:r>
          </a:p>
        </p:txBody>
      </p:sp>
      <p:sp>
        <p:nvSpPr>
          <p:cNvPr id="33" name="Right Arrow 32"/>
          <p:cNvSpPr/>
          <p:nvPr/>
        </p:nvSpPr>
        <p:spPr>
          <a:xfrm>
            <a:off x="1291117" y="5802410"/>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ZA"/>
              <a:t>PC</a:t>
            </a:r>
          </a:p>
        </p:txBody>
      </p:sp>
      <p:sp>
        <p:nvSpPr>
          <p:cNvPr id="34" name="Right Arrow 33"/>
          <p:cNvSpPr/>
          <p:nvPr/>
        </p:nvSpPr>
        <p:spPr>
          <a:xfrm>
            <a:off x="1637690" y="5471456"/>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ZA" sz="1600" dirty="0"/>
              <a:t>Win</a:t>
            </a:r>
          </a:p>
        </p:txBody>
      </p:sp>
      <p:sp>
        <p:nvSpPr>
          <p:cNvPr id="35" name="Right Arrow 34"/>
          <p:cNvSpPr/>
          <p:nvPr/>
        </p:nvSpPr>
        <p:spPr>
          <a:xfrm>
            <a:off x="3657954" y="5071089"/>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WWW</a:t>
            </a:r>
          </a:p>
        </p:txBody>
      </p:sp>
      <p:sp>
        <p:nvSpPr>
          <p:cNvPr id="36" name="Right Arrow 35"/>
          <p:cNvSpPr/>
          <p:nvPr/>
        </p:nvSpPr>
        <p:spPr>
          <a:xfrm>
            <a:off x="3518609" y="5490298"/>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Linux</a:t>
            </a:r>
          </a:p>
        </p:txBody>
      </p:sp>
      <p:sp>
        <p:nvSpPr>
          <p:cNvPr id="37" name="Right Arrow 36"/>
          <p:cNvSpPr/>
          <p:nvPr/>
        </p:nvSpPr>
        <p:spPr>
          <a:xfrm>
            <a:off x="4017994" y="5802414"/>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Cell</a:t>
            </a:r>
          </a:p>
        </p:txBody>
      </p:sp>
      <p:sp>
        <p:nvSpPr>
          <p:cNvPr id="38" name="Right Arrow 37"/>
          <p:cNvSpPr/>
          <p:nvPr/>
        </p:nvSpPr>
        <p:spPr>
          <a:xfrm>
            <a:off x="5026106" y="5071085"/>
            <a:ext cx="638645"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Google</a:t>
            </a:r>
          </a:p>
        </p:txBody>
      </p:sp>
      <p:sp>
        <p:nvSpPr>
          <p:cNvPr id="39" name="Right Arrow 38"/>
          <p:cNvSpPr/>
          <p:nvPr/>
        </p:nvSpPr>
        <p:spPr>
          <a:xfrm>
            <a:off x="6470937" y="5061658"/>
            <a:ext cx="868766"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Facebook</a:t>
            </a:r>
          </a:p>
        </p:txBody>
      </p:sp>
      <p:sp>
        <p:nvSpPr>
          <p:cNvPr id="40" name="Right Arrow 39"/>
          <p:cNvSpPr/>
          <p:nvPr/>
        </p:nvSpPr>
        <p:spPr>
          <a:xfrm>
            <a:off x="7186346" y="5783564"/>
            <a:ext cx="59007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iPhone</a:t>
            </a:r>
          </a:p>
        </p:txBody>
      </p:sp>
      <p:sp>
        <p:nvSpPr>
          <p:cNvPr id="41" name="Right Arrow 40"/>
          <p:cNvSpPr/>
          <p:nvPr/>
        </p:nvSpPr>
        <p:spPr>
          <a:xfrm>
            <a:off x="5462824" y="6361444"/>
            <a:ext cx="1262475"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Integration/ portals</a:t>
            </a:r>
          </a:p>
        </p:txBody>
      </p:sp>
      <p:sp>
        <p:nvSpPr>
          <p:cNvPr id="42" name="Right Arrow 41"/>
          <p:cNvSpPr/>
          <p:nvPr/>
        </p:nvSpPr>
        <p:spPr>
          <a:xfrm>
            <a:off x="4522050" y="6117935"/>
            <a:ext cx="508727" cy="504056"/>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Java</a:t>
            </a:r>
          </a:p>
        </p:txBody>
      </p:sp>
      <p:sp>
        <p:nvSpPr>
          <p:cNvPr id="43" name="Right Arrow 42"/>
          <p:cNvSpPr/>
          <p:nvPr/>
        </p:nvSpPr>
        <p:spPr>
          <a:xfrm>
            <a:off x="2654513" y="1556792"/>
            <a:ext cx="1342048" cy="49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dirty="0" err="1"/>
              <a:t>Adabas</a:t>
            </a:r>
            <a:r>
              <a:rPr lang="en-ZA" dirty="0"/>
              <a:t>/Natural dev</a:t>
            </a:r>
          </a:p>
        </p:txBody>
      </p:sp>
      <p:sp>
        <p:nvSpPr>
          <p:cNvPr id="44" name="Right Arrow 43"/>
          <p:cNvSpPr/>
          <p:nvPr/>
        </p:nvSpPr>
        <p:spPr>
          <a:xfrm>
            <a:off x="3996560" y="1566084"/>
            <a:ext cx="2186344" cy="49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dirty="0"/>
              <a:t>SIS, FS, HR into production</a:t>
            </a:r>
          </a:p>
        </p:txBody>
      </p:sp>
      <p:sp>
        <p:nvSpPr>
          <p:cNvPr id="45" name="Right Arrow 44"/>
          <p:cNvSpPr/>
          <p:nvPr/>
        </p:nvSpPr>
        <p:spPr>
          <a:xfrm>
            <a:off x="6183992" y="1556792"/>
            <a:ext cx="3809094" cy="49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SIS, FS still in production</a:t>
            </a:r>
          </a:p>
        </p:txBody>
      </p:sp>
      <p:sp>
        <p:nvSpPr>
          <p:cNvPr id="46" name="Right Arrow 45"/>
          <p:cNvSpPr/>
          <p:nvPr/>
        </p:nvSpPr>
        <p:spPr>
          <a:xfrm>
            <a:off x="6182904" y="1916832"/>
            <a:ext cx="3792038" cy="49476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dirty="0"/>
              <a:t>Oracle HR in production</a:t>
            </a:r>
          </a:p>
        </p:txBody>
      </p:sp>
      <p:sp>
        <p:nvSpPr>
          <p:cNvPr id="47" name="Right Arrow 46"/>
          <p:cNvSpPr/>
          <p:nvPr/>
        </p:nvSpPr>
        <p:spPr>
          <a:xfrm>
            <a:off x="6201048" y="2420888"/>
            <a:ext cx="3792038" cy="494764"/>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Web frontends, portals &amp; integration</a:t>
            </a:r>
          </a:p>
        </p:txBody>
      </p:sp>
      <p:sp>
        <p:nvSpPr>
          <p:cNvPr id="48" name="Right Arrow 47"/>
          <p:cNvSpPr/>
          <p:nvPr/>
        </p:nvSpPr>
        <p:spPr>
          <a:xfrm>
            <a:off x="7440708" y="2852936"/>
            <a:ext cx="2552378" cy="494764"/>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62500" lnSpcReduction="20000"/>
          </a:bodyPr>
          <a:lstStyle/>
          <a:p>
            <a:pPr algn="ctr"/>
            <a:r>
              <a:rPr lang="en-ZA"/>
              <a:t>Mobile</a:t>
            </a:r>
          </a:p>
        </p:txBody>
      </p:sp>
      <p:sp>
        <p:nvSpPr>
          <p:cNvPr id="49" name="Left Brace 48">
            <a:extLst>
              <a:ext uri="{FF2B5EF4-FFF2-40B4-BE49-F238E27FC236}">
                <a16:creationId xmlns:a16="http://schemas.microsoft.com/office/drawing/2014/main" id="{E1023D19-5DE7-4396-BC49-AFA799B085F6}"/>
              </a:ext>
            </a:extLst>
          </p:cNvPr>
          <p:cNvSpPr/>
          <p:nvPr/>
        </p:nvSpPr>
        <p:spPr>
          <a:xfrm rot="16200000">
            <a:off x="4172360" y="608609"/>
            <a:ext cx="281351" cy="33170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0" name="TextBox 49">
            <a:extLst>
              <a:ext uri="{FF2B5EF4-FFF2-40B4-BE49-F238E27FC236}">
                <a16:creationId xmlns:a16="http://schemas.microsoft.com/office/drawing/2014/main" id="{B2CEE182-C9F8-4850-8CFB-1E0671129156}"/>
              </a:ext>
            </a:extLst>
          </p:cNvPr>
          <p:cNvSpPr txBox="1"/>
          <p:nvPr/>
        </p:nvSpPr>
        <p:spPr>
          <a:xfrm>
            <a:off x="3251080" y="2469797"/>
            <a:ext cx="2118593" cy="369332"/>
          </a:xfrm>
          <a:prstGeom prst="rect">
            <a:avLst/>
          </a:prstGeom>
          <a:noFill/>
        </p:spPr>
        <p:txBody>
          <a:bodyPr wrap="none" rtlCol="0">
            <a:spAutoFit/>
          </a:bodyPr>
          <a:lstStyle/>
          <a:p>
            <a:r>
              <a:rPr lang="en-ZA" dirty="0">
                <a:solidFill>
                  <a:schemeClr val="accent1">
                    <a:lumMod val="75000"/>
                  </a:schemeClr>
                </a:solidFill>
              </a:rPr>
              <a:t>Monolithic ERP suite</a:t>
            </a:r>
          </a:p>
        </p:txBody>
      </p:sp>
      <p:sp>
        <p:nvSpPr>
          <p:cNvPr id="51" name="Slide Number Placeholder 8">
            <a:extLst>
              <a:ext uri="{FF2B5EF4-FFF2-40B4-BE49-F238E27FC236}">
                <a16:creationId xmlns:a16="http://schemas.microsoft.com/office/drawing/2014/main" id="{C8B62DA6-6B19-4EE0-B712-439672A8345F}"/>
              </a:ext>
            </a:extLst>
          </p:cNvPr>
          <p:cNvSpPr>
            <a:spLocks noGrp="1"/>
          </p:cNvSpPr>
          <p:nvPr>
            <p:ph type="sldNum" sz="quarter" idx="12"/>
          </p:nvPr>
        </p:nvSpPr>
        <p:spPr>
          <a:xfrm>
            <a:off x="8610600" y="6356350"/>
            <a:ext cx="2743200" cy="365125"/>
          </a:xfrm>
        </p:spPr>
        <p:txBody>
          <a:bodyPr/>
          <a:lstStyle/>
          <a:p>
            <a:fld id="{A4D531B4-7641-4C41-A400-27553BE28843}" type="slidenum">
              <a:rPr lang="en-ZA" smtClean="0"/>
              <a:t>5</a:t>
            </a:fld>
            <a:endParaRPr lang="en-ZA"/>
          </a:p>
        </p:txBody>
      </p:sp>
      <p:sp>
        <p:nvSpPr>
          <p:cNvPr id="52" name="TextBox 51">
            <a:extLst>
              <a:ext uri="{FF2B5EF4-FFF2-40B4-BE49-F238E27FC236}">
                <a16:creationId xmlns:a16="http://schemas.microsoft.com/office/drawing/2014/main" id="{1282D41B-4CF2-4A48-878E-B18DB45D555D}"/>
              </a:ext>
            </a:extLst>
          </p:cNvPr>
          <p:cNvSpPr txBox="1"/>
          <p:nvPr/>
        </p:nvSpPr>
        <p:spPr>
          <a:xfrm>
            <a:off x="9877318" y="4449815"/>
            <a:ext cx="697627" cy="369332"/>
          </a:xfrm>
          <a:prstGeom prst="rect">
            <a:avLst/>
          </a:prstGeom>
          <a:noFill/>
        </p:spPr>
        <p:txBody>
          <a:bodyPr wrap="none" rtlCol="0">
            <a:spAutoFit/>
          </a:bodyPr>
          <a:lstStyle/>
          <a:p>
            <a:r>
              <a:rPr lang="en-ZA"/>
              <a:t>2020</a:t>
            </a:r>
          </a:p>
        </p:txBody>
      </p:sp>
      <p:sp>
        <p:nvSpPr>
          <p:cNvPr id="53" name="Oval 52">
            <a:extLst>
              <a:ext uri="{FF2B5EF4-FFF2-40B4-BE49-F238E27FC236}">
                <a16:creationId xmlns:a16="http://schemas.microsoft.com/office/drawing/2014/main" id="{2C29545A-619C-4F1E-A193-C18BA0A9ADFD}"/>
              </a:ext>
            </a:extLst>
          </p:cNvPr>
          <p:cNvSpPr/>
          <p:nvPr/>
        </p:nvSpPr>
        <p:spPr>
          <a:xfrm>
            <a:off x="10180918" y="4866234"/>
            <a:ext cx="108000" cy="108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4" name="Explosion: 8 Points 17">
            <a:extLst>
              <a:ext uri="{FF2B5EF4-FFF2-40B4-BE49-F238E27FC236}">
                <a16:creationId xmlns:a16="http://schemas.microsoft.com/office/drawing/2014/main" id="{B41EC838-90F4-42C9-B6B2-9C7C0EF76690}"/>
              </a:ext>
            </a:extLst>
          </p:cNvPr>
          <p:cNvSpPr/>
          <p:nvPr/>
        </p:nvSpPr>
        <p:spPr>
          <a:xfrm>
            <a:off x="8610600" y="4732482"/>
            <a:ext cx="278845" cy="365125"/>
          </a:xfrm>
          <a:prstGeom prst="irregularSeal1">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8826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500"/>
                                        <p:tgtEl>
                                          <p:spTgt spid="3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500"/>
                                        <p:tgtEl>
                                          <p:spTgt spid="3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Effect transition="in" filter="fade">
                                      <p:cBhvr>
                                        <p:cTn id="78" dur="500"/>
                                        <p:tgtEl>
                                          <p:spTgt spid="41"/>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5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500"/>
                                        <p:tgtEl>
                                          <p:spTgt spid="48"/>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animBg="1"/>
      <p:bldP spid="22" grpId="0" animBg="1"/>
      <p:bldP spid="23"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834149" y="668694"/>
            <a:ext cx="8704434" cy="769441"/>
          </a:xfrm>
          <a:prstGeom prst="rect">
            <a:avLst/>
          </a:prstGeom>
        </p:spPr>
        <p:txBody>
          <a:bodyPr wrap="none">
            <a:spAutoFit/>
          </a:bodyPr>
          <a:lstStyle/>
          <a:p>
            <a:pPr fontAlgn="base"/>
            <a:r>
              <a:rPr lang="en-ZA" sz="4400" dirty="0">
                <a:solidFill>
                  <a:srgbClr val="000000"/>
                </a:solidFill>
                <a:latin typeface="Calibri Light" panose="020F0302020204030204" pitchFamily="34" charset="0"/>
              </a:rPr>
              <a:t>SU’s Business Case for renewal (2013)</a:t>
            </a:r>
            <a:r>
              <a:rPr lang="en-US" sz="4400" dirty="0">
                <a:solidFill>
                  <a:srgbClr val="000000"/>
                </a:solidFill>
                <a:latin typeface="Calibri Light" panose="020F0302020204030204" pitchFamily="34" charset="0"/>
              </a:rPr>
              <a:t>​</a:t>
            </a:r>
            <a:endParaRPr lang="en-US" sz="4400" b="0" i="0" u="none" strike="noStrike" dirty="0">
              <a:solidFill>
                <a:srgbClr val="000000"/>
              </a:solidFill>
              <a:effectLst/>
              <a:latin typeface="&amp;quot"/>
            </a:endParaRPr>
          </a:p>
        </p:txBody>
      </p:sp>
      <p:sp>
        <p:nvSpPr>
          <p:cNvPr id="4" name="Rectangle 3"/>
          <p:cNvSpPr/>
          <p:nvPr/>
        </p:nvSpPr>
        <p:spPr>
          <a:xfrm>
            <a:off x="548640" y="1859339"/>
            <a:ext cx="10816046" cy="4893647"/>
          </a:xfrm>
          <a:prstGeom prst="rect">
            <a:avLst/>
          </a:prstGeom>
        </p:spPr>
        <p:txBody>
          <a:bodyPr wrap="square">
            <a:spAutoFit/>
          </a:bodyPr>
          <a:lstStyle/>
          <a:p>
            <a:pPr fontAlgn="base">
              <a:buFont typeface="Arial" panose="020B0604020202020204" pitchFamily="34" charset="0"/>
              <a:buChar char="•"/>
            </a:pPr>
            <a:r>
              <a:rPr lang="en-ZA" sz="2400" b="0" i="0" u="none" strike="noStrike" dirty="0">
                <a:solidFill>
                  <a:srgbClr val="000000"/>
                </a:solidFill>
                <a:effectLst/>
                <a:latin typeface="Arial" panose="020B0604020202020204" pitchFamily="34" charset="0"/>
              </a:rPr>
              <a:t> Risks</a:t>
            </a:r>
          </a:p>
          <a:p>
            <a:pPr marL="800100" lvl="1" indent="-342900" fontAlgn="base">
              <a:buFont typeface="Arial" panose="020B0604020202020204" pitchFamily="34" charset="0"/>
              <a:buChar char="•"/>
            </a:pPr>
            <a:r>
              <a:rPr lang="en-ZA" sz="2400" b="0" i="0" u="none" strike="noStrike" dirty="0">
                <a:solidFill>
                  <a:srgbClr val="000000"/>
                </a:solidFill>
                <a:effectLst/>
                <a:latin typeface="Arial" panose="020B0604020202020204" pitchFamily="34" charset="0"/>
              </a:rPr>
              <a:t>Aging platform &amp; technology, scarce skills, difficulty of integrating</a:t>
            </a:r>
          </a:p>
          <a:p>
            <a:pPr marL="800100" lvl="1" indent="-342900" fontAlgn="base">
              <a:buFont typeface="Arial" panose="020B0604020202020204" pitchFamily="34" charset="0"/>
              <a:buChar char="•"/>
            </a:pPr>
            <a:r>
              <a:rPr lang="en-ZA" sz="2400" dirty="0">
                <a:solidFill>
                  <a:srgbClr val="000000"/>
                </a:solidFill>
                <a:latin typeface="Arial" panose="020B0604020202020204" pitchFamily="34" charset="0"/>
              </a:rPr>
              <a:t>Knowledge embedded in key staff – retirement</a:t>
            </a:r>
          </a:p>
          <a:p>
            <a:pPr fontAlgn="base">
              <a:buFont typeface="Arial" panose="020B0604020202020204" pitchFamily="34" charset="0"/>
              <a:buChar char="•"/>
            </a:pPr>
            <a:r>
              <a:rPr lang="en-ZA" sz="2400" b="0" i="0" u="none" strike="noStrike" dirty="0">
                <a:solidFill>
                  <a:srgbClr val="000000"/>
                </a:solidFill>
                <a:effectLst/>
                <a:latin typeface="Arial" panose="020B0604020202020204" pitchFamily="34" charset="0"/>
              </a:rPr>
              <a:t> </a:t>
            </a:r>
            <a:r>
              <a:rPr lang="en-ZA" sz="2400" b="1" i="0" u="none" strike="noStrike" dirty="0">
                <a:solidFill>
                  <a:srgbClr val="000000"/>
                </a:solidFill>
                <a:effectLst/>
                <a:latin typeface="Arial" panose="020B0604020202020204" pitchFamily="34" charset="0"/>
              </a:rPr>
              <a:t>Opportunities</a:t>
            </a:r>
          </a:p>
          <a:p>
            <a:pPr marL="800100" lvl="1" indent="-342900" fontAlgn="base">
              <a:buFont typeface="Arial" panose="020B0604020202020204" pitchFamily="34" charset="0"/>
              <a:buChar char="•"/>
            </a:pPr>
            <a:r>
              <a:rPr lang="en-ZA" sz="2400" dirty="0">
                <a:solidFill>
                  <a:srgbClr val="000000"/>
                </a:solidFill>
                <a:latin typeface="Arial" panose="020B0604020202020204" pitchFamily="34" charset="0"/>
              </a:rPr>
              <a:t>Strategic imperative to broaden access &gt; </a:t>
            </a:r>
            <a:r>
              <a:rPr lang="en-ZA" sz="2400" b="1" dirty="0">
                <a:solidFill>
                  <a:srgbClr val="000000"/>
                </a:solidFill>
                <a:latin typeface="Arial" panose="020B0604020202020204" pitchFamily="34" charset="0"/>
              </a:rPr>
              <a:t>non-traditional</a:t>
            </a:r>
            <a:r>
              <a:rPr lang="en-ZA" sz="2400" dirty="0">
                <a:solidFill>
                  <a:srgbClr val="000000"/>
                </a:solidFill>
                <a:latin typeface="Arial" panose="020B0604020202020204" pitchFamily="34" charset="0"/>
              </a:rPr>
              <a:t> courses &amp; programmes, semesters &amp; quarters, </a:t>
            </a:r>
            <a:r>
              <a:rPr lang="en-ZA" sz="2400" b="1" dirty="0">
                <a:solidFill>
                  <a:srgbClr val="000000"/>
                </a:solidFill>
                <a:latin typeface="Arial" panose="020B0604020202020204" pitchFamily="34" charset="0"/>
              </a:rPr>
              <a:t>flexibility</a:t>
            </a:r>
          </a:p>
          <a:p>
            <a:pPr fontAlgn="base">
              <a:buFont typeface="Arial" panose="020B0604020202020204" pitchFamily="34" charset="0"/>
              <a:buChar char="•"/>
            </a:pPr>
            <a:r>
              <a:rPr lang="en-ZA" sz="2400" b="0" i="0" u="none" strike="noStrike" dirty="0">
                <a:solidFill>
                  <a:srgbClr val="000000"/>
                </a:solidFill>
                <a:effectLst/>
                <a:latin typeface="Arial" panose="020B0604020202020204" pitchFamily="34" charset="0"/>
              </a:rPr>
              <a:t> Partner early enough to influence </a:t>
            </a:r>
            <a:r>
              <a:rPr lang="en-ZA" sz="2400" b="0" i="0" u="none" strike="noStrike" dirty="0" err="1">
                <a:solidFill>
                  <a:srgbClr val="000000"/>
                </a:solidFill>
                <a:effectLst/>
                <a:latin typeface="Arial" panose="020B0604020202020204" pitchFamily="34" charset="0"/>
              </a:rPr>
              <a:t>Kuali</a:t>
            </a:r>
            <a:r>
              <a:rPr lang="en-ZA" sz="2400" b="0" i="0" u="none" strike="noStrike" dirty="0">
                <a:solidFill>
                  <a:srgbClr val="000000"/>
                </a:solidFill>
                <a:effectLst/>
                <a:latin typeface="Arial" panose="020B0604020202020204" pitchFamily="34" charset="0"/>
              </a:rPr>
              <a:t> Student</a:t>
            </a:r>
          </a:p>
          <a:p>
            <a:pPr fontAlgn="base">
              <a:buFont typeface="Arial" panose="020B0604020202020204" pitchFamily="34" charset="0"/>
              <a:buChar char="•"/>
            </a:pPr>
            <a:r>
              <a:rPr lang="en-ZA" sz="2400" dirty="0">
                <a:solidFill>
                  <a:srgbClr val="000000"/>
                </a:solidFill>
                <a:latin typeface="Arial" panose="020B0604020202020204" pitchFamily="34" charset="0"/>
              </a:rPr>
              <a:t> Obsolescence – 20 years in production</a:t>
            </a:r>
          </a:p>
          <a:p>
            <a:pPr marL="800100" lvl="1" indent="-342900" fontAlgn="base">
              <a:buFont typeface="Arial" panose="020B0604020202020204" pitchFamily="34" charset="0"/>
              <a:buChar char="•"/>
            </a:pPr>
            <a:r>
              <a:rPr lang="en-ZA" sz="2400" b="0" i="0" u="none" strike="noStrike" dirty="0">
                <a:solidFill>
                  <a:srgbClr val="000000"/>
                </a:solidFill>
                <a:effectLst/>
                <a:latin typeface="Arial" panose="020B0604020202020204" pitchFamily="34" charset="0"/>
              </a:rPr>
              <a:t>No burning platform, time for a smooth transition</a:t>
            </a:r>
          </a:p>
          <a:p>
            <a:pPr marL="800100" lvl="1" indent="-342900" fontAlgn="base">
              <a:buFont typeface="Arial" panose="020B0604020202020204" pitchFamily="34" charset="0"/>
              <a:buChar char="•"/>
            </a:pPr>
            <a:endParaRPr lang="en-ZA" sz="2400" dirty="0">
              <a:solidFill>
                <a:srgbClr val="000000"/>
              </a:solidFill>
              <a:latin typeface="Arial" panose="020B0604020202020204" pitchFamily="34" charset="0"/>
            </a:endParaRPr>
          </a:p>
          <a:p>
            <a:pPr lvl="1" fontAlgn="base"/>
            <a:r>
              <a:rPr lang="en-ZA" sz="2400" b="0" i="0" u="none" strike="noStrike" dirty="0">
                <a:solidFill>
                  <a:srgbClr val="000000"/>
                </a:solidFill>
                <a:effectLst/>
                <a:latin typeface="Arial" panose="020B0604020202020204" pitchFamily="34" charset="0"/>
              </a:rPr>
              <a:t>Back then the strategy was to participate in </a:t>
            </a:r>
            <a:r>
              <a:rPr lang="en-ZA" sz="2400" b="0" i="0" u="none" strike="noStrike" dirty="0" err="1">
                <a:solidFill>
                  <a:srgbClr val="000000"/>
                </a:solidFill>
                <a:effectLst/>
                <a:latin typeface="Arial" panose="020B0604020202020204" pitchFamily="34" charset="0"/>
              </a:rPr>
              <a:t>Kuali</a:t>
            </a:r>
            <a:r>
              <a:rPr lang="en-ZA" sz="2400" b="0" i="0" u="none" strike="noStrike" dirty="0">
                <a:solidFill>
                  <a:srgbClr val="000000"/>
                </a:solidFill>
                <a:effectLst/>
                <a:latin typeface="Arial" panose="020B0604020202020204" pitchFamily="34" charset="0"/>
              </a:rPr>
              <a:t> Student development and implement </a:t>
            </a:r>
            <a:r>
              <a:rPr lang="en-ZA" sz="2400" b="0" i="0" u="none" strike="noStrike" dirty="0" err="1">
                <a:solidFill>
                  <a:srgbClr val="000000"/>
                </a:solidFill>
                <a:effectLst/>
                <a:latin typeface="Arial" panose="020B0604020202020204" pitchFamily="34" charset="0"/>
              </a:rPr>
              <a:t>Kuali</a:t>
            </a:r>
            <a:r>
              <a:rPr lang="en-ZA" sz="2400" b="0" i="0" u="none" strike="noStrike" dirty="0">
                <a:solidFill>
                  <a:srgbClr val="000000"/>
                </a:solidFill>
                <a:effectLst/>
                <a:latin typeface="Arial" panose="020B0604020202020204" pitchFamily="34" charset="0"/>
              </a:rPr>
              <a:t> </a:t>
            </a:r>
            <a:r>
              <a:rPr lang="en-ZA" sz="2400" b="0" i="0" u="none" strike="noStrike">
                <a:solidFill>
                  <a:srgbClr val="000000"/>
                </a:solidFill>
                <a:effectLst/>
                <a:latin typeface="Arial" panose="020B0604020202020204" pitchFamily="34" charset="0"/>
              </a:rPr>
              <a:t>Financial System (KFS)</a:t>
            </a:r>
            <a:endParaRPr lang="en-ZA" sz="2400" b="0" i="0" u="none" strike="noStrike" dirty="0">
              <a:solidFill>
                <a:srgbClr val="000000"/>
              </a:solidFill>
              <a:effectLst/>
              <a:latin typeface="Arial" panose="020B0604020202020204" pitchFamily="34" charset="0"/>
            </a:endParaRPr>
          </a:p>
          <a:p>
            <a:pPr fontAlgn="base">
              <a:buFont typeface="Arial" panose="020B0604020202020204" pitchFamily="34" charset="0"/>
              <a:buChar char="•"/>
            </a:pPr>
            <a:endParaRPr lang="en-ZA" sz="24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96004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865114" y="681345"/>
            <a:ext cx="7393947" cy="707886"/>
          </a:xfrm>
          <a:prstGeom prst="rect">
            <a:avLst/>
          </a:prstGeom>
        </p:spPr>
        <p:txBody>
          <a:bodyPr wrap="none">
            <a:spAutoFit/>
          </a:bodyPr>
          <a:lstStyle/>
          <a:p>
            <a:pPr fontAlgn="base"/>
            <a:r>
              <a:rPr lang="en-ZA" sz="4000" dirty="0">
                <a:solidFill>
                  <a:srgbClr val="000000"/>
                </a:solidFill>
                <a:latin typeface="Calibri Light" panose="020F0302020204030204" pitchFamily="34" charset="0"/>
              </a:rPr>
              <a:t>SU “ERP” system headcount (2014)</a:t>
            </a:r>
            <a:r>
              <a:rPr lang="en-US" sz="4000" dirty="0">
                <a:solidFill>
                  <a:srgbClr val="000000"/>
                </a:solidFill>
                <a:latin typeface="Calibri Light" panose="020F0302020204030204" pitchFamily="34" charset="0"/>
              </a:rPr>
              <a:t>​</a:t>
            </a:r>
            <a:endParaRPr lang="en-US" sz="4000" b="0" i="0" u="none" strike="noStrike" dirty="0">
              <a:solidFill>
                <a:srgbClr val="000000"/>
              </a:solidFill>
              <a:effectLst/>
              <a:latin typeface="&amp;quot"/>
            </a:endParaRPr>
          </a:p>
        </p:txBody>
      </p:sp>
      <p:sp>
        <p:nvSpPr>
          <p:cNvPr id="4" name="Rectangle 3"/>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5" name="Rectangle 4"/>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8" name="Rectangle 7"/>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graphicFrame>
        <p:nvGraphicFramePr>
          <p:cNvPr id="10" name="Chart 9"/>
          <p:cNvGraphicFramePr/>
          <p:nvPr>
            <p:extLst>
              <p:ext uri="{D42A27DB-BD31-4B8C-83A1-F6EECF244321}">
                <p14:modId xmlns:p14="http://schemas.microsoft.com/office/powerpoint/2010/main" val="702691935"/>
              </p:ext>
            </p:extLst>
          </p:nvPr>
        </p:nvGraphicFramePr>
        <p:xfrm>
          <a:off x="1853131" y="1620770"/>
          <a:ext cx="8160002" cy="4909219"/>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3568215" y="2721969"/>
            <a:ext cx="792088"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rmAutofit fontScale="85000" lnSpcReduction="20000"/>
          </a:bodyPr>
          <a:lstStyle/>
          <a:p>
            <a:pPr algn="ctr"/>
            <a:r>
              <a:rPr lang="en-ZA" dirty="0"/>
              <a:t>Unicom</a:t>
            </a:r>
          </a:p>
        </p:txBody>
      </p:sp>
      <p:sp>
        <p:nvSpPr>
          <p:cNvPr id="9" name="Right Arrow 8"/>
          <p:cNvSpPr/>
          <p:nvPr/>
        </p:nvSpPr>
        <p:spPr>
          <a:xfrm>
            <a:off x="7165573" y="3244334"/>
            <a:ext cx="1646734" cy="572292"/>
          </a:xfrm>
          <a:prstGeom prst="rightArrow">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ZA" dirty="0"/>
              <a:t>projections</a:t>
            </a:r>
          </a:p>
        </p:txBody>
      </p:sp>
    </p:spTree>
    <p:extLst>
      <p:ext uri="{BB962C8B-B14F-4D97-AF65-F5344CB8AC3E}">
        <p14:creationId xmlns:p14="http://schemas.microsoft.com/office/powerpoint/2010/main" val="11385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483325" y="1859339"/>
            <a:ext cx="10750731" cy="3970318"/>
          </a:xfrm>
          <a:prstGeom prst="rect">
            <a:avLst/>
          </a:prstGeom>
        </p:spPr>
        <p:txBody>
          <a:bodyPr wrap="square">
            <a:spAutoFit/>
          </a:bodyPr>
          <a:lstStyle/>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Mid-2014 </a:t>
            </a:r>
            <a:r>
              <a:rPr lang="en-ZA" sz="2800" dirty="0" err="1">
                <a:solidFill>
                  <a:srgbClr val="000000"/>
                </a:solidFill>
                <a:latin typeface="Calibri" panose="020F0502020204030204" pitchFamily="34" charset="0"/>
              </a:rPr>
              <a:t>Kuali</a:t>
            </a:r>
            <a:r>
              <a:rPr lang="en-ZA" sz="2800" dirty="0">
                <a:solidFill>
                  <a:srgbClr val="000000"/>
                </a:solidFill>
                <a:latin typeface="Calibri" panose="020F0502020204030204" pitchFamily="34" charset="0"/>
              </a:rPr>
              <a:t> Foundation changed its community model &gt; </a:t>
            </a:r>
            <a:r>
              <a:rPr lang="en-ZA" sz="2800" dirty="0" err="1">
                <a:solidFill>
                  <a:srgbClr val="000000"/>
                </a:solidFill>
                <a:latin typeface="Calibri" panose="020F0502020204030204" pitchFamily="34" charset="0"/>
              </a:rPr>
              <a:t>KualiCo</a:t>
            </a:r>
            <a:r>
              <a:rPr lang="en-ZA" sz="2800" dirty="0">
                <a:solidFill>
                  <a:srgbClr val="000000"/>
                </a:solidFill>
                <a:latin typeface="Calibri" panose="020F0502020204030204" pitchFamily="34" charset="0"/>
              </a:rPr>
              <a:t>​</a:t>
            </a:r>
            <a:endParaRPr lang="en-ZA"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SU and NWU signed a co-operation agreement – </a:t>
            </a:r>
            <a:r>
              <a:rPr lang="en-ZA" sz="2800" dirty="0" err="1">
                <a:solidFill>
                  <a:srgbClr val="000000"/>
                </a:solidFill>
                <a:latin typeface="Calibri" panose="020F0502020204030204" pitchFamily="34" charset="0"/>
              </a:rPr>
              <a:t>Kuali</a:t>
            </a:r>
            <a:r>
              <a:rPr lang="en-ZA" sz="2800" dirty="0">
                <a:solidFill>
                  <a:srgbClr val="000000"/>
                </a:solidFill>
                <a:latin typeface="Calibri" panose="020F0502020204030204" pitchFamily="34" charset="0"/>
              </a:rPr>
              <a:t> Student and </a:t>
            </a:r>
            <a:r>
              <a:rPr lang="en-ZA" sz="2800" dirty="0" err="1">
                <a:solidFill>
                  <a:srgbClr val="000000"/>
                </a:solidFill>
                <a:latin typeface="Calibri" panose="020F0502020204030204" pitchFamily="34" charset="0"/>
              </a:rPr>
              <a:t>Kuali</a:t>
            </a:r>
            <a:r>
              <a:rPr lang="en-ZA" sz="2800" dirty="0">
                <a:solidFill>
                  <a:srgbClr val="000000"/>
                </a:solidFill>
                <a:latin typeface="Calibri" panose="020F0502020204030204" pitchFamily="34" charset="0"/>
              </a:rPr>
              <a:t> Financial System (KFS)</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From 2015 to mid-2017 NWU/SU joint development partners on </a:t>
            </a:r>
            <a:r>
              <a:rPr lang="en-ZA" sz="2800" dirty="0" err="1">
                <a:solidFill>
                  <a:srgbClr val="000000"/>
                </a:solidFill>
                <a:latin typeface="Calibri" panose="020F0502020204030204" pitchFamily="34" charset="0"/>
              </a:rPr>
              <a:t>Kuali</a:t>
            </a:r>
            <a:r>
              <a:rPr lang="en-ZA" sz="2800" dirty="0">
                <a:solidFill>
                  <a:srgbClr val="000000"/>
                </a:solidFill>
                <a:latin typeface="Calibri" panose="020F0502020204030204" pitchFamily="34" charset="0"/>
              </a:rPr>
              <a:t> Student (3-yr project)</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In early 2017 SU concluded that </a:t>
            </a:r>
            <a:r>
              <a:rPr lang="en-ZA" sz="2800" dirty="0" err="1">
                <a:solidFill>
                  <a:srgbClr val="000000"/>
                </a:solidFill>
                <a:latin typeface="Calibri" panose="020F0502020204030204" pitchFamily="34" charset="0"/>
              </a:rPr>
              <a:t>Kuali</a:t>
            </a:r>
            <a:r>
              <a:rPr lang="en-ZA" sz="2800" dirty="0">
                <a:solidFill>
                  <a:srgbClr val="000000"/>
                </a:solidFill>
                <a:latin typeface="Calibri" panose="020F0502020204030204" pitchFamily="34" charset="0"/>
              </a:rPr>
              <a:t> Student would not deliver</a:t>
            </a:r>
            <a:r>
              <a:rPr lang="en-US" sz="2800" dirty="0">
                <a:solidFill>
                  <a:srgbClr val="000000"/>
                </a:solidFill>
                <a:latin typeface="Calibri" panose="020F0502020204030204" pitchFamily="34" charset="0"/>
              </a:rPr>
              <a:t>​</a:t>
            </a:r>
            <a:endParaRPr lang="en-US" sz="28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2800" dirty="0">
                <a:solidFill>
                  <a:srgbClr val="000000"/>
                </a:solidFill>
                <a:latin typeface="Calibri" panose="020F0502020204030204" pitchFamily="34" charset="0"/>
              </a:rPr>
              <a:t>SU was still planning to implement NWU’s South Africanised version of KFS, but growing concerns about functional gaps and technical debt, a community of 2</a:t>
            </a:r>
            <a:r>
              <a:rPr lang="en-US" sz="2800" dirty="0">
                <a:solidFill>
                  <a:srgbClr val="000000"/>
                </a:solidFill>
                <a:latin typeface="Calibri" panose="020F0502020204030204" pitchFamily="34" charset="0"/>
              </a:rPr>
              <a:t>​</a:t>
            </a:r>
            <a:endParaRPr lang="en-US" sz="2800" b="0" i="0" u="none" strike="noStrike" dirty="0">
              <a:solidFill>
                <a:srgbClr val="000000"/>
              </a:solidFill>
              <a:effectLst/>
              <a:latin typeface="Arial" panose="020B0604020202020204" pitchFamily="34" charset="0"/>
            </a:endParaRPr>
          </a:p>
        </p:txBody>
      </p:sp>
      <p:sp>
        <p:nvSpPr>
          <p:cNvPr id="4" name="Rectangle 3"/>
          <p:cNvSpPr/>
          <p:nvPr/>
        </p:nvSpPr>
        <p:spPr>
          <a:xfrm>
            <a:off x="483325" y="683514"/>
            <a:ext cx="5385642" cy="707886"/>
          </a:xfrm>
          <a:prstGeom prst="rect">
            <a:avLst/>
          </a:prstGeom>
        </p:spPr>
        <p:txBody>
          <a:bodyPr wrap="none">
            <a:spAutoFit/>
          </a:bodyPr>
          <a:lstStyle/>
          <a:p>
            <a:pPr fontAlgn="base"/>
            <a:r>
              <a:rPr lang="en-ZA" sz="4000" dirty="0">
                <a:solidFill>
                  <a:srgbClr val="000000"/>
                </a:solidFill>
                <a:latin typeface="Calibri Light" panose="020F0302020204030204" pitchFamily="34" charset="0"/>
              </a:rPr>
              <a:t>What happened to </a:t>
            </a:r>
            <a:r>
              <a:rPr lang="en-ZA" sz="4000" dirty="0" err="1">
                <a:solidFill>
                  <a:srgbClr val="000000"/>
                </a:solidFill>
                <a:latin typeface="Calibri Light" panose="020F0302020204030204" pitchFamily="34" charset="0"/>
              </a:rPr>
              <a:t>Kuali</a:t>
            </a:r>
            <a:r>
              <a:rPr lang="en-ZA" sz="4000" dirty="0">
                <a:solidFill>
                  <a:srgbClr val="000000"/>
                </a:solidFill>
                <a:latin typeface="Calibri Light" panose="020F0302020204030204" pitchFamily="34" charset="0"/>
              </a:rPr>
              <a:t>?</a:t>
            </a:r>
            <a:r>
              <a:rPr lang="en-US" sz="4000" dirty="0">
                <a:solidFill>
                  <a:srgbClr val="000000"/>
                </a:solidFill>
                <a:latin typeface="Calibri Light" panose="020F0302020204030204" pitchFamily="34" charset="0"/>
              </a:rPr>
              <a:t>​</a:t>
            </a:r>
            <a:endParaRPr lang="en-US" sz="4000" b="0" i="0" u="none" strike="noStrike" dirty="0">
              <a:solidFill>
                <a:srgbClr val="000000"/>
              </a:solidFill>
              <a:effectLst/>
              <a:latin typeface="&amp;quot"/>
            </a:endParaRPr>
          </a:p>
        </p:txBody>
      </p:sp>
      <p:pic>
        <p:nvPicPr>
          <p:cNvPr id="8" name="Picture 7">
            <a:extLst>
              <a:ext uri="{FF2B5EF4-FFF2-40B4-BE49-F238E27FC236}">
                <a16:creationId xmlns:a16="http://schemas.microsoft.com/office/drawing/2014/main" id="{CDDCB4EA-A9EC-47EC-BBD5-C82823C8059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625064" y="525502"/>
            <a:ext cx="1603613" cy="756705"/>
          </a:xfrm>
          <a:prstGeom prst="rect">
            <a:avLst/>
          </a:prstGeom>
        </p:spPr>
      </p:pic>
    </p:spTree>
    <p:extLst>
      <p:ext uri="{BB962C8B-B14F-4D97-AF65-F5344CB8AC3E}">
        <p14:creationId xmlns:p14="http://schemas.microsoft.com/office/powerpoint/2010/main" val="83478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par>
                          <p:cTn id="15" fill="hold">
                            <p:stCondLst>
                              <p:cond delay="0"/>
                            </p:stCondLst>
                            <p:childTnLst>
                              <p:par>
                                <p:cTn id="16" presetID="26"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80">
                                          <p:stCondLst>
                                            <p:cond delay="0"/>
                                          </p:stCondLst>
                                        </p:cTn>
                                        <p:tgtEl>
                                          <p:spTgt spid="8"/>
                                        </p:tgtEl>
                                      </p:cBhvr>
                                    </p:animEffect>
                                    <p:anim calcmode="lin" valueType="num">
                                      <p:cBhvr>
                                        <p:cTn id="1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4" dur="26">
                                          <p:stCondLst>
                                            <p:cond delay="650"/>
                                          </p:stCondLst>
                                        </p:cTn>
                                        <p:tgtEl>
                                          <p:spTgt spid="8"/>
                                        </p:tgtEl>
                                      </p:cBhvr>
                                      <p:to x="100000" y="60000"/>
                                    </p:animScale>
                                    <p:animScale>
                                      <p:cBhvr>
                                        <p:cTn id="25" dur="166" decel="50000">
                                          <p:stCondLst>
                                            <p:cond delay="676"/>
                                          </p:stCondLst>
                                        </p:cTn>
                                        <p:tgtEl>
                                          <p:spTgt spid="8"/>
                                        </p:tgtEl>
                                      </p:cBhvr>
                                      <p:to x="100000" y="100000"/>
                                    </p:animScale>
                                    <p:animScale>
                                      <p:cBhvr>
                                        <p:cTn id="26" dur="26">
                                          <p:stCondLst>
                                            <p:cond delay="1312"/>
                                          </p:stCondLst>
                                        </p:cTn>
                                        <p:tgtEl>
                                          <p:spTgt spid="8"/>
                                        </p:tgtEl>
                                      </p:cBhvr>
                                      <p:to x="100000" y="80000"/>
                                    </p:animScale>
                                    <p:animScale>
                                      <p:cBhvr>
                                        <p:cTn id="27" dur="166" decel="50000">
                                          <p:stCondLst>
                                            <p:cond delay="1338"/>
                                          </p:stCondLst>
                                        </p:cTn>
                                        <p:tgtEl>
                                          <p:spTgt spid="8"/>
                                        </p:tgtEl>
                                      </p:cBhvr>
                                      <p:to x="100000" y="100000"/>
                                    </p:animScale>
                                    <p:animScale>
                                      <p:cBhvr>
                                        <p:cTn id="28" dur="26">
                                          <p:stCondLst>
                                            <p:cond delay="1642"/>
                                          </p:stCondLst>
                                        </p:cTn>
                                        <p:tgtEl>
                                          <p:spTgt spid="8"/>
                                        </p:tgtEl>
                                      </p:cBhvr>
                                      <p:to x="100000" y="90000"/>
                                    </p:animScale>
                                    <p:animScale>
                                      <p:cBhvr>
                                        <p:cTn id="29" dur="166" decel="50000">
                                          <p:stCondLst>
                                            <p:cond delay="1668"/>
                                          </p:stCondLst>
                                        </p:cTn>
                                        <p:tgtEl>
                                          <p:spTgt spid="8"/>
                                        </p:tgtEl>
                                      </p:cBhvr>
                                      <p:to x="100000" y="100000"/>
                                    </p:animScale>
                                    <p:animScale>
                                      <p:cBhvr>
                                        <p:cTn id="30" dur="26">
                                          <p:stCondLst>
                                            <p:cond delay="1808"/>
                                          </p:stCondLst>
                                        </p:cTn>
                                        <p:tgtEl>
                                          <p:spTgt spid="8"/>
                                        </p:tgtEl>
                                      </p:cBhvr>
                                      <p:to x="100000" y="95000"/>
                                    </p:animScale>
                                    <p:animScale>
                                      <p:cBhvr>
                                        <p:cTn id="3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25056"/>
          <a:stretch/>
        </p:blipFill>
        <p:spPr>
          <a:xfrm>
            <a:off x="0" y="0"/>
            <a:ext cx="12192000" cy="6852863"/>
          </a:xfrm>
          <a:prstGeom prst="rect">
            <a:avLst/>
          </a:prstGeom>
        </p:spPr>
      </p:pic>
      <p:sp>
        <p:nvSpPr>
          <p:cNvPr id="6" name="Title 1">
            <a:extLst>
              <a:ext uri="{FF2B5EF4-FFF2-40B4-BE49-F238E27FC236}">
                <a16:creationId xmlns:a16="http://schemas.microsoft.com/office/drawing/2014/main" id="{5161E461-1FA9-440F-A967-29C1E45E6232}"/>
              </a:ext>
            </a:extLst>
          </p:cNvPr>
          <p:cNvSpPr txBox="1">
            <a:spLocks/>
          </p:cNvSpPr>
          <p:nvPr/>
        </p:nvSpPr>
        <p:spPr>
          <a:xfrm>
            <a:off x="268085" y="449805"/>
            <a:ext cx="6897487" cy="83241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000" kern="1200">
                <a:solidFill>
                  <a:schemeClr val="tx1"/>
                </a:solidFill>
                <a:latin typeface="Gill Sans MT" panose="020B0502020104020203" pitchFamily="34" charset="0"/>
                <a:ea typeface="+mj-ea"/>
                <a:cs typeface="+mj-cs"/>
              </a:defRPr>
            </a:lvl1pPr>
          </a:lstStyle>
          <a:p>
            <a:pPr lvl="0"/>
            <a:endParaRPr kumimoji="0" lang="af-ZA" sz="3200" b="0" i="0" u="none" strike="noStrike" kern="1200" cap="none" spc="0" normalizeH="0" baseline="0" noProof="0" dirty="0">
              <a:ln>
                <a:noFill/>
              </a:ln>
              <a:solidFill>
                <a:schemeClr val="tx1">
                  <a:lumMod val="75000"/>
                  <a:lumOff val="25000"/>
                </a:schemeClr>
              </a:solidFill>
              <a:effectLst/>
              <a:uLnTx/>
              <a:uFillTx/>
            </a:endParaRPr>
          </a:p>
        </p:txBody>
      </p:sp>
      <p:sp>
        <p:nvSpPr>
          <p:cNvPr id="7" name="Content Placeholder 2">
            <a:extLst>
              <a:ext uri="{FF2B5EF4-FFF2-40B4-BE49-F238E27FC236}">
                <a16:creationId xmlns:a16="http://schemas.microsoft.com/office/drawing/2014/main" id="{4B19C49F-2412-481C-98C3-0B758A7C84AD}"/>
              </a:ext>
            </a:extLst>
          </p:cNvPr>
          <p:cNvSpPr txBox="1">
            <a:spLocks/>
          </p:cNvSpPr>
          <p:nvPr/>
        </p:nvSpPr>
        <p:spPr>
          <a:xfrm>
            <a:off x="268085" y="1706720"/>
            <a:ext cx="8693035" cy="4721630"/>
          </a:xfrm>
          <a:prstGeom prst="rect">
            <a:avLst/>
          </a:prstGeom>
        </p:spPr>
        <p:txBody>
          <a:bodyPr vert="horz" lIns="91440" tIns="45720" rIns="91440" bIns="45720" rtlCol="0">
            <a:noAutofit/>
          </a:bodyPr>
          <a:lstStyle>
            <a:lvl1pPr marL="2286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1pPr>
            <a:lvl2pPr marL="6858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2pPr>
            <a:lvl3pPr marL="11430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3pPr>
            <a:lvl4pPr marL="16002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3600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ZA" sz="2400" dirty="0">
              <a:solidFill>
                <a:schemeClr val="tx1">
                  <a:lumMod val="75000"/>
                  <a:lumOff val="25000"/>
                </a:schemeClr>
              </a:solidFill>
            </a:endParaRPr>
          </a:p>
        </p:txBody>
      </p:sp>
      <p:sp>
        <p:nvSpPr>
          <p:cNvPr id="2" name="Rectangle 1"/>
          <p:cNvSpPr/>
          <p:nvPr/>
        </p:nvSpPr>
        <p:spPr>
          <a:xfrm>
            <a:off x="875211" y="1998616"/>
            <a:ext cx="10541726" cy="4524315"/>
          </a:xfrm>
          <a:prstGeom prst="rect">
            <a:avLst/>
          </a:prstGeom>
        </p:spPr>
        <p:txBody>
          <a:bodyPr wrap="square">
            <a:spAutoFit/>
          </a:bodyPr>
          <a:lstStyle/>
          <a:p>
            <a:pPr marL="457200" indent="-457200" fontAlgn="base">
              <a:buFont typeface="Arial" panose="020B0604020202020204" pitchFamily="34" charset="0"/>
              <a:buChar char="•"/>
            </a:pPr>
            <a:r>
              <a:rPr lang="en-ZA" sz="3200" dirty="0">
                <a:solidFill>
                  <a:srgbClr val="000000"/>
                </a:solidFill>
                <a:latin typeface="Calibri" panose="020F0502020204030204" pitchFamily="34" charset="0"/>
              </a:rPr>
              <a:t>April 2017 - Exploratory workshop of Unit4’s cloud SIS with </a:t>
            </a:r>
            <a:r>
              <a:rPr lang="en-ZA" sz="3200" dirty="0" err="1">
                <a:solidFill>
                  <a:srgbClr val="000000"/>
                </a:solidFill>
                <a:latin typeface="Calibri" panose="020F0502020204030204" pitchFamily="34" charset="0"/>
              </a:rPr>
              <a:t>SISGlobal</a:t>
            </a:r>
            <a:r>
              <a:rPr lang="en-ZA" sz="3200" dirty="0">
                <a:solidFill>
                  <a:srgbClr val="000000"/>
                </a:solidFill>
                <a:latin typeface="Calibri" panose="020F0502020204030204" pitchFamily="34" charset="0"/>
              </a:rPr>
              <a:t>​</a:t>
            </a:r>
            <a:endParaRPr lang="en-ZA" sz="3200" dirty="0">
              <a:solidFill>
                <a:srgbClr val="000000"/>
              </a:solidFill>
              <a:latin typeface="Arial" panose="020B0604020202020204" pitchFamily="34" charset="0"/>
            </a:endParaRPr>
          </a:p>
          <a:p>
            <a:pPr marL="457200" indent="-457200" fontAlgn="base">
              <a:buFont typeface="Arial" panose="020B0604020202020204" pitchFamily="34" charset="0"/>
              <a:buChar char="•"/>
            </a:pPr>
            <a:r>
              <a:rPr lang="en-ZA" sz="3200" dirty="0">
                <a:solidFill>
                  <a:srgbClr val="000000"/>
                </a:solidFill>
                <a:latin typeface="Calibri" panose="020F0502020204030204" pitchFamily="34" charset="0"/>
              </a:rPr>
              <a:t>Gartner’s </a:t>
            </a:r>
            <a:r>
              <a:rPr lang="en-ZA" sz="3200" i="1" dirty="0">
                <a:solidFill>
                  <a:srgbClr val="000000"/>
                </a:solidFill>
                <a:latin typeface="Calibri" panose="020F0502020204030204" pitchFamily="34" charset="0"/>
              </a:rPr>
              <a:t>Market Guide for Higher Education Student Information Systems </a:t>
            </a:r>
            <a:r>
              <a:rPr lang="en-ZA" sz="3200" dirty="0">
                <a:solidFill>
                  <a:srgbClr val="000000"/>
                </a:solidFill>
                <a:latin typeface="Calibri" panose="020F0502020204030204" pitchFamily="34" charset="0"/>
              </a:rPr>
              <a:t>of 4 April 2017</a:t>
            </a:r>
            <a:r>
              <a:rPr lang="en-US" sz="3200" dirty="0">
                <a:solidFill>
                  <a:srgbClr val="000000"/>
                </a:solidFill>
                <a:latin typeface="Calibri" panose="020F0502020204030204" pitchFamily="34" charset="0"/>
              </a:rPr>
              <a:t>​</a:t>
            </a:r>
            <a:endParaRPr lang="en-US" sz="3200" dirty="0">
              <a:solidFill>
                <a:srgbClr val="000000"/>
              </a:solidFill>
              <a:latin typeface="Arial" panose="020B0604020202020204" pitchFamily="34" charset="0"/>
            </a:endParaRPr>
          </a:p>
          <a:p>
            <a:pPr marL="914400" lvl="1" indent="-457200" fontAlgn="base">
              <a:buFont typeface="Arial" panose="020B0604020202020204" pitchFamily="34" charset="0"/>
              <a:buChar char="•"/>
            </a:pPr>
            <a:r>
              <a:rPr lang="en-ZA" sz="3200" dirty="0">
                <a:solidFill>
                  <a:srgbClr val="000000"/>
                </a:solidFill>
                <a:latin typeface="Calibri" panose="020F0502020204030204" pitchFamily="34" charset="0"/>
              </a:rPr>
              <a:t>New cloud SIS services</a:t>
            </a:r>
            <a:r>
              <a:rPr lang="en-US" sz="3200" dirty="0">
                <a:solidFill>
                  <a:srgbClr val="000000"/>
                </a:solidFill>
                <a:latin typeface="Calibri" panose="020F0502020204030204" pitchFamily="34" charset="0"/>
              </a:rPr>
              <a:t>​</a:t>
            </a:r>
            <a:endParaRPr lang="en-US" sz="3200" dirty="0">
              <a:solidFill>
                <a:srgbClr val="000000"/>
              </a:solidFill>
              <a:latin typeface="Arial" panose="020B0604020202020204" pitchFamily="34" charset="0"/>
            </a:endParaRPr>
          </a:p>
          <a:p>
            <a:pPr marL="1371600" lvl="2" indent="-457200" fontAlgn="base">
              <a:buFont typeface="Arial" panose="020B0604020202020204" pitchFamily="34" charset="0"/>
              <a:buChar char="•"/>
            </a:pPr>
            <a:r>
              <a:rPr lang="en-ZA" sz="3200" dirty="0">
                <a:solidFill>
                  <a:srgbClr val="000000"/>
                </a:solidFill>
                <a:latin typeface="Calibri" panose="020F0502020204030204" pitchFamily="34" charset="0"/>
              </a:rPr>
              <a:t>Unit4 Student Management</a:t>
            </a:r>
            <a:r>
              <a:rPr lang="en-US" sz="3200" dirty="0">
                <a:solidFill>
                  <a:srgbClr val="000000"/>
                </a:solidFill>
                <a:latin typeface="Calibri" panose="020F0502020204030204" pitchFamily="34" charset="0"/>
              </a:rPr>
              <a:t>​</a:t>
            </a:r>
            <a:endParaRPr lang="en-US" sz="3200" dirty="0">
              <a:solidFill>
                <a:srgbClr val="000000"/>
              </a:solidFill>
              <a:latin typeface="Arial" panose="020B0604020202020204" pitchFamily="34" charset="0"/>
            </a:endParaRPr>
          </a:p>
          <a:p>
            <a:pPr marL="1371600" lvl="2" indent="-457200" fontAlgn="base">
              <a:buFont typeface="Arial" panose="020B0604020202020204" pitchFamily="34" charset="0"/>
              <a:buChar char="•"/>
            </a:pPr>
            <a:r>
              <a:rPr lang="en-ZA" sz="3200" dirty="0">
                <a:solidFill>
                  <a:srgbClr val="000000"/>
                </a:solidFill>
                <a:latin typeface="Calibri" panose="020F0502020204030204" pitchFamily="34" charset="0"/>
              </a:rPr>
              <a:t>Workday Student</a:t>
            </a:r>
            <a:r>
              <a:rPr lang="en-US" sz="3200" dirty="0">
                <a:solidFill>
                  <a:srgbClr val="000000"/>
                </a:solidFill>
                <a:latin typeface="Calibri" panose="020F0502020204030204" pitchFamily="34" charset="0"/>
              </a:rPr>
              <a:t>​</a:t>
            </a:r>
            <a:endParaRPr lang="en-US" sz="3200" dirty="0">
              <a:solidFill>
                <a:srgbClr val="000000"/>
              </a:solidFill>
              <a:latin typeface="Arial" panose="020B0604020202020204" pitchFamily="34" charset="0"/>
            </a:endParaRPr>
          </a:p>
          <a:p>
            <a:pPr marL="1371600" lvl="2" indent="-457200" fontAlgn="base">
              <a:buFont typeface="Arial" panose="020B0604020202020204" pitchFamily="34" charset="0"/>
              <a:buChar char="•"/>
            </a:pPr>
            <a:r>
              <a:rPr lang="en-ZA" sz="3200" dirty="0">
                <a:solidFill>
                  <a:srgbClr val="000000"/>
                </a:solidFill>
                <a:latin typeface="Calibri" panose="020F0502020204030204" pitchFamily="34" charset="0"/>
              </a:rPr>
              <a:t>Oracle Student Cloud</a:t>
            </a:r>
            <a:r>
              <a:rPr lang="en-US" sz="3200" dirty="0">
                <a:solidFill>
                  <a:srgbClr val="000000"/>
                </a:solidFill>
                <a:latin typeface="Calibri" panose="020F0502020204030204" pitchFamily="34" charset="0"/>
              </a:rPr>
              <a:t>​</a:t>
            </a:r>
            <a:endParaRPr lang="en-US" sz="3200" dirty="0">
              <a:solidFill>
                <a:srgbClr val="000000"/>
              </a:solidFill>
              <a:latin typeface="Arial" panose="020B0604020202020204" pitchFamily="34" charset="0"/>
            </a:endParaRPr>
          </a:p>
          <a:p>
            <a:pPr marL="914400" lvl="1" indent="-457200" fontAlgn="base">
              <a:buFont typeface="Arial" panose="020B0604020202020204" pitchFamily="34" charset="0"/>
              <a:buChar char="•"/>
            </a:pPr>
            <a:r>
              <a:rPr lang="en-ZA" sz="3200" dirty="0">
                <a:solidFill>
                  <a:srgbClr val="000000"/>
                </a:solidFill>
                <a:latin typeface="Calibri" panose="020F0502020204030204" pitchFamily="34" charset="0"/>
              </a:rPr>
              <a:t>Newly vibrant market</a:t>
            </a:r>
            <a:r>
              <a:rPr lang="en-US" sz="3200" dirty="0">
                <a:solidFill>
                  <a:srgbClr val="000000"/>
                </a:solidFill>
                <a:latin typeface="Calibri" panose="020F0502020204030204" pitchFamily="34" charset="0"/>
              </a:rPr>
              <a:t>​</a:t>
            </a:r>
            <a:endParaRPr lang="en-US" sz="3200" b="0" i="0" u="none" strike="noStrike" dirty="0">
              <a:solidFill>
                <a:srgbClr val="000000"/>
              </a:solidFill>
              <a:effectLst/>
              <a:latin typeface="Arial" panose="020B0604020202020204" pitchFamily="34" charset="0"/>
            </a:endParaRPr>
          </a:p>
        </p:txBody>
      </p:sp>
      <p:sp>
        <p:nvSpPr>
          <p:cNvPr id="4" name="Rectangle 3"/>
          <p:cNvSpPr/>
          <p:nvPr/>
        </p:nvSpPr>
        <p:spPr>
          <a:xfrm>
            <a:off x="875211" y="629976"/>
            <a:ext cx="3363421" cy="923330"/>
          </a:xfrm>
          <a:prstGeom prst="rect">
            <a:avLst/>
          </a:prstGeom>
        </p:spPr>
        <p:txBody>
          <a:bodyPr wrap="none">
            <a:spAutoFit/>
          </a:bodyPr>
          <a:lstStyle/>
          <a:p>
            <a:r>
              <a:rPr lang="en-ZA" sz="5400" dirty="0">
                <a:solidFill>
                  <a:srgbClr val="000000"/>
                </a:solidFill>
                <a:latin typeface="Calibri Light" panose="020F0302020204030204" pitchFamily="34" charset="0"/>
              </a:rPr>
              <a:t>And then …</a:t>
            </a:r>
            <a:endParaRPr lang="en-ZA" sz="5400" dirty="0"/>
          </a:p>
        </p:txBody>
      </p:sp>
    </p:spTree>
    <p:extLst>
      <p:ext uri="{BB962C8B-B14F-4D97-AF65-F5344CB8AC3E}">
        <p14:creationId xmlns:p14="http://schemas.microsoft.com/office/powerpoint/2010/main" val="172027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4665</TotalTime>
  <Words>2374</Words>
  <Application>Microsoft Office PowerPoint</Application>
  <PresentationFormat>Widescreen</PresentationFormat>
  <Paragraphs>372</Paragraphs>
  <Slides>26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&amp;quot</vt:lpstr>
      <vt:lpstr>Arial</vt:lpstr>
      <vt:lpstr>Calibri</vt:lpstr>
      <vt:lpstr>Calibri Light</vt:lpstr>
      <vt:lpstr>Gill Sans MT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is Cloud is Cloud … right?</vt:lpstr>
      <vt:lpstr>SUNFin: Draft High-level Project Timeline</vt:lpstr>
      <vt:lpstr>SUNStudent implementation approach</vt:lpstr>
      <vt:lpstr>PowerPoint Presentation</vt:lpstr>
      <vt:lpstr>PowerPoint Presentation</vt:lpstr>
      <vt:lpstr>PowerPoint Presentation</vt:lpstr>
      <vt:lpstr>PowerPoint Presentation</vt:lpstr>
      <vt:lpstr>PowerPoint Presentation</vt:lpstr>
      <vt:lpstr>PowerPoint Presentation</vt:lpstr>
      <vt:lpstr>What the goal is not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Pina, Ralph [ralph@sun.ac.za]</cp:lastModifiedBy>
  <cp:revision>33</cp:revision>
  <dcterms:created xsi:type="dcterms:W3CDTF">2018-02-01T12:25:03Z</dcterms:created>
  <dcterms:modified xsi:type="dcterms:W3CDTF">2019-07-04T14:19:00Z</dcterms:modified>
</cp:coreProperties>
</file>