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4"/>
  </p:notesMasterIdLst>
  <p:sldIdLst>
    <p:sldId id="259" r:id="rId2"/>
    <p:sldId id="260" r:id="rId3"/>
    <p:sldId id="269" r:id="rId4"/>
    <p:sldId id="268" r:id="rId5"/>
    <p:sldId id="262" r:id="rId6"/>
    <p:sldId id="257" r:id="rId7"/>
    <p:sldId id="287" r:id="rId8"/>
    <p:sldId id="293" r:id="rId9"/>
    <p:sldId id="297" r:id="rId10"/>
    <p:sldId id="292" r:id="rId11"/>
    <p:sldId id="263" r:id="rId12"/>
    <p:sldId id="299" r:id="rId13"/>
    <p:sldId id="288" r:id="rId14"/>
    <p:sldId id="294" r:id="rId15"/>
    <p:sldId id="264" r:id="rId16"/>
    <p:sldId id="276" r:id="rId17"/>
    <p:sldId id="296" r:id="rId18"/>
    <p:sldId id="295" r:id="rId19"/>
    <p:sldId id="273" r:id="rId20"/>
    <p:sldId id="284" r:id="rId21"/>
    <p:sldId id="283" r:id="rId22"/>
    <p:sldId id="282" r:id="rId23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76180" autoAdjust="0"/>
  </p:normalViewPr>
  <p:slideViewPr>
    <p:cSldViewPr snapToGrid="0">
      <p:cViewPr varScale="1">
        <p:scale>
          <a:sx n="56" d="100"/>
          <a:sy n="56" d="100"/>
        </p:scale>
        <p:origin x="18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07F7816-2A27-4A2E-B262-0C89886884D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3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9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8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2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7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23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7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5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4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2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6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6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4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5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Peopletools</a:t>
            </a:r>
            <a:r>
              <a:rPr lang="en-US" dirty="0"/>
              <a:t> 8.55 – </a:t>
            </a:r>
            <a:r>
              <a:rPr lang="en-US" dirty="0" err="1"/>
              <a:t>utilising</a:t>
            </a:r>
            <a:r>
              <a:rPr lang="en-US" dirty="0"/>
              <a:t> the new navigation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36008</a:t>
            </a:r>
          </a:p>
          <a:p>
            <a:r>
              <a:rPr lang="en-US" dirty="0"/>
              <a:t>Thursday, November 10</a:t>
            </a:r>
            <a:r>
              <a:rPr lang="en-US" baseline="30000" dirty="0"/>
              <a:t>th</a:t>
            </a:r>
            <a:r>
              <a:rPr lang="en-US" dirty="0"/>
              <a:t>, 2016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fluid navigation?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 mandatory – can turn on ‘Classic Home’</a:t>
            </a:r>
          </a:p>
          <a:p>
            <a:r>
              <a:rPr lang="en-US" dirty="0"/>
              <a:t>Business were excited</a:t>
            </a:r>
          </a:p>
          <a:p>
            <a:pPr lvl="1"/>
            <a:r>
              <a:rPr lang="en-US" dirty="0"/>
              <a:t>Eager to create their “own” navigation interpretation</a:t>
            </a:r>
          </a:p>
          <a:p>
            <a:r>
              <a:rPr lang="en-US" dirty="0"/>
              <a:t>Easy introduction to fluid</a:t>
            </a:r>
          </a:p>
          <a:p>
            <a:r>
              <a:rPr lang="en-US" dirty="0"/>
              <a:t>Tile Wizard and Configuration is a Functional effort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123" y="2084832"/>
            <a:ext cx="4131204" cy="3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3 homepage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did we design our homepages?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26" y="2927223"/>
            <a:ext cx="5065865" cy="354348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74414" y="2026149"/>
            <a:ext cx="6294066" cy="4023360"/>
          </a:xfrm>
        </p:spPr>
        <p:txBody>
          <a:bodyPr>
            <a:normAutofit/>
          </a:bodyPr>
          <a:lstStyle/>
          <a:p>
            <a:r>
              <a:rPr lang="en-AU" sz="2400" dirty="0"/>
              <a:t>Module based vs Business Process based</a:t>
            </a:r>
          </a:p>
        </p:txBody>
      </p:sp>
      <p:pic>
        <p:nvPicPr>
          <p:cNvPr id="1026" name="Picture 6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22" y="407089"/>
            <a:ext cx="573405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52383" y="1841525"/>
            <a:ext cx="7362274" cy="3331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6" y="0"/>
            <a:ext cx="8786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homepages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48222"/>
              </p:ext>
            </p:extLst>
          </p:nvPr>
        </p:nvGraphicFramePr>
        <p:xfrm>
          <a:off x="768096" y="1672861"/>
          <a:ext cx="763567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34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BUSINESS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HOMEPAGE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Admission, Retention and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Alumni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Alumni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Cashier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Cashier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Faculty Administration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HDR Candidate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</a:t>
                      </a:r>
                      <a:r>
                        <a:rPr lang="en-US" baseline="0" dirty="0"/>
                        <a:t> Provider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 Management and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499648"/>
              </p:ext>
            </p:extLst>
          </p:nvPr>
        </p:nvGraphicFramePr>
        <p:xfrm>
          <a:off x="768096" y="1672861"/>
          <a:ext cx="7635675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34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BUSINESS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HOMEPAGE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Scheduling</a:t>
                      </a:r>
                      <a:r>
                        <a:rPr lang="en-US" baseline="0" dirty="0"/>
                        <a:t> - </a:t>
                      </a:r>
                      <a:r>
                        <a:rPr lang="en-US" dirty="0"/>
                        <a:t>Timetabling and 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Scheduling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Scholarships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Scholarships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 Administration and Student Research and Solutions</a:t>
                      </a:r>
                      <a:r>
                        <a:rPr lang="en-US" baseline="0" dirty="0"/>
                        <a:t> Team (ITS)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HQ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Academic Staff Higher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Academic 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Academic</a:t>
                      </a:r>
                      <a:r>
                        <a:rPr lang="en-US" baseline="0" dirty="0"/>
                        <a:t> Staff TAFE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</a:t>
                      </a:r>
                      <a:r>
                        <a:rPr lang="en-US" baseline="0" dirty="0"/>
                        <a:t> Academic VET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</a:t>
                      </a:r>
                      <a:r>
                        <a:rPr lang="en-US" baseline="0" dirty="0"/>
                        <a:t> Only 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SC 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Alumni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Alumni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Student Centre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8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tile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99422" y="2109016"/>
            <a:ext cx="7745646" cy="34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4 branding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Re-branding navigation bar and login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471509"/>
            <a:ext cx="5610933" cy="1737360"/>
          </a:xfrm>
        </p:spPr>
        <p:txBody>
          <a:bodyPr/>
          <a:lstStyle/>
          <a:p>
            <a:r>
              <a:rPr lang="en-US" dirty="0"/>
              <a:t>LOGIN pages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4" y="1985929"/>
            <a:ext cx="7815375" cy="410083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727129"/>
            <a:ext cx="2838450" cy="57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54" y="1500789"/>
            <a:ext cx="6626860" cy="507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84" y="163884"/>
            <a:ext cx="5367020" cy="658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1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471509"/>
            <a:ext cx="5610933" cy="1737360"/>
          </a:xfrm>
        </p:spPr>
        <p:txBody>
          <a:bodyPr/>
          <a:lstStyle/>
          <a:p>
            <a:r>
              <a:rPr lang="en-US" dirty="0"/>
              <a:t>Banner branding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83"/>
          <a:stretch/>
        </p:blipFill>
        <p:spPr>
          <a:xfrm>
            <a:off x="277729" y="2557553"/>
            <a:ext cx="8866271" cy="4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5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Restricting homepage </a:t>
            </a:r>
            <a:r>
              <a:rPr lang="en-US" dirty="0" err="1"/>
              <a:t>personalisation</a:t>
            </a:r>
            <a:r>
              <a:rPr lang="en-US" dirty="0"/>
              <a:t> and assigning homepages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0188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70858" y="997310"/>
            <a:ext cx="8300619" cy="5472524"/>
            <a:chOff x="3934803" y="1415058"/>
            <a:chExt cx="4931144" cy="5054776"/>
          </a:xfrm>
        </p:grpSpPr>
        <p:sp>
          <p:nvSpPr>
            <p:cNvPr id="12" name="Freeform 11"/>
            <p:cNvSpPr/>
            <p:nvPr/>
          </p:nvSpPr>
          <p:spPr>
            <a:xfrm>
              <a:off x="6386662" y="2122736"/>
              <a:ext cx="2479285" cy="1716838"/>
            </a:xfrm>
            <a:custGeom>
              <a:avLst/>
              <a:gdLst>
                <a:gd name="connsiteX0" fmla="*/ 0 w 1716838"/>
                <a:gd name="connsiteY0" fmla="*/ 0 h 1716838"/>
                <a:gd name="connsiteX1" fmla="*/ 1716838 w 1716838"/>
                <a:gd name="connsiteY1" fmla="*/ 0 h 1716838"/>
                <a:gd name="connsiteX2" fmla="*/ 1716838 w 1716838"/>
                <a:gd name="connsiteY2" fmla="*/ 1716838 h 1716838"/>
                <a:gd name="connsiteX3" fmla="*/ 0 w 1716838"/>
                <a:gd name="connsiteY3" fmla="*/ 1716838 h 1716838"/>
                <a:gd name="connsiteX4" fmla="*/ 0 w 1716838"/>
                <a:gd name="connsiteY4" fmla="*/ 0 h 17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838" h="1716838">
                  <a:moveTo>
                    <a:pt x="0" y="0"/>
                  </a:moveTo>
                  <a:lnTo>
                    <a:pt x="1716838" y="0"/>
                  </a:lnTo>
                  <a:lnTo>
                    <a:pt x="1716838" y="1716838"/>
                  </a:lnTo>
                  <a:lnTo>
                    <a:pt x="0" y="17168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/>
                <a:t>Security Role: </a:t>
              </a:r>
              <a:r>
                <a:rPr lang="en-AU" sz="2400" kern="1200" dirty="0"/>
                <a:t>UB HP Admissions</a:t>
              </a:r>
            </a:p>
          </p:txBody>
        </p:sp>
        <p:sp>
          <p:nvSpPr>
            <p:cNvPr id="13" name="Circular Arrow 12"/>
            <p:cNvSpPr/>
            <p:nvPr/>
          </p:nvSpPr>
          <p:spPr>
            <a:xfrm>
              <a:off x="4803447" y="1415058"/>
              <a:ext cx="3553546" cy="4062500"/>
            </a:xfrm>
            <a:prstGeom prst="circularArrow">
              <a:avLst>
                <a:gd name="adj1" fmla="val 8241"/>
                <a:gd name="adj2" fmla="val 575466"/>
                <a:gd name="adj3" fmla="val 2966834"/>
                <a:gd name="adj4" fmla="val 49727"/>
                <a:gd name="adj5" fmla="val 961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5256956" y="4752996"/>
              <a:ext cx="1716838" cy="1716838"/>
            </a:xfrm>
            <a:custGeom>
              <a:avLst/>
              <a:gdLst>
                <a:gd name="connsiteX0" fmla="*/ 0 w 1716838"/>
                <a:gd name="connsiteY0" fmla="*/ 0 h 1716838"/>
                <a:gd name="connsiteX1" fmla="*/ 1716838 w 1716838"/>
                <a:gd name="connsiteY1" fmla="*/ 0 h 1716838"/>
                <a:gd name="connsiteX2" fmla="*/ 1716838 w 1716838"/>
                <a:gd name="connsiteY2" fmla="*/ 1716838 h 1716838"/>
                <a:gd name="connsiteX3" fmla="*/ 0 w 1716838"/>
                <a:gd name="connsiteY3" fmla="*/ 1716838 h 1716838"/>
                <a:gd name="connsiteX4" fmla="*/ 0 w 1716838"/>
                <a:gd name="connsiteY4" fmla="*/ 0 h 17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838" h="1716838">
                  <a:moveTo>
                    <a:pt x="0" y="0"/>
                  </a:moveTo>
                  <a:lnTo>
                    <a:pt x="1716838" y="0"/>
                  </a:lnTo>
                  <a:lnTo>
                    <a:pt x="1716838" y="1716838"/>
                  </a:lnTo>
                  <a:lnTo>
                    <a:pt x="0" y="17168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24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34803" y="1809013"/>
              <a:ext cx="2767820" cy="1716838"/>
            </a:xfrm>
            <a:custGeom>
              <a:avLst/>
              <a:gdLst>
                <a:gd name="connsiteX0" fmla="*/ 0 w 1716838"/>
                <a:gd name="connsiteY0" fmla="*/ 0 h 1716838"/>
                <a:gd name="connsiteX1" fmla="*/ 1716838 w 1716838"/>
                <a:gd name="connsiteY1" fmla="*/ 0 h 1716838"/>
                <a:gd name="connsiteX2" fmla="*/ 1716838 w 1716838"/>
                <a:gd name="connsiteY2" fmla="*/ 1716838 h 1716838"/>
                <a:gd name="connsiteX3" fmla="*/ 0 w 1716838"/>
                <a:gd name="connsiteY3" fmla="*/ 1716838 h 1716838"/>
                <a:gd name="connsiteX4" fmla="*/ 0 w 1716838"/>
                <a:gd name="connsiteY4" fmla="*/ 0 h 17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838" h="1716838">
                  <a:moveTo>
                    <a:pt x="0" y="0"/>
                  </a:moveTo>
                  <a:lnTo>
                    <a:pt x="1716838" y="0"/>
                  </a:lnTo>
                  <a:lnTo>
                    <a:pt x="1716838" y="1716838"/>
                  </a:lnTo>
                  <a:lnTo>
                    <a:pt x="0" y="17168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/>
                <a:t>User: </a:t>
              </a:r>
              <a:r>
                <a:rPr lang="en-AU" sz="2400" kern="1200" dirty="0"/>
                <a:t>JBROWN</a:t>
              </a:r>
              <a:br>
                <a:rPr lang="en-AU" sz="2400" kern="1200" dirty="0"/>
              </a:br>
              <a:r>
                <a:rPr lang="en-AU" sz="2400" b="1" kern="1200" dirty="0"/>
                <a:t>Business Title: </a:t>
              </a:r>
              <a:r>
                <a:rPr lang="en-AU" sz="2400" kern="1200" dirty="0"/>
                <a:t>Admissions Coordinator</a:t>
              </a: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4084125" y="1911598"/>
              <a:ext cx="4062500" cy="4062500"/>
            </a:xfrm>
            <a:prstGeom prst="circularArrow">
              <a:avLst>
                <a:gd name="adj1" fmla="val 8241"/>
                <a:gd name="adj2" fmla="val 2501063"/>
                <a:gd name="adj3" fmla="val 16859503"/>
                <a:gd name="adj4" fmla="val 14123976"/>
                <a:gd name="adj5" fmla="val 961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09550" y="3926379"/>
            <a:ext cx="59817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Nunn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Senior Business Analyst, Projects</a:t>
            </a:r>
          </a:p>
          <a:p>
            <a:r>
              <a:rPr lang="en-US" dirty="0"/>
              <a:t>Federation University</a:t>
            </a:r>
          </a:p>
          <a:p>
            <a:r>
              <a:rPr lang="en-US" dirty="0"/>
              <a:t>mc.nunn@federation.edu.au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839353" y="2179636"/>
            <a:ext cx="3566160" cy="822960"/>
          </a:xfrm>
        </p:spPr>
        <p:txBody>
          <a:bodyPr/>
          <a:lstStyle/>
          <a:p>
            <a:r>
              <a:rPr lang="en-US" dirty="0" err="1" smtClean="0"/>
              <a:t>Ky</a:t>
            </a:r>
            <a:r>
              <a:rPr lang="en-US" dirty="0" smtClean="0"/>
              <a:t> Jones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39353" y="2967788"/>
            <a:ext cx="3566160" cy="1446168"/>
          </a:xfrm>
        </p:spPr>
        <p:txBody>
          <a:bodyPr/>
          <a:lstStyle/>
          <a:p>
            <a:r>
              <a:rPr lang="en-US" dirty="0" smtClean="0"/>
              <a:t>Consultant</a:t>
            </a:r>
          </a:p>
          <a:p>
            <a:r>
              <a:rPr lang="en-US" dirty="0" smtClean="0"/>
              <a:t>Federation University</a:t>
            </a:r>
          </a:p>
          <a:p>
            <a:r>
              <a:rPr lang="en-US" dirty="0" smtClean="0"/>
              <a:t>ky.jones@federation.edu.au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of concern for users</a:t>
            </a:r>
          </a:p>
          <a:p>
            <a:pPr lvl="1"/>
            <a:r>
              <a:rPr lang="en-US" dirty="0"/>
              <a:t>Lack of breadcrumb trails for navigation</a:t>
            </a:r>
          </a:p>
          <a:p>
            <a:pPr lvl="1"/>
            <a:r>
              <a:rPr lang="en-US" dirty="0"/>
              <a:t>New Fluid pages do not contain the ‘New Window’ feature</a:t>
            </a:r>
          </a:p>
          <a:p>
            <a:pPr lvl="1"/>
            <a:endParaRPr lang="en-US" dirty="0"/>
          </a:p>
          <a:p>
            <a:r>
              <a:rPr lang="en-US" dirty="0"/>
              <a:t>Go Live</a:t>
            </a:r>
          </a:p>
          <a:p>
            <a:pPr lvl="1"/>
            <a:r>
              <a:rPr lang="en-US" dirty="0"/>
              <a:t>Scheduled for 30 November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Nunn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Senior Business Analyst, Projects</a:t>
            </a:r>
          </a:p>
          <a:p>
            <a:r>
              <a:rPr lang="en-US" dirty="0"/>
              <a:t>Federation University</a:t>
            </a:r>
          </a:p>
          <a:p>
            <a:r>
              <a:rPr lang="en-US" dirty="0"/>
              <a:t>mc.nunn@federation.edu.au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39353" y="2967788"/>
            <a:ext cx="3566160" cy="1446168"/>
          </a:xfrm>
        </p:spPr>
        <p:txBody>
          <a:bodyPr/>
          <a:lstStyle/>
          <a:p>
            <a:r>
              <a:rPr lang="en-US" dirty="0" smtClean="0"/>
              <a:t>Consultant</a:t>
            </a:r>
          </a:p>
          <a:p>
            <a:r>
              <a:rPr lang="en-US" dirty="0" smtClean="0"/>
              <a:t>Federation University</a:t>
            </a:r>
          </a:p>
          <a:p>
            <a:r>
              <a:rPr lang="en-US" dirty="0" smtClean="0"/>
              <a:t>ky.jones@federation.edu.au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839353" y="2162232"/>
            <a:ext cx="3566160" cy="822960"/>
          </a:xfrm>
        </p:spPr>
        <p:txBody>
          <a:bodyPr/>
          <a:lstStyle/>
          <a:p>
            <a:r>
              <a:rPr lang="en-US" dirty="0" err="1" smtClean="0"/>
              <a:t>Ky</a:t>
            </a:r>
            <a:r>
              <a:rPr lang="en-US" dirty="0" smtClean="0"/>
              <a:t> Jones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Federation university </a:t>
            </a:r>
            <a:r>
              <a:rPr lang="en-US" dirty="0" err="1"/>
              <a:t>australia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We offer access to higher education, TAFE, secondary schooling and research opportunities. With campuses in Ballarat, Gippsland and the Wimmera, our programs are also delivered online and via a range of partner institutes across Australia and around the globe. We have approx. 23,000 International and domestic students.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" y="-305366"/>
            <a:ext cx="9144000" cy="48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Federation university 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PeopleTools</a:t>
            </a:r>
            <a:r>
              <a:rPr lang="en-US" dirty="0"/>
              <a:t>: In the process of upgrading from 8.53 to 8.55</a:t>
            </a:r>
          </a:p>
          <a:p>
            <a:r>
              <a:rPr lang="en-US" dirty="0"/>
              <a:t>Bundle: 34 </a:t>
            </a:r>
          </a:p>
          <a:p>
            <a:r>
              <a:rPr lang="en-US" dirty="0"/>
              <a:t>Version: Due to upgrade from 9.0 to 9.2 in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1 What are our plans?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9.2 upgrade</a:t>
            </a:r>
          </a:p>
          <a:p>
            <a:r>
              <a:rPr lang="en-US" dirty="0" err="1"/>
              <a:t>PeopleTools</a:t>
            </a:r>
            <a:r>
              <a:rPr lang="en-US" dirty="0"/>
              <a:t> 8.55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our plans?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385" y="3047545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Currently on version 9.0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6776" y="4574269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Upgrade to </a:t>
            </a:r>
            <a:r>
              <a:rPr lang="en-US" dirty="0" err="1">
                <a:solidFill>
                  <a:schemeClr val="bg1"/>
                </a:solidFill>
              </a:rPr>
              <a:t>PeopleTools</a:t>
            </a:r>
            <a:r>
              <a:rPr lang="en-US" dirty="0">
                <a:solidFill>
                  <a:schemeClr val="bg1"/>
                </a:solidFill>
              </a:rPr>
              <a:t> 8.55 in November 2016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62850" y="2976580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Upgrade to version 9.2 in 2017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37218" y="4554925"/>
            <a:ext cx="231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Campus Solutions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Finance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Contributor Relations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dirty="0" err="1"/>
              <a:t>Peopletools</a:t>
            </a:r>
            <a:r>
              <a:rPr lang="en-US" dirty="0"/>
              <a:t> upgrade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project structure</a:t>
            </a:r>
          </a:p>
          <a:p>
            <a:pPr lvl="1"/>
            <a:r>
              <a:rPr lang="en-US" dirty="0"/>
              <a:t>7 ½ month timeframe</a:t>
            </a:r>
          </a:p>
          <a:p>
            <a:r>
              <a:rPr lang="en-US" dirty="0"/>
              <a:t>Removal of Crystal functionality</a:t>
            </a:r>
          </a:p>
          <a:p>
            <a:pPr lvl="1"/>
            <a:r>
              <a:rPr lang="en-US" dirty="0"/>
              <a:t>1 x Contributor Relations delivered crystal report (Grads to Alumni)</a:t>
            </a:r>
          </a:p>
          <a:p>
            <a:pPr lvl="1"/>
            <a:r>
              <a:rPr lang="en-US" dirty="0"/>
              <a:t>1 x Campus Solutions </a:t>
            </a:r>
            <a:r>
              <a:rPr lang="en-US" dirty="0" err="1"/>
              <a:t>customised</a:t>
            </a:r>
            <a:r>
              <a:rPr lang="en-US" dirty="0"/>
              <a:t> crystal report (Enrolment Verification)</a:t>
            </a:r>
          </a:p>
          <a:p>
            <a:pPr lvl="1"/>
            <a:r>
              <a:rPr lang="en-US" dirty="0"/>
              <a:t>100’s x Financials delivered crystal reports (Over 70+ in </a:t>
            </a:r>
            <a:r>
              <a:rPr lang="en-US" dirty="0" err="1"/>
              <a:t>utilisation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128019" lvl="1" indent="0">
              <a:buNone/>
            </a:pPr>
            <a:r>
              <a:rPr lang="en-US" sz="2000" dirty="0"/>
              <a:t>PeopleSoft Financials de-scoped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0081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logged with oracle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External URL generated incorrectly from Tile Wizard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Unable to save Tile as a </a:t>
            </a:r>
            <a:r>
              <a:rPr lang="en-US" dirty="0" err="1"/>
              <a:t>favourite</a:t>
            </a:r>
            <a:r>
              <a:rPr lang="en-US" dirty="0"/>
              <a:t> by default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Unable to display image/icon if Tile type = Free Text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Warning Messages cannot be cleared in Google Chrome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Home/Back button selection does not prompt Save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0787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2 why fluid?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Our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8769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1542</TotalTime>
  <Words>577</Words>
  <Application>Microsoft Office PowerPoint</Application>
  <PresentationFormat>On-screen Show (4:3)</PresentationFormat>
  <Paragraphs>177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Tw Cen MT</vt:lpstr>
      <vt:lpstr>Tw Cen MT Condensed</vt:lpstr>
      <vt:lpstr>Wingdings 3</vt:lpstr>
      <vt:lpstr>Integral</vt:lpstr>
      <vt:lpstr>Peopletools 8.55 – utilising the new navigation</vt:lpstr>
      <vt:lpstr>presenters</vt:lpstr>
      <vt:lpstr>Federation university australia</vt:lpstr>
      <vt:lpstr>Federation university &amp; ORACLE</vt:lpstr>
      <vt:lpstr>SECTION 1 What are our plans?</vt:lpstr>
      <vt:lpstr>What are our plans?</vt:lpstr>
      <vt:lpstr>Overall Peopletools upgrade</vt:lpstr>
      <vt:lpstr>Issues logged with oracle</vt:lpstr>
      <vt:lpstr>SECTION 2 why fluid?</vt:lpstr>
      <vt:lpstr>Why fluid navigation?</vt:lpstr>
      <vt:lpstr>SECTION 3 homepage design</vt:lpstr>
      <vt:lpstr>DESIGN</vt:lpstr>
      <vt:lpstr>FINAL homepages</vt:lpstr>
      <vt:lpstr>Custom tile</vt:lpstr>
      <vt:lpstr>SECTION 4 branding</vt:lpstr>
      <vt:lpstr>LOGIN pages</vt:lpstr>
      <vt:lpstr>Banner branding</vt:lpstr>
      <vt:lpstr>SECTION 5 Security</vt:lpstr>
      <vt:lpstr>security</vt:lpstr>
      <vt:lpstr>CONCLUSION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Michelle Nunn</cp:lastModifiedBy>
  <cp:revision>71</cp:revision>
  <cp:lastPrinted>2016-11-07T09:30:30Z</cp:lastPrinted>
  <dcterms:created xsi:type="dcterms:W3CDTF">2015-09-02T14:36:24Z</dcterms:created>
  <dcterms:modified xsi:type="dcterms:W3CDTF">2016-11-14T10:06:04Z</dcterms:modified>
</cp:coreProperties>
</file>