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68" r:id="rId6"/>
    <p:sldId id="261" r:id="rId7"/>
    <p:sldId id="271" r:id="rId8"/>
    <p:sldId id="263" r:id="rId9"/>
    <p:sldId id="272" r:id="rId10"/>
    <p:sldId id="267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12AC4-DFEE-4F4B-A9DA-659E1E883E24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4106-90F9-4460-9ABF-ABD4D0A22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7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4106-90F9-4460-9ABF-ABD4D0A222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73A5E-54A4-45ED-8C60-F8210A6FDA6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14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1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1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7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1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1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9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33FE3-E178-4B4A-8F25-5945B27AC539}" type="datetimeFigureOut">
              <a:rPr lang="en-US" smtClean="0"/>
              <a:t>08-Jan-17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A8F6-A251-1140-A7E4-8D131BB05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6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ab HEUG slid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30"/>
            <a:ext cx="9144000" cy="68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Project plan &amp; the time line</a:t>
            </a:r>
            <a:endParaRPr lang="en-US" sz="3600" b="1" dirty="0"/>
          </a:p>
        </p:txBody>
      </p:sp>
      <p:sp>
        <p:nvSpPr>
          <p:cNvPr id="14" name="Pentagon 13"/>
          <p:cNvSpPr/>
          <p:nvPr/>
        </p:nvSpPr>
        <p:spPr>
          <a:xfrm>
            <a:off x="485775" y="2495549"/>
            <a:ext cx="4371973" cy="50482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Inception &amp; Elaboration</a:t>
            </a:r>
          </a:p>
        </p:txBody>
      </p:sp>
      <p:sp>
        <p:nvSpPr>
          <p:cNvPr id="19" name="Pentagon 18"/>
          <p:cNvSpPr/>
          <p:nvPr/>
        </p:nvSpPr>
        <p:spPr>
          <a:xfrm>
            <a:off x="4711065" y="3082281"/>
            <a:ext cx="1863091" cy="50482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20" name="Pentagon 19"/>
          <p:cNvSpPr/>
          <p:nvPr/>
        </p:nvSpPr>
        <p:spPr>
          <a:xfrm>
            <a:off x="6574156" y="3775698"/>
            <a:ext cx="1724024" cy="50482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Transition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7989094" y="4541514"/>
            <a:ext cx="1075372" cy="504825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PROD. &amp; SUP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83407"/>
              </p:ext>
            </p:extLst>
          </p:nvPr>
        </p:nvGraphicFramePr>
        <p:xfrm>
          <a:off x="457200" y="1397000"/>
          <a:ext cx="84201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675"/>
                <a:gridCol w="701675"/>
                <a:gridCol w="701675"/>
                <a:gridCol w="701675"/>
                <a:gridCol w="701675"/>
                <a:gridCol w="701675"/>
                <a:gridCol w="701675"/>
                <a:gridCol w="701675"/>
                <a:gridCol w="701675"/>
                <a:gridCol w="701675"/>
                <a:gridCol w="701675"/>
                <a:gridCol w="701675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OCT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84074"/>
              </p:ext>
            </p:extLst>
          </p:nvPr>
        </p:nvGraphicFramePr>
        <p:xfrm>
          <a:off x="457200" y="3404858"/>
          <a:ext cx="3074670" cy="1772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4670"/>
              </a:tblGrid>
              <a:tr h="17729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Conduct CRP1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Requirement Gathering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Future process Mapping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Fit Gap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CRP2 Configuration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CRP2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Conduct CRP2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91097"/>
              </p:ext>
            </p:extLst>
          </p:nvPr>
        </p:nvGraphicFramePr>
        <p:xfrm>
          <a:off x="4652010" y="3907460"/>
          <a:ext cx="1680210" cy="97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210"/>
              </a:tblGrid>
              <a:tr h="9731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Data Migration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18040"/>
              </p:ext>
            </p:extLst>
          </p:nvPr>
        </p:nvGraphicFramePr>
        <p:xfrm>
          <a:off x="6446520" y="4514044"/>
          <a:ext cx="142875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/>
              </a:tblGrid>
              <a:tr h="66374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Training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UAT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d:\Users\m.yousri\Desktop\793d912db1a617cd165bea186b6672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43840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Alaa Ibrahim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895344" cy="144616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Project Manager – PMO-ITS</a:t>
            </a:r>
          </a:p>
          <a:p>
            <a:r>
              <a:rPr lang="en-US" b="1" dirty="0" smtClean="0"/>
              <a:t>Qatar University</a:t>
            </a:r>
          </a:p>
          <a:p>
            <a:r>
              <a:rPr lang="en-US" b="1" dirty="0" smtClean="0"/>
              <a:t>alaa.saied@qu.edu.qa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03" y="963116"/>
            <a:ext cx="4040188" cy="639762"/>
          </a:xfrm>
        </p:spPr>
        <p:txBody>
          <a:bodyPr/>
          <a:lstStyle/>
          <a:p>
            <a:r>
              <a:rPr lang="en-US" dirty="0" smtClean="0"/>
              <a:t>Alaa Ibrahim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203" y="1558404"/>
            <a:ext cx="3803904" cy="621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Project Manager (PMO)-IT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72" y="2502560"/>
            <a:ext cx="3566160" cy="144616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5503" y="2802670"/>
            <a:ext cx="8004429" cy="222653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/>
              <a:t>Joined Qatar University </a:t>
            </a:r>
            <a:r>
              <a:rPr lang="en-US" altLang="en-US" sz="1600" dirty="0" smtClean="0"/>
              <a:t>six years </a:t>
            </a:r>
            <a:r>
              <a:rPr lang="en-US" altLang="en-US" sz="1600" dirty="0"/>
              <a:t>back appointed as </a:t>
            </a:r>
            <a:r>
              <a:rPr lang="en-US" altLang="en-US" sz="1600" dirty="0" smtClean="0"/>
              <a:t>a project Manager. </a:t>
            </a:r>
            <a:r>
              <a:rPr lang="en-US" altLang="en-US" sz="1600" dirty="0"/>
              <a:t>Experienced in ERP Projects Implementations with focus on </a:t>
            </a:r>
            <a:r>
              <a:rPr lang="en-US" altLang="en-US" sz="1600" dirty="0" smtClean="0"/>
              <a:t>Finance  &amp; SCM while </a:t>
            </a:r>
            <a:r>
              <a:rPr lang="en-US" altLang="en-US" sz="1600" dirty="0"/>
              <a:t>possessing both business and IT expertise. Having ERP implementations' references in different businesses like telecom, Education, Oil &amp; </a:t>
            </a:r>
            <a:r>
              <a:rPr lang="en-US" altLang="en-US" sz="1600" dirty="0" smtClean="0"/>
              <a:t>Gas, Automotive industries </a:t>
            </a:r>
            <a:r>
              <a:rPr lang="en-US" altLang="en-US" sz="1600" dirty="0"/>
              <a:t>and utilities in both public and private sectors with over </a:t>
            </a:r>
            <a:r>
              <a:rPr lang="en-US" altLang="en-US" sz="1600" dirty="0" smtClean="0"/>
              <a:t>12 </a:t>
            </a:r>
            <a:r>
              <a:rPr lang="en-US" altLang="en-US" sz="1600" dirty="0"/>
              <a:t>years of experience. Had a career progressing in Applications Consultancy till </a:t>
            </a:r>
            <a:r>
              <a:rPr lang="en-US" altLang="en-US" sz="1600" dirty="0" smtClean="0"/>
              <a:t>team leader </a:t>
            </a:r>
            <a:r>
              <a:rPr lang="en-US" altLang="en-US" sz="1600" dirty="0"/>
              <a:t>level and is currently leading and managing </a:t>
            </a:r>
            <a:r>
              <a:rPr lang="en-US" altLang="en-US" sz="1600" dirty="0" smtClean="0"/>
              <a:t>the new Oracle Applications </a:t>
            </a:r>
            <a:r>
              <a:rPr lang="en-US" altLang="en-US" sz="1600" dirty="0"/>
              <a:t>related projects </a:t>
            </a:r>
            <a:r>
              <a:rPr lang="en-US" altLang="en-US" sz="1600" dirty="0" smtClean="0"/>
              <a:t>to Qatar University.</a:t>
            </a:r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745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4249" y="2524408"/>
            <a:ext cx="78418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Manage &amp; Track Fixed Assets At QU </a:t>
            </a:r>
          </a:p>
          <a:p>
            <a:endParaRPr lang="en-US" sz="3600" b="1" dirty="0"/>
          </a:p>
          <a:p>
            <a:r>
              <a:rPr lang="en-US" sz="3600" b="1" dirty="0" smtClean="0"/>
              <a:t>Asset Tracking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7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Agenda/ Content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686800" cy="40233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applications in use to </a:t>
            </a:r>
            <a:r>
              <a:rPr lang="en-US" sz="2000" dirty="0"/>
              <a:t>m</a:t>
            </a:r>
            <a:r>
              <a:rPr lang="en-US" sz="2000" dirty="0" smtClean="0"/>
              <a:t>anage and track the FA.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business requirement for managing </a:t>
            </a:r>
            <a:r>
              <a:rPr lang="en-US" sz="2000" dirty="0"/>
              <a:t>&amp; </a:t>
            </a:r>
            <a:r>
              <a:rPr lang="en-US" sz="2000" dirty="0" smtClean="0"/>
              <a:t>tracking the FA</a:t>
            </a:r>
            <a:r>
              <a:rPr lang="en-US" sz="2000" dirty="0"/>
              <a:t> </a:t>
            </a:r>
            <a:r>
              <a:rPr lang="en-US" sz="2000" dirty="0" smtClean="0"/>
              <a:t>at QU.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current business process for managing </a:t>
            </a:r>
            <a:r>
              <a:rPr lang="en-US" sz="2000" dirty="0"/>
              <a:t>&amp; </a:t>
            </a:r>
            <a:r>
              <a:rPr lang="en-US" sz="2000" dirty="0" smtClean="0"/>
              <a:t>tracking FA.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r</a:t>
            </a:r>
            <a:r>
              <a:rPr lang="en-US" sz="2000" dirty="0" smtClean="0"/>
              <a:t>easons for implementing the  Oracle asset tracking.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future </a:t>
            </a:r>
            <a:r>
              <a:rPr lang="en-US" sz="2000" dirty="0"/>
              <a:t>b</a:t>
            </a:r>
            <a:r>
              <a:rPr lang="en-US" sz="2000" dirty="0" smtClean="0"/>
              <a:t>usiness </a:t>
            </a:r>
            <a:r>
              <a:rPr lang="en-US" sz="2000" dirty="0"/>
              <a:t>p</a:t>
            </a:r>
            <a:r>
              <a:rPr lang="en-US" sz="2000" dirty="0" smtClean="0"/>
              <a:t>rocess For managing &amp; tracking FA.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 project </a:t>
            </a:r>
            <a:r>
              <a:rPr lang="en-US" sz="2000" dirty="0"/>
              <a:t>plan &amp; the timeline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06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30" y="309882"/>
            <a:ext cx="652653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The </a:t>
            </a:r>
            <a:r>
              <a:rPr lang="en-US" sz="3200" b="1" dirty="0" smtClean="0"/>
              <a:t>Applications </a:t>
            </a:r>
            <a:r>
              <a:rPr lang="en-US" sz="3200" b="1" dirty="0"/>
              <a:t>I</a:t>
            </a:r>
            <a:r>
              <a:rPr lang="en-US" sz="3200" b="1" dirty="0" smtClean="0"/>
              <a:t>n </a:t>
            </a:r>
            <a:r>
              <a:rPr lang="en-US" sz="3200" b="1" dirty="0"/>
              <a:t>use </a:t>
            </a:r>
            <a:r>
              <a:rPr lang="en-US" sz="3200" b="1" dirty="0" smtClean="0"/>
              <a:t>To </a:t>
            </a:r>
            <a:r>
              <a:rPr lang="en-US" sz="3200" b="1" dirty="0"/>
              <a:t>M</a:t>
            </a:r>
            <a:r>
              <a:rPr lang="en-US" sz="3200" b="1" dirty="0" smtClean="0"/>
              <a:t>anage &amp; Track </a:t>
            </a:r>
            <a:r>
              <a:rPr lang="en-US" sz="3200" b="1" dirty="0"/>
              <a:t>T</a:t>
            </a:r>
            <a:r>
              <a:rPr lang="en-US" sz="3200" b="1" dirty="0" smtClean="0"/>
              <a:t>he Fixed Assets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937673"/>
              </p:ext>
            </p:extLst>
          </p:nvPr>
        </p:nvGraphicFramePr>
        <p:xfrm>
          <a:off x="457200" y="1732280"/>
          <a:ext cx="304038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3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Modules currently</a:t>
                      </a:r>
                      <a:r>
                        <a:rPr lang="en-US" sz="1600" b="1" baseline="0" dirty="0" smtClean="0"/>
                        <a:t> in use</a:t>
                      </a:r>
                      <a:endParaRPr lang="en-US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Purchasing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Inventory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Payables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Fixed Assets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General Ledger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449545"/>
              </p:ext>
            </p:extLst>
          </p:nvPr>
        </p:nvGraphicFramePr>
        <p:xfrm>
          <a:off x="5554980" y="1743712"/>
          <a:ext cx="3040380" cy="3340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380"/>
              </a:tblGrid>
              <a:tr h="37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Future solution</a:t>
                      </a:r>
                      <a:endParaRPr lang="en-US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Install base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Asset</a:t>
                      </a:r>
                      <a:r>
                        <a:rPr lang="en-US" sz="1600" b="1" baseline="0" dirty="0" smtClean="0"/>
                        <a:t> tracking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7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Tagging system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Purchasing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Inventory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Payables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Fixed Assets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70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Oracle General Ledger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066514"/>
              </p:ext>
            </p:extLst>
          </p:nvPr>
        </p:nvGraphicFramePr>
        <p:xfrm>
          <a:off x="457200" y="4065270"/>
          <a:ext cx="30403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3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Legacy system currently  in use</a:t>
                      </a:r>
                      <a:endParaRPr lang="en-US" sz="1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Doc. Manager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Lockwood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Tagging system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rved Down Arrow 7"/>
          <p:cNvSpPr/>
          <p:nvPr/>
        </p:nvSpPr>
        <p:spPr>
          <a:xfrm>
            <a:off x="3531870" y="2343150"/>
            <a:ext cx="2057400" cy="811530"/>
          </a:xfrm>
          <a:prstGeom prst="curved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3554730" y="4213860"/>
            <a:ext cx="2000250" cy="746760"/>
          </a:xfrm>
          <a:prstGeom prst="curved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290" y="525780"/>
            <a:ext cx="6617970" cy="104013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 </a:t>
            </a:r>
            <a:r>
              <a:rPr lang="en-US" sz="3600" b="1" dirty="0"/>
              <a:t>The </a:t>
            </a:r>
            <a:r>
              <a:rPr lang="en-US" sz="3600" b="1" dirty="0" smtClean="0"/>
              <a:t>Business Requirement For </a:t>
            </a:r>
            <a:r>
              <a:rPr lang="en-US" sz="3600" b="1" dirty="0"/>
              <a:t>M</a:t>
            </a:r>
            <a:r>
              <a:rPr lang="en-US" sz="3600" b="1" dirty="0" smtClean="0"/>
              <a:t>anaging </a:t>
            </a:r>
            <a:r>
              <a:rPr lang="en-US" sz="3600" b="1" dirty="0"/>
              <a:t>&amp; </a:t>
            </a:r>
            <a:r>
              <a:rPr lang="en-US" sz="3600" b="1" dirty="0" smtClean="0"/>
              <a:t>Tracking The </a:t>
            </a:r>
            <a:r>
              <a:rPr lang="en-US" sz="3600" b="1" dirty="0"/>
              <a:t>FA at QU.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" y="1720532"/>
            <a:ext cx="8686800" cy="384587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purchased </a:t>
            </a:r>
            <a:r>
              <a:rPr lang="en-US" sz="2000" dirty="0" smtClean="0"/>
              <a:t>assets </a:t>
            </a:r>
            <a:r>
              <a:rPr lang="en-US" sz="2000" dirty="0" smtClean="0"/>
              <a:t>that their unit price are equal or above QAR 20 K must be capitalized (Depreciated ,Tracked and retired….etc.) with financial impact.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The purchased </a:t>
            </a:r>
            <a:r>
              <a:rPr lang="en-US" sz="2000" dirty="0" smtClean="0"/>
              <a:t>assets </a:t>
            </a:r>
            <a:r>
              <a:rPr lang="en-US" sz="2000" dirty="0"/>
              <a:t>that their unit prices are below QAR 20K </a:t>
            </a:r>
            <a:r>
              <a:rPr lang="en-US" sz="2000" dirty="0" smtClean="0"/>
              <a:t>have to expensed </a:t>
            </a:r>
            <a:r>
              <a:rPr lang="en-US" sz="2000" dirty="0"/>
              <a:t>(Tracked and retired) without any financial impact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Tagging all the assets whether their unit prices are above or below QAR 20K .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aintain all the assets whether their </a:t>
            </a:r>
            <a:r>
              <a:rPr lang="en-US" sz="2000" dirty="0"/>
              <a:t>unit </a:t>
            </a:r>
            <a:r>
              <a:rPr lang="en-US" sz="2000" dirty="0" smtClean="0"/>
              <a:t>prices are above </a:t>
            </a:r>
            <a:r>
              <a:rPr lang="en-US" sz="2000" dirty="0"/>
              <a:t>or below QAR 20K 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Add the received assets to the Oracle FA before receiving the payable invoice.</a:t>
            </a:r>
            <a:endParaRPr lang="en-US" sz="2600" dirty="0" smtClean="0"/>
          </a:p>
          <a:p>
            <a:pPr>
              <a:buFont typeface="Arial" pitchFamily="34" charset="0"/>
              <a:buChar char="•"/>
            </a:pPr>
            <a:endParaRPr lang="en-US" sz="2600" dirty="0"/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  <a:p>
            <a:pPr>
              <a:buFont typeface="Arial" pitchFamily="34" charset="0"/>
              <a:buChar char="•"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750951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 </a:t>
            </a:r>
            <a:r>
              <a:rPr lang="en-US" sz="3600" b="1" dirty="0"/>
              <a:t>The Current Business Process For Managing &amp; Tracking The FA.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365"/>
            <a:ext cx="86868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243746"/>
              </p:ext>
            </p:extLst>
          </p:nvPr>
        </p:nvGraphicFramePr>
        <p:xfrm>
          <a:off x="4575810" y="1591944"/>
          <a:ext cx="1985010" cy="47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10"/>
              </a:tblGrid>
              <a:tr h="47688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Purchase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Requisition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5568315" y="2068829"/>
            <a:ext cx="0" cy="262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1780"/>
              </p:ext>
            </p:extLst>
          </p:nvPr>
        </p:nvGraphicFramePr>
        <p:xfrm>
          <a:off x="4575810" y="2317115"/>
          <a:ext cx="1985010" cy="47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10"/>
              </a:tblGrid>
              <a:tr h="4768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Purchase Order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711472"/>
              </p:ext>
            </p:extLst>
          </p:nvPr>
        </p:nvGraphicFramePr>
        <p:xfrm>
          <a:off x="4575810" y="3055620"/>
          <a:ext cx="1985010" cy="47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10"/>
              </a:tblGrid>
              <a:tr h="4768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 Receipt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5579745" y="2782570"/>
            <a:ext cx="0" cy="2628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920695"/>
              </p:ext>
            </p:extLst>
          </p:nvPr>
        </p:nvGraphicFramePr>
        <p:xfrm>
          <a:off x="4564380" y="3848100"/>
          <a:ext cx="1985010" cy="47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10"/>
              </a:tblGrid>
              <a:tr h="476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Invoice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6549390" y="3280410"/>
            <a:ext cx="864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49390" y="4076700"/>
            <a:ext cx="8648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03031"/>
              </p:ext>
            </p:extLst>
          </p:nvPr>
        </p:nvGraphicFramePr>
        <p:xfrm>
          <a:off x="6408420" y="4663440"/>
          <a:ext cx="1985010" cy="47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10"/>
              </a:tblGrid>
              <a:tr h="476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General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Ledger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1" name="Straight Arrow Connector 40"/>
          <p:cNvCxnSpPr>
            <a:endCxn id="37" idx="0"/>
          </p:cNvCxnSpPr>
          <p:nvPr/>
        </p:nvCxnSpPr>
        <p:spPr>
          <a:xfrm>
            <a:off x="7400925" y="3280410"/>
            <a:ext cx="0" cy="13830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87795"/>
              </p:ext>
            </p:extLst>
          </p:nvPr>
        </p:nvGraphicFramePr>
        <p:xfrm>
          <a:off x="4613910" y="5369560"/>
          <a:ext cx="1985010" cy="47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10"/>
              </a:tblGrid>
              <a:tr h="4768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Fixed Assets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6" name="Straight Connector 45"/>
          <p:cNvCxnSpPr>
            <a:stCxn id="44" idx="3"/>
          </p:cNvCxnSpPr>
          <p:nvPr/>
        </p:nvCxnSpPr>
        <p:spPr>
          <a:xfrm flipV="1">
            <a:off x="6598920" y="5600700"/>
            <a:ext cx="815340" cy="73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7" idx="2"/>
          </p:cNvCxnSpPr>
          <p:nvPr/>
        </p:nvCxnSpPr>
        <p:spPr>
          <a:xfrm flipV="1">
            <a:off x="7400925" y="5140325"/>
            <a:ext cx="0" cy="460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53436"/>
              </p:ext>
            </p:extLst>
          </p:nvPr>
        </p:nvGraphicFramePr>
        <p:xfrm>
          <a:off x="1135380" y="3056891"/>
          <a:ext cx="1985010" cy="47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10"/>
              </a:tblGrid>
              <a:tr h="4768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DOC. Manager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5" name="Straight Arrow Connector 54"/>
          <p:cNvCxnSpPr>
            <a:stCxn id="23" idx="2"/>
          </p:cNvCxnSpPr>
          <p:nvPr/>
        </p:nvCxnSpPr>
        <p:spPr>
          <a:xfrm>
            <a:off x="5568315" y="3532505"/>
            <a:ext cx="0" cy="315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2116455" y="3536316"/>
            <a:ext cx="22860" cy="18611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4" idx="1"/>
          </p:cNvCxnSpPr>
          <p:nvPr/>
        </p:nvCxnSpPr>
        <p:spPr>
          <a:xfrm>
            <a:off x="3108960" y="5608002"/>
            <a:ext cx="15049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85075"/>
              </p:ext>
            </p:extLst>
          </p:nvPr>
        </p:nvGraphicFramePr>
        <p:xfrm>
          <a:off x="1123950" y="5397499"/>
          <a:ext cx="1985010" cy="47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010"/>
              </a:tblGrid>
              <a:tr h="47688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LOCKWOOD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7" name="Straight Arrow Connector 76"/>
          <p:cNvCxnSpPr>
            <a:endCxn id="53" idx="3"/>
          </p:cNvCxnSpPr>
          <p:nvPr/>
        </p:nvCxnSpPr>
        <p:spPr>
          <a:xfrm flipH="1">
            <a:off x="3120390" y="3291840"/>
            <a:ext cx="1455420" cy="34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312071" y="5608002"/>
            <a:ext cx="125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Capital Assets Above 20 K.</a:t>
            </a:r>
            <a:endParaRPr lang="en-US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405890" y="4229100"/>
            <a:ext cx="1531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Manual Interference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4945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390" y="263526"/>
            <a:ext cx="717804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The Reasons For </a:t>
            </a:r>
            <a:r>
              <a:rPr lang="en-US" sz="3600" b="1" dirty="0" smtClean="0"/>
              <a:t>Implementing </a:t>
            </a:r>
            <a:r>
              <a:rPr lang="en-US" sz="3600" b="1" dirty="0"/>
              <a:t>T</a:t>
            </a:r>
            <a:r>
              <a:rPr lang="en-US" sz="3600" b="1" dirty="0" smtClean="0"/>
              <a:t>he Oracle </a:t>
            </a:r>
            <a:r>
              <a:rPr lang="en-US" sz="3600" b="1" dirty="0"/>
              <a:t>Asset </a:t>
            </a:r>
            <a:r>
              <a:rPr lang="en-US" sz="3600" b="1" dirty="0" smtClean="0"/>
              <a:t>Tracking</a:t>
            </a:r>
            <a:r>
              <a:rPr lang="en-US" sz="3600" b="1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365"/>
            <a:ext cx="8686800" cy="40233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One fully integrated applications by default (EBS) without any needs to  build An integration with any legacy system.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Fully automated process without any manual interference.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ne source of support for the applications (Oracle support).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Reduce </a:t>
            </a:r>
            <a:r>
              <a:rPr lang="en-US" sz="2000" dirty="0"/>
              <a:t>the maintenance cost of the annual support .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Mitigate the risk  of the future upgrade  for the EBS.</a:t>
            </a:r>
          </a:p>
        </p:txBody>
      </p:sp>
    </p:spTree>
    <p:extLst>
      <p:ext uri="{BB962C8B-B14F-4D97-AF65-F5344CB8AC3E}">
        <p14:creationId xmlns:p14="http://schemas.microsoft.com/office/powerpoint/2010/main" val="5287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The Future Business Process For Managing &amp; Tracking FA.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258785"/>
              </p:ext>
            </p:extLst>
          </p:nvPr>
        </p:nvGraphicFramePr>
        <p:xfrm>
          <a:off x="377190" y="1756410"/>
          <a:ext cx="1840230" cy="50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</a:tblGrid>
              <a:tr h="506730"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Purchase Requisition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2217420" y="2009775"/>
            <a:ext cx="50673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6" idx="3"/>
            <a:endCxn id="120" idx="1"/>
          </p:cNvCxnSpPr>
          <p:nvPr/>
        </p:nvCxnSpPr>
        <p:spPr>
          <a:xfrm>
            <a:off x="4564380" y="2023110"/>
            <a:ext cx="902017" cy="57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81573" y="4140517"/>
            <a:ext cx="0" cy="81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7" idx="1"/>
          </p:cNvCxnSpPr>
          <p:nvPr/>
        </p:nvCxnSpPr>
        <p:spPr>
          <a:xfrm flipV="1">
            <a:off x="4983955" y="4939664"/>
            <a:ext cx="1684496" cy="57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29" idx="3"/>
          </p:cNvCxnSpPr>
          <p:nvPr/>
        </p:nvCxnSpPr>
        <p:spPr>
          <a:xfrm>
            <a:off x="8460106" y="2990850"/>
            <a:ext cx="4210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881110" y="3000375"/>
            <a:ext cx="0" cy="1933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831959"/>
              </p:ext>
            </p:extLst>
          </p:nvPr>
        </p:nvGraphicFramePr>
        <p:xfrm>
          <a:off x="2724150" y="1769745"/>
          <a:ext cx="1840230" cy="50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</a:tblGrid>
              <a:tr h="50673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Purchase Order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974386"/>
              </p:ext>
            </p:extLst>
          </p:nvPr>
        </p:nvGraphicFramePr>
        <p:xfrm>
          <a:off x="5466397" y="1781176"/>
          <a:ext cx="1840230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 Receipt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959079"/>
              </p:ext>
            </p:extLst>
          </p:nvPr>
        </p:nvGraphicFramePr>
        <p:xfrm>
          <a:off x="4109085" y="2753677"/>
          <a:ext cx="1840230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Installbase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499374"/>
              </p:ext>
            </p:extLst>
          </p:nvPr>
        </p:nvGraphicFramePr>
        <p:xfrm>
          <a:off x="6619876" y="2743200"/>
          <a:ext cx="1840230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AP Invoice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1" name="Straight Arrow Connector 130"/>
          <p:cNvCxnSpPr/>
          <p:nvPr/>
        </p:nvCxnSpPr>
        <p:spPr>
          <a:xfrm flipH="1">
            <a:off x="5089683" y="2265045"/>
            <a:ext cx="1314450" cy="466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6386512" y="2265046"/>
            <a:ext cx="1042988" cy="466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3" idx="2"/>
            <a:endCxn id="140" idx="0"/>
          </p:cNvCxnSpPr>
          <p:nvPr/>
        </p:nvCxnSpPr>
        <p:spPr>
          <a:xfrm>
            <a:off x="5029200" y="3248977"/>
            <a:ext cx="0" cy="3781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422433"/>
              </p:ext>
            </p:extLst>
          </p:nvPr>
        </p:nvGraphicFramePr>
        <p:xfrm>
          <a:off x="4109085" y="3627120"/>
          <a:ext cx="1840230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Asset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Tracking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56953"/>
              </p:ext>
            </p:extLst>
          </p:nvPr>
        </p:nvGraphicFramePr>
        <p:xfrm>
          <a:off x="6670358" y="3627120"/>
          <a:ext cx="1840230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General Ledger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904583"/>
              </p:ext>
            </p:extLst>
          </p:nvPr>
        </p:nvGraphicFramePr>
        <p:xfrm>
          <a:off x="6668451" y="4692014"/>
          <a:ext cx="1840230" cy="49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30"/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Fixed Assets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1" name="Straight Arrow Connector 150"/>
          <p:cNvCxnSpPr>
            <a:endCxn id="147" idx="3"/>
          </p:cNvCxnSpPr>
          <p:nvPr/>
        </p:nvCxnSpPr>
        <p:spPr>
          <a:xfrm flipH="1" flipV="1">
            <a:off x="8508681" y="4939664"/>
            <a:ext cx="372429" cy="12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7567613" y="3238500"/>
            <a:ext cx="0" cy="388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7565706" y="4122420"/>
            <a:ext cx="1907" cy="5695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6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7967</TotalTime>
  <Words>544</Words>
  <Application>Microsoft Office PowerPoint</Application>
  <PresentationFormat>On-screen Show (4:3)</PresentationFormat>
  <Paragraphs>121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presenters</vt:lpstr>
      <vt:lpstr>PowerPoint Presentation</vt:lpstr>
      <vt:lpstr>Agenda/ Content</vt:lpstr>
      <vt:lpstr>The Applications In use To Manage &amp; Track The Fixed Assets</vt:lpstr>
      <vt:lpstr> The Business Requirement For Managing &amp; Tracking The FA at QU. </vt:lpstr>
      <vt:lpstr> The Current Business Process For Managing &amp; Tracking The FA.</vt:lpstr>
      <vt:lpstr>The Reasons For Implementing The Oracle Asset Tracking.</vt:lpstr>
      <vt:lpstr> The Future Business Process For Managing &amp; Tracking FA.</vt:lpstr>
      <vt:lpstr>The Project plan &amp; the time line</vt:lpstr>
      <vt:lpstr>Questions?</vt:lpstr>
      <vt:lpstr>presenters</vt:lpstr>
    </vt:vector>
  </TitlesOfParts>
  <Company>Abu Dhabi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Tellawi</dc:creator>
  <cp:lastModifiedBy>Alaa Mohamed Elsaie Ibrahim</cp:lastModifiedBy>
  <cp:revision>102</cp:revision>
  <dcterms:created xsi:type="dcterms:W3CDTF">2016-02-23T12:56:43Z</dcterms:created>
  <dcterms:modified xsi:type="dcterms:W3CDTF">2017-01-08T06:28:32Z</dcterms:modified>
</cp:coreProperties>
</file>