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7"/>
  </p:notesMasterIdLst>
  <p:handoutMasterIdLst>
    <p:handoutMasterId r:id="rId38"/>
  </p:handoutMasterIdLst>
  <p:sldIdLst>
    <p:sldId id="259" r:id="rId2"/>
    <p:sldId id="260" r:id="rId3"/>
    <p:sldId id="269" r:id="rId4"/>
    <p:sldId id="268" r:id="rId5"/>
    <p:sldId id="286" r:id="rId6"/>
    <p:sldId id="261" r:id="rId7"/>
    <p:sldId id="262" r:id="rId8"/>
    <p:sldId id="301" r:id="rId9"/>
    <p:sldId id="308" r:id="rId10"/>
    <p:sldId id="309" r:id="rId11"/>
    <p:sldId id="302" r:id="rId12"/>
    <p:sldId id="303" r:id="rId13"/>
    <p:sldId id="306" r:id="rId14"/>
    <p:sldId id="298" r:id="rId15"/>
    <p:sldId id="304" r:id="rId16"/>
    <p:sldId id="307" r:id="rId17"/>
    <p:sldId id="305" r:id="rId18"/>
    <p:sldId id="299" r:id="rId19"/>
    <p:sldId id="310" r:id="rId20"/>
    <p:sldId id="311" r:id="rId21"/>
    <p:sldId id="297" r:id="rId22"/>
    <p:sldId id="266" r:id="rId23"/>
    <p:sldId id="314" r:id="rId24"/>
    <p:sldId id="288" r:id="rId25"/>
    <p:sldId id="289" r:id="rId26"/>
    <p:sldId id="290" r:id="rId27"/>
    <p:sldId id="313" r:id="rId28"/>
    <p:sldId id="291" r:id="rId29"/>
    <p:sldId id="292" r:id="rId30"/>
    <p:sldId id="293" r:id="rId31"/>
    <p:sldId id="312" r:id="rId32"/>
    <p:sldId id="315" r:id="rId33"/>
    <p:sldId id="300" r:id="rId34"/>
    <p:sldId id="283"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t>11/6/2017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11/6/2017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11/6/2017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11/6/2017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11/6/2017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11/6/2017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11/6/2017</a:t>
            </a:fld>
            <a:endParaRPr lang="en-US"/>
          </a:p>
        </p:txBody>
      </p:sp>
      <p:sp>
        <p:nvSpPr>
          <p:cNvPr id="6" name="Footer Placeholder 5"/>
          <p:cNvSpPr>
            <a:spLocks noGrp="1"/>
          </p:cNvSpPr>
          <p:nvPr>
            <p:ph type="ftr" sz="quarter" idx="11"/>
          </p:nvPr>
        </p:nvSpPr>
        <p:spPr/>
        <p:txBody>
          <a:bodyPr/>
          <a:lstStyle/>
          <a:p>
            <a:r>
              <a:rPr lang="en-US" dirty="0" smtClean="0"/>
              <a:t>Canada Alliance   5-7 November 2017</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11/6/2017</a:t>
            </a:fld>
            <a:endParaRPr lang="en-US"/>
          </a:p>
        </p:txBody>
      </p:sp>
      <p:sp>
        <p:nvSpPr>
          <p:cNvPr id="8" name="Footer Placeholder 7"/>
          <p:cNvSpPr>
            <a:spLocks noGrp="1"/>
          </p:cNvSpPr>
          <p:nvPr>
            <p:ph type="ftr" sz="quarter" idx="11"/>
          </p:nvPr>
        </p:nvSpPr>
        <p:spPr/>
        <p:txBody>
          <a:bodyPr/>
          <a:lstStyle/>
          <a:p>
            <a:r>
              <a:rPr lang="en-US" dirty="0" smtClean="0"/>
              <a:t>Canada Alliance   5-7 November 2017</a:t>
            </a:r>
            <a:endParaRPr lang="en-US" dirty="0"/>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11/6/2017</a:t>
            </a:fld>
            <a:endParaRPr lang="en-US"/>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11/6/2017</a:t>
            </a:fld>
            <a:endParaRPr lang="en-US"/>
          </a:p>
        </p:txBody>
      </p:sp>
      <p:sp>
        <p:nvSpPr>
          <p:cNvPr id="3" name="Footer Placeholder 2"/>
          <p:cNvSpPr>
            <a:spLocks noGrp="1"/>
          </p:cNvSpPr>
          <p:nvPr>
            <p:ph type="ftr" sz="quarter" idx="11"/>
          </p:nvPr>
        </p:nvSpPr>
        <p:spPr/>
        <p:txBody>
          <a:bodyPr/>
          <a:lstStyle/>
          <a:p>
            <a:r>
              <a:rPr lang="en-US" dirty="0" smtClean="0"/>
              <a:t>Canada Alliance   5-7 November 2017</a:t>
            </a:r>
            <a:endParaRPr lang="en-US" dirty="0"/>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11/6/2017</a:t>
            </a:fld>
            <a:endParaRPr lang="en-US"/>
          </a:p>
        </p:txBody>
      </p:sp>
      <p:sp>
        <p:nvSpPr>
          <p:cNvPr id="6" name="Footer Placeholder 5"/>
          <p:cNvSpPr>
            <a:spLocks noGrp="1"/>
          </p:cNvSpPr>
          <p:nvPr>
            <p:ph type="ftr" sz="quarter" idx="11"/>
          </p:nvPr>
        </p:nvSpPr>
        <p:spPr/>
        <p:txBody>
          <a:bodyPr/>
          <a:lstStyle/>
          <a:p>
            <a:r>
              <a:rPr lang="en-US" dirty="0" smtClean="0"/>
              <a:t>Canada Alliance   5-7 November 2017</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11/6/2017</a:t>
            </a:fld>
            <a:endParaRPr lang="en-US"/>
          </a:p>
        </p:txBody>
      </p:sp>
      <p:sp>
        <p:nvSpPr>
          <p:cNvPr id="6" name="Footer Placeholder 5"/>
          <p:cNvSpPr>
            <a:spLocks noGrp="1"/>
          </p:cNvSpPr>
          <p:nvPr>
            <p:ph type="ftr" sz="quarter" idx="11"/>
          </p:nvPr>
        </p:nvSpPr>
        <p:spPr/>
        <p:txBody>
          <a:bodyPr/>
          <a:lstStyle/>
          <a:p>
            <a:r>
              <a:rPr lang="en-US" dirty="0" smtClean="0"/>
              <a:t>Canada Alliance   5-7 November 2017</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11/6/2017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smtClean="0"/>
              <a:t>Canada Alliance   5-7 November 2017</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support.oracle.com/epmos/faces/DocumentDisplay?id=2104833.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support.oracle.com/epmos/faces/DocumentDisplay?id=2137395.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gla.ac.uk/" TargetMode="External"/><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hyperlink" Target="https://www.derby.ac.u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4.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Merging the Old and the New</a:t>
            </a:r>
            <a:br>
              <a:rPr lang="en-US" sz="4000" dirty="0" smtClean="0"/>
            </a:br>
            <a:r>
              <a:rPr lang="en-US" sz="1600" dirty="0" smtClean="0"/>
              <a:t>Cloud Deployment and Accelerating Your 9.2 Upgrade</a:t>
            </a:r>
            <a:endParaRPr lang="en-US" sz="4000" dirty="0"/>
          </a:p>
        </p:txBody>
      </p:sp>
      <p:sp>
        <p:nvSpPr>
          <p:cNvPr id="4" name="Text Placeholder 3"/>
          <p:cNvSpPr>
            <a:spLocks noGrp="1"/>
          </p:cNvSpPr>
          <p:nvPr>
            <p:ph type="body" sz="half" idx="2"/>
          </p:nvPr>
        </p:nvSpPr>
        <p:spPr/>
        <p:txBody>
          <a:bodyPr/>
          <a:lstStyle/>
          <a:p>
            <a:r>
              <a:rPr lang="en-US" dirty="0"/>
              <a:t>SESSION </a:t>
            </a:r>
            <a:r>
              <a:rPr lang="en-US" dirty="0" smtClean="0"/>
              <a:t>#5037</a:t>
            </a:r>
            <a:endParaRPr lang="en-US" dirty="0"/>
          </a:p>
          <a:p>
            <a:r>
              <a:rPr lang="en-US" dirty="0" smtClean="0"/>
              <a:t>Monday, November 6</a:t>
            </a:r>
            <a:r>
              <a:rPr lang="en-US" baseline="30000" dirty="0" smtClean="0"/>
              <a:t>th</a:t>
            </a:r>
            <a:endParaRPr lang="en-US" dirty="0" smtClean="0"/>
          </a:p>
          <a:p>
            <a:r>
              <a:rPr lang="en-US" dirty="0" smtClean="0"/>
              <a:t>1:30 – 2:30pm</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656"/>
            <a:ext cx="9144000" cy="3229331"/>
          </a:xfrm>
          <a:prstGeom prst="rect">
            <a:avLst/>
          </a:prstGeom>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635" y="804490"/>
            <a:ext cx="2047908" cy="1691468"/>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UpgradeS</a:t>
            </a:r>
            <a:r>
              <a:rPr lang="en-US" dirty="0" smtClean="0"/>
              <a:t> REVISITED: Waterloo</a:t>
            </a:r>
            <a:endParaRPr lang="en-US" dirty="0"/>
          </a:p>
        </p:txBody>
      </p:sp>
      <p:sp>
        <p:nvSpPr>
          <p:cNvPr id="4" name="Content Placeholder 3"/>
          <p:cNvSpPr>
            <a:spLocks noGrp="1"/>
          </p:cNvSpPr>
          <p:nvPr>
            <p:ph sz="half" idx="2"/>
          </p:nvPr>
        </p:nvSpPr>
        <p:spPr/>
        <p:txBody>
          <a:bodyPr/>
          <a:lstStyle/>
          <a:p>
            <a:r>
              <a:rPr lang="en-US" dirty="0" smtClean="0"/>
              <a:t>ONE UPGRADE PASS</a:t>
            </a:r>
          </a:p>
          <a:p>
            <a:pPr lvl="1"/>
            <a:r>
              <a:rPr lang="en-US" dirty="0" smtClean="0"/>
              <a:t>Upgrade Tools (8.55.10)</a:t>
            </a:r>
          </a:p>
          <a:p>
            <a:pPr lvl="1"/>
            <a:r>
              <a:rPr lang="en-US" dirty="0" smtClean="0"/>
              <a:t>Upgrade PUM 3</a:t>
            </a:r>
          </a:p>
          <a:p>
            <a:pPr lvl="2">
              <a:buFont typeface="Wingdings" panose="05000000000000000000" pitchFamily="2" charset="2"/>
              <a:buChar char="Ø"/>
            </a:pPr>
            <a:r>
              <a:rPr lang="en-US" b="1" dirty="0" smtClean="0"/>
              <a:t>Freeze MTP source here</a:t>
            </a:r>
          </a:p>
          <a:p>
            <a:pPr lvl="1"/>
            <a:r>
              <a:rPr lang="en-US" dirty="0" smtClean="0"/>
              <a:t>Update Tools (8.55.14)</a:t>
            </a:r>
          </a:p>
          <a:p>
            <a:pPr lvl="1"/>
            <a:r>
              <a:rPr lang="en-US" dirty="0" smtClean="0"/>
              <a:t>Update to PUM 5</a:t>
            </a:r>
          </a:p>
          <a:p>
            <a:pPr lvl="1"/>
            <a:r>
              <a:rPr lang="en-US" dirty="0" smtClean="0"/>
              <a:t>Update Tools (8.55.19)</a:t>
            </a:r>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pic>
        <p:nvPicPr>
          <p:cNvPr id="13" name="Content Placeholder 12"/>
          <p:cNvPicPr>
            <a:picLocks noGrp="1" noChangeAspect="1"/>
          </p:cNvPicPr>
          <p:nvPr>
            <p:ph sz="half" idx="1"/>
          </p:nvPr>
        </p:nvPicPr>
        <p:blipFill>
          <a:blip r:embed="rId2"/>
          <a:stretch>
            <a:fillRect/>
          </a:stretch>
        </p:blipFill>
        <p:spPr>
          <a:xfrm>
            <a:off x="1130170" y="2286000"/>
            <a:ext cx="2841885" cy="4022725"/>
          </a:xfrm>
          <a:prstGeom prst="rect">
            <a:avLst/>
          </a:prstGeom>
        </p:spPr>
      </p:pic>
    </p:spTree>
    <p:extLst>
      <p:ext uri="{BB962C8B-B14F-4D97-AF65-F5344CB8AC3E}">
        <p14:creationId xmlns:p14="http://schemas.microsoft.com/office/powerpoint/2010/main" val="1344448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Upgrades: Another Quick Look</a:t>
            </a:r>
            <a:endParaRPr lang="en-US" dirty="0"/>
          </a:p>
        </p:txBody>
      </p:sp>
      <p:pic>
        <p:nvPicPr>
          <p:cNvPr id="6" name="Content Placeholder 5"/>
          <p:cNvPicPr>
            <a:picLocks noGrp="1" noChangeAspect="1"/>
          </p:cNvPicPr>
          <p:nvPr>
            <p:ph sz="half" idx="1"/>
          </p:nvPr>
        </p:nvPicPr>
        <p:blipFill>
          <a:blip r:embed="rId2"/>
          <a:stretch>
            <a:fillRect/>
          </a:stretch>
        </p:blipFill>
        <p:spPr>
          <a:xfrm>
            <a:off x="768350" y="2888405"/>
            <a:ext cx="3565525" cy="2817914"/>
          </a:xfrm>
          <a:prstGeom prst="rect">
            <a:avLst/>
          </a:prstGeom>
        </p:spPr>
      </p:pic>
      <p:sp>
        <p:nvSpPr>
          <p:cNvPr id="4" name="Content Placeholder 3"/>
          <p:cNvSpPr>
            <a:spLocks noGrp="1"/>
          </p:cNvSpPr>
          <p:nvPr>
            <p:ph sz="half" idx="2"/>
          </p:nvPr>
        </p:nvSpPr>
        <p:spPr/>
        <p:txBody>
          <a:bodyPr/>
          <a:lstStyle/>
          <a:p>
            <a:r>
              <a:rPr lang="en-US" dirty="0" smtClean="0"/>
              <a:t>Upgrade the Middleware</a:t>
            </a:r>
          </a:p>
          <a:p>
            <a:pPr lvl="1"/>
            <a:r>
              <a:rPr lang="en-US" dirty="0" smtClean="0"/>
              <a:t>Process Scheduler Servers</a:t>
            </a:r>
          </a:p>
          <a:p>
            <a:pPr lvl="1"/>
            <a:r>
              <a:rPr lang="en-US" dirty="0" smtClean="0"/>
              <a:t>Application Servers</a:t>
            </a:r>
          </a:p>
          <a:p>
            <a:pPr lvl="1"/>
            <a:r>
              <a:rPr lang="en-US" dirty="0" smtClean="0"/>
              <a:t>Web Servers</a:t>
            </a:r>
          </a:p>
          <a:p>
            <a:r>
              <a:rPr lang="en-US" dirty="0" smtClean="0"/>
              <a:t>Strategies to reduce work:</a:t>
            </a:r>
          </a:p>
          <a:p>
            <a:pPr lvl="1"/>
            <a:r>
              <a:rPr lang="en-US" dirty="0" smtClean="0"/>
              <a:t>Shared disk</a:t>
            </a:r>
          </a:p>
          <a:p>
            <a:pPr lvl="1"/>
            <a:r>
              <a:rPr lang="en-US" dirty="0" smtClean="0"/>
              <a:t>Centralized installation with distribution</a:t>
            </a:r>
          </a:p>
          <a:p>
            <a:pPr lvl="1"/>
            <a:r>
              <a:rPr lang="en-US" dirty="0" smtClean="0"/>
              <a:t>Scripting and configuration management tools (</a:t>
            </a:r>
            <a:r>
              <a:rPr lang="en-US" dirty="0" err="1" smtClean="0"/>
              <a:t>CFEngine</a:t>
            </a:r>
            <a:r>
              <a:rPr lang="en-US" dirty="0" smtClean="0"/>
              <a:t>, Puppet, </a:t>
            </a:r>
            <a:r>
              <a:rPr lang="en-US" dirty="0" err="1" smtClean="0"/>
              <a:t>SaltStack</a:t>
            </a:r>
            <a:r>
              <a:rPr lang="en-US" dirty="0" smtClean="0"/>
              <a:t>, etc.)</a:t>
            </a:r>
          </a:p>
          <a:p>
            <a:pPr lvl="1"/>
            <a:endParaRPr lang="en-US" dirty="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1793310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Waterloo’s architecture</a:t>
            </a:r>
            <a:endParaRPr lang="en-US" dirty="0"/>
          </a:p>
        </p:txBody>
      </p:sp>
      <p:pic>
        <p:nvPicPr>
          <p:cNvPr id="6" name="Content Placeholder 5"/>
          <p:cNvPicPr>
            <a:picLocks noGrp="1" noChangeAspect="1"/>
          </p:cNvPicPr>
          <p:nvPr>
            <p:ph sz="half" idx="1"/>
          </p:nvPr>
        </p:nvPicPr>
        <p:blipFill>
          <a:blip r:embed="rId2"/>
          <a:stretch>
            <a:fillRect/>
          </a:stretch>
        </p:blipFill>
        <p:spPr>
          <a:xfrm>
            <a:off x="768350" y="2944274"/>
            <a:ext cx="3565525" cy="2706177"/>
          </a:xfrm>
          <a:prstGeom prst="rect">
            <a:avLst/>
          </a:prstGeom>
        </p:spPr>
      </p:pic>
      <p:sp>
        <p:nvSpPr>
          <p:cNvPr id="4" name="Content Placeholder 3"/>
          <p:cNvSpPr>
            <a:spLocks noGrp="1"/>
          </p:cNvSpPr>
          <p:nvPr>
            <p:ph sz="half" idx="2"/>
          </p:nvPr>
        </p:nvSpPr>
        <p:spPr/>
        <p:txBody>
          <a:bodyPr>
            <a:normAutofit fontScale="92500"/>
          </a:bodyPr>
          <a:lstStyle/>
          <a:p>
            <a:r>
              <a:rPr lang="en-US" i="1" dirty="0" smtClean="0"/>
              <a:t>Many</a:t>
            </a:r>
            <a:r>
              <a:rPr lang="en-US" dirty="0" smtClean="0"/>
              <a:t> servers in Production</a:t>
            </a:r>
          </a:p>
          <a:p>
            <a:pPr lvl="1"/>
            <a:r>
              <a:rPr lang="en-US" dirty="0" smtClean="0"/>
              <a:t>6-8 web servers load balanced</a:t>
            </a:r>
          </a:p>
          <a:p>
            <a:pPr lvl="1"/>
            <a:r>
              <a:rPr lang="en-US" dirty="0" smtClean="0"/>
              <a:t>6-8 application servers (1:1 to web)</a:t>
            </a:r>
          </a:p>
          <a:p>
            <a:pPr lvl="1"/>
            <a:r>
              <a:rPr lang="en-US" dirty="0" smtClean="0"/>
              <a:t>Distinct Query and IB hosts</a:t>
            </a:r>
          </a:p>
          <a:p>
            <a:pPr lvl="1"/>
            <a:r>
              <a:rPr lang="en-US" dirty="0" smtClean="0"/>
              <a:t>Distinct WebLogic administration console</a:t>
            </a:r>
          </a:p>
          <a:p>
            <a:pPr lvl="1"/>
            <a:r>
              <a:rPr lang="en-US" dirty="0" smtClean="0"/>
              <a:t>Distinct file transfer hosts</a:t>
            </a:r>
          </a:p>
          <a:p>
            <a:pPr lvl="1"/>
            <a:r>
              <a:rPr lang="en-US" dirty="0"/>
              <a:t>Failover configuration for databases and accompanying process </a:t>
            </a:r>
            <a:r>
              <a:rPr lang="en-US" dirty="0" smtClean="0"/>
              <a:t>schedulers</a:t>
            </a:r>
          </a:p>
          <a:p>
            <a:r>
              <a:rPr lang="en-US" dirty="0" smtClean="0"/>
              <a:t>Non-Production</a:t>
            </a:r>
          </a:p>
          <a:p>
            <a:pPr lvl="1"/>
            <a:r>
              <a:rPr lang="en-US" dirty="0" smtClean="0"/>
              <a:t>2 web servers load balanced</a:t>
            </a:r>
          </a:p>
          <a:p>
            <a:pPr lvl="1"/>
            <a:r>
              <a:rPr lang="en-US" dirty="0" smtClean="0"/>
              <a:t>Shared App Server</a:t>
            </a:r>
          </a:p>
          <a:p>
            <a:pPr lvl="1"/>
            <a:r>
              <a:rPr lang="en-US" dirty="0" smtClean="0"/>
              <a:t>Distinct-but-shared IB host</a:t>
            </a:r>
          </a:p>
          <a:p>
            <a:pPr lvl="1"/>
            <a:r>
              <a:rPr lang="en-US" dirty="0" smtClean="0"/>
              <a:t>Distinct-but-shared process scheduler (no failover)</a:t>
            </a:r>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3938390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Waterloo’s implementation</a:t>
            </a:r>
            <a:endParaRPr lang="en-US" dirty="0"/>
          </a:p>
        </p:txBody>
      </p:sp>
      <p:sp>
        <p:nvSpPr>
          <p:cNvPr id="4" name="Content Placeholder 3"/>
          <p:cNvSpPr>
            <a:spLocks noGrp="1"/>
          </p:cNvSpPr>
          <p:nvPr>
            <p:ph sz="half" idx="2"/>
          </p:nvPr>
        </p:nvSpPr>
        <p:spPr/>
        <p:txBody>
          <a:bodyPr>
            <a:normAutofit/>
          </a:bodyPr>
          <a:lstStyle/>
          <a:p>
            <a:r>
              <a:rPr lang="en-US" dirty="0" smtClean="0"/>
              <a:t>BUILD ONCE, DEPLOY MANY</a:t>
            </a:r>
          </a:p>
          <a:p>
            <a:r>
              <a:rPr lang="en-US" dirty="0" smtClean="0"/>
              <a:t>Compartmentalized components:</a:t>
            </a:r>
          </a:p>
          <a:p>
            <a:pPr lvl="1"/>
            <a:r>
              <a:rPr lang="en-US" dirty="0" err="1" smtClean="0"/>
              <a:t>Config</a:t>
            </a:r>
            <a:r>
              <a:rPr lang="en-US" dirty="0" smtClean="0"/>
              <a:t> </a:t>
            </a:r>
            <a:r>
              <a:rPr lang="en-US" dirty="0"/>
              <a:t>Home</a:t>
            </a:r>
          </a:p>
          <a:p>
            <a:pPr lvl="1"/>
            <a:r>
              <a:rPr lang="en-US" dirty="0" smtClean="0"/>
              <a:t>App Home</a:t>
            </a:r>
          </a:p>
          <a:p>
            <a:pPr lvl="1"/>
            <a:r>
              <a:rPr lang="en-US" dirty="0" err="1" smtClean="0"/>
              <a:t>PeopleTools</a:t>
            </a:r>
            <a:r>
              <a:rPr lang="en-US" dirty="0" smtClean="0"/>
              <a:t> (PS Home)</a:t>
            </a:r>
          </a:p>
          <a:p>
            <a:pPr lvl="1"/>
            <a:r>
              <a:rPr lang="en-US" dirty="0" smtClean="0"/>
              <a:t>PIA</a:t>
            </a:r>
          </a:p>
          <a:p>
            <a:pPr lvl="1"/>
            <a:r>
              <a:rPr lang="en-US" dirty="0" smtClean="0"/>
              <a:t>Binaries</a:t>
            </a:r>
          </a:p>
          <a:p>
            <a:pPr lvl="2"/>
            <a:r>
              <a:rPr lang="en-US" dirty="0" smtClean="0"/>
              <a:t>Java, Cobol, Tuxedo, WebLogic, Verity, Elastic</a:t>
            </a:r>
          </a:p>
          <a:p>
            <a:r>
              <a:rPr lang="en-US" dirty="0" smtClean="0"/>
              <a:t>Advantages</a:t>
            </a:r>
          </a:p>
          <a:p>
            <a:pPr lvl="1"/>
            <a:r>
              <a:rPr lang="en-US" dirty="0" smtClean="0"/>
              <a:t>Replace individual components</a:t>
            </a:r>
          </a:p>
          <a:p>
            <a:pPr lvl="1"/>
            <a:r>
              <a:rPr lang="en-US" dirty="0" smtClean="0"/>
              <a:t>Distribute only what is needed, only where it is needed</a:t>
            </a:r>
          </a:p>
          <a:p>
            <a:pPr lvl="2"/>
            <a:r>
              <a:rPr lang="en-US" dirty="0" smtClean="0"/>
              <a:t>e.g. a Web Server needs PIA, WebLogic, Java</a:t>
            </a:r>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pic>
        <p:nvPicPr>
          <p:cNvPr id="7" name="Content Placeholder 6"/>
          <p:cNvPicPr>
            <a:picLocks noGrp="1" noChangeAspect="1"/>
          </p:cNvPicPr>
          <p:nvPr>
            <p:ph sz="half" idx="1"/>
          </p:nvPr>
        </p:nvPicPr>
        <p:blipFill>
          <a:blip r:embed="rId2"/>
          <a:stretch>
            <a:fillRect/>
          </a:stretch>
        </p:blipFill>
        <p:spPr>
          <a:xfrm>
            <a:off x="768096" y="2084832"/>
            <a:ext cx="3565525" cy="3260779"/>
          </a:xfrm>
          <a:prstGeom prst="rect">
            <a:avLst/>
          </a:prstGeom>
        </p:spPr>
      </p:pic>
    </p:spTree>
    <p:extLst>
      <p:ext uri="{BB962C8B-B14F-4D97-AF65-F5344CB8AC3E}">
        <p14:creationId xmlns:p14="http://schemas.microsoft.com/office/powerpoint/2010/main" val="312883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2. Waterloo and 9.2</a:t>
            </a:r>
            <a:endParaRPr lang="en-US" sz="4000" dirty="0"/>
          </a:p>
        </p:txBody>
      </p:sp>
      <p:sp>
        <p:nvSpPr>
          <p:cNvPr id="3" name="Subtitle 2"/>
          <p:cNvSpPr>
            <a:spLocks noGrp="1"/>
          </p:cNvSpPr>
          <p:nvPr>
            <p:ph type="subTitle" idx="1"/>
          </p:nvPr>
        </p:nvSpPr>
        <p:spPr/>
        <p:txBody>
          <a:bodyPr/>
          <a:lstStyle/>
          <a:p>
            <a:r>
              <a:rPr lang="en-US" dirty="0" smtClean="0"/>
              <a:t>Waterloo’s </a:t>
            </a:r>
            <a:r>
              <a:rPr lang="en-US" dirty="0" smtClean="0"/>
              <a:t>established implementation </a:t>
            </a:r>
            <a:r>
              <a:rPr lang="en-US" dirty="0" smtClean="0"/>
              <a:t>meets Deployment Packages</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58894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8.53 to 8.55</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8096" y="2286000"/>
            <a:ext cx="3110907" cy="2506008"/>
          </a:xfrm>
        </p:spPr>
      </p:pic>
      <p:sp>
        <p:nvSpPr>
          <p:cNvPr id="4" name="Content Placeholder 3"/>
          <p:cNvSpPr>
            <a:spLocks noGrp="1"/>
          </p:cNvSpPr>
          <p:nvPr>
            <p:ph sz="half" idx="2"/>
          </p:nvPr>
        </p:nvSpPr>
        <p:spPr/>
        <p:txBody>
          <a:bodyPr>
            <a:normAutofit lnSpcReduction="10000"/>
          </a:bodyPr>
          <a:lstStyle/>
          <a:p>
            <a:r>
              <a:rPr lang="en-US" dirty="0" smtClean="0"/>
              <a:t>A SHORT LIST OF THINGS…</a:t>
            </a:r>
          </a:p>
          <a:p>
            <a:pPr lvl="1"/>
            <a:r>
              <a:rPr lang="en-US" dirty="0" smtClean="0"/>
              <a:t>64 bit on the client</a:t>
            </a:r>
          </a:p>
          <a:p>
            <a:pPr lvl="1"/>
            <a:r>
              <a:rPr lang="en-US" dirty="0" smtClean="0"/>
              <a:t>Mobile Application Framework and Fluid pages</a:t>
            </a:r>
          </a:p>
          <a:p>
            <a:pPr lvl="1"/>
            <a:r>
              <a:rPr lang="en-US" dirty="0" smtClean="0"/>
              <a:t>Materialized Views</a:t>
            </a:r>
          </a:p>
          <a:p>
            <a:pPr lvl="1"/>
            <a:r>
              <a:rPr lang="en-US" dirty="0" smtClean="0"/>
              <a:t>PSADMIN enhancements</a:t>
            </a:r>
          </a:p>
          <a:p>
            <a:pPr lvl="1"/>
            <a:r>
              <a:rPr lang="en-US" dirty="0"/>
              <a:t>PUM Dashboard and Change </a:t>
            </a:r>
            <a:r>
              <a:rPr lang="en-US" dirty="0" smtClean="0"/>
              <a:t>Assistant</a:t>
            </a:r>
          </a:p>
          <a:p>
            <a:pPr lvl="1"/>
            <a:r>
              <a:rPr lang="en-US" dirty="0" smtClean="0"/>
              <a:t>WLS 10.3 </a:t>
            </a:r>
            <a:r>
              <a:rPr lang="en-US" dirty="0" smtClean="0">
                <a:sym typeface="Wingdings" panose="05000000000000000000" pitchFamily="2" charset="2"/>
              </a:rPr>
              <a:t> 12</a:t>
            </a:r>
          </a:p>
          <a:p>
            <a:pPr lvl="1"/>
            <a:r>
              <a:rPr lang="en-US" dirty="0" smtClean="0">
                <a:sym typeface="Wingdings" panose="05000000000000000000" pitchFamily="2" charset="2"/>
              </a:rPr>
              <a:t>Tuxedo 11  12</a:t>
            </a:r>
          </a:p>
          <a:p>
            <a:pPr lvl="1"/>
            <a:r>
              <a:rPr lang="en-US" dirty="0" smtClean="0">
                <a:sym typeface="Wingdings" panose="05000000000000000000" pitchFamily="2" charset="2"/>
              </a:rPr>
              <a:t>Elastic Search (we skipped SES)</a:t>
            </a:r>
            <a:endParaRPr lang="en-US" dirty="0"/>
          </a:p>
          <a:p>
            <a:pPr marL="128019" lvl="1" indent="0">
              <a:buNone/>
            </a:pPr>
            <a:endParaRPr lang="en-US" dirty="0" smtClean="0"/>
          </a:p>
          <a:p>
            <a:pPr marL="128019" lvl="1" indent="0">
              <a:buNone/>
            </a:pPr>
            <a:r>
              <a:rPr lang="en-US" dirty="0" smtClean="0"/>
              <a:t>Oh, and </a:t>
            </a:r>
            <a:r>
              <a:rPr lang="en-US" u="sng" dirty="0" smtClean="0"/>
              <a:t>Deployment Packages</a:t>
            </a:r>
            <a:endParaRPr lang="en-US" dirty="0" smtClean="0"/>
          </a:p>
          <a:p>
            <a:pPr marL="128019" lvl="1" indent="0">
              <a:buNone/>
            </a:pPr>
            <a:endParaRPr lang="en-US" dirty="0"/>
          </a:p>
          <a:p>
            <a:pPr marL="128019" lvl="1" indent="0">
              <a:buNone/>
            </a:pPr>
            <a:r>
              <a:rPr lang="en-US" dirty="0" smtClean="0"/>
              <a:t>Reminder: Our last major application upgrade was in 2014 (CS 9.0 B33).</a:t>
            </a:r>
            <a:endParaRPr lang="en-US" dirty="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3697208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CAN BE HARD TO find the time</a:t>
            </a:r>
            <a:endParaRPr lang="en-US" dirty="0"/>
          </a:p>
        </p:txBody>
      </p:sp>
      <p:sp>
        <p:nvSpPr>
          <p:cNvPr id="7" name="Content Placeholder 6"/>
          <p:cNvSpPr>
            <a:spLocks noGrp="1"/>
          </p:cNvSpPr>
          <p:nvPr>
            <p:ph sz="half" idx="2"/>
          </p:nvPr>
        </p:nvSpPr>
        <p:spPr/>
        <p:txBody>
          <a:bodyPr>
            <a:normAutofit/>
          </a:bodyPr>
          <a:lstStyle/>
          <a:p>
            <a:r>
              <a:rPr lang="en-US" dirty="0" smtClean="0"/>
              <a:t>ESTABLISHED = IMMOVABLE?</a:t>
            </a:r>
            <a:endParaRPr lang="en-US" dirty="0" smtClean="0"/>
          </a:p>
          <a:p>
            <a:pPr lvl="1"/>
            <a:r>
              <a:rPr lang="en-US" dirty="0" smtClean="0"/>
              <a:t>Technical debt</a:t>
            </a:r>
          </a:p>
          <a:p>
            <a:pPr lvl="2"/>
            <a:r>
              <a:rPr lang="en-US" dirty="0" smtClean="0"/>
              <a:t>Solaris to Oracle Linux transition</a:t>
            </a:r>
          </a:p>
          <a:p>
            <a:pPr lvl="2"/>
            <a:r>
              <a:rPr lang="en-US" dirty="0" smtClean="0"/>
              <a:t>Disaster recovery implementation</a:t>
            </a:r>
          </a:p>
          <a:p>
            <a:pPr lvl="1"/>
            <a:r>
              <a:rPr lang="en-US" dirty="0" smtClean="0"/>
              <a:t>Manual administrative procedures</a:t>
            </a:r>
          </a:p>
          <a:p>
            <a:pPr lvl="2"/>
            <a:r>
              <a:rPr lang="en-US" dirty="0" smtClean="0"/>
              <a:t>“Classic” method of building (or patching) a demo environment makes it harder to present new features in a sandbox</a:t>
            </a:r>
          </a:p>
          <a:p>
            <a:pPr lvl="1"/>
            <a:r>
              <a:rPr lang="en-US" dirty="0" smtClean="0"/>
              <a:t>Down-timing </a:t>
            </a:r>
            <a:r>
              <a:rPr lang="en-US" dirty="0" smtClean="0"/>
              <a:t>– many peak periods</a:t>
            </a:r>
          </a:p>
          <a:p>
            <a:pPr lvl="2"/>
            <a:r>
              <a:rPr lang="en-US" dirty="0" smtClean="0"/>
              <a:t>Many modules, many peaks:</a:t>
            </a:r>
            <a:endParaRPr lang="en-US" dirty="0"/>
          </a:p>
          <a:p>
            <a:pPr lvl="3"/>
            <a:r>
              <a:rPr lang="en-US" dirty="0" smtClean="0"/>
              <a:t>Tuition calculation</a:t>
            </a:r>
          </a:p>
          <a:p>
            <a:pPr lvl="3"/>
            <a:r>
              <a:rPr lang="en-US" dirty="0" smtClean="0"/>
              <a:t>Course registration</a:t>
            </a:r>
            <a:endParaRPr lang="en-US" dirty="0"/>
          </a:p>
          <a:p>
            <a:pPr lvl="3"/>
            <a:r>
              <a:rPr lang="en-US" dirty="0" smtClean="0"/>
              <a:t>Marks publication</a:t>
            </a:r>
          </a:p>
          <a:p>
            <a:pPr lvl="1"/>
            <a:r>
              <a:rPr lang="en-US" dirty="0" smtClean="0"/>
              <a:t>Leads to less than timely </a:t>
            </a:r>
            <a:r>
              <a:rPr lang="en-US" dirty="0" smtClean="0"/>
              <a:t>application</a:t>
            </a:r>
            <a:endParaRPr lang="en-US" dirty="0"/>
          </a:p>
          <a:p>
            <a:pPr lvl="1"/>
            <a:r>
              <a:rPr lang="en-US" dirty="0" smtClean="0"/>
              <a:t>External </a:t>
            </a:r>
            <a:r>
              <a:rPr lang="en-US" dirty="0" smtClean="0"/>
              <a:t>system considerations</a:t>
            </a: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8096" y="2291886"/>
            <a:ext cx="3565525" cy="2005794"/>
          </a:xfrm>
        </p:spPr>
      </p:pic>
    </p:spTree>
    <p:extLst>
      <p:ext uri="{BB962C8B-B14F-4D97-AF65-F5344CB8AC3E}">
        <p14:creationId xmlns:p14="http://schemas.microsoft.com/office/powerpoint/2010/main" val="219849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PACKAGES into the mix</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sz="2800" b="1" dirty="0" smtClean="0">
                <a:solidFill>
                  <a:srgbClr val="00B050"/>
                </a:solidFill>
                <a:sym typeface="Wingdings" panose="05000000000000000000" pitchFamily="2" charset="2"/>
              </a:rPr>
              <a:t></a:t>
            </a:r>
            <a:r>
              <a:rPr lang="en-US" dirty="0" smtClean="0">
                <a:sym typeface="Wingdings" panose="05000000000000000000" pitchFamily="2" charset="2"/>
              </a:rPr>
              <a:t> </a:t>
            </a:r>
            <a:r>
              <a:rPr lang="en-US" dirty="0" smtClean="0"/>
              <a:t>A </a:t>
            </a:r>
            <a:r>
              <a:rPr lang="en-US" dirty="0" smtClean="0"/>
              <a:t>pre-packaged environment</a:t>
            </a:r>
          </a:p>
          <a:p>
            <a:pPr lvl="1"/>
            <a:r>
              <a:rPr lang="en-US" dirty="0" smtClean="0"/>
              <a:t>Rapidly deploy source environments and demo environments</a:t>
            </a:r>
          </a:p>
          <a:p>
            <a:pPr marL="0" indent="0">
              <a:buNone/>
            </a:pPr>
            <a:r>
              <a:rPr lang="en-US" sz="2800" b="1" dirty="0">
                <a:solidFill>
                  <a:srgbClr val="00B050"/>
                </a:solidFill>
                <a:sym typeface="Wingdings" panose="05000000000000000000" pitchFamily="2" charset="2"/>
              </a:rPr>
              <a:t></a:t>
            </a:r>
            <a:r>
              <a:rPr lang="en-US" dirty="0">
                <a:solidFill>
                  <a:srgbClr val="00B050"/>
                </a:solidFill>
                <a:sym typeface="Wingdings" panose="05000000000000000000" pitchFamily="2" charset="2"/>
              </a:rPr>
              <a:t> </a:t>
            </a:r>
            <a:r>
              <a:rPr lang="en-US" dirty="0" smtClean="0"/>
              <a:t>Highly </a:t>
            </a:r>
            <a:r>
              <a:rPr lang="en-US" dirty="0" smtClean="0"/>
              <a:t>configurable (Puppet and YAML)</a:t>
            </a:r>
          </a:p>
          <a:p>
            <a:pPr lvl="1"/>
            <a:r>
              <a:rPr lang="en-US" dirty="0" smtClean="0"/>
              <a:t>Can be deployed in a compartmentalized manner</a:t>
            </a:r>
            <a:endParaRPr lang="en-US" dirty="0"/>
          </a:p>
          <a:p>
            <a:r>
              <a:rPr lang="en-US" dirty="0" smtClean="0"/>
              <a:t>But for Waterloo, it may be “re-inventing the wheel”</a:t>
            </a:r>
          </a:p>
          <a:p>
            <a:pPr lvl="1"/>
            <a:r>
              <a:rPr lang="en-US" dirty="0" smtClean="0"/>
              <a:t>We already have a methodology for updating many, discrete-function servers in a single pass from a single source</a:t>
            </a:r>
          </a:p>
          <a:p>
            <a:pPr lvl="1"/>
            <a:r>
              <a:rPr lang="en-US" dirty="0" smtClean="0"/>
              <a:t>What we </a:t>
            </a:r>
            <a:r>
              <a:rPr lang="en-US" u="sng" dirty="0" smtClean="0"/>
              <a:t>don’t</a:t>
            </a:r>
            <a:r>
              <a:rPr lang="en-US" dirty="0" smtClean="0"/>
              <a:t> have is single package for all our binaries</a:t>
            </a:r>
          </a:p>
          <a:p>
            <a:r>
              <a:rPr lang="en-US" dirty="0" smtClean="0"/>
              <a:t>PUM </a:t>
            </a:r>
            <a:r>
              <a:rPr lang="en-US" dirty="0"/>
              <a:t>i</a:t>
            </a:r>
            <a:r>
              <a:rPr lang="en-US" dirty="0" smtClean="0"/>
              <a:t>s also new (for us!)</a:t>
            </a:r>
          </a:p>
          <a:p>
            <a:pPr lvl="1"/>
            <a:r>
              <a:rPr lang="en-US" dirty="0" smtClean="0"/>
              <a:t>At this point, however PUM is a “select all”.  We have yet to get selective about updates</a:t>
            </a:r>
            <a:r>
              <a:rPr lang="en-US" dirty="0" smtClean="0"/>
              <a:t>.</a:t>
            </a:r>
          </a:p>
          <a:p>
            <a:pPr>
              <a:buFont typeface="Wingdings" panose="05000000000000000000" pitchFamily="2" charset="2"/>
              <a:buChar char="Ø"/>
            </a:pPr>
            <a:r>
              <a:rPr lang="en-US" dirty="0" smtClean="0"/>
              <a:t> The burden of down-timing and testing remains</a:t>
            </a:r>
            <a:endParaRPr lang="en-US" dirty="0" smtClean="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1510525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3. Bringing in the new</a:t>
            </a:r>
            <a:endParaRPr lang="en-US" sz="4000" dirty="0"/>
          </a:p>
        </p:txBody>
      </p:sp>
      <p:sp>
        <p:nvSpPr>
          <p:cNvPr id="3" name="Subtitle 2"/>
          <p:cNvSpPr>
            <a:spLocks noGrp="1"/>
          </p:cNvSpPr>
          <p:nvPr>
            <p:ph type="subTitle" idx="1"/>
          </p:nvPr>
        </p:nvSpPr>
        <p:spPr/>
        <p:txBody>
          <a:bodyPr/>
          <a:lstStyle/>
          <a:p>
            <a:r>
              <a:rPr lang="en-US" dirty="0" smtClean="0"/>
              <a:t>Of course we had a few stumbles…</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19706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Adopting deployment packages</a:t>
            </a:r>
            <a:endParaRPr lang="en-US" dirty="0"/>
          </a:p>
        </p:txBody>
      </p:sp>
      <p:sp>
        <p:nvSpPr>
          <p:cNvPr id="6" name="Content Placeholder 5"/>
          <p:cNvSpPr>
            <a:spLocks noGrp="1"/>
          </p:cNvSpPr>
          <p:nvPr>
            <p:ph sz="half" idx="2"/>
          </p:nvPr>
        </p:nvSpPr>
        <p:spPr/>
        <p:txBody>
          <a:bodyPr/>
          <a:lstStyle/>
          <a:p>
            <a:r>
              <a:rPr lang="en-US" dirty="0" smtClean="0"/>
              <a:t>Use custom YAML to mimic our existing compartmentalization</a:t>
            </a:r>
          </a:p>
          <a:p>
            <a:r>
              <a:rPr lang="en-US" dirty="0" smtClean="0"/>
              <a:t>Distribute from deployment host to build master host</a:t>
            </a:r>
          </a:p>
          <a:p>
            <a:r>
              <a:rPr lang="en-US" dirty="0" smtClean="0"/>
              <a:t>Quickly establish update and demo instances for </a:t>
            </a:r>
            <a:r>
              <a:rPr lang="en-US" dirty="0" err="1" smtClean="0"/>
              <a:t>functionals</a:t>
            </a:r>
            <a:endParaRPr lang="en-US" dirty="0" smtClean="0"/>
          </a:p>
          <a:p>
            <a:r>
              <a:rPr lang="en-US" dirty="0" smtClean="0"/>
              <a:t>Co-opt automation into our build master where advantageous to do so: silent installs, </a:t>
            </a:r>
            <a:r>
              <a:rPr lang="en-US" dirty="0" err="1" smtClean="0"/>
              <a:t>wlst</a:t>
            </a:r>
            <a:endParaRPr lang="en-US"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12" name="Picture 11"/>
          <p:cNvPicPr>
            <a:picLocks noChangeAspect="1"/>
          </p:cNvPicPr>
          <p:nvPr/>
        </p:nvPicPr>
        <p:blipFill>
          <a:blip r:embed="rId2"/>
          <a:stretch>
            <a:fillRect/>
          </a:stretch>
        </p:blipFill>
        <p:spPr>
          <a:xfrm>
            <a:off x="1199488" y="2084832"/>
            <a:ext cx="2702740" cy="1618341"/>
          </a:xfrm>
          <a:prstGeom prst="rect">
            <a:avLst/>
          </a:prstGeom>
        </p:spPr>
      </p:pic>
      <p:pic>
        <p:nvPicPr>
          <p:cNvPr id="14" name="Content Placeholder 13"/>
          <p:cNvPicPr>
            <a:picLocks noGrp="1" noChangeAspect="1"/>
          </p:cNvPicPr>
          <p:nvPr>
            <p:ph sz="half" idx="1"/>
          </p:nvPr>
        </p:nvPicPr>
        <p:blipFill>
          <a:blip r:embed="rId3"/>
          <a:stretch>
            <a:fillRect/>
          </a:stretch>
        </p:blipFill>
        <p:spPr>
          <a:xfrm>
            <a:off x="980752" y="4297368"/>
            <a:ext cx="3140212" cy="2011992"/>
          </a:xfrm>
          <a:prstGeom prst="rect">
            <a:avLst/>
          </a:prstGeom>
        </p:spPr>
      </p:pic>
    </p:spTree>
    <p:extLst>
      <p:ext uri="{BB962C8B-B14F-4D97-AF65-F5344CB8AC3E}">
        <p14:creationId xmlns:p14="http://schemas.microsoft.com/office/powerpoint/2010/main" val="3932556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Chris Voutsis</a:t>
            </a:r>
            <a:endParaRPr lang="en-US" dirty="0"/>
          </a:p>
        </p:txBody>
      </p:sp>
      <p:sp>
        <p:nvSpPr>
          <p:cNvPr id="4" name="Content Placeholder 3"/>
          <p:cNvSpPr>
            <a:spLocks noGrp="1"/>
          </p:cNvSpPr>
          <p:nvPr>
            <p:ph sz="half" idx="2"/>
          </p:nvPr>
        </p:nvSpPr>
        <p:spPr>
          <a:xfrm>
            <a:off x="768096" y="2967788"/>
            <a:ext cx="7290054" cy="1446168"/>
          </a:xfrm>
        </p:spPr>
        <p:txBody>
          <a:bodyPr>
            <a:normAutofit/>
          </a:bodyPr>
          <a:lstStyle/>
          <a:p>
            <a:r>
              <a:rPr lang="en-US" dirty="0" smtClean="0"/>
              <a:t>Team Lead, Enterprise Application Services</a:t>
            </a:r>
            <a:endParaRPr lang="en-US" dirty="0"/>
          </a:p>
          <a:p>
            <a:r>
              <a:rPr lang="en-US" dirty="0" smtClean="0"/>
              <a:t>University of Waterloo</a:t>
            </a:r>
            <a:endParaRPr lang="en-US" dirty="0"/>
          </a:p>
          <a:p>
            <a:r>
              <a:rPr lang="en-US" dirty="0" smtClean="0"/>
              <a:t>cvoutsis@uwaterloo.ca</a:t>
            </a:r>
            <a:endParaRPr lang="en-US" dirty="0"/>
          </a:p>
        </p:txBody>
      </p:sp>
      <p:sp>
        <p:nvSpPr>
          <p:cNvPr id="7" name="Content Placeholder 3"/>
          <p:cNvSpPr txBox="1">
            <a:spLocks/>
          </p:cNvSpPr>
          <p:nvPr/>
        </p:nvSpPr>
        <p:spPr>
          <a:xfrm>
            <a:off x="768096" y="4413956"/>
            <a:ext cx="7290054" cy="1446168"/>
          </a:xfrm>
          <a:prstGeom prst="rect">
            <a:avLst/>
          </a:prstGeom>
        </p:spPr>
        <p:txBody>
          <a:bodyPr vert="horz" lIns="45720" tIns="45720" rIns="45720" bIns="45720" rtlCol="0">
            <a:normAutofit fontScale="925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Chris Voutsis has over 15 years of experience in PeopleSoft applications, joining as a developer for the University of Waterloo's Campus Solutions implementation in 2001.  He has development experience in both Campus Solutions and Human Capital Management Oracle PeopleSoft applications, as well as Oracle's User Productivity Kit and Sun Identity Management software.  Today he serves as a PeopleSoft Applications Administrator, sharing technical responsibility for all of the University of Waterloo's Oracle PeopleSoft environments.</a:t>
            </a:r>
          </a:p>
        </p:txBody>
      </p:sp>
      <p:sp>
        <p:nvSpPr>
          <p:cNvPr id="10" name="Footer Placeholder 9"/>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 Deployment Packages</a:t>
            </a:r>
            <a:endParaRPr lang="en-US" dirty="0"/>
          </a:p>
        </p:txBody>
      </p:sp>
      <p:sp>
        <p:nvSpPr>
          <p:cNvPr id="3" name="Content Placeholder 2"/>
          <p:cNvSpPr>
            <a:spLocks noGrp="1"/>
          </p:cNvSpPr>
          <p:nvPr>
            <p:ph idx="1"/>
          </p:nvPr>
        </p:nvSpPr>
        <p:spPr/>
        <p:txBody>
          <a:bodyPr>
            <a:normAutofit lnSpcReduction="10000"/>
          </a:bodyPr>
          <a:lstStyle/>
          <a:p>
            <a:r>
              <a:rPr lang="en-US" dirty="0" smtClean="0"/>
              <a:t>Deployment</a:t>
            </a:r>
          </a:p>
          <a:p>
            <a:pPr lvl="1"/>
            <a:r>
              <a:rPr lang="en-US" dirty="0" smtClean="0"/>
              <a:t>Versions of WebLogic (12.1.3), Tuxedo and Java are not necessarily current</a:t>
            </a:r>
          </a:p>
          <a:p>
            <a:pPr lvl="2"/>
            <a:r>
              <a:rPr lang="en-US" dirty="0" smtClean="0"/>
              <a:t>SR </a:t>
            </a:r>
            <a:r>
              <a:rPr lang="en-US" dirty="0"/>
              <a:t>3-15438009321 </a:t>
            </a:r>
          </a:p>
          <a:p>
            <a:pPr lvl="2"/>
            <a:r>
              <a:rPr lang="en-US" sz="1100" dirty="0" smtClean="0"/>
              <a:t>“Tuxedo</a:t>
            </a:r>
            <a:r>
              <a:rPr lang="en-US" sz="1100" dirty="0"/>
              <a:t>, </a:t>
            </a:r>
            <a:r>
              <a:rPr lang="en-US" sz="1100" dirty="0" smtClean="0"/>
              <a:t>WebLogic </a:t>
            </a:r>
            <a:r>
              <a:rPr lang="en-US" sz="1100" dirty="0"/>
              <a:t>and Java do not get updated as part of the DPK patching efforts.  They must all be downloaded and applied manually. See E-INSTALL Can Tuxedo And WL Patching Be Done Using DPK's. ( Doc ID 2238263.1 </a:t>
            </a:r>
            <a:r>
              <a:rPr lang="en-US" sz="1100" dirty="0" smtClean="0"/>
              <a:t>).”</a:t>
            </a:r>
          </a:p>
          <a:p>
            <a:r>
              <a:rPr lang="en-US" dirty="0" smtClean="0"/>
              <a:t>General</a:t>
            </a:r>
          </a:p>
          <a:p>
            <a:pPr lvl="1"/>
            <a:r>
              <a:rPr lang="en-US" u="sng" dirty="0" smtClean="0"/>
              <a:t>Upgrade</a:t>
            </a:r>
            <a:r>
              <a:rPr lang="en-US" dirty="0" smtClean="0"/>
              <a:t> </a:t>
            </a:r>
            <a:r>
              <a:rPr lang="en-US" dirty="0"/>
              <a:t>source </a:t>
            </a:r>
            <a:r>
              <a:rPr lang="en-US" dirty="0" smtClean="0"/>
              <a:t>is always Unicode - </a:t>
            </a:r>
            <a:r>
              <a:rPr lang="en-US" dirty="0"/>
              <a:t>need to be wary of </a:t>
            </a:r>
            <a:r>
              <a:rPr lang="en-US" dirty="0" smtClean="0"/>
              <a:t>encoding</a:t>
            </a:r>
            <a:endParaRPr lang="en-US" dirty="0"/>
          </a:p>
          <a:p>
            <a:pPr lvl="2"/>
            <a:r>
              <a:rPr lang="en-US" dirty="0"/>
              <a:t>Non-Unicode environments (like Waterloo) must create the upgrade source demo using classic method</a:t>
            </a:r>
          </a:p>
          <a:p>
            <a:pPr lvl="2"/>
            <a:r>
              <a:rPr lang="en-US" dirty="0"/>
              <a:t>MOS Doc ID </a:t>
            </a:r>
            <a:r>
              <a:rPr lang="en-US" dirty="0" smtClean="0">
                <a:hlinkClick r:id="rId2"/>
              </a:rPr>
              <a:t>2104833.1</a:t>
            </a:r>
            <a:endParaRPr lang="en-US" dirty="0" smtClean="0"/>
          </a:p>
          <a:p>
            <a:pPr lvl="2"/>
            <a:r>
              <a:rPr lang="en-US" dirty="0" smtClean="0"/>
              <a:t>This may change in 8.56</a:t>
            </a:r>
            <a:endParaRPr lang="en-US" dirty="0"/>
          </a:p>
          <a:p>
            <a:pPr lvl="1"/>
            <a:r>
              <a:rPr lang="en-US" dirty="0" smtClean="0"/>
              <a:t>WebLogic </a:t>
            </a:r>
            <a:r>
              <a:rPr lang="en-US" u="sng" dirty="0" smtClean="0"/>
              <a:t>silent</a:t>
            </a:r>
            <a:r>
              <a:rPr lang="en-US" dirty="0" smtClean="0"/>
              <a:t> install seems to reset domain level configuration each time</a:t>
            </a:r>
          </a:p>
          <a:p>
            <a:pPr lvl="2"/>
            <a:r>
              <a:rPr lang="en-US" dirty="0" smtClean="0"/>
              <a:t>Not present on interactive install – rewrites weblogic.xml and setenv.sh</a:t>
            </a:r>
          </a:p>
          <a:p>
            <a:pPr lvl="2"/>
            <a:r>
              <a:rPr lang="en-US" dirty="0" smtClean="0"/>
              <a:t>Always make your domain-level modifications </a:t>
            </a:r>
            <a:r>
              <a:rPr lang="en-US" u="sng" dirty="0" smtClean="0"/>
              <a:t>at the end</a:t>
            </a:r>
            <a:r>
              <a:rPr lang="en-US" dirty="0" smtClean="0"/>
              <a:t> if you are creating multiple sites</a:t>
            </a:r>
            <a:endParaRPr lang="en-US" u="sng" dirty="0" smtClean="0"/>
          </a:p>
          <a:p>
            <a:pPr lvl="1"/>
            <a:r>
              <a:rPr lang="en-US" dirty="0" smtClean="0"/>
              <a:t>Different tolerance of special characters between interactive and silent modes</a:t>
            </a:r>
          </a:p>
          <a:p>
            <a:pPr lvl="1"/>
            <a:r>
              <a:rPr lang="en-US" dirty="0" smtClean="0"/>
              <a:t>Changes to deployment targets between WLS 10.3 and WLS 12</a:t>
            </a:r>
          </a:p>
          <a:p>
            <a:pPr lvl="2"/>
            <a:r>
              <a:rPr lang="en-US" dirty="0" smtClean="0"/>
              <a:t>If you configure deployments, in WLS 12 you must configure a deployment target for “/”.</a:t>
            </a:r>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57429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4. ACCELERATING YOUR UPGRADE</a:t>
            </a:r>
            <a:endParaRPr lang="en-US" sz="4000" dirty="0"/>
          </a:p>
        </p:txBody>
      </p:sp>
      <p:sp>
        <p:nvSpPr>
          <p:cNvPr id="3" name="Subtitle 2"/>
          <p:cNvSpPr>
            <a:spLocks noGrp="1"/>
          </p:cNvSpPr>
          <p:nvPr>
            <p:ph type="subTitle" idx="1"/>
          </p:nvPr>
        </p:nvSpPr>
        <p:spPr/>
        <p:txBody>
          <a:bodyPr/>
          <a:lstStyle/>
          <a:p>
            <a:r>
              <a:rPr lang="en-US" dirty="0" smtClean="0"/>
              <a:t>How Waterloo used compare reports to save on work</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907969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Mini-agenda</a:t>
            </a:r>
            <a:endParaRPr lang="en-US" dirty="0"/>
          </a:p>
        </p:txBody>
      </p:sp>
      <p:sp>
        <p:nvSpPr>
          <p:cNvPr id="3" name="Content Placeholder 2"/>
          <p:cNvSpPr>
            <a:spLocks noGrp="1"/>
          </p:cNvSpPr>
          <p:nvPr>
            <p:ph idx="1"/>
          </p:nvPr>
        </p:nvSpPr>
        <p:spPr/>
        <p:txBody>
          <a:bodyPr/>
          <a:lstStyle/>
          <a:p>
            <a:r>
              <a:rPr lang="en-US" dirty="0" smtClean="0"/>
              <a:t>Manual Stop for Review</a:t>
            </a:r>
          </a:p>
          <a:p>
            <a:r>
              <a:rPr lang="en-US" dirty="0" smtClean="0"/>
              <a:t>The “UPGCUST” Project</a:t>
            </a:r>
          </a:p>
          <a:p>
            <a:r>
              <a:rPr lang="en-US" dirty="0" smtClean="0"/>
              <a:t>Accelerating our analysis of UPGCUST</a:t>
            </a:r>
          </a:p>
          <a:p>
            <a:pPr lvl="1"/>
            <a:r>
              <a:rPr lang="en-US" dirty="0" smtClean="0"/>
              <a:t>Leveraging Demo Databases</a:t>
            </a:r>
          </a:p>
          <a:p>
            <a:pPr lvl="1"/>
            <a:r>
              <a:rPr lang="en-US" dirty="0" smtClean="0"/>
              <a:t>Leveraging Compares with SQL</a:t>
            </a:r>
          </a:p>
          <a:p>
            <a:r>
              <a:rPr lang="en-US" dirty="0" smtClean="0"/>
              <a:t>Benefits Realized</a:t>
            </a:r>
          </a:p>
          <a:p>
            <a:pPr lvl="1"/>
            <a:r>
              <a:rPr lang="en-US" dirty="0" smtClean="0"/>
              <a:t>By the numbers</a:t>
            </a:r>
          </a:p>
          <a:p>
            <a:pPr lvl="1"/>
            <a:r>
              <a:rPr lang="en-US" dirty="0" smtClean="0"/>
              <a:t>By the hours</a:t>
            </a:r>
          </a:p>
          <a:p>
            <a:r>
              <a:rPr lang="en-US" dirty="0" err="1" smtClean="0"/>
              <a:t>Gotchas</a:t>
            </a:r>
            <a:r>
              <a:rPr lang="en-US" dirty="0" smtClean="0"/>
              <a:t>: Application Upgrade</a:t>
            </a:r>
          </a:p>
          <a:p>
            <a:r>
              <a:rPr lang="en-US" dirty="0" smtClean="0"/>
              <a:t>Final Experiential Lessons</a:t>
            </a:r>
          </a:p>
          <a:p>
            <a:pPr lvl="1"/>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28597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stop for review</a:t>
            </a:r>
            <a:endParaRPr lang="en-US" dirty="0"/>
          </a:p>
        </p:txBody>
      </p:sp>
      <p:sp>
        <p:nvSpPr>
          <p:cNvPr id="4" name="Content Placeholder 3"/>
          <p:cNvSpPr>
            <a:spLocks noGrp="1"/>
          </p:cNvSpPr>
          <p:nvPr>
            <p:ph sz="half" idx="2"/>
          </p:nvPr>
        </p:nvSpPr>
        <p:spPr/>
        <p:txBody>
          <a:bodyPr>
            <a:normAutofit/>
          </a:bodyPr>
          <a:lstStyle/>
          <a:p>
            <a:r>
              <a:rPr lang="en-US" sz="1800" dirty="0" smtClean="0"/>
              <a:t>WE’VE COVERED</a:t>
            </a:r>
          </a:p>
          <a:p>
            <a:pPr lvl="1"/>
            <a:r>
              <a:rPr lang="en-US" sz="1400" dirty="0" smtClean="0"/>
              <a:t>Waterloo</a:t>
            </a:r>
          </a:p>
          <a:p>
            <a:pPr lvl="1"/>
            <a:r>
              <a:rPr lang="en-US" sz="1400" dirty="0" smtClean="0"/>
              <a:t>Our Infrastructure</a:t>
            </a:r>
          </a:p>
          <a:p>
            <a:pPr lvl="1"/>
            <a:r>
              <a:rPr lang="en-US" sz="1400" dirty="0" smtClean="0"/>
              <a:t>Some growing pains of DPK</a:t>
            </a:r>
          </a:p>
          <a:p>
            <a:r>
              <a:rPr lang="en-US" sz="1800" dirty="0" smtClean="0"/>
              <a:t>Now let’s look at the database upgrade process.</a:t>
            </a:r>
          </a:p>
          <a:p>
            <a:r>
              <a:rPr lang="en-US" sz="1800" dirty="0" smtClean="0"/>
              <a:t>Very early in an initial pass, there is a “manual stop” step…</a:t>
            </a:r>
          </a:p>
          <a:p>
            <a:r>
              <a:rPr lang="en-US" sz="1800" dirty="0" smtClean="0"/>
              <a:t>Change Assistant asks us to “Review the New Release Changes” – this brings us to the UPGCUST project.</a:t>
            </a:r>
          </a:p>
          <a:p>
            <a:pPr lvl="1"/>
            <a:endParaRPr lang="en-US" sz="1400"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8" name="Content Placeholder 7"/>
          <p:cNvPicPr>
            <a:picLocks noGrp="1" noChangeAspect="1"/>
          </p:cNvPicPr>
          <p:nvPr>
            <p:ph sz="half" idx="1"/>
          </p:nvPr>
        </p:nvPicPr>
        <p:blipFill>
          <a:blip r:embed="rId2"/>
          <a:stretch>
            <a:fillRect/>
          </a:stretch>
        </p:blipFill>
        <p:spPr>
          <a:xfrm>
            <a:off x="768096" y="2084832"/>
            <a:ext cx="3565525" cy="3753634"/>
          </a:xfrm>
          <a:prstGeom prst="rect">
            <a:avLst/>
          </a:prstGeom>
        </p:spPr>
      </p:pic>
    </p:spTree>
    <p:extLst>
      <p:ext uri="{BB962C8B-B14F-4D97-AF65-F5344CB8AC3E}">
        <p14:creationId xmlns:p14="http://schemas.microsoft.com/office/powerpoint/2010/main" val="301756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UPGCUST Project</a:t>
            </a:r>
            <a:endParaRPr lang="en-US" dirty="0"/>
          </a:p>
        </p:txBody>
      </p:sp>
      <p:sp>
        <p:nvSpPr>
          <p:cNvPr id="4" name="Content Placeholder 3"/>
          <p:cNvSpPr>
            <a:spLocks noGrp="1"/>
          </p:cNvSpPr>
          <p:nvPr>
            <p:ph sz="half" idx="2"/>
          </p:nvPr>
        </p:nvSpPr>
        <p:spPr/>
        <p:txBody>
          <a:bodyPr>
            <a:normAutofit/>
          </a:bodyPr>
          <a:lstStyle/>
          <a:p>
            <a:r>
              <a:rPr lang="en-US" sz="1800" dirty="0" smtClean="0"/>
              <a:t>CREATED DURING INITIAL PASS</a:t>
            </a:r>
            <a:endParaRPr lang="en-US" sz="1400" dirty="0" smtClean="0"/>
          </a:p>
          <a:p>
            <a:pPr marL="128019" lvl="1" indent="0">
              <a:buNone/>
            </a:pPr>
            <a:r>
              <a:rPr lang="en-US" sz="1400" dirty="0" smtClean="0"/>
              <a:t>UPGCUST is a PeopleSoft project that contains all your institution’s customizations.</a:t>
            </a:r>
          </a:p>
          <a:p>
            <a:pPr marL="128019" lvl="1" indent="0">
              <a:buNone/>
            </a:pPr>
            <a:r>
              <a:rPr lang="en-US" sz="1400" dirty="0" smtClean="0"/>
              <a:t>In other words, everything in your environment that was updated by somebody other than “PPLSOFT”.</a:t>
            </a:r>
          </a:p>
          <a:p>
            <a:pPr marL="128019" lvl="1" indent="0">
              <a:buNone/>
            </a:pPr>
            <a:r>
              <a:rPr lang="en-US" sz="1400" dirty="0" smtClean="0"/>
              <a:t>It’s a chance to get your customizations into the upgrade source demo.</a:t>
            </a:r>
          </a:p>
          <a:p>
            <a:pPr marL="128019" lvl="1" indent="0">
              <a:buNone/>
            </a:pPr>
            <a:r>
              <a:rPr lang="en-US" sz="1400" dirty="0" smtClean="0"/>
              <a:t>Anything you </a:t>
            </a:r>
            <a:r>
              <a:rPr lang="en-US" sz="1400" u="sng" dirty="0" smtClean="0"/>
              <a:t>don’t</a:t>
            </a:r>
            <a:r>
              <a:rPr lang="en-US" sz="1400" dirty="0" smtClean="0"/>
              <a:t> take you need to manually review and retrofit*.</a:t>
            </a:r>
          </a:p>
          <a:p>
            <a:pPr marL="128019" lvl="1" indent="0">
              <a:buNone/>
            </a:pPr>
            <a:r>
              <a:rPr lang="en-US" sz="1400" dirty="0" smtClean="0"/>
              <a:t>Note:</a:t>
            </a:r>
          </a:p>
          <a:p>
            <a:pPr marL="470919" lvl="1" indent="-342900">
              <a:buAutoNum type="arabicPeriod"/>
            </a:pPr>
            <a:r>
              <a:rPr lang="en-US" sz="1400" dirty="0" smtClean="0"/>
              <a:t>Resource intensive to review and retrofit</a:t>
            </a:r>
          </a:p>
          <a:p>
            <a:pPr marL="470919" lvl="1" indent="-342900">
              <a:buAutoNum type="arabicPeriod"/>
            </a:pPr>
            <a:r>
              <a:rPr lang="en-US" sz="1400" dirty="0" smtClean="0"/>
              <a:t>The “Move to Production” takes </a:t>
            </a:r>
            <a:r>
              <a:rPr lang="en-US" sz="1400" i="1" dirty="0" smtClean="0"/>
              <a:t>everything</a:t>
            </a:r>
            <a:r>
              <a:rPr lang="en-US" sz="1400" dirty="0" smtClean="0"/>
              <a:t> – anything you miss, you must fix in the next iteration</a:t>
            </a:r>
          </a:p>
          <a:p>
            <a:pPr marL="128019" lvl="1" indent="0">
              <a:buNone/>
            </a:pPr>
            <a:r>
              <a:rPr lang="en-US" sz="1400" u="sng" dirty="0" smtClean="0"/>
              <a:t>How resource intensive?</a:t>
            </a:r>
            <a:endParaRPr lang="en-US" sz="1400" u="sng"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6" name="Content Placeholder 5"/>
          <p:cNvPicPr>
            <a:picLocks noGrp="1" noChangeAspect="1"/>
          </p:cNvPicPr>
          <p:nvPr>
            <p:ph sz="half" idx="1"/>
          </p:nvPr>
        </p:nvPicPr>
        <p:blipFill>
          <a:blip r:embed="rId2"/>
          <a:stretch>
            <a:fillRect/>
          </a:stretch>
        </p:blipFill>
        <p:spPr>
          <a:xfrm>
            <a:off x="768096" y="2084832"/>
            <a:ext cx="3565525" cy="2705084"/>
          </a:xfrm>
          <a:prstGeom prst="rect">
            <a:avLst/>
          </a:prstGeom>
        </p:spPr>
      </p:pic>
    </p:spTree>
    <p:extLst>
      <p:ext uri="{BB962C8B-B14F-4D97-AF65-F5344CB8AC3E}">
        <p14:creationId xmlns:p14="http://schemas.microsoft.com/office/powerpoint/2010/main" val="3490138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REAPPLYING CUSTOMIZATIONS</a:t>
            </a:r>
            <a:endParaRPr lang="en-US" dirty="0"/>
          </a:p>
        </p:txBody>
      </p:sp>
      <p:sp>
        <p:nvSpPr>
          <p:cNvPr id="3" name="Content Placeholder 2"/>
          <p:cNvSpPr>
            <a:spLocks noGrp="1"/>
          </p:cNvSpPr>
          <p:nvPr>
            <p:ph idx="1"/>
          </p:nvPr>
        </p:nvSpPr>
        <p:spPr/>
        <p:txBody>
          <a:bodyPr/>
          <a:lstStyle/>
          <a:p>
            <a:r>
              <a:rPr lang="en-US" dirty="0" smtClean="0"/>
              <a:t>UPGCUST initial count:</a:t>
            </a:r>
          </a:p>
          <a:p>
            <a:pPr algn="ctr"/>
            <a:endParaRPr lang="en-US" sz="6600" dirty="0" smtClean="0"/>
          </a:p>
          <a:p>
            <a:pPr algn="ctr"/>
            <a:r>
              <a:rPr lang="en-US" sz="6600" dirty="0" smtClean="0"/>
              <a:t>40923 objects</a:t>
            </a:r>
            <a:endParaRPr lang="en-US" sz="6600"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256176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Accelerating our Analysis</a:t>
            </a:r>
            <a:endParaRPr lang="en-US" dirty="0"/>
          </a:p>
        </p:txBody>
      </p:sp>
      <p:sp>
        <p:nvSpPr>
          <p:cNvPr id="4" name="Content Placeholder 3"/>
          <p:cNvSpPr>
            <a:spLocks noGrp="1"/>
          </p:cNvSpPr>
          <p:nvPr>
            <p:ph sz="half" idx="2"/>
          </p:nvPr>
        </p:nvSpPr>
        <p:spPr/>
        <p:txBody>
          <a:bodyPr>
            <a:normAutofit/>
          </a:bodyPr>
          <a:lstStyle/>
          <a:p>
            <a:r>
              <a:rPr lang="en-US" sz="1800" dirty="0" smtClean="0"/>
              <a:t>FILTERING THE NOISE</a:t>
            </a:r>
          </a:p>
          <a:p>
            <a:pPr lvl="1"/>
            <a:r>
              <a:rPr lang="en-US" sz="1400" dirty="0" smtClean="0"/>
              <a:t>Some are Waterloo or </a:t>
            </a:r>
            <a:r>
              <a:rPr lang="en-US" sz="1400" dirty="0" err="1" smtClean="0"/>
              <a:t>GreyHeller</a:t>
            </a:r>
            <a:r>
              <a:rPr lang="en-US" sz="1400" dirty="0" smtClean="0"/>
              <a:t> bolt-</a:t>
            </a:r>
            <a:r>
              <a:rPr lang="en-US" sz="1400" dirty="0" err="1" smtClean="0"/>
              <a:t>ons</a:t>
            </a:r>
            <a:endParaRPr lang="en-US" sz="1400" dirty="0"/>
          </a:p>
          <a:p>
            <a:pPr lvl="1"/>
            <a:r>
              <a:rPr lang="en-US" sz="1400" dirty="0" smtClean="0"/>
              <a:t>Some are customizations to delivered objects that </a:t>
            </a:r>
            <a:r>
              <a:rPr lang="en-US" sz="1400" i="1" dirty="0" smtClean="0"/>
              <a:t>haven’t</a:t>
            </a:r>
            <a:r>
              <a:rPr lang="en-US" sz="1400" dirty="0" smtClean="0"/>
              <a:t> changed in the application upgrade</a:t>
            </a:r>
          </a:p>
          <a:p>
            <a:pPr lvl="1"/>
            <a:r>
              <a:rPr lang="en-US" sz="1400" dirty="0" smtClean="0"/>
              <a:t>Some are </a:t>
            </a:r>
            <a:r>
              <a:rPr lang="en-US" sz="1400" u="sng" dirty="0" smtClean="0"/>
              <a:t>legitimate</a:t>
            </a:r>
            <a:r>
              <a:rPr lang="en-US" sz="1400" dirty="0" smtClean="0"/>
              <a:t> cases to review and retrofit</a:t>
            </a:r>
            <a:endParaRPr lang="en-US" sz="1400"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8" name="Content Placeholder 7"/>
          <p:cNvPicPr>
            <a:picLocks noGrp="1" noChangeAspect="1"/>
          </p:cNvPicPr>
          <p:nvPr>
            <p:ph sz="half" idx="1"/>
          </p:nvPr>
        </p:nvPicPr>
        <p:blipFill>
          <a:blip r:embed="rId2"/>
          <a:stretch>
            <a:fillRect/>
          </a:stretch>
        </p:blipFill>
        <p:spPr>
          <a:xfrm>
            <a:off x="768096" y="2084832"/>
            <a:ext cx="3565525" cy="3753634"/>
          </a:xfrm>
          <a:prstGeom prst="rect">
            <a:avLst/>
          </a:prstGeom>
        </p:spPr>
      </p:pic>
    </p:spTree>
    <p:extLst>
      <p:ext uri="{BB962C8B-B14F-4D97-AF65-F5344CB8AC3E}">
        <p14:creationId xmlns:p14="http://schemas.microsoft.com/office/powerpoint/2010/main" val="2507979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DEMO DATABASES</a:t>
            </a:r>
            <a:endParaRPr lang="en-US" dirty="0"/>
          </a:p>
        </p:txBody>
      </p:sp>
      <p:pic>
        <p:nvPicPr>
          <p:cNvPr id="6" name="Content Placeholder 5"/>
          <p:cNvPicPr>
            <a:picLocks noGrp="1" noChangeAspect="1"/>
          </p:cNvPicPr>
          <p:nvPr>
            <p:ph sz="half" idx="1"/>
          </p:nvPr>
        </p:nvPicPr>
        <p:blipFill>
          <a:blip r:embed="rId2"/>
          <a:stretch>
            <a:fillRect/>
          </a:stretch>
        </p:blipFill>
        <p:spPr>
          <a:xfrm>
            <a:off x="768350" y="2712136"/>
            <a:ext cx="3565525" cy="3170452"/>
          </a:xfrm>
          <a:prstGeom prst="rect">
            <a:avLst/>
          </a:prstGeom>
        </p:spPr>
      </p:pic>
      <p:sp>
        <p:nvSpPr>
          <p:cNvPr id="4" name="Content Placeholder 3"/>
          <p:cNvSpPr>
            <a:spLocks noGrp="1"/>
          </p:cNvSpPr>
          <p:nvPr>
            <p:ph sz="half" idx="2"/>
          </p:nvPr>
        </p:nvSpPr>
        <p:spPr/>
        <p:txBody>
          <a:bodyPr/>
          <a:lstStyle/>
          <a:p>
            <a:r>
              <a:rPr lang="en-US" dirty="0" smtClean="0"/>
              <a:t>WHAT WE USED</a:t>
            </a:r>
          </a:p>
          <a:p>
            <a:pPr lvl="1"/>
            <a:r>
              <a:rPr lang="en-US" dirty="0"/>
              <a:t>Pre-upgrade </a:t>
            </a:r>
            <a:r>
              <a:rPr lang="en-US" dirty="0" smtClean="0"/>
              <a:t>demo (CS 9.0 B33)</a:t>
            </a:r>
            <a:endParaRPr lang="en-US" dirty="0"/>
          </a:p>
          <a:p>
            <a:pPr lvl="1"/>
            <a:r>
              <a:rPr lang="en-US" dirty="0"/>
              <a:t>Post-upgrade </a:t>
            </a:r>
            <a:r>
              <a:rPr lang="en-US" dirty="0" smtClean="0"/>
              <a:t>demo (CS 9.2 PUM 3)</a:t>
            </a:r>
            <a:endParaRPr lang="en-US" dirty="0"/>
          </a:p>
          <a:p>
            <a:pPr lvl="1"/>
            <a:r>
              <a:rPr lang="en-US" dirty="0"/>
              <a:t>Target </a:t>
            </a:r>
            <a:r>
              <a:rPr lang="en-US" dirty="0" smtClean="0"/>
              <a:t>environment</a:t>
            </a:r>
          </a:p>
          <a:p>
            <a:r>
              <a:rPr lang="en-US" dirty="0" smtClean="0"/>
              <a:t>WHAT WE DID</a:t>
            </a:r>
          </a:p>
          <a:p>
            <a:pPr lvl="1"/>
            <a:r>
              <a:rPr lang="en-US" sz="1400" dirty="0"/>
              <a:t>Compare </a:t>
            </a:r>
            <a:r>
              <a:rPr lang="en-US" sz="1400" dirty="0" smtClean="0"/>
              <a:t>demo-to-demo</a:t>
            </a:r>
            <a:endParaRPr lang="en-US" sz="1400" dirty="0"/>
          </a:p>
          <a:p>
            <a:pPr lvl="1"/>
            <a:r>
              <a:rPr lang="en-US" sz="1400" dirty="0" smtClean="0"/>
              <a:t>Export PSPROJECTDEFN, PSPROJECTITEM</a:t>
            </a:r>
            <a:endParaRPr lang="en-US" sz="1400" dirty="0"/>
          </a:p>
          <a:p>
            <a:pPr lvl="1"/>
            <a:r>
              <a:rPr lang="en-US" sz="1400" dirty="0"/>
              <a:t>Import </a:t>
            </a:r>
            <a:r>
              <a:rPr lang="en-US" sz="1400" dirty="0" smtClean="0"/>
              <a:t>PSPROJECTDEFN, PSPROJECTITEM into </a:t>
            </a:r>
            <a:r>
              <a:rPr lang="en-US" sz="1400" dirty="0"/>
              <a:t>our target </a:t>
            </a:r>
            <a:r>
              <a:rPr lang="en-US" sz="1400" dirty="0" smtClean="0"/>
              <a:t>environment</a:t>
            </a:r>
          </a:p>
          <a:p>
            <a:pPr lvl="1"/>
            <a:r>
              <a:rPr lang="en-US" sz="1400" dirty="0" smtClean="0"/>
              <a:t>Write SQL to select from the demo-to-demo project tables and selectively flag UPGCUST project items that are valid for upgrade</a:t>
            </a:r>
          </a:p>
          <a:p>
            <a:pPr lvl="1"/>
            <a:r>
              <a:rPr lang="en-US" sz="1400" dirty="0" smtClean="0"/>
              <a:t>Partially automate the “</a:t>
            </a:r>
            <a:r>
              <a:rPr lang="en-US" sz="1400" i="1" dirty="0" smtClean="0"/>
              <a:t>Reviewing New Release Changes</a:t>
            </a:r>
            <a:r>
              <a:rPr lang="en-US" sz="1400" dirty="0" smtClean="0"/>
              <a:t>” step</a:t>
            </a:r>
            <a:endParaRPr lang="en-US" sz="1400" dirty="0"/>
          </a:p>
          <a:p>
            <a:endParaRPr lang="en-US" dirty="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3512813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COMPARES with SQL</a:t>
            </a:r>
            <a:endParaRPr lang="en-US" dirty="0"/>
          </a:p>
        </p:txBody>
      </p:sp>
      <p:sp>
        <p:nvSpPr>
          <p:cNvPr id="4" name="Content Placeholder 3"/>
          <p:cNvSpPr>
            <a:spLocks noGrp="1"/>
          </p:cNvSpPr>
          <p:nvPr>
            <p:ph sz="half" idx="2"/>
          </p:nvPr>
        </p:nvSpPr>
        <p:spPr/>
        <p:txBody>
          <a:bodyPr>
            <a:normAutofit/>
          </a:bodyPr>
          <a:lstStyle/>
          <a:p>
            <a:r>
              <a:rPr lang="en-US" sz="1800" dirty="0" smtClean="0"/>
              <a:t>LEVERAGING COMPARES WITH SQL</a:t>
            </a:r>
          </a:p>
          <a:p>
            <a:r>
              <a:rPr lang="en-US" sz="1800" dirty="0" smtClean="0"/>
              <a:t>The logic:</a:t>
            </a:r>
            <a:endParaRPr lang="en-US" sz="1400" dirty="0"/>
          </a:p>
          <a:p>
            <a:pPr lvl="1"/>
            <a:r>
              <a:rPr lang="en-US" sz="1400" dirty="0" smtClean="0"/>
              <a:t>Is it in the demo-to-demo compares?</a:t>
            </a:r>
          </a:p>
          <a:p>
            <a:pPr lvl="2"/>
            <a:r>
              <a:rPr lang="en-US" sz="1000" dirty="0" smtClean="0"/>
              <a:t>If not, it hasn’t been re-delivered (or is 100% custom) so we can safely take the customization</a:t>
            </a:r>
          </a:p>
          <a:p>
            <a:pPr lvl="1"/>
            <a:r>
              <a:rPr lang="en-US" sz="1400" dirty="0" smtClean="0"/>
              <a:t>If it is, is the last updated stamp of </a:t>
            </a:r>
            <a:r>
              <a:rPr lang="en-US" sz="1400" i="1" dirty="0" smtClean="0"/>
              <a:t>their</a:t>
            </a:r>
            <a:r>
              <a:rPr lang="en-US" sz="1400" dirty="0" smtClean="0"/>
              <a:t> change </a:t>
            </a:r>
            <a:r>
              <a:rPr lang="en-US" sz="1400" u="sng" dirty="0" smtClean="0"/>
              <a:t>newer</a:t>
            </a:r>
            <a:r>
              <a:rPr lang="en-US" sz="1400" dirty="0" smtClean="0"/>
              <a:t> than the last updated stamp of </a:t>
            </a:r>
            <a:r>
              <a:rPr lang="en-US" sz="1400" i="1" dirty="0" smtClean="0"/>
              <a:t>our</a:t>
            </a:r>
            <a:r>
              <a:rPr lang="en-US" sz="1400" dirty="0" smtClean="0"/>
              <a:t> change?</a:t>
            </a:r>
          </a:p>
          <a:p>
            <a:pPr lvl="2"/>
            <a:r>
              <a:rPr lang="en-US" sz="1000" dirty="0" smtClean="0"/>
              <a:t>If not, we customized it </a:t>
            </a:r>
            <a:r>
              <a:rPr lang="en-US" sz="1000" i="1" dirty="0" smtClean="0"/>
              <a:t>after</a:t>
            </a:r>
            <a:r>
              <a:rPr lang="en-US" sz="1000" dirty="0" smtClean="0"/>
              <a:t> they re-delivered it so we can safely take the customization</a:t>
            </a:r>
          </a:p>
          <a:p>
            <a:pPr lvl="1"/>
            <a:r>
              <a:rPr lang="en-US" sz="1400" dirty="0" smtClean="0"/>
              <a:t>If it’s in the demo-to-demo compares with a </a:t>
            </a:r>
            <a:r>
              <a:rPr lang="en-US" sz="1400" u="sng" dirty="0" smtClean="0"/>
              <a:t>newer</a:t>
            </a:r>
            <a:r>
              <a:rPr lang="en-US" sz="1400" dirty="0" smtClean="0"/>
              <a:t> last updated stamp…</a:t>
            </a:r>
          </a:p>
          <a:p>
            <a:pPr lvl="2"/>
            <a:r>
              <a:rPr lang="en-US" sz="1000" dirty="0" smtClean="0"/>
              <a:t>No getting around it: we have to review and retrofit.</a:t>
            </a:r>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11" name="Content Placeholder 10"/>
          <p:cNvPicPr>
            <a:picLocks noGrp="1" noChangeAspect="1"/>
          </p:cNvPicPr>
          <p:nvPr>
            <p:ph sz="half" idx="1"/>
          </p:nvPr>
        </p:nvPicPr>
        <p:blipFill>
          <a:blip r:embed="rId2"/>
          <a:stretch>
            <a:fillRect/>
          </a:stretch>
        </p:blipFill>
        <p:spPr>
          <a:xfrm>
            <a:off x="768096" y="2084832"/>
            <a:ext cx="3565525" cy="3519754"/>
          </a:xfrm>
          <a:prstGeom prst="rect">
            <a:avLst/>
          </a:prstGeom>
        </p:spPr>
      </p:pic>
    </p:spTree>
    <p:extLst>
      <p:ext uri="{BB962C8B-B14F-4D97-AF65-F5344CB8AC3E}">
        <p14:creationId xmlns:p14="http://schemas.microsoft.com/office/powerpoint/2010/main" val="2841744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REALIZED – By the numbers</a:t>
            </a:r>
            <a:endParaRPr lang="en-US" dirty="0"/>
          </a:p>
        </p:txBody>
      </p:sp>
      <p:sp>
        <p:nvSpPr>
          <p:cNvPr id="3" name="Content Placeholder 2"/>
          <p:cNvSpPr>
            <a:spLocks noGrp="1"/>
          </p:cNvSpPr>
          <p:nvPr>
            <p:ph idx="1"/>
          </p:nvPr>
        </p:nvSpPr>
        <p:spPr/>
        <p:txBody>
          <a:bodyPr/>
          <a:lstStyle/>
          <a:p>
            <a:r>
              <a:rPr lang="en-US" dirty="0" smtClean="0"/>
              <a:t>“Review and retrofit” final count:</a:t>
            </a:r>
          </a:p>
          <a:p>
            <a:pPr algn="ctr"/>
            <a:endParaRPr lang="en-US" sz="6600" dirty="0" smtClean="0"/>
          </a:p>
          <a:p>
            <a:pPr algn="ctr"/>
            <a:r>
              <a:rPr lang="en-US" sz="6600" dirty="0" smtClean="0"/>
              <a:t>251 objects</a:t>
            </a:r>
            <a:endParaRPr lang="en-US" sz="6600"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7650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Waterloo</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b="1" dirty="0" smtClean="0"/>
              <a:t>31,380 </a:t>
            </a:r>
            <a:r>
              <a:rPr lang="en-US" b="1" dirty="0"/>
              <a:t>undergraduate, 5,290 graduate students</a:t>
            </a:r>
            <a:endParaRPr lang="en-US" dirty="0"/>
          </a:p>
          <a:p>
            <a:r>
              <a:rPr lang="en-US" dirty="0"/>
              <a:t>17% undergraduate and 37% graduate students are international</a:t>
            </a:r>
          </a:p>
          <a:p>
            <a:r>
              <a:rPr lang="en-US" b="1" dirty="0"/>
              <a:t>1,000-acre</a:t>
            </a:r>
            <a:r>
              <a:rPr lang="en-US" dirty="0"/>
              <a:t> main campus in Waterloo, 100+ </a:t>
            </a:r>
            <a:r>
              <a:rPr lang="en-US" dirty="0" smtClean="0"/>
              <a:t>buildings</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914" b="2914"/>
          <a:stretch>
            <a:fillRect/>
          </a:stretch>
        </p:blipFill>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realized - By the hours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8096" y="2084832"/>
            <a:ext cx="3565525" cy="2403984"/>
          </a:xfrm>
        </p:spPr>
      </p:pic>
      <p:sp>
        <p:nvSpPr>
          <p:cNvPr id="6" name="Content Placeholder 5"/>
          <p:cNvSpPr>
            <a:spLocks noGrp="1"/>
          </p:cNvSpPr>
          <p:nvPr>
            <p:ph sz="half" idx="2"/>
          </p:nvPr>
        </p:nvSpPr>
        <p:spPr/>
        <p:txBody>
          <a:bodyPr>
            <a:normAutofit/>
          </a:bodyPr>
          <a:lstStyle/>
          <a:p>
            <a:r>
              <a:rPr lang="en-US" sz="1400" dirty="0" smtClean="0"/>
              <a:t>Having done the review, we engaged Oracle </a:t>
            </a:r>
            <a:r>
              <a:rPr lang="en-US" sz="1400" dirty="0"/>
              <a:t>Consulting </a:t>
            </a:r>
            <a:r>
              <a:rPr lang="en-US" sz="1400" dirty="0" smtClean="0"/>
              <a:t>Canada to </a:t>
            </a:r>
            <a:r>
              <a:rPr lang="en-US" sz="1400" dirty="0"/>
              <a:t>perform the </a:t>
            </a:r>
            <a:r>
              <a:rPr lang="en-US" sz="1400" dirty="0" smtClean="0"/>
              <a:t>reapplication.</a:t>
            </a:r>
            <a:endParaRPr lang="en-US" sz="1400" dirty="0"/>
          </a:p>
          <a:p>
            <a:r>
              <a:rPr lang="en-US" sz="1400" dirty="0"/>
              <a:t>Based on </a:t>
            </a:r>
            <a:r>
              <a:rPr lang="en-US" sz="1400" dirty="0" smtClean="0"/>
              <a:t>copies of our demo environments, our custom SQR’s and compare reports, they estimated </a:t>
            </a:r>
            <a:r>
              <a:rPr lang="en-US" sz="1400" b="1" dirty="0" smtClean="0">
                <a:solidFill>
                  <a:srgbClr val="C00000"/>
                </a:solidFill>
              </a:rPr>
              <a:t>221</a:t>
            </a:r>
            <a:r>
              <a:rPr lang="en-US" sz="1400" dirty="0" smtClean="0"/>
              <a:t> hours.</a:t>
            </a:r>
          </a:p>
          <a:p>
            <a:r>
              <a:rPr lang="en-US" sz="1400" dirty="0" smtClean="0"/>
              <a:t>Their actual hours spent were ~ </a:t>
            </a:r>
            <a:r>
              <a:rPr lang="en-US" sz="1400" b="1" dirty="0" smtClean="0">
                <a:solidFill>
                  <a:srgbClr val="00B0F0"/>
                </a:solidFill>
              </a:rPr>
              <a:t>150</a:t>
            </a:r>
            <a:r>
              <a:rPr lang="en-US" sz="1400" dirty="0" smtClean="0"/>
              <a:t>, approximately 60% of budget.</a:t>
            </a:r>
            <a:endParaRPr lang="en-US" sz="1400" dirty="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8" name="table"/>
          <p:cNvPicPr>
            <a:picLocks noChangeAspect="1"/>
          </p:cNvPicPr>
          <p:nvPr/>
        </p:nvPicPr>
        <p:blipFill>
          <a:blip r:embed="rId3"/>
          <a:stretch>
            <a:fillRect/>
          </a:stretch>
        </p:blipFill>
        <p:spPr>
          <a:xfrm>
            <a:off x="768096" y="4561840"/>
            <a:ext cx="7620104" cy="1747520"/>
          </a:xfrm>
          <a:prstGeom prst="rect">
            <a:avLst/>
          </a:prstGeom>
        </p:spPr>
      </p:pic>
    </p:spTree>
    <p:extLst>
      <p:ext uri="{BB962C8B-B14F-4D97-AF65-F5344CB8AC3E}">
        <p14:creationId xmlns:p14="http://schemas.microsoft.com/office/powerpoint/2010/main" val="3577872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 APPLICATION UPGRADE</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False Positives in UPGCUST</a:t>
            </a:r>
          </a:p>
          <a:p>
            <a:pPr lvl="2"/>
            <a:r>
              <a:rPr lang="en-US" dirty="0" smtClean="0"/>
              <a:t>Last modified by [Internal PeopleSoft users that are not PPLSOFT] cause false positives in UPGCUST</a:t>
            </a:r>
          </a:p>
          <a:p>
            <a:pPr lvl="1"/>
            <a:r>
              <a:rPr lang="en-US" dirty="0" smtClean="0"/>
              <a:t>Missing Permission Lists</a:t>
            </a:r>
          </a:p>
          <a:p>
            <a:pPr lvl="2"/>
            <a:r>
              <a:rPr lang="en-US" dirty="0" smtClean="0"/>
              <a:t>Glasgow and Waterloo have both noticed that </a:t>
            </a:r>
            <a:r>
              <a:rPr lang="en-US" u="sng" dirty="0" smtClean="0"/>
              <a:t>custom</a:t>
            </a:r>
            <a:r>
              <a:rPr lang="en-US" dirty="0" smtClean="0"/>
              <a:t> Permission Lists appear to be missing </a:t>
            </a:r>
            <a:r>
              <a:rPr lang="en-US" u="sng" dirty="0" smtClean="0"/>
              <a:t>custom</a:t>
            </a:r>
            <a:r>
              <a:rPr lang="en-US" dirty="0" smtClean="0"/>
              <a:t> Components and Pages post-upgrade.  Even though both the permission lists and the items are custom, they appear to have been dropped.</a:t>
            </a:r>
          </a:p>
          <a:p>
            <a:pPr lvl="2"/>
            <a:r>
              <a:rPr lang="en-US" dirty="0" smtClean="0"/>
              <a:t>Pre-upgrade to post-upgrade environments can be compared to find such occurrences (PSAUTHITEM table).</a:t>
            </a:r>
          </a:p>
          <a:p>
            <a:pPr lvl="1"/>
            <a:r>
              <a:rPr lang="en-US" dirty="0" smtClean="0"/>
              <a:t>Type Control configuration</a:t>
            </a:r>
          </a:p>
          <a:p>
            <a:pPr lvl="2"/>
            <a:r>
              <a:rPr lang="en-US" dirty="0" smtClean="0"/>
              <a:t>Glasgow and Waterloo have noticed that Type Control configuration table gets reset during the upgrade and custom configuration has to be manually reapplied.  According to a report from Santa Clara university, this also occurs during maintenance application (e.g. PUM 6).</a:t>
            </a:r>
          </a:p>
          <a:p>
            <a:pPr lvl="2"/>
            <a:r>
              <a:rPr lang="en-US" dirty="0" smtClean="0"/>
              <a:t>Navigation: Set Up SACR &gt; Common Definitions &gt; Self Service &gt; Type Control</a:t>
            </a:r>
          </a:p>
          <a:p>
            <a:pPr lvl="1"/>
            <a:r>
              <a:rPr lang="en-US" dirty="0" smtClean="0"/>
              <a:t>Navigation Tab configuration</a:t>
            </a:r>
          </a:p>
          <a:p>
            <a:pPr lvl="2"/>
            <a:r>
              <a:rPr lang="en-US" dirty="0" smtClean="0"/>
              <a:t>Waterloo has noticed that Tab Navigation is reset during the upgrade.</a:t>
            </a:r>
          </a:p>
          <a:p>
            <a:pPr lvl="2"/>
            <a:r>
              <a:rPr lang="en-US" dirty="0" smtClean="0"/>
              <a:t>Navigation: Set Up SACR &gt; Common Definitions &gt; Self Service &gt; Navigation Tabs</a:t>
            </a:r>
          </a:p>
          <a:p>
            <a:pPr lvl="1"/>
            <a:r>
              <a:rPr lang="en-US" dirty="0" smtClean="0"/>
              <a:t>Recurrences preventing future Run Dates on processes</a:t>
            </a:r>
          </a:p>
          <a:p>
            <a:pPr lvl="2"/>
            <a:r>
              <a:rPr lang="en-US" dirty="0" smtClean="0"/>
              <a:t>Derby and Waterloo have noticed that Run Date is greyed when a Recurrence is selected</a:t>
            </a:r>
          </a:p>
          <a:p>
            <a:pPr lvl="2"/>
            <a:r>
              <a:rPr lang="en-US" dirty="0" smtClean="0"/>
              <a:t>MOS ID: </a:t>
            </a:r>
            <a:r>
              <a:rPr lang="en-US" dirty="0" smtClean="0">
                <a:hlinkClick r:id="rId2"/>
              </a:rPr>
              <a:t>2137395.1</a:t>
            </a:r>
            <a:endParaRPr lang="en-US" dirty="0" smtClean="0"/>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1984860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Gotchas</a:t>
            </a:r>
            <a:r>
              <a:rPr lang="en-US" dirty="0" smtClean="0"/>
              <a:t>: Application Upgrade 2</a:t>
            </a:r>
            <a:endParaRPr lang="en-US" dirty="0"/>
          </a:p>
        </p:txBody>
      </p:sp>
      <p:sp>
        <p:nvSpPr>
          <p:cNvPr id="6" name="Content Placeholder 5"/>
          <p:cNvSpPr>
            <a:spLocks noGrp="1"/>
          </p:cNvSpPr>
          <p:nvPr>
            <p:ph sz="half" idx="2"/>
          </p:nvPr>
        </p:nvSpPr>
        <p:spPr/>
        <p:txBody>
          <a:bodyPr/>
          <a:lstStyle/>
          <a:p>
            <a:pPr lvl="1"/>
            <a:r>
              <a:rPr lang="en-US" dirty="0"/>
              <a:t>Integration Broker XML message configuration</a:t>
            </a:r>
          </a:p>
          <a:p>
            <a:pPr lvl="2"/>
            <a:r>
              <a:rPr lang="en-US" dirty="0"/>
              <a:t>Waterloo has noticed that </a:t>
            </a:r>
            <a:r>
              <a:rPr lang="en-US" u="sng" dirty="0"/>
              <a:t>custom</a:t>
            </a:r>
            <a:r>
              <a:rPr lang="en-US" dirty="0"/>
              <a:t> message configuration appears to be garbled post-upgrade.</a:t>
            </a:r>
          </a:p>
          <a:p>
            <a:pPr lvl="2"/>
            <a:r>
              <a:rPr lang="en-US" dirty="0"/>
              <a:t>Navigation: </a:t>
            </a:r>
            <a:r>
              <a:rPr lang="en-US" dirty="0" err="1"/>
              <a:t>PeopleTools</a:t>
            </a:r>
            <a:r>
              <a:rPr lang="en-US" dirty="0"/>
              <a:t> &gt; Integration Broker &gt; Integration Setup &gt; Messages</a:t>
            </a:r>
          </a:p>
          <a:p>
            <a:pPr lvl="3"/>
            <a:r>
              <a:rPr lang="en-US" dirty="0"/>
              <a:t>Default Primitive is set to </a:t>
            </a:r>
            <a:r>
              <a:rPr lang="en-US" i="1" dirty="0"/>
              <a:t>(invalid value)</a:t>
            </a:r>
            <a:endParaRPr lang="en-US" dirty="0"/>
          </a:p>
          <a:p>
            <a:pPr lvl="3"/>
            <a:r>
              <a:rPr lang="en-US" dirty="0" smtClean="0"/>
              <a:t>Target namespace </a:t>
            </a:r>
            <a:r>
              <a:rPr lang="en-US" dirty="0"/>
              <a:t>prefix is </a:t>
            </a:r>
            <a:r>
              <a:rPr lang="en-US" dirty="0" smtClean="0"/>
              <a:t>cleared</a:t>
            </a:r>
          </a:p>
          <a:p>
            <a:pPr lvl="3"/>
            <a:r>
              <a:rPr lang="en-US" dirty="0" smtClean="0"/>
              <a:t>Element prefix is cleared</a:t>
            </a:r>
          </a:p>
          <a:p>
            <a:pPr lvl="3"/>
            <a:r>
              <a:rPr lang="en-US" dirty="0" smtClean="0"/>
              <a:t>Node </a:t>
            </a:r>
            <a:r>
              <a:rPr lang="en-US" dirty="0"/>
              <a:t>type is set to </a:t>
            </a:r>
            <a:r>
              <a:rPr lang="en-US" i="1" dirty="0" smtClean="0"/>
              <a:t>attribute</a:t>
            </a:r>
            <a:endParaRPr lang="en-US" dirty="0" smtClean="0"/>
          </a:p>
          <a:p>
            <a:r>
              <a:rPr lang="en-US" dirty="0" smtClean="0"/>
              <a:t>No explanation for how this came about -- yet.</a:t>
            </a:r>
          </a:p>
        </p:txBody>
      </p:sp>
      <p:sp>
        <p:nvSpPr>
          <p:cNvPr id="4" name="Footer Placeholder 3"/>
          <p:cNvSpPr>
            <a:spLocks noGrp="1"/>
          </p:cNvSpPr>
          <p:nvPr>
            <p:ph type="ftr" sz="quarter" idx="11"/>
          </p:nvPr>
        </p:nvSpPr>
        <p:spPr/>
        <p:txBody>
          <a:bodyPr/>
          <a:lstStyle/>
          <a:p>
            <a:r>
              <a:rPr lang="en-US" smtClean="0"/>
              <a:t>Canada Alliance   5-7 November 2017</a:t>
            </a:r>
            <a:endParaRPr lang="en-US" dirty="0"/>
          </a:p>
        </p:txBody>
      </p:sp>
      <p:pic>
        <p:nvPicPr>
          <p:cNvPr id="9" name="Content Placeholder 8"/>
          <p:cNvPicPr>
            <a:picLocks noGrp="1" noChangeAspect="1"/>
          </p:cNvPicPr>
          <p:nvPr>
            <p:ph sz="half" idx="1"/>
          </p:nvPr>
        </p:nvPicPr>
        <p:blipFill>
          <a:blip r:embed="rId2"/>
          <a:stretch>
            <a:fillRect/>
          </a:stretch>
        </p:blipFill>
        <p:spPr>
          <a:xfrm>
            <a:off x="768350" y="3044672"/>
            <a:ext cx="3565525" cy="2505381"/>
          </a:xfrm>
          <a:prstGeom prst="rect">
            <a:avLst/>
          </a:prstGeom>
        </p:spPr>
      </p:pic>
    </p:spTree>
    <p:extLst>
      <p:ext uri="{BB962C8B-B14F-4D97-AF65-F5344CB8AC3E}">
        <p14:creationId xmlns:p14="http://schemas.microsoft.com/office/powerpoint/2010/main" val="3253262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Experiential Lessons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8096" y="2286000"/>
            <a:ext cx="3565525" cy="2674143"/>
          </a:xfrm>
        </p:spPr>
      </p:pic>
      <p:sp>
        <p:nvSpPr>
          <p:cNvPr id="4" name="Content Placeholder 3"/>
          <p:cNvSpPr>
            <a:spLocks noGrp="1"/>
          </p:cNvSpPr>
          <p:nvPr>
            <p:ph sz="half" idx="2"/>
          </p:nvPr>
        </p:nvSpPr>
        <p:spPr/>
        <p:txBody>
          <a:bodyPr/>
          <a:lstStyle/>
          <a:p>
            <a:r>
              <a:rPr lang="en-US" dirty="0" smtClean="0"/>
              <a:t>THE HUMAN FACTOR</a:t>
            </a:r>
          </a:p>
          <a:p>
            <a:r>
              <a:rPr lang="en-US" dirty="0" smtClean="0"/>
              <a:t>We have benefitted from:</a:t>
            </a:r>
          </a:p>
          <a:p>
            <a:pPr lvl="1"/>
            <a:r>
              <a:rPr lang="en-US" dirty="0" smtClean="0"/>
              <a:t>Complimentary skill sets</a:t>
            </a:r>
          </a:p>
          <a:p>
            <a:pPr lvl="2"/>
            <a:r>
              <a:rPr lang="en-US" dirty="0"/>
              <a:t>S</a:t>
            </a:r>
            <a:r>
              <a:rPr lang="en-US" dirty="0" smtClean="0"/>
              <a:t>ysadmin with developer skills</a:t>
            </a:r>
          </a:p>
          <a:p>
            <a:pPr lvl="2"/>
            <a:r>
              <a:rPr lang="en-US" dirty="0"/>
              <a:t>P</a:t>
            </a:r>
            <a:r>
              <a:rPr lang="en-US" dirty="0" smtClean="0"/>
              <a:t>roject Manager with a background in systems</a:t>
            </a:r>
          </a:p>
          <a:p>
            <a:pPr lvl="2"/>
            <a:r>
              <a:rPr lang="en-US" dirty="0" smtClean="0"/>
              <a:t>Testing coordinator with in-depth product and tools knowledge</a:t>
            </a:r>
          </a:p>
          <a:p>
            <a:pPr lvl="1"/>
            <a:r>
              <a:rPr lang="en-US" dirty="0" smtClean="0"/>
              <a:t>Waterloo’s SEIF and outreach</a:t>
            </a:r>
          </a:p>
          <a:p>
            <a:pPr marL="310899" lvl="2" indent="0">
              <a:buNone/>
            </a:pPr>
            <a:r>
              <a:rPr lang="en-US" dirty="0" smtClean="0"/>
              <a:t>Staff International Experience Fund</a:t>
            </a:r>
            <a:endParaRPr lang="en-US" dirty="0"/>
          </a:p>
          <a:p>
            <a:pPr lvl="2"/>
            <a:r>
              <a:rPr lang="en-US" dirty="0" smtClean="0">
                <a:hlinkClick r:id="rId3"/>
              </a:rPr>
              <a:t>University of Glasgow</a:t>
            </a:r>
            <a:r>
              <a:rPr lang="en-US" dirty="0" smtClean="0"/>
              <a:t>, United Kingdom</a:t>
            </a:r>
          </a:p>
          <a:p>
            <a:pPr lvl="2"/>
            <a:r>
              <a:rPr lang="en-US" dirty="0" smtClean="0">
                <a:hlinkClick r:id="rId4"/>
              </a:rPr>
              <a:t>University of Derby</a:t>
            </a:r>
            <a:r>
              <a:rPr lang="en-US" dirty="0" smtClean="0"/>
              <a:t>, United Kingdom</a:t>
            </a:r>
          </a:p>
          <a:p>
            <a:pPr lvl="1"/>
            <a:r>
              <a:rPr lang="en-US" dirty="0" smtClean="0"/>
              <a:t>Strength of functional resources</a:t>
            </a:r>
          </a:p>
          <a:p>
            <a:pPr lvl="2"/>
            <a:r>
              <a:rPr lang="en-US" dirty="0" smtClean="0"/>
              <a:t>strong grasp of both business and product</a:t>
            </a:r>
          </a:p>
          <a:p>
            <a:pPr lvl="2"/>
            <a:r>
              <a:rPr lang="en-US" dirty="0"/>
              <a:t>p</a:t>
            </a:r>
            <a:r>
              <a:rPr lang="en-US" dirty="0" smtClean="0"/>
              <a:t>rioritizing the testing of core, critical elements that will be used shortly after go-live</a:t>
            </a:r>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2516177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Chris Voutsis</a:t>
            </a:r>
            <a:endParaRPr lang="en-US" dirty="0"/>
          </a:p>
        </p:txBody>
      </p:sp>
      <p:sp>
        <p:nvSpPr>
          <p:cNvPr id="4" name="Content Placeholder 3"/>
          <p:cNvSpPr>
            <a:spLocks noGrp="1"/>
          </p:cNvSpPr>
          <p:nvPr>
            <p:ph sz="half" idx="2"/>
          </p:nvPr>
        </p:nvSpPr>
        <p:spPr>
          <a:xfrm>
            <a:off x="768096" y="2967788"/>
            <a:ext cx="7290054" cy="1446168"/>
          </a:xfrm>
        </p:spPr>
        <p:txBody>
          <a:bodyPr>
            <a:normAutofit/>
          </a:bodyPr>
          <a:lstStyle/>
          <a:p>
            <a:r>
              <a:rPr lang="en-US" dirty="0"/>
              <a:t>Team Lead, Enterprise Application Services</a:t>
            </a:r>
          </a:p>
          <a:p>
            <a:r>
              <a:rPr lang="en-US" dirty="0"/>
              <a:t>University of Waterloo</a:t>
            </a:r>
          </a:p>
          <a:p>
            <a:r>
              <a:rPr lang="en-US" dirty="0"/>
              <a:t>cvoutsis@uwaterloo.ca</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234"/>
            <a:ext cx="9144000" cy="32091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63" y="741178"/>
            <a:ext cx="1929084" cy="1593326"/>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Waterloo &amp; </a:t>
            </a:r>
            <a:r>
              <a:rPr lang="en-US" dirty="0"/>
              <a:t>ORACLE</a:t>
            </a:r>
          </a:p>
        </p:txBody>
      </p:sp>
      <p:sp>
        <p:nvSpPr>
          <p:cNvPr id="4" name="Text Placeholder 3"/>
          <p:cNvSpPr>
            <a:spLocks noGrp="1"/>
          </p:cNvSpPr>
          <p:nvPr>
            <p:ph type="body" sz="half" idx="2"/>
          </p:nvPr>
        </p:nvSpPr>
        <p:spPr/>
        <p:txBody>
          <a:bodyPr>
            <a:normAutofit/>
          </a:bodyPr>
          <a:lstStyle/>
          <a:p>
            <a:pPr marL="285750" indent="-285750">
              <a:buFontTx/>
              <a:buChar char="-"/>
            </a:pPr>
            <a:r>
              <a:rPr lang="en-US" dirty="0" smtClean="0"/>
              <a:t>CS 9.0/8.53</a:t>
            </a:r>
          </a:p>
          <a:p>
            <a:pPr marL="285750" indent="-285750">
              <a:buFontTx/>
              <a:buChar char="-"/>
            </a:pPr>
            <a:r>
              <a:rPr lang="en-US" dirty="0" smtClean="0"/>
              <a:t>HCM 9.1/8.55</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822" b="2822"/>
          <a:stretch>
            <a:fillRect/>
          </a:stretch>
        </p:blipFill>
        <p:spPr/>
      </p:pic>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Solutions </a:t>
            </a:r>
            <a:r>
              <a:rPr lang="en-US" dirty="0" err="1" smtClean="0"/>
              <a:t>DEtail</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5" name="Content Placeholder 4"/>
          <p:cNvSpPr>
            <a:spLocks noGrp="1"/>
          </p:cNvSpPr>
          <p:nvPr>
            <p:ph idx="1"/>
          </p:nvPr>
        </p:nvSpPr>
        <p:spPr/>
        <p:txBody>
          <a:bodyPr>
            <a:normAutofit lnSpcReduction="10000"/>
          </a:bodyPr>
          <a:lstStyle/>
          <a:p>
            <a:r>
              <a:rPr lang="en-US" dirty="0" smtClean="0"/>
              <a:t>Project initiated in 1997, implementation completed in 2001.</a:t>
            </a:r>
          </a:p>
          <a:p>
            <a:r>
              <a:rPr lang="en-US" dirty="0" smtClean="0"/>
              <a:t>Last major “big splashes”:</a:t>
            </a:r>
          </a:p>
          <a:p>
            <a:pPr lvl="1"/>
            <a:r>
              <a:rPr lang="en-US" dirty="0" smtClean="0"/>
              <a:t>PT - 2013</a:t>
            </a:r>
          </a:p>
          <a:p>
            <a:pPr lvl="1"/>
            <a:r>
              <a:rPr lang="en-US" dirty="0" smtClean="0"/>
              <a:t>Bundles - 2014</a:t>
            </a:r>
          </a:p>
          <a:p>
            <a:r>
              <a:rPr lang="en-US" u="sng" dirty="0" smtClean="0"/>
              <a:t>Current:</a:t>
            </a:r>
          </a:p>
          <a:p>
            <a:r>
              <a:rPr lang="en-US" dirty="0" smtClean="0"/>
              <a:t>- CS Bundle 33 &amp; HR Bundle 19 – not split</a:t>
            </a:r>
          </a:p>
          <a:p>
            <a:r>
              <a:rPr lang="en-US" dirty="0" smtClean="0"/>
              <a:t>- </a:t>
            </a:r>
            <a:r>
              <a:rPr lang="en-US" dirty="0" err="1" smtClean="0"/>
              <a:t>PeopleTools</a:t>
            </a:r>
            <a:r>
              <a:rPr lang="en-US" dirty="0" smtClean="0"/>
              <a:t> 8.53.28</a:t>
            </a:r>
          </a:p>
          <a:p>
            <a:r>
              <a:rPr lang="en-US" u="sng" dirty="0" smtClean="0"/>
              <a:t>Post-Upgrade:</a:t>
            </a:r>
          </a:p>
          <a:p>
            <a:r>
              <a:rPr lang="en-US" dirty="0" smtClean="0"/>
              <a:t>- CS Update Image 5 (approx. 10 bundles)</a:t>
            </a:r>
          </a:p>
          <a:p>
            <a:r>
              <a:rPr lang="en-US" dirty="0" smtClean="0"/>
              <a:t>- </a:t>
            </a:r>
            <a:r>
              <a:rPr lang="en-US" dirty="0" err="1" smtClean="0"/>
              <a:t>PeopleTools</a:t>
            </a:r>
            <a:r>
              <a:rPr lang="en-US" dirty="0" smtClean="0"/>
              <a:t> 8.55.19 (October CPU)</a:t>
            </a:r>
          </a:p>
          <a:p>
            <a:endParaRPr lang="en-US" dirty="0"/>
          </a:p>
        </p:txBody>
      </p:sp>
    </p:spTree>
    <p:extLst>
      <p:ext uri="{BB962C8B-B14F-4D97-AF65-F5344CB8AC3E}">
        <p14:creationId xmlns:p14="http://schemas.microsoft.com/office/powerpoint/2010/main" val="3864125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a:bodyPr>
          <a:lstStyle/>
          <a:p>
            <a:r>
              <a:rPr lang="en-US" dirty="0" smtClean="0"/>
              <a:t>Starting </a:t>
            </a:r>
            <a:r>
              <a:rPr lang="en-US" dirty="0" smtClean="0"/>
              <a:t>with the upgrade process, we will look at </a:t>
            </a:r>
            <a:r>
              <a:rPr lang="en-US" dirty="0" smtClean="0"/>
              <a:t>Waterloo’s implementation </a:t>
            </a:r>
            <a:r>
              <a:rPr lang="en-US" dirty="0" smtClean="0"/>
              <a:t>and how we were able to accelerate our 9.2 upgrade </a:t>
            </a:r>
            <a:r>
              <a:rPr lang="en-US" dirty="0" smtClean="0"/>
              <a:t>by leveraging new technologies as well as tried and tested techniques.</a:t>
            </a:r>
            <a:endParaRPr lang="en-US" dirty="0"/>
          </a:p>
          <a:p>
            <a:pPr marL="457200" indent="-457200">
              <a:buFont typeface="+mj-lt"/>
              <a:buAutoNum type="arabicPeriod"/>
            </a:pPr>
            <a:r>
              <a:rPr lang="en-US" dirty="0" smtClean="0"/>
              <a:t>BACKGROUND</a:t>
            </a:r>
            <a:br>
              <a:rPr lang="en-US" dirty="0" smtClean="0"/>
            </a:br>
            <a:r>
              <a:rPr lang="en-US" dirty="0" smtClean="0"/>
              <a:t>A quick look at the traditional upgrade method</a:t>
            </a:r>
            <a:endParaRPr lang="en-US" dirty="0"/>
          </a:p>
          <a:p>
            <a:pPr marL="457200" indent="-457200">
              <a:buFont typeface="+mj-lt"/>
              <a:buAutoNum type="arabicPeriod"/>
            </a:pPr>
            <a:r>
              <a:rPr lang="en-US" dirty="0" smtClean="0"/>
              <a:t>WATERLOO AND 9.2</a:t>
            </a:r>
            <a:br>
              <a:rPr lang="en-US" dirty="0" smtClean="0"/>
            </a:br>
            <a:r>
              <a:rPr lang="en-US" dirty="0" smtClean="0"/>
              <a:t>Waterloo’s </a:t>
            </a:r>
            <a:r>
              <a:rPr lang="en-US" dirty="0" smtClean="0"/>
              <a:t>established implementation </a:t>
            </a:r>
            <a:r>
              <a:rPr lang="en-US" dirty="0" smtClean="0"/>
              <a:t>meets Deployment Packages</a:t>
            </a:r>
            <a:endParaRPr lang="en-US" dirty="0"/>
          </a:p>
          <a:p>
            <a:pPr marL="457200" indent="-457200">
              <a:buFont typeface="+mj-lt"/>
              <a:buAutoNum type="arabicPeriod"/>
            </a:pPr>
            <a:r>
              <a:rPr lang="en-US" dirty="0" smtClean="0"/>
              <a:t>BRINGING IN THE NEW</a:t>
            </a:r>
            <a:r>
              <a:rPr lang="en-US" dirty="0"/>
              <a:t/>
            </a:r>
            <a:br>
              <a:rPr lang="en-US" dirty="0"/>
            </a:br>
            <a:r>
              <a:rPr lang="en-US" dirty="0" smtClean="0"/>
              <a:t>Of course we had a few stumbles…</a:t>
            </a:r>
            <a:endParaRPr lang="en-US" dirty="0"/>
          </a:p>
          <a:p>
            <a:pPr marL="457200" indent="-457200">
              <a:buFont typeface="+mj-lt"/>
              <a:buAutoNum type="arabicPeriod"/>
            </a:pPr>
            <a:r>
              <a:rPr lang="en-US" dirty="0" smtClean="0"/>
              <a:t>ACCELERATING YOUR UPGRADE</a:t>
            </a:r>
            <a:r>
              <a:rPr lang="en-US" dirty="0"/>
              <a:t/>
            </a:r>
            <a:br>
              <a:rPr lang="en-US" dirty="0"/>
            </a:br>
            <a:r>
              <a:rPr lang="en-US" dirty="0" smtClean="0"/>
              <a:t>How Waterloo used compare reports to save on work</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1</a:t>
            </a:r>
            <a:r>
              <a:rPr lang="en-US" sz="4000" dirty="0" smtClean="0"/>
              <a:t>. BACKGROUND</a:t>
            </a:r>
            <a:endParaRPr lang="en-US" sz="4000" dirty="0"/>
          </a:p>
        </p:txBody>
      </p:sp>
      <p:sp>
        <p:nvSpPr>
          <p:cNvPr id="3" name="Subtitle 2"/>
          <p:cNvSpPr>
            <a:spLocks noGrp="1"/>
          </p:cNvSpPr>
          <p:nvPr>
            <p:ph type="subTitle" idx="1"/>
          </p:nvPr>
        </p:nvSpPr>
        <p:spPr/>
        <p:txBody>
          <a:bodyPr/>
          <a:lstStyle/>
          <a:p>
            <a:r>
              <a:rPr lang="en-US" dirty="0" smtClean="0"/>
              <a:t>A quick look at the traditional upgrade method</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UpgradeS</a:t>
            </a:r>
            <a:r>
              <a:rPr lang="en-US" dirty="0" smtClean="0"/>
              <a:t>: A Quick Look</a:t>
            </a:r>
            <a:endParaRPr lang="en-US" dirty="0"/>
          </a:p>
        </p:txBody>
      </p:sp>
      <p:pic>
        <p:nvPicPr>
          <p:cNvPr id="6" name="Content Placeholder 5"/>
          <p:cNvPicPr>
            <a:picLocks noGrp="1" noChangeAspect="1"/>
          </p:cNvPicPr>
          <p:nvPr>
            <p:ph sz="half" idx="1"/>
          </p:nvPr>
        </p:nvPicPr>
        <p:blipFill>
          <a:blip r:embed="rId2"/>
          <a:stretch>
            <a:fillRect/>
          </a:stretch>
        </p:blipFill>
        <p:spPr>
          <a:xfrm>
            <a:off x="768096" y="2084832"/>
            <a:ext cx="2632915" cy="4022725"/>
          </a:xfrm>
          <a:prstGeom prst="rect">
            <a:avLst/>
          </a:prstGeom>
        </p:spPr>
      </p:pic>
      <p:sp>
        <p:nvSpPr>
          <p:cNvPr id="4" name="Content Placeholder 3"/>
          <p:cNvSpPr>
            <a:spLocks noGrp="1"/>
          </p:cNvSpPr>
          <p:nvPr>
            <p:ph sz="half" idx="2"/>
          </p:nvPr>
        </p:nvSpPr>
        <p:spPr/>
        <p:txBody>
          <a:bodyPr/>
          <a:lstStyle/>
          <a:p>
            <a:r>
              <a:rPr lang="en-US" dirty="0" smtClean="0"/>
              <a:t>Install New Release Demo</a:t>
            </a:r>
          </a:p>
          <a:p>
            <a:r>
              <a:rPr lang="en-US" dirty="0" smtClean="0"/>
              <a:t>Take a copy of Production</a:t>
            </a:r>
          </a:p>
          <a:p>
            <a:pPr lvl="1"/>
            <a:r>
              <a:rPr lang="en-US" dirty="0" smtClean="0"/>
              <a:t>Perform Initial Pass</a:t>
            </a:r>
          </a:p>
          <a:p>
            <a:pPr lvl="1"/>
            <a:r>
              <a:rPr lang="en-US" dirty="0" smtClean="0"/>
              <a:t>Test and apply fixes</a:t>
            </a:r>
          </a:p>
          <a:p>
            <a:r>
              <a:rPr lang="en-US" dirty="0" smtClean="0"/>
              <a:t>Take a new copy of Production</a:t>
            </a:r>
          </a:p>
          <a:p>
            <a:pPr lvl="1"/>
            <a:r>
              <a:rPr lang="en-US" dirty="0" smtClean="0"/>
              <a:t>Perform Move to Production</a:t>
            </a:r>
          </a:p>
          <a:p>
            <a:pPr lvl="1"/>
            <a:r>
              <a:rPr lang="en-US" dirty="0" smtClean="0"/>
              <a:t>Test and apply fixes</a:t>
            </a:r>
          </a:p>
          <a:p>
            <a:r>
              <a:rPr lang="en-US" dirty="0" smtClean="0"/>
              <a:t>Take a new copy of Production</a:t>
            </a:r>
          </a:p>
          <a:p>
            <a:pPr lvl="1"/>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200228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Waterloo’s Environments</a:t>
            </a:r>
            <a:endParaRPr lang="en-US" dirty="0"/>
          </a:p>
        </p:txBody>
      </p:sp>
      <p:sp>
        <p:nvSpPr>
          <p:cNvPr id="4" name="Content Placeholder 3"/>
          <p:cNvSpPr>
            <a:spLocks noGrp="1"/>
          </p:cNvSpPr>
          <p:nvPr>
            <p:ph idx="1"/>
          </p:nvPr>
        </p:nvSpPr>
        <p:spPr/>
        <p:txBody>
          <a:bodyPr>
            <a:normAutofit/>
          </a:bodyPr>
          <a:lstStyle/>
          <a:p>
            <a:r>
              <a:rPr lang="en-US" dirty="0" smtClean="0"/>
              <a:t>15+ environments</a:t>
            </a:r>
          </a:p>
          <a:p>
            <a:pPr lvl="1"/>
            <a:r>
              <a:rPr lang="en-US" dirty="0" smtClean="0"/>
              <a:t>Production support stream (Dev, Test, </a:t>
            </a:r>
            <a:r>
              <a:rPr lang="en-US" dirty="0" err="1" smtClean="0"/>
              <a:t>PreProd</a:t>
            </a:r>
            <a:r>
              <a:rPr lang="en-US" dirty="0" smtClean="0"/>
              <a:t>)</a:t>
            </a:r>
          </a:p>
          <a:p>
            <a:pPr lvl="1"/>
            <a:r>
              <a:rPr lang="en-US" dirty="0" smtClean="0"/>
              <a:t>Major projects stream (Dev, Test, </a:t>
            </a:r>
            <a:r>
              <a:rPr lang="en-US" dirty="0" err="1" smtClean="0"/>
              <a:t>PreProd</a:t>
            </a:r>
            <a:r>
              <a:rPr lang="en-US" dirty="0" smtClean="0"/>
              <a:t>)</a:t>
            </a:r>
          </a:p>
          <a:p>
            <a:pPr lvl="1"/>
            <a:r>
              <a:rPr lang="en-US" dirty="0" smtClean="0"/>
              <a:t>Tuition Calculation support</a:t>
            </a:r>
          </a:p>
          <a:p>
            <a:pPr lvl="1"/>
            <a:r>
              <a:rPr lang="en-US" dirty="0" smtClean="0"/>
              <a:t>Integration development and support</a:t>
            </a:r>
          </a:p>
          <a:p>
            <a:pPr lvl="1"/>
            <a:r>
              <a:rPr lang="en-US" dirty="0" smtClean="0"/>
              <a:t>Government Count Date copies for Ontario ministries</a:t>
            </a:r>
          </a:p>
          <a:p>
            <a:r>
              <a:rPr lang="en-US" dirty="0" smtClean="0"/>
              <a:t>Major Competing Projects</a:t>
            </a:r>
          </a:p>
          <a:p>
            <a:pPr lvl="1"/>
            <a:r>
              <a:rPr lang="en-US" dirty="0" smtClean="0"/>
              <a:t>Unable to truly freeze until very late in the iterations (“slushy freeze”)</a:t>
            </a:r>
          </a:p>
          <a:p>
            <a:r>
              <a:rPr lang="en-US" dirty="0" smtClean="0"/>
              <a:t>Multi-Step Upgrade (to PUM 5)</a:t>
            </a:r>
          </a:p>
          <a:p>
            <a:pPr lvl="1"/>
            <a:r>
              <a:rPr lang="en-US" dirty="0" smtClean="0"/>
              <a:t>Certified upgrade path is to PUM 3</a:t>
            </a:r>
          </a:p>
          <a:p>
            <a:pPr lvl="1"/>
            <a:r>
              <a:rPr lang="en-US" dirty="0" smtClean="0"/>
              <a:t>MTP source is static PUM 3 image after which tools and PUM 5 are applied</a:t>
            </a:r>
            <a:endParaRPr lang="en-US" dirty="0"/>
          </a:p>
        </p:txBody>
      </p:sp>
      <p:sp>
        <p:nvSpPr>
          <p:cNvPr id="5" name="Footer Placeholder 4"/>
          <p:cNvSpPr>
            <a:spLocks noGrp="1"/>
          </p:cNvSpPr>
          <p:nvPr>
            <p:ph type="ftr" sz="quarter" idx="11"/>
          </p:nvPr>
        </p:nvSpPr>
        <p:spPr/>
        <p:txBody>
          <a:bodyPr/>
          <a:lstStyle/>
          <a:p>
            <a:r>
              <a:rPr lang="en-US" smtClean="0"/>
              <a:t>Canada Alliance   5-7 November 2017</a:t>
            </a:r>
            <a:endParaRPr lang="en-US" dirty="0"/>
          </a:p>
        </p:txBody>
      </p:sp>
    </p:spTree>
    <p:extLst>
      <p:ext uri="{BB962C8B-B14F-4D97-AF65-F5344CB8AC3E}">
        <p14:creationId xmlns:p14="http://schemas.microsoft.com/office/powerpoint/2010/main" val="3932107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5507</TotalTime>
  <Words>2088</Words>
  <Application>Microsoft Office PowerPoint</Application>
  <PresentationFormat>On-screen Show (4:3)</PresentationFormat>
  <Paragraphs>313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Tw Cen MT</vt:lpstr>
      <vt:lpstr>Tw Cen MT Condensed</vt:lpstr>
      <vt:lpstr>Wingdings</vt:lpstr>
      <vt:lpstr>Wingdings 3</vt:lpstr>
      <vt:lpstr>Integral</vt:lpstr>
      <vt:lpstr>Merging the Old and the New Cloud Deployment and Accelerating Your 9.2 Upgrade</vt:lpstr>
      <vt:lpstr>presenter</vt:lpstr>
      <vt:lpstr>University of Waterloo</vt:lpstr>
      <vt:lpstr>Waterloo &amp; ORACLE</vt:lpstr>
      <vt:lpstr>Campus Solutions DEtail</vt:lpstr>
      <vt:lpstr>Agenda</vt:lpstr>
      <vt:lpstr>1. BACKGROUND</vt:lpstr>
      <vt:lpstr>UpgradeS: A Quick Look</vt:lpstr>
      <vt:lpstr>Waterloo’s Environments</vt:lpstr>
      <vt:lpstr>UpgradeS REVISITED: Waterloo</vt:lpstr>
      <vt:lpstr>Upgrades: Another Quick Look</vt:lpstr>
      <vt:lpstr>Waterloo’s architecture</vt:lpstr>
      <vt:lpstr>Waterloo’s implementation</vt:lpstr>
      <vt:lpstr>2. Waterloo and 9.2</vt:lpstr>
      <vt:lpstr>From 8.53 to 8.55</vt:lpstr>
      <vt:lpstr>IT CAN BE HARD TO find the time</vt:lpstr>
      <vt:lpstr>DEPLOYMENT PACKAGES into the mix</vt:lpstr>
      <vt:lpstr>3. Bringing in the new</vt:lpstr>
      <vt:lpstr>Adopting deployment packages</vt:lpstr>
      <vt:lpstr>GOTCHAS: Deployment Packages</vt:lpstr>
      <vt:lpstr>4. ACCELERATING YOUR UPGRADE</vt:lpstr>
      <vt:lpstr>Mini-agenda</vt:lpstr>
      <vt:lpstr>Manual stop for review</vt:lpstr>
      <vt:lpstr>The UPGCUST Project</vt:lpstr>
      <vt:lpstr>REAPPLYING CUSTOMIZATIONS</vt:lpstr>
      <vt:lpstr>Accelerating our Analysis</vt:lpstr>
      <vt:lpstr>LEVERAGING DEMO DATABASES</vt:lpstr>
      <vt:lpstr>LEVERAGING COMPARES with SQL</vt:lpstr>
      <vt:lpstr>BENEFITS REALIZED – By the numbers</vt:lpstr>
      <vt:lpstr>Benefits realized - By the hours</vt:lpstr>
      <vt:lpstr>GOTCHAS: APPLICATION UPGRADE</vt:lpstr>
      <vt:lpstr>Gotchas: Application Upgrade 2</vt:lpstr>
      <vt:lpstr>Final Experiential Lessons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Voutsis, Christopher</cp:lastModifiedBy>
  <cp:revision>179</cp:revision>
  <dcterms:created xsi:type="dcterms:W3CDTF">2015-09-02T14:36:24Z</dcterms:created>
  <dcterms:modified xsi:type="dcterms:W3CDTF">2017-11-06T16:28:17Z</dcterms:modified>
</cp:coreProperties>
</file>