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51"/>
  </p:notesMasterIdLst>
  <p:sldIdLst>
    <p:sldId id="259" r:id="rId2"/>
    <p:sldId id="260" r:id="rId3"/>
    <p:sldId id="292" r:id="rId4"/>
    <p:sldId id="288" r:id="rId5"/>
    <p:sldId id="290" r:id="rId6"/>
    <p:sldId id="291" r:id="rId7"/>
    <p:sldId id="261" r:id="rId8"/>
    <p:sldId id="329" r:id="rId9"/>
    <p:sldId id="330" r:id="rId10"/>
    <p:sldId id="262" r:id="rId11"/>
    <p:sldId id="301" r:id="rId12"/>
    <p:sldId id="266" r:id="rId13"/>
    <p:sldId id="293" r:id="rId14"/>
    <p:sldId id="302" r:id="rId15"/>
    <p:sldId id="296" r:id="rId16"/>
    <p:sldId id="297" r:id="rId17"/>
    <p:sldId id="298" r:id="rId18"/>
    <p:sldId id="299" r:id="rId19"/>
    <p:sldId id="300" r:id="rId20"/>
    <p:sldId id="294" r:id="rId21"/>
    <p:sldId id="303" r:id="rId22"/>
    <p:sldId id="304" r:id="rId23"/>
    <p:sldId id="295" r:id="rId24"/>
    <p:sldId id="305" r:id="rId25"/>
    <p:sldId id="306" r:id="rId26"/>
    <p:sldId id="307" r:id="rId27"/>
    <p:sldId id="309" r:id="rId28"/>
    <p:sldId id="308" r:id="rId29"/>
    <p:sldId id="310" r:id="rId30"/>
    <p:sldId id="314" r:id="rId31"/>
    <p:sldId id="311" r:id="rId32"/>
    <p:sldId id="312" r:id="rId33"/>
    <p:sldId id="328" r:id="rId34"/>
    <p:sldId id="319" r:id="rId35"/>
    <p:sldId id="315" r:id="rId36"/>
    <p:sldId id="316" r:id="rId37"/>
    <p:sldId id="317" r:id="rId38"/>
    <p:sldId id="318" r:id="rId39"/>
    <p:sldId id="321" r:id="rId40"/>
    <p:sldId id="281" r:id="rId41"/>
    <p:sldId id="313" r:id="rId42"/>
    <p:sldId id="322" r:id="rId43"/>
    <p:sldId id="323" r:id="rId44"/>
    <p:sldId id="324" r:id="rId45"/>
    <p:sldId id="327" r:id="rId46"/>
    <p:sldId id="325" r:id="rId47"/>
    <p:sldId id="326" r:id="rId48"/>
    <p:sldId id="283" r:id="rId49"/>
    <p:sldId id="28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7EEB5-6A45-434A-A1E8-FFAADB5545D1}" type="datetimeFigureOut">
              <a:rPr lang="nl-NL" smtClean="0"/>
              <a:t>18-11-15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0E3E4-A70E-4BCE-882B-5225FC416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9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E3E4-A70E-4BCE-882B-5225FC4163A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89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F4E5D-E98D-4488-BC41-4626E0C2C94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84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C7B6D14-D446-42D5-A6B7-A2470EA7138F}" type="datetime1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Affiliations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267F-C517-4D86-9E64-2AE765ED7DF1}" type="datetime1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Affiliations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EF9B-D4F7-4F64-A4C3-7821D49036A3}" type="datetime1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Affiliations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DFCB-1CA2-4410-AD84-33FEB1436B76}" type="datetime1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Affiliations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6879-0BAC-4F35-8F6A-5F2A67D1EE28}" type="datetime1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Affiliations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758E-037F-4286-A27F-900E9E7B1BDB}" type="datetime1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Affiliations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B992-91E7-4971-8BEA-7999917E76F7}" type="datetime1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Affiliations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CD0B-004F-43F6-8423-9EA2E6632E2A}" type="datetime1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Affiliations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D14A-F9F0-4BBE-9E1A-3C7984BFAD98}" type="datetime1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Affiliations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B377-FB9E-41B1-AFB2-76AFC11CF2C4}" type="datetime1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Affiliations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8778-7A2A-4D0B-B960-1F1960191285}" type="datetime1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Affiliations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5BE3AE6-369C-472D-97B8-3D3F77974BA6}" type="datetime1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Affiliations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Use of the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Notification </a:t>
            </a:r>
            <a:r>
              <a:rPr lang="en-US" sz="3600" b="1" dirty="0"/>
              <a:t>Framework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SESSION 5314</a:t>
            </a:r>
          </a:p>
          <a:p>
            <a:r>
              <a:rPr lang="nl-NL" dirty="0"/>
              <a:t>Nov 18, 2015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22865"/>
          <a:stretch/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Current Situation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" y="307669"/>
            <a:ext cx="8648790" cy="2264081"/>
          </a:xfrm>
          <a:prstGeom prst="rect">
            <a:avLst/>
          </a:prstGeom>
        </p:spPr>
      </p:pic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" b="20004"/>
          <a:stretch/>
        </p:blipFill>
        <p:spPr>
          <a:xfrm>
            <a:off x="-241" y="10886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Comunication</a:t>
            </a:r>
            <a:r>
              <a:rPr lang="nl-NL" dirty="0" smtClean="0"/>
              <a:t> </a:t>
            </a:r>
            <a:r>
              <a:rPr lang="nl-NL" dirty="0" err="1"/>
              <a:t>Customization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Font typeface="Wingdings" panose="05000000000000000000" pitchFamily="2" charset="2"/>
              <a:buChar char="§"/>
            </a:pPr>
            <a:r>
              <a:rPr lang="en-US" dirty="0" smtClean="0"/>
              <a:t>Petition Requests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en-US" dirty="0" smtClean="0"/>
              <a:t>Enrollment Requests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en-US" dirty="0" smtClean="0"/>
              <a:t>Results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academics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12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755"/>
          <a:stretch/>
        </p:blipFill>
        <p:spPr>
          <a:xfrm>
            <a:off x="1284514" y="2084832"/>
            <a:ext cx="6305196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Petition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13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935" y="2084832"/>
            <a:ext cx="60483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Student </a:t>
            </a:r>
            <a:r>
              <a:rPr lang="nl-NL" dirty="0" err="1" smtClean="0"/>
              <a:t>exceptions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14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293" y="2286000"/>
            <a:ext cx="660966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E-mail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594" y="2084832"/>
            <a:ext cx="6571057" cy="4022725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Petition</a:t>
            </a:r>
            <a:r>
              <a:rPr lang="nl-NL" dirty="0" smtClean="0"/>
              <a:t> </a:t>
            </a:r>
            <a:r>
              <a:rPr lang="nl-NL" dirty="0" err="1" smtClean="0"/>
              <a:t>request</a:t>
            </a:r>
            <a:r>
              <a:rPr lang="nl-NL" dirty="0" smtClean="0"/>
              <a:t> </a:t>
            </a:r>
            <a:r>
              <a:rPr lang="nl-NL" dirty="0" err="1" smtClean="0"/>
              <a:t>admin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16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966" y="2084832"/>
            <a:ext cx="3754313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Petition</a:t>
            </a:r>
            <a:r>
              <a:rPr lang="nl-NL" dirty="0" smtClean="0"/>
              <a:t> </a:t>
            </a:r>
            <a:r>
              <a:rPr lang="nl-NL" dirty="0" err="1" smtClean="0"/>
              <a:t>communication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17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88" y="2084832"/>
            <a:ext cx="6221269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4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Process</a:t>
            </a:r>
            <a:r>
              <a:rPr lang="nl-NL" dirty="0" smtClean="0"/>
              <a:t> Parameters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18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795" y="2084832"/>
            <a:ext cx="5860656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Email parameters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19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60" y="2246176"/>
            <a:ext cx="64865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Dijks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Functional Consultant</a:t>
            </a:r>
          </a:p>
          <a:p>
            <a:r>
              <a:rPr lang="en-US" dirty="0"/>
              <a:t>SaNS </a:t>
            </a:r>
            <a:r>
              <a:rPr lang="en-US" dirty="0" smtClean="0"/>
              <a:t>Expertise Centre</a:t>
            </a:r>
            <a:endParaRPr lang="en-US" dirty="0"/>
          </a:p>
          <a:p>
            <a:r>
              <a:rPr lang="en-US" dirty="0"/>
              <a:t>j</a:t>
            </a:r>
            <a:r>
              <a:rPr lang="en-US" dirty="0" smtClean="0"/>
              <a:t>im.dijks@sans-ec.nl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Jim has a background in teaching and consultancy and works since 2012 for the SaNS Expertise Centre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96" y="574369"/>
            <a:ext cx="5447348" cy="1426007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329" y="4960137"/>
            <a:ext cx="5829300" cy="1463040"/>
          </a:xfrm>
        </p:spPr>
        <p:txBody>
          <a:bodyPr/>
          <a:lstStyle/>
          <a:p>
            <a:r>
              <a:rPr lang="en-US" dirty="0" smtClean="0"/>
              <a:t>Notification framework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" y="307669"/>
            <a:ext cx="8648790" cy="2264081"/>
          </a:xfrm>
          <a:prstGeom prst="rect">
            <a:avLst/>
          </a:prstGeom>
        </p:spPr>
      </p:pic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" b="5617"/>
          <a:stretch>
            <a:fillRect/>
          </a:stretch>
        </p:blipFill>
        <p:spPr>
          <a:xfrm>
            <a:off x="2286" y="0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Notifications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Font typeface="Wingdings" panose="05000000000000000000" pitchFamily="2" charset="2"/>
              <a:buChar char="§"/>
            </a:pPr>
            <a:r>
              <a:rPr lang="en-US" dirty="0" smtClean="0"/>
              <a:t>Real Time</a:t>
            </a:r>
          </a:p>
          <a:p>
            <a:pPr marL="532511" lvl="1" indent="-358775">
              <a:buFont typeface="Wingdings" panose="05000000000000000000" pitchFamily="2" charset="2"/>
              <a:buChar char="§"/>
            </a:pPr>
            <a:r>
              <a:rPr lang="en-US" dirty="0" smtClean="0"/>
              <a:t>Petition Request (</a:t>
            </a:r>
            <a:r>
              <a:rPr lang="en-US" dirty="0"/>
              <a:t>Student Self </a:t>
            </a:r>
            <a:r>
              <a:rPr lang="en-US" dirty="0" smtClean="0"/>
              <a:t>Service)</a:t>
            </a:r>
          </a:p>
          <a:p>
            <a:pPr marL="532511" lvl="1" indent="-358775">
              <a:buFont typeface="Wingdings" panose="05000000000000000000" pitchFamily="2" charset="2"/>
              <a:buChar char="§"/>
            </a:pPr>
            <a:r>
              <a:rPr lang="en-US" dirty="0" smtClean="0"/>
              <a:t>Enrollment Request (</a:t>
            </a:r>
            <a:r>
              <a:rPr lang="en-US" dirty="0"/>
              <a:t>Student Self </a:t>
            </a:r>
            <a:r>
              <a:rPr lang="en-US" dirty="0" smtClean="0"/>
              <a:t>Service)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en-US" dirty="0" smtClean="0"/>
              <a:t>Batch</a:t>
            </a:r>
          </a:p>
          <a:p>
            <a:pPr marL="532511" lvl="1" indent="-358775">
              <a:buFont typeface="Wingdings" panose="05000000000000000000" pitchFamily="2" charset="2"/>
              <a:buChar char="§"/>
            </a:pPr>
            <a:r>
              <a:rPr lang="en-US" dirty="0" smtClean="0"/>
              <a:t>Petition Request (Admin)</a:t>
            </a:r>
          </a:p>
          <a:p>
            <a:pPr marL="532511" lvl="1" indent="-358775">
              <a:buFont typeface="Wingdings" panose="05000000000000000000" pitchFamily="2" charset="2"/>
              <a:buChar char="§"/>
            </a:pPr>
            <a:r>
              <a:rPr lang="en-US" dirty="0" smtClean="0"/>
              <a:t>Enrollment Request (Admin)</a:t>
            </a:r>
          </a:p>
          <a:p>
            <a:pPr marL="532511" lvl="1" indent="-358775">
              <a:buFont typeface="Wingdings" panose="05000000000000000000" pitchFamily="2" charset="2"/>
              <a:buChar char="§"/>
            </a:pPr>
            <a:r>
              <a:rPr lang="en-US" dirty="0" smtClean="0"/>
              <a:t>Grade Rosters (Not Approved)</a:t>
            </a:r>
          </a:p>
          <a:p>
            <a:pPr marL="532511" lvl="1" indent="-358775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21</a:t>
            </a:fld>
            <a:endParaRPr lang="en-US"/>
          </a:p>
        </p:txBody>
      </p:sp>
      <p:sp>
        <p:nvSpPr>
          <p:cNvPr id="4" name="Afgeronde rechthoek 3"/>
          <p:cNvSpPr/>
          <p:nvPr/>
        </p:nvSpPr>
        <p:spPr>
          <a:xfrm>
            <a:off x="522514" y="2198915"/>
            <a:ext cx="4789715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7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notification</a:t>
            </a:r>
            <a:r>
              <a:rPr lang="nl-NL" dirty="0" smtClean="0"/>
              <a:t> </a:t>
            </a:r>
            <a:r>
              <a:rPr lang="nl-NL" dirty="0" err="1" smtClean="0"/>
              <a:t>framework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22</a:t>
            </a:fld>
            <a:endParaRPr lang="en-US" dirty="0"/>
          </a:p>
        </p:txBody>
      </p:sp>
      <p:cxnSp>
        <p:nvCxnSpPr>
          <p:cNvPr id="9" name="Rechte verbindingslijn 8"/>
          <p:cNvCxnSpPr>
            <a:stCxn id="18" idx="2"/>
            <a:endCxn id="21" idx="0"/>
          </p:cNvCxnSpPr>
          <p:nvPr/>
        </p:nvCxnSpPr>
        <p:spPr>
          <a:xfrm flipH="1">
            <a:off x="4413117" y="2719034"/>
            <a:ext cx="1" cy="222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fgeronde rechthoek 10"/>
          <p:cNvSpPr/>
          <p:nvPr/>
        </p:nvSpPr>
        <p:spPr>
          <a:xfrm>
            <a:off x="3177067" y="4231275"/>
            <a:ext cx="2472091" cy="4245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Event</a:t>
            </a:r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25" name="Rechte verbindingslijn 24"/>
          <p:cNvCxnSpPr>
            <a:stCxn id="11" idx="2"/>
            <a:endCxn id="19" idx="0"/>
          </p:cNvCxnSpPr>
          <p:nvPr/>
        </p:nvCxnSpPr>
        <p:spPr>
          <a:xfrm>
            <a:off x="4413113" y="4655818"/>
            <a:ext cx="0" cy="220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>
            <a:stCxn id="26" idx="2"/>
            <a:endCxn id="11" idx="0"/>
          </p:cNvCxnSpPr>
          <p:nvPr/>
        </p:nvCxnSpPr>
        <p:spPr>
          <a:xfrm flipH="1">
            <a:off x="4413113" y="4011166"/>
            <a:ext cx="3" cy="220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>
            <a:stCxn id="21" idx="2"/>
            <a:endCxn id="26" idx="0"/>
          </p:cNvCxnSpPr>
          <p:nvPr/>
        </p:nvCxnSpPr>
        <p:spPr>
          <a:xfrm flipH="1">
            <a:off x="4413116" y="3366514"/>
            <a:ext cx="1" cy="220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fgeronde rechthoek 17"/>
          <p:cNvSpPr/>
          <p:nvPr/>
        </p:nvSpPr>
        <p:spPr>
          <a:xfrm>
            <a:off x="3177072" y="2294491"/>
            <a:ext cx="2472091" cy="4245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Generic</a:t>
            </a:r>
            <a:r>
              <a:rPr lang="nl-NL" dirty="0" smtClean="0">
                <a:solidFill>
                  <a:schemeClr val="tx1"/>
                </a:solidFill>
              </a:rPr>
              <a:t> Template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3177067" y="4876142"/>
            <a:ext cx="2472091" cy="4245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Service </a:t>
            </a:r>
            <a:r>
              <a:rPr lang="nl-NL" dirty="0" err="1" smtClean="0">
                <a:solidFill>
                  <a:schemeClr val="tx1"/>
                </a:solidFill>
              </a:rPr>
              <a:t>Operation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784987" y="5402455"/>
            <a:ext cx="2472091" cy="4245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Service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3177071" y="2941971"/>
            <a:ext cx="2472091" cy="4245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Notification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4784986" y="6046161"/>
            <a:ext cx="2472091" cy="4245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Queue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3177070" y="3586623"/>
            <a:ext cx="2472091" cy="4245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Notification Consumer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1" name="Afgeronde rechthoek 60"/>
          <p:cNvSpPr/>
          <p:nvPr/>
        </p:nvSpPr>
        <p:spPr>
          <a:xfrm>
            <a:off x="1556657" y="2084832"/>
            <a:ext cx="6139543" cy="2035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6" name="Gebogen verbindingslijn 35"/>
          <p:cNvCxnSpPr>
            <a:stCxn id="19" idx="3"/>
            <a:endCxn id="20" idx="0"/>
          </p:cNvCxnSpPr>
          <p:nvPr/>
        </p:nvCxnSpPr>
        <p:spPr>
          <a:xfrm>
            <a:off x="5649158" y="5088414"/>
            <a:ext cx="371875" cy="3140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bogen verbindingslijn 38"/>
          <p:cNvCxnSpPr>
            <a:stCxn id="20" idx="2"/>
            <a:endCxn id="22" idx="0"/>
          </p:cNvCxnSpPr>
          <p:nvPr/>
        </p:nvCxnSpPr>
        <p:spPr>
          <a:xfrm rot="5400000">
            <a:off x="5911452" y="5936579"/>
            <a:ext cx="219163" cy="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0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800" dirty="0" err="1" smtClean="0"/>
              <a:t>Generic</a:t>
            </a:r>
            <a:r>
              <a:rPr lang="nl-NL" sz="4800" dirty="0" smtClean="0"/>
              <a:t> templates</a:t>
            </a:r>
            <a:r>
              <a:rPr lang="nl-NL" sz="4000" dirty="0"/>
              <a:t/>
            </a:r>
            <a:br>
              <a:rPr lang="nl-NL" sz="4000" dirty="0"/>
            </a:br>
            <a:r>
              <a:rPr lang="nl-NL" sz="1400" dirty="0"/>
              <a:t>PeopleTools &gt; </a:t>
            </a:r>
            <a:r>
              <a:rPr lang="nl-NL" sz="1400" dirty="0" smtClean="0"/>
              <a:t>workflow&gt; </a:t>
            </a:r>
            <a:r>
              <a:rPr lang="nl-NL" sz="1400" dirty="0" err="1" smtClean="0"/>
              <a:t>notifications</a:t>
            </a:r>
            <a:r>
              <a:rPr lang="nl-NL" sz="1400" dirty="0" smtClean="0"/>
              <a:t>&gt; </a:t>
            </a:r>
            <a:r>
              <a:rPr lang="nl-NL" sz="1400" dirty="0" err="1" smtClean="0"/>
              <a:t>generic</a:t>
            </a:r>
            <a:r>
              <a:rPr lang="nl-NL" sz="1400" dirty="0" smtClean="0"/>
              <a:t> templates</a:t>
            </a:r>
            <a:endParaRPr lang="nl-NL" sz="1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874" y="2084832"/>
            <a:ext cx="4766498" cy="4500000"/>
          </a:xfrm>
          <a:prstGeom prst="rect">
            <a:avLst/>
          </a:prstGeom>
        </p:spPr>
      </p:pic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3A636B23-8F6D-4947-88AC-038BF7B2E12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35" y="2084832"/>
            <a:ext cx="7118976" cy="360000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 smtClean="0"/>
              <a:t>Notification setup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1400" dirty="0" smtClean="0"/>
              <a:t>Set up </a:t>
            </a:r>
            <a:r>
              <a:rPr lang="nl-NL" sz="1400" dirty="0" err="1" smtClean="0"/>
              <a:t>sacr</a:t>
            </a:r>
            <a:r>
              <a:rPr lang="nl-NL" sz="1400" dirty="0" smtClean="0"/>
              <a:t>&gt; system </a:t>
            </a:r>
            <a:r>
              <a:rPr lang="nl-NL" sz="1400" dirty="0" err="1" smtClean="0"/>
              <a:t>administration</a:t>
            </a:r>
            <a:r>
              <a:rPr lang="nl-NL" sz="1400" dirty="0" smtClean="0"/>
              <a:t> &gt; </a:t>
            </a:r>
            <a:r>
              <a:rPr lang="nl-NL" sz="1400" dirty="0" err="1" smtClean="0"/>
              <a:t>utilities</a:t>
            </a:r>
            <a:r>
              <a:rPr lang="nl-NL" sz="1400" dirty="0" smtClean="0"/>
              <a:t> &gt; </a:t>
            </a:r>
            <a:r>
              <a:rPr lang="nl-NL" sz="1400" dirty="0" err="1" smtClean="0"/>
              <a:t>notifications</a:t>
            </a:r>
            <a:r>
              <a:rPr lang="nl-NL" sz="1400" dirty="0" smtClean="0"/>
              <a:t> &gt; </a:t>
            </a:r>
            <a:r>
              <a:rPr lang="nl-NL" sz="1400" dirty="0" err="1" smtClean="0"/>
              <a:t>notifications</a:t>
            </a:r>
            <a:r>
              <a:rPr lang="nl-NL" sz="1400" dirty="0" smtClean="0"/>
              <a:t> setup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622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25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 err="1" smtClean="0"/>
              <a:t>Recipients</a:t>
            </a:r>
            <a:r>
              <a:rPr lang="nl-NL" sz="4800" dirty="0" smtClean="0"/>
              <a:t> </a:t>
            </a:r>
            <a:r>
              <a:rPr lang="nl-NL" sz="4800" dirty="0" err="1" smtClean="0"/>
              <a:t>configuration</a:t>
            </a:r>
            <a:r>
              <a:rPr lang="nl-NL" sz="4000" dirty="0" smtClean="0"/>
              <a:t/>
            </a:r>
            <a:br>
              <a:rPr lang="nl-NL" sz="4000" dirty="0" smtClean="0"/>
            </a:br>
            <a:endParaRPr lang="nl-NL" sz="16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31" y="2084832"/>
            <a:ext cx="6046583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26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 smtClean="0"/>
              <a:t>Message </a:t>
            </a:r>
            <a:r>
              <a:rPr lang="nl-NL" sz="4800" dirty="0" err="1" smtClean="0"/>
              <a:t>text</a:t>
            </a:r>
            <a:r>
              <a:rPr lang="nl-NL" sz="4000" dirty="0" smtClean="0"/>
              <a:t/>
            </a:r>
            <a:br>
              <a:rPr lang="nl-NL" sz="4000" dirty="0" smtClean="0"/>
            </a:br>
            <a:endParaRPr lang="nl-NL" sz="1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03" y="2084832"/>
            <a:ext cx="754504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27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 smtClean="0"/>
              <a:t>Notification </a:t>
            </a:r>
            <a:r>
              <a:rPr lang="nl-NL" sz="4800" dirty="0" err="1" smtClean="0"/>
              <a:t>consumer</a:t>
            </a:r>
            <a:r>
              <a:rPr lang="nl-NL" sz="4800" dirty="0" smtClean="0"/>
              <a:t> setup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1400" dirty="0" smtClean="0"/>
              <a:t>Set up </a:t>
            </a:r>
            <a:r>
              <a:rPr lang="nl-NL" sz="1400" dirty="0" err="1" smtClean="0"/>
              <a:t>sacr</a:t>
            </a:r>
            <a:r>
              <a:rPr lang="nl-NL" sz="1400" dirty="0" smtClean="0"/>
              <a:t>&gt; system </a:t>
            </a:r>
            <a:r>
              <a:rPr lang="nl-NL" sz="1400" dirty="0" err="1" smtClean="0"/>
              <a:t>administration</a:t>
            </a:r>
            <a:r>
              <a:rPr lang="nl-NL" sz="1400" dirty="0" smtClean="0"/>
              <a:t> &gt; </a:t>
            </a:r>
            <a:r>
              <a:rPr lang="nl-NL" sz="1400" dirty="0" err="1" smtClean="0"/>
              <a:t>utilities</a:t>
            </a:r>
            <a:r>
              <a:rPr lang="nl-NL" sz="1400" dirty="0" smtClean="0"/>
              <a:t> &gt; </a:t>
            </a:r>
            <a:r>
              <a:rPr lang="nl-NL" sz="1400" dirty="0" err="1" smtClean="0"/>
              <a:t>notifications</a:t>
            </a:r>
            <a:r>
              <a:rPr lang="nl-NL" sz="1400" dirty="0" smtClean="0"/>
              <a:t> &gt; </a:t>
            </a:r>
            <a:r>
              <a:rPr lang="nl-NL" sz="1400" dirty="0" err="1" smtClean="0"/>
              <a:t>notifications</a:t>
            </a:r>
            <a:r>
              <a:rPr lang="nl-NL" sz="1400" dirty="0" smtClean="0"/>
              <a:t> </a:t>
            </a:r>
            <a:r>
              <a:rPr lang="nl-NL" sz="1400" dirty="0" err="1" smtClean="0"/>
              <a:t>consumer</a:t>
            </a:r>
            <a:r>
              <a:rPr lang="nl-NL" sz="1400" dirty="0" smtClean="0"/>
              <a:t> setup</a:t>
            </a:r>
            <a:endParaRPr lang="nl-NL" sz="16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36" y="2084832"/>
            <a:ext cx="7809774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28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 smtClean="0"/>
              <a:t>Application Class</a:t>
            </a:r>
            <a:r>
              <a:rPr lang="nl-NL" sz="4000" dirty="0" smtClean="0"/>
              <a:t/>
            </a:r>
            <a:br>
              <a:rPr lang="nl-NL" sz="4000" dirty="0" smtClean="0"/>
            </a:br>
            <a:endParaRPr lang="nl-NL" sz="1600" dirty="0"/>
          </a:p>
        </p:txBody>
      </p:sp>
      <p:grpSp>
        <p:nvGrpSpPr>
          <p:cNvPr id="18" name="Groep 17"/>
          <p:cNvGrpSpPr/>
          <p:nvPr/>
        </p:nvGrpSpPr>
        <p:grpSpPr>
          <a:xfrm>
            <a:off x="2433273" y="2084832"/>
            <a:ext cx="3959700" cy="4141370"/>
            <a:chOff x="2433275" y="1610704"/>
            <a:chExt cx="3959700" cy="4141370"/>
          </a:xfrm>
        </p:grpSpPr>
        <p:sp>
          <p:nvSpPr>
            <p:cNvPr id="8" name="Afgeronde rechthoek 7"/>
            <p:cNvSpPr/>
            <p:nvPr/>
          </p:nvSpPr>
          <p:spPr>
            <a:xfrm>
              <a:off x="2433275" y="1610704"/>
              <a:ext cx="1340686" cy="4633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 smtClean="0">
                  <a:solidFill>
                    <a:schemeClr val="tx1"/>
                  </a:solidFill>
                </a:rPr>
                <a:t>Bericht bestaat?</a:t>
              </a:r>
              <a:endParaRPr lang="nl-NL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Rechte verbindingslijn met pijl 8"/>
            <p:cNvCxnSpPr>
              <a:stCxn id="8" idx="2"/>
              <a:endCxn id="10" idx="0"/>
            </p:cNvCxnSpPr>
            <p:nvPr/>
          </p:nvCxnSpPr>
          <p:spPr>
            <a:xfrm>
              <a:off x="3103618" y="2074084"/>
              <a:ext cx="1922" cy="1081512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fgeronde rechthoek 9"/>
            <p:cNvSpPr/>
            <p:nvPr/>
          </p:nvSpPr>
          <p:spPr>
            <a:xfrm>
              <a:off x="2860782" y="3155596"/>
              <a:ext cx="489515" cy="4633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 smtClean="0">
                  <a:solidFill>
                    <a:schemeClr val="tx1"/>
                  </a:solidFill>
                </a:rPr>
                <a:t>Ja</a:t>
              </a:r>
              <a:endParaRPr lang="nl-NL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Rechte verbindingslijn met pijl 10"/>
            <p:cNvCxnSpPr>
              <a:stCxn id="10" idx="2"/>
              <a:endCxn id="12" idx="0"/>
            </p:cNvCxnSpPr>
            <p:nvPr/>
          </p:nvCxnSpPr>
          <p:spPr>
            <a:xfrm flipH="1">
              <a:off x="3103618" y="3618976"/>
              <a:ext cx="1922" cy="1078128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fgeronde rechthoek 11"/>
            <p:cNvSpPr/>
            <p:nvPr/>
          </p:nvSpPr>
          <p:spPr>
            <a:xfrm>
              <a:off x="2433275" y="4697104"/>
              <a:ext cx="1340686" cy="104760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 smtClean="0">
                  <a:solidFill>
                    <a:schemeClr val="tx1"/>
                  </a:solidFill>
                </a:rPr>
                <a:t>Geen bericht</a:t>
              </a:r>
              <a:endParaRPr lang="nl-NL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Afgeronde rechthoek 12"/>
            <p:cNvSpPr/>
            <p:nvPr/>
          </p:nvSpPr>
          <p:spPr>
            <a:xfrm>
              <a:off x="4122664" y="1610704"/>
              <a:ext cx="489515" cy="4633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 smtClean="0">
                  <a:solidFill>
                    <a:schemeClr val="tx1"/>
                  </a:solidFill>
                </a:rPr>
                <a:t>Nee</a:t>
              </a:r>
              <a:endParaRPr lang="nl-NL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Rechte verbindingslijn met pijl 13"/>
            <p:cNvCxnSpPr>
              <a:stCxn id="8" idx="3"/>
              <a:endCxn id="13" idx="1"/>
            </p:cNvCxnSpPr>
            <p:nvPr/>
          </p:nvCxnSpPr>
          <p:spPr>
            <a:xfrm>
              <a:off x="3773961" y="1842395"/>
              <a:ext cx="348703" cy="0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bogen verbindingslijn 14"/>
            <p:cNvCxnSpPr>
              <a:stCxn id="13" idx="3"/>
              <a:endCxn id="16" idx="0"/>
            </p:cNvCxnSpPr>
            <p:nvPr/>
          </p:nvCxnSpPr>
          <p:spPr>
            <a:xfrm>
              <a:off x="4612179" y="1842394"/>
              <a:ext cx="1110422" cy="2847346"/>
            </a:xfrm>
            <a:prstGeom prst="bentConnector2">
              <a:avLst/>
            </a:prstGeom>
            <a:ln w="127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troomdiagram: Document 15"/>
            <p:cNvSpPr/>
            <p:nvPr/>
          </p:nvSpPr>
          <p:spPr>
            <a:xfrm>
              <a:off x="5052227" y="4689740"/>
              <a:ext cx="1340748" cy="1062334"/>
            </a:xfrm>
            <a:prstGeom prst="flowChart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 smtClean="0">
                  <a:solidFill>
                    <a:schemeClr val="tx1"/>
                  </a:solidFill>
                </a:rPr>
                <a:t>Statuswijziging</a:t>
              </a:r>
              <a:endParaRPr lang="nl-NL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9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29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 smtClean="0"/>
              <a:t>Application Class</a:t>
            </a:r>
            <a:r>
              <a:rPr lang="nl-NL" sz="4000" dirty="0" smtClean="0"/>
              <a:t/>
            </a:r>
            <a:br>
              <a:rPr lang="nl-NL" sz="4000" dirty="0" smtClean="0"/>
            </a:br>
            <a:endParaRPr lang="nl-NL" sz="1600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2" y="2090493"/>
            <a:ext cx="8230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cap="none" dirty="0" smtClean="0"/>
              <a:t>a</a:t>
            </a:r>
            <a:r>
              <a:rPr lang="en-US" dirty="0" smtClean="0"/>
              <a:t>NS Expertise Centre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PeopleSoft </a:t>
            </a:r>
          </a:p>
          <a:p>
            <a:r>
              <a:rPr lang="en-US" dirty="0" smtClean="0"/>
              <a:t>Campus Solutions Maintenance and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4204"/>
          <a:stretch/>
        </p:blipFill>
        <p:spPr>
          <a:xfrm>
            <a:off x="0" y="0"/>
            <a:ext cx="9141714" cy="4572000"/>
          </a:xfrm>
        </p:spPr>
      </p:pic>
    </p:spTree>
    <p:extLst>
      <p:ext uri="{BB962C8B-B14F-4D97-AF65-F5344CB8AC3E}">
        <p14:creationId xmlns:p14="http://schemas.microsoft.com/office/powerpoint/2010/main" val="15906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30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 smtClean="0"/>
              <a:t>email</a:t>
            </a:r>
            <a:r>
              <a:rPr lang="nl-NL" sz="4000" dirty="0" smtClean="0"/>
              <a:t/>
            </a:r>
            <a:br>
              <a:rPr lang="nl-NL" sz="4000" dirty="0" smtClean="0"/>
            </a:br>
            <a:endParaRPr lang="nl-NL" sz="16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87" y="2084832"/>
            <a:ext cx="5340671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329" y="4960137"/>
            <a:ext cx="5829300" cy="1463040"/>
          </a:xfrm>
        </p:spPr>
        <p:txBody>
          <a:bodyPr/>
          <a:lstStyle/>
          <a:p>
            <a:r>
              <a:rPr lang="en-US" dirty="0" smtClean="0"/>
              <a:t>Notification framework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" y="307669"/>
            <a:ext cx="8648790" cy="2264081"/>
          </a:xfrm>
          <a:prstGeom prst="rect">
            <a:avLst/>
          </a:prstGeom>
        </p:spPr>
      </p:pic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Batch </a:t>
            </a:r>
            <a:r>
              <a:rPr lang="nl-NL" dirty="0" err="1" smtClean="0"/>
              <a:t>Notifications</a:t>
            </a:r>
            <a:endParaRPr lang="nl-NL" dirty="0"/>
          </a:p>
        </p:txBody>
      </p:sp>
      <p:pic>
        <p:nvPicPr>
          <p:cNvPr id="8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 b="12512"/>
          <a:stretch>
            <a:fillRect/>
          </a:stretch>
        </p:blipFill>
        <p:spPr>
          <a:xfrm>
            <a:off x="0" y="-1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Notifications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>
              <a:buFont typeface="Wingdings" panose="05000000000000000000" pitchFamily="2" charset="2"/>
              <a:buChar char="§"/>
            </a:pPr>
            <a:r>
              <a:rPr lang="en-US" dirty="0" smtClean="0"/>
              <a:t>Real Time</a:t>
            </a:r>
          </a:p>
          <a:p>
            <a:pPr marL="532511" lvl="1" indent="-358775">
              <a:buFont typeface="Wingdings" panose="05000000000000000000" pitchFamily="2" charset="2"/>
              <a:buChar char="§"/>
            </a:pPr>
            <a:r>
              <a:rPr lang="en-US" dirty="0" smtClean="0"/>
              <a:t>Petition Request (</a:t>
            </a:r>
            <a:r>
              <a:rPr lang="en-US" dirty="0"/>
              <a:t>Student Self </a:t>
            </a:r>
            <a:r>
              <a:rPr lang="en-US" dirty="0" smtClean="0"/>
              <a:t>Service)</a:t>
            </a:r>
          </a:p>
          <a:p>
            <a:pPr marL="532511" lvl="1" indent="-358775">
              <a:buFont typeface="Wingdings" panose="05000000000000000000" pitchFamily="2" charset="2"/>
              <a:buChar char="§"/>
            </a:pPr>
            <a:r>
              <a:rPr lang="en-US" dirty="0" smtClean="0"/>
              <a:t>Enrollment Request (</a:t>
            </a:r>
            <a:r>
              <a:rPr lang="en-US" dirty="0"/>
              <a:t>Student Self </a:t>
            </a:r>
            <a:r>
              <a:rPr lang="en-US" dirty="0" smtClean="0"/>
              <a:t>Service)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en-US" dirty="0" smtClean="0"/>
              <a:t>Batch</a:t>
            </a:r>
          </a:p>
          <a:p>
            <a:pPr marL="532511" lvl="1" indent="-358775">
              <a:buFont typeface="Wingdings" panose="05000000000000000000" pitchFamily="2" charset="2"/>
              <a:buChar char="§"/>
            </a:pPr>
            <a:r>
              <a:rPr lang="en-US" dirty="0" smtClean="0"/>
              <a:t>Petition Request (Admin)</a:t>
            </a:r>
          </a:p>
          <a:p>
            <a:pPr marL="532511" lvl="1" indent="-358775">
              <a:buFont typeface="Wingdings" panose="05000000000000000000" pitchFamily="2" charset="2"/>
              <a:buChar char="§"/>
            </a:pPr>
            <a:r>
              <a:rPr lang="en-US" dirty="0" smtClean="0"/>
              <a:t>Enrollment Request (Admin)</a:t>
            </a:r>
          </a:p>
          <a:p>
            <a:pPr marL="532511" lvl="1" indent="-358775">
              <a:buFont typeface="Wingdings" panose="05000000000000000000" pitchFamily="2" charset="2"/>
              <a:buChar char="§"/>
            </a:pPr>
            <a:r>
              <a:rPr lang="en-US" dirty="0" smtClean="0"/>
              <a:t>Grade Rosters not Approved</a:t>
            </a:r>
          </a:p>
          <a:p>
            <a:pPr marL="532511" lvl="1" indent="-358775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32</a:t>
            </a:fld>
            <a:endParaRPr lang="en-US"/>
          </a:p>
        </p:txBody>
      </p:sp>
      <p:sp>
        <p:nvSpPr>
          <p:cNvPr id="6" name="Afgeronde rechthoek 5"/>
          <p:cNvSpPr/>
          <p:nvPr/>
        </p:nvSpPr>
        <p:spPr>
          <a:xfrm>
            <a:off x="576944" y="3230880"/>
            <a:ext cx="4735286" cy="1417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7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Batch </a:t>
            </a:r>
            <a:r>
              <a:rPr lang="nl-NL" dirty="0" err="1" smtClean="0"/>
              <a:t>notifications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33</a:t>
            </a:fld>
            <a:endParaRPr lang="en-US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349" y="2084832"/>
            <a:ext cx="4409548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Scc_bat_ntf_TGT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34</a:t>
            </a:fld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73" y="2084832"/>
            <a:ext cx="55375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query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35</a:t>
            </a:fld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23" y="2084832"/>
            <a:ext cx="7560000" cy="25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Expressions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36</a:t>
            </a:fld>
            <a:endParaRPr lang="en-US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23" y="2084832"/>
            <a:ext cx="7560000" cy="28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fields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37</a:t>
            </a:fld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23" y="2084832"/>
            <a:ext cx="7560000" cy="27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Fields </a:t>
            </a:r>
            <a:r>
              <a:rPr lang="nl-NL" dirty="0" err="1" smtClean="0"/>
              <a:t>properties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38</a:t>
            </a:fld>
            <a:endParaRPr lang="en-US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b="14835"/>
          <a:stretch/>
        </p:blipFill>
        <p:spPr>
          <a:xfrm>
            <a:off x="2173753" y="2084832"/>
            <a:ext cx="447873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Email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39</a:t>
            </a:fld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72" y="2084832"/>
            <a:ext cx="6623301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dirty="0" smtClean="0"/>
              <a:t>S</a:t>
            </a:r>
            <a:r>
              <a:rPr lang="en-US" cap="none" dirty="0" smtClean="0"/>
              <a:t>a</a:t>
            </a:r>
            <a:r>
              <a:rPr lang="en-US" dirty="0" smtClean="0"/>
              <a:t>NS?</a:t>
            </a:r>
            <a:endParaRPr lang="en-US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nl-NL" sz="1800" dirty="0" smtClean="0"/>
              <a:t>SaNS: ‘Collaboration for a New SIS’ </a:t>
            </a:r>
          </a:p>
          <a:p>
            <a:r>
              <a:rPr lang="en-US" altLang="nl-NL" sz="1800" dirty="0" smtClean="0"/>
              <a:t>4 Universities in the Netherlands:</a:t>
            </a:r>
          </a:p>
          <a:p>
            <a:pPr lvl="1"/>
            <a:r>
              <a:rPr lang="en-US" altLang="nl-NL" dirty="0" smtClean="0"/>
              <a:t>University of Amsterdam (Research Un.)</a:t>
            </a:r>
          </a:p>
          <a:p>
            <a:pPr lvl="1"/>
            <a:r>
              <a:rPr lang="en-US" altLang="nl-NL" dirty="0" err="1" smtClean="0"/>
              <a:t>Hogeschool</a:t>
            </a:r>
            <a:r>
              <a:rPr lang="en-US" altLang="nl-NL" dirty="0" smtClean="0"/>
              <a:t> van Amsterdam (Un. Appl. R.)</a:t>
            </a:r>
          </a:p>
          <a:p>
            <a:pPr lvl="1"/>
            <a:r>
              <a:rPr lang="en-US" altLang="nl-NL" dirty="0" smtClean="0"/>
              <a:t>University of Leiden (Research Un.)</a:t>
            </a:r>
          </a:p>
          <a:p>
            <a:pPr lvl="1"/>
            <a:r>
              <a:rPr lang="en-US" altLang="nl-NL" dirty="0" smtClean="0"/>
              <a:t>University of Tilburg (Research Un.)</a:t>
            </a:r>
          </a:p>
          <a:p>
            <a:r>
              <a:rPr lang="en-US" altLang="nl-NL" sz="1800" dirty="0" smtClean="0"/>
              <a:t>120.000 students</a:t>
            </a:r>
          </a:p>
          <a:p>
            <a:r>
              <a:rPr lang="en-US" altLang="nl-NL" sz="1800" dirty="0" smtClean="0"/>
              <a:t>10.000 faculty users</a:t>
            </a:r>
          </a:p>
          <a:p>
            <a:r>
              <a:rPr lang="en-US" altLang="nl-NL" sz="1800" dirty="0" smtClean="0"/>
              <a:t>1000 administrative users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28000" y="6470650"/>
            <a:ext cx="730250" cy="274638"/>
          </a:xfrm>
        </p:spPr>
        <p:txBody>
          <a:bodyPr/>
          <a:lstStyle/>
          <a:p>
            <a:fld id="{D20733BE-50C0-45A6-85BA-232B90C06BE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897461" y="915100"/>
            <a:ext cx="2133600" cy="4608513"/>
            <a:chOff x="5897461" y="915100"/>
            <a:chExt cx="2133600" cy="4608513"/>
          </a:xfrm>
        </p:grpSpPr>
        <p:sp>
          <p:nvSpPr>
            <p:cNvPr id="8" name="Afgeronde rechthoek 12"/>
            <p:cNvSpPr>
              <a:spLocks noChangeArrowheads="1"/>
            </p:cNvSpPr>
            <p:nvPr/>
          </p:nvSpPr>
          <p:spPr bwMode="auto">
            <a:xfrm>
              <a:off x="5897461" y="915100"/>
              <a:ext cx="2133600" cy="46085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algn="ctr">
              <a:solidFill>
                <a:srgbClr val="0065B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pic>
          <p:nvPicPr>
            <p:cNvPr id="10" name="Picture 4" descr="logo_Uv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6" r="15451" b="12042"/>
            <a:stretch>
              <a:fillRect/>
            </a:stretch>
          </p:blipFill>
          <p:spPr bwMode="auto">
            <a:xfrm>
              <a:off x="5974811" y="2181925"/>
              <a:ext cx="1981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UL-Log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198" y="3794825"/>
              <a:ext cx="12890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C:\Mijn documenten\SaNS\SaNS - Algemeen\LOGO's instellingen\Logo_HvA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145" y="2859788"/>
              <a:ext cx="1897063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 descr="C:\Mijn documenten\SaNS\SaNS - Algemeen\LOGO's instellingen\logo_uva2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986" y="3291588"/>
              <a:ext cx="18796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773" y="4721925"/>
              <a:ext cx="19621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184" y="1024663"/>
              <a:ext cx="2017656" cy="1008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99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Affiliations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4204"/>
          <a:stretch/>
        </p:blipFill>
        <p:spPr>
          <a:xfrm>
            <a:off x="0" y="0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74455"/>
              </p:ext>
            </p:extLst>
          </p:nvPr>
        </p:nvGraphicFramePr>
        <p:xfrm>
          <a:off x="768095" y="2084832"/>
          <a:ext cx="7290054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027"/>
                <a:gridCol w="36450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PRO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CON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58775" indent="-358775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Less Customization</a:t>
                      </a:r>
                    </a:p>
                    <a:p>
                      <a:pPr marL="358775" indent="-358775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Flexible Variables</a:t>
                      </a:r>
                    </a:p>
                    <a:p>
                      <a:pPr marL="358775" indent="-358775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Easy to Use</a:t>
                      </a:r>
                    </a:p>
                    <a:p>
                      <a:pPr marL="358775" indent="-358775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One Action</a:t>
                      </a:r>
                    </a:p>
                    <a:p>
                      <a:pPr marL="358775" indent="-358775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No BI Publisher</a:t>
                      </a:r>
                    </a:p>
                    <a:p>
                      <a:pPr marL="358775" indent="-358775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Stored Notification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8775" indent="-358775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No Communication Outcome </a:t>
                      </a:r>
                    </a:p>
                    <a:p>
                      <a:pPr marL="358775" indent="-358775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Multi-Language</a:t>
                      </a:r>
                    </a:p>
                    <a:p>
                      <a:pPr marL="358775" indent="-358775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Limited Number of Variables</a:t>
                      </a:r>
                    </a:p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2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Bonus material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4204"/>
          <a:stretch/>
        </p:blipFill>
        <p:spPr>
          <a:xfrm>
            <a:off x="0" y="0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merge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43</a:t>
            </a:fld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66" y="2084832"/>
            <a:ext cx="7014913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catalog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44</a:t>
            </a:fld>
            <a:endParaRPr lang="en-US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99" y="2084832"/>
            <a:ext cx="5219048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45</a:t>
            </a:fld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007" y="2084832"/>
            <a:ext cx="581623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46</a:t>
            </a:fld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05" y="2084832"/>
            <a:ext cx="4468235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47</a:t>
            </a:fld>
            <a:endParaRPr lang="en-US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338" y="2084832"/>
            <a:ext cx="4715569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Dijks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Consultant</a:t>
            </a:r>
          </a:p>
          <a:p>
            <a:r>
              <a:rPr lang="en-US" dirty="0"/>
              <a:t>SaNS Expertise Centre</a:t>
            </a:r>
          </a:p>
          <a:p>
            <a:r>
              <a:rPr lang="en-US" dirty="0" smtClean="0"/>
              <a:t>jim.dijks@sans-ec.nl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</a:t>
            </a:r>
            <a:r>
              <a:rPr lang="en-US" sz="3200" dirty="0" smtClean="0">
                <a:solidFill>
                  <a:schemeClr val="tx1"/>
                </a:solidFill>
              </a:rPr>
              <a:t>will be </a:t>
            </a:r>
            <a:r>
              <a:rPr lang="en-US" sz="3200" dirty="0">
                <a:solidFill>
                  <a:schemeClr val="tx1"/>
                </a:solidFill>
              </a:rPr>
              <a:t>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Affiliations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2674"/>
          <a:stretch/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Affiliations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Expertise Center</a:t>
            </a:r>
            <a:endParaRPr lang="en-US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Joint effort of the 4 SaNS-Universities</a:t>
            </a:r>
          </a:p>
          <a:p>
            <a:r>
              <a:rPr lang="en-US" sz="1800" dirty="0" smtClean="0"/>
              <a:t>Responsible for </a:t>
            </a:r>
          </a:p>
          <a:p>
            <a:pPr lvl="1"/>
            <a:r>
              <a:rPr lang="en-US" dirty="0" smtClean="0"/>
              <a:t>Hosting of the Infrastructure &amp; Technical Maintenance</a:t>
            </a:r>
          </a:p>
          <a:p>
            <a:pPr lvl="1"/>
            <a:r>
              <a:rPr lang="en-US" dirty="0" smtClean="0"/>
              <a:t>Application Maintenance</a:t>
            </a:r>
          </a:p>
          <a:p>
            <a:pPr lvl="1"/>
            <a:r>
              <a:rPr lang="en-US" dirty="0" smtClean="0"/>
              <a:t>Application Development and Customization</a:t>
            </a:r>
          </a:p>
          <a:p>
            <a:pPr lvl="1"/>
            <a:r>
              <a:rPr lang="en-US" dirty="0" err="1" smtClean="0"/>
              <a:t>Servicedesk</a:t>
            </a:r>
            <a:r>
              <a:rPr lang="en-US" dirty="0" smtClean="0"/>
              <a:t>, support, testing, set up</a:t>
            </a:r>
          </a:p>
          <a:p>
            <a:r>
              <a:rPr lang="en-US" sz="1800" dirty="0" smtClean="0"/>
              <a:t>12 FTE employees</a:t>
            </a:r>
          </a:p>
          <a:p>
            <a:pPr lvl="1"/>
            <a:r>
              <a:rPr lang="en-US" dirty="0" smtClean="0"/>
              <a:t>Support (3), development (2), technical (2) and functional (3)</a:t>
            </a:r>
          </a:p>
          <a:p>
            <a:r>
              <a:rPr lang="en-US" sz="1800" dirty="0" smtClean="0"/>
              <a:t>Hosting and technical maintenance outsourced to MCX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128000" y="6470650"/>
            <a:ext cx="730250" cy="274638"/>
          </a:xfrm>
        </p:spPr>
        <p:txBody>
          <a:bodyPr/>
          <a:lstStyle/>
          <a:p>
            <a:fld id="{D20733BE-50C0-45A6-85BA-232B90C06B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cap="none" dirty="0" smtClean="0"/>
              <a:t>a</a:t>
            </a:r>
            <a:r>
              <a:rPr lang="en-US" dirty="0" smtClean="0"/>
              <a:t>NS: Situation on Oracle</a:t>
            </a:r>
            <a:endParaRPr lang="en-US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PeopleSoft Campus Solutions 9</a:t>
            </a:r>
          </a:p>
          <a:p>
            <a:pPr lvl="1"/>
            <a:r>
              <a:rPr lang="en-US" sz="2300" dirty="0" smtClean="0"/>
              <a:t>Bundle #37</a:t>
            </a:r>
          </a:p>
          <a:p>
            <a:pPr lvl="1"/>
            <a:r>
              <a:rPr lang="en-US" sz="2300" dirty="0" smtClean="0"/>
              <a:t>Modules in use:</a:t>
            </a:r>
          </a:p>
          <a:p>
            <a:pPr lvl="2"/>
            <a:r>
              <a:rPr lang="en-US" sz="2000" dirty="0" smtClean="0"/>
              <a:t>Campus Community</a:t>
            </a:r>
          </a:p>
          <a:p>
            <a:pPr lvl="2"/>
            <a:r>
              <a:rPr lang="en-US" sz="2000" dirty="0" smtClean="0"/>
              <a:t>Student Records</a:t>
            </a:r>
          </a:p>
          <a:p>
            <a:pPr lvl="2"/>
            <a:r>
              <a:rPr lang="en-US" sz="2000" dirty="0" smtClean="0"/>
              <a:t>Academic Advisement</a:t>
            </a:r>
          </a:p>
          <a:p>
            <a:pPr lvl="2"/>
            <a:r>
              <a:rPr lang="en-US" sz="2000" dirty="0" smtClean="0"/>
              <a:t>(Recruitment and) Admission</a:t>
            </a:r>
          </a:p>
          <a:p>
            <a:pPr lvl="2"/>
            <a:r>
              <a:rPr lang="en-US" sz="2000" dirty="0" smtClean="0"/>
              <a:t>(Student Finance)</a:t>
            </a:r>
          </a:p>
          <a:p>
            <a:pPr lvl="2"/>
            <a:r>
              <a:rPr lang="en-US" sz="2000" dirty="0" smtClean="0"/>
              <a:t>Student Self Service</a:t>
            </a:r>
          </a:p>
          <a:p>
            <a:r>
              <a:rPr lang="en-US" sz="2600" dirty="0" smtClean="0"/>
              <a:t>Heavily customized application (NL Higher Ed): ‘CampusHO’</a:t>
            </a:r>
          </a:p>
          <a:p>
            <a:r>
              <a:rPr lang="en-US" sz="2600" dirty="0" err="1" smtClean="0"/>
              <a:t>PeopleTools</a:t>
            </a:r>
            <a:r>
              <a:rPr lang="en-US" sz="2600" dirty="0" smtClean="0"/>
              <a:t> 8.54.13</a:t>
            </a:r>
          </a:p>
          <a:p>
            <a:r>
              <a:rPr lang="en-US" sz="2600" dirty="0" smtClean="0"/>
              <a:t>Infrastructure and Database:</a:t>
            </a:r>
          </a:p>
          <a:p>
            <a:pPr lvl="1"/>
            <a:r>
              <a:rPr lang="en-US" sz="2300" dirty="0" smtClean="0"/>
              <a:t>Oracle 11g</a:t>
            </a:r>
          </a:p>
          <a:p>
            <a:pPr lvl="1"/>
            <a:r>
              <a:rPr lang="en-US" sz="2300" dirty="0" smtClean="0"/>
              <a:t>35 CS-environments (5 per SaNS-institution, 10 for EC, 5 POC)</a:t>
            </a:r>
          </a:p>
          <a:p>
            <a:pPr lvl="1"/>
            <a:r>
              <a:rPr lang="en-US" sz="2300" dirty="0" smtClean="0"/>
              <a:t>50 Physical servers, no VM</a:t>
            </a:r>
          </a:p>
          <a:p>
            <a:pPr lvl="1"/>
            <a:endParaRPr lang="en-US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28000" y="6470650"/>
            <a:ext cx="730250" cy="274638"/>
          </a:xfrm>
        </p:spPr>
        <p:txBody>
          <a:bodyPr/>
          <a:lstStyle/>
          <a:p>
            <a:fld id="{D20733BE-50C0-45A6-85BA-232B90C06B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Current situation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Real-time Notifications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Batch Notifications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Pros and Cons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Bonus material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329" y="4960137"/>
            <a:ext cx="5829300" cy="1463040"/>
          </a:xfrm>
        </p:spPr>
        <p:txBody>
          <a:bodyPr/>
          <a:lstStyle/>
          <a:p>
            <a:r>
              <a:rPr lang="en-US" dirty="0" smtClean="0"/>
              <a:t>Notification framework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" y="307669"/>
            <a:ext cx="8648790" cy="2264081"/>
          </a:xfrm>
          <a:prstGeom prst="rect">
            <a:avLst/>
          </a:prstGeom>
        </p:spPr>
      </p:pic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" b="5617"/>
          <a:stretch>
            <a:fillRect/>
          </a:stretch>
        </p:blipFill>
        <p:spPr>
          <a:xfrm>
            <a:off x="2286" y="0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96886"/>
            <a:ext cx="7290055" cy="4023360"/>
          </a:xfrm>
        </p:spPr>
        <p:txBody>
          <a:bodyPr>
            <a:normAutofit/>
          </a:bodyPr>
          <a:lstStyle/>
          <a:p>
            <a:pPr marL="533400" indent="-533400">
              <a:buFont typeface="Wingdings" panose="05000000000000000000" pitchFamily="2" charset="2"/>
              <a:buChar char="§"/>
            </a:pPr>
            <a:r>
              <a:rPr lang="en-US" sz="2400" dirty="0" smtClean="0"/>
              <a:t>Notifications:</a:t>
            </a:r>
          </a:p>
          <a:p>
            <a:pPr marL="892175" lvl="1" indent="-358775"/>
            <a:r>
              <a:rPr lang="en-US" sz="1800" dirty="0" smtClean="0"/>
              <a:t>Email</a:t>
            </a:r>
          </a:p>
          <a:p>
            <a:pPr marL="892175" lvl="1" indent="-358775"/>
            <a:r>
              <a:rPr lang="en-US" sz="1800" dirty="0" smtClean="0"/>
              <a:t>SMS</a:t>
            </a:r>
          </a:p>
          <a:p>
            <a:pPr marL="892175" lvl="1" indent="-358775"/>
            <a:r>
              <a:rPr lang="en-US" sz="1800" dirty="0" smtClean="0"/>
              <a:t>Alert</a:t>
            </a:r>
          </a:p>
          <a:p>
            <a:pPr marL="892175" lvl="1" indent="-358775"/>
            <a:r>
              <a:rPr lang="en-US" sz="1800" dirty="0" smtClean="0"/>
              <a:t>Worklist</a:t>
            </a:r>
          </a:p>
          <a:p>
            <a:pPr marL="892175" lvl="1" indent="-358775"/>
            <a:r>
              <a:rPr lang="en-US" sz="1800" dirty="0" smtClean="0"/>
              <a:t>Push Notifications</a:t>
            </a:r>
          </a:p>
          <a:p>
            <a:pPr marL="892175" lvl="1" indent="-358775"/>
            <a:r>
              <a:rPr lang="en-US" sz="1800" dirty="0" smtClean="0"/>
              <a:t>Announcements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en-US" sz="2400" dirty="0" smtClean="0"/>
              <a:t>Real-time or batch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en-US" sz="2400" dirty="0" smtClean="0"/>
              <a:t>Integration Broker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en-US" sz="2400" dirty="0" smtClean="0"/>
              <a:t>No Integration with COMGEN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1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1621</TotalTime>
  <Words>526</Words>
  <Application>Microsoft Office PowerPoint</Application>
  <PresentationFormat>Diavoorstelling (4:3)</PresentationFormat>
  <Paragraphs>206</Paragraphs>
  <Slides>49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7" baseType="lpstr">
      <vt:lpstr>MS PGothic</vt:lpstr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Use of the  Notification Framework</vt:lpstr>
      <vt:lpstr>presenters</vt:lpstr>
      <vt:lpstr>SaNS Expertise Centre</vt:lpstr>
      <vt:lpstr>What is SaNS?</vt:lpstr>
      <vt:lpstr>Expertise Center</vt:lpstr>
      <vt:lpstr>SaNS: Situation on Oracle</vt:lpstr>
      <vt:lpstr>Overview</vt:lpstr>
      <vt:lpstr>Notification framework</vt:lpstr>
      <vt:lpstr>NTF</vt:lpstr>
      <vt:lpstr>Current Situation</vt:lpstr>
      <vt:lpstr>Comunication Customization</vt:lpstr>
      <vt:lpstr>My academics</vt:lpstr>
      <vt:lpstr>Petition request</vt:lpstr>
      <vt:lpstr>Student exceptions</vt:lpstr>
      <vt:lpstr>E-mail</vt:lpstr>
      <vt:lpstr>Petition request admin</vt:lpstr>
      <vt:lpstr>Petition communication</vt:lpstr>
      <vt:lpstr>Process Parameters</vt:lpstr>
      <vt:lpstr>Email parameters</vt:lpstr>
      <vt:lpstr>Notification framework</vt:lpstr>
      <vt:lpstr>Notifications</vt:lpstr>
      <vt:lpstr>notification framework</vt:lpstr>
      <vt:lpstr>Generic templates PeopleTools &gt; workflow&gt; notifications&gt; generic templates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Notification framework</vt:lpstr>
      <vt:lpstr>Notifications</vt:lpstr>
      <vt:lpstr>Batch notifications</vt:lpstr>
      <vt:lpstr>Scc_bat_ntf_TGT</vt:lpstr>
      <vt:lpstr>query</vt:lpstr>
      <vt:lpstr>Expressions</vt:lpstr>
      <vt:lpstr>fields</vt:lpstr>
      <vt:lpstr>Fields properties</vt:lpstr>
      <vt:lpstr>Email</vt:lpstr>
      <vt:lpstr>Concluding thoughts</vt:lpstr>
      <vt:lpstr>Pros and cons</vt:lpstr>
      <vt:lpstr>Bonus material</vt:lpstr>
      <vt:lpstr>Mail merge</vt:lpstr>
      <vt:lpstr>Text catalog</vt:lpstr>
      <vt:lpstr>query</vt:lpstr>
      <vt:lpstr>expressions</vt:lpstr>
      <vt:lpstr>email</vt:lpstr>
      <vt:lpstr>presenters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Jim Dijks</cp:lastModifiedBy>
  <cp:revision>80</cp:revision>
  <dcterms:created xsi:type="dcterms:W3CDTF">2015-09-02T14:36:24Z</dcterms:created>
  <dcterms:modified xsi:type="dcterms:W3CDTF">2015-11-18T09:11:54Z</dcterms:modified>
</cp:coreProperties>
</file>