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67"/>
  </p:notesMasterIdLst>
  <p:handoutMasterIdLst>
    <p:handoutMasterId r:id="rId68"/>
  </p:handoutMasterIdLst>
  <p:sldIdLst>
    <p:sldId id="259" r:id="rId5"/>
    <p:sldId id="260" r:id="rId6"/>
    <p:sldId id="329" r:id="rId7"/>
    <p:sldId id="332" r:id="rId8"/>
    <p:sldId id="269" r:id="rId9"/>
    <p:sldId id="328" r:id="rId10"/>
    <p:sldId id="330" r:id="rId11"/>
    <p:sldId id="261" r:id="rId12"/>
    <p:sldId id="287" r:id="rId13"/>
    <p:sldId id="307" r:id="rId14"/>
    <p:sldId id="257" r:id="rId15"/>
    <p:sldId id="262" r:id="rId16"/>
    <p:sldId id="266" r:id="rId17"/>
    <p:sldId id="295" r:id="rId18"/>
    <p:sldId id="333" r:id="rId19"/>
    <p:sldId id="321" r:id="rId20"/>
    <p:sldId id="288" r:id="rId21"/>
    <p:sldId id="290" r:id="rId22"/>
    <p:sldId id="297" r:id="rId23"/>
    <p:sldId id="302" r:id="rId24"/>
    <p:sldId id="299" r:id="rId25"/>
    <p:sldId id="296" r:id="rId26"/>
    <p:sldId id="300" r:id="rId27"/>
    <p:sldId id="306" r:id="rId28"/>
    <p:sldId id="270" r:id="rId29"/>
    <p:sldId id="304" r:id="rId30"/>
    <p:sldId id="305" r:id="rId31"/>
    <p:sldId id="263" r:id="rId32"/>
    <p:sldId id="275" r:id="rId33"/>
    <p:sldId id="272" r:id="rId34"/>
    <p:sldId id="276" r:id="rId35"/>
    <p:sldId id="292" r:id="rId36"/>
    <p:sldId id="301" r:id="rId37"/>
    <p:sldId id="273" r:id="rId38"/>
    <p:sldId id="318" r:id="rId39"/>
    <p:sldId id="319" r:id="rId40"/>
    <p:sldId id="320" r:id="rId41"/>
    <p:sldId id="322" r:id="rId42"/>
    <p:sldId id="334" r:id="rId43"/>
    <p:sldId id="294" r:id="rId44"/>
    <p:sldId id="335" r:id="rId45"/>
    <p:sldId id="336" r:id="rId46"/>
    <p:sldId id="337" r:id="rId47"/>
    <p:sldId id="338" r:id="rId48"/>
    <p:sldId id="339" r:id="rId49"/>
    <p:sldId id="340" r:id="rId50"/>
    <p:sldId id="265" r:id="rId51"/>
    <p:sldId id="308" r:id="rId52"/>
    <p:sldId id="309" r:id="rId53"/>
    <p:sldId id="310" r:id="rId54"/>
    <p:sldId id="311" r:id="rId55"/>
    <p:sldId id="313" r:id="rId56"/>
    <p:sldId id="314" r:id="rId57"/>
    <p:sldId id="316" r:id="rId58"/>
    <p:sldId id="315" r:id="rId59"/>
    <p:sldId id="323" r:id="rId60"/>
    <p:sldId id="312" r:id="rId61"/>
    <p:sldId id="325" r:id="rId62"/>
    <p:sldId id="324" r:id="rId63"/>
    <p:sldId id="281" r:id="rId64"/>
    <p:sldId id="283" r:id="rId65"/>
    <p:sldId id="28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CE"/>
    <a:srgbClr val="B4040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82637-3739-4D3C-9CD3-A195C39BC549}" v="96" dt="2019-04-03T14:38:01.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81070" autoAdjust="0"/>
  </p:normalViewPr>
  <p:slideViewPr>
    <p:cSldViewPr snapToGrid="0">
      <p:cViewPr varScale="1">
        <p:scale>
          <a:sx n="68" d="100"/>
          <a:sy n="68" d="100"/>
        </p:scale>
        <p:origin x="-768" y="-77"/>
      </p:cViewPr>
      <p:guideLst>
        <p:guide orient="horz" pos="2160"/>
        <p:guide pos="2880"/>
      </p:guideLst>
    </p:cSldViewPr>
  </p:slideViewPr>
  <p:notesTextViewPr>
    <p:cViewPr>
      <p:scale>
        <a:sx n="1" d="1"/>
        <a:sy n="1" d="1"/>
      </p:scale>
      <p:origin x="0" y="0"/>
    </p:cViewPr>
  </p:notesTextViewPr>
  <p:sorterViewPr>
    <p:cViewPr>
      <p:scale>
        <a:sx n="100" d="100"/>
        <a:sy n="100" d="100"/>
      </p:scale>
      <p:origin x="0" y="24741"/>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svg"/><Relationship Id="rId1" Type="http://schemas.openxmlformats.org/officeDocument/2006/relationships/image" Target="../media/image37.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svg"/><Relationship Id="rId1" Type="http://schemas.openxmlformats.org/officeDocument/2006/relationships/image" Target="../media/image37.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0DAD1-4188-4071-8FF0-AF3413942E1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76ECF32-37BF-496A-9708-7DB162FD6EEF}">
      <dgm:prSet/>
      <dgm:spPr/>
      <dgm:t>
        <a:bodyPr/>
        <a:lstStyle/>
        <a:p>
          <a:r>
            <a:rPr lang="en-US" dirty="0"/>
            <a:t>We have the knowledge and expertise, now we must get better.</a:t>
          </a:r>
        </a:p>
      </dgm:t>
    </dgm:pt>
    <dgm:pt modelId="{E93ED07B-44EC-42A9-9098-0363DBD847DA}" type="parTrans" cxnId="{D02E7FAC-247C-4E40-BB79-3E7D01608F90}">
      <dgm:prSet/>
      <dgm:spPr/>
      <dgm:t>
        <a:bodyPr/>
        <a:lstStyle/>
        <a:p>
          <a:endParaRPr lang="en-US"/>
        </a:p>
      </dgm:t>
    </dgm:pt>
    <dgm:pt modelId="{D47C56FD-B146-4F32-AD2A-F281E96BABD9}" type="sibTrans" cxnId="{D02E7FAC-247C-4E40-BB79-3E7D01608F90}">
      <dgm:prSet/>
      <dgm:spPr/>
      <dgm:t>
        <a:bodyPr/>
        <a:lstStyle/>
        <a:p>
          <a:endParaRPr lang="en-US"/>
        </a:p>
      </dgm:t>
    </dgm:pt>
    <dgm:pt modelId="{0B0B52AB-0B14-453C-B5F7-BB371DB45686}">
      <dgm:prSet/>
      <dgm:spPr/>
      <dgm:t>
        <a:bodyPr/>
        <a:lstStyle/>
        <a:p>
          <a:r>
            <a:rPr lang="en-US" dirty="0"/>
            <a:t>Break the processes into pieces, see where we are spending our time and focus there.</a:t>
          </a:r>
        </a:p>
      </dgm:t>
    </dgm:pt>
    <dgm:pt modelId="{5C525168-14F9-47EB-B179-C55A6EAB8DDA}" type="parTrans" cxnId="{4369DCB7-665F-4771-A8A1-5DAED39BDC3E}">
      <dgm:prSet/>
      <dgm:spPr/>
      <dgm:t>
        <a:bodyPr/>
        <a:lstStyle/>
        <a:p>
          <a:endParaRPr lang="en-US"/>
        </a:p>
      </dgm:t>
    </dgm:pt>
    <dgm:pt modelId="{C813AF04-D6A8-4F00-8B06-47412CD6E924}" type="sibTrans" cxnId="{4369DCB7-665F-4771-A8A1-5DAED39BDC3E}">
      <dgm:prSet/>
      <dgm:spPr/>
      <dgm:t>
        <a:bodyPr/>
        <a:lstStyle/>
        <a:p>
          <a:endParaRPr lang="en-US"/>
        </a:p>
      </dgm:t>
    </dgm:pt>
    <dgm:pt modelId="{89AC73EE-6987-41A2-86B4-1911E05E31E4}" type="pres">
      <dgm:prSet presAssocID="{3190DAD1-4188-4071-8FF0-AF3413942E1C}" presName="root" presStyleCnt="0">
        <dgm:presLayoutVars>
          <dgm:dir/>
          <dgm:resizeHandles val="exact"/>
        </dgm:presLayoutVars>
      </dgm:prSet>
      <dgm:spPr/>
      <dgm:t>
        <a:bodyPr/>
        <a:lstStyle/>
        <a:p>
          <a:endParaRPr lang="en-CA"/>
        </a:p>
      </dgm:t>
    </dgm:pt>
    <dgm:pt modelId="{728AE402-357E-4BBF-A49D-B72DC30D8ADC}" type="pres">
      <dgm:prSet presAssocID="{176ECF32-37BF-496A-9708-7DB162FD6EEF}" presName="compNode" presStyleCnt="0"/>
      <dgm:spPr/>
    </dgm:pt>
    <dgm:pt modelId="{454A5DCC-591F-438F-B66E-9B022E746548}" type="pres">
      <dgm:prSet presAssocID="{176ECF32-37BF-496A-9708-7DB162FD6E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CA"/>
        </a:p>
      </dgm:t>
      <dgm:extLst>
        <a:ext uri="{E40237B7-FDA0-4F09-8148-C483321AD2D9}">
          <dgm14:cNvPr xmlns:dgm14="http://schemas.microsoft.com/office/drawing/2010/diagram" id="0" name="" descr="Head with Gears"/>
        </a:ext>
      </dgm:extLst>
    </dgm:pt>
    <dgm:pt modelId="{85771678-4C53-46EA-AF49-2FE2C847747C}" type="pres">
      <dgm:prSet presAssocID="{176ECF32-37BF-496A-9708-7DB162FD6EEF}" presName="spaceRect" presStyleCnt="0"/>
      <dgm:spPr/>
    </dgm:pt>
    <dgm:pt modelId="{EF9002E7-6DC5-40AD-811E-EC2731063A0F}" type="pres">
      <dgm:prSet presAssocID="{176ECF32-37BF-496A-9708-7DB162FD6EEF}" presName="textRect" presStyleLbl="revTx" presStyleIdx="0" presStyleCnt="2">
        <dgm:presLayoutVars>
          <dgm:chMax val="1"/>
          <dgm:chPref val="1"/>
        </dgm:presLayoutVars>
      </dgm:prSet>
      <dgm:spPr/>
      <dgm:t>
        <a:bodyPr/>
        <a:lstStyle/>
        <a:p>
          <a:endParaRPr lang="en-CA"/>
        </a:p>
      </dgm:t>
    </dgm:pt>
    <dgm:pt modelId="{7E73B834-ECA4-44FB-948E-B9CCEB74001C}" type="pres">
      <dgm:prSet presAssocID="{D47C56FD-B146-4F32-AD2A-F281E96BABD9}" presName="sibTrans" presStyleCnt="0"/>
      <dgm:spPr/>
    </dgm:pt>
    <dgm:pt modelId="{4892FC05-29BB-40C4-8588-1196A7528A71}" type="pres">
      <dgm:prSet presAssocID="{0B0B52AB-0B14-453C-B5F7-BB371DB45686}" presName="compNode" presStyleCnt="0"/>
      <dgm:spPr/>
    </dgm:pt>
    <dgm:pt modelId="{32216B21-AD9B-4F32-9CE8-3238056DD23C}" type="pres">
      <dgm:prSet presAssocID="{0B0B52AB-0B14-453C-B5F7-BB371DB456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CA"/>
        </a:p>
      </dgm:t>
      <dgm:extLst>
        <a:ext uri="{E40237B7-FDA0-4F09-8148-C483321AD2D9}">
          <dgm14:cNvPr xmlns:dgm14="http://schemas.microsoft.com/office/drawing/2010/diagram" id="0" name="" descr="Road"/>
        </a:ext>
      </dgm:extLst>
    </dgm:pt>
    <dgm:pt modelId="{0BF6713F-8AC2-44B1-B58B-EF4FE8F805EF}" type="pres">
      <dgm:prSet presAssocID="{0B0B52AB-0B14-453C-B5F7-BB371DB45686}" presName="spaceRect" presStyleCnt="0"/>
      <dgm:spPr/>
    </dgm:pt>
    <dgm:pt modelId="{8D7C49EA-9541-4823-96DE-CCC58D738FA6}" type="pres">
      <dgm:prSet presAssocID="{0B0B52AB-0B14-453C-B5F7-BB371DB45686}" presName="textRect" presStyleLbl="revTx" presStyleIdx="1" presStyleCnt="2">
        <dgm:presLayoutVars>
          <dgm:chMax val="1"/>
          <dgm:chPref val="1"/>
        </dgm:presLayoutVars>
      </dgm:prSet>
      <dgm:spPr/>
      <dgm:t>
        <a:bodyPr/>
        <a:lstStyle/>
        <a:p>
          <a:endParaRPr lang="en-CA"/>
        </a:p>
      </dgm:t>
    </dgm:pt>
  </dgm:ptLst>
  <dgm:cxnLst>
    <dgm:cxn modelId="{34C3D364-6135-4359-A8D9-18127EF3A42F}" type="presOf" srcId="{0B0B52AB-0B14-453C-B5F7-BB371DB45686}" destId="{8D7C49EA-9541-4823-96DE-CCC58D738FA6}" srcOrd="0" destOrd="0" presId="urn:microsoft.com/office/officeart/2018/2/layout/IconLabelList"/>
    <dgm:cxn modelId="{4369DCB7-665F-4771-A8A1-5DAED39BDC3E}" srcId="{3190DAD1-4188-4071-8FF0-AF3413942E1C}" destId="{0B0B52AB-0B14-453C-B5F7-BB371DB45686}" srcOrd="1" destOrd="0" parTransId="{5C525168-14F9-47EB-B179-C55A6EAB8DDA}" sibTransId="{C813AF04-D6A8-4F00-8B06-47412CD6E924}"/>
    <dgm:cxn modelId="{D02E7FAC-247C-4E40-BB79-3E7D01608F90}" srcId="{3190DAD1-4188-4071-8FF0-AF3413942E1C}" destId="{176ECF32-37BF-496A-9708-7DB162FD6EEF}" srcOrd="0" destOrd="0" parTransId="{E93ED07B-44EC-42A9-9098-0363DBD847DA}" sibTransId="{D47C56FD-B146-4F32-AD2A-F281E96BABD9}"/>
    <dgm:cxn modelId="{97E5E5B8-407B-45EC-A60E-712233E35019}" type="presOf" srcId="{3190DAD1-4188-4071-8FF0-AF3413942E1C}" destId="{89AC73EE-6987-41A2-86B4-1911E05E31E4}" srcOrd="0" destOrd="0" presId="urn:microsoft.com/office/officeart/2018/2/layout/IconLabelList"/>
    <dgm:cxn modelId="{D3E83047-6C69-4F3B-9887-D7936E0FA5FD}" type="presOf" srcId="{176ECF32-37BF-496A-9708-7DB162FD6EEF}" destId="{EF9002E7-6DC5-40AD-811E-EC2731063A0F}" srcOrd="0" destOrd="0" presId="urn:microsoft.com/office/officeart/2018/2/layout/IconLabelList"/>
    <dgm:cxn modelId="{BF3272AA-D3BE-4232-BF17-2641CED15ED1}" type="presParOf" srcId="{89AC73EE-6987-41A2-86B4-1911E05E31E4}" destId="{728AE402-357E-4BBF-A49D-B72DC30D8ADC}" srcOrd="0" destOrd="0" presId="urn:microsoft.com/office/officeart/2018/2/layout/IconLabelList"/>
    <dgm:cxn modelId="{E12C5F07-04BA-42C0-8E14-AA7D14FC3323}" type="presParOf" srcId="{728AE402-357E-4BBF-A49D-B72DC30D8ADC}" destId="{454A5DCC-591F-438F-B66E-9B022E746548}" srcOrd="0" destOrd="0" presId="urn:microsoft.com/office/officeart/2018/2/layout/IconLabelList"/>
    <dgm:cxn modelId="{28ACAFFE-955F-4110-B3D8-436225F8203B}" type="presParOf" srcId="{728AE402-357E-4BBF-A49D-B72DC30D8ADC}" destId="{85771678-4C53-46EA-AF49-2FE2C847747C}" srcOrd="1" destOrd="0" presId="urn:microsoft.com/office/officeart/2018/2/layout/IconLabelList"/>
    <dgm:cxn modelId="{77216746-FDBF-4AED-A65F-2401420E2867}" type="presParOf" srcId="{728AE402-357E-4BBF-A49D-B72DC30D8ADC}" destId="{EF9002E7-6DC5-40AD-811E-EC2731063A0F}" srcOrd="2" destOrd="0" presId="urn:microsoft.com/office/officeart/2018/2/layout/IconLabelList"/>
    <dgm:cxn modelId="{F5FE273F-1D4F-47F9-90DA-F2F16EBBFC79}" type="presParOf" srcId="{89AC73EE-6987-41A2-86B4-1911E05E31E4}" destId="{7E73B834-ECA4-44FB-948E-B9CCEB74001C}" srcOrd="1" destOrd="0" presId="urn:microsoft.com/office/officeart/2018/2/layout/IconLabelList"/>
    <dgm:cxn modelId="{88C0448F-2391-4B6A-AB7A-7E7C00AD56BB}" type="presParOf" srcId="{89AC73EE-6987-41A2-86B4-1911E05E31E4}" destId="{4892FC05-29BB-40C4-8588-1196A7528A71}" srcOrd="2" destOrd="0" presId="urn:microsoft.com/office/officeart/2018/2/layout/IconLabelList"/>
    <dgm:cxn modelId="{E21D71D9-CCD7-4D6A-9807-0C0B96F029E2}" type="presParOf" srcId="{4892FC05-29BB-40C4-8588-1196A7528A71}" destId="{32216B21-AD9B-4F32-9CE8-3238056DD23C}" srcOrd="0" destOrd="0" presId="urn:microsoft.com/office/officeart/2018/2/layout/IconLabelList"/>
    <dgm:cxn modelId="{4F39B35F-6E80-44E3-BF92-6FCFDDE92252}" type="presParOf" srcId="{4892FC05-29BB-40C4-8588-1196A7528A71}" destId="{0BF6713F-8AC2-44B1-B58B-EF4FE8F805EF}" srcOrd="1" destOrd="0" presId="urn:microsoft.com/office/officeart/2018/2/layout/IconLabelList"/>
    <dgm:cxn modelId="{DFDBFF99-C12D-4F81-9ADE-2ECB14EAEDFA}" type="presParOf" srcId="{4892FC05-29BB-40C4-8588-1196A7528A71}" destId="{8D7C49EA-9541-4823-96DE-CCC58D738FA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5DCC-591F-438F-B66E-9B022E746548}">
      <dsp:nvSpPr>
        <dsp:cNvPr id="0" name=""/>
        <dsp:cNvSpPr/>
      </dsp:nvSpPr>
      <dsp:spPr>
        <a:xfrm>
          <a:off x="966895" y="715248"/>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9002E7-6DC5-40AD-811E-EC2731063A0F}">
      <dsp:nvSpPr>
        <dsp:cNvPr id="0" name=""/>
        <dsp:cNvSpPr/>
      </dsp:nvSpPr>
      <dsp:spPr>
        <a:xfrm>
          <a:off x="60426" y="2587476"/>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dirty="0"/>
            <a:t>We have the knowledge and expertise, now we must get better.</a:t>
          </a:r>
        </a:p>
      </dsp:txBody>
      <dsp:txXfrm>
        <a:off x="60426" y="2587476"/>
        <a:ext cx="3296250" cy="720000"/>
      </dsp:txXfrm>
    </dsp:sp>
    <dsp:sp modelId="{32216B21-AD9B-4F32-9CE8-3238056DD23C}">
      <dsp:nvSpPr>
        <dsp:cNvPr id="0" name=""/>
        <dsp:cNvSpPr/>
      </dsp:nvSpPr>
      <dsp:spPr>
        <a:xfrm>
          <a:off x="4839989" y="715248"/>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C49EA-9541-4823-96DE-CCC58D738FA6}">
      <dsp:nvSpPr>
        <dsp:cNvPr id="0" name=""/>
        <dsp:cNvSpPr/>
      </dsp:nvSpPr>
      <dsp:spPr>
        <a:xfrm>
          <a:off x="3933520" y="2587476"/>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dirty="0"/>
            <a:t>Break the processes into pieces, see where we are spending our time and focus there.</a:t>
          </a:r>
        </a:p>
      </dsp:txBody>
      <dsp:txXfrm>
        <a:off x="3933520" y="2587476"/>
        <a:ext cx="329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dirty="0"/>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dirty="0"/>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dirty="0"/>
          </a:p>
        </p:txBody>
      </p:sp>
    </p:spTree>
    <p:extLst>
      <p:ext uri="{BB962C8B-B14F-4D97-AF65-F5344CB8AC3E}">
        <p14:creationId xmlns:p14="http://schemas.microsoft.com/office/powerpoint/2010/main" val="51093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dirty="0"/>
          </a:p>
        </p:txBody>
      </p:sp>
    </p:spTree>
    <p:extLst>
      <p:ext uri="{BB962C8B-B14F-4D97-AF65-F5344CB8AC3E}">
        <p14:creationId xmlns:p14="http://schemas.microsoft.com/office/powerpoint/2010/main" val="320730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dirty="0"/>
          </a:p>
        </p:txBody>
      </p:sp>
    </p:spTree>
    <p:extLst>
      <p:ext uri="{BB962C8B-B14F-4D97-AF65-F5344CB8AC3E}">
        <p14:creationId xmlns:p14="http://schemas.microsoft.com/office/powerpoint/2010/main" val="280400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dirty="0"/>
          </a:p>
        </p:txBody>
      </p:sp>
    </p:spTree>
    <p:extLst>
      <p:ext uri="{BB962C8B-B14F-4D97-AF65-F5344CB8AC3E}">
        <p14:creationId xmlns:p14="http://schemas.microsoft.com/office/powerpoint/2010/main" val="219658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solidFill>
                <a:srgbClr val="0070C0"/>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dirty="0"/>
          </a:p>
        </p:txBody>
      </p:sp>
    </p:spTree>
    <p:extLst>
      <p:ext uri="{BB962C8B-B14F-4D97-AF65-F5344CB8AC3E}">
        <p14:creationId xmlns:p14="http://schemas.microsoft.com/office/powerpoint/2010/main" val="280400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dirty="0"/>
          </a:p>
        </p:txBody>
      </p:sp>
    </p:spTree>
    <p:extLst>
      <p:ext uri="{BB962C8B-B14F-4D97-AF65-F5344CB8AC3E}">
        <p14:creationId xmlns:p14="http://schemas.microsoft.com/office/powerpoint/2010/main" val="53430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dirty="0"/>
          </a:p>
        </p:txBody>
      </p:sp>
    </p:spTree>
    <p:extLst>
      <p:ext uri="{BB962C8B-B14F-4D97-AF65-F5344CB8AC3E}">
        <p14:creationId xmlns:p14="http://schemas.microsoft.com/office/powerpoint/2010/main" val="1781152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dirty="0"/>
          </a:p>
        </p:txBody>
      </p:sp>
    </p:spTree>
    <p:extLst>
      <p:ext uri="{BB962C8B-B14F-4D97-AF65-F5344CB8AC3E}">
        <p14:creationId xmlns:p14="http://schemas.microsoft.com/office/powerpoint/2010/main" val="372792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dirty="0"/>
          </a:p>
        </p:txBody>
      </p:sp>
    </p:spTree>
    <p:extLst>
      <p:ext uri="{BB962C8B-B14F-4D97-AF65-F5344CB8AC3E}">
        <p14:creationId xmlns:p14="http://schemas.microsoft.com/office/powerpoint/2010/main" val="24166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dirty="0"/>
          </a:p>
        </p:txBody>
      </p:sp>
    </p:spTree>
    <p:extLst>
      <p:ext uri="{BB962C8B-B14F-4D97-AF65-F5344CB8AC3E}">
        <p14:creationId xmlns:p14="http://schemas.microsoft.com/office/powerpoint/2010/main" val="136212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dirty="0"/>
          </a:p>
        </p:txBody>
      </p:sp>
    </p:spTree>
    <p:extLst>
      <p:ext uri="{BB962C8B-B14F-4D97-AF65-F5344CB8AC3E}">
        <p14:creationId xmlns:p14="http://schemas.microsoft.com/office/powerpoint/2010/main" val="143208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dirty="0"/>
          </a:p>
        </p:txBody>
      </p:sp>
    </p:spTree>
    <p:extLst>
      <p:ext uri="{BB962C8B-B14F-4D97-AF65-F5344CB8AC3E}">
        <p14:creationId xmlns:p14="http://schemas.microsoft.com/office/powerpoint/2010/main" val="2642062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dirty="0"/>
          </a:p>
        </p:txBody>
      </p:sp>
    </p:spTree>
    <p:extLst>
      <p:ext uri="{BB962C8B-B14F-4D97-AF65-F5344CB8AC3E}">
        <p14:creationId xmlns:p14="http://schemas.microsoft.com/office/powerpoint/2010/main" val="344668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dirty="0"/>
          </a:p>
        </p:txBody>
      </p:sp>
    </p:spTree>
    <p:extLst>
      <p:ext uri="{BB962C8B-B14F-4D97-AF65-F5344CB8AC3E}">
        <p14:creationId xmlns:p14="http://schemas.microsoft.com/office/powerpoint/2010/main" val="144820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dirty="0"/>
          </a:p>
        </p:txBody>
      </p:sp>
    </p:spTree>
    <p:extLst>
      <p:ext uri="{BB962C8B-B14F-4D97-AF65-F5344CB8AC3E}">
        <p14:creationId xmlns:p14="http://schemas.microsoft.com/office/powerpoint/2010/main" val="240170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dirty="0"/>
          </a:p>
        </p:txBody>
      </p:sp>
    </p:spTree>
    <p:extLst>
      <p:ext uri="{BB962C8B-B14F-4D97-AF65-F5344CB8AC3E}">
        <p14:creationId xmlns:p14="http://schemas.microsoft.com/office/powerpoint/2010/main" val="4223248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dirty="0"/>
          </a:p>
        </p:txBody>
      </p:sp>
    </p:spTree>
    <p:extLst>
      <p:ext uri="{BB962C8B-B14F-4D97-AF65-F5344CB8AC3E}">
        <p14:creationId xmlns:p14="http://schemas.microsoft.com/office/powerpoint/2010/main" val="360651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dirty="0"/>
          </a:p>
        </p:txBody>
      </p:sp>
    </p:spTree>
    <p:extLst>
      <p:ext uri="{BB962C8B-B14F-4D97-AF65-F5344CB8AC3E}">
        <p14:creationId xmlns:p14="http://schemas.microsoft.com/office/powerpoint/2010/main" val="2534730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0070C0"/>
              </a:solidFill>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32</a:t>
            </a:fld>
            <a:endParaRPr lang="en-US" dirty="0"/>
          </a:p>
        </p:txBody>
      </p:sp>
    </p:spTree>
    <p:extLst>
      <p:ext uri="{BB962C8B-B14F-4D97-AF65-F5344CB8AC3E}">
        <p14:creationId xmlns:p14="http://schemas.microsoft.com/office/powerpoint/2010/main" val="218295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33</a:t>
            </a:fld>
            <a:endParaRPr lang="en-US" dirty="0"/>
          </a:p>
        </p:txBody>
      </p:sp>
    </p:spTree>
    <p:extLst>
      <p:ext uri="{BB962C8B-B14F-4D97-AF65-F5344CB8AC3E}">
        <p14:creationId xmlns:p14="http://schemas.microsoft.com/office/powerpoint/2010/main" val="121604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37</a:t>
            </a:fld>
            <a:endParaRPr lang="en-US" dirty="0"/>
          </a:p>
        </p:txBody>
      </p:sp>
    </p:spTree>
    <p:extLst>
      <p:ext uri="{BB962C8B-B14F-4D97-AF65-F5344CB8AC3E}">
        <p14:creationId xmlns:p14="http://schemas.microsoft.com/office/powerpoint/2010/main" val="276809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38</a:t>
            </a:fld>
            <a:endParaRPr lang="en-US" dirty="0"/>
          </a:p>
        </p:txBody>
      </p:sp>
    </p:spTree>
    <p:extLst>
      <p:ext uri="{BB962C8B-B14F-4D97-AF65-F5344CB8AC3E}">
        <p14:creationId xmlns:p14="http://schemas.microsoft.com/office/powerpoint/2010/main" val="227495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dirty="0"/>
          </a:p>
        </p:txBody>
      </p:sp>
    </p:spTree>
    <p:extLst>
      <p:ext uri="{BB962C8B-B14F-4D97-AF65-F5344CB8AC3E}">
        <p14:creationId xmlns:p14="http://schemas.microsoft.com/office/powerpoint/2010/main" val="2642062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40</a:t>
            </a:fld>
            <a:endParaRPr lang="en-US" dirty="0"/>
          </a:p>
        </p:txBody>
      </p:sp>
    </p:spTree>
    <p:extLst>
      <p:ext uri="{BB962C8B-B14F-4D97-AF65-F5344CB8AC3E}">
        <p14:creationId xmlns:p14="http://schemas.microsoft.com/office/powerpoint/2010/main" val="3389185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48</a:t>
            </a:fld>
            <a:endParaRPr lang="en-US" dirty="0"/>
          </a:p>
        </p:txBody>
      </p:sp>
    </p:spTree>
    <p:extLst>
      <p:ext uri="{BB962C8B-B14F-4D97-AF65-F5344CB8AC3E}">
        <p14:creationId xmlns:p14="http://schemas.microsoft.com/office/powerpoint/2010/main" val="1928817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49</a:t>
            </a:fld>
            <a:endParaRPr lang="en-US" dirty="0"/>
          </a:p>
        </p:txBody>
      </p:sp>
    </p:spTree>
    <p:extLst>
      <p:ext uri="{BB962C8B-B14F-4D97-AF65-F5344CB8AC3E}">
        <p14:creationId xmlns:p14="http://schemas.microsoft.com/office/powerpoint/2010/main" val="22213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50</a:t>
            </a:fld>
            <a:endParaRPr lang="en-US" dirty="0"/>
          </a:p>
        </p:txBody>
      </p:sp>
    </p:spTree>
    <p:extLst>
      <p:ext uri="{BB962C8B-B14F-4D97-AF65-F5344CB8AC3E}">
        <p14:creationId xmlns:p14="http://schemas.microsoft.com/office/powerpoint/2010/main" val="1787482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51</a:t>
            </a:fld>
            <a:endParaRPr lang="en-US" dirty="0"/>
          </a:p>
        </p:txBody>
      </p:sp>
    </p:spTree>
    <p:extLst>
      <p:ext uri="{BB962C8B-B14F-4D97-AF65-F5344CB8AC3E}">
        <p14:creationId xmlns:p14="http://schemas.microsoft.com/office/powerpoint/2010/main" val="2576317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53</a:t>
            </a:fld>
            <a:endParaRPr lang="en-US" dirty="0"/>
          </a:p>
        </p:txBody>
      </p:sp>
    </p:spTree>
    <p:extLst>
      <p:ext uri="{BB962C8B-B14F-4D97-AF65-F5344CB8AC3E}">
        <p14:creationId xmlns:p14="http://schemas.microsoft.com/office/powerpoint/2010/main" val="1960495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55</a:t>
            </a:fld>
            <a:endParaRPr lang="en-US" dirty="0"/>
          </a:p>
        </p:txBody>
      </p:sp>
    </p:spTree>
    <p:extLst>
      <p:ext uri="{BB962C8B-B14F-4D97-AF65-F5344CB8AC3E}">
        <p14:creationId xmlns:p14="http://schemas.microsoft.com/office/powerpoint/2010/main" val="262433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56</a:t>
            </a:fld>
            <a:endParaRPr lang="en-US" dirty="0"/>
          </a:p>
        </p:txBody>
      </p:sp>
    </p:spTree>
    <p:extLst>
      <p:ext uri="{BB962C8B-B14F-4D97-AF65-F5344CB8AC3E}">
        <p14:creationId xmlns:p14="http://schemas.microsoft.com/office/powerpoint/2010/main" val="2312453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57</a:t>
            </a:fld>
            <a:endParaRPr lang="en-US" dirty="0"/>
          </a:p>
        </p:txBody>
      </p:sp>
    </p:spTree>
    <p:extLst>
      <p:ext uri="{BB962C8B-B14F-4D97-AF65-F5344CB8AC3E}">
        <p14:creationId xmlns:p14="http://schemas.microsoft.com/office/powerpoint/2010/main" val="893959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58</a:t>
            </a:fld>
            <a:endParaRPr lang="en-US" dirty="0"/>
          </a:p>
        </p:txBody>
      </p:sp>
    </p:spTree>
    <p:extLst>
      <p:ext uri="{BB962C8B-B14F-4D97-AF65-F5344CB8AC3E}">
        <p14:creationId xmlns:p14="http://schemas.microsoft.com/office/powerpoint/2010/main" val="159596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dirty="0"/>
          </a:p>
        </p:txBody>
      </p:sp>
    </p:spTree>
    <p:extLst>
      <p:ext uri="{BB962C8B-B14F-4D97-AF65-F5344CB8AC3E}">
        <p14:creationId xmlns:p14="http://schemas.microsoft.com/office/powerpoint/2010/main" val="2441929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59</a:t>
            </a:fld>
            <a:endParaRPr lang="en-US" dirty="0"/>
          </a:p>
        </p:txBody>
      </p:sp>
    </p:spTree>
    <p:extLst>
      <p:ext uri="{BB962C8B-B14F-4D97-AF65-F5344CB8AC3E}">
        <p14:creationId xmlns:p14="http://schemas.microsoft.com/office/powerpoint/2010/main" val="676298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60</a:t>
            </a:fld>
            <a:endParaRPr lang="en-US" dirty="0"/>
          </a:p>
        </p:txBody>
      </p:sp>
    </p:spTree>
    <p:extLst>
      <p:ext uri="{BB962C8B-B14F-4D97-AF65-F5344CB8AC3E}">
        <p14:creationId xmlns:p14="http://schemas.microsoft.com/office/powerpoint/2010/main" val="10949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dirty="0"/>
          </a:p>
        </p:txBody>
      </p:sp>
    </p:spTree>
    <p:extLst>
      <p:ext uri="{BB962C8B-B14F-4D97-AF65-F5344CB8AC3E}">
        <p14:creationId xmlns:p14="http://schemas.microsoft.com/office/powerpoint/2010/main" val="244192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dirty="0"/>
          </a:p>
        </p:txBody>
      </p:sp>
    </p:spTree>
    <p:extLst>
      <p:ext uri="{BB962C8B-B14F-4D97-AF65-F5344CB8AC3E}">
        <p14:creationId xmlns:p14="http://schemas.microsoft.com/office/powerpoint/2010/main" val="296982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dirty="0"/>
          </a:p>
        </p:txBody>
      </p:sp>
    </p:spTree>
    <p:extLst>
      <p:ext uri="{BB962C8B-B14F-4D97-AF65-F5344CB8AC3E}">
        <p14:creationId xmlns:p14="http://schemas.microsoft.com/office/powerpoint/2010/main" val="169487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dirty="0"/>
          </a:p>
        </p:txBody>
      </p:sp>
    </p:spTree>
    <p:extLst>
      <p:ext uri="{BB962C8B-B14F-4D97-AF65-F5344CB8AC3E}">
        <p14:creationId xmlns:p14="http://schemas.microsoft.com/office/powerpoint/2010/main" val="414869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dirty="0"/>
          </a:p>
        </p:txBody>
      </p:sp>
    </p:spTree>
    <p:extLst>
      <p:ext uri="{BB962C8B-B14F-4D97-AF65-F5344CB8AC3E}">
        <p14:creationId xmlns:p14="http://schemas.microsoft.com/office/powerpoint/2010/main" val="69941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11/14/2019</a:t>
            </a:fld>
            <a:endParaRPr lang="en-US" dirty="0"/>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11/14/2019</a:t>
            </a:fld>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11/14/2019</a:t>
            </a:fld>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11/14/2019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hbr.org/2013/01/collaboration-is-the-new-compe"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oracle.com/cd/E91187_01/pt855pbr2/eng/pt/tadm/task_ImplementingOracleActiveDataGuard-3b7d04.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slideLayout" Target="../slideLayouts/slideLayout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rework.withgoogle.com/guides/managers-identify-what-makes-a-great-manager/steps/introductio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rework.withgoogle.com/print/guides/5721312655835136/" TargetMode="External"/><Relationship Id="rId5" Type="http://schemas.openxmlformats.org/officeDocument/2006/relationships/image" Target="../media/image44.png"/><Relationship Id="rId4" Type="http://schemas.openxmlformats.org/officeDocument/2006/relationships/hyperlink" Target="https://rework.withgoogle.com/guides/managers-identify-what-makes-a-great-manager/steps/learn-about-googles-manager-research/"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rework.withgoogle.com/print/guides/572131265583513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rework.withgoogle.com/print/guides/572131265583513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mdprogram.mcmaster.ca/docs/default-source/wrc-faculty-digest/joe_kim_s_summary_of_workshop_sept_15_the_psychology_of_focusing_on_what_really_matters.pdf?sfvrsn=2"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brighterworld.mcmaster.ca/abou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2900" y="5036338"/>
            <a:ext cx="5829300" cy="1463040"/>
          </a:xfrm>
        </p:spPr>
        <p:txBody>
          <a:bodyPr>
            <a:noAutofit/>
          </a:bodyPr>
          <a:lstStyle/>
          <a:p>
            <a:r>
              <a:rPr lang="en-CA" sz="2800" b="1" dirty="0"/>
              <a:t>PeopleSoft Lifecycle Management at </a:t>
            </a:r>
            <a:r>
              <a:rPr lang="en-CA" sz="2800" b="1" dirty="0" smtClean="0"/>
              <a:t>McMaster</a:t>
            </a:r>
            <a:endParaRPr lang="en-US" sz="2800" dirty="0"/>
          </a:p>
        </p:txBody>
      </p:sp>
      <p:sp>
        <p:nvSpPr>
          <p:cNvPr id="4" name="Text Placeholder 3"/>
          <p:cNvSpPr>
            <a:spLocks noGrp="1"/>
          </p:cNvSpPr>
          <p:nvPr>
            <p:ph type="body" sz="half" idx="2"/>
          </p:nvPr>
        </p:nvSpPr>
        <p:spPr/>
        <p:txBody>
          <a:bodyPr/>
          <a:lstStyle/>
          <a:p>
            <a:r>
              <a:rPr lang="en-US" b="1" dirty="0" smtClean="0"/>
              <a:t>SESSION </a:t>
            </a:r>
            <a:r>
              <a:rPr lang="en-CA" b="1" dirty="0" smtClean="0"/>
              <a:t>7047</a:t>
            </a:r>
          </a:p>
          <a:p>
            <a:r>
              <a:rPr lang="en-CA" b="1" dirty="0"/>
              <a:t>Wed, Nov 06, 2019</a:t>
            </a:r>
            <a:endParaRPr lang="en-US" b="1" dirty="0"/>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026" name="Picture 2" descr="https://www.heug.org/media/rjzptcrt.jpg">
            <a:extLst>
              <a:ext uri="{FF2B5EF4-FFF2-40B4-BE49-F238E27FC236}">
                <a16:creationId xmlns:a16="http://schemas.microsoft.com/office/drawing/2014/main" xmlns="" id="{190CBB43-19F1-4512-886C-9EEADF544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41676"/>
            <a:ext cx="6542203" cy="32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12" y="742950"/>
            <a:ext cx="2224087" cy="11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12" y="1984375"/>
            <a:ext cx="4964738" cy="178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88362" y="3924300"/>
            <a:ext cx="7542838" cy="1477328"/>
          </a:xfrm>
          <a:prstGeom prst="rect">
            <a:avLst/>
          </a:prstGeom>
          <a:noFill/>
        </p:spPr>
        <p:txBody>
          <a:bodyPr wrap="square" rtlCol="0">
            <a:spAutoFit/>
          </a:bodyPr>
          <a:lstStyle/>
          <a:p>
            <a:r>
              <a:rPr lang="en-CA" dirty="0"/>
              <a:t>Leaders and organizations are acknowledging that even their best </a:t>
            </a:r>
            <a:r>
              <a:rPr lang="en-CA" b="1" dirty="0"/>
              <a:t>individual efforts can’t stack up </a:t>
            </a:r>
            <a:r>
              <a:rPr lang="en-CA" dirty="0"/>
              <a:t>against </a:t>
            </a:r>
            <a:r>
              <a:rPr lang="en-CA" b="1" dirty="0"/>
              <a:t>today’s complex and interconnected problems. </a:t>
            </a:r>
            <a:r>
              <a:rPr lang="en-CA" dirty="0"/>
              <a:t>They are putting aside self-interests and </a:t>
            </a:r>
            <a:r>
              <a:rPr lang="en-CA" b="1" dirty="0"/>
              <a:t>collaborating</a:t>
            </a:r>
            <a:r>
              <a:rPr lang="en-CA" dirty="0"/>
              <a:t> to build a new civic infrastructure </a:t>
            </a:r>
            <a:r>
              <a:rPr lang="en-CA" b="1" dirty="0"/>
              <a:t>to advance their shared objectives. </a:t>
            </a:r>
            <a:r>
              <a:rPr lang="en-CA" dirty="0"/>
              <a:t>It’s called </a:t>
            </a:r>
            <a:r>
              <a:rPr lang="en-CA" b="1" dirty="0"/>
              <a:t>collective impact </a:t>
            </a:r>
            <a:r>
              <a:rPr lang="en-CA" dirty="0"/>
              <a:t>and it’s a growing trend across the country.</a:t>
            </a:r>
          </a:p>
        </p:txBody>
      </p:sp>
      <p:sp>
        <p:nvSpPr>
          <p:cNvPr id="11" name="TextBox 10"/>
          <p:cNvSpPr txBox="1"/>
          <p:nvPr/>
        </p:nvSpPr>
        <p:spPr>
          <a:xfrm>
            <a:off x="788362" y="5816084"/>
            <a:ext cx="3764877" cy="276999"/>
          </a:xfrm>
          <a:prstGeom prst="rect">
            <a:avLst/>
          </a:prstGeom>
          <a:noFill/>
        </p:spPr>
        <p:txBody>
          <a:bodyPr wrap="none" rtlCol="0">
            <a:spAutoFit/>
          </a:bodyPr>
          <a:lstStyle/>
          <a:p>
            <a:r>
              <a:rPr lang="en-CA" sz="1200" dirty="0">
                <a:hlinkClick r:id="rId5"/>
              </a:rPr>
              <a:t>https://hbr.org/2013/01/collaboration-is-the-new-compe</a:t>
            </a:r>
            <a:endParaRPr lang="en-CA" sz="1200" dirty="0"/>
          </a:p>
        </p:txBody>
      </p:sp>
    </p:spTree>
    <p:extLst>
      <p:ext uri="{BB962C8B-B14F-4D97-AF65-F5344CB8AC3E}">
        <p14:creationId xmlns:p14="http://schemas.microsoft.com/office/powerpoint/2010/main" val="233476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Rounded Rectangle 4"/>
          <p:cNvSpPr/>
          <p:nvPr/>
        </p:nvSpPr>
        <p:spPr>
          <a:xfrm rot="2700000">
            <a:off x="750305" y="2258382"/>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351734" y="2292883"/>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646331"/>
          </a:xfrm>
          <a:prstGeom prst="rect">
            <a:avLst/>
          </a:prstGeom>
          <a:noFill/>
        </p:spPr>
        <p:txBody>
          <a:bodyPr wrap="square" rtlCol="0">
            <a:spAutoFit/>
          </a:bodyPr>
          <a:lstStyle/>
          <a:p>
            <a:pPr algn="ctr"/>
            <a:r>
              <a:rPr lang="en-US" dirty="0" smtClean="0">
                <a:solidFill>
                  <a:schemeClr val="bg1"/>
                </a:solidFill>
              </a:rPr>
              <a:t>McMaster’s Technical Landscape</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247350" y="403093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646331"/>
          </a:xfrm>
          <a:prstGeom prst="rect">
            <a:avLst/>
          </a:prstGeom>
          <a:noFill/>
        </p:spPr>
        <p:txBody>
          <a:bodyPr wrap="square" rtlCol="0">
            <a:spAutoFit/>
          </a:bodyPr>
          <a:lstStyle/>
          <a:p>
            <a:pPr algn="ctr"/>
            <a:r>
              <a:rPr lang="en-US" dirty="0" smtClean="0">
                <a:solidFill>
                  <a:schemeClr val="bg1"/>
                </a:solidFill>
              </a:rPr>
              <a:t>Lifecycle Management</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154785" y="222910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31380" y="2729427"/>
            <a:ext cx="2191464" cy="923330"/>
          </a:xfrm>
          <a:prstGeom prst="rect">
            <a:avLst/>
          </a:prstGeom>
          <a:noFill/>
        </p:spPr>
        <p:txBody>
          <a:bodyPr wrap="square" rtlCol="0">
            <a:spAutoFit/>
          </a:bodyPr>
          <a:lstStyle/>
          <a:p>
            <a:pPr algn="ctr"/>
            <a:r>
              <a:rPr lang="en-US" dirty="0" smtClean="0">
                <a:solidFill>
                  <a:schemeClr val="bg1"/>
                </a:solidFill>
              </a:rPr>
              <a:t>Automation,</a:t>
            </a:r>
          </a:p>
          <a:p>
            <a:pPr algn="ctr"/>
            <a:r>
              <a:rPr lang="en-US" dirty="0" smtClean="0">
                <a:solidFill>
                  <a:schemeClr val="bg1"/>
                </a:solidFill>
              </a:rPr>
              <a:t>Process Improvement,</a:t>
            </a:r>
          </a:p>
          <a:p>
            <a:pPr algn="ctr"/>
            <a:r>
              <a:rPr lang="en-US" dirty="0" smtClean="0">
                <a:solidFill>
                  <a:schemeClr val="bg1"/>
                </a:solidFill>
              </a:rPr>
              <a:t>Collaboration</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8021282" y="3978014"/>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646331"/>
          </a:xfrm>
          <a:prstGeom prst="rect">
            <a:avLst/>
          </a:prstGeom>
          <a:noFill/>
        </p:spPr>
        <p:txBody>
          <a:bodyPr wrap="square" rtlCol="0">
            <a:spAutoFit/>
          </a:bodyPr>
          <a:lstStyle/>
          <a:p>
            <a:pPr algn="ctr"/>
            <a:r>
              <a:rPr lang="en-US" dirty="0" smtClean="0">
                <a:solidFill>
                  <a:schemeClr val="bg1"/>
                </a:solidFill>
              </a:rPr>
              <a:t>People – Individuals and Teams</a:t>
            </a:r>
            <a:endParaRPr lang="en-US" dirty="0">
              <a:solidFill>
                <a:schemeClr val="bg1"/>
              </a:solidFill>
            </a:endParaRPr>
          </a:p>
        </p:txBody>
      </p:sp>
      <p:sp>
        <p:nvSpPr>
          <p:cNvPr id="27" name="Footer Placeholder 2">
            <a:extLst>
              <a:ext uri="{FF2B5EF4-FFF2-40B4-BE49-F238E27FC236}">
                <a16:creationId xmlns:a16="http://schemas.microsoft.com/office/drawing/2014/main" xmlns=""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 Landscape</a:t>
            </a:r>
            <a:endParaRPr lang="en-US" dirty="0"/>
          </a:p>
        </p:txBody>
      </p:sp>
      <p:sp>
        <p:nvSpPr>
          <p:cNvPr id="3" name="Subtitle 2"/>
          <p:cNvSpPr>
            <a:spLocks noGrp="1"/>
          </p:cNvSpPr>
          <p:nvPr>
            <p:ph type="subTitle" idx="1"/>
          </p:nvPr>
        </p:nvSpPr>
        <p:spPr/>
        <p:txBody>
          <a:bodyPr/>
          <a:lstStyle/>
          <a:p>
            <a:r>
              <a:rPr lang="en-US" dirty="0" smtClean="0"/>
              <a:t>Oracle Database 12.2.0.1</a:t>
            </a:r>
          </a:p>
          <a:p>
            <a:r>
              <a:rPr lang="en-US" dirty="0" smtClean="0"/>
              <a:t>PeopleSoft 9.1 (EPM &amp; IH) PeopleSoft 9.2 (CS, FS, HR)</a:t>
            </a:r>
          </a:p>
          <a:p>
            <a:r>
              <a:rPr lang="en-US" dirty="0" smtClean="0"/>
              <a:t>PeopleTools 8.55.05 &amp; .22</a:t>
            </a:r>
            <a:endParaRPr lang="en-US" dirty="0"/>
          </a:p>
        </p:txBody>
      </p:sp>
      <p:sp>
        <p:nvSpPr>
          <p:cNvPr id="5" name="Footer Placeholder 2">
            <a:extLst>
              <a:ext uri="{FF2B5EF4-FFF2-40B4-BE49-F238E27FC236}">
                <a16:creationId xmlns:a16="http://schemas.microsoft.com/office/drawing/2014/main" xmlns=""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0" name="Rounded Rectangle 9"/>
          <p:cNvSpPr/>
          <p:nvPr/>
        </p:nvSpPr>
        <p:spPr>
          <a:xfrm rot="2700000">
            <a:off x="750305" y="366033"/>
            <a:ext cx="2146155" cy="2146155"/>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2700000">
            <a:off x="2645921" y="2104080"/>
            <a:ext cx="2146155" cy="2146155"/>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2700000">
            <a:off x="4553356" y="371694"/>
            <a:ext cx="2146155" cy="2146155"/>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700000">
            <a:off x="6414066" y="2097460"/>
            <a:ext cx="2146155" cy="2146155"/>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382" y="1068660"/>
            <a:ext cx="1693997" cy="74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431" y="2794897"/>
            <a:ext cx="1829134" cy="76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929" y="811966"/>
            <a:ext cx="1591007" cy="12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9117" y="2592425"/>
            <a:ext cx="1676052" cy="11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87017"/>
            <a:ext cx="7290054" cy="1597815"/>
          </a:xfrm>
        </p:spPr>
        <p:txBody>
          <a:bodyPr>
            <a:normAutofit/>
          </a:bodyPr>
          <a:lstStyle/>
          <a:p>
            <a:r>
              <a:rPr lang="en-US" dirty="0" smtClean="0"/>
              <a:t>PS Environments </a:t>
            </a:r>
            <a:r>
              <a:rPr lang="en-US" dirty="0"/>
              <a:t>-</a:t>
            </a:r>
            <a:r>
              <a:rPr lang="en-US" dirty="0" smtClean="0"/>
              <a:t> prior STATE (75)</a:t>
            </a:r>
            <a:endParaRPr lang="en-US"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365" y="1505368"/>
            <a:ext cx="6503846" cy="4803357"/>
          </a:xfrm>
        </p:spPr>
      </p:pic>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28597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53523"/>
          </a:xfrm>
        </p:spPr>
        <p:txBody>
          <a:bodyPr/>
          <a:lstStyle/>
          <a:p>
            <a:r>
              <a:rPr lang="en-US" dirty="0" smtClean="0">
                <a:solidFill>
                  <a:schemeClr val="tx1"/>
                </a:solidFill>
              </a:rPr>
              <a:t>Questions WE ASKED OURSELVES</a:t>
            </a:r>
            <a:endParaRPr lang="en-US" dirty="0">
              <a:solidFill>
                <a:schemeClr val="tx1"/>
              </a:solidFill>
            </a:endParaRPr>
          </a:p>
        </p:txBody>
      </p:sp>
      <p:sp>
        <p:nvSpPr>
          <p:cNvPr id="3" name="Content Placeholder 2"/>
          <p:cNvSpPr>
            <a:spLocks noGrp="1"/>
          </p:cNvSpPr>
          <p:nvPr>
            <p:ph idx="1"/>
          </p:nvPr>
        </p:nvSpPr>
        <p:spPr>
          <a:xfrm>
            <a:off x="768096" y="1948070"/>
            <a:ext cx="7290055" cy="4361290"/>
          </a:xfrm>
        </p:spPr>
        <p:txBody>
          <a:bodyPr>
            <a:normAutofit/>
          </a:bodyPr>
          <a:lstStyle/>
          <a:p>
            <a:pPr>
              <a:buFont typeface="Wingdings" panose="05000000000000000000" pitchFamily="2" charset="2"/>
              <a:buChar char="Ø"/>
            </a:pPr>
            <a:r>
              <a:rPr lang="en-CA" sz="2400" dirty="0" smtClean="0"/>
              <a:t>Why?</a:t>
            </a:r>
          </a:p>
          <a:p>
            <a:pPr>
              <a:buFont typeface="Wingdings" panose="05000000000000000000" pitchFamily="2" charset="2"/>
              <a:buChar char="Ø"/>
            </a:pPr>
            <a:r>
              <a:rPr lang="en-CA" sz="2400" dirty="0" smtClean="0"/>
              <a:t>What is the purpose?</a:t>
            </a:r>
          </a:p>
          <a:p>
            <a:pPr>
              <a:buFont typeface="Wingdings" panose="05000000000000000000" pitchFamily="2" charset="2"/>
              <a:buChar char="Ø"/>
            </a:pPr>
            <a:r>
              <a:rPr lang="en-CA" sz="2400" dirty="0" smtClean="0"/>
              <a:t>Used </a:t>
            </a:r>
            <a:r>
              <a:rPr lang="en-CA" sz="2400" dirty="0"/>
              <a:t>for support or </a:t>
            </a:r>
            <a:r>
              <a:rPr lang="en-CA" sz="2400" dirty="0" smtClean="0"/>
              <a:t>projects</a:t>
            </a:r>
          </a:p>
          <a:p>
            <a:pPr>
              <a:buFont typeface="Wingdings" panose="05000000000000000000" pitchFamily="2" charset="2"/>
              <a:buChar char="Ø"/>
            </a:pPr>
            <a:r>
              <a:rPr lang="en-US" sz="2400" dirty="0" smtClean="0"/>
              <a:t>Persistent </a:t>
            </a:r>
            <a:r>
              <a:rPr lang="en-US" sz="2400" dirty="0"/>
              <a:t>or </a:t>
            </a:r>
            <a:r>
              <a:rPr lang="en-US" sz="2400" dirty="0" smtClean="0"/>
              <a:t>can they be re-purposed </a:t>
            </a:r>
          </a:p>
          <a:p>
            <a:pPr>
              <a:buFont typeface="Wingdings" panose="05000000000000000000" pitchFamily="2" charset="2"/>
              <a:buChar char="Ø"/>
            </a:pPr>
            <a:r>
              <a:rPr lang="en-US" sz="2400" dirty="0" smtClean="0"/>
              <a:t>Streamline </a:t>
            </a:r>
            <a:r>
              <a:rPr lang="en-US" sz="2400" dirty="0"/>
              <a:t>your environments and </a:t>
            </a:r>
            <a:r>
              <a:rPr lang="en-US" sz="2400" dirty="0" smtClean="0"/>
              <a:t>strategy</a:t>
            </a:r>
          </a:p>
          <a:p>
            <a:pPr>
              <a:buFont typeface="Wingdings" panose="05000000000000000000" pitchFamily="2" charset="2"/>
              <a:buChar char="Ø"/>
            </a:pPr>
            <a:r>
              <a:rPr lang="en-US" sz="2400" dirty="0" smtClean="0"/>
              <a:t>Application, DB and SYS administrators will be </a:t>
            </a:r>
            <a:r>
              <a:rPr lang="en-US" sz="2400" dirty="0" smtClean="0">
                <a:sym typeface="Wingdings" panose="05000000000000000000" pitchFamily="2" charset="2"/>
              </a:rPr>
              <a:t> </a:t>
            </a:r>
          </a:p>
          <a:p>
            <a:pPr>
              <a:buFont typeface="Wingdings" panose="05000000000000000000" pitchFamily="2" charset="2"/>
              <a:buChar char="Ø"/>
            </a:pPr>
            <a:r>
              <a:rPr lang="en-US" sz="2400" dirty="0" smtClean="0"/>
              <a:t>Cost $$</a:t>
            </a:r>
            <a:r>
              <a:rPr lang="en-US" dirty="0"/>
              <a:t/>
            </a:r>
            <a:br>
              <a:rPr lang="en-US" dirty="0"/>
            </a:br>
            <a:endParaRPr lang="en-US" dirty="0" smtClean="0"/>
          </a:p>
          <a:p>
            <a:pPr>
              <a:buFont typeface="Wingdings" panose="05000000000000000000" pitchFamily="2" charset="2"/>
              <a:buChar char="Ø"/>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85426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87017"/>
            <a:ext cx="7290054" cy="1597815"/>
          </a:xfrm>
        </p:spPr>
        <p:txBody>
          <a:bodyPr>
            <a:normAutofit/>
          </a:bodyPr>
          <a:lstStyle/>
          <a:p>
            <a:r>
              <a:rPr lang="en-US" dirty="0" smtClean="0"/>
              <a:t>PS Environments </a:t>
            </a:r>
            <a:r>
              <a:rPr lang="en-US" dirty="0"/>
              <a:t>-</a:t>
            </a:r>
            <a:r>
              <a:rPr lang="en-US" dirty="0" smtClean="0"/>
              <a:t> prior STATE (75)</a:t>
            </a:r>
            <a:endParaRPr lang="en-US"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365" y="1505368"/>
            <a:ext cx="6503846" cy="4803357"/>
          </a:xfrm>
        </p:spPr>
      </p:pic>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71079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36016"/>
            <a:ext cx="7290054" cy="1253523"/>
          </a:xfrm>
        </p:spPr>
        <p:txBody>
          <a:bodyPr>
            <a:normAutofit/>
          </a:bodyPr>
          <a:lstStyle/>
          <a:p>
            <a:r>
              <a:rPr lang="en-CA" dirty="0" smtClean="0"/>
              <a:t>Session Number: 7037</a:t>
            </a:r>
            <a:endParaRPr lang="en-US" dirty="0">
              <a:solidFill>
                <a:srgbClr val="0070C0"/>
              </a:solidFill>
            </a:endParaRPr>
          </a:p>
        </p:txBody>
      </p:sp>
      <p:sp>
        <p:nvSpPr>
          <p:cNvPr id="3" name="Content Placeholder 2"/>
          <p:cNvSpPr>
            <a:spLocks noGrp="1"/>
          </p:cNvSpPr>
          <p:nvPr>
            <p:ph idx="1"/>
          </p:nvPr>
        </p:nvSpPr>
        <p:spPr>
          <a:xfrm>
            <a:off x="768096" y="1948070"/>
            <a:ext cx="7290055" cy="4361290"/>
          </a:xfrm>
        </p:spPr>
        <p:txBody>
          <a:bodyPr>
            <a:normAutofit/>
          </a:bodyPr>
          <a:lstStyle/>
          <a:p>
            <a:pPr marL="0" indent="0">
              <a:buNone/>
            </a:pPr>
            <a:r>
              <a:rPr lang="en-US" dirty="0"/>
              <a:t/>
            </a:r>
            <a:br>
              <a:rPr lang="en-US" dirty="0"/>
            </a:br>
            <a:endParaRPr lang="en-US" dirty="0" smtClean="0"/>
          </a:p>
          <a:p>
            <a:pPr marL="0" indent="0">
              <a:buNone/>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781049" y="2051050"/>
            <a:ext cx="8080867" cy="3231654"/>
          </a:xfrm>
          <a:prstGeom prst="rect">
            <a:avLst/>
          </a:prstGeom>
          <a:noFill/>
        </p:spPr>
        <p:txBody>
          <a:bodyPr wrap="none" rtlCol="0">
            <a:spAutoFit/>
          </a:bodyPr>
          <a:lstStyle/>
          <a:p>
            <a:r>
              <a:rPr lang="en-CA" sz="2400" b="1" dirty="0"/>
              <a:t>ExaCC </a:t>
            </a:r>
            <a:endParaRPr lang="en-CA" sz="2400" b="1" dirty="0" smtClean="0"/>
          </a:p>
          <a:p>
            <a:r>
              <a:rPr lang="en-CA" sz="2400" b="1" dirty="0" smtClean="0"/>
              <a:t>(</a:t>
            </a:r>
            <a:r>
              <a:rPr lang="en-CA" sz="2400" b="1" dirty="0"/>
              <a:t>Oracle Database Exadata Cloud at </a:t>
            </a:r>
            <a:r>
              <a:rPr lang="en-CA" sz="2400" b="1" dirty="0" smtClean="0"/>
              <a:t>Customer) </a:t>
            </a:r>
            <a:r>
              <a:rPr lang="en-CA" sz="2400" b="1" dirty="0"/>
              <a:t>Overview</a:t>
            </a:r>
            <a:r>
              <a:rPr lang="en-CA" sz="2400" dirty="0"/>
              <a:t/>
            </a:r>
            <a:br>
              <a:rPr lang="en-CA" sz="2400" dirty="0"/>
            </a:br>
            <a:r>
              <a:rPr lang="en-CA" sz="1200" dirty="0"/>
              <a:t/>
            </a:r>
            <a:br>
              <a:rPr lang="en-CA" sz="1200" dirty="0"/>
            </a:br>
            <a:r>
              <a:rPr lang="en-CA" sz="1200" b="1" dirty="0"/>
              <a:t>Track:</a:t>
            </a:r>
            <a:r>
              <a:rPr lang="en-CA" sz="1200" dirty="0"/>
              <a:t> Technical and Reporting Business Intelligence</a:t>
            </a:r>
            <a:br>
              <a:rPr lang="en-CA" sz="1200" dirty="0"/>
            </a:br>
            <a:r>
              <a:rPr lang="en-CA" sz="1200" b="1" dirty="0"/>
              <a:t>Sub-Categorization:</a:t>
            </a:r>
            <a:r>
              <a:rPr lang="en-CA" sz="1200" dirty="0"/>
              <a:t> None</a:t>
            </a:r>
            <a:br>
              <a:rPr lang="en-CA" sz="1200" dirty="0"/>
            </a:br>
            <a:r>
              <a:rPr lang="en-CA" sz="1200" b="1" dirty="0"/>
              <a:t>Session Type:</a:t>
            </a:r>
            <a:r>
              <a:rPr lang="en-CA" sz="1200" dirty="0"/>
              <a:t> Presentation</a:t>
            </a:r>
            <a:br>
              <a:rPr lang="en-CA" sz="1200" dirty="0"/>
            </a:br>
            <a:r>
              <a:rPr lang="en-CA" sz="1200" b="1" dirty="0"/>
              <a:t>Tags:</a:t>
            </a:r>
            <a:r>
              <a:rPr lang="en-CA" sz="1200" dirty="0"/>
              <a:t> 12c, Compression, Data Warehousing, database, Exadata, machine leaning, Multitenancy, Oracle</a:t>
            </a:r>
            <a:br>
              <a:rPr lang="en-CA" sz="1200" dirty="0"/>
            </a:br>
            <a:r>
              <a:rPr lang="en-CA" sz="1200" dirty="0"/>
              <a:t>Primary Presenter: Laura Seely [PeopleSoft Administrator and DBA - McMaster University]</a:t>
            </a:r>
            <a:br>
              <a:rPr lang="en-CA" sz="1200" dirty="0"/>
            </a:br>
            <a:r>
              <a:rPr lang="en-CA" sz="1200" dirty="0"/>
              <a:t>Co-Presenter: Paul Laurent [PSADMIN/DBA - McMaster University]</a:t>
            </a:r>
            <a:br>
              <a:rPr lang="en-CA" sz="1200" dirty="0"/>
            </a:br>
            <a:r>
              <a:rPr lang="en-CA" sz="1200" dirty="0"/>
              <a:t>Co-Presenter 2: Joe Giardine [Database Administrator - McMaster University]</a:t>
            </a:r>
            <a:br>
              <a:rPr lang="en-CA" sz="1200" dirty="0"/>
            </a:br>
            <a:r>
              <a:rPr lang="en-CA" sz="1200" b="1" dirty="0"/>
              <a:t>Time:</a:t>
            </a:r>
            <a:r>
              <a:rPr lang="en-CA" sz="1200" dirty="0"/>
              <a:t> Nov 06, 2019 (01:00 PM - 02:00 PM)</a:t>
            </a:r>
            <a:br>
              <a:rPr lang="en-CA" sz="1200" dirty="0"/>
            </a:br>
            <a:r>
              <a:rPr lang="en-CA" sz="1200" b="1" dirty="0"/>
              <a:t>Room:</a:t>
            </a:r>
            <a:r>
              <a:rPr lang="en-CA" sz="1200" dirty="0"/>
              <a:t> MacNab</a:t>
            </a:r>
            <a:br>
              <a:rPr lang="en-CA" sz="1200" dirty="0"/>
            </a:br>
            <a:r>
              <a:rPr lang="en-CA" sz="1200" b="1" dirty="0"/>
              <a:t>Short Description:</a:t>
            </a:r>
            <a:r>
              <a:rPr lang="en-CA" sz="1200" dirty="0"/>
              <a:t>  McMaster University UTS is currently moving to EXACC (Oracle Database Exadata Cloud at Customer ) </a:t>
            </a:r>
            <a:endParaRPr lang="en-CA" sz="1200" dirty="0" smtClean="0"/>
          </a:p>
          <a:p>
            <a:r>
              <a:rPr lang="en-CA" sz="1200" dirty="0" smtClean="0"/>
              <a:t>This </a:t>
            </a:r>
            <a:r>
              <a:rPr lang="en-CA" sz="1200" dirty="0"/>
              <a:t>presentation will provide an overview of what EXACC is, how we are implementing, some challenges and some wins.</a:t>
            </a:r>
            <a:br>
              <a:rPr lang="en-CA" sz="1200" dirty="0"/>
            </a:br>
            <a:r>
              <a:rPr lang="en-CA" sz="1200" b="1" dirty="0"/>
              <a:t>Details:</a:t>
            </a:r>
            <a:r>
              <a:rPr lang="en-CA" sz="1200" dirty="0"/>
              <a:t>  We will be discussing Active Data Guard, Exadata Cloud Control, hardware, compression, partitioning and multitenancy.</a:t>
            </a:r>
          </a:p>
        </p:txBody>
      </p:sp>
    </p:spTree>
    <p:extLst>
      <p:ext uri="{BB962C8B-B14F-4D97-AF65-F5344CB8AC3E}">
        <p14:creationId xmlns:p14="http://schemas.microsoft.com/office/powerpoint/2010/main" val="1373491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 Environments </a:t>
            </a:r>
            <a:r>
              <a:rPr lang="en-US" dirty="0"/>
              <a:t>-</a:t>
            </a:r>
            <a:r>
              <a:rPr lang="en-US" dirty="0" smtClean="0"/>
              <a:t> CURRENT STATE 25 + 15</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9797305"/>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 Hub</a:t>
                      </a:r>
                      <a:endParaRPr lang="en-CA" b="1" dirty="0"/>
                    </a:p>
                  </a:txBody>
                  <a:tcPr/>
                </a:tc>
                <a:tc>
                  <a:txBody>
                    <a:bodyPr/>
                    <a:lstStyle/>
                    <a:p>
                      <a:r>
                        <a:rPr lang="en-CA" b="1" dirty="0" smtClean="0"/>
                        <a:t>Finance</a:t>
                      </a:r>
                      <a:endParaRPr lang="en-CA" b="1" dirty="0"/>
                    </a:p>
                  </a:txBody>
                  <a:tcPr/>
                </a:tc>
                <a:tc>
                  <a:txBody>
                    <a:bodyPr/>
                    <a:lstStyle/>
                    <a:p>
                      <a:r>
                        <a:rPr lang="en-CA" b="1" dirty="0" smtClean="0"/>
                        <a:t>HR</a:t>
                      </a:r>
                    </a:p>
                    <a:p>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647631606"/>
              </p:ext>
            </p:extLst>
          </p:nvPr>
        </p:nvGraphicFramePr>
        <p:xfrm>
          <a:off x="770279" y="4988962"/>
          <a:ext cx="7289800" cy="11125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CSPJA</a:t>
                      </a:r>
                      <a:endParaRPr lang="en-CA" b="1" dirty="0"/>
                    </a:p>
                  </a:txBody>
                  <a:tcPr/>
                </a:tc>
                <a:tc>
                  <a:txBody>
                    <a:bodyPr/>
                    <a:lstStyle/>
                    <a:p>
                      <a:r>
                        <a:rPr lang="en-CA" b="1" dirty="0" smtClean="0"/>
                        <a:t>DWPJA</a:t>
                      </a:r>
                      <a:endParaRPr lang="en-CA" b="1" dirty="0"/>
                    </a:p>
                  </a:txBody>
                  <a:tcPr/>
                </a:tc>
                <a:tc>
                  <a:txBody>
                    <a:bodyPr/>
                    <a:lstStyle/>
                    <a:p>
                      <a:r>
                        <a:rPr lang="en-CA" b="1" dirty="0" smtClean="0"/>
                        <a:t>EPPJA</a:t>
                      </a:r>
                      <a:endParaRPr lang="en-CA" b="1" dirty="0"/>
                    </a:p>
                  </a:txBody>
                  <a:tcPr/>
                </a:tc>
                <a:tc>
                  <a:txBody>
                    <a:bodyPr/>
                    <a:lstStyle/>
                    <a:p>
                      <a:r>
                        <a:rPr lang="en-CA" b="1" dirty="0" smtClean="0"/>
                        <a:t>FSPJA</a:t>
                      </a:r>
                      <a:endParaRPr lang="en-CA" b="1" dirty="0"/>
                    </a:p>
                  </a:txBody>
                  <a:tcPr/>
                </a:tc>
                <a:tc>
                  <a:txBody>
                    <a:bodyPr/>
                    <a:lstStyle/>
                    <a:p>
                      <a:r>
                        <a:rPr lang="en-CA" b="1" dirty="0" smtClean="0"/>
                        <a:t>HRPJA</a:t>
                      </a:r>
                      <a:endParaRPr lang="en-CA" b="1" dirty="0"/>
                    </a:p>
                  </a:txBody>
                  <a:tcPr/>
                </a:tc>
              </a:tr>
              <a:tr h="370840">
                <a:tc>
                  <a:txBody>
                    <a:bodyPr/>
                    <a:lstStyle/>
                    <a:p>
                      <a:r>
                        <a:rPr lang="en-CA" b="1" dirty="0" smtClean="0"/>
                        <a:t>CSPJB</a:t>
                      </a:r>
                      <a:endParaRPr lang="en-CA" b="1" dirty="0"/>
                    </a:p>
                  </a:txBody>
                  <a:tcPr/>
                </a:tc>
                <a:tc>
                  <a:txBody>
                    <a:bodyPr/>
                    <a:lstStyle/>
                    <a:p>
                      <a:r>
                        <a:rPr lang="en-CA" b="1" dirty="0" smtClean="0"/>
                        <a:t>DWPJB</a:t>
                      </a:r>
                      <a:endParaRPr lang="en-CA" b="1" dirty="0"/>
                    </a:p>
                  </a:txBody>
                  <a:tcPr/>
                </a:tc>
                <a:tc>
                  <a:txBody>
                    <a:bodyPr/>
                    <a:lstStyle/>
                    <a:p>
                      <a:r>
                        <a:rPr lang="en-CA" b="1" dirty="0" smtClean="0"/>
                        <a:t>EPPJB</a:t>
                      </a:r>
                      <a:endParaRPr lang="en-CA" b="1" dirty="0"/>
                    </a:p>
                  </a:txBody>
                  <a:tcPr/>
                </a:tc>
                <a:tc>
                  <a:txBody>
                    <a:bodyPr/>
                    <a:lstStyle/>
                    <a:p>
                      <a:r>
                        <a:rPr lang="en-CA" b="1" dirty="0" smtClean="0"/>
                        <a:t>FSPJB</a:t>
                      </a:r>
                      <a:endParaRPr lang="en-CA" b="1" dirty="0"/>
                    </a:p>
                  </a:txBody>
                  <a:tcPr/>
                </a:tc>
                <a:tc>
                  <a:txBody>
                    <a:bodyPr/>
                    <a:lstStyle/>
                    <a:p>
                      <a:r>
                        <a:rPr lang="en-CA" b="1" dirty="0" smtClean="0"/>
                        <a:t>HRPJB</a:t>
                      </a:r>
                      <a:endParaRPr lang="en-CA" b="1" dirty="0"/>
                    </a:p>
                  </a:txBody>
                  <a:tcPr/>
                </a:tc>
              </a:tr>
              <a:tr h="370840">
                <a:tc>
                  <a:txBody>
                    <a:bodyPr/>
                    <a:lstStyle/>
                    <a:p>
                      <a:r>
                        <a:rPr lang="en-CA" b="1" dirty="0" smtClean="0"/>
                        <a:t>CSPJC</a:t>
                      </a:r>
                      <a:endParaRPr lang="en-CA" b="1" dirty="0"/>
                    </a:p>
                  </a:txBody>
                  <a:tcPr/>
                </a:tc>
                <a:tc>
                  <a:txBody>
                    <a:bodyPr/>
                    <a:lstStyle/>
                    <a:p>
                      <a:r>
                        <a:rPr lang="en-CA" b="1" dirty="0" smtClean="0"/>
                        <a:t>DWPJC</a:t>
                      </a:r>
                      <a:endParaRPr lang="en-CA" b="1" dirty="0"/>
                    </a:p>
                  </a:txBody>
                  <a:tcPr/>
                </a:tc>
                <a:tc>
                  <a:txBody>
                    <a:bodyPr/>
                    <a:lstStyle/>
                    <a:p>
                      <a:r>
                        <a:rPr lang="en-CA" b="1" dirty="0" smtClean="0"/>
                        <a:t>EPPJC</a:t>
                      </a:r>
                      <a:endParaRPr lang="en-CA" b="1" dirty="0"/>
                    </a:p>
                  </a:txBody>
                  <a:tcPr/>
                </a:tc>
                <a:tc>
                  <a:txBody>
                    <a:bodyPr/>
                    <a:lstStyle/>
                    <a:p>
                      <a:r>
                        <a:rPr lang="en-CA" b="1" dirty="0" smtClean="0"/>
                        <a:t>FSPJC</a:t>
                      </a:r>
                      <a:endParaRPr lang="en-CA" b="1" dirty="0"/>
                    </a:p>
                  </a:txBody>
                  <a:tcPr/>
                </a:tc>
                <a:tc>
                  <a:txBody>
                    <a:bodyPr/>
                    <a:lstStyle/>
                    <a:p>
                      <a:r>
                        <a:rPr lang="en-CA" b="1" dirty="0" smtClean="0"/>
                        <a:t>HRPJC</a:t>
                      </a:r>
                      <a:endParaRPr lang="en-CA" b="1" dirty="0"/>
                    </a:p>
                  </a:txBody>
                  <a:tcPr/>
                </a:tc>
              </a:tr>
            </a:tbl>
          </a:graphicData>
        </a:graphic>
      </p:graphicFrame>
    </p:spTree>
    <p:extLst>
      <p:ext uri="{BB962C8B-B14F-4D97-AF65-F5344CB8AC3E}">
        <p14:creationId xmlns:p14="http://schemas.microsoft.com/office/powerpoint/2010/main" val="2490532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 Environments - USE CASES</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4550726"/>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a:t>
                      </a:r>
                      <a:r>
                        <a:rPr lang="en-CA" b="1" baseline="0" dirty="0" smtClean="0"/>
                        <a:t> Hub</a:t>
                      </a:r>
                      <a:endParaRPr lang="en-CA" b="1" dirty="0"/>
                    </a:p>
                  </a:txBody>
                  <a:tcPr/>
                </a:tc>
                <a:tc>
                  <a:txBody>
                    <a:bodyPr/>
                    <a:lstStyle/>
                    <a:p>
                      <a:r>
                        <a:rPr lang="en-CA" b="1" dirty="0" smtClean="0"/>
                        <a:t>Finance </a:t>
                      </a:r>
                      <a:endParaRPr lang="en-CA" b="1" dirty="0"/>
                    </a:p>
                  </a:txBody>
                  <a:tcPr/>
                </a:tc>
                <a:tc>
                  <a:txBody>
                    <a:bodyPr/>
                    <a:lstStyle/>
                    <a:p>
                      <a:r>
                        <a:rPr lang="en-CA" b="1" dirty="0" smtClean="0"/>
                        <a:t>HR</a:t>
                      </a:r>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sp>
        <p:nvSpPr>
          <p:cNvPr id="3" name="Rounded Rectangle 2"/>
          <p:cNvSpPr/>
          <p:nvPr/>
        </p:nvSpPr>
        <p:spPr>
          <a:xfrm>
            <a:off x="800100" y="2463800"/>
            <a:ext cx="914400" cy="11049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800099" y="4985302"/>
            <a:ext cx="5156027" cy="1200329"/>
          </a:xfrm>
          <a:prstGeom prst="rect">
            <a:avLst/>
          </a:prstGeom>
          <a:noFill/>
        </p:spPr>
        <p:txBody>
          <a:bodyPr wrap="none" rtlCol="0">
            <a:spAutoFit/>
          </a:bodyPr>
          <a:lstStyle/>
          <a:p>
            <a:r>
              <a:rPr lang="en-CA" b="1" dirty="0" smtClean="0"/>
              <a:t>Path to production</a:t>
            </a:r>
          </a:p>
          <a:p>
            <a:r>
              <a:rPr lang="en-CA" b="1" dirty="0" smtClean="0"/>
              <a:t>Day-to-day support</a:t>
            </a:r>
          </a:p>
          <a:p>
            <a:r>
              <a:rPr lang="en-CA" b="1" dirty="0" smtClean="0"/>
              <a:t>Break - Fix</a:t>
            </a:r>
          </a:p>
          <a:p>
            <a:r>
              <a:rPr lang="en-CA" b="1" dirty="0" smtClean="0"/>
              <a:t>Develop in DEV, test in integrated PRE, move to PRD</a:t>
            </a:r>
            <a:endParaRPr lang="en-CA" b="1" dirty="0"/>
          </a:p>
        </p:txBody>
      </p:sp>
      <p:sp>
        <p:nvSpPr>
          <p:cNvPr id="8" name="Down Arrow 7"/>
          <p:cNvSpPr/>
          <p:nvPr/>
        </p:nvSpPr>
        <p:spPr>
          <a:xfrm>
            <a:off x="1846834" y="2463800"/>
            <a:ext cx="324866" cy="1054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52776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643" y="694543"/>
            <a:ext cx="7290054" cy="1499616"/>
          </a:xfrm>
        </p:spPr>
        <p:txBody>
          <a:bodyPr>
            <a:normAutofit/>
          </a:bodyPr>
          <a:lstStyle/>
          <a:p>
            <a:r>
              <a:rPr lang="en-US" dirty="0" smtClean="0"/>
              <a:t>PS Environments - USE CASES</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9742827"/>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a:t>
                      </a:r>
                      <a:r>
                        <a:rPr lang="en-CA" b="1" baseline="0" dirty="0" smtClean="0"/>
                        <a:t> Hub</a:t>
                      </a:r>
                      <a:endParaRPr lang="en-CA" b="1" dirty="0"/>
                    </a:p>
                  </a:txBody>
                  <a:tcPr/>
                </a:tc>
                <a:tc>
                  <a:txBody>
                    <a:bodyPr/>
                    <a:lstStyle/>
                    <a:p>
                      <a:r>
                        <a:rPr lang="en-CA" b="1" dirty="0" smtClean="0"/>
                        <a:t>Finance </a:t>
                      </a:r>
                      <a:endParaRPr lang="en-CA" b="1" dirty="0"/>
                    </a:p>
                  </a:txBody>
                  <a:tcPr/>
                </a:tc>
                <a:tc>
                  <a:txBody>
                    <a:bodyPr/>
                    <a:lstStyle/>
                    <a:p>
                      <a:r>
                        <a:rPr lang="en-CA" b="1" dirty="0" smtClean="0"/>
                        <a:t>HR</a:t>
                      </a:r>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sp>
        <p:nvSpPr>
          <p:cNvPr id="3" name="Rounded Rectangle 2"/>
          <p:cNvSpPr/>
          <p:nvPr/>
        </p:nvSpPr>
        <p:spPr>
          <a:xfrm>
            <a:off x="800100" y="3549650"/>
            <a:ext cx="7207250" cy="3302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747643" y="4813852"/>
            <a:ext cx="7312163" cy="1477328"/>
          </a:xfrm>
          <a:prstGeom prst="rect">
            <a:avLst/>
          </a:prstGeom>
          <a:noFill/>
        </p:spPr>
        <p:txBody>
          <a:bodyPr wrap="square" rtlCol="0">
            <a:spAutoFit/>
          </a:bodyPr>
          <a:lstStyle/>
          <a:p>
            <a:r>
              <a:rPr lang="en-CA" b="1" dirty="0" smtClean="0"/>
              <a:t>Real time copies of production - using Active Data Guard</a:t>
            </a:r>
          </a:p>
          <a:p>
            <a:r>
              <a:rPr lang="en-CA" b="1" dirty="0" smtClean="0"/>
              <a:t>Offloaded DW and BI loads</a:t>
            </a:r>
          </a:p>
          <a:p>
            <a:r>
              <a:rPr lang="en-CA" b="1" dirty="0" smtClean="0"/>
              <a:t>Offloaded read-only integration - Visual Schedule Builder </a:t>
            </a:r>
          </a:p>
          <a:p>
            <a:r>
              <a:rPr lang="en-CA" b="1" dirty="0" smtClean="0"/>
              <a:t>Evaluate other read-only integrations </a:t>
            </a:r>
          </a:p>
          <a:p>
            <a:r>
              <a:rPr lang="en-CA" b="1" dirty="0" smtClean="0"/>
              <a:t>Consider offload of PeopleSoft </a:t>
            </a:r>
            <a:r>
              <a:rPr lang="en-CA" b="1" dirty="0"/>
              <a:t>read-only </a:t>
            </a:r>
            <a:r>
              <a:rPr lang="en-CA" b="1" dirty="0" smtClean="0"/>
              <a:t>(</a:t>
            </a:r>
            <a:r>
              <a:rPr lang="en-CA" b="1" dirty="0"/>
              <a:t>queries/reporting</a:t>
            </a:r>
            <a:r>
              <a:rPr lang="en-CA" b="1" dirty="0" smtClean="0"/>
              <a:t>)</a:t>
            </a:r>
          </a:p>
        </p:txBody>
      </p:sp>
    </p:spTree>
    <p:extLst>
      <p:ext uri="{BB962C8B-B14F-4D97-AF65-F5344CB8AC3E}">
        <p14:creationId xmlns:p14="http://schemas.microsoft.com/office/powerpoint/2010/main" val="1030915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2262" y="585216"/>
            <a:ext cx="7290054" cy="1499616"/>
          </a:xfrm>
        </p:spPr>
        <p:txBody>
          <a:bodyPr/>
          <a:lstStyle/>
          <a:p>
            <a:pPr algn="ctr"/>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a:xfrm>
            <a:off x="514095" y="2959755"/>
            <a:ext cx="3803905" cy="2184020"/>
          </a:xfrm>
        </p:spPr>
        <p:txBody>
          <a:bodyPr>
            <a:normAutofit/>
          </a:bodyPr>
          <a:lstStyle/>
          <a:p>
            <a:r>
              <a:rPr lang="en-US" dirty="0" smtClean="0"/>
              <a:t>Asma Fayyaz</a:t>
            </a:r>
          </a:p>
          <a:p>
            <a:endParaRPr lang="en-US" dirty="0"/>
          </a:p>
          <a:p>
            <a:r>
              <a:rPr lang="en-US" sz="1800" dirty="0" smtClean="0">
                <a:solidFill>
                  <a:schemeClr val="tx1"/>
                </a:solidFill>
              </a:rPr>
              <a:t>Application &amp; Database Administrator</a:t>
            </a:r>
          </a:p>
          <a:p>
            <a:endParaRPr lang="en-US" sz="1800" dirty="0">
              <a:solidFill>
                <a:schemeClr val="tx1"/>
              </a:solidFill>
            </a:endParaRPr>
          </a:p>
          <a:p>
            <a:r>
              <a:rPr lang="en-US" sz="1800" dirty="0" smtClean="0">
                <a:solidFill>
                  <a:schemeClr val="tx1"/>
                </a:solidFill>
              </a:rPr>
              <a:t>McMaster University</a:t>
            </a:r>
          </a:p>
          <a:p>
            <a:endParaRPr lang="en-US" sz="1800" dirty="0">
              <a:solidFill>
                <a:schemeClr val="tx1"/>
              </a:solidFill>
            </a:endParaRPr>
          </a:p>
          <a:p>
            <a:r>
              <a:rPr lang="en-US" sz="1800" dirty="0" smtClean="0">
                <a:solidFill>
                  <a:schemeClr val="tx1"/>
                </a:solidFill>
              </a:rPr>
              <a:t>afayyaz@mcmaster.ca</a:t>
            </a:r>
          </a:p>
          <a:p>
            <a:endParaRPr lang="en-US" sz="1800" dirty="0">
              <a:solidFill>
                <a:schemeClr val="tx1"/>
              </a:solidFill>
            </a:endParaRPr>
          </a:p>
        </p:txBody>
      </p:sp>
      <p:sp>
        <p:nvSpPr>
          <p:cNvPr id="12" name="Footer Placeholder 2">
            <a:extLst>
              <a:ext uri="{FF2B5EF4-FFF2-40B4-BE49-F238E27FC236}">
                <a16:creationId xmlns:a16="http://schemas.microsoft.com/office/drawing/2014/main" xmlns=""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 Placeholder 2"/>
          <p:cNvSpPr>
            <a:spLocks noGrp="1"/>
          </p:cNvSpPr>
          <p:nvPr>
            <p:ph type="body" idx="1"/>
          </p:nvPr>
        </p:nvSpPr>
        <p:spPr>
          <a:xfrm>
            <a:off x="4572000" y="2959755"/>
            <a:ext cx="3803905" cy="2184020"/>
          </a:xfrm>
        </p:spPr>
        <p:txBody>
          <a:bodyPr>
            <a:normAutofit/>
          </a:bodyPr>
          <a:lstStyle/>
          <a:p>
            <a:r>
              <a:rPr lang="en-US" dirty="0" smtClean="0"/>
              <a:t>Laura Seely</a:t>
            </a:r>
          </a:p>
          <a:p>
            <a:endParaRPr lang="en-US" dirty="0"/>
          </a:p>
          <a:p>
            <a:r>
              <a:rPr lang="en-US" sz="1800" dirty="0" smtClean="0">
                <a:solidFill>
                  <a:schemeClr val="tx1"/>
                </a:solidFill>
              </a:rPr>
              <a:t>Application &amp; Database Administrator</a:t>
            </a:r>
          </a:p>
          <a:p>
            <a:endParaRPr lang="en-US" sz="1800" dirty="0">
              <a:solidFill>
                <a:schemeClr val="tx1"/>
              </a:solidFill>
            </a:endParaRPr>
          </a:p>
          <a:p>
            <a:r>
              <a:rPr lang="en-US" sz="1800" dirty="0" smtClean="0">
                <a:solidFill>
                  <a:schemeClr val="tx1"/>
                </a:solidFill>
              </a:rPr>
              <a:t>McMaster University</a:t>
            </a:r>
          </a:p>
          <a:p>
            <a:endParaRPr lang="en-US" sz="1800" dirty="0">
              <a:solidFill>
                <a:schemeClr val="tx1"/>
              </a:solidFill>
            </a:endParaRPr>
          </a:p>
          <a:p>
            <a:r>
              <a:rPr lang="en-US" sz="1800" dirty="0" smtClean="0">
                <a:solidFill>
                  <a:schemeClr val="tx1"/>
                </a:solidFill>
              </a:rPr>
              <a:t>seelyl@mcmaster.ca</a:t>
            </a:r>
          </a:p>
          <a:p>
            <a:endParaRPr lang="en-US" sz="1800" dirty="0">
              <a:solidFill>
                <a:schemeClr val="tx1"/>
              </a:solidFill>
            </a:endParaRP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 Environments - USE CASES</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8105831"/>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a:t>
                      </a:r>
                      <a:r>
                        <a:rPr lang="en-CA" b="1" baseline="0" dirty="0" smtClean="0"/>
                        <a:t> Hub</a:t>
                      </a:r>
                      <a:endParaRPr lang="en-CA" b="1" dirty="0"/>
                    </a:p>
                  </a:txBody>
                  <a:tcPr/>
                </a:tc>
                <a:tc>
                  <a:txBody>
                    <a:bodyPr/>
                    <a:lstStyle/>
                    <a:p>
                      <a:r>
                        <a:rPr lang="en-CA" b="1" dirty="0" smtClean="0"/>
                        <a:t>Finance </a:t>
                      </a:r>
                      <a:endParaRPr lang="en-CA" b="1" dirty="0"/>
                    </a:p>
                  </a:txBody>
                  <a:tcPr/>
                </a:tc>
                <a:tc>
                  <a:txBody>
                    <a:bodyPr/>
                    <a:lstStyle/>
                    <a:p>
                      <a:r>
                        <a:rPr lang="en-CA" b="1" dirty="0" smtClean="0"/>
                        <a:t>HR</a:t>
                      </a:r>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sp>
        <p:nvSpPr>
          <p:cNvPr id="3" name="Rounded Rectangle 2"/>
          <p:cNvSpPr/>
          <p:nvPr/>
        </p:nvSpPr>
        <p:spPr>
          <a:xfrm>
            <a:off x="793750" y="3931776"/>
            <a:ext cx="7207250" cy="34925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793750" y="4972147"/>
            <a:ext cx="7291826" cy="1200329"/>
          </a:xfrm>
          <a:prstGeom prst="rect">
            <a:avLst/>
          </a:prstGeom>
          <a:noFill/>
        </p:spPr>
        <p:txBody>
          <a:bodyPr wrap="square" rtlCol="0">
            <a:spAutoFit/>
          </a:bodyPr>
          <a:lstStyle/>
          <a:p>
            <a:r>
              <a:rPr lang="en-CA" sz="2400" dirty="0" smtClean="0"/>
              <a:t>Functional support </a:t>
            </a:r>
            <a:r>
              <a:rPr lang="en-CA" sz="2400" dirty="0"/>
              <a:t>e</a:t>
            </a:r>
            <a:r>
              <a:rPr lang="en-CA" sz="2400" dirty="0" smtClean="0"/>
              <a:t>nvironments</a:t>
            </a:r>
          </a:p>
          <a:p>
            <a:r>
              <a:rPr lang="en-CA" sz="2400" dirty="0" smtClean="0"/>
              <a:t>Solve PRD issues that are data driven</a:t>
            </a:r>
          </a:p>
          <a:p>
            <a:endParaRPr lang="en-CA" sz="2400" dirty="0"/>
          </a:p>
        </p:txBody>
      </p:sp>
    </p:spTree>
    <p:extLst>
      <p:ext uri="{BB962C8B-B14F-4D97-AF65-F5344CB8AC3E}">
        <p14:creationId xmlns:p14="http://schemas.microsoft.com/office/powerpoint/2010/main" val="1666528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0" y="644851"/>
            <a:ext cx="7290054" cy="1499616"/>
          </a:xfrm>
        </p:spPr>
        <p:txBody>
          <a:bodyPr>
            <a:normAutofit/>
          </a:bodyPr>
          <a:lstStyle/>
          <a:p>
            <a:r>
              <a:rPr lang="en-US" dirty="0" smtClean="0"/>
              <a:t>PS Environments - USE CASES</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5337455"/>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a:t>
                      </a:r>
                      <a:r>
                        <a:rPr lang="en-CA" b="1" baseline="0" dirty="0" smtClean="0"/>
                        <a:t> Hub</a:t>
                      </a:r>
                      <a:endParaRPr lang="en-CA" b="1" dirty="0"/>
                    </a:p>
                  </a:txBody>
                  <a:tcPr/>
                </a:tc>
                <a:tc>
                  <a:txBody>
                    <a:bodyPr/>
                    <a:lstStyle/>
                    <a:p>
                      <a:r>
                        <a:rPr lang="en-CA" b="1" dirty="0" smtClean="0"/>
                        <a:t>Finance </a:t>
                      </a:r>
                      <a:endParaRPr lang="en-CA" b="1" dirty="0"/>
                    </a:p>
                  </a:txBody>
                  <a:tcPr/>
                </a:tc>
                <a:tc>
                  <a:txBody>
                    <a:bodyPr/>
                    <a:lstStyle/>
                    <a:p>
                      <a:r>
                        <a:rPr lang="en-CA" b="1" dirty="0" smtClean="0"/>
                        <a:t>HR</a:t>
                      </a:r>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sp>
        <p:nvSpPr>
          <p:cNvPr id="3" name="Rounded Rectangle 2"/>
          <p:cNvSpPr/>
          <p:nvPr/>
        </p:nvSpPr>
        <p:spPr>
          <a:xfrm>
            <a:off x="793750" y="4325315"/>
            <a:ext cx="7207250" cy="34925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753760" y="5009598"/>
            <a:ext cx="6876113" cy="1569660"/>
          </a:xfrm>
          <a:prstGeom prst="rect">
            <a:avLst/>
          </a:prstGeom>
          <a:noFill/>
        </p:spPr>
        <p:txBody>
          <a:bodyPr wrap="none" rtlCol="0">
            <a:spAutoFit/>
          </a:bodyPr>
          <a:lstStyle/>
          <a:p>
            <a:r>
              <a:rPr lang="en-CA" sz="2400" dirty="0" smtClean="0"/>
              <a:t>Technical support </a:t>
            </a:r>
            <a:r>
              <a:rPr lang="en-CA" sz="2400" dirty="0"/>
              <a:t>e</a:t>
            </a:r>
            <a:r>
              <a:rPr lang="en-CA" sz="2400" dirty="0" smtClean="0"/>
              <a:t>nvironments </a:t>
            </a:r>
          </a:p>
          <a:p>
            <a:r>
              <a:rPr lang="en-CA" sz="2400" dirty="0" smtClean="0"/>
              <a:t>Initial pass in selective adoption or PUM image update</a:t>
            </a:r>
          </a:p>
          <a:p>
            <a:r>
              <a:rPr lang="en-CA" sz="2400" dirty="0" smtClean="0"/>
              <a:t>First environment for DB patches or upgrades</a:t>
            </a:r>
          </a:p>
          <a:p>
            <a:endParaRPr lang="en-CA" sz="2400" dirty="0"/>
          </a:p>
        </p:txBody>
      </p:sp>
    </p:spTree>
    <p:extLst>
      <p:ext uri="{BB962C8B-B14F-4D97-AF65-F5344CB8AC3E}">
        <p14:creationId xmlns:p14="http://schemas.microsoft.com/office/powerpoint/2010/main" val="2111634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 Environments - USE CASES</a:t>
            </a:r>
            <a:br>
              <a:rPr lang="en-US" dirty="0" smtClean="0"/>
            </a:br>
            <a:endParaRPr lang="en-US" dirty="0"/>
          </a:p>
        </p:txBody>
      </p:sp>
      <p:sp>
        <p:nvSpPr>
          <p:cNvPr id="5" name="Footer Placeholder 2">
            <a:extLst>
              <a:ext uri="{FF2B5EF4-FFF2-40B4-BE49-F238E27FC236}">
                <a16:creationId xmlns:a16="http://schemas.microsoft.com/office/drawing/2014/main" xmlns=""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2867441"/>
              </p:ext>
            </p:extLst>
          </p:nvPr>
        </p:nvGraphicFramePr>
        <p:xfrm>
          <a:off x="768350" y="1789050"/>
          <a:ext cx="7289800" cy="28651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Campus Solutions</a:t>
                      </a:r>
                      <a:endParaRPr lang="en-CA" b="1" dirty="0"/>
                    </a:p>
                  </a:txBody>
                  <a:tcPr/>
                </a:tc>
                <a:tc>
                  <a:txBody>
                    <a:bodyPr/>
                    <a:lstStyle/>
                    <a:p>
                      <a:r>
                        <a:rPr lang="en-CA" b="1" dirty="0" smtClean="0"/>
                        <a:t>Data Warehouse</a:t>
                      </a:r>
                      <a:endParaRPr lang="en-CA" b="1" dirty="0"/>
                    </a:p>
                  </a:txBody>
                  <a:tcPr/>
                </a:tc>
                <a:tc>
                  <a:txBody>
                    <a:bodyPr/>
                    <a:lstStyle/>
                    <a:p>
                      <a:r>
                        <a:rPr lang="en-CA" b="1" dirty="0" smtClean="0"/>
                        <a:t>Interaction</a:t>
                      </a:r>
                      <a:r>
                        <a:rPr lang="en-CA" b="1" baseline="0" dirty="0" smtClean="0"/>
                        <a:t> Hub</a:t>
                      </a:r>
                      <a:endParaRPr lang="en-CA" b="1" dirty="0"/>
                    </a:p>
                  </a:txBody>
                  <a:tcPr/>
                </a:tc>
                <a:tc>
                  <a:txBody>
                    <a:bodyPr/>
                    <a:lstStyle/>
                    <a:p>
                      <a:r>
                        <a:rPr lang="en-CA" b="1" dirty="0" smtClean="0"/>
                        <a:t>Finance </a:t>
                      </a:r>
                      <a:endParaRPr lang="en-CA" b="1" dirty="0"/>
                    </a:p>
                  </a:txBody>
                  <a:tcPr/>
                </a:tc>
                <a:tc>
                  <a:txBody>
                    <a:bodyPr/>
                    <a:lstStyle/>
                    <a:p>
                      <a:r>
                        <a:rPr lang="en-CA" b="1" dirty="0" smtClean="0"/>
                        <a:t>HR</a:t>
                      </a:r>
                      <a:endParaRPr lang="en-CA" b="1" dirty="0"/>
                    </a:p>
                  </a:txBody>
                  <a:tcPr/>
                </a:tc>
              </a:tr>
              <a:tr h="370840">
                <a:tc>
                  <a:txBody>
                    <a:bodyPr/>
                    <a:lstStyle/>
                    <a:p>
                      <a:r>
                        <a:rPr lang="en-CA" b="1" dirty="0" smtClean="0"/>
                        <a:t>CSDEV</a:t>
                      </a:r>
                      <a:endParaRPr lang="en-CA" b="1" dirty="0"/>
                    </a:p>
                  </a:txBody>
                  <a:tcPr/>
                </a:tc>
                <a:tc>
                  <a:txBody>
                    <a:bodyPr/>
                    <a:lstStyle/>
                    <a:p>
                      <a:r>
                        <a:rPr lang="en-CA" b="1" dirty="0" smtClean="0"/>
                        <a:t>DWDEV</a:t>
                      </a:r>
                      <a:endParaRPr lang="en-CA" b="1" dirty="0"/>
                    </a:p>
                  </a:txBody>
                  <a:tcPr/>
                </a:tc>
                <a:tc>
                  <a:txBody>
                    <a:bodyPr/>
                    <a:lstStyle/>
                    <a:p>
                      <a:r>
                        <a:rPr lang="en-CA" b="1" dirty="0" smtClean="0"/>
                        <a:t>EPDEV</a:t>
                      </a:r>
                      <a:endParaRPr lang="en-CA" b="1" dirty="0"/>
                    </a:p>
                  </a:txBody>
                  <a:tcPr/>
                </a:tc>
                <a:tc>
                  <a:txBody>
                    <a:bodyPr/>
                    <a:lstStyle/>
                    <a:p>
                      <a:r>
                        <a:rPr lang="en-CA" b="1" dirty="0" smtClean="0"/>
                        <a:t>FSDEV</a:t>
                      </a:r>
                      <a:endParaRPr lang="en-CA" b="1" dirty="0"/>
                    </a:p>
                  </a:txBody>
                  <a:tcPr/>
                </a:tc>
                <a:tc>
                  <a:txBody>
                    <a:bodyPr/>
                    <a:lstStyle/>
                    <a:p>
                      <a:r>
                        <a:rPr lang="en-CA" b="1" dirty="0" smtClean="0"/>
                        <a:t>HRDEV</a:t>
                      </a:r>
                      <a:endParaRPr lang="en-CA" b="1" dirty="0"/>
                    </a:p>
                  </a:txBody>
                  <a:tcPr/>
                </a:tc>
              </a:tr>
              <a:tr h="370840">
                <a:tc>
                  <a:txBody>
                    <a:bodyPr/>
                    <a:lstStyle/>
                    <a:p>
                      <a:r>
                        <a:rPr lang="en-CA" b="1" dirty="0" smtClean="0"/>
                        <a:t>CSPRE</a:t>
                      </a:r>
                      <a:endParaRPr lang="en-CA" b="1" dirty="0"/>
                    </a:p>
                  </a:txBody>
                  <a:tcPr/>
                </a:tc>
                <a:tc>
                  <a:txBody>
                    <a:bodyPr/>
                    <a:lstStyle/>
                    <a:p>
                      <a:r>
                        <a:rPr lang="en-CA" b="1" dirty="0" smtClean="0"/>
                        <a:t>DWPRE</a:t>
                      </a:r>
                      <a:endParaRPr lang="en-CA" b="1" dirty="0"/>
                    </a:p>
                  </a:txBody>
                  <a:tcPr/>
                </a:tc>
                <a:tc>
                  <a:txBody>
                    <a:bodyPr/>
                    <a:lstStyle/>
                    <a:p>
                      <a:r>
                        <a:rPr lang="en-CA" b="1" dirty="0" smtClean="0"/>
                        <a:t>EPPRE</a:t>
                      </a:r>
                      <a:endParaRPr lang="en-CA" b="1" dirty="0"/>
                    </a:p>
                  </a:txBody>
                  <a:tcPr/>
                </a:tc>
                <a:tc>
                  <a:txBody>
                    <a:bodyPr/>
                    <a:lstStyle/>
                    <a:p>
                      <a:r>
                        <a:rPr lang="en-CA" b="1" dirty="0" smtClean="0"/>
                        <a:t>FSPRE</a:t>
                      </a:r>
                      <a:endParaRPr lang="en-CA" b="1" dirty="0"/>
                    </a:p>
                  </a:txBody>
                  <a:tcPr/>
                </a:tc>
                <a:tc>
                  <a:txBody>
                    <a:bodyPr/>
                    <a:lstStyle/>
                    <a:p>
                      <a:r>
                        <a:rPr lang="en-CA" b="1" dirty="0" smtClean="0"/>
                        <a:t>HRPRE</a:t>
                      </a:r>
                      <a:endParaRPr lang="en-CA" b="1" dirty="0"/>
                    </a:p>
                  </a:txBody>
                  <a:tcPr/>
                </a:tc>
              </a:tr>
              <a:tr h="370840">
                <a:tc>
                  <a:txBody>
                    <a:bodyPr/>
                    <a:lstStyle/>
                    <a:p>
                      <a:r>
                        <a:rPr lang="en-CA" b="1" dirty="0" smtClean="0"/>
                        <a:t>CSPRD</a:t>
                      </a:r>
                      <a:endParaRPr lang="en-CA" b="1" dirty="0"/>
                    </a:p>
                  </a:txBody>
                  <a:tcPr/>
                </a:tc>
                <a:tc>
                  <a:txBody>
                    <a:bodyPr/>
                    <a:lstStyle/>
                    <a:p>
                      <a:r>
                        <a:rPr lang="en-CA" b="1" dirty="0" smtClean="0"/>
                        <a:t>DWPRD</a:t>
                      </a:r>
                      <a:endParaRPr lang="en-CA" b="1" dirty="0"/>
                    </a:p>
                  </a:txBody>
                  <a:tcPr/>
                </a:tc>
                <a:tc>
                  <a:txBody>
                    <a:bodyPr/>
                    <a:lstStyle/>
                    <a:p>
                      <a:r>
                        <a:rPr lang="en-CA" b="1" dirty="0" smtClean="0"/>
                        <a:t>EPPRD</a:t>
                      </a:r>
                      <a:endParaRPr lang="en-CA" b="1" dirty="0"/>
                    </a:p>
                  </a:txBody>
                  <a:tcPr/>
                </a:tc>
                <a:tc>
                  <a:txBody>
                    <a:bodyPr/>
                    <a:lstStyle/>
                    <a:p>
                      <a:r>
                        <a:rPr lang="en-CA" b="1" dirty="0" smtClean="0"/>
                        <a:t>FSPRD</a:t>
                      </a:r>
                      <a:endParaRPr lang="en-CA" b="1" dirty="0"/>
                    </a:p>
                  </a:txBody>
                  <a:tcPr/>
                </a:tc>
                <a:tc>
                  <a:txBody>
                    <a:bodyPr/>
                    <a:lstStyle/>
                    <a:p>
                      <a:r>
                        <a:rPr lang="en-CA" b="1" dirty="0" smtClean="0"/>
                        <a:t>HRPRD</a:t>
                      </a:r>
                      <a:endParaRPr lang="en-CA" b="1" dirty="0"/>
                    </a:p>
                  </a:txBody>
                  <a:tcPr/>
                </a:tc>
              </a:tr>
              <a:tr h="370840">
                <a:tc>
                  <a:txBody>
                    <a:bodyPr/>
                    <a:lstStyle/>
                    <a:p>
                      <a:r>
                        <a:rPr lang="en-CA" b="1" dirty="0" smtClean="0"/>
                        <a:t>CS-Standby</a:t>
                      </a:r>
                      <a:endParaRPr lang="en-CA" b="1" dirty="0"/>
                    </a:p>
                  </a:txBody>
                  <a:tcPr/>
                </a:tc>
                <a:tc>
                  <a:txBody>
                    <a:bodyPr/>
                    <a:lstStyle/>
                    <a:p>
                      <a:endParaRPr lang="en-CA" b="1" dirty="0"/>
                    </a:p>
                  </a:txBody>
                  <a:tcPr/>
                </a:tc>
                <a:tc>
                  <a:txBody>
                    <a:bodyPr/>
                    <a:lstStyle/>
                    <a:p>
                      <a:r>
                        <a:rPr lang="en-CA" b="1" dirty="0" smtClean="0"/>
                        <a:t>EP-Standby</a:t>
                      </a:r>
                      <a:endParaRPr lang="en-CA" b="1" dirty="0"/>
                    </a:p>
                  </a:txBody>
                  <a:tcPr/>
                </a:tc>
                <a:tc>
                  <a:txBody>
                    <a:bodyPr/>
                    <a:lstStyle/>
                    <a:p>
                      <a:r>
                        <a:rPr lang="en-CA" b="1" dirty="0" smtClean="0"/>
                        <a:t>FS-Standby</a:t>
                      </a:r>
                      <a:endParaRPr lang="en-CA" b="1" dirty="0"/>
                    </a:p>
                  </a:txBody>
                  <a:tcPr/>
                </a:tc>
                <a:tc>
                  <a:txBody>
                    <a:bodyPr/>
                    <a:lstStyle/>
                    <a:p>
                      <a:r>
                        <a:rPr lang="en-CA" b="1" dirty="0" smtClean="0"/>
                        <a:t>HR-Standby</a:t>
                      </a:r>
                      <a:endParaRPr lang="en-CA" b="1" dirty="0"/>
                    </a:p>
                  </a:txBody>
                  <a:tcPr/>
                </a:tc>
              </a:tr>
              <a:tr h="370840">
                <a:tc>
                  <a:txBody>
                    <a:bodyPr/>
                    <a:lstStyle/>
                    <a:p>
                      <a:r>
                        <a:rPr lang="en-CA" b="1" dirty="0" smtClean="0"/>
                        <a:t>CSSUP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FSSUP</a:t>
                      </a:r>
                      <a:endParaRPr lang="en-CA" b="1" dirty="0"/>
                    </a:p>
                  </a:txBody>
                  <a:tcPr/>
                </a:tc>
                <a:tc>
                  <a:txBody>
                    <a:bodyPr/>
                    <a:lstStyle/>
                    <a:p>
                      <a:r>
                        <a:rPr lang="en-CA" b="1" dirty="0" smtClean="0"/>
                        <a:t>HRSUP</a:t>
                      </a:r>
                      <a:endParaRPr lang="en-CA" b="1" dirty="0"/>
                    </a:p>
                  </a:txBody>
                  <a:tcPr/>
                </a:tc>
              </a:tr>
              <a:tr h="370840">
                <a:tc>
                  <a:txBody>
                    <a:bodyPr/>
                    <a:lstStyle/>
                    <a:p>
                      <a:r>
                        <a:rPr lang="en-CA" b="1" dirty="0" smtClean="0"/>
                        <a:t>CSTSP</a:t>
                      </a:r>
                      <a:endParaRPr lang="en-CA" b="1" dirty="0"/>
                    </a:p>
                  </a:txBody>
                  <a:tcPr/>
                </a:tc>
                <a:tc>
                  <a:txBody>
                    <a:bodyPr/>
                    <a:lstStyle/>
                    <a:p>
                      <a:endParaRPr lang="en-CA" b="1" dirty="0"/>
                    </a:p>
                  </a:txBody>
                  <a:tcPr/>
                </a:tc>
                <a:tc>
                  <a:txBody>
                    <a:bodyPr/>
                    <a:lstStyle/>
                    <a:p>
                      <a:endParaRPr lang="en-CA" b="1" dirty="0"/>
                    </a:p>
                  </a:txBody>
                  <a:tcPr/>
                </a:tc>
                <a:tc>
                  <a:txBody>
                    <a:bodyPr/>
                    <a:lstStyle/>
                    <a:p>
                      <a:r>
                        <a:rPr lang="en-CA" b="1" dirty="0" smtClean="0"/>
                        <a:t>FSTSP</a:t>
                      </a:r>
                      <a:endParaRPr lang="en-CA" b="1" dirty="0"/>
                    </a:p>
                  </a:txBody>
                  <a:tcPr/>
                </a:tc>
                <a:tc>
                  <a:txBody>
                    <a:bodyPr/>
                    <a:lstStyle/>
                    <a:p>
                      <a:r>
                        <a:rPr lang="en-CA" b="1" dirty="0" smtClean="0"/>
                        <a:t>HRTSP</a:t>
                      </a:r>
                      <a:endParaRPr lang="en-CA" b="1" dirty="0"/>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2970531300"/>
              </p:ext>
            </p:extLst>
          </p:nvPr>
        </p:nvGraphicFramePr>
        <p:xfrm>
          <a:off x="793750" y="5126471"/>
          <a:ext cx="7289800" cy="1112520"/>
        </p:xfrm>
        <a:graphic>
          <a:graphicData uri="http://schemas.openxmlformats.org/drawingml/2006/table">
            <a:tbl>
              <a:tblPr firstRow="1" bandRow="1">
                <a:tableStyleId>{18603FDC-E32A-4AB5-989C-0864C3EAD2B8}</a:tableStyleId>
              </a:tblPr>
              <a:tblGrid>
                <a:gridCol w="1457960"/>
                <a:gridCol w="1457960"/>
                <a:gridCol w="1457960"/>
                <a:gridCol w="1457960"/>
                <a:gridCol w="1457960"/>
              </a:tblGrid>
              <a:tr h="370840">
                <a:tc>
                  <a:txBody>
                    <a:bodyPr/>
                    <a:lstStyle/>
                    <a:p>
                      <a:r>
                        <a:rPr lang="en-CA" b="1" dirty="0" smtClean="0"/>
                        <a:t>CSPJA</a:t>
                      </a:r>
                      <a:endParaRPr lang="en-CA" b="1" dirty="0"/>
                    </a:p>
                  </a:txBody>
                  <a:tcPr/>
                </a:tc>
                <a:tc>
                  <a:txBody>
                    <a:bodyPr/>
                    <a:lstStyle/>
                    <a:p>
                      <a:r>
                        <a:rPr lang="en-CA" b="1" dirty="0" smtClean="0"/>
                        <a:t>DWPJA</a:t>
                      </a:r>
                      <a:endParaRPr lang="en-CA" b="1" dirty="0"/>
                    </a:p>
                  </a:txBody>
                  <a:tcPr/>
                </a:tc>
                <a:tc>
                  <a:txBody>
                    <a:bodyPr/>
                    <a:lstStyle/>
                    <a:p>
                      <a:r>
                        <a:rPr lang="en-CA" b="1" dirty="0" smtClean="0"/>
                        <a:t>EPPJA</a:t>
                      </a:r>
                      <a:endParaRPr lang="en-CA" b="1" dirty="0"/>
                    </a:p>
                  </a:txBody>
                  <a:tcPr/>
                </a:tc>
                <a:tc>
                  <a:txBody>
                    <a:bodyPr/>
                    <a:lstStyle/>
                    <a:p>
                      <a:r>
                        <a:rPr lang="en-CA" b="1" dirty="0" smtClean="0"/>
                        <a:t>FSPJA</a:t>
                      </a:r>
                      <a:endParaRPr lang="en-CA" b="1" dirty="0"/>
                    </a:p>
                  </a:txBody>
                  <a:tcPr/>
                </a:tc>
                <a:tc>
                  <a:txBody>
                    <a:bodyPr/>
                    <a:lstStyle/>
                    <a:p>
                      <a:r>
                        <a:rPr lang="en-CA" b="1" dirty="0" smtClean="0"/>
                        <a:t>HRPJA</a:t>
                      </a:r>
                      <a:endParaRPr lang="en-CA" b="1" dirty="0"/>
                    </a:p>
                  </a:txBody>
                  <a:tcPr/>
                </a:tc>
              </a:tr>
              <a:tr h="370840">
                <a:tc>
                  <a:txBody>
                    <a:bodyPr/>
                    <a:lstStyle/>
                    <a:p>
                      <a:r>
                        <a:rPr lang="en-CA" b="1" dirty="0" smtClean="0"/>
                        <a:t>CSPJB</a:t>
                      </a:r>
                      <a:endParaRPr lang="en-CA" b="1" dirty="0"/>
                    </a:p>
                  </a:txBody>
                  <a:tcPr/>
                </a:tc>
                <a:tc>
                  <a:txBody>
                    <a:bodyPr/>
                    <a:lstStyle/>
                    <a:p>
                      <a:r>
                        <a:rPr lang="en-CA" b="1" dirty="0" smtClean="0"/>
                        <a:t>DWPJB</a:t>
                      </a:r>
                      <a:endParaRPr lang="en-CA" b="1" dirty="0"/>
                    </a:p>
                  </a:txBody>
                  <a:tcPr/>
                </a:tc>
                <a:tc>
                  <a:txBody>
                    <a:bodyPr/>
                    <a:lstStyle/>
                    <a:p>
                      <a:r>
                        <a:rPr lang="en-CA" b="1" dirty="0" smtClean="0"/>
                        <a:t>EPPJB</a:t>
                      </a:r>
                      <a:endParaRPr lang="en-CA" b="1" dirty="0"/>
                    </a:p>
                  </a:txBody>
                  <a:tcPr/>
                </a:tc>
                <a:tc>
                  <a:txBody>
                    <a:bodyPr/>
                    <a:lstStyle/>
                    <a:p>
                      <a:r>
                        <a:rPr lang="en-CA" b="1" dirty="0" smtClean="0"/>
                        <a:t>FSPJB</a:t>
                      </a:r>
                      <a:endParaRPr lang="en-CA" b="1" dirty="0"/>
                    </a:p>
                  </a:txBody>
                  <a:tcPr/>
                </a:tc>
                <a:tc>
                  <a:txBody>
                    <a:bodyPr/>
                    <a:lstStyle/>
                    <a:p>
                      <a:r>
                        <a:rPr lang="en-CA" b="1" dirty="0" smtClean="0"/>
                        <a:t>HRPJB</a:t>
                      </a:r>
                      <a:endParaRPr lang="en-CA" b="1" dirty="0"/>
                    </a:p>
                  </a:txBody>
                  <a:tcPr/>
                </a:tc>
              </a:tr>
              <a:tr h="370840">
                <a:tc>
                  <a:txBody>
                    <a:bodyPr/>
                    <a:lstStyle/>
                    <a:p>
                      <a:r>
                        <a:rPr lang="en-CA" b="1" dirty="0" smtClean="0"/>
                        <a:t>CSPJC</a:t>
                      </a:r>
                      <a:endParaRPr lang="en-CA" b="1" dirty="0"/>
                    </a:p>
                  </a:txBody>
                  <a:tcPr/>
                </a:tc>
                <a:tc>
                  <a:txBody>
                    <a:bodyPr/>
                    <a:lstStyle/>
                    <a:p>
                      <a:r>
                        <a:rPr lang="en-CA" b="1" dirty="0" smtClean="0"/>
                        <a:t>DWPJC</a:t>
                      </a:r>
                      <a:endParaRPr lang="en-CA" b="1" dirty="0"/>
                    </a:p>
                  </a:txBody>
                  <a:tcPr/>
                </a:tc>
                <a:tc>
                  <a:txBody>
                    <a:bodyPr/>
                    <a:lstStyle/>
                    <a:p>
                      <a:r>
                        <a:rPr lang="en-CA" b="1" dirty="0" smtClean="0"/>
                        <a:t>EPPJC</a:t>
                      </a:r>
                      <a:endParaRPr lang="en-CA" b="1" dirty="0"/>
                    </a:p>
                  </a:txBody>
                  <a:tcPr/>
                </a:tc>
                <a:tc>
                  <a:txBody>
                    <a:bodyPr/>
                    <a:lstStyle/>
                    <a:p>
                      <a:r>
                        <a:rPr lang="en-CA" b="1" dirty="0" smtClean="0"/>
                        <a:t>FSPJC</a:t>
                      </a:r>
                      <a:endParaRPr lang="en-CA" b="1" dirty="0"/>
                    </a:p>
                  </a:txBody>
                  <a:tcPr/>
                </a:tc>
                <a:tc>
                  <a:txBody>
                    <a:bodyPr/>
                    <a:lstStyle/>
                    <a:p>
                      <a:r>
                        <a:rPr lang="en-CA" b="1" dirty="0" smtClean="0"/>
                        <a:t>HRPJC</a:t>
                      </a:r>
                      <a:endParaRPr lang="en-CA" b="1" dirty="0"/>
                    </a:p>
                  </a:txBody>
                  <a:tcPr/>
                </a:tc>
              </a:tr>
            </a:tbl>
          </a:graphicData>
        </a:graphic>
      </p:graphicFrame>
      <p:sp>
        <p:nvSpPr>
          <p:cNvPr id="3" name="Rounded Rectangle 2"/>
          <p:cNvSpPr/>
          <p:nvPr/>
        </p:nvSpPr>
        <p:spPr>
          <a:xfrm>
            <a:off x="793749" y="5142981"/>
            <a:ext cx="7286763" cy="10795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753759" y="4681607"/>
            <a:ext cx="4503669" cy="830997"/>
          </a:xfrm>
          <a:prstGeom prst="rect">
            <a:avLst/>
          </a:prstGeom>
          <a:noFill/>
        </p:spPr>
        <p:txBody>
          <a:bodyPr wrap="none" rtlCol="0">
            <a:spAutoFit/>
          </a:bodyPr>
          <a:lstStyle/>
          <a:p>
            <a:r>
              <a:rPr lang="en-CA" sz="2400" dirty="0" smtClean="0"/>
              <a:t>Non-persistent project environments</a:t>
            </a:r>
          </a:p>
          <a:p>
            <a:endParaRPr lang="en-CA" sz="2400" dirty="0"/>
          </a:p>
        </p:txBody>
      </p:sp>
    </p:spTree>
    <p:extLst>
      <p:ext uri="{BB962C8B-B14F-4D97-AF65-F5344CB8AC3E}">
        <p14:creationId xmlns:p14="http://schemas.microsoft.com/office/powerpoint/2010/main" val="1181139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56619"/>
            <a:ext cx="7290054" cy="1499616"/>
          </a:xfrm>
        </p:spPr>
        <p:txBody>
          <a:bodyPr/>
          <a:lstStyle/>
          <a:p>
            <a:r>
              <a:rPr lang="en-US" dirty="0" smtClean="0"/>
              <a:t>Environment refreshes</a:t>
            </a:r>
            <a:endParaRPr lang="en-US" dirty="0"/>
          </a:p>
        </p:txBody>
      </p:sp>
      <p:sp>
        <p:nvSpPr>
          <p:cNvPr id="3" name="Content Placeholder 2"/>
          <p:cNvSpPr>
            <a:spLocks noGrp="1"/>
          </p:cNvSpPr>
          <p:nvPr>
            <p:ph idx="1"/>
          </p:nvPr>
        </p:nvSpPr>
        <p:spPr>
          <a:xfrm>
            <a:off x="768096" y="2146847"/>
            <a:ext cx="7290055" cy="3041374"/>
          </a:xfrm>
        </p:spPr>
        <p:txBody>
          <a:bodyPr>
            <a:normAutofit/>
          </a:bodyPr>
          <a:lstStyle/>
          <a:p>
            <a:pPr marL="0" indent="0">
              <a:buNone/>
            </a:pPr>
            <a:r>
              <a:rPr lang="en-US" b="1" dirty="0" smtClean="0"/>
              <a:t>HRSUP </a:t>
            </a:r>
            <a:r>
              <a:rPr lang="en-US" dirty="0" smtClean="0"/>
              <a:t>*functional support environment for HR*</a:t>
            </a:r>
          </a:p>
          <a:p>
            <a:pPr>
              <a:buFont typeface="Arial" panose="020B0604020202020204" pitchFamily="34" charset="0"/>
              <a:buChar char="•"/>
            </a:pPr>
            <a:r>
              <a:rPr lang="en-US" dirty="0"/>
              <a:t> </a:t>
            </a:r>
            <a:r>
              <a:rPr lang="en-US" dirty="0" smtClean="0"/>
              <a:t>end to end refresh now takes less than </a:t>
            </a:r>
            <a:r>
              <a:rPr lang="en-US" b="1" dirty="0" smtClean="0"/>
              <a:t>1.5 hours</a:t>
            </a:r>
          </a:p>
          <a:p>
            <a:pPr>
              <a:buFont typeface="Arial" panose="020B0604020202020204" pitchFamily="34" charset="0"/>
              <a:buChar char="•"/>
            </a:pPr>
            <a:r>
              <a:rPr lang="en-US" dirty="0"/>
              <a:t> </a:t>
            </a:r>
            <a:r>
              <a:rPr lang="en-US" dirty="0" smtClean="0"/>
              <a:t>previously took </a:t>
            </a:r>
            <a:r>
              <a:rPr lang="en-US" b="1" dirty="0" smtClean="0"/>
              <a:t>1 hour </a:t>
            </a:r>
            <a:r>
              <a:rPr lang="en-US" dirty="0" smtClean="0"/>
              <a:t>to run rman production DB backup</a:t>
            </a:r>
          </a:p>
          <a:p>
            <a:pPr>
              <a:buFont typeface="Arial" panose="020B0604020202020204" pitchFamily="34" charset="0"/>
              <a:buChar char="•"/>
            </a:pPr>
            <a:r>
              <a:rPr lang="en-US" dirty="0"/>
              <a:t> </a:t>
            </a:r>
            <a:r>
              <a:rPr lang="en-US" dirty="0" smtClean="0"/>
              <a:t>another </a:t>
            </a:r>
            <a:r>
              <a:rPr lang="en-US" b="1" dirty="0" smtClean="0"/>
              <a:t>1 hour </a:t>
            </a:r>
            <a:r>
              <a:rPr lang="en-US" dirty="0" smtClean="0"/>
              <a:t>to run rman duplicate to HRSUP</a:t>
            </a:r>
          </a:p>
          <a:p>
            <a:pPr>
              <a:buFont typeface="Arial" panose="020B0604020202020204" pitchFamily="34" charset="0"/>
              <a:buChar char="•"/>
            </a:pPr>
            <a:r>
              <a:rPr lang="en-US" dirty="0"/>
              <a:t> </a:t>
            </a:r>
            <a:r>
              <a:rPr lang="en-US" dirty="0" smtClean="0"/>
              <a:t>another </a:t>
            </a:r>
            <a:r>
              <a:rPr lang="en-US" b="1" dirty="0" smtClean="0"/>
              <a:t>1 hour </a:t>
            </a:r>
            <a:r>
              <a:rPr lang="en-US" dirty="0" smtClean="0"/>
              <a:t>for PeopleSoft pre and post steps </a:t>
            </a:r>
          </a:p>
          <a:p>
            <a:pPr>
              <a:buFont typeface="Arial" panose="020B0604020202020204" pitchFamily="34" charset="0"/>
              <a:buChar char="•"/>
            </a:pPr>
            <a:r>
              <a:rPr lang="en-US" dirty="0"/>
              <a:t> </a:t>
            </a:r>
            <a:r>
              <a:rPr lang="en-US" dirty="0" smtClean="0"/>
              <a:t>cloning production HR database to HRSUP now takes </a:t>
            </a:r>
            <a:r>
              <a:rPr lang="en-US" b="1" dirty="0" smtClean="0"/>
              <a:t>15 minutes </a:t>
            </a:r>
            <a:r>
              <a:rPr lang="en-US" dirty="0" smtClean="0"/>
              <a:t>for a 315 GB database </a:t>
            </a:r>
          </a:p>
          <a:p>
            <a:pPr marL="0" indent="0">
              <a:buNone/>
            </a:pPr>
            <a:endParaRPr lang="en-US" dirty="0" smtClean="0"/>
          </a:p>
          <a:p>
            <a:pPr marL="0" indent="0">
              <a:buNone/>
            </a:pPr>
            <a:endParaRPr lang="en-US" dirty="0"/>
          </a:p>
          <a:p>
            <a:pPr marL="0" indent="0">
              <a:buNone/>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746574" y="5314107"/>
            <a:ext cx="7318299" cy="830997"/>
          </a:xfrm>
          <a:prstGeom prst="rect">
            <a:avLst/>
          </a:prstGeom>
          <a:solidFill>
            <a:schemeClr val="tx1"/>
          </a:solidFill>
        </p:spPr>
        <p:txBody>
          <a:bodyPr wrap="square" rtlCol="0">
            <a:spAutoFit/>
          </a:bodyPr>
          <a:lstStyle/>
          <a:p>
            <a:r>
              <a:rPr lang="en-CA" sz="1600" b="1" dirty="0" smtClean="0">
                <a:solidFill>
                  <a:schemeClr val="bg1"/>
                </a:solidFill>
                <a:latin typeface="Courier New" panose="02070309020205020404" pitchFamily="49" charset="0"/>
                <a:cs typeface="Courier New" panose="02070309020205020404" pitchFamily="49" charset="0"/>
              </a:rPr>
              <a:t>Create pluggable database DSHRSUP from PRHRPRD@hrprd_refresh_link </a:t>
            </a:r>
            <a:r>
              <a:rPr lang="en-CA" sz="1600" b="1" dirty="0">
                <a:solidFill>
                  <a:schemeClr val="bg1"/>
                </a:solidFill>
                <a:latin typeface="Courier New" panose="02070309020205020404" pitchFamily="49" charset="0"/>
                <a:cs typeface="Courier New" panose="02070309020205020404" pitchFamily="49" charset="0"/>
              </a:rPr>
              <a:t>keystore identified by "password</a:t>
            </a:r>
            <a:r>
              <a:rPr lang="en-CA" sz="1600" b="1" dirty="0" smtClean="0">
                <a:solidFill>
                  <a:schemeClr val="bg1"/>
                </a:solidFill>
                <a:latin typeface="Courier New" panose="02070309020205020404" pitchFamily="49" charset="0"/>
                <a:cs typeface="Courier New" panose="02070309020205020404" pitchFamily="49" charset="0"/>
              </a:rPr>
              <a:t>";</a:t>
            </a:r>
            <a:endParaRPr lang="en-CA" sz="1600" dirty="0">
              <a:solidFill>
                <a:schemeClr val="bg1"/>
              </a:solidFill>
              <a:latin typeface="Courier New" panose="02070309020205020404" pitchFamily="49" charset="0"/>
              <a:cs typeface="Courier New" panose="02070309020205020404" pitchFamily="49" charset="0"/>
            </a:endParaRPr>
          </a:p>
        </p:txBody>
      </p:sp>
      <p:sp>
        <p:nvSpPr>
          <p:cNvPr id="4" name="TextBox 3"/>
          <p:cNvSpPr txBox="1"/>
          <p:nvPr/>
        </p:nvSpPr>
        <p:spPr>
          <a:xfrm>
            <a:off x="854765" y="1391478"/>
            <a:ext cx="6649278" cy="400110"/>
          </a:xfrm>
          <a:prstGeom prst="rect">
            <a:avLst/>
          </a:prstGeom>
          <a:noFill/>
        </p:spPr>
        <p:txBody>
          <a:bodyPr wrap="square" rtlCol="0">
            <a:spAutoFit/>
          </a:bodyPr>
          <a:lstStyle/>
          <a:p>
            <a:r>
              <a:rPr lang="en-CA" sz="2000" b="1" dirty="0"/>
              <a:t>O</a:t>
            </a:r>
            <a:r>
              <a:rPr lang="en-CA" sz="2000" b="1" dirty="0" smtClean="0"/>
              <a:t>racle EXACC</a:t>
            </a:r>
            <a:r>
              <a:rPr lang="en-CA" sz="2000" b="1" dirty="0"/>
              <a:t>, </a:t>
            </a:r>
            <a:r>
              <a:rPr lang="en-CA" sz="2000" b="1" dirty="0" smtClean="0"/>
              <a:t>multitenant DB architecture, </a:t>
            </a:r>
            <a:r>
              <a:rPr lang="en-CA" sz="2000" b="1" dirty="0"/>
              <a:t>EMCC </a:t>
            </a:r>
            <a:r>
              <a:rPr lang="en-CA" sz="2000" b="1" dirty="0" smtClean="0"/>
              <a:t>13c</a:t>
            </a:r>
            <a:endParaRPr lang="en-CA" sz="2000" b="1" dirty="0"/>
          </a:p>
        </p:txBody>
      </p:sp>
    </p:spTree>
    <p:extLst>
      <p:ext uri="{BB962C8B-B14F-4D97-AF65-F5344CB8AC3E}">
        <p14:creationId xmlns:p14="http://schemas.microsoft.com/office/powerpoint/2010/main" val="2408625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67" y="449289"/>
            <a:ext cx="7290054" cy="1499616"/>
          </a:xfrm>
        </p:spPr>
        <p:txBody>
          <a:bodyPr/>
          <a:lstStyle/>
          <a:p>
            <a:r>
              <a:rPr lang="en-US" dirty="0" smtClean="0"/>
              <a:t>Environment refreshes</a:t>
            </a: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Content Placeholder 3"/>
          <p:cNvSpPr>
            <a:spLocks noGrp="1"/>
          </p:cNvSpPr>
          <p:nvPr>
            <p:ph idx="1"/>
          </p:nvPr>
        </p:nvSpPr>
        <p:spPr>
          <a:xfrm>
            <a:off x="768096" y="1868562"/>
            <a:ext cx="7290055" cy="4023360"/>
          </a:xfrm>
        </p:spPr>
        <p:txBody>
          <a:bodyPr>
            <a:normAutofit fontScale="92500" lnSpcReduction="10000"/>
          </a:bodyPr>
          <a:lstStyle/>
          <a:p>
            <a:pPr>
              <a:buFont typeface="Arial" panose="020B0604020202020204" pitchFamily="34" charset="0"/>
              <a:buChar char="•"/>
            </a:pPr>
            <a:r>
              <a:rPr lang="en-CA" dirty="0" smtClean="0">
                <a:solidFill>
                  <a:srgbClr val="000000"/>
                </a:solidFill>
              </a:rPr>
              <a:t> </a:t>
            </a:r>
            <a:r>
              <a:rPr lang="en-CA" sz="2400" dirty="0" smtClean="0">
                <a:solidFill>
                  <a:srgbClr val="000000"/>
                </a:solidFill>
              </a:rPr>
              <a:t>Automation and adopting new technologies to meet business </a:t>
            </a:r>
            <a:r>
              <a:rPr lang="en-CA" sz="2400" dirty="0" smtClean="0"/>
              <a:t>needs</a:t>
            </a:r>
            <a:endParaRPr lang="en-CA" sz="2400" dirty="0"/>
          </a:p>
          <a:p>
            <a:pPr>
              <a:buFont typeface="Arial" panose="020B0604020202020204" pitchFamily="34" charset="0"/>
              <a:buChar char="•"/>
            </a:pPr>
            <a:r>
              <a:rPr lang="en-CA" sz="2400" dirty="0" smtClean="0">
                <a:solidFill>
                  <a:srgbClr val="000000"/>
                </a:solidFill>
              </a:rPr>
              <a:t> Quick turnaround of a cloned </a:t>
            </a:r>
            <a:r>
              <a:rPr lang="en-CA" sz="2400" dirty="0">
                <a:solidFill>
                  <a:srgbClr val="000000"/>
                </a:solidFill>
              </a:rPr>
              <a:t>environment to </a:t>
            </a:r>
            <a:r>
              <a:rPr lang="en-CA" sz="2400" dirty="0" smtClean="0">
                <a:solidFill>
                  <a:srgbClr val="000000"/>
                </a:solidFill>
              </a:rPr>
              <a:t>replicate/resolve production </a:t>
            </a:r>
            <a:r>
              <a:rPr lang="en-CA" sz="2400" dirty="0">
                <a:solidFill>
                  <a:srgbClr val="000000"/>
                </a:solidFill>
              </a:rPr>
              <a:t>support </a:t>
            </a:r>
            <a:r>
              <a:rPr lang="en-CA" sz="2400" dirty="0" smtClean="0">
                <a:solidFill>
                  <a:srgbClr val="000000"/>
                </a:solidFill>
              </a:rPr>
              <a:t>issues</a:t>
            </a:r>
          </a:p>
          <a:p>
            <a:pPr>
              <a:buFont typeface="Arial" panose="020B0604020202020204" pitchFamily="34" charset="0"/>
              <a:buChar char="•"/>
            </a:pPr>
            <a:r>
              <a:rPr lang="en-CA" sz="2400" dirty="0" smtClean="0">
                <a:solidFill>
                  <a:srgbClr val="000000"/>
                </a:solidFill>
              </a:rPr>
              <a:t> Before - manual intervention and multiple scheduling tools</a:t>
            </a:r>
          </a:p>
          <a:p>
            <a:pPr lvl="2">
              <a:buFont typeface="Arial" panose="020B0604020202020204" pitchFamily="34" charset="0"/>
              <a:buChar char="•"/>
            </a:pPr>
            <a:r>
              <a:rPr lang="en-CA" sz="1900" dirty="0" smtClean="0">
                <a:solidFill>
                  <a:srgbClr val="000000"/>
                </a:solidFill>
              </a:rPr>
              <a:t>EMCC 12c, scheduled tasks on Linux VMs, manual steps</a:t>
            </a:r>
          </a:p>
          <a:p>
            <a:pPr>
              <a:buFont typeface="Arial" panose="020B0604020202020204" pitchFamily="34" charset="0"/>
              <a:buChar char="•"/>
            </a:pPr>
            <a:r>
              <a:rPr lang="en-CA" sz="2400" dirty="0" smtClean="0">
                <a:solidFill>
                  <a:srgbClr val="000000"/>
                </a:solidFill>
              </a:rPr>
              <a:t> Now - refresh is one job scheduled through EMCC 13c</a:t>
            </a:r>
          </a:p>
          <a:p>
            <a:pPr>
              <a:buFont typeface="Arial" panose="020B0604020202020204" pitchFamily="34" charset="0"/>
              <a:buChar char="•"/>
            </a:pPr>
            <a:r>
              <a:rPr lang="en-CA" sz="2400" dirty="0" smtClean="0">
                <a:solidFill>
                  <a:srgbClr val="000000"/>
                </a:solidFill>
              </a:rPr>
              <a:t> Positioned to empower application support teams with on demand self service refreshes (1.5 hours or less)</a:t>
            </a:r>
          </a:p>
          <a:p>
            <a:pPr>
              <a:buFont typeface="Arial" panose="020B0604020202020204" pitchFamily="34" charset="0"/>
              <a:buChar char="•"/>
            </a:pPr>
            <a:r>
              <a:rPr lang="en-CA" sz="2400" dirty="0">
                <a:solidFill>
                  <a:srgbClr val="000000"/>
                </a:solidFill>
              </a:rPr>
              <a:t> </a:t>
            </a:r>
            <a:r>
              <a:rPr lang="en-CA" sz="2400" dirty="0" smtClean="0">
                <a:solidFill>
                  <a:srgbClr val="000000"/>
                </a:solidFill>
              </a:rPr>
              <a:t>Plan to automate and enable self service environment bounces </a:t>
            </a:r>
            <a:endParaRPr lang="en-CA" sz="2400" dirty="0">
              <a:solidFill>
                <a:srgbClr val="000000"/>
              </a:solidFill>
            </a:endParaRPr>
          </a:p>
          <a:p>
            <a:endParaRPr lang="en-CA" dirty="0"/>
          </a:p>
        </p:txBody>
      </p:sp>
      <p:sp>
        <p:nvSpPr>
          <p:cNvPr id="8" name="TextBox 7"/>
          <p:cNvSpPr txBox="1"/>
          <p:nvPr/>
        </p:nvSpPr>
        <p:spPr>
          <a:xfrm>
            <a:off x="842408" y="1391478"/>
            <a:ext cx="6649278" cy="400110"/>
          </a:xfrm>
          <a:prstGeom prst="rect">
            <a:avLst/>
          </a:prstGeom>
          <a:noFill/>
        </p:spPr>
        <p:txBody>
          <a:bodyPr wrap="square" rtlCol="0">
            <a:spAutoFit/>
          </a:bodyPr>
          <a:lstStyle/>
          <a:p>
            <a:r>
              <a:rPr lang="en-CA" sz="2000" b="1" dirty="0"/>
              <a:t>O</a:t>
            </a:r>
            <a:r>
              <a:rPr lang="en-CA" sz="2000" b="1" dirty="0" smtClean="0"/>
              <a:t>racle EXACC</a:t>
            </a:r>
            <a:r>
              <a:rPr lang="en-CA" sz="2000" b="1" dirty="0"/>
              <a:t>, </a:t>
            </a:r>
            <a:r>
              <a:rPr lang="en-CA" sz="2000" b="1" dirty="0" smtClean="0"/>
              <a:t>multitenant DB architecture, </a:t>
            </a:r>
            <a:r>
              <a:rPr lang="en-CA" sz="2000" b="1" dirty="0"/>
              <a:t>EMCC </a:t>
            </a:r>
            <a:r>
              <a:rPr lang="en-CA" sz="2000" b="1" dirty="0" smtClean="0"/>
              <a:t>13c</a:t>
            </a:r>
            <a:endParaRPr lang="en-CA" sz="2000" b="1" dirty="0"/>
          </a:p>
        </p:txBody>
      </p:sp>
    </p:spTree>
    <p:extLst>
      <p:ext uri="{BB962C8B-B14F-4D97-AF65-F5344CB8AC3E}">
        <p14:creationId xmlns:p14="http://schemas.microsoft.com/office/powerpoint/2010/main" val="382350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5651" y="6140370"/>
            <a:ext cx="8190341" cy="306714"/>
          </a:xfrm>
        </p:spPr>
        <p:txBody>
          <a:bodyPr/>
          <a:lstStyle/>
          <a:p>
            <a:r>
              <a:rPr lang="en-US" sz="1200" dirty="0" smtClean="0">
                <a:solidFill>
                  <a:srgbClr val="0070C0"/>
                </a:solidFill>
                <a:hlinkClick r:id="rId3"/>
              </a:rPr>
              <a:t>https://docs.oracle.com/cd/E91187_01/pt855pbr2/eng/pt/tadm/task_ImplementingOracleActiveDataGuard-3b7d04.html</a:t>
            </a:r>
            <a:endParaRPr lang="en-US" sz="1200" dirty="0" smtClean="0">
              <a:solidFill>
                <a:srgbClr val="0070C0"/>
              </a:solidFill>
            </a:endParaRPr>
          </a:p>
          <a:p>
            <a:pPr marL="0" indent="0">
              <a:buNone/>
            </a:pPr>
            <a:endParaRPr lang="en-US" dirty="0" smtClean="0"/>
          </a:p>
          <a:p>
            <a:endParaRPr lang="en-US" dirty="0"/>
          </a:p>
        </p:txBody>
      </p:sp>
      <p:sp>
        <p:nvSpPr>
          <p:cNvPr id="7" name="Footer Placeholder 2">
            <a:extLst>
              <a:ext uri="{FF2B5EF4-FFF2-40B4-BE49-F238E27FC236}">
                <a16:creationId xmlns:a16="http://schemas.microsoft.com/office/drawing/2014/main" xmlns=""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8" name="TextBox 7"/>
          <p:cNvSpPr txBox="1"/>
          <p:nvPr/>
        </p:nvSpPr>
        <p:spPr>
          <a:xfrm>
            <a:off x="694481" y="730349"/>
            <a:ext cx="8169859" cy="2031325"/>
          </a:xfrm>
          <a:prstGeom prst="rect">
            <a:avLst/>
          </a:prstGeom>
          <a:noFill/>
        </p:spPr>
        <p:txBody>
          <a:bodyPr wrap="square" rtlCol="0">
            <a:spAutoFit/>
          </a:bodyPr>
          <a:lstStyle/>
          <a:p>
            <a:r>
              <a:rPr lang="en-CA" dirty="0"/>
              <a:t>Oracle </a:t>
            </a:r>
            <a:r>
              <a:rPr lang="en-CA" b="1" dirty="0"/>
              <a:t>Active Data Guard</a:t>
            </a:r>
            <a:r>
              <a:rPr lang="en-CA" dirty="0"/>
              <a:t>, with Oracle Database Enterprise Edition 11g or higher, enables you to offload resource-intensive activities from a production database to a synchronized standby database. Oracle Active Data Guard (ADG) </a:t>
            </a:r>
            <a:r>
              <a:rPr lang="en-CA" b="1" dirty="0"/>
              <a:t>enables read-only access </a:t>
            </a:r>
            <a:r>
              <a:rPr lang="en-CA" dirty="0"/>
              <a:t>to a physical standby database </a:t>
            </a:r>
            <a:r>
              <a:rPr lang="en-CA" b="1" dirty="0"/>
              <a:t>for queries, sorting, reporting, web-based access</a:t>
            </a:r>
            <a:r>
              <a:rPr lang="en-CA" dirty="0"/>
              <a:t>, and so on, while continuously applying changes received from the production database. If you use ADG at your site, </a:t>
            </a:r>
            <a:r>
              <a:rPr lang="en-CA" b="1" dirty="0"/>
              <a:t>PeopleTools provides the infrastructure to use ADG with your PeopleSoft application databases.</a:t>
            </a:r>
          </a:p>
        </p:txBody>
      </p:sp>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76272" y="2945757"/>
            <a:ext cx="5181154" cy="3067291"/>
          </a:xfrm>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 server ARCHITECTURE</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endParaRPr lang="en-US" dirty="0" smtClean="0"/>
          </a:p>
          <a:p>
            <a:pPr marL="0" indent="0">
              <a:buNone/>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2897843" y="1371616"/>
            <a:ext cx="2952603" cy="646331"/>
          </a:xfrm>
          <a:prstGeom prst="rect">
            <a:avLst/>
          </a:prstGeom>
          <a:noFill/>
        </p:spPr>
        <p:txBody>
          <a:bodyPr wrap="none" rtlCol="0">
            <a:spAutoFit/>
          </a:bodyPr>
          <a:lstStyle/>
          <a:p>
            <a:pPr algn="ctr"/>
            <a:r>
              <a:rPr lang="en-CA" dirty="0"/>
              <a:t>VMWare</a:t>
            </a:r>
          </a:p>
          <a:p>
            <a:pPr algn="ctr"/>
            <a:r>
              <a:rPr lang="en-CA" dirty="0"/>
              <a:t>Red Hat Ent Linux release 6.3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105" y="2017947"/>
            <a:ext cx="5806607" cy="4521749"/>
          </a:xfrm>
          <a:prstGeom prst="rect">
            <a:avLst/>
          </a:prstGeom>
        </p:spPr>
      </p:pic>
    </p:spTree>
    <p:extLst>
      <p:ext uri="{BB962C8B-B14F-4D97-AF65-F5344CB8AC3E}">
        <p14:creationId xmlns:p14="http://schemas.microsoft.com/office/powerpoint/2010/main" val="255461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HR server ARCHITECTURE</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endParaRPr lang="en-US" dirty="0" smtClean="0"/>
          </a:p>
          <a:p>
            <a:pPr marL="0" indent="0">
              <a:buNone/>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2897843" y="1371616"/>
            <a:ext cx="2952603" cy="646331"/>
          </a:xfrm>
          <a:prstGeom prst="rect">
            <a:avLst/>
          </a:prstGeom>
          <a:noFill/>
        </p:spPr>
        <p:txBody>
          <a:bodyPr wrap="none" rtlCol="0">
            <a:spAutoFit/>
          </a:bodyPr>
          <a:lstStyle/>
          <a:p>
            <a:pPr algn="ctr"/>
            <a:r>
              <a:rPr lang="en-CA" dirty="0"/>
              <a:t>VMWare</a:t>
            </a:r>
          </a:p>
          <a:p>
            <a:pPr algn="ctr"/>
            <a:r>
              <a:rPr lang="en-CA" dirty="0"/>
              <a:t>Red Hat Ent Linux release 6.3 </a:t>
            </a:r>
          </a:p>
        </p:txBody>
      </p:sp>
      <p:sp>
        <p:nvSpPr>
          <p:cNvPr id="4" name="TextBox 3"/>
          <p:cNvSpPr txBox="1"/>
          <p:nvPr/>
        </p:nvSpPr>
        <p:spPr>
          <a:xfrm>
            <a:off x="1070401" y="4624685"/>
            <a:ext cx="2177199" cy="923330"/>
          </a:xfrm>
          <a:prstGeom prst="rect">
            <a:avLst/>
          </a:prstGeom>
          <a:noFill/>
        </p:spPr>
        <p:txBody>
          <a:bodyPr wrap="none" rtlCol="0">
            <a:spAutoFit/>
          </a:bodyPr>
          <a:lstStyle/>
          <a:p>
            <a:pPr algn="ctr"/>
            <a:r>
              <a:rPr lang="en-CA" b="1" dirty="0" smtClean="0"/>
              <a:t>PIA (online) x 4 VMs</a:t>
            </a:r>
          </a:p>
          <a:p>
            <a:pPr algn="ctr"/>
            <a:r>
              <a:rPr lang="en-CA" b="1" dirty="0" smtClean="0"/>
              <a:t>1 PS web</a:t>
            </a:r>
          </a:p>
          <a:p>
            <a:pPr algn="ctr"/>
            <a:r>
              <a:rPr lang="en-CA" b="1" dirty="0" smtClean="0"/>
              <a:t>2 PS app</a:t>
            </a:r>
            <a:endParaRPr lang="en-CA" b="1" dirty="0"/>
          </a:p>
        </p:txBody>
      </p:sp>
      <p:sp>
        <p:nvSpPr>
          <p:cNvPr id="9" name="TextBox 8"/>
          <p:cNvSpPr txBox="1"/>
          <p:nvPr/>
        </p:nvSpPr>
        <p:spPr>
          <a:xfrm>
            <a:off x="3463115" y="4611985"/>
            <a:ext cx="2078069" cy="923330"/>
          </a:xfrm>
          <a:prstGeom prst="rect">
            <a:avLst/>
          </a:prstGeom>
          <a:noFill/>
        </p:spPr>
        <p:txBody>
          <a:bodyPr wrap="none" rtlCol="0">
            <a:spAutoFit/>
          </a:bodyPr>
          <a:lstStyle/>
          <a:p>
            <a:pPr algn="ctr"/>
            <a:r>
              <a:rPr lang="en-CA" b="1" dirty="0" smtClean="0"/>
              <a:t>Integration x 2 VMs</a:t>
            </a:r>
          </a:p>
          <a:p>
            <a:pPr algn="ctr"/>
            <a:r>
              <a:rPr lang="en-CA" b="1" dirty="0" smtClean="0"/>
              <a:t>1 PS web</a:t>
            </a:r>
          </a:p>
          <a:p>
            <a:pPr algn="ctr"/>
            <a:r>
              <a:rPr lang="en-CA" b="1" dirty="0" smtClean="0"/>
              <a:t>1 PS app</a:t>
            </a:r>
            <a:endParaRPr lang="en-CA" b="1" dirty="0"/>
          </a:p>
        </p:txBody>
      </p:sp>
      <p:sp>
        <p:nvSpPr>
          <p:cNvPr id="10" name="TextBox 9"/>
          <p:cNvSpPr txBox="1"/>
          <p:nvPr/>
        </p:nvSpPr>
        <p:spPr>
          <a:xfrm>
            <a:off x="5635147" y="4611985"/>
            <a:ext cx="2832828" cy="1200329"/>
          </a:xfrm>
          <a:prstGeom prst="rect">
            <a:avLst/>
          </a:prstGeom>
          <a:noFill/>
        </p:spPr>
        <p:txBody>
          <a:bodyPr wrap="none" rtlCol="0">
            <a:spAutoFit/>
          </a:bodyPr>
          <a:lstStyle/>
          <a:p>
            <a:pPr algn="ctr"/>
            <a:r>
              <a:rPr lang="en-CA" b="1" dirty="0" smtClean="0"/>
              <a:t>Process Schedulers x 2 VMs</a:t>
            </a:r>
          </a:p>
          <a:p>
            <a:pPr algn="ctr"/>
            <a:r>
              <a:rPr lang="en-CA" b="1" dirty="0" smtClean="0"/>
              <a:t>1 PS web</a:t>
            </a:r>
          </a:p>
          <a:p>
            <a:pPr algn="ctr"/>
            <a:r>
              <a:rPr lang="en-CA" b="1" dirty="0" smtClean="0"/>
              <a:t>1 PS app</a:t>
            </a:r>
          </a:p>
          <a:p>
            <a:pPr algn="ctr"/>
            <a:r>
              <a:rPr lang="en-CA" b="1" dirty="0" smtClean="0"/>
              <a:t>1 PS proc</a:t>
            </a:r>
            <a:endParaRPr lang="en-CA"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486025"/>
            <a:ext cx="73342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LIFECYCLE MANAGEMENT</a:t>
            </a:r>
            <a:endParaRPr lang="en-US" dirty="0"/>
          </a:p>
        </p:txBody>
      </p:sp>
      <p:sp>
        <p:nvSpPr>
          <p:cNvPr id="3" name="Subtitle 2"/>
          <p:cNvSpPr>
            <a:spLocks noGrp="1"/>
          </p:cNvSpPr>
          <p:nvPr>
            <p:ph type="subTitle" idx="1"/>
          </p:nvPr>
        </p:nvSpPr>
        <p:spPr>
          <a:xfrm>
            <a:off x="6361043" y="4960137"/>
            <a:ext cx="2663687" cy="1463040"/>
          </a:xfrm>
        </p:spPr>
        <p:txBody>
          <a:bodyPr/>
          <a:lstStyle/>
          <a:p>
            <a:r>
              <a:rPr lang="en-US" dirty="0"/>
              <a:t>Oracle Database 12.2.0.1</a:t>
            </a:r>
          </a:p>
          <a:p>
            <a:r>
              <a:rPr lang="en-US" dirty="0" smtClean="0"/>
              <a:t>PeopleSoft 9.1 &amp; 9.2</a:t>
            </a:r>
          </a:p>
          <a:p>
            <a:r>
              <a:rPr lang="en-US" dirty="0" smtClean="0"/>
              <a:t>PeopleTools 8.55.05 &amp; .22</a:t>
            </a:r>
          </a:p>
        </p:txBody>
      </p:sp>
      <p:sp>
        <p:nvSpPr>
          <p:cNvPr id="5" name="Footer Placeholder 2">
            <a:extLst>
              <a:ext uri="{FF2B5EF4-FFF2-40B4-BE49-F238E27FC236}">
                <a16:creationId xmlns:a16="http://schemas.microsoft.com/office/drawing/2014/main" xmlns=""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4464050"/>
          </a:xfrm>
          <a:prstGeom prst="rect">
            <a:avLst/>
          </a:prstGeom>
        </p:spPr>
      </p:pic>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819739" y="715606"/>
            <a:ext cx="7502235" cy="5635497"/>
          </a:xfrm>
        </p:spPr>
      </p:pic>
      <p:sp>
        <p:nvSpPr>
          <p:cNvPr id="5" name="Footer Placeholder 2">
            <a:extLst>
              <a:ext uri="{FF2B5EF4-FFF2-40B4-BE49-F238E27FC236}">
                <a16:creationId xmlns:a16="http://schemas.microsoft.com/office/drawing/2014/main" xmlns="" id="{00AB7FA0-FE1F-4AF0-A809-77B5ABFD300A}"/>
              </a:ext>
            </a:extLst>
          </p:cNvPr>
          <p:cNvSpPr>
            <a:spLocks noGrp="1"/>
          </p:cNvSpPr>
          <p:nvPr>
            <p:ph type="ftr" sz="quarter" idx="11"/>
          </p:nvPr>
        </p:nvSpPr>
        <p:spPr>
          <a:xfrm>
            <a:off x="3632200" y="6470704"/>
            <a:ext cx="4426094" cy="274320"/>
          </a:xfrm>
        </p:spPr>
        <p:txBody>
          <a:bodyPr/>
          <a:lstStyle/>
          <a:p>
            <a:r>
              <a:rPr lang="en-US" dirty="0" smtClean="0"/>
              <a:t>Canada Alliance   4 - 6 November 2019</a:t>
            </a:r>
            <a:endParaRPr lang="en-US" dirty="0"/>
          </a:p>
        </p:txBody>
      </p:sp>
      <p:sp>
        <p:nvSpPr>
          <p:cNvPr id="9" name="Rounded Rectangle 8"/>
          <p:cNvSpPr/>
          <p:nvPr/>
        </p:nvSpPr>
        <p:spPr>
          <a:xfrm>
            <a:off x="2743199" y="795130"/>
            <a:ext cx="5198165" cy="34787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4411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Hamilton, Mcmaster &amp; I</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1565" y="3999768"/>
            <a:ext cx="3080881" cy="1540441"/>
          </a:xfrm>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700" y="3979946"/>
            <a:ext cx="3249318" cy="1534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65" y="2187053"/>
            <a:ext cx="2361063" cy="15740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3355" y="2187053"/>
            <a:ext cx="2296236" cy="1530824"/>
          </a:xfrm>
          <a:prstGeom prst="rect">
            <a:avLst/>
          </a:prstGeom>
        </p:spPr>
      </p:pic>
    </p:spTree>
    <p:extLst>
      <p:ext uri="{BB962C8B-B14F-4D97-AF65-F5344CB8AC3E}">
        <p14:creationId xmlns:p14="http://schemas.microsoft.com/office/powerpoint/2010/main" val="2688517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Oracle/PeopleSoft lcm at Mcmaster</a:t>
            </a:r>
            <a:endParaRPr lang="en-US" dirty="0"/>
          </a:p>
        </p:txBody>
      </p:sp>
      <p:sp>
        <p:nvSpPr>
          <p:cNvPr id="4" name="Content Placeholder 3"/>
          <p:cNvSpPr>
            <a:spLocks noGrp="1"/>
          </p:cNvSpPr>
          <p:nvPr>
            <p:ph sz="half" idx="2"/>
          </p:nvPr>
        </p:nvSpPr>
        <p:spPr>
          <a:xfrm>
            <a:off x="894025" y="2206486"/>
            <a:ext cx="3566160" cy="4023360"/>
          </a:xfrm>
        </p:spPr>
        <p:txBody>
          <a:bodyPr>
            <a:normAutofit fontScale="92500"/>
          </a:bodyPr>
          <a:lstStyle/>
          <a:p>
            <a:pPr>
              <a:buFont typeface="Arial" panose="020B0604020202020204" pitchFamily="34" charset="0"/>
              <a:buChar char="•"/>
            </a:pPr>
            <a:r>
              <a:rPr lang="en-US" sz="2400" dirty="0"/>
              <a:t>PeopleSoft Image Updates </a:t>
            </a:r>
            <a:endParaRPr lang="en-US" sz="2400" dirty="0" smtClean="0"/>
          </a:p>
          <a:p>
            <a:pPr>
              <a:buFont typeface="Arial" panose="020B0604020202020204" pitchFamily="34" charset="0"/>
              <a:buChar char="•"/>
            </a:pPr>
            <a:r>
              <a:rPr lang="en-US" sz="2400" dirty="0"/>
              <a:t>PeopleSoft Selective Adoption </a:t>
            </a:r>
          </a:p>
          <a:p>
            <a:pPr>
              <a:buFont typeface="Arial" panose="020B0604020202020204" pitchFamily="34" charset="0"/>
              <a:buChar char="•"/>
            </a:pPr>
            <a:r>
              <a:rPr lang="en-US" sz="2400" dirty="0"/>
              <a:t>PeopleTools </a:t>
            </a:r>
            <a:r>
              <a:rPr lang="en-US" sz="2400" dirty="0" smtClean="0"/>
              <a:t>Upgrades</a:t>
            </a:r>
          </a:p>
          <a:p>
            <a:pPr>
              <a:buFont typeface="Arial" panose="020B0604020202020204" pitchFamily="34" charset="0"/>
              <a:buChar char="•"/>
            </a:pPr>
            <a:r>
              <a:rPr lang="en-US" sz="2400" dirty="0"/>
              <a:t>PeopleTools </a:t>
            </a:r>
            <a:r>
              <a:rPr lang="en-US" sz="2400" dirty="0" smtClean="0"/>
              <a:t>Patches</a:t>
            </a:r>
          </a:p>
          <a:p>
            <a:pPr>
              <a:buFont typeface="Arial" panose="020B0604020202020204" pitchFamily="34" charset="0"/>
              <a:buChar char="•"/>
            </a:pPr>
            <a:r>
              <a:rPr lang="en-CA" sz="2400" dirty="0"/>
              <a:t>PeopleTools Related Critical Patches (WebLogic, Tuxedo</a:t>
            </a:r>
            <a:r>
              <a:rPr lang="en-CA" sz="2400" dirty="0" smtClean="0"/>
              <a:t>)</a:t>
            </a:r>
          </a:p>
          <a:p>
            <a:pPr>
              <a:buFont typeface="Arial" panose="020B0604020202020204" pitchFamily="34" charset="0"/>
              <a:buChar char="•"/>
            </a:pPr>
            <a:r>
              <a:rPr lang="en-CA" sz="2400" dirty="0" smtClean="0"/>
              <a:t>Oracle Database Upgrades</a:t>
            </a:r>
          </a:p>
          <a:p>
            <a:pPr>
              <a:buFont typeface="Arial" panose="020B0604020202020204" pitchFamily="34" charset="0"/>
              <a:buChar char="•"/>
            </a:pPr>
            <a:r>
              <a:rPr lang="en-US" sz="2400" dirty="0"/>
              <a:t>Oracle DB Critical Patches</a:t>
            </a:r>
          </a:p>
          <a:p>
            <a:pPr marL="0" indent="0">
              <a:buNone/>
            </a:pPr>
            <a:endParaRPr lang="en-US" sz="2400" dirty="0"/>
          </a:p>
        </p:txBody>
      </p:sp>
      <p:sp>
        <p:nvSpPr>
          <p:cNvPr id="6" name="Footer Placeholder 2">
            <a:extLst>
              <a:ext uri="{FF2B5EF4-FFF2-40B4-BE49-F238E27FC236}">
                <a16:creationId xmlns:a16="http://schemas.microsoft.com/office/drawing/2014/main" xmlns=""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1405" y="2305877"/>
            <a:ext cx="3565525" cy="2248429"/>
          </a:xfrm>
        </p:spPr>
      </p:pic>
      <p:sp>
        <p:nvSpPr>
          <p:cNvPr id="8" name="Content Placeholder 3"/>
          <p:cNvSpPr>
            <a:spLocks noGrp="1"/>
          </p:cNvSpPr>
          <p:nvPr>
            <p:ph sz="half" idx="2"/>
          </p:nvPr>
        </p:nvSpPr>
        <p:spPr>
          <a:xfrm>
            <a:off x="4704025" y="1901690"/>
            <a:ext cx="3566160" cy="4023360"/>
          </a:xfrm>
        </p:spPr>
        <p:txBody>
          <a:bodyPr>
            <a:normAutofit/>
          </a:bodyPr>
          <a:lstStyle/>
          <a:p>
            <a:pPr>
              <a:buFont typeface="Arial" panose="020B0604020202020204" pitchFamily="34" charset="0"/>
              <a:buChar char="•"/>
            </a:pPr>
            <a:endParaRPr lang="en-CA" sz="2400" dirty="0" smtClean="0"/>
          </a:p>
          <a:p>
            <a:pPr>
              <a:buFont typeface="Arial" panose="020B0604020202020204" pitchFamily="34" charset="0"/>
              <a:buChar char="•"/>
            </a:pPr>
            <a:endParaRPr lang="en-CA" sz="2400" dirty="0"/>
          </a:p>
          <a:p>
            <a:pPr>
              <a:buFont typeface="Arial" panose="020B0604020202020204" pitchFamily="34" charset="0"/>
              <a:buChar char="•"/>
            </a:pPr>
            <a:endParaRPr lang="en-CA" sz="2400" dirty="0" smtClean="0"/>
          </a:p>
          <a:p>
            <a:pPr>
              <a:buFont typeface="Arial" panose="020B0604020202020204" pitchFamily="34" charset="0"/>
              <a:buChar char="•"/>
            </a:pPr>
            <a:endParaRPr lang="en-CA" sz="2400" dirty="0"/>
          </a:p>
          <a:p>
            <a:pPr>
              <a:buFont typeface="Arial" panose="020B0604020202020204" pitchFamily="34" charset="0"/>
              <a:buChar char="•"/>
            </a:pPr>
            <a:endParaRPr lang="en-CA" sz="2400" dirty="0" smtClean="0"/>
          </a:p>
          <a:p>
            <a:pPr>
              <a:buFont typeface="Arial" panose="020B0604020202020204" pitchFamily="34" charset="0"/>
              <a:buChar char="•"/>
            </a:pPr>
            <a:endParaRPr lang="en-CA" sz="2200" dirty="0" smtClean="0"/>
          </a:p>
          <a:p>
            <a:pPr marL="0" indent="0">
              <a:buNone/>
            </a:pPr>
            <a:endParaRPr lang="en-US" sz="2400" dirty="0"/>
          </a:p>
        </p:txBody>
      </p:sp>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SOLUTIONS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8827728"/>
              </p:ext>
            </p:extLst>
          </p:nvPr>
        </p:nvGraphicFramePr>
        <p:xfrm>
          <a:off x="889686" y="1767016"/>
          <a:ext cx="7543263" cy="4185471"/>
        </p:xfrm>
        <a:graphic>
          <a:graphicData uri="http://schemas.openxmlformats.org/drawingml/2006/table">
            <a:tbl>
              <a:tblPr firstRow="1" bandRow="1">
                <a:tableStyleId>{5C22544A-7EE6-4342-B048-85BDC9FD1C3A}</a:tableStyleId>
              </a:tblPr>
              <a:tblGrid>
                <a:gridCol w="2523858">
                  <a:extLst>
                    <a:ext uri="{9D8B030D-6E8A-4147-A177-3AD203B41FA5}">
                      <a16:colId xmlns:a16="http://schemas.microsoft.com/office/drawing/2014/main" xmlns="" val="20000"/>
                    </a:ext>
                  </a:extLst>
                </a:gridCol>
                <a:gridCol w="5019405">
                  <a:extLst>
                    <a:ext uri="{9D8B030D-6E8A-4147-A177-3AD203B41FA5}">
                      <a16:colId xmlns:a16="http://schemas.microsoft.com/office/drawing/2014/main" xmlns="" val="20001"/>
                    </a:ext>
                  </a:extLst>
                </a:gridCol>
              </a:tblGrid>
              <a:tr h="487023">
                <a:tc>
                  <a:txBody>
                    <a:bodyPr/>
                    <a:lstStyle/>
                    <a:p>
                      <a:pPr algn="r"/>
                      <a:r>
                        <a:rPr lang="en-US" dirty="0" smtClean="0"/>
                        <a:t>Implementation</a:t>
                      </a:r>
                      <a:r>
                        <a:rPr lang="en-US" baseline="0" dirty="0" smtClean="0"/>
                        <a:t> </a:t>
                      </a:r>
                      <a:r>
                        <a:rPr lang="en-US" dirty="0" smtClean="0"/>
                        <a:t>Date</a:t>
                      </a:r>
                      <a:endParaRPr lang="en-US" dirty="0"/>
                    </a:p>
                  </a:txBody>
                  <a:tcPr/>
                </a:tc>
                <a:tc>
                  <a:txBody>
                    <a:bodyPr/>
                    <a:lstStyle/>
                    <a:p>
                      <a:pPr algn="ctr"/>
                      <a:r>
                        <a:rPr lang="en-US" dirty="0" smtClean="0"/>
                        <a:t>LCM Activity</a:t>
                      </a:r>
                      <a:endParaRPr lang="en-US" dirty="0"/>
                    </a:p>
                  </a:txBody>
                  <a:tcPr/>
                </a:tc>
                <a:extLst>
                  <a:ext uri="{0D108BD9-81ED-4DB2-BD59-A6C34878D82A}">
                    <a16:rowId xmlns:a16="http://schemas.microsoft.com/office/drawing/2014/main" xmlns="" val="10000"/>
                  </a:ext>
                </a:extLst>
              </a:tr>
              <a:tr h="462306">
                <a:tc>
                  <a:txBody>
                    <a:bodyPr/>
                    <a:lstStyle/>
                    <a:p>
                      <a:pPr algn="ctr"/>
                      <a:r>
                        <a:rPr lang="en-US" dirty="0" smtClean="0"/>
                        <a:t>JULY 2017</a:t>
                      </a:r>
                      <a:endParaRPr lang="en-US" dirty="0"/>
                    </a:p>
                  </a:txBody>
                  <a:tcPr/>
                </a:tc>
                <a:tc>
                  <a:txBody>
                    <a:bodyPr/>
                    <a:lstStyle/>
                    <a:p>
                      <a:pPr algn="ctr"/>
                      <a:r>
                        <a:rPr lang="en-US" dirty="0" smtClean="0"/>
                        <a:t>PT 8.55.12 upgrade</a:t>
                      </a:r>
                      <a:endParaRPr lang="en-US" dirty="0"/>
                    </a:p>
                  </a:txBody>
                  <a:tcPr/>
                </a:tc>
                <a:extLst>
                  <a:ext uri="{0D108BD9-81ED-4DB2-BD59-A6C34878D82A}">
                    <a16:rowId xmlns:a16="http://schemas.microsoft.com/office/drawing/2014/main" xmlns="" val="10001"/>
                  </a:ext>
                </a:extLst>
              </a:tr>
              <a:tr h="462306">
                <a:tc>
                  <a:txBody>
                    <a:bodyPr/>
                    <a:lstStyle/>
                    <a:p>
                      <a:pPr algn="ctr"/>
                      <a:r>
                        <a:rPr lang="en-US" dirty="0" smtClean="0"/>
                        <a:t>FEB  2018</a:t>
                      </a:r>
                      <a:endParaRPr lang="en-US" dirty="0"/>
                    </a:p>
                  </a:txBody>
                  <a:tcPr/>
                </a:tc>
                <a:tc>
                  <a:txBody>
                    <a:bodyPr/>
                    <a:lstStyle/>
                    <a:p>
                      <a:pPr algn="ctr"/>
                      <a:r>
                        <a:rPr lang="en-US" dirty="0" smtClean="0"/>
                        <a:t>12C DB upgrade</a:t>
                      </a:r>
                      <a:endParaRPr lang="en-US" dirty="0"/>
                    </a:p>
                  </a:txBody>
                  <a:tcPr/>
                </a:tc>
                <a:extLst>
                  <a:ext uri="{0D108BD9-81ED-4DB2-BD59-A6C34878D82A}">
                    <a16:rowId xmlns:a16="http://schemas.microsoft.com/office/drawing/2014/main" xmlns="" val="10002"/>
                  </a:ext>
                </a:extLst>
              </a:tr>
              <a:tr h="462306">
                <a:tc>
                  <a:txBody>
                    <a:bodyPr/>
                    <a:lstStyle/>
                    <a:p>
                      <a:pPr algn="ctr"/>
                      <a:r>
                        <a:rPr lang="en-US" dirty="0" smtClean="0"/>
                        <a:t>OCT  2018</a:t>
                      </a:r>
                      <a:endParaRPr lang="en-US" dirty="0"/>
                    </a:p>
                  </a:txBody>
                  <a:tcPr/>
                </a:tc>
                <a:tc>
                  <a:txBody>
                    <a:bodyPr/>
                    <a:lstStyle/>
                    <a:p>
                      <a:pPr algn="ctr"/>
                      <a:r>
                        <a:rPr lang="en-US" dirty="0" smtClean="0"/>
                        <a:t>9.2 Upgrade</a:t>
                      </a:r>
                      <a:endParaRPr lang="en-US" dirty="0"/>
                    </a:p>
                  </a:txBody>
                  <a:tcPr/>
                </a:tc>
                <a:extLst>
                  <a:ext uri="{0D108BD9-81ED-4DB2-BD59-A6C34878D82A}">
                    <a16:rowId xmlns:a16="http://schemas.microsoft.com/office/drawing/2014/main" xmlns="" val="10004"/>
                  </a:ext>
                </a:extLst>
              </a:tr>
              <a:tr h="462306">
                <a:tc>
                  <a:txBody>
                    <a:bodyPr/>
                    <a:lstStyle/>
                    <a:p>
                      <a:pPr algn="ctr"/>
                      <a:r>
                        <a:rPr lang="en-US" dirty="0" smtClean="0"/>
                        <a:t>APR  2019</a:t>
                      </a:r>
                      <a:endParaRPr lang="en-US" dirty="0"/>
                    </a:p>
                  </a:txBody>
                  <a:tcPr/>
                </a:tc>
                <a:tc>
                  <a:txBody>
                    <a:bodyPr/>
                    <a:lstStyle/>
                    <a:p>
                      <a:pPr algn="ctr"/>
                      <a:r>
                        <a:rPr lang="en-US" dirty="0" smtClean="0"/>
                        <a:t>PT 8.55.22 patch</a:t>
                      </a:r>
                      <a:endParaRPr lang="en-US" dirty="0"/>
                    </a:p>
                  </a:txBody>
                  <a:tcPr/>
                </a:tc>
                <a:extLst>
                  <a:ext uri="{0D108BD9-81ED-4DB2-BD59-A6C34878D82A}">
                    <a16:rowId xmlns:a16="http://schemas.microsoft.com/office/drawing/2014/main" xmlns="" val="10005"/>
                  </a:ext>
                </a:extLst>
              </a:tr>
              <a:tr h="462306">
                <a:tc>
                  <a:txBody>
                    <a:bodyPr/>
                    <a:lstStyle/>
                    <a:p>
                      <a:pPr algn="ctr"/>
                      <a:r>
                        <a:rPr lang="en-US" dirty="0" smtClean="0"/>
                        <a:t>OCT 2019</a:t>
                      </a:r>
                      <a:endParaRPr lang="en-US" dirty="0"/>
                    </a:p>
                  </a:txBody>
                  <a:tcPr/>
                </a:tc>
                <a:tc>
                  <a:txBody>
                    <a:bodyPr/>
                    <a:lstStyle/>
                    <a:p>
                      <a:pPr algn="ctr"/>
                      <a:r>
                        <a:rPr lang="en-US" dirty="0" smtClean="0"/>
                        <a:t>DB Migration to EXACC</a:t>
                      </a:r>
                      <a:endParaRPr lang="en-US" dirty="0"/>
                    </a:p>
                  </a:txBody>
                  <a:tcPr/>
                </a:tc>
                <a:extLst>
                  <a:ext uri="{0D108BD9-81ED-4DB2-BD59-A6C34878D82A}">
                    <a16:rowId xmlns:a16="http://schemas.microsoft.com/office/drawing/2014/main" xmlns="" val="10006"/>
                  </a:ext>
                </a:extLst>
              </a:tr>
              <a:tr h="462306">
                <a:tc>
                  <a:txBody>
                    <a:bodyPr/>
                    <a:lstStyle/>
                    <a:p>
                      <a:pPr algn="ctr"/>
                      <a:r>
                        <a:rPr lang="en-US" dirty="0" smtClean="0"/>
                        <a:t>ONGOING</a:t>
                      </a:r>
                      <a:endParaRPr lang="en-US" dirty="0"/>
                    </a:p>
                  </a:txBody>
                  <a:tcPr/>
                </a:tc>
                <a:tc>
                  <a:txBody>
                    <a:bodyPr/>
                    <a:lstStyle/>
                    <a:p>
                      <a:pPr algn="ctr"/>
                      <a:r>
                        <a:rPr lang="en-US" dirty="0" smtClean="0"/>
                        <a:t>Selective Adoption</a:t>
                      </a:r>
                      <a:endParaRPr lang="en-US" dirty="0"/>
                    </a:p>
                  </a:txBody>
                  <a:tcPr/>
                </a:tc>
                <a:extLst>
                  <a:ext uri="{0D108BD9-81ED-4DB2-BD59-A6C34878D82A}">
                    <a16:rowId xmlns:a16="http://schemas.microsoft.com/office/drawing/2014/main" xmlns="" val="10007"/>
                  </a:ext>
                </a:extLst>
              </a:tr>
              <a:tr h="462306">
                <a:tc>
                  <a:txBody>
                    <a:bodyPr/>
                    <a:lstStyle/>
                    <a:p>
                      <a:pPr algn="ctr"/>
                      <a:r>
                        <a:rPr lang="en-US" dirty="0" smtClean="0"/>
                        <a:t>ONGOING</a:t>
                      </a:r>
                      <a:endParaRPr lang="en-US" dirty="0"/>
                    </a:p>
                  </a:txBody>
                  <a:tcPr/>
                </a:tc>
                <a:tc>
                  <a:txBody>
                    <a:bodyPr/>
                    <a:lstStyle/>
                    <a:p>
                      <a:pPr algn="ctr"/>
                      <a:r>
                        <a:rPr lang="en-US" dirty="0" smtClean="0"/>
                        <a:t>WebLogic Patching</a:t>
                      </a:r>
                      <a:endParaRPr lang="en-US" dirty="0"/>
                    </a:p>
                  </a:txBody>
                  <a:tcPr/>
                </a:tc>
                <a:extLst>
                  <a:ext uri="{0D108BD9-81ED-4DB2-BD59-A6C34878D82A}">
                    <a16:rowId xmlns:a16="http://schemas.microsoft.com/office/drawing/2014/main" xmlns="" val="10008"/>
                  </a:ext>
                </a:extLst>
              </a:tr>
              <a:tr h="462306">
                <a:tc>
                  <a:txBody>
                    <a:bodyPr/>
                    <a:lstStyle/>
                    <a:p>
                      <a:pPr algn="ctr"/>
                      <a:r>
                        <a:rPr lang="en-US" dirty="0" smtClean="0"/>
                        <a:t>ONGOING</a:t>
                      </a:r>
                      <a:endParaRPr lang="en-US" dirty="0"/>
                    </a:p>
                  </a:txBody>
                  <a:tcPr/>
                </a:tc>
                <a:tc>
                  <a:txBody>
                    <a:bodyPr/>
                    <a:lstStyle/>
                    <a:p>
                      <a:pPr algn="ctr"/>
                      <a:r>
                        <a:rPr lang="en-US" dirty="0" smtClean="0"/>
                        <a:t>Tuxedo Patching</a:t>
                      </a:r>
                      <a:endParaRPr lang="en-US" dirty="0"/>
                    </a:p>
                  </a:txBody>
                  <a:tcPr/>
                </a:tc>
                <a:extLst>
                  <a:ext uri="{0D108BD9-81ED-4DB2-BD59-A6C34878D82A}">
                    <a16:rowId xmlns:a16="http://schemas.microsoft.com/office/drawing/2014/main" xmlns="" val="10009"/>
                  </a:ext>
                </a:extLst>
              </a:tr>
            </a:tbl>
          </a:graphicData>
        </a:graphic>
      </p:graphicFrame>
      <p:sp>
        <p:nvSpPr>
          <p:cNvPr id="6" name="Footer Placeholder 2">
            <a:extLst>
              <a:ext uri="{FF2B5EF4-FFF2-40B4-BE49-F238E27FC236}">
                <a16:creationId xmlns:a16="http://schemas.microsoft.com/office/drawing/2014/main" xmlns="" id="{8AB4BBB0-88F1-4BAD-8B77-F8020106812E}"/>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283107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9"/>
            <a:ext cx="5602887" cy="1737360"/>
          </a:xfrm>
        </p:spPr>
        <p:txBody>
          <a:bodyPr/>
          <a:lstStyle/>
          <a:p>
            <a:r>
              <a:rPr lang="en-US" dirty="0" smtClean="0">
                <a:solidFill>
                  <a:schemeClr val="tx1"/>
                </a:solidFill>
              </a:rPr>
              <a:t>HR</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9410344"/>
              </p:ext>
            </p:extLst>
          </p:nvPr>
        </p:nvGraphicFramePr>
        <p:xfrm>
          <a:off x="904463" y="1743605"/>
          <a:ext cx="7411634" cy="4348278"/>
        </p:xfrm>
        <a:graphic>
          <a:graphicData uri="http://schemas.openxmlformats.org/drawingml/2006/table">
            <a:tbl>
              <a:tblPr firstRow="1" bandRow="1">
                <a:tableStyleId>{5C22544A-7EE6-4342-B048-85BDC9FD1C3A}</a:tableStyleId>
              </a:tblPr>
              <a:tblGrid>
                <a:gridCol w="2479817">
                  <a:extLst>
                    <a:ext uri="{9D8B030D-6E8A-4147-A177-3AD203B41FA5}">
                      <a16:colId xmlns:a16="http://schemas.microsoft.com/office/drawing/2014/main" xmlns="" val="20000"/>
                    </a:ext>
                  </a:extLst>
                </a:gridCol>
                <a:gridCol w="4931817">
                  <a:extLst>
                    <a:ext uri="{9D8B030D-6E8A-4147-A177-3AD203B41FA5}">
                      <a16:colId xmlns:a16="http://schemas.microsoft.com/office/drawing/2014/main" xmlns="" val="20001"/>
                    </a:ext>
                  </a:extLst>
                </a:gridCol>
              </a:tblGrid>
              <a:tr h="395298">
                <a:tc>
                  <a:txBody>
                    <a:bodyPr/>
                    <a:lstStyle/>
                    <a:p>
                      <a:pPr algn="r"/>
                      <a:r>
                        <a:rPr lang="en-US" dirty="0" smtClean="0"/>
                        <a:t>Implementation</a:t>
                      </a:r>
                      <a:r>
                        <a:rPr lang="en-US" baseline="0" dirty="0" smtClean="0"/>
                        <a:t> </a:t>
                      </a:r>
                      <a:r>
                        <a:rPr lang="en-US" dirty="0" smtClean="0"/>
                        <a:t>Date</a:t>
                      </a:r>
                      <a:endParaRPr lang="en-US" dirty="0"/>
                    </a:p>
                  </a:txBody>
                  <a:tcPr/>
                </a:tc>
                <a:tc>
                  <a:txBody>
                    <a:bodyPr/>
                    <a:lstStyle/>
                    <a:p>
                      <a:pPr algn="ctr"/>
                      <a:r>
                        <a:rPr lang="en-US" dirty="0" smtClean="0"/>
                        <a:t>LCM Activity</a:t>
                      </a:r>
                      <a:endParaRPr lang="en-US" dirty="0"/>
                    </a:p>
                  </a:txBody>
                  <a:tcPr/>
                </a:tc>
                <a:extLst>
                  <a:ext uri="{0D108BD9-81ED-4DB2-BD59-A6C34878D82A}">
                    <a16:rowId xmlns:a16="http://schemas.microsoft.com/office/drawing/2014/main" xmlns="" val="10000"/>
                  </a:ext>
                </a:extLst>
              </a:tr>
              <a:tr h="395298">
                <a:tc>
                  <a:txBody>
                    <a:bodyPr/>
                    <a:lstStyle/>
                    <a:p>
                      <a:pPr algn="ctr"/>
                      <a:r>
                        <a:rPr lang="en-US" dirty="0" smtClean="0">
                          <a:solidFill>
                            <a:schemeClr val="tx1"/>
                          </a:solidFill>
                        </a:rPr>
                        <a:t>OCT</a:t>
                      </a:r>
                      <a:r>
                        <a:rPr lang="en-US" baseline="0" dirty="0" smtClean="0">
                          <a:solidFill>
                            <a:schemeClr val="tx1"/>
                          </a:solidFill>
                        </a:rPr>
                        <a:t> 2016</a:t>
                      </a:r>
                      <a:endParaRPr lang="en-US" dirty="0">
                        <a:solidFill>
                          <a:schemeClr val="tx1"/>
                        </a:solidFill>
                      </a:endParaRPr>
                    </a:p>
                  </a:txBody>
                  <a:tcPr/>
                </a:tc>
                <a:tc>
                  <a:txBody>
                    <a:bodyPr/>
                    <a:lstStyle/>
                    <a:p>
                      <a:pPr algn="ctr"/>
                      <a:r>
                        <a:rPr lang="en-US" dirty="0" smtClean="0">
                          <a:solidFill>
                            <a:schemeClr val="tx1"/>
                          </a:solidFill>
                        </a:rPr>
                        <a:t>PT 8.55.05 upgrade</a:t>
                      </a:r>
                      <a:endParaRPr lang="en-US" dirty="0">
                        <a:solidFill>
                          <a:schemeClr val="tx1"/>
                        </a:solidFill>
                      </a:endParaRPr>
                    </a:p>
                  </a:txBody>
                  <a:tcPr/>
                </a:tc>
                <a:extLst>
                  <a:ext uri="{0D108BD9-81ED-4DB2-BD59-A6C34878D82A}">
                    <a16:rowId xmlns:a16="http://schemas.microsoft.com/office/drawing/2014/main" xmlns="" val="10001"/>
                  </a:ext>
                </a:extLst>
              </a:tr>
              <a:tr h="395298">
                <a:tc>
                  <a:txBody>
                    <a:bodyPr/>
                    <a:lstStyle/>
                    <a:p>
                      <a:pPr algn="ctr"/>
                      <a:r>
                        <a:rPr lang="en-US" dirty="0" smtClean="0">
                          <a:solidFill>
                            <a:schemeClr val="tx1"/>
                          </a:solidFill>
                        </a:rPr>
                        <a:t>OCT 2016</a:t>
                      </a:r>
                      <a:endParaRPr lang="en-US" dirty="0">
                        <a:solidFill>
                          <a:schemeClr val="tx1"/>
                        </a:solidFill>
                      </a:endParaRPr>
                    </a:p>
                  </a:txBody>
                  <a:tcPr/>
                </a:tc>
                <a:tc>
                  <a:txBody>
                    <a:bodyPr/>
                    <a:lstStyle/>
                    <a:p>
                      <a:pPr algn="ctr"/>
                      <a:r>
                        <a:rPr lang="en-US" dirty="0" smtClean="0">
                          <a:solidFill>
                            <a:schemeClr val="tx1"/>
                          </a:solidFill>
                        </a:rPr>
                        <a:t>PUM Image 18</a:t>
                      </a:r>
                      <a:endParaRPr lang="en-US" dirty="0">
                        <a:solidFill>
                          <a:schemeClr val="tx1"/>
                        </a:solidFill>
                      </a:endParaRPr>
                    </a:p>
                  </a:txBody>
                  <a:tcPr/>
                </a:tc>
              </a:tr>
              <a:tr h="395298">
                <a:tc>
                  <a:txBody>
                    <a:bodyPr/>
                    <a:lstStyle/>
                    <a:p>
                      <a:pPr algn="ctr"/>
                      <a:r>
                        <a:rPr lang="en-US" dirty="0" smtClean="0">
                          <a:solidFill>
                            <a:schemeClr val="tx1"/>
                          </a:solidFill>
                        </a:rPr>
                        <a:t>OCT 2017</a:t>
                      </a:r>
                      <a:endParaRPr lang="en-US" dirty="0">
                        <a:solidFill>
                          <a:schemeClr val="tx1"/>
                        </a:solidFill>
                      </a:endParaRPr>
                    </a:p>
                  </a:txBody>
                  <a:tcPr/>
                </a:tc>
                <a:tc>
                  <a:txBody>
                    <a:bodyPr/>
                    <a:lstStyle/>
                    <a:p>
                      <a:pPr algn="ctr"/>
                      <a:r>
                        <a:rPr lang="en-US" dirty="0" smtClean="0">
                          <a:solidFill>
                            <a:schemeClr val="tx1"/>
                          </a:solidFill>
                        </a:rPr>
                        <a:t>PUM Image</a:t>
                      </a:r>
                      <a:r>
                        <a:rPr lang="en-US" baseline="0" dirty="0" smtClean="0">
                          <a:solidFill>
                            <a:schemeClr val="tx1"/>
                          </a:solidFill>
                        </a:rPr>
                        <a:t> 23</a:t>
                      </a:r>
                      <a:endParaRPr lang="en-US" dirty="0">
                        <a:solidFill>
                          <a:schemeClr val="tx1"/>
                        </a:solidFill>
                      </a:endParaRPr>
                    </a:p>
                  </a:txBody>
                  <a:tcPr/>
                </a:tc>
              </a:tr>
              <a:tr h="395298">
                <a:tc>
                  <a:txBody>
                    <a:bodyPr/>
                    <a:lstStyle/>
                    <a:p>
                      <a:pPr algn="ctr"/>
                      <a:r>
                        <a:rPr lang="en-US" dirty="0" smtClean="0">
                          <a:solidFill>
                            <a:schemeClr val="tx1"/>
                          </a:solidFill>
                        </a:rPr>
                        <a:t>JUNE 2018</a:t>
                      </a:r>
                      <a:endParaRPr lang="en-US" dirty="0">
                        <a:solidFill>
                          <a:schemeClr val="tx1"/>
                        </a:solidFill>
                      </a:endParaRPr>
                    </a:p>
                  </a:txBody>
                  <a:tcPr/>
                </a:tc>
                <a:tc>
                  <a:txBody>
                    <a:bodyPr/>
                    <a:lstStyle/>
                    <a:p>
                      <a:pPr algn="ctr"/>
                      <a:r>
                        <a:rPr lang="en-US" dirty="0" smtClean="0">
                          <a:solidFill>
                            <a:schemeClr val="tx1"/>
                          </a:solidFill>
                        </a:rPr>
                        <a:t>12C DB upgrade</a:t>
                      </a:r>
                      <a:endParaRPr lang="en-US" dirty="0">
                        <a:solidFill>
                          <a:schemeClr val="tx1"/>
                        </a:solidFill>
                      </a:endParaRPr>
                    </a:p>
                  </a:txBody>
                  <a:tcPr/>
                </a:tc>
                <a:extLst>
                  <a:ext uri="{0D108BD9-81ED-4DB2-BD59-A6C34878D82A}">
                    <a16:rowId xmlns:a16="http://schemas.microsoft.com/office/drawing/2014/main" xmlns="" val="10002"/>
                  </a:ext>
                </a:extLst>
              </a:tr>
              <a:tr h="395298">
                <a:tc>
                  <a:txBody>
                    <a:bodyPr/>
                    <a:lstStyle/>
                    <a:p>
                      <a:pPr algn="ctr"/>
                      <a:r>
                        <a:rPr lang="en-US" dirty="0" smtClean="0">
                          <a:solidFill>
                            <a:schemeClr val="tx1"/>
                          </a:solidFill>
                        </a:rPr>
                        <a:t>MAR  2019</a:t>
                      </a:r>
                      <a:endParaRPr lang="en-US" dirty="0">
                        <a:solidFill>
                          <a:schemeClr val="tx1"/>
                        </a:solidFill>
                      </a:endParaRPr>
                    </a:p>
                  </a:txBody>
                  <a:tcPr/>
                </a:tc>
                <a:tc>
                  <a:txBody>
                    <a:bodyPr/>
                    <a:lstStyle/>
                    <a:p>
                      <a:pPr algn="ctr"/>
                      <a:r>
                        <a:rPr lang="en-US" dirty="0" smtClean="0">
                          <a:solidFill>
                            <a:schemeClr val="tx1"/>
                          </a:solidFill>
                        </a:rPr>
                        <a:t>PT 8.55.22 patch</a:t>
                      </a:r>
                      <a:endParaRPr lang="en-US" dirty="0">
                        <a:solidFill>
                          <a:schemeClr val="tx1"/>
                        </a:solidFill>
                      </a:endParaRPr>
                    </a:p>
                  </a:txBody>
                  <a:tcPr/>
                </a:tc>
                <a:extLst>
                  <a:ext uri="{0D108BD9-81ED-4DB2-BD59-A6C34878D82A}">
                    <a16:rowId xmlns:a16="http://schemas.microsoft.com/office/drawing/2014/main" xmlns="" val="10005"/>
                  </a:ext>
                </a:extLst>
              </a:tr>
              <a:tr h="395298">
                <a:tc>
                  <a:txBody>
                    <a:bodyPr/>
                    <a:lstStyle/>
                    <a:p>
                      <a:pPr algn="ctr"/>
                      <a:r>
                        <a:rPr lang="en-US" dirty="0" smtClean="0">
                          <a:solidFill>
                            <a:schemeClr val="tx1"/>
                          </a:solidFill>
                        </a:rPr>
                        <a:t>MAY 2019</a:t>
                      </a:r>
                      <a:endParaRPr lang="en-US" dirty="0">
                        <a:solidFill>
                          <a:schemeClr val="tx1"/>
                        </a:solidFill>
                      </a:endParaRPr>
                    </a:p>
                  </a:txBody>
                  <a:tcPr/>
                </a:tc>
                <a:tc>
                  <a:txBody>
                    <a:bodyPr/>
                    <a:lstStyle/>
                    <a:p>
                      <a:pPr algn="ctr"/>
                      <a:r>
                        <a:rPr lang="en-US" dirty="0" smtClean="0">
                          <a:solidFill>
                            <a:schemeClr val="tx1"/>
                          </a:solidFill>
                        </a:rPr>
                        <a:t>DB Migration to EXACC</a:t>
                      </a:r>
                      <a:endParaRPr lang="en-US" dirty="0">
                        <a:solidFill>
                          <a:schemeClr val="tx1"/>
                        </a:solidFill>
                      </a:endParaRPr>
                    </a:p>
                  </a:txBody>
                  <a:tcPr/>
                </a:tc>
                <a:extLst>
                  <a:ext uri="{0D108BD9-81ED-4DB2-BD59-A6C34878D82A}">
                    <a16:rowId xmlns:a16="http://schemas.microsoft.com/office/drawing/2014/main" xmlns="" val="10006"/>
                  </a:ext>
                </a:extLst>
              </a:tr>
              <a:tr h="395298">
                <a:tc>
                  <a:txBody>
                    <a:bodyPr/>
                    <a:lstStyle/>
                    <a:p>
                      <a:pPr algn="ctr"/>
                      <a:r>
                        <a:rPr lang="en-US" dirty="0" smtClean="0">
                          <a:solidFill>
                            <a:schemeClr val="tx1"/>
                          </a:solidFill>
                        </a:rPr>
                        <a:t>IN PROGRESS</a:t>
                      </a:r>
                      <a:endParaRPr lang="en-US" dirty="0">
                        <a:solidFill>
                          <a:schemeClr val="tx1"/>
                        </a:solidFill>
                      </a:endParaRPr>
                    </a:p>
                  </a:txBody>
                  <a:tcPr/>
                </a:tc>
                <a:tc>
                  <a:txBody>
                    <a:bodyPr/>
                    <a:lstStyle/>
                    <a:p>
                      <a:pPr algn="ctr"/>
                      <a:r>
                        <a:rPr lang="en-US" dirty="0" smtClean="0">
                          <a:solidFill>
                            <a:schemeClr val="tx1"/>
                          </a:solidFill>
                        </a:rPr>
                        <a:t>PUM Image 32</a:t>
                      </a:r>
                      <a:endParaRPr lang="en-US" dirty="0">
                        <a:solidFill>
                          <a:schemeClr val="tx1"/>
                        </a:solidFill>
                      </a:endParaRPr>
                    </a:p>
                  </a:txBody>
                  <a:tcPr/>
                </a:tc>
              </a:tr>
              <a:tr h="395298">
                <a:tc>
                  <a:txBody>
                    <a:bodyPr/>
                    <a:lstStyle/>
                    <a:p>
                      <a:pPr algn="ctr"/>
                      <a:r>
                        <a:rPr lang="en-US" dirty="0" smtClean="0">
                          <a:solidFill>
                            <a:schemeClr val="tx1"/>
                          </a:solidFill>
                        </a:rPr>
                        <a:t>ONGOING</a:t>
                      </a:r>
                      <a:endParaRPr lang="en-US" dirty="0">
                        <a:solidFill>
                          <a:schemeClr val="tx1"/>
                        </a:solidFill>
                      </a:endParaRPr>
                    </a:p>
                  </a:txBody>
                  <a:tcPr/>
                </a:tc>
                <a:tc>
                  <a:txBody>
                    <a:bodyPr/>
                    <a:lstStyle/>
                    <a:p>
                      <a:pPr algn="ctr"/>
                      <a:r>
                        <a:rPr lang="en-US" dirty="0" smtClean="0">
                          <a:solidFill>
                            <a:schemeClr val="tx1"/>
                          </a:solidFill>
                        </a:rPr>
                        <a:t>Selective Adoption</a:t>
                      </a:r>
                      <a:endParaRPr lang="en-US" dirty="0">
                        <a:solidFill>
                          <a:schemeClr val="tx1"/>
                        </a:solidFill>
                      </a:endParaRPr>
                    </a:p>
                  </a:txBody>
                  <a:tcPr/>
                </a:tc>
                <a:extLst>
                  <a:ext uri="{0D108BD9-81ED-4DB2-BD59-A6C34878D82A}">
                    <a16:rowId xmlns:a16="http://schemas.microsoft.com/office/drawing/2014/main" xmlns="" val="10007"/>
                  </a:ext>
                </a:extLst>
              </a:tr>
              <a:tr h="395298">
                <a:tc>
                  <a:txBody>
                    <a:bodyPr/>
                    <a:lstStyle/>
                    <a:p>
                      <a:pPr algn="ctr"/>
                      <a:r>
                        <a:rPr lang="en-US" dirty="0" smtClean="0">
                          <a:solidFill>
                            <a:schemeClr val="tx1"/>
                          </a:solidFill>
                        </a:rPr>
                        <a:t>ONGOING</a:t>
                      </a:r>
                      <a:endParaRPr lang="en-US" dirty="0">
                        <a:solidFill>
                          <a:schemeClr val="tx1"/>
                        </a:solidFill>
                      </a:endParaRPr>
                    </a:p>
                  </a:txBody>
                  <a:tcPr/>
                </a:tc>
                <a:tc>
                  <a:txBody>
                    <a:bodyPr/>
                    <a:lstStyle/>
                    <a:p>
                      <a:pPr algn="ctr"/>
                      <a:r>
                        <a:rPr lang="en-US" dirty="0" smtClean="0">
                          <a:solidFill>
                            <a:schemeClr val="tx1"/>
                          </a:solidFill>
                        </a:rPr>
                        <a:t>WebLogic Patching</a:t>
                      </a:r>
                      <a:endParaRPr lang="en-US" dirty="0">
                        <a:solidFill>
                          <a:schemeClr val="tx1"/>
                        </a:solidFill>
                      </a:endParaRPr>
                    </a:p>
                  </a:txBody>
                  <a:tcPr/>
                </a:tc>
                <a:extLst>
                  <a:ext uri="{0D108BD9-81ED-4DB2-BD59-A6C34878D82A}">
                    <a16:rowId xmlns:a16="http://schemas.microsoft.com/office/drawing/2014/main" xmlns="" val="10008"/>
                  </a:ext>
                </a:extLst>
              </a:tr>
              <a:tr h="395298">
                <a:tc>
                  <a:txBody>
                    <a:bodyPr/>
                    <a:lstStyle/>
                    <a:p>
                      <a:pPr algn="ctr"/>
                      <a:r>
                        <a:rPr lang="en-US" dirty="0" smtClean="0">
                          <a:solidFill>
                            <a:schemeClr val="tx1"/>
                          </a:solidFill>
                        </a:rPr>
                        <a:t>ONGOING</a:t>
                      </a:r>
                      <a:endParaRPr lang="en-US" dirty="0">
                        <a:solidFill>
                          <a:schemeClr val="tx1"/>
                        </a:solidFill>
                      </a:endParaRPr>
                    </a:p>
                  </a:txBody>
                  <a:tcPr/>
                </a:tc>
                <a:tc>
                  <a:txBody>
                    <a:bodyPr/>
                    <a:lstStyle/>
                    <a:p>
                      <a:pPr algn="ctr"/>
                      <a:r>
                        <a:rPr lang="en-US" dirty="0" smtClean="0">
                          <a:solidFill>
                            <a:schemeClr val="tx1"/>
                          </a:solidFill>
                        </a:rPr>
                        <a:t>Tuxedo Patching</a:t>
                      </a:r>
                      <a:endParaRPr lang="en-US" dirty="0">
                        <a:solidFill>
                          <a:schemeClr val="tx1"/>
                        </a:solidFill>
                      </a:endParaRPr>
                    </a:p>
                  </a:txBody>
                  <a:tcPr/>
                </a:tc>
                <a:extLst>
                  <a:ext uri="{0D108BD9-81ED-4DB2-BD59-A6C34878D82A}">
                    <a16:rowId xmlns:a16="http://schemas.microsoft.com/office/drawing/2014/main" xmlns="" val="10009"/>
                  </a:ext>
                </a:extLst>
              </a:tr>
            </a:tbl>
          </a:graphicData>
        </a:graphic>
      </p:graphicFrame>
      <p:sp>
        <p:nvSpPr>
          <p:cNvPr id="6" name="Footer Placeholder 2">
            <a:extLst>
              <a:ext uri="{FF2B5EF4-FFF2-40B4-BE49-F238E27FC236}">
                <a16:creationId xmlns:a16="http://schemas.microsoft.com/office/drawing/2014/main" xmlns="" id="{8AB4BBB0-88F1-4BAD-8B77-F8020106812E}"/>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316098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LSHAPE_SL_860c8fd95193491285b75943a9619376_BackgroundRectangle"/>
          <p:cNvSpPr/>
          <p:nvPr>
            <p:custDataLst>
              <p:tags r:id="rId2"/>
            </p:custDataLst>
          </p:nvPr>
        </p:nvSpPr>
        <p:spPr>
          <a:xfrm>
            <a:off x="341792" y="1739890"/>
            <a:ext cx="8077200" cy="4555405"/>
          </a:xfrm>
          <a:prstGeom prst="rect">
            <a:avLst/>
          </a:prstGeom>
          <a:solidFill>
            <a:schemeClr val="accent1">
              <a:alpha val="14902"/>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OTLSHAPE_SL_ffb9288b3cc74d9eac97fa25dafe630a_BackgroundRectangle"/>
          <p:cNvSpPr/>
          <p:nvPr>
            <p:custDataLst>
              <p:tags r:id="rId3"/>
            </p:custDataLst>
          </p:nvPr>
        </p:nvSpPr>
        <p:spPr>
          <a:xfrm>
            <a:off x="341792" y="1269990"/>
            <a:ext cx="8077200" cy="406400"/>
          </a:xfrm>
          <a:prstGeom prst="rect">
            <a:avLst/>
          </a:prstGeom>
          <a:solidFill>
            <a:schemeClr val="dk2">
              <a:alpha val="14902"/>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TLSHAPE_TB_00000000000000000000000000000000_LeftEndCaps"/>
          <p:cNvSpPr txBox="1"/>
          <p:nvPr>
            <p:custDataLst>
              <p:tags r:id="rId4"/>
            </p:custDataLst>
          </p:nvPr>
        </p:nvSpPr>
        <p:spPr>
          <a:xfrm>
            <a:off x="581987" y="324314"/>
            <a:ext cx="451662" cy="279061"/>
          </a:xfrm>
          <a:prstGeom prst="rect">
            <a:avLst/>
          </a:prstGeom>
          <a:noFill/>
        </p:spPr>
        <p:txBody>
          <a:bodyPr vert="horz" wrap="none" lIns="0" tIns="0" rIns="0" bIns="0" rtlCol="0" anchor="ctr" anchorCtr="0">
            <a:spAutoFit/>
          </a:bodyPr>
          <a:lstStyle/>
          <a:p>
            <a:pPr algn="ctr"/>
            <a:r>
              <a:rPr lang="en-CA" b="1" spc="-38" dirty="0" smtClean="0">
                <a:latin typeface="Calibri"/>
              </a:rPr>
              <a:t>2016</a:t>
            </a:r>
            <a:endParaRPr lang="en-CA" b="1" spc="-38" dirty="0">
              <a:latin typeface="Calibri"/>
            </a:endParaRPr>
          </a:p>
        </p:txBody>
      </p:sp>
      <p:sp>
        <p:nvSpPr>
          <p:cNvPr id="4" name="OTLSHAPE_TB_00000000000000000000000000000000_RightEndCaps"/>
          <p:cNvSpPr txBox="1"/>
          <p:nvPr>
            <p:custDataLst>
              <p:tags r:id="rId5"/>
            </p:custDataLst>
          </p:nvPr>
        </p:nvSpPr>
        <p:spPr>
          <a:xfrm>
            <a:off x="8506046" y="324314"/>
            <a:ext cx="451662" cy="279061"/>
          </a:xfrm>
          <a:prstGeom prst="rect">
            <a:avLst/>
          </a:prstGeom>
          <a:noFill/>
        </p:spPr>
        <p:txBody>
          <a:bodyPr vert="horz" wrap="none" lIns="0" tIns="0" rIns="0" bIns="0" rtlCol="0" anchor="ctr" anchorCtr="0">
            <a:spAutoFit/>
          </a:bodyPr>
          <a:lstStyle/>
          <a:p>
            <a:pPr algn="ctr"/>
            <a:r>
              <a:rPr lang="en-CA" b="1" spc="-38" dirty="0" smtClean="0">
                <a:latin typeface="Calibri"/>
              </a:rPr>
              <a:t>2019</a:t>
            </a:r>
            <a:endParaRPr lang="en-CA" b="1" spc="-38" dirty="0">
              <a:latin typeface="Calibri"/>
            </a:endParaRPr>
          </a:p>
        </p:txBody>
      </p:sp>
      <p:sp>
        <p:nvSpPr>
          <p:cNvPr id="20" name="OTLSHAPE_SL_860c8fd95193491285b75943a9619376_HeaderRectangle"/>
          <p:cNvSpPr/>
          <p:nvPr>
            <p:custDataLst>
              <p:tags r:id="rId6"/>
            </p:custDataLst>
          </p:nvPr>
        </p:nvSpPr>
        <p:spPr>
          <a:xfrm>
            <a:off x="341792" y="1739890"/>
            <a:ext cx="825500" cy="4555405"/>
          </a:xfrm>
          <a:prstGeom prst="rect">
            <a:avLst/>
          </a:prstGeom>
          <a:solidFill>
            <a:srgbClr val="EA161E">
              <a:alpha val="49804"/>
            </a:srgb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OTLSHAPE_SL_ffb9288b3cc74d9eac97fa25dafe630a_HeaderRectangle"/>
          <p:cNvSpPr/>
          <p:nvPr>
            <p:custDataLst>
              <p:tags r:id="rId7"/>
            </p:custDataLst>
          </p:nvPr>
        </p:nvSpPr>
        <p:spPr>
          <a:xfrm>
            <a:off x="341792" y="1269990"/>
            <a:ext cx="825500" cy="406400"/>
          </a:xfrm>
          <a:prstGeom prst="rect">
            <a:avLst/>
          </a:prstGeom>
          <a:solidFill>
            <a:schemeClr val="dk2">
              <a:alpha val="49804"/>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8" name="OTLSHAPE_G_00000000000000000000000000000000_ShapeBelow0"/>
          <p:cNvCxnSpPr/>
          <p:nvPr>
            <p:custDataLst>
              <p:tags r:id="rId8"/>
            </p:custDataLst>
          </p:nvPr>
        </p:nvCxnSpPr>
        <p:spPr>
          <a:xfrm>
            <a:off x="3072732" y="753735"/>
            <a:ext cx="0" cy="6481360"/>
          </a:xfrm>
          <a:prstGeom prst="line">
            <a:avLst/>
          </a:prstGeom>
          <a:ln w="5443" cap="flat" cmpd="sng" algn="ctr">
            <a:solidFill>
              <a:srgbClr val="5B9BD5">
                <a:alpha val="14902"/>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G_00000000000000000000000000000000_ShapeBelow1"/>
          <p:cNvCxnSpPr/>
          <p:nvPr>
            <p:custDataLst>
              <p:tags r:id="rId9"/>
            </p:custDataLst>
          </p:nvPr>
        </p:nvCxnSpPr>
        <p:spPr>
          <a:xfrm>
            <a:off x="4852730" y="753735"/>
            <a:ext cx="0" cy="6481360"/>
          </a:xfrm>
          <a:prstGeom prst="line">
            <a:avLst/>
          </a:prstGeom>
          <a:ln w="5443" cap="flat" cmpd="sng" algn="ctr">
            <a:solidFill>
              <a:srgbClr val="5B9BD5">
                <a:alpha val="14902"/>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G_00000000000000000000000000000000_ShapeBelow2"/>
          <p:cNvCxnSpPr/>
          <p:nvPr>
            <p:custDataLst>
              <p:tags r:id="rId10"/>
            </p:custDataLst>
          </p:nvPr>
        </p:nvCxnSpPr>
        <p:spPr>
          <a:xfrm>
            <a:off x="6632729" y="753735"/>
            <a:ext cx="0" cy="6481360"/>
          </a:xfrm>
          <a:prstGeom prst="line">
            <a:avLst/>
          </a:prstGeom>
          <a:ln w="5443" cap="flat" cmpd="sng" algn="ctr">
            <a:solidFill>
              <a:srgbClr val="5B9BD5">
                <a:alpha val="14902"/>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TLSHAPE_SLT_ff2aa5e4c7844257b18511a71f997851_Shape"/>
          <p:cNvSpPr/>
          <p:nvPr>
            <p:custDataLst>
              <p:tags r:id="rId11"/>
            </p:custDataLst>
          </p:nvPr>
        </p:nvSpPr>
        <p:spPr>
          <a:xfrm>
            <a:off x="2624075" y="1948509"/>
            <a:ext cx="50800" cy="203200"/>
          </a:xfrm>
          <a:prstGeom prst="round2DiagRect">
            <a:avLst>
              <a:gd name="adj1" fmla="val 100000"/>
              <a:gd name="adj2" fmla="val 0"/>
            </a:avLst>
          </a:prstGeom>
          <a:solidFill>
            <a:srgbClr val="0072BC"/>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TLSHAPE_SLT_de54f7fc8dc74031b9e299bdf0c7d6d4_Shape"/>
          <p:cNvSpPr/>
          <p:nvPr>
            <p:custDataLst>
              <p:tags r:id="rId12"/>
            </p:custDataLst>
          </p:nvPr>
        </p:nvSpPr>
        <p:spPr>
          <a:xfrm>
            <a:off x="3955416" y="2385727"/>
            <a:ext cx="50800" cy="203200"/>
          </a:xfrm>
          <a:prstGeom prst="round2DiagRect">
            <a:avLst>
              <a:gd name="adj1" fmla="val 100000"/>
              <a:gd name="adj2" fmla="val 0"/>
            </a:avLst>
          </a:prstGeom>
          <a:solidFill>
            <a:schemeClr val="accent1"/>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TLSHAPE_SLT_97a7734f1ea241eeb2f05e13283a1a2f_Shape"/>
          <p:cNvSpPr/>
          <p:nvPr>
            <p:custDataLst>
              <p:tags r:id="rId13"/>
            </p:custDataLst>
          </p:nvPr>
        </p:nvSpPr>
        <p:spPr>
          <a:xfrm>
            <a:off x="4404074" y="2822946"/>
            <a:ext cx="50800" cy="203200"/>
          </a:xfrm>
          <a:prstGeom prst="round2DiagRect">
            <a:avLst>
              <a:gd name="adj1" fmla="val 100000"/>
              <a:gd name="adj2" fmla="val 0"/>
            </a:avLst>
          </a:prstGeom>
          <a:solidFill>
            <a:srgbClr val="0072BC"/>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TLSHAPE_SLT_9ba8c12d74c74cb2aeffebe97f829775_Shape"/>
          <p:cNvSpPr/>
          <p:nvPr>
            <p:custDataLst>
              <p:tags r:id="rId14"/>
            </p:custDataLst>
          </p:nvPr>
        </p:nvSpPr>
        <p:spPr>
          <a:xfrm>
            <a:off x="5003908" y="3260165"/>
            <a:ext cx="50800" cy="203200"/>
          </a:xfrm>
          <a:prstGeom prst="round2DiagRect">
            <a:avLst>
              <a:gd name="adj1" fmla="val 100000"/>
              <a:gd name="adj2" fmla="val 0"/>
            </a:avLst>
          </a:prstGeom>
          <a:solidFill>
            <a:schemeClr val="accent1"/>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OTLSHAPE_SLT_8ee0231b680647aea503c0795b599697_Shape"/>
          <p:cNvSpPr/>
          <p:nvPr>
            <p:custDataLst>
              <p:tags r:id="rId15"/>
            </p:custDataLst>
          </p:nvPr>
        </p:nvSpPr>
        <p:spPr>
          <a:xfrm>
            <a:off x="5589113" y="3697383"/>
            <a:ext cx="50800" cy="203200"/>
          </a:xfrm>
          <a:prstGeom prst="round2DiagRect">
            <a:avLst>
              <a:gd name="adj1" fmla="val 100000"/>
              <a:gd name="adj2" fmla="val 0"/>
            </a:avLst>
          </a:prstGeom>
          <a:solidFill>
            <a:srgbClr val="0072BC"/>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TLSHAPE_SLT_53d84445101e49b886879385a4c12d72_Shape"/>
          <p:cNvSpPr/>
          <p:nvPr>
            <p:custDataLst>
              <p:tags r:id="rId16"/>
            </p:custDataLst>
          </p:nvPr>
        </p:nvSpPr>
        <p:spPr>
          <a:xfrm>
            <a:off x="6184071" y="4134602"/>
            <a:ext cx="50800" cy="203200"/>
          </a:xfrm>
          <a:prstGeom prst="round2DiagRect">
            <a:avLst>
              <a:gd name="adj1" fmla="val 100000"/>
              <a:gd name="adj2" fmla="val 0"/>
            </a:avLst>
          </a:prstGeom>
          <a:solidFill>
            <a:schemeClr val="accent1"/>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TLSHAPE_SLT_98639504a6344d70b144169b6a4f0586_Shape"/>
          <p:cNvSpPr/>
          <p:nvPr>
            <p:custDataLst>
              <p:tags r:id="rId17"/>
            </p:custDataLst>
          </p:nvPr>
        </p:nvSpPr>
        <p:spPr>
          <a:xfrm>
            <a:off x="6920454" y="4571821"/>
            <a:ext cx="50800" cy="203200"/>
          </a:xfrm>
          <a:prstGeom prst="round2DiagRect">
            <a:avLst>
              <a:gd name="adj1" fmla="val 100000"/>
              <a:gd name="adj2" fmla="val 0"/>
            </a:avLst>
          </a:prstGeom>
          <a:solidFill>
            <a:srgbClr val="0072BC"/>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7" name="OTLSHAPE_SLT_4b4c2bf3121e41f897a4afc030b8f6da_Shape"/>
          <p:cNvSpPr/>
          <p:nvPr>
            <p:custDataLst>
              <p:tags r:id="rId18"/>
            </p:custDataLst>
          </p:nvPr>
        </p:nvSpPr>
        <p:spPr>
          <a:xfrm>
            <a:off x="7071632" y="5009039"/>
            <a:ext cx="50800" cy="203200"/>
          </a:xfrm>
          <a:prstGeom prst="round2DiagRect">
            <a:avLst>
              <a:gd name="adj1" fmla="val 100000"/>
              <a:gd name="adj2" fmla="val 0"/>
            </a:avLst>
          </a:prstGeom>
          <a:solidFill>
            <a:schemeClr val="accent1"/>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5" name="OTLSHAPE_SLT_a1e09cac40a64db1b85829f216b0e48a_Shape"/>
          <p:cNvSpPr/>
          <p:nvPr>
            <p:custDataLst>
              <p:tags r:id="rId19"/>
            </p:custDataLst>
          </p:nvPr>
        </p:nvSpPr>
        <p:spPr>
          <a:xfrm>
            <a:off x="7217934" y="5446258"/>
            <a:ext cx="50800" cy="203200"/>
          </a:xfrm>
          <a:prstGeom prst="round2DiagRect">
            <a:avLst>
              <a:gd name="adj1" fmla="val 100000"/>
              <a:gd name="adj2" fmla="val 0"/>
            </a:avLst>
          </a:prstGeom>
          <a:solidFill>
            <a:srgbClr val="0072BC"/>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OTLSHAPE_SLT_79b32858f6b24442b261178c9f44592f_Shape"/>
          <p:cNvSpPr/>
          <p:nvPr>
            <p:custDataLst>
              <p:tags r:id="rId20"/>
            </p:custDataLst>
          </p:nvPr>
        </p:nvSpPr>
        <p:spPr>
          <a:xfrm>
            <a:off x="7964069" y="6053995"/>
            <a:ext cx="50800" cy="203200"/>
          </a:xfrm>
          <a:prstGeom prst="round2DiagRect">
            <a:avLst>
              <a:gd name="adj1" fmla="val 100000"/>
              <a:gd name="adj2" fmla="val 0"/>
            </a:avLst>
          </a:prstGeom>
          <a:solidFill>
            <a:schemeClr val="accent1"/>
          </a:solidFill>
          <a:ln w="1587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TLSHAPE_TB_00000000000000000000000000000000_ElapsedTime"/>
          <p:cNvSpPr/>
          <p:nvPr>
            <p:custDataLst>
              <p:tags r:id="rId21"/>
            </p:custDataLst>
          </p:nvPr>
        </p:nvSpPr>
        <p:spPr>
          <a:xfrm>
            <a:off x="1172452" y="372735"/>
            <a:ext cx="7246540" cy="381000"/>
          </a:xfrm>
          <a:prstGeom prst="round2DiagRect">
            <a:avLst>
              <a:gd name="adj1" fmla="val 100000"/>
              <a:gd name="adj2" fmla="val 0"/>
            </a:avLst>
          </a:prstGeom>
          <a:solidFill>
            <a:srgbClr val="FF0000">
              <a:alpha val="30196"/>
            </a:srgbClr>
          </a:solidFill>
          <a:ln w="15875" cap="flat" cmpd="sng" algn="ctr">
            <a:noFill/>
            <a:prstDash val="solid"/>
          </a:ln>
          <a:effectLst/>
          <a:scene3d>
            <a:camera prst="orthographicFront"/>
            <a:lightRig rig="threePt" dir="t"/>
          </a:scene3d>
          <a:sp3d>
            <a:bevelT w="12700" h="1397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TLSHAPE_SLT_ff2aa5e4c7844257b18511a71f997851_ShapePercentage" hidden="1"/>
          <p:cNvSpPr/>
          <p:nvPr>
            <p:custDataLst>
              <p:tags r:id="rId22"/>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TLSHAPE_SLT_de54f7fc8dc74031b9e299bdf0c7d6d4_ShapePercentage" hidden="1"/>
          <p:cNvSpPr/>
          <p:nvPr>
            <p:custDataLst>
              <p:tags r:id="rId23"/>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TLSHAPE_SLT_97a7734f1ea241eeb2f05e13283a1a2f_ShapePercentage" hidden="1"/>
          <p:cNvSpPr/>
          <p:nvPr>
            <p:custDataLst>
              <p:tags r:id="rId24"/>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TLSHAPE_SLT_9ba8c12d74c74cb2aeffebe97f829775_ShapePercentage" hidden="1"/>
          <p:cNvSpPr/>
          <p:nvPr>
            <p:custDataLst>
              <p:tags r:id="rId25"/>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TLSHAPE_SLT_8ee0231b680647aea503c0795b599697_ShapePercentage" hidden="1"/>
          <p:cNvSpPr/>
          <p:nvPr>
            <p:custDataLst>
              <p:tags r:id="rId26"/>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TLSHAPE_SLT_53d84445101e49b886879385a4c12d72_ShapePercentage" hidden="1"/>
          <p:cNvSpPr/>
          <p:nvPr>
            <p:custDataLst>
              <p:tags r:id="rId27"/>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OTLSHAPE_SLT_98639504a6344d70b144169b6a4f0586_ShapePercentage" hidden="1"/>
          <p:cNvSpPr/>
          <p:nvPr>
            <p:custDataLst>
              <p:tags r:id="rId28"/>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8" name="OTLSHAPE_SLT_4b4c2bf3121e41f897a4afc030b8f6da_ShapePercentage" hidden="1"/>
          <p:cNvSpPr/>
          <p:nvPr>
            <p:custDataLst>
              <p:tags r:id="rId29"/>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TLSHAPE_SLT_a1e09cac40a64db1b85829f216b0e48a_ShapePercentage" hidden="1"/>
          <p:cNvSpPr/>
          <p:nvPr>
            <p:custDataLst>
              <p:tags r:id="rId30"/>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OTLSHAPE_SLT_79b32858f6b24442b261178c9f44592f_ShapePercentage" hidden="1"/>
          <p:cNvSpPr/>
          <p:nvPr>
            <p:custDataLst>
              <p:tags r:id="rId31"/>
            </p:custDataLst>
          </p:nvPr>
        </p:nvSpPr>
        <p:spPr>
          <a:xfrm>
            <a:off x="12700" y="1270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TLSHAPE_SL_ffb9288b3cc74d9eac97fa25dafe630a_Header"/>
          <p:cNvSpPr txBox="1"/>
          <p:nvPr>
            <p:custDataLst>
              <p:tags r:id="rId32"/>
            </p:custDataLst>
          </p:nvPr>
        </p:nvSpPr>
        <p:spPr>
          <a:xfrm>
            <a:off x="341792" y="1473190"/>
            <a:ext cx="825500" cy="0"/>
          </a:xfrm>
          <a:prstGeom prst="rect">
            <a:avLst/>
          </a:prstGeom>
          <a:noFill/>
        </p:spPr>
        <p:txBody>
          <a:bodyPr vert="horz" wrap="square" lIns="0" tIns="0" rIns="0" bIns="0" rtlCol="0" anchor="ctr" anchorCtr="0">
            <a:noAutofit/>
          </a:bodyPr>
          <a:lstStyle/>
          <a:p>
            <a:pPr algn="ctr"/>
            <a:endParaRPr lang="en-CA" sz="1200" spc="-26" dirty="0">
              <a:solidFill>
                <a:srgbClr val="131216"/>
              </a:solidFill>
              <a:latin typeface="Calibri"/>
            </a:endParaRPr>
          </a:p>
        </p:txBody>
      </p:sp>
      <p:sp>
        <p:nvSpPr>
          <p:cNvPr id="27" name="OTLSHAPE_SL_d7b09fcbebd3463fac39c052c2be448b_Header"/>
          <p:cNvSpPr txBox="1"/>
          <p:nvPr>
            <p:custDataLst>
              <p:tags r:id="rId33"/>
            </p:custDataLst>
          </p:nvPr>
        </p:nvSpPr>
        <p:spPr>
          <a:xfrm>
            <a:off x="341792" y="1269991"/>
            <a:ext cx="8593486" cy="406400"/>
          </a:xfrm>
          <a:prstGeom prst="rect">
            <a:avLst/>
          </a:prstGeom>
          <a:noFill/>
        </p:spPr>
        <p:txBody>
          <a:bodyPr vert="horz" wrap="square" lIns="0" tIns="0" rIns="0" bIns="0" rtlCol="0" anchor="ctr" anchorCtr="0">
            <a:noAutofit/>
          </a:bodyPr>
          <a:lstStyle/>
          <a:p>
            <a:pPr algn="ctr"/>
            <a:r>
              <a:rPr lang="en-CA" sz="1200" b="1" dirty="0" smtClean="0">
                <a:solidFill>
                  <a:srgbClr val="3D3D3D"/>
                </a:solidFill>
                <a:latin typeface="Calibri"/>
              </a:rPr>
              <a:t>ONGOING - Selective Adoption + Tuxedo Patching + WebLogic Patching</a:t>
            </a:r>
            <a:endParaRPr lang="en-CA" sz="1200" b="1" dirty="0">
              <a:solidFill>
                <a:srgbClr val="3D3D3D"/>
              </a:solidFill>
              <a:latin typeface="Calibri"/>
            </a:endParaRPr>
          </a:p>
        </p:txBody>
      </p:sp>
      <p:sp>
        <p:nvSpPr>
          <p:cNvPr id="7" name="OTLSHAPE_TB_00000000000000000000000000000000_TodayMarkerShape"/>
          <p:cNvSpPr/>
          <p:nvPr>
            <p:custDataLst>
              <p:tags r:id="rId34"/>
            </p:custDataLst>
          </p:nvPr>
        </p:nvSpPr>
        <p:spPr>
          <a:xfrm>
            <a:off x="8392894" y="614589"/>
            <a:ext cx="114300" cy="127000"/>
          </a:xfrm>
          <a:prstGeom prst="triangle">
            <a:avLst/>
          </a:prstGeom>
          <a:solidFill>
            <a:srgbClr val="FF0000"/>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TLSHAPE_TB_00000000000000000000000000000000_TodayMarkerText"/>
          <p:cNvSpPr txBox="1"/>
          <p:nvPr>
            <p:custDataLst>
              <p:tags r:id="rId35"/>
            </p:custDataLst>
          </p:nvPr>
        </p:nvSpPr>
        <p:spPr>
          <a:xfrm>
            <a:off x="8287073" y="731650"/>
            <a:ext cx="368300" cy="186055"/>
          </a:xfrm>
          <a:prstGeom prst="rect">
            <a:avLst/>
          </a:prstGeom>
          <a:noFill/>
        </p:spPr>
        <p:txBody>
          <a:bodyPr vert="horz" wrap="none" lIns="0" tIns="0" rIns="0" bIns="0" rtlCol="0" anchor="ctr" anchorCtr="0">
            <a:spAutoFit/>
          </a:bodyPr>
          <a:lstStyle/>
          <a:p>
            <a:pPr algn="ctr"/>
            <a:r>
              <a:rPr lang="en-CA" sz="1200" spc="-12" dirty="0" smtClean="0">
                <a:solidFill>
                  <a:schemeClr val="dk1"/>
                </a:solidFill>
                <a:latin typeface="Calibri"/>
              </a:rPr>
              <a:t>Today</a:t>
            </a:r>
            <a:endParaRPr lang="en-CA" sz="1200" spc="-12" dirty="0">
              <a:solidFill>
                <a:schemeClr val="dk1"/>
              </a:solidFill>
              <a:latin typeface="Calibri"/>
            </a:endParaRPr>
          </a:p>
        </p:txBody>
      </p:sp>
      <p:sp>
        <p:nvSpPr>
          <p:cNvPr id="9" name="OTLSHAPE_TB_00000000000000000000000000000000_TimescaleInterval1"/>
          <p:cNvSpPr txBox="1"/>
          <p:nvPr>
            <p:custDataLst>
              <p:tags r:id="rId36"/>
            </p:custDataLst>
          </p:nvPr>
        </p:nvSpPr>
        <p:spPr>
          <a:xfrm>
            <a:off x="1401052" y="470207"/>
            <a:ext cx="304955" cy="186055"/>
          </a:xfrm>
          <a:prstGeom prst="rect">
            <a:avLst/>
          </a:prstGeom>
          <a:noFill/>
        </p:spPr>
        <p:txBody>
          <a:bodyPr vert="horz" wrap="none" lIns="0" tIns="0" rIns="0" bIns="0" rtlCol="0" anchor="ctr" anchorCtr="0">
            <a:noAutofit/>
          </a:bodyPr>
          <a:lstStyle/>
          <a:p>
            <a:r>
              <a:rPr lang="en-CA" sz="1200" spc="-20" dirty="0" smtClean="0">
                <a:solidFill>
                  <a:schemeClr val="lt1"/>
                </a:solidFill>
                <a:latin typeface="Calibri"/>
              </a:rPr>
              <a:t>2016</a:t>
            </a:r>
            <a:endParaRPr lang="en-CA" sz="1200" spc="-20" dirty="0">
              <a:solidFill>
                <a:schemeClr val="lt1"/>
              </a:solidFill>
              <a:latin typeface="Calibri"/>
            </a:endParaRPr>
          </a:p>
        </p:txBody>
      </p:sp>
      <p:sp>
        <p:nvSpPr>
          <p:cNvPr id="11" name="OTLSHAPE_TB_00000000000000000000000000000000_TimescaleInterval2"/>
          <p:cNvSpPr txBox="1"/>
          <p:nvPr>
            <p:custDataLst>
              <p:tags r:id="rId37"/>
            </p:custDataLst>
          </p:nvPr>
        </p:nvSpPr>
        <p:spPr>
          <a:xfrm>
            <a:off x="3185927" y="470207"/>
            <a:ext cx="304955" cy="186055"/>
          </a:xfrm>
          <a:prstGeom prst="rect">
            <a:avLst/>
          </a:prstGeom>
          <a:noFill/>
        </p:spPr>
        <p:txBody>
          <a:bodyPr vert="horz" wrap="none" lIns="0" tIns="0" rIns="0" bIns="0" rtlCol="0" anchor="ctr" anchorCtr="0">
            <a:noAutofit/>
          </a:bodyPr>
          <a:lstStyle/>
          <a:p>
            <a:r>
              <a:rPr lang="en-CA" sz="1200" spc="-20" dirty="0" smtClean="0">
                <a:solidFill>
                  <a:schemeClr val="lt1"/>
                </a:solidFill>
                <a:latin typeface="Calibri"/>
              </a:rPr>
              <a:t>2017</a:t>
            </a:r>
            <a:endParaRPr lang="en-CA" sz="1200" spc="-20" dirty="0">
              <a:solidFill>
                <a:schemeClr val="lt1"/>
              </a:solidFill>
              <a:latin typeface="Calibri"/>
            </a:endParaRPr>
          </a:p>
        </p:txBody>
      </p:sp>
      <p:sp>
        <p:nvSpPr>
          <p:cNvPr id="13" name="OTLSHAPE_TB_00000000000000000000000000000000_TimescaleInterval3"/>
          <p:cNvSpPr txBox="1"/>
          <p:nvPr>
            <p:custDataLst>
              <p:tags r:id="rId38"/>
            </p:custDataLst>
          </p:nvPr>
        </p:nvSpPr>
        <p:spPr>
          <a:xfrm>
            <a:off x="4965925" y="470207"/>
            <a:ext cx="304955" cy="186055"/>
          </a:xfrm>
          <a:prstGeom prst="rect">
            <a:avLst/>
          </a:prstGeom>
          <a:noFill/>
        </p:spPr>
        <p:txBody>
          <a:bodyPr vert="horz" wrap="none" lIns="0" tIns="0" rIns="0" bIns="0" rtlCol="0" anchor="ctr" anchorCtr="0">
            <a:noAutofit/>
          </a:bodyPr>
          <a:lstStyle/>
          <a:p>
            <a:r>
              <a:rPr lang="en-CA" sz="1200" spc="-20" dirty="0" smtClean="0">
                <a:solidFill>
                  <a:schemeClr val="lt1"/>
                </a:solidFill>
                <a:latin typeface="Calibri"/>
              </a:rPr>
              <a:t>2018</a:t>
            </a:r>
            <a:endParaRPr lang="en-CA" sz="1200" spc="-20" dirty="0">
              <a:solidFill>
                <a:schemeClr val="lt1"/>
              </a:solidFill>
              <a:latin typeface="Calibri"/>
            </a:endParaRPr>
          </a:p>
        </p:txBody>
      </p:sp>
      <p:sp>
        <p:nvSpPr>
          <p:cNvPr id="15" name="OTLSHAPE_TB_00000000000000000000000000000000_TimescaleInterval4"/>
          <p:cNvSpPr txBox="1"/>
          <p:nvPr>
            <p:custDataLst>
              <p:tags r:id="rId39"/>
            </p:custDataLst>
          </p:nvPr>
        </p:nvSpPr>
        <p:spPr>
          <a:xfrm>
            <a:off x="6745924" y="470207"/>
            <a:ext cx="304955" cy="186055"/>
          </a:xfrm>
          <a:prstGeom prst="rect">
            <a:avLst/>
          </a:prstGeom>
          <a:noFill/>
        </p:spPr>
        <p:txBody>
          <a:bodyPr vert="horz" wrap="none" lIns="0" tIns="0" rIns="0" bIns="0" rtlCol="0" anchor="ctr" anchorCtr="0">
            <a:noAutofit/>
          </a:bodyPr>
          <a:lstStyle/>
          <a:p>
            <a:r>
              <a:rPr lang="en-CA" sz="1200" spc="-20" dirty="0" smtClean="0">
                <a:solidFill>
                  <a:schemeClr val="lt1"/>
                </a:solidFill>
                <a:latin typeface="Calibri"/>
              </a:rPr>
              <a:t>2019</a:t>
            </a:r>
            <a:endParaRPr lang="en-CA" sz="1200" spc="-20" dirty="0">
              <a:solidFill>
                <a:schemeClr val="lt1"/>
              </a:solidFill>
              <a:latin typeface="Calibri"/>
            </a:endParaRPr>
          </a:p>
        </p:txBody>
      </p:sp>
      <p:sp>
        <p:nvSpPr>
          <p:cNvPr id="33" name="OTLSHAPE_SLT_ff2aa5e4c7844257b18511a71f997851_Duration" hidden="1"/>
          <p:cNvSpPr txBox="1"/>
          <p:nvPr>
            <p:custDataLst>
              <p:tags r:id="rId4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34" name="OTLSHAPE_SLT_ff2aa5e4c7844257b18511a71f997851_TextPercentage" hidden="1"/>
          <p:cNvSpPr txBox="1"/>
          <p:nvPr>
            <p:custDataLst>
              <p:tags r:id="rId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35" name="OTLSHAPE_SLT_ff2aa5e4c7844257b18511a71f997851_JoinedDate" hidden="1"/>
          <p:cNvSpPr txBox="1"/>
          <p:nvPr>
            <p:custDataLst>
              <p:tags r:id="rId4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36" name="OTLSHAPE_SLT_ff2aa5e4c7844257b18511a71f997851_StartDate"/>
          <p:cNvSpPr txBox="1"/>
          <p:nvPr>
            <p:custDataLst>
              <p:tags r:id="rId43"/>
            </p:custDataLst>
          </p:nvPr>
        </p:nvSpPr>
        <p:spPr>
          <a:xfrm>
            <a:off x="2299844" y="1972596"/>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Oct 1</a:t>
            </a:r>
            <a:endParaRPr lang="en-CA" sz="1000" spc="-6" dirty="0">
              <a:solidFill>
                <a:srgbClr val="44546A"/>
              </a:solidFill>
              <a:latin typeface="Calibri"/>
            </a:endParaRPr>
          </a:p>
        </p:txBody>
      </p:sp>
      <p:sp>
        <p:nvSpPr>
          <p:cNvPr id="37" name="OTLSHAPE_SLT_ff2aa5e4c7844257b18511a71f997851_Title"/>
          <p:cNvSpPr txBox="1"/>
          <p:nvPr>
            <p:custDataLst>
              <p:tags r:id="rId44"/>
            </p:custDataLst>
          </p:nvPr>
        </p:nvSpPr>
        <p:spPr>
          <a:xfrm>
            <a:off x="2624075" y="1777990"/>
            <a:ext cx="2298700" cy="170519"/>
          </a:xfrm>
          <a:prstGeom prst="rect">
            <a:avLst/>
          </a:prstGeom>
          <a:noFill/>
        </p:spPr>
        <p:txBody>
          <a:bodyPr vert="horz" wrap="square" lIns="0" tIns="0" rIns="0" bIns="0" rtlCol="0" anchor="ctr" anchorCtr="0">
            <a:spAutoFit/>
          </a:bodyPr>
          <a:lstStyle/>
          <a:p>
            <a:r>
              <a:rPr lang="en-CA" sz="1100" b="1" spc="-4" dirty="0" smtClean="0">
                <a:solidFill>
                  <a:schemeClr val="dk1"/>
                </a:solidFill>
                <a:latin typeface="Calibri"/>
              </a:rPr>
              <a:t>HR PT 8.55.05 upgrade + PUM Image 18</a:t>
            </a:r>
            <a:endParaRPr lang="en-CA" sz="1100" b="1" spc="-4" dirty="0">
              <a:solidFill>
                <a:schemeClr val="dk1"/>
              </a:solidFill>
              <a:latin typeface="Calibri"/>
            </a:endParaRPr>
          </a:p>
        </p:txBody>
      </p:sp>
      <p:sp>
        <p:nvSpPr>
          <p:cNvPr id="38" name="OTLSHAPE_SLT_ff2aa5e4c7844257b18511a71f997851_EndDate"/>
          <p:cNvSpPr txBox="1"/>
          <p:nvPr>
            <p:custDataLst>
              <p:tags r:id="rId45"/>
            </p:custDataLst>
          </p:nvPr>
        </p:nvSpPr>
        <p:spPr>
          <a:xfrm>
            <a:off x="2725675" y="2050109"/>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41" name="OTLSHAPE_SLT_de54f7fc8dc74031b9e299bdf0c7d6d4_Duration" hidden="1"/>
          <p:cNvSpPr txBox="1"/>
          <p:nvPr>
            <p:custDataLst>
              <p:tags r:id="rId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42" name="OTLSHAPE_SLT_de54f7fc8dc74031b9e299bdf0c7d6d4_TextPercentage" hidden="1"/>
          <p:cNvSpPr txBox="1"/>
          <p:nvPr>
            <p:custDataLst>
              <p:tags r:id="rId4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43" name="OTLSHAPE_SLT_de54f7fc8dc74031b9e299bdf0c7d6d4_JoinedDate" hidden="1"/>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44" name="OTLSHAPE_SLT_de54f7fc8dc74031b9e299bdf0c7d6d4_StartDate"/>
          <p:cNvSpPr txBox="1"/>
          <p:nvPr>
            <p:custDataLst>
              <p:tags r:id="rId49"/>
            </p:custDataLst>
          </p:nvPr>
        </p:nvSpPr>
        <p:spPr>
          <a:xfrm>
            <a:off x="3675170" y="2409815"/>
            <a:ext cx="2413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Jul 1</a:t>
            </a:r>
            <a:endParaRPr lang="en-CA" sz="1000" spc="-6" dirty="0">
              <a:solidFill>
                <a:srgbClr val="44546A"/>
              </a:solidFill>
              <a:latin typeface="Calibri"/>
            </a:endParaRPr>
          </a:p>
        </p:txBody>
      </p:sp>
      <p:sp>
        <p:nvSpPr>
          <p:cNvPr id="45" name="OTLSHAPE_SLT_de54f7fc8dc74031b9e299bdf0c7d6d4_Title"/>
          <p:cNvSpPr txBox="1"/>
          <p:nvPr>
            <p:custDataLst>
              <p:tags r:id="rId50"/>
            </p:custDataLst>
          </p:nvPr>
        </p:nvSpPr>
        <p:spPr>
          <a:xfrm>
            <a:off x="3955416" y="2215209"/>
            <a:ext cx="12954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CS PT 8.55.12 upgrade</a:t>
            </a:r>
            <a:endParaRPr lang="en-CA" sz="1100" b="1" spc="-6" dirty="0">
              <a:solidFill>
                <a:schemeClr val="dk1"/>
              </a:solidFill>
              <a:latin typeface="Calibri"/>
            </a:endParaRPr>
          </a:p>
        </p:txBody>
      </p:sp>
      <p:sp>
        <p:nvSpPr>
          <p:cNvPr id="46" name="OTLSHAPE_SLT_de54f7fc8dc74031b9e299bdf0c7d6d4_EndDate"/>
          <p:cNvSpPr txBox="1"/>
          <p:nvPr>
            <p:custDataLst>
              <p:tags r:id="rId51"/>
            </p:custDataLst>
          </p:nvPr>
        </p:nvSpPr>
        <p:spPr>
          <a:xfrm>
            <a:off x="4057016" y="2487327"/>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49" name="OTLSHAPE_SLT_97a7734f1ea241eeb2f05e13283a1a2f_Duration" hidden="1"/>
          <p:cNvSpPr txBox="1"/>
          <p:nvPr>
            <p:custDataLst>
              <p:tags r:id="rId5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50" name="OTLSHAPE_SLT_97a7734f1ea241eeb2f05e13283a1a2f_TextPercentage" hidden="1"/>
          <p:cNvSpPr txBox="1"/>
          <p:nvPr>
            <p:custDataLst>
              <p:tags r:id="rId5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51" name="OTLSHAPE_SLT_97a7734f1ea241eeb2f05e13283a1a2f_JoinedDate" hidden="1"/>
          <p:cNvSpPr txBox="1"/>
          <p:nvPr>
            <p:custDataLst>
              <p:tags r:id="rId5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52" name="OTLSHAPE_SLT_97a7734f1ea241eeb2f05e13283a1a2f_StartDate"/>
          <p:cNvSpPr txBox="1"/>
          <p:nvPr>
            <p:custDataLst>
              <p:tags r:id="rId55"/>
            </p:custDataLst>
          </p:nvPr>
        </p:nvSpPr>
        <p:spPr>
          <a:xfrm>
            <a:off x="4079842" y="2847034"/>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Oct 1</a:t>
            </a:r>
            <a:endParaRPr lang="en-CA" sz="1000" spc="-6" dirty="0">
              <a:solidFill>
                <a:srgbClr val="44546A"/>
              </a:solidFill>
              <a:latin typeface="Calibri"/>
            </a:endParaRPr>
          </a:p>
        </p:txBody>
      </p:sp>
      <p:sp>
        <p:nvSpPr>
          <p:cNvPr id="53" name="OTLSHAPE_SLT_97a7734f1ea241eeb2f05e13283a1a2f_Title"/>
          <p:cNvSpPr txBox="1"/>
          <p:nvPr>
            <p:custDataLst>
              <p:tags r:id="rId56"/>
            </p:custDataLst>
          </p:nvPr>
        </p:nvSpPr>
        <p:spPr>
          <a:xfrm>
            <a:off x="4404074" y="2652427"/>
            <a:ext cx="10541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HR PUM Image 23</a:t>
            </a:r>
            <a:endParaRPr lang="en-CA" sz="1100" b="1" spc="-6" dirty="0">
              <a:solidFill>
                <a:schemeClr val="dk1"/>
              </a:solidFill>
              <a:latin typeface="Calibri"/>
            </a:endParaRPr>
          </a:p>
        </p:txBody>
      </p:sp>
      <p:sp>
        <p:nvSpPr>
          <p:cNvPr id="54" name="OTLSHAPE_SLT_97a7734f1ea241eeb2f05e13283a1a2f_EndDate"/>
          <p:cNvSpPr txBox="1"/>
          <p:nvPr>
            <p:custDataLst>
              <p:tags r:id="rId57"/>
            </p:custDataLst>
          </p:nvPr>
        </p:nvSpPr>
        <p:spPr>
          <a:xfrm>
            <a:off x="4505674" y="2924546"/>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57" name="OTLSHAPE_SLT_9ba8c12d74c74cb2aeffebe97f829775_Duration" hidden="1"/>
          <p:cNvSpPr txBox="1"/>
          <p:nvPr>
            <p:custDataLst>
              <p:tags r:id="rId5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58" name="OTLSHAPE_SLT_9ba8c12d74c74cb2aeffebe97f829775_TextPercentage" hidden="1"/>
          <p:cNvSpPr txBox="1"/>
          <p:nvPr>
            <p:custDataLst>
              <p:tags r:id="rId5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59" name="OTLSHAPE_SLT_9ba8c12d74c74cb2aeffebe97f829775_JoinedDate" hidden="1"/>
          <p:cNvSpPr txBox="1"/>
          <p:nvPr>
            <p:custDataLst>
              <p:tags r:id="rId6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60" name="OTLSHAPE_SLT_9ba8c12d74c74cb2aeffebe97f829775_StartDate"/>
          <p:cNvSpPr txBox="1"/>
          <p:nvPr>
            <p:custDataLst>
              <p:tags r:id="rId61"/>
            </p:custDataLst>
          </p:nvPr>
        </p:nvSpPr>
        <p:spPr>
          <a:xfrm>
            <a:off x="4673624" y="3284252"/>
            <a:ext cx="292100" cy="155025"/>
          </a:xfrm>
          <a:prstGeom prst="rect">
            <a:avLst/>
          </a:prstGeom>
          <a:noFill/>
        </p:spPr>
        <p:txBody>
          <a:bodyPr vert="horz" wrap="square" lIns="0" tIns="0" rIns="0" bIns="0" rtlCol="0" anchor="ctr" anchorCtr="0">
            <a:spAutoFit/>
          </a:bodyPr>
          <a:lstStyle/>
          <a:p>
            <a:pPr algn="ctr"/>
            <a:r>
              <a:rPr lang="en-CA" sz="1000" spc="-10" dirty="0" smtClean="0">
                <a:solidFill>
                  <a:srgbClr val="44546A"/>
                </a:solidFill>
                <a:latin typeface="Calibri"/>
              </a:rPr>
              <a:t>Feb 1</a:t>
            </a:r>
            <a:endParaRPr lang="en-CA" sz="1000" spc="-10" dirty="0">
              <a:solidFill>
                <a:srgbClr val="44546A"/>
              </a:solidFill>
              <a:latin typeface="Calibri"/>
            </a:endParaRPr>
          </a:p>
        </p:txBody>
      </p:sp>
      <p:sp>
        <p:nvSpPr>
          <p:cNvPr id="61" name="OTLSHAPE_SLT_9ba8c12d74c74cb2aeffebe97f829775_Title"/>
          <p:cNvSpPr txBox="1"/>
          <p:nvPr>
            <p:custDataLst>
              <p:tags r:id="rId62"/>
            </p:custDataLst>
          </p:nvPr>
        </p:nvSpPr>
        <p:spPr>
          <a:xfrm>
            <a:off x="5003908" y="3089646"/>
            <a:ext cx="11049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CS 12C DB upgrade</a:t>
            </a:r>
            <a:endParaRPr lang="en-CA" sz="1100" b="1" spc="-6" dirty="0">
              <a:solidFill>
                <a:schemeClr val="dk1"/>
              </a:solidFill>
              <a:latin typeface="Calibri"/>
            </a:endParaRPr>
          </a:p>
        </p:txBody>
      </p:sp>
      <p:sp>
        <p:nvSpPr>
          <p:cNvPr id="62" name="OTLSHAPE_SLT_9ba8c12d74c74cb2aeffebe97f829775_EndDate"/>
          <p:cNvSpPr txBox="1"/>
          <p:nvPr>
            <p:custDataLst>
              <p:tags r:id="rId63"/>
            </p:custDataLst>
          </p:nvPr>
        </p:nvSpPr>
        <p:spPr>
          <a:xfrm>
            <a:off x="5105508" y="3361765"/>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65" name="OTLSHAPE_SLT_8ee0231b680647aea503c0795b599697_Duration" hidden="1"/>
          <p:cNvSpPr txBox="1"/>
          <p:nvPr>
            <p:custDataLst>
              <p:tags r:id="rId6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66" name="OTLSHAPE_SLT_8ee0231b680647aea503c0795b599697_TextPercentage" hidden="1"/>
          <p:cNvSpPr txBox="1"/>
          <p:nvPr>
            <p:custDataLst>
              <p:tags r:id="rId6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67" name="OTLSHAPE_SLT_8ee0231b680647aea503c0795b599697_JoinedDate" hidden="1"/>
          <p:cNvSpPr txBox="1"/>
          <p:nvPr>
            <p:custDataLst>
              <p:tags r:id="rId6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68" name="OTLSHAPE_SLT_8ee0231b680647aea503c0795b599697_StartDate"/>
          <p:cNvSpPr txBox="1"/>
          <p:nvPr>
            <p:custDataLst>
              <p:tags r:id="rId67"/>
            </p:custDataLst>
          </p:nvPr>
        </p:nvSpPr>
        <p:spPr>
          <a:xfrm>
            <a:off x="5271274" y="3721471"/>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Jun 1</a:t>
            </a:r>
            <a:endParaRPr lang="en-CA" sz="1000" spc="-6" dirty="0">
              <a:solidFill>
                <a:srgbClr val="44546A"/>
              </a:solidFill>
              <a:latin typeface="Calibri"/>
            </a:endParaRPr>
          </a:p>
        </p:txBody>
      </p:sp>
      <p:sp>
        <p:nvSpPr>
          <p:cNvPr id="69" name="OTLSHAPE_SLT_8ee0231b680647aea503c0795b599697_Title"/>
          <p:cNvSpPr txBox="1"/>
          <p:nvPr>
            <p:custDataLst>
              <p:tags r:id="rId68"/>
            </p:custDataLst>
          </p:nvPr>
        </p:nvSpPr>
        <p:spPr>
          <a:xfrm>
            <a:off x="5589113" y="3526865"/>
            <a:ext cx="11303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HR 12C DB upgrade</a:t>
            </a:r>
            <a:endParaRPr lang="en-CA" sz="1100" b="1" spc="-6" dirty="0">
              <a:solidFill>
                <a:schemeClr val="dk1"/>
              </a:solidFill>
              <a:latin typeface="Calibri"/>
            </a:endParaRPr>
          </a:p>
        </p:txBody>
      </p:sp>
      <p:sp>
        <p:nvSpPr>
          <p:cNvPr id="70" name="OTLSHAPE_SLT_8ee0231b680647aea503c0795b599697_EndDate"/>
          <p:cNvSpPr txBox="1"/>
          <p:nvPr>
            <p:custDataLst>
              <p:tags r:id="rId69"/>
            </p:custDataLst>
          </p:nvPr>
        </p:nvSpPr>
        <p:spPr>
          <a:xfrm>
            <a:off x="5690713" y="3798983"/>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73" name="OTLSHAPE_SLT_53d84445101e49b886879385a4c12d72_Duration" hidden="1"/>
          <p:cNvSpPr txBox="1"/>
          <p:nvPr>
            <p:custDataLst>
              <p:tags r:id="rId7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74" name="OTLSHAPE_SLT_53d84445101e49b886879385a4c12d72_TextPercentage" hidden="1"/>
          <p:cNvSpPr txBox="1"/>
          <p:nvPr>
            <p:custDataLst>
              <p:tags r:id="rId7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75" name="OTLSHAPE_SLT_53d84445101e49b886879385a4c12d72_JoinedDate" hidden="1"/>
          <p:cNvSpPr txBox="1"/>
          <p:nvPr>
            <p:custDataLst>
              <p:tags r:id="rId7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76" name="OTLSHAPE_SLT_53d84445101e49b886879385a4c12d72_StartDate"/>
          <p:cNvSpPr txBox="1"/>
          <p:nvPr>
            <p:custDataLst>
              <p:tags r:id="rId73"/>
            </p:custDataLst>
          </p:nvPr>
        </p:nvSpPr>
        <p:spPr>
          <a:xfrm>
            <a:off x="5859840" y="4158690"/>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Oct 1</a:t>
            </a:r>
            <a:endParaRPr lang="en-CA" sz="1000" spc="-6" dirty="0">
              <a:solidFill>
                <a:srgbClr val="44546A"/>
              </a:solidFill>
              <a:latin typeface="Calibri"/>
            </a:endParaRPr>
          </a:p>
        </p:txBody>
      </p:sp>
      <p:sp>
        <p:nvSpPr>
          <p:cNvPr id="77" name="OTLSHAPE_SLT_53d84445101e49b886879385a4c12d72_Title"/>
          <p:cNvSpPr txBox="1"/>
          <p:nvPr>
            <p:custDataLst>
              <p:tags r:id="rId74"/>
            </p:custDataLst>
          </p:nvPr>
        </p:nvSpPr>
        <p:spPr>
          <a:xfrm>
            <a:off x="6184071" y="3964083"/>
            <a:ext cx="8763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CS 9.2 Upgrade</a:t>
            </a:r>
            <a:endParaRPr lang="en-CA" sz="1100" b="1" spc="-6" dirty="0">
              <a:solidFill>
                <a:schemeClr val="dk1"/>
              </a:solidFill>
              <a:latin typeface="Calibri"/>
            </a:endParaRPr>
          </a:p>
        </p:txBody>
      </p:sp>
      <p:sp>
        <p:nvSpPr>
          <p:cNvPr id="78" name="OTLSHAPE_SLT_53d84445101e49b886879385a4c12d72_EndDate"/>
          <p:cNvSpPr txBox="1"/>
          <p:nvPr>
            <p:custDataLst>
              <p:tags r:id="rId75"/>
            </p:custDataLst>
          </p:nvPr>
        </p:nvSpPr>
        <p:spPr>
          <a:xfrm>
            <a:off x="6285671" y="4236202"/>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81" name="OTLSHAPE_SLT_98639504a6344d70b144169b6a4f0586_Duration" hidden="1"/>
          <p:cNvSpPr txBox="1"/>
          <p:nvPr>
            <p:custDataLst>
              <p:tags r:id="rId7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82" name="OTLSHAPE_SLT_98639504a6344d70b144169b6a4f0586_TextPercentage" hidden="1"/>
          <p:cNvSpPr txBox="1"/>
          <p:nvPr>
            <p:custDataLst>
              <p:tags r:id="rId7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83" name="OTLSHAPE_SLT_98639504a6344d70b144169b6a4f0586_JoinedDate" hidden="1"/>
          <p:cNvSpPr txBox="1"/>
          <p:nvPr>
            <p:custDataLst>
              <p:tags r:id="rId7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84" name="OTLSHAPE_SLT_98639504a6344d70b144169b6a4f0586_StartDate"/>
          <p:cNvSpPr txBox="1"/>
          <p:nvPr>
            <p:custDataLst>
              <p:tags r:id="rId79"/>
            </p:custDataLst>
          </p:nvPr>
        </p:nvSpPr>
        <p:spPr>
          <a:xfrm>
            <a:off x="6562865" y="4595908"/>
            <a:ext cx="317500" cy="155025"/>
          </a:xfrm>
          <a:prstGeom prst="rect">
            <a:avLst/>
          </a:prstGeom>
          <a:noFill/>
        </p:spPr>
        <p:txBody>
          <a:bodyPr vert="horz" wrap="square" lIns="0" tIns="0" rIns="0" bIns="0" rtlCol="0" anchor="ctr" anchorCtr="0">
            <a:spAutoFit/>
          </a:bodyPr>
          <a:lstStyle/>
          <a:p>
            <a:pPr algn="ctr"/>
            <a:r>
              <a:rPr lang="en-CA" sz="1000" spc="-4" dirty="0" smtClean="0">
                <a:solidFill>
                  <a:srgbClr val="44546A"/>
                </a:solidFill>
                <a:latin typeface="Calibri"/>
              </a:rPr>
              <a:t>Mar 1</a:t>
            </a:r>
            <a:endParaRPr lang="en-CA" sz="1000" spc="-4" dirty="0">
              <a:solidFill>
                <a:srgbClr val="44546A"/>
              </a:solidFill>
              <a:latin typeface="Calibri"/>
            </a:endParaRPr>
          </a:p>
        </p:txBody>
      </p:sp>
      <p:sp>
        <p:nvSpPr>
          <p:cNvPr id="85" name="OTLSHAPE_SLT_98639504a6344d70b144169b6a4f0586_Title"/>
          <p:cNvSpPr txBox="1"/>
          <p:nvPr>
            <p:custDataLst>
              <p:tags r:id="rId80"/>
            </p:custDataLst>
          </p:nvPr>
        </p:nvSpPr>
        <p:spPr>
          <a:xfrm>
            <a:off x="6920454" y="4401302"/>
            <a:ext cx="1168400" cy="170519"/>
          </a:xfrm>
          <a:prstGeom prst="rect">
            <a:avLst/>
          </a:prstGeom>
          <a:noFill/>
        </p:spPr>
        <p:txBody>
          <a:bodyPr vert="horz" wrap="square" lIns="0" tIns="0" rIns="0" bIns="0" rtlCol="0" anchor="ctr" anchorCtr="0">
            <a:spAutoFit/>
          </a:bodyPr>
          <a:lstStyle/>
          <a:p>
            <a:r>
              <a:rPr lang="en-CA" sz="1100" b="1" spc="-8" dirty="0" smtClean="0">
                <a:solidFill>
                  <a:schemeClr val="dk1"/>
                </a:solidFill>
                <a:latin typeface="Calibri"/>
              </a:rPr>
              <a:t>HR PT 8.55.22 patch</a:t>
            </a:r>
            <a:endParaRPr lang="en-CA" sz="1100" b="1" spc="-8" dirty="0">
              <a:solidFill>
                <a:schemeClr val="dk1"/>
              </a:solidFill>
              <a:latin typeface="Calibri"/>
            </a:endParaRPr>
          </a:p>
        </p:txBody>
      </p:sp>
      <p:sp>
        <p:nvSpPr>
          <p:cNvPr id="86" name="OTLSHAPE_SLT_98639504a6344d70b144169b6a4f0586_EndDate"/>
          <p:cNvSpPr txBox="1"/>
          <p:nvPr>
            <p:custDataLst>
              <p:tags r:id="rId81"/>
            </p:custDataLst>
          </p:nvPr>
        </p:nvSpPr>
        <p:spPr>
          <a:xfrm>
            <a:off x="7022054" y="4673421"/>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89" name="OTLSHAPE_SLT_4b4c2bf3121e41f897a4afc030b8f6da_Duration" hidden="1"/>
          <p:cNvSpPr txBox="1"/>
          <p:nvPr>
            <p:custDataLst>
              <p:tags r:id="rId8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90" name="OTLSHAPE_SLT_4b4c2bf3121e41f897a4afc030b8f6da_TextPercentage" hidden="1"/>
          <p:cNvSpPr txBox="1"/>
          <p:nvPr>
            <p:custDataLst>
              <p:tags r:id="rId8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91" name="OTLSHAPE_SLT_4b4c2bf3121e41f897a4afc030b8f6da_JoinedDate" hidden="1"/>
          <p:cNvSpPr txBox="1"/>
          <p:nvPr>
            <p:custDataLst>
              <p:tags r:id="rId8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92" name="OTLSHAPE_SLT_4b4c2bf3121e41f897a4afc030b8f6da_StartDate"/>
          <p:cNvSpPr txBox="1"/>
          <p:nvPr>
            <p:custDataLst>
              <p:tags r:id="rId85"/>
            </p:custDataLst>
          </p:nvPr>
        </p:nvSpPr>
        <p:spPr>
          <a:xfrm>
            <a:off x="6743252" y="5033127"/>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Apr 1</a:t>
            </a:r>
            <a:endParaRPr lang="en-CA" sz="1000" spc="-6" dirty="0">
              <a:solidFill>
                <a:srgbClr val="44546A"/>
              </a:solidFill>
              <a:latin typeface="Calibri"/>
            </a:endParaRPr>
          </a:p>
        </p:txBody>
      </p:sp>
      <p:sp>
        <p:nvSpPr>
          <p:cNvPr id="93" name="OTLSHAPE_SLT_4b4c2bf3121e41f897a4afc030b8f6da_Title"/>
          <p:cNvSpPr txBox="1"/>
          <p:nvPr>
            <p:custDataLst>
              <p:tags r:id="rId86"/>
            </p:custDataLst>
          </p:nvPr>
        </p:nvSpPr>
        <p:spPr>
          <a:xfrm>
            <a:off x="7071632" y="4838521"/>
            <a:ext cx="1130300" cy="170519"/>
          </a:xfrm>
          <a:prstGeom prst="rect">
            <a:avLst/>
          </a:prstGeom>
          <a:noFill/>
        </p:spPr>
        <p:txBody>
          <a:bodyPr vert="horz" wrap="square" lIns="0" tIns="0" rIns="0" bIns="0" rtlCol="0" anchor="ctr" anchorCtr="0">
            <a:spAutoFit/>
          </a:bodyPr>
          <a:lstStyle/>
          <a:p>
            <a:r>
              <a:rPr lang="en-CA" sz="1100" b="1" spc="-8" dirty="0" smtClean="0">
                <a:solidFill>
                  <a:schemeClr val="dk1"/>
                </a:solidFill>
                <a:latin typeface="Calibri"/>
              </a:rPr>
              <a:t>CS PT 8.55.22 patch</a:t>
            </a:r>
            <a:endParaRPr lang="en-CA" sz="1100" b="1" spc="-8" dirty="0">
              <a:solidFill>
                <a:schemeClr val="dk1"/>
              </a:solidFill>
              <a:latin typeface="Calibri"/>
            </a:endParaRPr>
          </a:p>
        </p:txBody>
      </p:sp>
      <p:sp>
        <p:nvSpPr>
          <p:cNvPr id="94" name="OTLSHAPE_SLT_4b4c2bf3121e41f897a4afc030b8f6da_EndDate"/>
          <p:cNvSpPr txBox="1"/>
          <p:nvPr>
            <p:custDataLst>
              <p:tags r:id="rId87"/>
            </p:custDataLst>
          </p:nvPr>
        </p:nvSpPr>
        <p:spPr>
          <a:xfrm>
            <a:off x="7173232" y="5110639"/>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97" name="OTLSHAPE_SLT_a1e09cac40a64db1b85829f216b0e48a_Duration" hidden="1"/>
          <p:cNvSpPr txBox="1"/>
          <p:nvPr>
            <p:custDataLst>
              <p:tags r:id="rId8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98" name="OTLSHAPE_SLT_a1e09cac40a64db1b85829f216b0e48a_TextPercentage" hidden="1"/>
          <p:cNvSpPr txBox="1"/>
          <p:nvPr>
            <p:custDataLst>
              <p:tags r:id="rId8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99" name="OTLSHAPE_SLT_a1e09cac40a64db1b85829f216b0e48a_JoinedDate" hidden="1"/>
          <p:cNvSpPr txBox="1"/>
          <p:nvPr>
            <p:custDataLst>
              <p:tags r:id="rId9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100" name="OTLSHAPE_SLT_a1e09cac40a64db1b85829f216b0e48a_StartDate"/>
          <p:cNvSpPr txBox="1"/>
          <p:nvPr>
            <p:custDataLst>
              <p:tags r:id="rId91"/>
            </p:custDataLst>
          </p:nvPr>
        </p:nvSpPr>
        <p:spPr>
          <a:xfrm>
            <a:off x="6849506" y="5470346"/>
            <a:ext cx="330200" cy="155025"/>
          </a:xfrm>
          <a:prstGeom prst="rect">
            <a:avLst/>
          </a:prstGeom>
          <a:noFill/>
        </p:spPr>
        <p:txBody>
          <a:bodyPr vert="horz" wrap="square" lIns="0" tIns="0" rIns="0" bIns="0" rtlCol="0" anchor="ctr" anchorCtr="0">
            <a:spAutoFit/>
          </a:bodyPr>
          <a:lstStyle/>
          <a:p>
            <a:pPr algn="ctr"/>
            <a:r>
              <a:rPr lang="en-CA" sz="1000" spc="-8" dirty="0" smtClean="0">
                <a:solidFill>
                  <a:srgbClr val="44546A"/>
                </a:solidFill>
                <a:latin typeface="Calibri"/>
              </a:rPr>
              <a:t>May 1</a:t>
            </a:r>
            <a:endParaRPr lang="en-CA" sz="1000" spc="-8" dirty="0">
              <a:solidFill>
                <a:srgbClr val="44546A"/>
              </a:solidFill>
              <a:latin typeface="Calibri"/>
            </a:endParaRPr>
          </a:p>
        </p:txBody>
      </p:sp>
      <p:sp>
        <p:nvSpPr>
          <p:cNvPr id="101" name="OTLSHAPE_SLT_a1e09cac40a64db1b85829f216b0e48a_Title"/>
          <p:cNvSpPr txBox="1"/>
          <p:nvPr>
            <p:custDataLst>
              <p:tags r:id="rId92"/>
            </p:custDataLst>
          </p:nvPr>
        </p:nvSpPr>
        <p:spPr>
          <a:xfrm>
            <a:off x="7217934" y="5275739"/>
            <a:ext cx="1536700" cy="170519"/>
          </a:xfrm>
          <a:prstGeom prst="rect">
            <a:avLst/>
          </a:prstGeom>
          <a:noFill/>
        </p:spPr>
        <p:txBody>
          <a:bodyPr vert="horz" wrap="square" lIns="0" tIns="0" rIns="0" bIns="0" rtlCol="0" anchor="ctr" anchorCtr="0">
            <a:spAutoFit/>
          </a:bodyPr>
          <a:lstStyle/>
          <a:p>
            <a:r>
              <a:rPr lang="en-CA" sz="1100" b="1" spc="-6" dirty="0" smtClean="0">
                <a:solidFill>
                  <a:schemeClr val="dk1"/>
                </a:solidFill>
                <a:latin typeface="Calibri"/>
              </a:rPr>
              <a:t>HR DB Migration to EXACC</a:t>
            </a:r>
            <a:endParaRPr lang="en-CA" sz="1100" b="1" spc="-6" dirty="0">
              <a:solidFill>
                <a:schemeClr val="dk1"/>
              </a:solidFill>
              <a:latin typeface="Calibri"/>
            </a:endParaRPr>
          </a:p>
        </p:txBody>
      </p:sp>
      <p:sp>
        <p:nvSpPr>
          <p:cNvPr id="102" name="OTLSHAPE_SLT_a1e09cac40a64db1b85829f216b0e48a_EndDate"/>
          <p:cNvSpPr txBox="1"/>
          <p:nvPr>
            <p:custDataLst>
              <p:tags r:id="rId93"/>
            </p:custDataLst>
          </p:nvPr>
        </p:nvSpPr>
        <p:spPr>
          <a:xfrm>
            <a:off x="7319534" y="5547858"/>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sp>
        <p:nvSpPr>
          <p:cNvPr id="105" name="OTLSHAPE_SLT_79b32858f6b24442b261178c9f44592f_Duration" hidden="1"/>
          <p:cNvSpPr txBox="1"/>
          <p:nvPr>
            <p:custDataLst>
              <p:tags r:id="rId9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106" name="OTLSHAPE_SLT_79b32858f6b24442b261178c9f44592f_TextPercentage" hidden="1"/>
          <p:cNvSpPr txBox="1"/>
          <p:nvPr>
            <p:custDataLst>
              <p:tags r:id="rId9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107" name="OTLSHAPE_SLT_79b32858f6b24442b261178c9f44592f_JoinedDate" hidden="1"/>
          <p:cNvSpPr txBox="1"/>
          <p:nvPr>
            <p:custDataLst>
              <p:tags r:id="rId9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CA" dirty="0"/>
          </a:p>
        </p:txBody>
      </p:sp>
      <p:sp>
        <p:nvSpPr>
          <p:cNvPr id="108" name="OTLSHAPE_SLT_79b32858f6b24442b261178c9f44592f_StartDate"/>
          <p:cNvSpPr txBox="1"/>
          <p:nvPr>
            <p:custDataLst>
              <p:tags r:id="rId97"/>
            </p:custDataLst>
          </p:nvPr>
        </p:nvSpPr>
        <p:spPr>
          <a:xfrm>
            <a:off x="7639839" y="6078083"/>
            <a:ext cx="279400" cy="155025"/>
          </a:xfrm>
          <a:prstGeom prst="rect">
            <a:avLst/>
          </a:prstGeom>
          <a:noFill/>
        </p:spPr>
        <p:txBody>
          <a:bodyPr vert="horz" wrap="square" lIns="0" tIns="0" rIns="0" bIns="0" rtlCol="0" anchor="ctr" anchorCtr="0">
            <a:spAutoFit/>
          </a:bodyPr>
          <a:lstStyle/>
          <a:p>
            <a:pPr algn="ctr"/>
            <a:r>
              <a:rPr lang="en-CA" sz="1000" spc="-6" dirty="0" smtClean="0">
                <a:solidFill>
                  <a:srgbClr val="44546A"/>
                </a:solidFill>
                <a:latin typeface="Calibri"/>
              </a:rPr>
              <a:t>Oct 1</a:t>
            </a:r>
            <a:endParaRPr lang="en-CA" sz="1000" spc="-6" dirty="0">
              <a:solidFill>
                <a:srgbClr val="44546A"/>
              </a:solidFill>
              <a:latin typeface="Calibri"/>
            </a:endParaRPr>
          </a:p>
        </p:txBody>
      </p:sp>
      <p:sp>
        <p:nvSpPr>
          <p:cNvPr id="109" name="OTLSHAPE_SLT_79b32858f6b24442b261178c9f44592f_Title"/>
          <p:cNvSpPr txBox="1"/>
          <p:nvPr>
            <p:custDataLst>
              <p:tags r:id="rId98"/>
            </p:custDataLst>
          </p:nvPr>
        </p:nvSpPr>
        <p:spPr>
          <a:xfrm>
            <a:off x="7964069" y="5712958"/>
            <a:ext cx="1130300" cy="341037"/>
          </a:xfrm>
          <a:prstGeom prst="rect">
            <a:avLst/>
          </a:prstGeom>
          <a:noFill/>
        </p:spPr>
        <p:txBody>
          <a:bodyPr vert="horz" wrap="square" lIns="0" tIns="0" rIns="0" bIns="0" rtlCol="0" anchor="ctr" anchorCtr="0">
            <a:spAutoFit/>
          </a:bodyPr>
          <a:lstStyle/>
          <a:p>
            <a:r>
              <a:rPr lang="en-CA" sz="1100" b="1" dirty="0" smtClean="0">
                <a:solidFill>
                  <a:schemeClr val="dk1"/>
                </a:solidFill>
                <a:latin typeface="Calibri"/>
              </a:rPr>
              <a:t>CS DB Migration to EXACC</a:t>
            </a:r>
            <a:endParaRPr lang="en-CA" sz="1100" b="1" dirty="0">
              <a:solidFill>
                <a:schemeClr val="dk1"/>
              </a:solidFill>
              <a:latin typeface="Calibri"/>
            </a:endParaRPr>
          </a:p>
        </p:txBody>
      </p:sp>
      <p:sp>
        <p:nvSpPr>
          <p:cNvPr id="110" name="OTLSHAPE_SLT_79b32858f6b24442b261178c9f44592f_EndDate"/>
          <p:cNvSpPr txBox="1"/>
          <p:nvPr>
            <p:custDataLst>
              <p:tags r:id="rId99"/>
            </p:custDataLst>
          </p:nvPr>
        </p:nvSpPr>
        <p:spPr>
          <a:xfrm>
            <a:off x="8065669" y="6155595"/>
            <a:ext cx="0" cy="0"/>
          </a:xfrm>
          <a:prstGeom prst="rect">
            <a:avLst/>
          </a:prstGeom>
          <a:noFill/>
        </p:spPr>
        <p:txBody>
          <a:bodyPr vert="horz" wrap="square" lIns="0" tIns="0" rIns="0" bIns="0" rtlCol="0" anchor="ctr" anchorCtr="0">
            <a:spAutoFit/>
          </a:bodyPr>
          <a:lstStyle/>
          <a:p>
            <a:pPr algn="ctr"/>
            <a:endParaRPr lang="en-CA" sz="1000" spc="-22" dirty="0">
              <a:solidFill>
                <a:srgbClr val="44546A"/>
              </a:solidFill>
              <a:latin typeface="Calibri"/>
            </a:endParaRPr>
          </a:p>
        </p:txBody>
      </p:sp>
      <p:cxnSp>
        <p:nvCxnSpPr>
          <p:cNvPr id="10" name="OTLSHAPE_TB_00000000000000000000000000000000_Separator1"/>
          <p:cNvCxnSpPr/>
          <p:nvPr>
            <p:custDataLst>
              <p:tags r:id="rId100"/>
            </p:custDataLst>
          </p:nvPr>
        </p:nvCxnSpPr>
        <p:spPr>
          <a:xfrm>
            <a:off x="3122427" y="436235"/>
            <a:ext cx="0" cy="254000"/>
          </a:xfrm>
          <a:prstGeom prst="line">
            <a:avLst/>
          </a:prstGeom>
          <a:ln w="5443"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OTLSHAPE_TB_00000000000000000000000000000000_Separator2"/>
          <p:cNvCxnSpPr/>
          <p:nvPr>
            <p:custDataLst>
              <p:tags r:id="rId101"/>
            </p:custDataLst>
          </p:nvPr>
        </p:nvCxnSpPr>
        <p:spPr>
          <a:xfrm>
            <a:off x="4902425" y="436235"/>
            <a:ext cx="0" cy="254000"/>
          </a:xfrm>
          <a:prstGeom prst="line">
            <a:avLst/>
          </a:prstGeom>
          <a:ln w="5443"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OTLSHAPE_TB_00000000000000000000000000000000_Separator3"/>
          <p:cNvCxnSpPr/>
          <p:nvPr>
            <p:custDataLst>
              <p:tags r:id="rId102"/>
            </p:custDataLst>
          </p:nvPr>
        </p:nvCxnSpPr>
        <p:spPr>
          <a:xfrm>
            <a:off x="6682424" y="436235"/>
            <a:ext cx="0" cy="254000"/>
          </a:xfrm>
          <a:prstGeom prst="line">
            <a:avLst/>
          </a:prstGeom>
          <a:ln w="5443"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3117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ADOPT a CADENCE of DELIVERY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50072" y="1877537"/>
            <a:ext cx="5506102" cy="3640017"/>
          </a:xfrm>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Right Arrow 6"/>
          <p:cNvSpPr/>
          <p:nvPr/>
        </p:nvSpPr>
        <p:spPr>
          <a:xfrm>
            <a:off x="1641612" y="5605673"/>
            <a:ext cx="5516217"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37001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ADOPT a CADENCE of DELIVERY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50072" y="1877537"/>
            <a:ext cx="5506102" cy="3640017"/>
          </a:xfrm>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Right Arrow 6"/>
          <p:cNvSpPr/>
          <p:nvPr/>
        </p:nvSpPr>
        <p:spPr>
          <a:xfrm>
            <a:off x="1679712" y="5605673"/>
            <a:ext cx="5516217"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p:cNvSpPr/>
          <p:nvPr/>
        </p:nvSpPr>
        <p:spPr>
          <a:xfrm>
            <a:off x="1808922" y="1958010"/>
            <a:ext cx="636103" cy="235557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p:nvPr/>
        </p:nvSpPr>
        <p:spPr>
          <a:xfrm>
            <a:off x="2862470" y="4949691"/>
            <a:ext cx="3120888" cy="33130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52061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ADOPT a CADENCE of DELIVERY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50072" y="1877537"/>
            <a:ext cx="5506102" cy="3640017"/>
          </a:xfrm>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Right Arrow 6"/>
          <p:cNvSpPr/>
          <p:nvPr/>
        </p:nvSpPr>
        <p:spPr>
          <a:xfrm>
            <a:off x="1679712" y="5605673"/>
            <a:ext cx="5516217"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p:cNvSpPr/>
          <p:nvPr/>
        </p:nvSpPr>
        <p:spPr>
          <a:xfrm>
            <a:off x="2693504" y="1958010"/>
            <a:ext cx="636103" cy="235557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p:nvPr/>
        </p:nvSpPr>
        <p:spPr>
          <a:xfrm>
            <a:off x="2877376" y="4704531"/>
            <a:ext cx="3120888" cy="33130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59147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ADOPT a CADENCE of DELIVERY</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50072" y="1877537"/>
            <a:ext cx="5506102" cy="3640017"/>
          </a:xfrm>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Right Arrow 6"/>
          <p:cNvSpPr/>
          <p:nvPr/>
        </p:nvSpPr>
        <p:spPr>
          <a:xfrm>
            <a:off x="1679712" y="5605673"/>
            <a:ext cx="5516217" cy="4846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p:cNvSpPr/>
          <p:nvPr/>
        </p:nvSpPr>
        <p:spPr>
          <a:xfrm>
            <a:off x="1789044" y="1958010"/>
            <a:ext cx="636103" cy="235557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p:nvPr/>
        </p:nvSpPr>
        <p:spPr>
          <a:xfrm>
            <a:off x="2696818" y="1958010"/>
            <a:ext cx="636103" cy="235557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58994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Patching &amp; Upgrades</a:t>
            </a:r>
            <a:endParaRPr lang="en-US" dirty="0"/>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Content Placeholder 3"/>
          <p:cNvSpPr>
            <a:spLocks noGrp="1"/>
          </p:cNvSpPr>
          <p:nvPr>
            <p:ph sz="half" idx="2"/>
          </p:nvPr>
        </p:nvSpPr>
        <p:spPr>
          <a:xfrm>
            <a:off x="866140" y="1911350"/>
            <a:ext cx="4556760" cy="2857500"/>
          </a:xfrm>
        </p:spPr>
        <p:txBody>
          <a:bodyPr>
            <a:noAutofit/>
          </a:bodyPr>
          <a:lstStyle/>
          <a:p>
            <a:pPr>
              <a:lnSpc>
                <a:spcPct val="100000"/>
              </a:lnSpc>
              <a:spcAft>
                <a:spcPts val="400"/>
              </a:spcAft>
              <a:buFont typeface="Arial" panose="020B0604020202020204" pitchFamily="34" charset="0"/>
              <a:buChar char="•"/>
            </a:pPr>
            <a:r>
              <a:rPr lang="en-CA" sz="2200" dirty="0"/>
              <a:t> </a:t>
            </a:r>
            <a:r>
              <a:rPr lang="en-CA" sz="2400" dirty="0" smtClean="0"/>
              <a:t>A lot easier with multitenant DB architecture </a:t>
            </a:r>
          </a:p>
          <a:p>
            <a:pPr>
              <a:lnSpc>
                <a:spcPct val="100000"/>
              </a:lnSpc>
              <a:spcAft>
                <a:spcPts val="400"/>
              </a:spcAft>
              <a:buFont typeface="Arial" panose="020B0604020202020204" pitchFamily="34" charset="0"/>
              <a:buChar char="•"/>
            </a:pPr>
            <a:r>
              <a:rPr lang="en-CA" sz="2400" dirty="0"/>
              <a:t> </a:t>
            </a:r>
            <a:r>
              <a:rPr lang="en-CA" sz="2400" dirty="0" smtClean="0"/>
              <a:t>Unplug from earlier release and plug into CDB at </a:t>
            </a:r>
            <a:r>
              <a:rPr lang="en-CA" sz="2400" dirty="0"/>
              <a:t>a </a:t>
            </a:r>
            <a:r>
              <a:rPr lang="en-CA" sz="2400" dirty="0" smtClean="0"/>
              <a:t>later release Oracle DB software version (e.g. 18c)</a:t>
            </a:r>
          </a:p>
          <a:p>
            <a:pPr>
              <a:lnSpc>
                <a:spcPct val="100000"/>
              </a:lnSpc>
              <a:spcAft>
                <a:spcPts val="400"/>
              </a:spcAft>
              <a:buFont typeface="Arial" panose="020B0604020202020204" pitchFamily="34" charset="0"/>
              <a:buChar char="•"/>
            </a:pPr>
            <a:r>
              <a:rPr lang="en-CA" sz="2400" dirty="0" smtClean="0"/>
              <a:t> Then </a:t>
            </a:r>
            <a:r>
              <a:rPr lang="en-CA" sz="2400" dirty="0"/>
              <a:t>upgrade the PDB (e.g. 18c)</a:t>
            </a:r>
          </a:p>
          <a:p>
            <a:pPr lvl="1">
              <a:lnSpc>
                <a:spcPct val="100000"/>
              </a:lnSpc>
              <a:buFont typeface="Arial" panose="020B0604020202020204" pitchFamily="34" charset="0"/>
              <a:buChar char="•"/>
            </a:pPr>
            <a:r>
              <a:rPr lang="en-CA" sz="1800" dirty="0" smtClean="0"/>
              <a:t>catctl.pl or </a:t>
            </a:r>
            <a:r>
              <a:rPr lang="en-CA" sz="1800" dirty="0"/>
              <a:t>the shell utility </a:t>
            </a:r>
            <a:r>
              <a:rPr lang="en-CA" sz="1800" dirty="0" smtClean="0"/>
              <a:t>dbupgrade</a:t>
            </a:r>
          </a:p>
          <a:p>
            <a:pPr lvl="1">
              <a:lnSpc>
                <a:spcPct val="100000"/>
              </a:lnSpc>
              <a:buFont typeface="Arial" panose="020B0604020202020204" pitchFamily="34" charset="0"/>
              <a:buChar char="•"/>
            </a:pPr>
            <a:r>
              <a:rPr lang="en-CA" sz="1800" dirty="0" smtClean="0"/>
              <a:t>run post-upgrade fixups and recompile INVALID objects</a:t>
            </a:r>
            <a:endParaRPr lang="en-CA"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122" y="1974850"/>
            <a:ext cx="2951825" cy="2533650"/>
          </a:xfrm>
          <a:prstGeom prst="rect">
            <a:avLst/>
          </a:prstGeom>
        </p:spPr>
      </p:pic>
      <p:sp>
        <p:nvSpPr>
          <p:cNvPr id="11" name="Content Placeholder 3"/>
          <p:cNvSpPr>
            <a:spLocks noGrp="1"/>
          </p:cNvSpPr>
          <p:nvPr>
            <p:ph sz="half" idx="2"/>
          </p:nvPr>
        </p:nvSpPr>
        <p:spPr>
          <a:xfrm>
            <a:off x="791187" y="5934682"/>
            <a:ext cx="7731760" cy="1244600"/>
          </a:xfrm>
        </p:spPr>
        <p:txBody>
          <a:bodyPr>
            <a:noAutofit/>
          </a:bodyPr>
          <a:lstStyle/>
          <a:p>
            <a:pPr>
              <a:lnSpc>
                <a:spcPct val="100000"/>
              </a:lnSpc>
              <a:spcAft>
                <a:spcPts val="400"/>
              </a:spcAft>
              <a:buFont typeface="Arial" panose="020B0604020202020204" pitchFamily="34" charset="0"/>
              <a:buChar char="•"/>
            </a:pPr>
            <a:r>
              <a:rPr lang="en-CA" sz="2400" dirty="0" smtClean="0"/>
              <a:t> More granular control over DB upgrades and patching</a:t>
            </a:r>
            <a:endParaRPr lang="en-CA" sz="2400" dirty="0"/>
          </a:p>
        </p:txBody>
      </p:sp>
    </p:spTree>
    <p:extLst>
      <p:ext uri="{BB962C8B-B14F-4D97-AF65-F5344CB8AC3E}">
        <p14:creationId xmlns:p14="http://schemas.microsoft.com/office/powerpoint/2010/main" val="403521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65199" y="977048"/>
            <a:ext cx="7213600" cy="2960980"/>
          </a:xfrm>
        </p:spPr>
        <p:txBody>
          <a:bodyPr anchor="b">
            <a:normAutofit/>
          </a:bodyPr>
          <a:lstStyle/>
          <a:p>
            <a:pPr algn="l"/>
            <a:r>
              <a:rPr lang="en-US" sz="5700" dirty="0">
                <a:solidFill>
                  <a:srgbClr val="FFFFFF"/>
                </a:solidFill>
              </a:rPr>
              <a:t>Automation</a:t>
            </a:r>
            <a:br>
              <a:rPr lang="en-US" sz="5700" dirty="0">
                <a:solidFill>
                  <a:srgbClr val="FFFFFF"/>
                </a:solidFill>
              </a:rPr>
            </a:br>
            <a:r>
              <a:rPr lang="en-US" sz="5700" dirty="0">
                <a:solidFill>
                  <a:srgbClr val="FFFFFF"/>
                </a:solidFill>
              </a:rPr>
              <a:t>process improvement</a:t>
            </a:r>
            <a:br>
              <a:rPr lang="en-US" sz="5700" dirty="0">
                <a:solidFill>
                  <a:srgbClr val="FFFFFF"/>
                </a:solidFill>
              </a:rPr>
            </a:br>
            <a:r>
              <a:rPr lang="en-US" sz="5700" dirty="0">
                <a:solidFill>
                  <a:srgbClr val="FFFFFF"/>
                </a:solidFill>
              </a:rPr>
              <a:t>collaboration</a:t>
            </a:r>
          </a:p>
        </p:txBody>
      </p:sp>
      <p:sp>
        <p:nvSpPr>
          <p:cNvPr id="3" name="Subtitle 2"/>
          <p:cNvSpPr>
            <a:spLocks noGrp="1"/>
          </p:cNvSpPr>
          <p:nvPr>
            <p:ph type="subTitle" idx="1"/>
          </p:nvPr>
        </p:nvSpPr>
        <p:spPr>
          <a:xfrm>
            <a:off x="965199" y="4960137"/>
            <a:ext cx="7213600" cy="1333087"/>
          </a:xfrm>
        </p:spPr>
        <p:txBody>
          <a:bodyPr anchor="t">
            <a:noAutofit/>
          </a:bodyPr>
          <a:lstStyle/>
          <a:p>
            <a:r>
              <a:rPr lang="en-US" sz="2000" dirty="0"/>
              <a:t>How do we get better?  </a:t>
            </a:r>
          </a:p>
          <a:p>
            <a:r>
              <a:rPr lang="en-US" sz="2000" dirty="0"/>
              <a:t>How do we serve our customers better?  </a:t>
            </a:r>
          </a:p>
          <a:p>
            <a:r>
              <a:rPr lang="en-US" sz="2000" dirty="0"/>
              <a:t>What can we do to make our team more consistent and reliable?</a:t>
            </a:r>
          </a:p>
        </p:txBody>
      </p:sp>
      <p:sp>
        <p:nvSpPr>
          <p:cNvPr id="5" name="Footer Placeholder 2">
            <a:extLst>
              <a:ext uri="{FF2B5EF4-FFF2-40B4-BE49-F238E27FC236}">
                <a16:creationId xmlns:a16="http://schemas.microsoft.com/office/drawing/2014/main" xmlns="" id="{DCF9D4D6-D5BE-4934-A2E8-6CA6F3187475}"/>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dirty="0"/>
              <a:t>Canada Alliance   4 - 6 November 2019</a:t>
            </a:r>
          </a:p>
        </p:txBody>
      </p:sp>
    </p:spTree>
    <p:extLst>
      <p:ext uri="{BB962C8B-B14F-4D97-AF65-F5344CB8AC3E}">
        <p14:creationId xmlns:p14="http://schemas.microsoft.com/office/powerpoint/2010/main" val="232531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a:solidFill>
              <a:schemeClr val="tx1"/>
            </a:solidFill>
          </a:ln>
        </p:spPr>
        <p:txBody>
          <a:bodyPr/>
          <a:lstStyle/>
          <a:p>
            <a:r>
              <a:rPr lang="en-CA" dirty="0" smtClean="0"/>
              <a:t>Oracle, peoplesoft &amp; I</a:t>
            </a:r>
            <a:endParaRPr lang="en-CA"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82811" y="3619106"/>
            <a:ext cx="3678603" cy="11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811" y="2325778"/>
            <a:ext cx="3678603" cy="11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703" y="4901375"/>
            <a:ext cx="2374190" cy="145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332" y="4901375"/>
            <a:ext cx="1919741" cy="145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766" y="4271896"/>
            <a:ext cx="2259718" cy="205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256" y="2299612"/>
            <a:ext cx="3258207" cy="186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059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0124" y="529630"/>
            <a:ext cx="3565525" cy="1494777"/>
          </a:xfrm>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013504"/>
            <a:ext cx="4426094" cy="274320"/>
          </a:xfrm>
        </p:spPr>
        <p:txBody>
          <a:bodyPr/>
          <a:lstStyle/>
          <a:p>
            <a:r>
              <a:rPr lang="en-US" dirty="0"/>
              <a:t>Canada Alliance   4 - 6 November 2019</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967" y="2228830"/>
            <a:ext cx="3610233" cy="13823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870" y="3936003"/>
            <a:ext cx="3538330" cy="854551"/>
          </a:xfrm>
          <a:prstGeom prst="rect">
            <a:avLst/>
          </a:prstGeom>
        </p:spPr>
      </p:pic>
      <p:sp>
        <p:nvSpPr>
          <p:cNvPr id="2" name="Title 1"/>
          <p:cNvSpPr>
            <a:spLocks noGrp="1"/>
          </p:cNvSpPr>
          <p:nvPr>
            <p:ph type="title"/>
          </p:nvPr>
        </p:nvSpPr>
        <p:spPr>
          <a:xfrm>
            <a:off x="596348" y="128015"/>
            <a:ext cx="4472609" cy="5398142"/>
          </a:xfrm>
        </p:spPr>
        <p:txBody>
          <a:bodyPr>
            <a:normAutofit/>
          </a:bodyPr>
          <a:lstStyle/>
          <a:p>
            <a:r>
              <a:rPr lang="en-US" sz="4000" dirty="0" smtClean="0"/>
              <a:t>Puppet deployment</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patching methodology</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Selective adoption</a:t>
            </a:r>
            <a:endParaRPr lang="en-US" sz="4000" dirty="0"/>
          </a:p>
        </p:txBody>
      </p:sp>
    </p:spTree>
    <p:extLst>
      <p:ext uri="{BB962C8B-B14F-4D97-AF65-F5344CB8AC3E}">
        <p14:creationId xmlns:p14="http://schemas.microsoft.com/office/powerpoint/2010/main" val="988621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1">
            <a:extLst>
              <a:ext uri="{FF2B5EF4-FFF2-40B4-BE49-F238E27FC236}">
                <a16:creationId xmlns:a16="http://schemas.microsoft.com/office/drawing/2014/main" xmlns=""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F51F041-E612-495A-B0CF-A1038EB12DCC}"/>
              </a:ext>
            </a:extLst>
          </p:cNvPr>
          <p:cNvSpPr>
            <a:spLocks noGrp="1"/>
          </p:cNvSpPr>
          <p:nvPr>
            <p:ph type="title"/>
          </p:nvPr>
        </p:nvSpPr>
        <p:spPr>
          <a:xfrm>
            <a:off x="768096" y="585216"/>
            <a:ext cx="7290054" cy="1499616"/>
          </a:xfrm>
        </p:spPr>
        <p:txBody>
          <a:bodyPr vert="horz" lIns="91440" tIns="45720" rIns="91440" bIns="45720" rtlCol="0" anchor="ctr">
            <a:normAutofit/>
          </a:bodyPr>
          <a:lstStyle/>
          <a:p>
            <a:pPr defTabSz="914400"/>
            <a:r>
              <a:rPr lang="en-US" sz="5000" kern="1200" cap="all" spc="100" baseline="0" dirty="0">
                <a:solidFill>
                  <a:schemeClr val="tx1">
                    <a:lumMod val="90000"/>
                    <a:lumOff val="10000"/>
                  </a:schemeClr>
                </a:solidFill>
                <a:latin typeface="+mj-lt"/>
                <a:ea typeface="+mj-ea"/>
                <a:cs typeface="+mj-cs"/>
              </a:rPr>
              <a:t>Continuous improvement</a:t>
            </a:r>
          </a:p>
        </p:txBody>
      </p:sp>
      <p:sp>
        <p:nvSpPr>
          <p:cNvPr id="5" name="Footer Placeholder 4">
            <a:extLst>
              <a:ext uri="{FF2B5EF4-FFF2-40B4-BE49-F238E27FC236}">
                <a16:creationId xmlns:a16="http://schemas.microsoft.com/office/drawing/2014/main" xmlns="" id="{91F36FD0-EBA4-4BA7-9392-118028442AB0}"/>
              </a:ext>
            </a:extLst>
          </p:cNvPr>
          <p:cNvSpPr>
            <a:spLocks noGrp="1"/>
          </p:cNvSpPr>
          <p:nvPr>
            <p:ph type="ftr" sz="quarter" idx="11"/>
          </p:nvPr>
        </p:nvSpPr>
        <p:spPr>
          <a:xfrm>
            <a:off x="3632199" y="6470704"/>
            <a:ext cx="4426093" cy="274320"/>
          </a:xfrm>
        </p:spPr>
        <p:txBody>
          <a:bodyPr vert="horz" lIns="91440" tIns="45720" rIns="91440" bIns="45720" rtlCol="0" anchor="ctr">
            <a:normAutofit/>
          </a:bodyPr>
          <a:lstStyle/>
          <a:p>
            <a:pPr defTabSz="457200">
              <a:spcAft>
                <a:spcPts val="600"/>
              </a:spcAft>
            </a:pPr>
            <a:r>
              <a:rPr lang="en-US" sz="1000" kern="1200" cap="all" baseline="0" dirty="0">
                <a:solidFill>
                  <a:schemeClr val="tx1">
                    <a:lumMod val="90000"/>
                    <a:lumOff val="10000"/>
                  </a:schemeClr>
                </a:solidFill>
                <a:latin typeface="+mj-lt"/>
                <a:ea typeface="+mn-ea"/>
                <a:cs typeface="+mn-cs"/>
              </a:rPr>
              <a:t>Canada Alliance   5-7 November 2017</a:t>
            </a:r>
          </a:p>
        </p:txBody>
      </p:sp>
      <p:graphicFrame>
        <p:nvGraphicFramePr>
          <p:cNvPr id="17" name="Content Placeholder 2">
            <a:extLst>
              <a:ext uri="{FF2B5EF4-FFF2-40B4-BE49-F238E27FC236}">
                <a16:creationId xmlns:a16="http://schemas.microsoft.com/office/drawing/2014/main" xmlns="" id="{DB941FD7-E3DA-44DC-AAEA-A2390B4A3C7E}"/>
              </a:ext>
            </a:extLst>
          </p:cNvPr>
          <p:cNvGraphicFramePr>
            <a:graphicFrameLocks noGrp="1"/>
          </p:cNvGraphicFramePr>
          <p:nvPr>
            <p:ph sz="half" idx="1"/>
            <p:extLst>
              <p:ext uri="{D42A27DB-BD31-4B8C-83A1-F6EECF244321}">
                <p14:modId xmlns:p14="http://schemas.microsoft.com/office/powerpoint/2010/main" val="309218757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6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xmlns="" id="{F4F4AF38-8AAD-4B65-9274-0033CABC4A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5" y="585216"/>
            <a:ext cx="4258813" cy="1499616"/>
          </a:xfrm>
        </p:spPr>
        <p:txBody>
          <a:bodyPr vert="horz" lIns="91440" tIns="45720" rIns="91440" bIns="45720" rtlCol="0" anchor="ctr">
            <a:normAutofit/>
          </a:bodyPr>
          <a:lstStyle/>
          <a:p>
            <a:pPr defTabSz="914400"/>
            <a:r>
              <a:rPr lang="en-US" sz="3800" kern="1200" cap="all" spc="100" baseline="0" dirty="0">
                <a:solidFill>
                  <a:schemeClr val="tx1">
                    <a:lumMod val="90000"/>
                    <a:lumOff val="10000"/>
                  </a:schemeClr>
                </a:solidFill>
                <a:latin typeface="+mj-lt"/>
                <a:ea typeface="+mj-ea"/>
                <a:cs typeface="+mj-cs"/>
              </a:rPr>
              <a:t>Puppet deployment</a:t>
            </a:r>
          </a:p>
        </p:txBody>
      </p:sp>
      <p:sp>
        <p:nvSpPr>
          <p:cNvPr id="4" name="Content Placeholder 3"/>
          <p:cNvSpPr>
            <a:spLocks noGrp="1"/>
          </p:cNvSpPr>
          <p:nvPr>
            <p:ph sz="half" idx="2"/>
          </p:nvPr>
        </p:nvSpPr>
        <p:spPr>
          <a:xfrm>
            <a:off x="571500" y="2266088"/>
            <a:ext cx="3191582" cy="3103630"/>
          </a:xfrm>
        </p:spPr>
        <p:txBody>
          <a:bodyPr vert="horz" lIns="45720" tIns="45720" rIns="45720" bIns="45720" rtlCol="0">
            <a:normAutofit/>
          </a:bodyPr>
          <a:lstStyle/>
          <a:p>
            <a:pPr defTabSz="914400"/>
            <a:r>
              <a:rPr lang="en-US" kern="1200" dirty="0">
                <a:solidFill>
                  <a:schemeClr val="tx1"/>
                </a:solidFill>
                <a:latin typeface="+mn-lt"/>
                <a:ea typeface="+mn-ea"/>
                <a:cs typeface="+mn-cs"/>
              </a:rPr>
              <a:t>What is Puppet and why do we use it?</a:t>
            </a:r>
          </a:p>
          <a:p>
            <a:pPr defTabSz="914400"/>
            <a:endParaRPr lang="en-US" kern="1200" dirty="0">
              <a:solidFill>
                <a:schemeClr val="tx1"/>
              </a:solidFill>
              <a:latin typeface="+mn-lt"/>
              <a:ea typeface="+mn-ea"/>
              <a:cs typeface="+mn-cs"/>
            </a:endParaRPr>
          </a:p>
          <a:p>
            <a:pPr defTabSz="914400"/>
            <a:r>
              <a:rPr lang="en-US" kern="1200" dirty="0">
                <a:solidFill>
                  <a:schemeClr val="tx1"/>
                </a:solidFill>
                <a:latin typeface="+mn-lt"/>
                <a:ea typeface="+mn-ea"/>
                <a:cs typeface="+mn-cs"/>
              </a:rPr>
              <a:t>3 main sub processes</a:t>
            </a:r>
          </a:p>
          <a:p>
            <a:pPr defTabSz="914400"/>
            <a:endParaRPr lang="en-US" kern="1200" dirty="0">
              <a:solidFill>
                <a:schemeClr val="tx1"/>
              </a:solidFill>
              <a:latin typeface="+mn-lt"/>
              <a:ea typeface="+mn-ea"/>
              <a:cs typeface="+mn-cs"/>
            </a:endParaRPr>
          </a:p>
          <a:p>
            <a:pPr defTabSz="914400"/>
            <a:r>
              <a:rPr lang="en-US" kern="1200" dirty="0">
                <a:solidFill>
                  <a:schemeClr val="tx1"/>
                </a:solidFill>
                <a:latin typeface="+mn-lt"/>
                <a:ea typeface="+mn-ea"/>
                <a:cs typeface="+mn-cs"/>
              </a:rPr>
              <a:t>The one that took the longest time was Create Yamls</a:t>
            </a:r>
          </a:p>
        </p:txBody>
      </p:sp>
      <p:pic>
        <p:nvPicPr>
          <p:cNvPr id="11" name="Picture 10">
            <a:extLst>
              <a:ext uri="{FF2B5EF4-FFF2-40B4-BE49-F238E27FC236}">
                <a16:creationId xmlns:a16="http://schemas.microsoft.com/office/drawing/2014/main" xmlns="" id="{297E1945-AC66-4CC6-B60B-BD0675D40541}"/>
              </a:ext>
            </a:extLst>
          </p:cNvPr>
          <p:cNvPicPr>
            <a:picLocks noChangeAspect="1"/>
          </p:cNvPicPr>
          <p:nvPr/>
        </p:nvPicPr>
        <p:blipFill>
          <a:blip r:embed="rId2"/>
          <a:stretch>
            <a:fillRect/>
          </a:stretch>
        </p:blipFill>
        <p:spPr>
          <a:xfrm>
            <a:off x="4286250" y="1460850"/>
            <a:ext cx="4258818" cy="3908868"/>
          </a:xfrm>
          <a:prstGeom prst="rect">
            <a:avLst/>
          </a:prstGeom>
        </p:spPr>
      </p:pic>
      <p:sp>
        <p:nvSpPr>
          <p:cNvPr id="7" name="Footer Placeholder 2">
            <a:extLst>
              <a:ext uri="{FF2B5EF4-FFF2-40B4-BE49-F238E27FC236}">
                <a16:creationId xmlns:a16="http://schemas.microsoft.com/office/drawing/2014/main" xmlns="" id="{104F29AD-8881-41A9-A20A-8E371C5F6678}"/>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sz="1000" kern="1200" cap="all" baseline="0" dirty="0">
                <a:solidFill>
                  <a:schemeClr val="tx1">
                    <a:lumMod val="90000"/>
                    <a:lumOff val="10000"/>
                  </a:schemeClr>
                </a:solidFill>
                <a:latin typeface="+mj-lt"/>
                <a:ea typeface="+mn-ea"/>
                <a:cs typeface="+mn-cs"/>
              </a:rPr>
              <a:t>Canada Alliance   4 - 6 November 2019</a:t>
            </a:r>
          </a:p>
        </p:txBody>
      </p:sp>
    </p:spTree>
    <p:extLst>
      <p:ext uri="{BB962C8B-B14F-4D97-AF65-F5344CB8AC3E}">
        <p14:creationId xmlns:p14="http://schemas.microsoft.com/office/powerpoint/2010/main" val="2563262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B981F711-8179-4F99-9B6E-5AB61DDC9DBE}"/>
              </a:ext>
            </a:extLst>
          </p:cNvPr>
          <p:cNvGrpSpPr/>
          <p:nvPr/>
        </p:nvGrpSpPr>
        <p:grpSpPr>
          <a:xfrm>
            <a:off x="685160" y="3114963"/>
            <a:ext cx="7580618" cy="2964118"/>
            <a:chOff x="312003" y="2688936"/>
            <a:chExt cx="7580618" cy="2964118"/>
          </a:xfrm>
        </p:grpSpPr>
        <p:cxnSp>
          <p:nvCxnSpPr>
            <p:cNvPr id="24" name="Straight Connector 68">
              <a:extLst>
                <a:ext uri="{FF2B5EF4-FFF2-40B4-BE49-F238E27FC236}">
                  <a16:creationId xmlns:a16="http://schemas.microsoft.com/office/drawing/2014/main" xmlns="" id="{BEE8BC50-0058-4093-9279-AA055293985F}"/>
                </a:ext>
              </a:extLst>
            </p:cNvPr>
            <p:cNvCxnSpPr>
              <a:cxnSpLocks noChangeShapeType="1"/>
              <a:stCxn id="26" idx="4"/>
              <a:endCxn id="25" idx="0"/>
            </p:cNvCxnSpPr>
            <p:nvPr/>
          </p:nvCxnSpPr>
          <p:spPr bwMode="auto">
            <a:xfrm>
              <a:off x="1379100" y="3426092"/>
              <a:ext cx="1" cy="458951"/>
            </a:xfrm>
            <a:prstGeom prst="line">
              <a:avLst/>
            </a:prstGeom>
            <a:noFill/>
            <a:ln w="25400">
              <a:solidFill>
                <a:srgbClr val="7C0040"/>
              </a:solidFill>
              <a:round/>
              <a:headEnd/>
              <a:tailEnd/>
            </a:ln>
            <a:extLst>
              <a:ext uri="{909E8E84-426E-40DD-AFC4-6F175D3DCCD1}">
                <a14:hiddenFill xmlns:a14="http://schemas.microsoft.com/office/drawing/2010/main">
                  <a:noFill/>
                </a14:hiddenFill>
              </a:ext>
            </a:extLst>
          </p:spPr>
        </p:cxnSp>
        <p:sp>
          <p:nvSpPr>
            <p:cNvPr id="25" name="Oval 24">
              <a:extLst>
                <a:ext uri="{FF2B5EF4-FFF2-40B4-BE49-F238E27FC236}">
                  <a16:creationId xmlns:a16="http://schemas.microsoft.com/office/drawing/2014/main" xmlns="" id="{FC103E33-0B92-48A3-9C8E-9A21CACD367B}"/>
                </a:ext>
              </a:extLst>
            </p:cNvPr>
            <p:cNvSpPr>
              <a:spLocks noChangeArrowheads="1"/>
            </p:cNvSpPr>
            <p:nvPr/>
          </p:nvSpPr>
          <p:spPr bwMode="auto">
            <a:xfrm>
              <a:off x="675409" y="3885043"/>
              <a:ext cx="1407383" cy="667124"/>
            </a:xfrm>
            <a:prstGeom prst="ellipse">
              <a:avLst/>
            </a:prstGeom>
            <a:solidFill>
              <a:schemeClr val="bg1">
                <a:lumMod val="75000"/>
              </a:schemeClr>
            </a:solidFill>
            <a:ln w="38100">
              <a:solidFill>
                <a:schemeClr val="bg1">
                  <a:lumMod val="65000"/>
                </a:schemeClr>
              </a:solidFill>
              <a:round/>
              <a:headEnd/>
              <a:tailEnd/>
            </a:ln>
          </p:spPr>
          <p:txBody>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spcBef>
                  <a:spcPct val="0"/>
                </a:spcBef>
                <a:buClrTx/>
                <a:buSzTx/>
                <a:buFontTx/>
                <a:buNone/>
              </a:pPr>
              <a:endParaRPr lang="en-US" altLang="en-US" sz="3200" dirty="0">
                <a:ea typeface="ＭＳ Ｐゴシック" charset="-128"/>
              </a:endParaRPr>
            </a:p>
          </p:txBody>
        </p:sp>
        <p:sp>
          <p:nvSpPr>
            <p:cNvPr id="26" name="Oval 25">
              <a:extLst>
                <a:ext uri="{FF2B5EF4-FFF2-40B4-BE49-F238E27FC236}">
                  <a16:creationId xmlns:a16="http://schemas.microsoft.com/office/drawing/2014/main" xmlns="" id="{54A93F00-3443-4A6D-A99E-15B9A8993944}"/>
                </a:ext>
              </a:extLst>
            </p:cNvPr>
            <p:cNvSpPr>
              <a:spLocks noChangeArrowheads="1"/>
            </p:cNvSpPr>
            <p:nvPr/>
          </p:nvSpPr>
          <p:spPr bwMode="auto">
            <a:xfrm>
              <a:off x="764511" y="2688936"/>
              <a:ext cx="1229178" cy="737156"/>
            </a:xfrm>
            <a:prstGeom prst="ellipse">
              <a:avLst/>
            </a:prstGeom>
            <a:solidFill>
              <a:schemeClr val="bg1">
                <a:lumMod val="75000"/>
              </a:schemeClr>
            </a:solidFill>
            <a:ln w="38100">
              <a:solidFill>
                <a:schemeClr val="bg1">
                  <a:lumMod val="65000"/>
                </a:schemeClr>
              </a:solidFill>
              <a:round/>
              <a:headEnd/>
              <a:tailEnd/>
            </a:ln>
          </p:spPr>
          <p:txBody>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spcBef>
                  <a:spcPct val="0"/>
                </a:spcBef>
                <a:buClrTx/>
                <a:buSzTx/>
                <a:buFontTx/>
                <a:buNone/>
              </a:pPr>
              <a:endParaRPr lang="en-US" altLang="en-US" sz="3200" dirty="0">
                <a:ea typeface="ＭＳ Ｐゴシック" charset="-128"/>
              </a:endParaRPr>
            </a:p>
          </p:txBody>
        </p:sp>
        <p:cxnSp>
          <p:nvCxnSpPr>
            <p:cNvPr id="27" name="Straight Connector 68">
              <a:extLst>
                <a:ext uri="{FF2B5EF4-FFF2-40B4-BE49-F238E27FC236}">
                  <a16:creationId xmlns:a16="http://schemas.microsoft.com/office/drawing/2014/main" xmlns="" id="{F358D126-0889-422C-A6CC-814A252F4996}"/>
                </a:ext>
              </a:extLst>
            </p:cNvPr>
            <p:cNvCxnSpPr>
              <a:cxnSpLocks noChangeShapeType="1"/>
              <a:stCxn id="25" idx="4"/>
              <a:endCxn id="28" idx="0"/>
            </p:cNvCxnSpPr>
            <p:nvPr/>
          </p:nvCxnSpPr>
          <p:spPr bwMode="auto">
            <a:xfrm flipH="1">
              <a:off x="1379100" y="4552167"/>
              <a:ext cx="1" cy="390395"/>
            </a:xfrm>
            <a:prstGeom prst="line">
              <a:avLst/>
            </a:prstGeom>
            <a:noFill/>
            <a:ln w="25400">
              <a:solidFill>
                <a:srgbClr val="7C0040"/>
              </a:solidFill>
              <a:round/>
              <a:headEnd/>
              <a:tailEnd/>
            </a:ln>
            <a:extLst>
              <a:ext uri="{909E8E84-426E-40DD-AFC4-6F175D3DCCD1}">
                <a14:hiddenFill xmlns:a14="http://schemas.microsoft.com/office/drawing/2010/main">
                  <a:noFill/>
                </a14:hiddenFill>
              </a:ext>
            </a:extLst>
          </p:spPr>
        </p:cxnSp>
        <p:sp>
          <p:nvSpPr>
            <p:cNvPr id="28" name="Oval 27">
              <a:extLst>
                <a:ext uri="{FF2B5EF4-FFF2-40B4-BE49-F238E27FC236}">
                  <a16:creationId xmlns:a16="http://schemas.microsoft.com/office/drawing/2014/main" xmlns="" id="{95AA473C-BAB2-4378-8F3D-0F45C0D0FFFC}"/>
                </a:ext>
              </a:extLst>
            </p:cNvPr>
            <p:cNvSpPr>
              <a:spLocks noChangeArrowheads="1"/>
            </p:cNvSpPr>
            <p:nvPr/>
          </p:nvSpPr>
          <p:spPr bwMode="auto">
            <a:xfrm>
              <a:off x="748131" y="4942562"/>
              <a:ext cx="1261937" cy="692248"/>
            </a:xfrm>
            <a:prstGeom prst="ellipse">
              <a:avLst/>
            </a:prstGeom>
            <a:solidFill>
              <a:schemeClr val="bg1">
                <a:lumMod val="75000"/>
              </a:schemeClr>
            </a:solidFill>
            <a:ln w="38100">
              <a:solidFill>
                <a:schemeClr val="bg1">
                  <a:lumMod val="65000"/>
                </a:schemeClr>
              </a:solidFill>
              <a:round/>
              <a:headEnd/>
              <a:tailEnd/>
            </a:ln>
          </p:spPr>
          <p:txBody>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spcBef>
                  <a:spcPct val="0"/>
                </a:spcBef>
                <a:buClrTx/>
                <a:buSzTx/>
                <a:buFontTx/>
                <a:buNone/>
              </a:pPr>
              <a:endParaRPr lang="en-US" altLang="en-US" sz="3200" dirty="0">
                <a:ea typeface="ＭＳ Ｐゴシック" charset="-128"/>
              </a:endParaRPr>
            </a:p>
          </p:txBody>
        </p:sp>
        <p:sp>
          <p:nvSpPr>
            <p:cNvPr id="29" name="TextBox 28">
              <a:extLst>
                <a:ext uri="{FF2B5EF4-FFF2-40B4-BE49-F238E27FC236}">
                  <a16:creationId xmlns:a16="http://schemas.microsoft.com/office/drawing/2014/main" xmlns="" id="{1EA96D71-E2B1-465A-9F30-8AB0448C0080}"/>
                </a:ext>
              </a:extLst>
            </p:cNvPr>
            <p:cNvSpPr txBox="1"/>
            <p:nvPr/>
          </p:nvSpPr>
          <p:spPr>
            <a:xfrm>
              <a:off x="2197106" y="2890271"/>
              <a:ext cx="5695515" cy="353943"/>
            </a:xfrm>
            <a:prstGeom prst="rect">
              <a:avLst/>
            </a:prstGeom>
            <a:noFill/>
          </p:spPr>
          <p:txBody>
            <a:bodyPr wrap="square" rtlCol="0">
              <a:spAutoFit/>
            </a:bodyPr>
            <a:lstStyle/>
            <a:p>
              <a:r>
                <a:rPr lang="en-US" sz="1700" b="1" dirty="0">
                  <a:solidFill>
                    <a:schemeClr val="accent6">
                      <a:lumMod val="75000"/>
                    </a:schemeClr>
                  </a:solidFill>
                </a:rPr>
                <a:t>- Uses Change Assistant (CA) to execute all Upgrade Passes</a:t>
              </a:r>
            </a:p>
          </p:txBody>
        </p:sp>
        <p:sp>
          <p:nvSpPr>
            <p:cNvPr id="30" name="TextBox 29">
              <a:extLst>
                <a:ext uri="{FF2B5EF4-FFF2-40B4-BE49-F238E27FC236}">
                  <a16:creationId xmlns:a16="http://schemas.microsoft.com/office/drawing/2014/main" xmlns="" id="{D6625735-F33E-4031-BF82-028B415D7992}"/>
                </a:ext>
              </a:extLst>
            </p:cNvPr>
            <p:cNvSpPr txBox="1"/>
            <p:nvPr/>
          </p:nvSpPr>
          <p:spPr>
            <a:xfrm>
              <a:off x="2151916" y="3810518"/>
              <a:ext cx="5695515" cy="615553"/>
            </a:xfrm>
            <a:prstGeom prst="rect">
              <a:avLst/>
            </a:prstGeom>
            <a:noFill/>
          </p:spPr>
          <p:txBody>
            <a:bodyPr wrap="square" rtlCol="0">
              <a:spAutoFit/>
            </a:bodyPr>
            <a:lstStyle/>
            <a:p>
              <a:r>
                <a:rPr lang="en-US" sz="1700" b="1" dirty="0">
                  <a:solidFill>
                    <a:schemeClr val="accent6">
                      <a:lumMod val="75000"/>
                    </a:schemeClr>
                  </a:solidFill>
                </a:rPr>
                <a:t>- Creates .yaml files for Target Stream, nonPROD and PROD</a:t>
              </a:r>
            </a:p>
            <a:p>
              <a:r>
                <a:rPr lang="en-US" sz="1700" b="1" dirty="0">
                  <a:solidFill>
                    <a:schemeClr val="accent6">
                      <a:lumMod val="75000"/>
                    </a:schemeClr>
                  </a:solidFill>
                </a:rPr>
                <a:t>- Uses puppet to deploy web/app/prcs servers in all env</a:t>
              </a:r>
            </a:p>
          </p:txBody>
        </p:sp>
        <p:sp>
          <p:nvSpPr>
            <p:cNvPr id="31" name="Rectangle 30">
              <a:extLst>
                <a:ext uri="{FF2B5EF4-FFF2-40B4-BE49-F238E27FC236}">
                  <a16:creationId xmlns:a16="http://schemas.microsoft.com/office/drawing/2014/main" xmlns="" id="{AEC54190-68E8-43D8-95D2-5FEC0BFD5A93}"/>
                </a:ext>
              </a:extLst>
            </p:cNvPr>
            <p:cNvSpPr/>
            <p:nvPr/>
          </p:nvSpPr>
          <p:spPr>
            <a:xfrm>
              <a:off x="2155530" y="4775891"/>
              <a:ext cx="2385298" cy="877163"/>
            </a:xfrm>
            <a:prstGeom prst="rect">
              <a:avLst/>
            </a:prstGeom>
          </p:spPr>
          <p:txBody>
            <a:bodyPr wrap="square">
              <a:spAutoFit/>
            </a:bodyPr>
            <a:lstStyle/>
            <a:p>
              <a:r>
                <a:rPr lang="en-US" sz="1600" dirty="0"/>
                <a:t>- </a:t>
              </a:r>
              <a:r>
                <a:rPr lang="en-US" sz="1700" b="1" dirty="0">
                  <a:solidFill>
                    <a:schemeClr val="accent6">
                      <a:lumMod val="75000"/>
                    </a:schemeClr>
                  </a:solidFill>
                </a:rPr>
                <a:t>Assigned prep-steps</a:t>
              </a:r>
              <a:endParaRPr lang="en-US" sz="1600" dirty="0"/>
            </a:p>
            <a:p>
              <a:r>
                <a:rPr lang="en-US" sz="1600" dirty="0"/>
                <a:t>- </a:t>
              </a:r>
              <a:r>
                <a:rPr lang="en-US" sz="1700" b="1" dirty="0">
                  <a:solidFill>
                    <a:schemeClr val="accent6">
                      <a:lumMod val="75000"/>
                    </a:schemeClr>
                  </a:solidFill>
                </a:rPr>
                <a:t>Assigned pre-steps</a:t>
              </a:r>
              <a:endParaRPr lang="en-US" sz="1600" dirty="0"/>
            </a:p>
            <a:p>
              <a:r>
                <a:rPr lang="en-US" sz="1600" dirty="0"/>
                <a:t>- </a:t>
              </a:r>
              <a:r>
                <a:rPr lang="en-US" sz="1600" b="1" dirty="0">
                  <a:solidFill>
                    <a:schemeClr val="accent6">
                      <a:lumMod val="75000"/>
                    </a:schemeClr>
                  </a:solidFill>
                </a:rPr>
                <a:t>Assigned </a:t>
              </a:r>
              <a:r>
                <a:rPr lang="en-US" sz="1700" b="1" dirty="0">
                  <a:solidFill>
                    <a:schemeClr val="accent6">
                      <a:lumMod val="75000"/>
                    </a:schemeClr>
                  </a:solidFill>
                </a:rPr>
                <a:t>post-steps</a:t>
              </a:r>
              <a:endParaRPr lang="en-US" sz="1600" dirty="0"/>
            </a:p>
          </p:txBody>
        </p:sp>
        <p:sp>
          <p:nvSpPr>
            <p:cNvPr id="32" name="TextBox 31">
              <a:extLst>
                <a:ext uri="{FF2B5EF4-FFF2-40B4-BE49-F238E27FC236}">
                  <a16:creationId xmlns:a16="http://schemas.microsoft.com/office/drawing/2014/main" xmlns="" id="{53044268-88C8-4AA1-A56A-D7741ECADAF8}"/>
                </a:ext>
              </a:extLst>
            </p:cNvPr>
            <p:cNvSpPr txBox="1">
              <a:spLocks noChangeArrowheads="1"/>
            </p:cNvSpPr>
            <p:nvPr/>
          </p:nvSpPr>
          <p:spPr bwMode="auto">
            <a:xfrm>
              <a:off x="321286" y="3885043"/>
              <a:ext cx="1754325" cy="854080"/>
            </a:xfrm>
            <a:prstGeom prst="rect">
              <a:avLst/>
            </a:prstGeom>
            <a:noFill/>
            <a:ln>
              <a:noFill/>
            </a:ln>
          </p:spPr>
          <p:txBody>
            <a:bodyPr wrap="square">
              <a:spAutoFit/>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marL="366712" lvl="1" indent="0" algn="ctr">
                <a:spcBef>
                  <a:spcPts val="0"/>
                </a:spcBef>
                <a:spcAft>
                  <a:spcPts val="300"/>
                </a:spcAft>
                <a:buSzPct val="100000"/>
                <a:buNone/>
              </a:pPr>
              <a:r>
                <a:rPr lang="en-US" sz="1600" dirty="0">
                  <a:solidFill>
                    <a:srgbClr val="7A003C"/>
                  </a:solidFill>
                  <a:ea typeface="Arial" charset="0"/>
                  <a:cs typeface="Arial" charset="0"/>
                </a:rPr>
                <a:t>Puppet Administrator</a:t>
              </a:r>
            </a:p>
            <a:p>
              <a:pPr algn="ctr">
                <a:spcBef>
                  <a:spcPct val="0"/>
                </a:spcBef>
                <a:buClrTx/>
                <a:buSzTx/>
                <a:buFontTx/>
                <a:buNone/>
              </a:pPr>
              <a:endParaRPr lang="en-US" altLang="en-US" sz="1500" dirty="0">
                <a:solidFill>
                  <a:srgbClr val="7A003C"/>
                </a:solidFill>
                <a:ea typeface="ＭＳ Ｐゴシック" charset="-128"/>
              </a:endParaRPr>
            </a:p>
          </p:txBody>
        </p:sp>
        <p:sp>
          <p:nvSpPr>
            <p:cNvPr id="33" name="TextBox 32">
              <a:extLst>
                <a:ext uri="{FF2B5EF4-FFF2-40B4-BE49-F238E27FC236}">
                  <a16:creationId xmlns:a16="http://schemas.microsoft.com/office/drawing/2014/main" xmlns="" id="{E0A3F7B9-5960-4E7E-9DB1-48216EE41F35}"/>
                </a:ext>
              </a:extLst>
            </p:cNvPr>
            <p:cNvSpPr txBox="1">
              <a:spLocks noChangeArrowheads="1"/>
            </p:cNvSpPr>
            <p:nvPr/>
          </p:nvSpPr>
          <p:spPr bwMode="auto">
            <a:xfrm>
              <a:off x="411631" y="2765618"/>
              <a:ext cx="1573634" cy="854080"/>
            </a:xfrm>
            <a:prstGeom prst="rect">
              <a:avLst/>
            </a:prstGeom>
            <a:noFill/>
            <a:ln>
              <a:noFill/>
            </a:ln>
          </p:spPr>
          <p:txBody>
            <a:bodyPr wrap="square">
              <a:spAutoFit/>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marL="366712" lvl="1" indent="0" algn="ctr">
                <a:spcBef>
                  <a:spcPts val="0"/>
                </a:spcBef>
                <a:spcAft>
                  <a:spcPts val="300"/>
                </a:spcAft>
                <a:buSzPct val="100000"/>
                <a:buNone/>
              </a:pPr>
              <a:r>
                <a:rPr lang="en-US" sz="1600" dirty="0">
                  <a:solidFill>
                    <a:srgbClr val="7A003C"/>
                  </a:solidFill>
                  <a:ea typeface="Arial" charset="0"/>
                  <a:cs typeface="Arial" charset="0"/>
                </a:rPr>
                <a:t>PeopleSoft Upgrader</a:t>
              </a:r>
            </a:p>
            <a:p>
              <a:pPr algn="ctr">
                <a:spcBef>
                  <a:spcPct val="0"/>
                </a:spcBef>
                <a:buClrTx/>
                <a:buSzTx/>
                <a:buFontTx/>
                <a:buNone/>
              </a:pPr>
              <a:endParaRPr lang="en-US" altLang="en-US" sz="1500" dirty="0">
                <a:solidFill>
                  <a:srgbClr val="7A003C"/>
                </a:solidFill>
                <a:ea typeface="ＭＳ Ｐゴシック" charset="-128"/>
              </a:endParaRPr>
            </a:p>
          </p:txBody>
        </p:sp>
        <p:sp>
          <p:nvSpPr>
            <p:cNvPr id="34" name="TextBox 33">
              <a:extLst>
                <a:ext uri="{FF2B5EF4-FFF2-40B4-BE49-F238E27FC236}">
                  <a16:creationId xmlns:a16="http://schemas.microsoft.com/office/drawing/2014/main" xmlns="" id="{72374E33-5B89-4A49-944E-446EA9CD96C5}"/>
                </a:ext>
              </a:extLst>
            </p:cNvPr>
            <p:cNvSpPr txBox="1">
              <a:spLocks noChangeArrowheads="1"/>
            </p:cNvSpPr>
            <p:nvPr/>
          </p:nvSpPr>
          <p:spPr bwMode="auto">
            <a:xfrm>
              <a:off x="312003" y="4972323"/>
              <a:ext cx="1756785" cy="584775"/>
            </a:xfrm>
            <a:prstGeom prst="rect">
              <a:avLst/>
            </a:prstGeom>
            <a:noFill/>
            <a:ln>
              <a:noFill/>
            </a:ln>
          </p:spPr>
          <p:txBody>
            <a:bodyPr wrap="square">
              <a:spAutoFit/>
            </a:bodyP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marL="366712" lvl="1" indent="0" algn="ctr">
                <a:spcBef>
                  <a:spcPts val="0"/>
                </a:spcBef>
                <a:spcAft>
                  <a:spcPts val="300"/>
                </a:spcAft>
                <a:buSzPct val="100000"/>
                <a:buNone/>
              </a:pPr>
              <a:r>
                <a:rPr lang="en-US" sz="1600" dirty="0">
                  <a:solidFill>
                    <a:srgbClr val="7A003C"/>
                  </a:solidFill>
                  <a:ea typeface="Arial" charset="0"/>
                  <a:cs typeface="Arial" charset="0"/>
                </a:rPr>
                <a:t>PeopleSoft Admin/DBA</a:t>
              </a:r>
            </a:p>
          </p:txBody>
        </p:sp>
      </p:grpSp>
      <p:sp>
        <p:nvSpPr>
          <p:cNvPr id="52" name="Title 1">
            <a:extLst>
              <a:ext uri="{FF2B5EF4-FFF2-40B4-BE49-F238E27FC236}">
                <a16:creationId xmlns:a16="http://schemas.microsoft.com/office/drawing/2014/main" xmlns="" id="{CFF1EE5C-2F08-40A7-9214-99156A96D0DA}"/>
              </a:ext>
            </a:extLst>
          </p:cNvPr>
          <p:cNvSpPr txBox="1">
            <a:spLocks/>
          </p:cNvSpPr>
          <p:nvPr/>
        </p:nvSpPr>
        <p:spPr>
          <a:xfrm>
            <a:off x="768095" y="585216"/>
            <a:ext cx="4749477"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pPr defTabSz="914400"/>
            <a:r>
              <a:rPr lang="en-US" sz="3800" dirty="0"/>
              <a:t>PeopleTools Upgrades</a:t>
            </a:r>
          </a:p>
        </p:txBody>
      </p:sp>
      <p:sp>
        <p:nvSpPr>
          <p:cNvPr id="51" name="TextBox 50">
            <a:extLst>
              <a:ext uri="{FF2B5EF4-FFF2-40B4-BE49-F238E27FC236}">
                <a16:creationId xmlns:a16="http://schemas.microsoft.com/office/drawing/2014/main" xmlns="" id="{5B8169FD-078B-49F8-8FE3-5F9369ED9D64}"/>
              </a:ext>
            </a:extLst>
          </p:cNvPr>
          <p:cNvSpPr txBox="1"/>
          <p:nvPr/>
        </p:nvSpPr>
        <p:spPr>
          <a:xfrm>
            <a:off x="784788" y="1989814"/>
            <a:ext cx="7352672" cy="646331"/>
          </a:xfrm>
          <a:prstGeom prst="rect">
            <a:avLst/>
          </a:prstGeom>
          <a:noFill/>
        </p:spPr>
        <p:txBody>
          <a:bodyPr wrap="square" rtlCol="0">
            <a:spAutoFit/>
          </a:bodyPr>
          <a:lstStyle/>
          <a:p>
            <a:r>
              <a:rPr lang="en-US" dirty="0">
                <a:solidFill>
                  <a:srgbClr val="7A003C"/>
                </a:solidFill>
                <a:latin typeface="Arial" charset="0"/>
                <a:ea typeface="Arial" charset="0"/>
                <a:cs typeface="Arial" charset="0"/>
              </a:rPr>
              <a:t>PSAdmin Roles were redefined for PeopleTools upgrades to allow for more distributed workload.</a:t>
            </a:r>
          </a:p>
        </p:txBody>
      </p:sp>
    </p:spTree>
    <p:extLst>
      <p:ext uri="{BB962C8B-B14F-4D97-AF65-F5344CB8AC3E}">
        <p14:creationId xmlns:p14="http://schemas.microsoft.com/office/powerpoint/2010/main" val="2816457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Weblogic patching</a:t>
            </a:r>
          </a:p>
        </p:txBody>
      </p:sp>
      <p:sp>
        <p:nvSpPr>
          <p:cNvPr id="6" name="Footer Placeholder 2">
            <a:extLst>
              <a:ext uri="{FF2B5EF4-FFF2-40B4-BE49-F238E27FC236}">
                <a16:creationId xmlns:a16="http://schemas.microsoft.com/office/drawing/2014/main" xmlns=""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a:extLst>
              <a:ext uri="{FF2B5EF4-FFF2-40B4-BE49-F238E27FC236}">
                <a16:creationId xmlns:a16="http://schemas.microsoft.com/office/drawing/2014/main" xmlns="" id="{ADA8865E-0751-43E5-86E0-74B273914935}"/>
              </a:ext>
            </a:extLst>
          </p:cNvPr>
          <p:cNvPicPr>
            <a:picLocks noChangeAspect="1"/>
          </p:cNvPicPr>
          <p:nvPr/>
        </p:nvPicPr>
        <p:blipFill>
          <a:blip r:embed="rId2"/>
          <a:stretch>
            <a:fillRect/>
          </a:stretch>
        </p:blipFill>
        <p:spPr>
          <a:xfrm>
            <a:off x="3422811" y="1335024"/>
            <a:ext cx="4844872" cy="4830721"/>
          </a:xfrm>
          <a:prstGeom prst="rect">
            <a:avLst/>
          </a:prstGeom>
        </p:spPr>
      </p:pic>
      <p:sp>
        <p:nvSpPr>
          <p:cNvPr id="7" name="Content Placeholder 6">
            <a:extLst>
              <a:ext uri="{FF2B5EF4-FFF2-40B4-BE49-F238E27FC236}">
                <a16:creationId xmlns:a16="http://schemas.microsoft.com/office/drawing/2014/main" xmlns="" id="{FEAA0E08-A5D7-4570-9EDA-9C7166C884BD}"/>
              </a:ext>
            </a:extLst>
          </p:cNvPr>
          <p:cNvSpPr>
            <a:spLocks noGrp="1"/>
          </p:cNvSpPr>
          <p:nvPr>
            <p:ph idx="1"/>
          </p:nvPr>
        </p:nvSpPr>
        <p:spPr>
          <a:xfrm>
            <a:off x="768096" y="2124733"/>
            <a:ext cx="2421913" cy="4148051"/>
          </a:xfrm>
        </p:spPr>
        <p:txBody>
          <a:bodyPr/>
          <a:lstStyle/>
          <a:p>
            <a:r>
              <a:rPr lang="en-US" dirty="0"/>
              <a:t>What is </a:t>
            </a:r>
            <a:r>
              <a:rPr lang="en-US" dirty="0" smtClean="0"/>
              <a:t>WebLogic </a:t>
            </a:r>
            <a:r>
              <a:rPr lang="en-US" dirty="0"/>
              <a:t>and why do we use it?</a:t>
            </a:r>
          </a:p>
          <a:p>
            <a:endParaRPr lang="en-US" dirty="0"/>
          </a:p>
          <a:p>
            <a:r>
              <a:rPr lang="en-US" dirty="0"/>
              <a:t>3 main sub processes</a:t>
            </a:r>
          </a:p>
          <a:p>
            <a:endParaRPr lang="en-US" dirty="0"/>
          </a:p>
          <a:p>
            <a:r>
              <a:rPr lang="en-US" dirty="0"/>
              <a:t>The one that takes the longest now is restarting all the PeopleSoft servers</a:t>
            </a:r>
          </a:p>
        </p:txBody>
      </p:sp>
    </p:spTree>
    <p:extLst>
      <p:ext uri="{BB962C8B-B14F-4D97-AF65-F5344CB8AC3E}">
        <p14:creationId xmlns:p14="http://schemas.microsoft.com/office/powerpoint/2010/main" val="2319848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2350185" cy="1499616"/>
          </a:xfrm>
        </p:spPr>
        <p:txBody>
          <a:bodyPr>
            <a:normAutofit/>
          </a:bodyPr>
          <a:lstStyle/>
          <a:p>
            <a:r>
              <a:rPr lang="en-US" sz="3600" dirty="0"/>
              <a:t>Selective</a:t>
            </a:r>
            <a:r>
              <a:rPr lang="en-US" sz="3500" dirty="0"/>
              <a:t> </a:t>
            </a:r>
            <a:r>
              <a:rPr lang="en-US" sz="3600" dirty="0"/>
              <a:t>Adoption</a:t>
            </a:r>
            <a:endParaRPr lang="en-US" sz="3500" dirty="0"/>
          </a:p>
        </p:txBody>
      </p:sp>
      <p:sp>
        <p:nvSpPr>
          <p:cNvPr id="7" name="Content Placeholder 6">
            <a:extLst>
              <a:ext uri="{FF2B5EF4-FFF2-40B4-BE49-F238E27FC236}">
                <a16:creationId xmlns:a16="http://schemas.microsoft.com/office/drawing/2014/main" xmlns="" id="{FEAA0E08-A5D7-4570-9EDA-9C7166C884BD}"/>
              </a:ext>
            </a:extLst>
          </p:cNvPr>
          <p:cNvSpPr>
            <a:spLocks noGrp="1"/>
          </p:cNvSpPr>
          <p:nvPr>
            <p:ph idx="1"/>
          </p:nvPr>
        </p:nvSpPr>
        <p:spPr>
          <a:xfrm>
            <a:off x="768096" y="2286000"/>
            <a:ext cx="2794393" cy="3931920"/>
          </a:xfrm>
        </p:spPr>
        <p:txBody>
          <a:bodyPr>
            <a:normAutofit/>
          </a:bodyPr>
          <a:lstStyle/>
          <a:p>
            <a:r>
              <a:rPr lang="en-US" sz="1600" dirty="0"/>
              <a:t>What is Selective Adoption and why do we use it?</a:t>
            </a:r>
          </a:p>
          <a:p>
            <a:endParaRPr lang="en-US" sz="1600" dirty="0"/>
          </a:p>
          <a:p>
            <a:r>
              <a:rPr lang="en-US" sz="1600" dirty="0"/>
              <a:t>4 main sub processes</a:t>
            </a:r>
          </a:p>
          <a:p>
            <a:endParaRPr lang="en-US" sz="1600" dirty="0"/>
          </a:p>
          <a:p>
            <a:r>
              <a:rPr lang="en-US" sz="1600" dirty="0"/>
              <a:t>Still implementing this process in a consistent way across the all the streams, CS, HR, and FS</a:t>
            </a:r>
          </a:p>
        </p:txBody>
      </p:sp>
      <p:pic>
        <p:nvPicPr>
          <p:cNvPr id="4" name="Picture 3">
            <a:extLst>
              <a:ext uri="{FF2B5EF4-FFF2-40B4-BE49-F238E27FC236}">
                <a16:creationId xmlns:a16="http://schemas.microsoft.com/office/drawing/2014/main" xmlns="" id="{403CCEA5-FBB3-431C-95C3-0B9B550C7EFB}"/>
              </a:ext>
            </a:extLst>
          </p:cNvPr>
          <p:cNvPicPr>
            <a:picLocks noChangeAspect="1"/>
          </p:cNvPicPr>
          <p:nvPr/>
        </p:nvPicPr>
        <p:blipFill>
          <a:blip r:embed="rId2"/>
          <a:stretch>
            <a:fillRect/>
          </a:stretch>
        </p:blipFill>
        <p:spPr>
          <a:xfrm>
            <a:off x="3562489" y="640080"/>
            <a:ext cx="5020717" cy="5577840"/>
          </a:xfrm>
          <a:prstGeom prst="rect">
            <a:avLst/>
          </a:prstGeom>
        </p:spPr>
      </p:pic>
      <p:sp>
        <p:nvSpPr>
          <p:cNvPr id="6" name="Footer Placeholder 2">
            <a:extLst>
              <a:ext uri="{FF2B5EF4-FFF2-40B4-BE49-F238E27FC236}">
                <a16:creationId xmlns:a16="http://schemas.microsoft.com/office/drawing/2014/main" xmlns="" id="{3A3005C4-FC72-4597-8EF6-55C5CE8D6164}"/>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dirty="0"/>
              <a:t>Canada Alliance   4 - 6 November 2019</a:t>
            </a:r>
          </a:p>
        </p:txBody>
      </p:sp>
    </p:spTree>
    <p:extLst>
      <p:ext uri="{BB962C8B-B14F-4D97-AF65-F5344CB8AC3E}">
        <p14:creationId xmlns:p14="http://schemas.microsoft.com/office/powerpoint/2010/main" val="2635536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4550113" cy="1499616"/>
          </a:xfrm>
        </p:spPr>
        <p:txBody>
          <a:bodyPr>
            <a:normAutofit/>
          </a:bodyPr>
          <a:lstStyle/>
          <a:p>
            <a:r>
              <a:rPr lang="en-US" sz="4400" dirty="0"/>
              <a:t>SUMMARY</a:t>
            </a:r>
          </a:p>
        </p:txBody>
      </p:sp>
      <p:sp>
        <p:nvSpPr>
          <p:cNvPr id="4" name="Content Placeholder 3">
            <a:extLst>
              <a:ext uri="{FF2B5EF4-FFF2-40B4-BE49-F238E27FC236}">
                <a16:creationId xmlns:a16="http://schemas.microsoft.com/office/drawing/2014/main" xmlns="" id="{49CC05C0-4625-4DAC-B3AC-822EF8EF4785}"/>
              </a:ext>
            </a:extLst>
          </p:cNvPr>
          <p:cNvSpPr>
            <a:spLocks noGrp="1"/>
          </p:cNvSpPr>
          <p:nvPr>
            <p:ph idx="1"/>
          </p:nvPr>
        </p:nvSpPr>
        <p:spPr>
          <a:xfrm>
            <a:off x="768096" y="2017647"/>
            <a:ext cx="4550113" cy="4023360"/>
          </a:xfrm>
        </p:spPr>
        <p:txBody>
          <a:bodyPr>
            <a:normAutofit/>
          </a:bodyPr>
          <a:lstStyle/>
          <a:p>
            <a:pPr marL="0" indent="0">
              <a:buNone/>
            </a:pPr>
            <a:r>
              <a:rPr lang="en-US" sz="2000" dirty="0"/>
              <a:t>We are maturing.</a:t>
            </a:r>
          </a:p>
          <a:p>
            <a:pPr marL="0" indent="0">
              <a:buNone/>
            </a:pPr>
            <a:endParaRPr lang="en-US" sz="2000" dirty="0"/>
          </a:p>
          <a:p>
            <a:pPr marL="0" indent="0">
              <a:buNone/>
            </a:pPr>
            <a:r>
              <a:rPr lang="en-US" sz="2000" dirty="0"/>
              <a:t>Continuous Improvement means that we need to keep looking at how we do things with technology </a:t>
            </a:r>
            <a:r>
              <a:rPr lang="en-US" sz="2000" i="1" dirty="0"/>
              <a:t>and</a:t>
            </a:r>
            <a:r>
              <a:rPr lang="en-US" sz="2000" dirty="0"/>
              <a:t> processes.</a:t>
            </a:r>
          </a:p>
          <a:p>
            <a:pPr marL="0" indent="0">
              <a:buNone/>
            </a:pPr>
            <a:endParaRPr lang="en-US" sz="2000" dirty="0"/>
          </a:p>
          <a:p>
            <a:pPr marL="0" indent="0">
              <a:buNone/>
            </a:pPr>
            <a:r>
              <a:rPr lang="en-US" sz="2000" dirty="0"/>
              <a:t>We need to keep asking the question, how can we do better?</a:t>
            </a:r>
          </a:p>
        </p:txBody>
      </p:sp>
      <p:pic>
        <p:nvPicPr>
          <p:cNvPr id="2052" name="Picture 4" descr="Image result for peoplesoft administrator superpower">
            <a:extLst>
              <a:ext uri="{FF2B5EF4-FFF2-40B4-BE49-F238E27FC236}">
                <a16:creationId xmlns:a16="http://schemas.microsoft.com/office/drawing/2014/main" xmlns="" id="{FE569E59-502B-4FCD-8581-402305EB21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27" t="13636" r="27273" b="31819"/>
          <a:stretch/>
        </p:blipFill>
        <p:spPr bwMode="auto">
          <a:xfrm>
            <a:off x="6079989" y="640080"/>
            <a:ext cx="2168161" cy="26280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eoplesoft administrator superpower">
            <a:extLst>
              <a:ext uri="{FF2B5EF4-FFF2-40B4-BE49-F238E27FC236}">
                <a16:creationId xmlns:a16="http://schemas.microsoft.com/office/drawing/2014/main" xmlns="" id="{2B84D420-834B-4AE2-9EB5-43796FF13D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94" t="24553" r="28893" b="50000"/>
          <a:stretch/>
        </p:blipFill>
        <p:spPr bwMode="auto">
          <a:xfrm>
            <a:off x="5664200" y="3589867"/>
            <a:ext cx="2999740" cy="160341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xmlns="" id="{79E27CC1-5703-40CA-9E45-291C69EDA9C1}"/>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dirty="0"/>
              <a:t>Canada Alliance   4 - 6 November 2019</a:t>
            </a:r>
          </a:p>
        </p:txBody>
      </p:sp>
    </p:spTree>
    <p:extLst>
      <p:ext uri="{BB962C8B-B14F-4D97-AF65-F5344CB8AC3E}">
        <p14:creationId xmlns:p14="http://schemas.microsoft.com/office/powerpoint/2010/main" val="1525499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PEOPLE</a:t>
            </a:r>
            <a:endParaRPr lang="en-US" dirty="0"/>
          </a:p>
        </p:txBody>
      </p:sp>
      <p:sp>
        <p:nvSpPr>
          <p:cNvPr id="3" name="Subtitle 2"/>
          <p:cNvSpPr>
            <a:spLocks noGrp="1"/>
          </p:cNvSpPr>
          <p:nvPr>
            <p:ph type="subTitle" idx="1"/>
          </p:nvPr>
        </p:nvSpPr>
        <p:spPr/>
        <p:txBody>
          <a:bodyPr/>
          <a:lstStyle/>
          <a:p>
            <a:r>
              <a:rPr lang="en-US" dirty="0" smtClean="0"/>
              <a:t>Individuals &amp; Teams</a:t>
            </a:r>
            <a:endParaRPr lang="en-US" dirty="0"/>
          </a:p>
        </p:txBody>
      </p:sp>
      <p:sp>
        <p:nvSpPr>
          <p:cNvPr id="5" name="Footer Placeholder 2">
            <a:extLst>
              <a:ext uri="{FF2B5EF4-FFF2-40B4-BE49-F238E27FC236}">
                <a16:creationId xmlns:a16="http://schemas.microsoft.com/office/drawing/2014/main" xmlns=""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768096" y="2415700"/>
            <a:ext cx="7493930" cy="3557083"/>
          </a:xfrm>
        </p:spPr>
        <p:txBody>
          <a:bodyPr>
            <a:normAutofit/>
          </a:bodyPr>
          <a:lstStyle/>
          <a:p>
            <a:r>
              <a:rPr lang="en-CA" sz="1800" dirty="0" smtClean="0"/>
              <a:t>Much </a:t>
            </a:r>
            <a:r>
              <a:rPr lang="en-CA" sz="1800" dirty="0"/>
              <a:t>of the work done at Google, and in many organizations, is done collaboratively by teams. The team is the molecular unit where real production happens, where innovative ideas are conceived and tested, and where employees experience most of their work. But it’s also where interpersonal issues, ill-suited skill sets, and unclear group goals can hinder productivity and cause friction.</a:t>
            </a:r>
          </a:p>
          <a:p>
            <a:r>
              <a:rPr lang="en-CA" sz="1800" dirty="0"/>
              <a:t>Following the success of </a:t>
            </a:r>
            <a:r>
              <a:rPr lang="en-CA" sz="1800" dirty="0">
                <a:hlinkClick r:id="rId3"/>
              </a:rPr>
              <a:t>Google’s Project Oxygen research</a:t>
            </a:r>
            <a:r>
              <a:rPr lang="en-CA" sz="1800" dirty="0"/>
              <a:t> where the People Analytics team studied </a:t>
            </a:r>
            <a:r>
              <a:rPr lang="en-CA" sz="1800" dirty="0">
                <a:hlinkClick r:id="rId4"/>
              </a:rPr>
              <a:t>what makes a great manager</a:t>
            </a:r>
            <a:r>
              <a:rPr lang="en-CA" sz="1800" dirty="0"/>
              <a:t>, Google researchers applied a similar method </a:t>
            </a:r>
            <a:r>
              <a:rPr lang="en-CA" sz="1800" b="1" dirty="0"/>
              <a:t>to discover the secrets of effective teams at Google. Code-named Project Aristotle</a:t>
            </a:r>
            <a:r>
              <a:rPr lang="en-CA" sz="1800" dirty="0"/>
              <a:t> - a tribute to Aristotle’s quote, </a:t>
            </a:r>
            <a:r>
              <a:rPr lang="en-CA" sz="1800" b="1" dirty="0"/>
              <a:t>"the whole is greater than the sum of its parts" </a:t>
            </a:r>
            <a:r>
              <a:rPr lang="en-CA" sz="1800" dirty="0"/>
              <a:t>(as the Google researchers believed employees can do more working together than alone) - the goal was to answer the question: </a:t>
            </a:r>
            <a:r>
              <a:rPr lang="en-CA" sz="1800" b="1" dirty="0"/>
              <a:t>“What makes a team effective at Google?”</a:t>
            </a:r>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 y="434975"/>
            <a:ext cx="7596187" cy="179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1849" y="6458466"/>
            <a:ext cx="4412042" cy="461665"/>
          </a:xfrm>
          <a:prstGeom prst="rect">
            <a:avLst/>
          </a:prstGeom>
          <a:noFill/>
        </p:spPr>
        <p:txBody>
          <a:bodyPr wrap="none" rtlCol="0">
            <a:spAutoFit/>
          </a:bodyPr>
          <a:lstStyle/>
          <a:p>
            <a:r>
              <a:rPr lang="en-CA" sz="1200" dirty="0">
                <a:hlinkClick r:id="rId6"/>
              </a:rPr>
              <a:t>https://rework.withgoogle.com/print/guides/5721312655835136</a:t>
            </a:r>
            <a:r>
              <a:rPr lang="en-CA" sz="1200" dirty="0" smtClean="0">
                <a:hlinkClick r:id="rId6"/>
              </a:rPr>
              <a:t>/</a:t>
            </a:r>
            <a:endParaRPr lang="en-CA" sz="1200" dirty="0" smtClean="0"/>
          </a:p>
          <a:p>
            <a:endParaRPr lang="en-CA" sz="1200" dirty="0"/>
          </a:p>
        </p:txBody>
      </p:sp>
    </p:spTree>
    <p:extLst>
      <p:ext uri="{BB962C8B-B14F-4D97-AF65-F5344CB8AC3E}">
        <p14:creationId xmlns:p14="http://schemas.microsoft.com/office/powerpoint/2010/main" val="3044517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200" b="1" dirty="0"/>
              <a:t>The researchers found that what really mattered was less about who is on the team, and more about how the team worked together.</a:t>
            </a:r>
            <a:r>
              <a:rPr lang="en-CA" sz="2200" dirty="0"/>
              <a:t> </a:t>
            </a: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Content Placeholder 3"/>
          <p:cNvSpPr txBox="1">
            <a:spLocks/>
          </p:cNvSpPr>
          <p:nvPr/>
        </p:nvSpPr>
        <p:spPr>
          <a:xfrm>
            <a:off x="4755897" y="2230512"/>
            <a:ext cx="3613404" cy="40233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820" y="1976512"/>
            <a:ext cx="4012680" cy="4019550"/>
          </a:xfrm>
          <a:prstGeom prst="rect">
            <a:avLst/>
          </a:prstGeom>
        </p:spPr>
      </p:pic>
      <p:sp>
        <p:nvSpPr>
          <p:cNvPr id="9" name="TextBox 8"/>
          <p:cNvSpPr txBox="1"/>
          <p:nvPr/>
        </p:nvSpPr>
        <p:spPr>
          <a:xfrm>
            <a:off x="831849" y="6458466"/>
            <a:ext cx="4412042" cy="461665"/>
          </a:xfrm>
          <a:prstGeom prst="rect">
            <a:avLst/>
          </a:prstGeom>
          <a:noFill/>
        </p:spPr>
        <p:txBody>
          <a:bodyPr wrap="none" rtlCol="0">
            <a:spAutoFit/>
          </a:bodyPr>
          <a:lstStyle/>
          <a:p>
            <a:r>
              <a:rPr lang="en-CA" sz="1200" dirty="0">
                <a:hlinkClick r:id="rId4"/>
              </a:rPr>
              <a:t>https://rework.withgoogle.com/print/guides/5721312655835136</a:t>
            </a:r>
            <a:r>
              <a:rPr lang="en-CA" sz="1200" dirty="0" smtClean="0">
                <a:hlinkClick r:id="rId4"/>
              </a:rPr>
              <a:t>/</a:t>
            </a:r>
            <a:endParaRPr lang="en-CA" sz="1200" dirty="0" smtClean="0"/>
          </a:p>
          <a:p>
            <a:endParaRPr lang="en-CA" sz="1200" dirty="0"/>
          </a:p>
        </p:txBody>
      </p:sp>
    </p:spTree>
    <p:extLst>
      <p:ext uri="{BB962C8B-B14F-4D97-AF65-F5344CB8AC3E}">
        <p14:creationId xmlns:p14="http://schemas.microsoft.com/office/powerpoint/2010/main" val="196564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007" r="10007"/>
          <a:stretch>
            <a:fillRect/>
          </a:stretch>
        </p:blipFill>
        <p:spPr/>
      </p:pic>
      <p:sp>
        <p:nvSpPr>
          <p:cNvPr id="2" name="Title 1"/>
          <p:cNvSpPr>
            <a:spLocks noGrp="1"/>
          </p:cNvSpPr>
          <p:nvPr>
            <p:ph type="title"/>
          </p:nvPr>
        </p:nvSpPr>
        <p:spPr>
          <a:xfrm>
            <a:off x="250220" y="4994672"/>
            <a:ext cx="5829300" cy="1463040"/>
          </a:xfrm>
        </p:spPr>
        <p:txBody>
          <a:bodyPr/>
          <a:lstStyle/>
          <a:p>
            <a:r>
              <a:rPr lang="en-US" dirty="0" smtClean="0"/>
              <a:t>McMaster university</a:t>
            </a: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a:t>Founded in </a:t>
            </a:r>
            <a:r>
              <a:rPr lang="en-US" dirty="0" smtClean="0"/>
              <a:t>1887, </a:t>
            </a:r>
            <a:r>
              <a:rPr lang="en-US" dirty="0"/>
              <a:t>in </a:t>
            </a:r>
            <a:r>
              <a:rPr lang="en-US" dirty="0" smtClean="0"/>
              <a:t>Toronto, </a:t>
            </a:r>
            <a:r>
              <a:rPr lang="en-US" dirty="0"/>
              <a:t>through a bequest from the estate of Senator William </a:t>
            </a:r>
            <a:r>
              <a:rPr lang="en-US" dirty="0" smtClean="0"/>
              <a:t>McMaster</a:t>
            </a:r>
          </a:p>
          <a:p>
            <a:endParaRPr lang="en-CA" dirty="0" smtClean="0"/>
          </a:p>
          <a:p>
            <a:r>
              <a:rPr lang="en-CA" dirty="0" smtClean="0"/>
              <a:t>Relocated </a:t>
            </a:r>
            <a:r>
              <a:rPr lang="en-CA" dirty="0"/>
              <a:t>from Toronto to Hamilton in 1930</a:t>
            </a:r>
          </a:p>
        </p:txBody>
      </p:sp>
      <p:sp>
        <p:nvSpPr>
          <p:cNvPr id="6" name="Footer Placeholder 2">
            <a:extLst>
              <a:ext uri="{FF2B5EF4-FFF2-40B4-BE49-F238E27FC236}">
                <a16:creationId xmlns:a16="http://schemas.microsoft.com/office/drawing/2014/main" xmlns=""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Content Placeholder 3"/>
          <p:cNvSpPr txBox="1">
            <a:spLocks/>
          </p:cNvSpPr>
          <p:nvPr/>
        </p:nvSpPr>
        <p:spPr>
          <a:xfrm>
            <a:off x="4755897" y="2230512"/>
            <a:ext cx="3613404" cy="40233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CA"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671828176"/>
              </p:ext>
            </p:extLst>
          </p:nvPr>
        </p:nvGraphicFramePr>
        <p:xfrm>
          <a:off x="844550" y="815976"/>
          <a:ext cx="7277100" cy="5581400"/>
        </p:xfrm>
        <a:graphic>
          <a:graphicData uri="http://schemas.openxmlformats.org/drawingml/2006/table">
            <a:tbl>
              <a:tblPr firstRow="1" bandRow="1">
                <a:tableStyleId>{5C22544A-7EE6-4342-B048-85BDC9FD1C3A}</a:tableStyleId>
              </a:tblPr>
              <a:tblGrid>
                <a:gridCol w="7277100">
                  <a:extLst>
                    <a:ext uri="{9D8B030D-6E8A-4147-A177-3AD203B41FA5}">
                      <a16:colId xmlns:a16="http://schemas.microsoft.com/office/drawing/2014/main" xmlns="" val="20000"/>
                    </a:ext>
                  </a:extLst>
                </a:gridCol>
              </a:tblGrid>
              <a:tr h="886888">
                <a:tc>
                  <a:txBody>
                    <a:bodyPr/>
                    <a:lstStyle/>
                    <a:p>
                      <a:pPr algn="l"/>
                      <a:r>
                        <a:rPr lang="en-CA" sz="1800" b="1" dirty="0" smtClean="0"/>
                        <a:t>THE RESEARCHERS ALSO DISCOVERED WHICH VARIABLES WERE </a:t>
                      </a:r>
                      <a:r>
                        <a:rPr lang="en-CA" sz="1800" b="1" dirty="0" smtClean="0">
                          <a:solidFill>
                            <a:schemeClr val="tx1"/>
                          </a:solidFill>
                        </a:rPr>
                        <a:t>NOT</a:t>
                      </a:r>
                      <a:r>
                        <a:rPr lang="en-CA" sz="1800" b="1" baseline="0" dirty="0" smtClean="0">
                          <a:solidFill>
                            <a:schemeClr val="tx1"/>
                          </a:solidFill>
                        </a:rPr>
                        <a:t> </a:t>
                      </a:r>
                      <a:r>
                        <a:rPr lang="en-CA" sz="1800" b="1" baseline="0" dirty="0" smtClean="0"/>
                        <a:t>SIGNIFICANTLY CONNECTED WITH TEAM </a:t>
                      </a:r>
                      <a:r>
                        <a:rPr lang="en-CA" sz="1800" b="1" baseline="0" dirty="0" smtClean="0">
                          <a:solidFill>
                            <a:schemeClr val="bg1"/>
                          </a:solidFill>
                        </a:rPr>
                        <a:t>EFFECTIVENESS AT GOOGLE</a:t>
                      </a:r>
                      <a:endParaRPr lang="en-US" sz="1800" dirty="0">
                        <a:solidFill>
                          <a:schemeClr val="bg1"/>
                        </a:solidFill>
                      </a:endParaRPr>
                    </a:p>
                  </a:txBody>
                  <a:tcPr/>
                </a:tc>
                <a:extLst>
                  <a:ext uri="{0D108BD9-81ED-4DB2-BD59-A6C34878D82A}">
                    <a16:rowId xmlns:a16="http://schemas.microsoft.com/office/drawing/2014/main" xmlns="" val="10000"/>
                  </a:ext>
                </a:extLst>
              </a:tr>
              <a:tr h="483944">
                <a:tc>
                  <a:txBody>
                    <a:bodyPr/>
                    <a:lstStyle/>
                    <a:p>
                      <a:pPr algn="l"/>
                      <a:r>
                        <a:rPr lang="en-CA" sz="1600" b="1" i="0" u="none" strike="noStrike" kern="1200" dirty="0" smtClean="0">
                          <a:solidFill>
                            <a:schemeClr val="dk1"/>
                          </a:solidFill>
                          <a:effectLst/>
                          <a:latin typeface="+mn-lt"/>
                          <a:ea typeface="+mn-ea"/>
                          <a:cs typeface="+mn-cs"/>
                        </a:rPr>
                        <a:t>Colocation of teammates (sitting together in the same office)</a:t>
                      </a:r>
                      <a:endParaRPr lang="en-US" sz="1600" b="1" dirty="0"/>
                    </a:p>
                  </a:txBody>
                  <a:tcPr/>
                </a:tc>
                <a:extLst>
                  <a:ext uri="{0D108BD9-81ED-4DB2-BD59-A6C34878D82A}">
                    <a16:rowId xmlns:a16="http://schemas.microsoft.com/office/drawing/2014/main" xmlns="" val="10001"/>
                  </a:ext>
                </a:extLst>
              </a:tr>
              <a:tr h="483944">
                <a:tc>
                  <a:txBody>
                    <a:bodyPr/>
                    <a:lstStyle/>
                    <a:p>
                      <a:pPr algn="l"/>
                      <a:r>
                        <a:rPr lang="en-CA" sz="1600" b="0" i="0" u="none" strike="noStrike" kern="1200" dirty="0" smtClean="0">
                          <a:solidFill>
                            <a:schemeClr val="dk1"/>
                          </a:solidFill>
                          <a:effectLst/>
                          <a:latin typeface="+mn-lt"/>
                          <a:ea typeface="+mn-ea"/>
                          <a:cs typeface="+mn-cs"/>
                        </a:rPr>
                        <a:t>Consensus-driven decision making</a:t>
                      </a:r>
                      <a:endParaRPr lang="en-US" sz="1600" b="0" dirty="0"/>
                    </a:p>
                  </a:txBody>
                  <a:tcPr/>
                </a:tc>
                <a:extLst>
                  <a:ext uri="{0D108BD9-81ED-4DB2-BD59-A6C34878D82A}">
                    <a16:rowId xmlns:a16="http://schemas.microsoft.com/office/drawing/2014/main" xmlns="" val="10002"/>
                  </a:ext>
                </a:extLst>
              </a:tr>
              <a:tr h="483944">
                <a:tc>
                  <a:txBody>
                    <a:bodyPr/>
                    <a:lstStyle/>
                    <a:p>
                      <a:pPr algn="l"/>
                      <a:r>
                        <a:rPr lang="en-CA" sz="1600" b="0" i="0" u="none" strike="noStrike" kern="1200" dirty="0" smtClean="0">
                          <a:solidFill>
                            <a:schemeClr val="dk1"/>
                          </a:solidFill>
                          <a:effectLst/>
                          <a:latin typeface="+mn-lt"/>
                          <a:ea typeface="+mn-ea"/>
                          <a:cs typeface="+mn-cs"/>
                        </a:rPr>
                        <a:t>Extroversion of team members</a:t>
                      </a:r>
                      <a:endParaRPr lang="en-US" sz="1600" b="0" dirty="0"/>
                    </a:p>
                  </a:txBody>
                  <a:tcPr/>
                </a:tc>
                <a:extLst>
                  <a:ext uri="{0D108BD9-81ED-4DB2-BD59-A6C34878D82A}">
                    <a16:rowId xmlns:a16="http://schemas.microsoft.com/office/drawing/2014/main" xmlns="" val="10003"/>
                  </a:ext>
                </a:extLst>
              </a:tr>
              <a:tr h="483944">
                <a:tc>
                  <a:txBody>
                    <a:bodyPr/>
                    <a:lstStyle/>
                    <a:p>
                      <a:pPr algn="l"/>
                      <a:r>
                        <a:rPr lang="en-CA" sz="1600" b="0" i="0" u="none" strike="noStrike" kern="1200" dirty="0" smtClean="0">
                          <a:solidFill>
                            <a:schemeClr val="dk1"/>
                          </a:solidFill>
                          <a:effectLst/>
                          <a:latin typeface="+mn-lt"/>
                          <a:ea typeface="+mn-ea"/>
                          <a:cs typeface="+mn-cs"/>
                        </a:rPr>
                        <a:t>Individual performance of team members</a:t>
                      </a:r>
                      <a:endParaRPr lang="en-US" sz="1600" b="0" dirty="0"/>
                    </a:p>
                  </a:txBody>
                  <a:tcPr/>
                </a:tc>
                <a:extLst>
                  <a:ext uri="{0D108BD9-81ED-4DB2-BD59-A6C34878D82A}">
                    <a16:rowId xmlns:a16="http://schemas.microsoft.com/office/drawing/2014/main" xmlns="" val="10004"/>
                  </a:ext>
                </a:extLst>
              </a:tr>
              <a:tr h="483944">
                <a:tc>
                  <a:txBody>
                    <a:bodyPr/>
                    <a:lstStyle/>
                    <a:p>
                      <a:pPr algn="l"/>
                      <a:r>
                        <a:rPr lang="en-CA" sz="1600" b="0" i="0" u="none" strike="noStrike" kern="1200" dirty="0" smtClean="0">
                          <a:solidFill>
                            <a:schemeClr val="dk1"/>
                          </a:solidFill>
                          <a:effectLst/>
                          <a:latin typeface="+mn-lt"/>
                          <a:ea typeface="+mn-ea"/>
                          <a:cs typeface="+mn-cs"/>
                        </a:rPr>
                        <a:t>Workload size</a:t>
                      </a:r>
                      <a:endParaRPr lang="en-US" sz="1600" b="0" dirty="0"/>
                    </a:p>
                  </a:txBody>
                  <a:tcPr/>
                </a:tc>
                <a:extLst>
                  <a:ext uri="{0D108BD9-81ED-4DB2-BD59-A6C34878D82A}">
                    <a16:rowId xmlns:a16="http://schemas.microsoft.com/office/drawing/2014/main" xmlns="" val="10005"/>
                  </a:ext>
                </a:extLst>
              </a:tr>
              <a:tr h="483944">
                <a:tc>
                  <a:txBody>
                    <a:bodyPr/>
                    <a:lstStyle/>
                    <a:p>
                      <a:pPr algn="l"/>
                      <a:r>
                        <a:rPr lang="en-CA" sz="1600" b="0" i="0" u="none" strike="noStrike" kern="1200" dirty="0" smtClean="0">
                          <a:solidFill>
                            <a:schemeClr val="dk1"/>
                          </a:solidFill>
                          <a:effectLst/>
                          <a:latin typeface="+mn-lt"/>
                          <a:ea typeface="+mn-ea"/>
                          <a:cs typeface="+mn-cs"/>
                        </a:rPr>
                        <a:t>Seniority</a:t>
                      </a:r>
                      <a:endParaRPr lang="en-US" sz="1600" b="0" dirty="0"/>
                    </a:p>
                  </a:txBody>
                  <a:tcPr/>
                </a:tc>
                <a:extLst>
                  <a:ext uri="{0D108BD9-81ED-4DB2-BD59-A6C34878D82A}">
                    <a16:rowId xmlns:a16="http://schemas.microsoft.com/office/drawing/2014/main" xmlns="" val="10006"/>
                  </a:ext>
                </a:extLst>
              </a:tr>
              <a:tr h="483944">
                <a:tc>
                  <a:txBody>
                    <a:bodyPr/>
                    <a:lstStyle/>
                    <a:p>
                      <a:pPr algn="l"/>
                      <a:r>
                        <a:rPr lang="en-CA" sz="1600" b="0" i="0" u="none" strike="noStrike" kern="1200" dirty="0" smtClean="0">
                          <a:solidFill>
                            <a:schemeClr val="dk1"/>
                          </a:solidFill>
                          <a:effectLst/>
                          <a:latin typeface="+mn-lt"/>
                          <a:ea typeface="+mn-ea"/>
                          <a:cs typeface="+mn-cs"/>
                        </a:rPr>
                        <a:t>Team size</a:t>
                      </a:r>
                      <a:endParaRPr lang="en-US" sz="1600" b="0" dirty="0"/>
                    </a:p>
                  </a:txBody>
                  <a:tcPr/>
                </a:tc>
                <a:extLst>
                  <a:ext uri="{0D108BD9-81ED-4DB2-BD59-A6C34878D82A}">
                    <a16:rowId xmlns:a16="http://schemas.microsoft.com/office/drawing/2014/main" xmlns="" val="10007"/>
                  </a:ext>
                </a:extLst>
              </a:tr>
              <a:tr h="483944">
                <a:tc>
                  <a:txBody>
                    <a:bodyPr/>
                    <a:lstStyle/>
                    <a:p>
                      <a:pPr algn="l"/>
                      <a:r>
                        <a:rPr lang="en-CA" sz="1600" b="0" i="0" u="none" strike="noStrike" kern="1200" dirty="0" smtClean="0">
                          <a:solidFill>
                            <a:schemeClr val="dk1"/>
                          </a:solidFill>
                          <a:effectLst/>
                          <a:latin typeface="+mn-lt"/>
                          <a:ea typeface="+mn-ea"/>
                          <a:cs typeface="+mn-cs"/>
                        </a:rPr>
                        <a:t>Tenure</a:t>
                      </a:r>
                      <a:endParaRPr lang="en-US" sz="1600" b="0" dirty="0"/>
                    </a:p>
                  </a:txBody>
                  <a:tcPr/>
                </a:tc>
                <a:extLst>
                  <a:ext uri="{0D108BD9-81ED-4DB2-BD59-A6C34878D82A}">
                    <a16:rowId xmlns:a16="http://schemas.microsoft.com/office/drawing/2014/main" xmlns="" val="10008"/>
                  </a:ext>
                </a:extLst>
              </a:tr>
              <a:tr h="800981">
                <a:tc>
                  <a:txBody>
                    <a:bodyPr/>
                    <a:lstStyle/>
                    <a:p>
                      <a:pPr algn="l"/>
                      <a:r>
                        <a:rPr lang="en-CA" sz="1600" b="1" i="0" u="none" strike="noStrike" kern="1200" dirty="0" smtClean="0">
                          <a:solidFill>
                            <a:schemeClr val="dk1"/>
                          </a:solidFill>
                          <a:effectLst/>
                          <a:latin typeface="+mn-lt"/>
                          <a:ea typeface="+mn-ea"/>
                          <a:cs typeface="+mn-cs"/>
                        </a:rPr>
                        <a:t>It’s important to note though that while these variables did not significantly impact team effectiveness measurements at Google, that doesn’t mean they’re not important elsewhere.</a:t>
                      </a:r>
                      <a:endParaRPr lang="en-US" sz="1600" b="1" dirty="0"/>
                    </a:p>
                  </a:txBody>
                  <a:tcPr/>
                </a:tc>
              </a:tr>
            </a:tbl>
          </a:graphicData>
        </a:graphic>
      </p:graphicFrame>
      <p:sp>
        <p:nvSpPr>
          <p:cNvPr id="10" name="TextBox 9"/>
          <p:cNvSpPr txBox="1"/>
          <p:nvPr/>
        </p:nvSpPr>
        <p:spPr>
          <a:xfrm>
            <a:off x="831849" y="6458466"/>
            <a:ext cx="4412042" cy="461665"/>
          </a:xfrm>
          <a:prstGeom prst="rect">
            <a:avLst/>
          </a:prstGeom>
          <a:noFill/>
        </p:spPr>
        <p:txBody>
          <a:bodyPr wrap="none" rtlCol="0">
            <a:spAutoFit/>
          </a:bodyPr>
          <a:lstStyle/>
          <a:p>
            <a:r>
              <a:rPr lang="en-CA" sz="1200" dirty="0">
                <a:hlinkClick r:id="rId3"/>
              </a:rPr>
              <a:t>https://rework.withgoogle.com/print/guides/5721312655835136</a:t>
            </a:r>
            <a:r>
              <a:rPr lang="en-CA" sz="1200" dirty="0" smtClean="0">
                <a:hlinkClick r:id="rId3"/>
              </a:rPr>
              <a:t>/</a:t>
            </a:r>
            <a:endParaRPr lang="en-CA" sz="1200" dirty="0" smtClean="0"/>
          </a:p>
          <a:p>
            <a:endParaRPr lang="en-CA" sz="1200" dirty="0"/>
          </a:p>
        </p:txBody>
      </p:sp>
    </p:spTree>
    <p:extLst>
      <p:ext uri="{BB962C8B-B14F-4D97-AF65-F5344CB8AC3E}">
        <p14:creationId xmlns:p14="http://schemas.microsoft.com/office/powerpoint/2010/main" val="1654840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1611"/>
            <a:ext cx="7290054" cy="1499616"/>
          </a:xfrm>
        </p:spPr>
        <p:txBody>
          <a:bodyPr/>
          <a:lstStyle/>
          <a:p>
            <a:r>
              <a:rPr lang="en-CA" dirty="0">
                <a:solidFill>
                  <a:schemeClr val="dk1"/>
                </a:solidFill>
              </a:rPr>
              <a:t>Colocation of teammates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14382" y="2046356"/>
            <a:ext cx="3070088" cy="1535044"/>
          </a:xfrm>
        </p:spPr>
      </p:pic>
      <p:sp>
        <p:nvSpPr>
          <p:cNvPr id="3" name="Content Placeholder 2"/>
          <p:cNvSpPr>
            <a:spLocks noGrp="1"/>
          </p:cNvSpPr>
          <p:nvPr>
            <p:ph sz="half" idx="1"/>
          </p:nvPr>
        </p:nvSpPr>
        <p:spPr>
          <a:xfrm>
            <a:off x="819420" y="1976120"/>
            <a:ext cx="3657330" cy="4189730"/>
          </a:xfrm>
        </p:spPr>
        <p:txBody>
          <a:bodyPr>
            <a:normAutofit fontScale="92500" lnSpcReduction="20000"/>
          </a:bodyPr>
          <a:lstStyle/>
          <a:p>
            <a:r>
              <a:rPr lang="en-US" sz="1800" dirty="0" smtClean="0"/>
              <a:t>APP and DB support team during the PeopleSoft implementation project was located:</a:t>
            </a:r>
          </a:p>
          <a:p>
            <a:pPr>
              <a:buFont typeface="Arial" panose="020B0604020202020204" pitchFamily="34" charset="0"/>
              <a:buChar char="•"/>
            </a:pPr>
            <a:r>
              <a:rPr lang="en-US" dirty="0"/>
              <a:t> </a:t>
            </a:r>
            <a:r>
              <a:rPr lang="en-US" sz="1800" dirty="0" smtClean="0"/>
              <a:t>On campus </a:t>
            </a:r>
          </a:p>
          <a:p>
            <a:pPr lvl="1">
              <a:buFont typeface="Arial" panose="020B0604020202020204" pitchFamily="34" charset="0"/>
              <a:buChar char="•"/>
            </a:pPr>
            <a:r>
              <a:rPr lang="en-US" dirty="0" smtClean="0"/>
              <a:t>Burke Science Building (BSB)</a:t>
            </a:r>
          </a:p>
          <a:p>
            <a:pPr>
              <a:buFont typeface="Arial" panose="020B0604020202020204" pitchFamily="34" charset="0"/>
              <a:buChar char="•"/>
            </a:pPr>
            <a:r>
              <a:rPr lang="en-US" dirty="0"/>
              <a:t> </a:t>
            </a:r>
            <a:r>
              <a:rPr lang="en-US" sz="1800" dirty="0" smtClean="0"/>
              <a:t>Off campus </a:t>
            </a:r>
          </a:p>
          <a:p>
            <a:pPr lvl="1">
              <a:buFont typeface="Arial" panose="020B0604020202020204" pitchFamily="34" charset="0"/>
              <a:buChar char="•"/>
            </a:pPr>
            <a:r>
              <a:rPr lang="en-CA" dirty="0" smtClean="0"/>
              <a:t>St</a:t>
            </a:r>
            <a:r>
              <a:rPr lang="en-CA" dirty="0"/>
              <a:t>. Paul's Anglican </a:t>
            </a:r>
            <a:r>
              <a:rPr lang="en-CA" dirty="0" smtClean="0"/>
              <a:t>Church</a:t>
            </a:r>
          </a:p>
          <a:p>
            <a:pPr>
              <a:buFont typeface="Arial" panose="020B0604020202020204" pitchFamily="34" charset="0"/>
              <a:buChar char="•"/>
            </a:pPr>
            <a:r>
              <a:rPr lang="en-CA" dirty="0" smtClean="0"/>
              <a:t> </a:t>
            </a:r>
            <a:r>
              <a:rPr lang="en-CA" sz="1800" dirty="0" smtClean="0"/>
              <a:t>Off shore </a:t>
            </a:r>
          </a:p>
          <a:p>
            <a:pPr lvl="1">
              <a:buFont typeface="Arial" panose="020B0604020202020204" pitchFamily="34" charset="0"/>
              <a:buChar char="•"/>
            </a:pPr>
            <a:r>
              <a:rPr lang="en-CA" dirty="0" smtClean="0"/>
              <a:t>India</a:t>
            </a:r>
          </a:p>
          <a:p>
            <a:pPr marL="128019" lvl="1" indent="0">
              <a:buNone/>
            </a:pPr>
            <a:endParaRPr lang="en-CA" dirty="0" smtClean="0"/>
          </a:p>
          <a:p>
            <a:pPr marL="128019" lvl="1" indent="0">
              <a:buNone/>
            </a:pPr>
            <a:r>
              <a:rPr lang="en-US" sz="1800" dirty="0" smtClean="0"/>
              <a:t>Number of team members fluctuated between 4 – 6.5</a:t>
            </a:r>
          </a:p>
          <a:p>
            <a:pPr marL="128019" lvl="1" indent="0">
              <a:buNone/>
            </a:pPr>
            <a:r>
              <a:rPr lang="en-US" sz="1800" dirty="0" smtClean="0"/>
              <a:t>Those located at the church were dedicated to the project</a:t>
            </a:r>
          </a:p>
          <a:p>
            <a:pPr marL="128019" lvl="1" indent="0">
              <a:buNone/>
            </a:pPr>
            <a:r>
              <a:rPr lang="en-US" sz="1800" dirty="0" smtClean="0"/>
              <a:t>Those located at BSB took on operational support </a:t>
            </a:r>
            <a:endParaRPr lang="en-US" sz="1800" dirty="0"/>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819420" y="1266085"/>
            <a:ext cx="4141455" cy="369332"/>
          </a:xfrm>
          <a:prstGeom prst="rect">
            <a:avLst/>
          </a:prstGeom>
          <a:noFill/>
        </p:spPr>
        <p:txBody>
          <a:bodyPr wrap="none" rtlCol="0">
            <a:spAutoFit/>
          </a:bodyPr>
          <a:lstStyle/>
          <a:p>
            <a:r>
              <a:rPr lang="en-CA" dirty="0" smtClean="0"/>
              <a:t>Changes over the last 5 years at McMaster</a:t>
            </a:r>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432" y="3692521"/>
            <a:ext cx="2234486" cy="167586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0468" y="3692521"/>
            <a:ext cx="1675864" cy="1675864"/>
          </a:xfrm>
          <a:prstGeom prst="rect">
            <a:avLst/>
          </a:prstGeom>
        </p:spPr>
      </p:pic>
    </p:spTree>
    <p:extLst>
      <p:ext uri="{BB962C8B-B14F-4D97-AF65-F5344CB8AC3E}">
        <p14:creationId xmlns:p14="http://schemas.microsoft.com/office/powerpoint/2010/main" val="837178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1611"/>
            <a:ext cx="7290054" cy="1499616"/>
          </a:xfrm>
        </p:spPr>
        <p:txBody>
          <a:bodyPr/>
          <a:lstStyle/>
          <a:p>
            <a:r>
              <a:rPr lang="en-CA" dirty="0">
                <a:solidFill>
                  <a:schemeClr val="dk1"/>
                </a:solidFill>
              </a:rPr>
              <a:t>Colocation of teammates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14382" y="2046356"/>
            <a:ext cx="3070088" cy="1535044"/>
          </a:xfrm>
        </p:spPr>
      </p:pic>
      <p:sp>
        <p:nvSpPr>
          <p:cNvPr id="3" name="Content Placeholder 2"/>
          <p:cNvSpPr>
            <a:spLocks noGrp="1"/>
          </p:cNvSpPr>
          <p:nvPr>
            <p:ph sz="half" idx="1"/>
          </p:nvPr>
        </p:nvSpPr>
        <p:spPr>
          <a:xfrm>
            <a:off x="819420" y="1976120"/>
            <a:ext cx="3657330" cy="1910080"/>
          </a:xfrm>
        </p:spPr>
        <p:txBody>
          <a:bodyPr>
            <a:normAutofit/>
          </a:bodyPr>
          <a:lstStyle/>
          <a:p>
            <a:r>
              <a:rPr lang="en-US" sz="1800" dirty="0" smtClean="0"/>
              <a:t>APP and DB support team after the last implementation (March 2015 - Campus Solutions) was located: </a:t>
            </a:r>
          </a:p>
          <a:p>
            <a:pPr>
              <a:buFont typeface="Arial" panose="020B0604020202020204" pitchFamily="34" charset="0"/>
              <a:buChar char="•"/>
            </a:pPr>
            <a:r>
              <a:rPr lang="en-US" dirty="0"/>
              <a:t> </a:t>
            </a:r>
            <a:r>
              <a:rPr lang="en-US" sz="1800" dirty="0" smtClean="0"/>
              <a:t>On campus </a:t>
            </a:r>
          </a:p>
          <a:p>
            <a:pPr lvl="1">
              <a:buFont typeface="Arial" panose="020B0604020202020204" pitchFamily="34" charset="0"/>
              <a:buChar char="•"/>
            </a:pPr>
            <a:r>
              <a:rPr lang="en-US" dirty="0" smtClean="0"/>
              <a:t>Burke Science Building (BSB)</a:t>
            </a:r>
          </a:p>
          <a:p>
            <a:pPr lvl="1">
              <a:buFont typeface="Arial" panose="020B0604020202020204" pitchFamily="34" charset="0"/>
              <a:buChar char="•"/>
            </a:pPr>
            <a:endParaRPr lang="en-CA" dirty="0" smtClean="0"/>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819420" y="1266085"/>
            <a:ext cx="4141455" cy="369332"/>
          </a:xfrm>
          <a:prstGeom prst="rect">
            <a:avLst/>
          </a:prstGeom>
          <a:noFill/>
        </p:spPr>
        <p:txBody>
          <a:bodyPr wrap="none" rtlCol="0">
            <a:spAutoFit/>
          </a:bodyPr>
          <a:lstStyle/>
          <a:p>
            <a:r>
              <a:rPr lang="en-CA" dirty="0" smtClean="0"/>
              <a:t>Changes over the last 5 years at McMaster</a:t>
            </a:r>
            <a:endParaRPr lang="en-CA" dirty="0"/>
          </a:p>
        </p:txBody>
      </p:sp>
      <p:sp>
        <p:nvSpPr>
          <p:cNvPr id="8" name="TextBox 7"/>
          <p:cNvSpPr txBox="1"/>
          <p:nvPr/>
        </p:nvSpPr>
        <p:spPr>
          <a:xfrm>
            <a:off x="768350" y="4394200"/>
            <a:ext cx="6277681" cy="1200329"/>
          </a:xfrm>
          <a:prstGeom prst="rect">
            <a:avLst/>
          </a:prstGeom>
          <a:noFill/>
        </p:spPr>
        <p:txBody>
          <a:bodyPr wrap="none" rtlCol="0">
            <a:spAutoFit/>
          </a:bodyPr>
          <a:lstStyle/>
          <a:p>
            <a:pPr marL="128019" lvl="1"/>
            <a:r>
              <a:rPr lang="en-US" dirty="0"/>
              <a:t>Number of team members post go-live was 7</a:t>
            </a:r>
          </a:p>
          <a:p>
            <a:pPr marL="128019" lvl="1"/>
            <a:r>
              <a:rPr lang="en-US" dirty="0"/>
              <a:t>3 consultants and 4 full time employees</a:t>
            </a:r>
          </a:p>
          <a:p>
            <a:pPr marL="128019" lvl="1"/>
            <a:r>
              <a:rPr lang="en-US" dirty="0"/>
              <a:t>All dedicated to post go-live support and transition to operations</a:t>
            </a:r>
          </a:p>
          <a:p>
            <a:endParaRPr lang="en-CA" dirty="0"/>
          </a:p>
        </p:txBody>
      </p:sp>
      <p:sp>
        <p:nvSpPr>
          <p:cNvPr id="7" name="TextBox 6"/>
          <p:cNvSpPr txBox="1"/>
          <p:nvPr/>
        </p:nvSpPr>
        <p:spPr>
          <a:xfrm>
            <a:off x="5744817" y="278295"/>
            <a:ext cx="3051313" cy="369332"/>
          </a:xfrm>
          <a:prstGeom prst="rect">
            <a:avLst/>
          </a:prstGeom>
          <a:noFill/>
        </p:spPr>
        <p:txBody>
          <a:bodyPr wrap="square" rtlCol="0">
            <a:spAutoFit/>
          </a:bodyPr>
          <a:lstStyle/>
          <a:p>
            <a:r>
              <a:rPr lang="en-CA" dirty="0" smtClean="0">
                <a:solidFill>
                  <a:srgbClr val="0070C0"/>
                </a:solidFill>
              </a:rPr>
              <a:t>More effective team now</a:t>
            </a:r>
            <a:endParaRPr lang="en-CA" dirty="0">
              <a:solidFill>
                <a:srgbClr val="0070C0"/>
              </a:solidFill>
            </a:endParaRPr>
          </a:p>
        </p:txBody>
      </p:sp>
    </p:spTree>
    <p:extLst>
      <p:ext uri="{BB962C8B-B14F-4D97-AF65-F5344CB8AC3E}">
        <p14:creationId xmlns:p14="http://schemas.microsoft.com/office/powerpoint/2010/main" val="3102679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1611"/>
            <a:ext cx="7290054" cy="1499616"/>
          </a:xfrm>
        </p:spPr>
        <p:txBody>
          <a:bodyPr/>
          <a:lstStyle/>
          <a:p>
            <a:r>
              <a:rPr lang="en-CA" dirty="0">
                <a:solidFill>
                  <a:schemeClr val="dk1"/>
                </a:solidFill>
              </a:rPr>
              <a:t>Colocation of </a:t>
            </a:r>
            <a:r>
              <a:rPr lang="en-CA" dirty="0" smtClean="0">
                <a:solidFill>
                  <a:schemeClr val="dk1"/>
                </a:solidFill>
              </a:rPr>
              <a:t>teammates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33482" y="2046356"/>
            <a:ext cx="3070088" cy="1535044"/>
          </a:xfrm>
        </p:spPr>
      </p:pic>
      <p:sp>
        <p:nvSpPr>
          <p:cNvPr id="3" name="Content Placeholder 2"/>
          <p:cNvSpPr>
            <a:spLocks noGrp="1"/>
          </p:cNvSpPr>
          <p:nvPr>
            <p:ph sz="half" idx="1"/>
          </p:nvPr>
        </p:nvSpPr>
        <p:spPr>
          <a:xfrm>
            <a:off x="819420" y="1976120"/>
            <a:ext cx="7492730" cy="4189730"/>
          </a:xfrm>
        </p:spPr>
        <p:txBody>
          <a:bodyPr>
            <a:normAutofit/>
          </a:bodyPr>
          <a:lstStyle/>
          <a:p>
            <a:r>
              <a:rPr lang="en-US" b="1" dirty="0" smtClean="0"/>
              <a:t>What did not work:</a:t>
            </a:r>
          </a:p>
          <a:p>
            <a:pPr>
              <a:buFont typeface="Arial" panose="020B0604020202020204" pitchFamily="34" charset="0"/>
              <a:buChar char="•"/>
            </a:pPr>
            <a:r>
              <a:rPr lang="en-US" sz="1800" dirty="0"/>
              <a:t> </a:t>
            </a:r>
            <a:r>
              <a:rPr lang="en-US" sz="1800" dirty="0" smtClean="0"/>
              <a:t>1</a:t>
            </a:r>
            <a:r>
              <a:rPr lang="en-US" dirty="0" smtClean="0"/>
              <a:t> administrator sat with:</a:t>
            </a:r>
          </a:p>
          <a:p>
            <a:pPr lvl="1">
              <a:buFont typeface="Arial" panose="020B0604020202020204" pitchFamily="34" charset="0"/>
              <a:buChar char="•"/>
            </a:pPr>
            <a:r>
              <a:rPr lang="en-US" dirty="0" smtClean="0"/>
              <a:t>Campus + Portal Solutions</a:t>
            </a:r>
          </a:p>
          <a:p>
            <a:pPr lvl="1">
              <a:buFont typeface="Arial" panose="020B0604020202020204" pitchFamily="34" charset="0"/>
              <a:buChar char="•"/>
            </a:pPr>
            <a:r>
              <a:rPr lang="en-US" dirty="0" smtClean="0"/>
              <a:t>HR + Data Warehouse</a:t>
            </a:r>
          </a:p>
          <a:p>
            <a:pPr lvl="1">
              <a:buFont typeface="Arial" panose="020B0604020202020204" pitchFamily="34" charset="0"/>
              <a:buChar char="•"/>
            </a:pPr>
            <a:r>
              <a:rPr lang="en-US" dirty="0"/>
              <a:t>Finance + PeopleTools Bolt On</a:t>
            </a:r>
            <a:endParaRPr lang="en-US" dirty="0" smtClean="0"/>
          </a:p>
          <a:p>
            <a:pPr>
              <a:buFont typeface="Arial" panose="020B0604020202020204" pitchFamily="34" charset="0"/>
              <a:buChar char="•"/>
            </a:pPr>
            <a:r>
              <a:rPr lang="en-CA" dirty="0" smtClean="0"/>
              <a:t> This worked well for PeopleSoft application support</a:t>
            </a:r>
          </a:p>
          <a:p>
            <a:pPr>
              <a:buFont typeface="Arial" panose="020B0604020202020204" pitchFamily="34" charset="0"/>
              <a:buChar char="•"/>
            </a:pPr>
            <a:r>
              <a:rPr lang="en-CA" dirty="0"/>
              <a:t> </a:t>
            </a:r>
            <a:r>
              <a:rPr lang="en-CA" dirty="0" smtClean="0"/>
              <a:t>Had a dedicated application/database administrator for which they could manage the flow of work and priorities</a:t>
            </a:r>
          </a:p>
          <a:p>
            <a:pPr>
              <a:buFont typeface="Arial" panose="020B0604020202020204" pitchFamily="34" charset="0"/>
              <a:buChar char="•"/>
            </a:pPr>
            <a:r>
              <a:rPr lang="en-CA" dirty="0" smtClean="0"/>
              <a:t> Was difficult to backfill absences from an admin team perspective</a:t>
            </a:r>
          </a:p>
          <a:p>
            <a:pPr>
              <a:buFont typeface="Arial" panose="020B0604020202020204" pitchFamily="34" charset="0"/>
              <a:buChar char="•"/>
            </a:pPr>
            <a:r>
              <a:rPr lang="en-CA" dirty="0"/>
              <a:t> </a:t>
            </a:r>
            <a:r>
              <a:rPr lang="en-CA" dirty="0" smtClean="0"/>
              <a:t>Not a good way to encourage knowledge transfer or to build a knowledge base for the admin team</a:t>
            </a:r>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819420" y="1266085"/>
            <a:ext cx="4141455" cy="369332"/>
          </a:xfrm>
          <a:prstGeom prst="rect">
            <a:avLst/>
          </a:prstGeom>
          <a:noFill/>
        </p:spPr>
        <p:txBody>
          <a:bodyPr wrap="none" rtlCol="0">
            <a:spAutoFit/>
          </a:bodyPr>
          <a:lstStyle/>
          <a:p>
            <a:r>
              <a:rPr lang="en-CA" dirty="0" smtClean="0"/>
              <a:t>Changes over the last 5 years at McMaster</a:t>
            </a:r>
            <a:endParaRPr lang="en-CA" dirty="0"/>
          </a:p>
        </p:txBody>
      </p:sp>
    </p:spTree>
    <p:extLst>
      <p:ext uri="{BB962C8B-B14F-4D97-AF65-F5344CB8AC3E}">
        <p14:creationId xmlns:p14="http://schemas.microsoft.com/office/powerpoint/2010/main" val="2523146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1611"/>
            <a:ext cx="7290054" cy="1499616"/>
          </a:xfrm>
        </p:spPr>
        <p:txBody>
          <a:bodyPr/>
          <a:lstStyle/>
          <a:p>
            <a:r>
              <a:rPr lang="en-CA" dirty="0">
                <a:solidFill>
                  <a:schemeClr val="dk1"/>
                </a:solidFill>
              </a:rPr>
              <a:t>Colocation of </a:t>
            </a:r>
            <a:r>
              <a:rPr lang="en-CA" dirty="0" smtClean="0">
                <a:solidFill>
                  <a:schemeClr val="dk1"/>
                </a:solidFill>
              </a:rPr>
              <a:t>teammates - NOW</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14382" y="2046356"/>
            <a:ext cx="3070088" cy="1535044"/>
          </a:xfrm>
        </p:spPr>
      </p:pic>
      <p:sp>
        <p:nvSpPr>
          <p:cNvPr id="3" name="Content Placeholder 2"/>
          <p:cNvSpPr>
            <a:spLocks noGrp="1"/>
          </p:cNvSpPr>
          <p:nvPr>
            <p:ph sz="half" idx="1"/>
          </p:nvPr>
        </p:nvSpPr>
        <p:spPr>
          <a:xfrm>
            <a:off x="819420" y="1976120"/>
            <a:ext cx="3657330" cy="4189730"/>
          </a:xfrm>
        </p:spPr>
        <p:txBody>
          <a:bodyPr>
            <a:normAutofit/>
          </a:bodyPr>
          <a:lstStyle/>
          <a:p>
            <a:r>
              <a:rPr lang="en-US" sz="1800" dirty="0" smtClean="0"/>
              <a:t>APP and DB support team today is located together in the same office space: </a:t>
            </a:r>
          </a:p>
          <a:p>
            <a:pPr>
              <a:buFont typeface="Arial" panose="020B0604020202020204" pitchFamily="34" charset="0"/>
              <a:buChar char="•"/>
            </a:pPr>
            <a:r>
              <a:rPr lang="en-US" dirty="0"/>
              <a:t> </a:t>
            </a:r>
            <a:r>
              <a:rPr lang="en-US" sz="1800" dirty="0" smtClean="0"/>
              <a:t>On campus </a:t>
            </a:r>
          </a:p>
          <a:p>
            <a:pPr lvl="1">
              <a:buFont typeface="Arial" panose="020B0604020202020204" pitchFamily="34" charset="0"/>
              <a:buChar char="•"/>
            </a:pPr>
            <a:r>
              <a:rPr lang="en-US" dirty="0" smtClean="0"/>
              <a:t>Burke Science Building (BSB)</a:t>
            </a:r>
          </a:p>
          <a:p>
            <a:pPr lvl="1">
              <a:buFont typeface="Arial" panose="020B0604020202020204" pitchFamily="34" charset="0"/>
              <a:buChar char="•"/>
            </a:pPr>
            <a:endParaRPr lang="en-CA" dirty="0" smtClean="0"/>
          </a:p>
          <a:p>
            <a:pPr marL="128019" lvl="1" indent="0">
              <a:buNone/>
            </a:pPr>
            <a:r>
              <a:rPr lang="en-US" sz="1800" dirty="0" smtClean="0"/>
              <a:t>5 FTE team members</a:t>
            </a:r>
          </a:p>
          <a:p>
            <a:pPr marL="128019" lvl="1" indent="0">
              <a:buNone/>
            </a:pPr>
            <a:r>
              <a:rPr lang="en-US" sz="1800" dirty="0" smtClean="0"/>
              <a:t>Females outnumber males (3-2)</a:t>
            </a:r>
          </a:p>
          <a:p>
            <a:pPr marL="128019" lvl="1" indent="0">
              <a:buNone/>
            </a:pPr>
            <a:r>
              <a:rPr lang="en-US" sz="1800" dirty="0" smtClean="0"/>
              <a:t>Perform the function of PeopleSoft Administrator + DBA</a:t>
            </a:r>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819420" y="1266085"/>
            <a:ext cx="6414898" cy="369332"/>
          </a:xfrm>
          <a:prstGeom prst="rect">
            <a:avLst/>
          </a:prstGeom>
          <a:noFill/>
        </p:spPr>
        <p:txBody>
          <a:bodyPr wrap="none" rtlCol="0">
            <a:spAutoFit/>
          </a:bodyPr>
          <a:lstStyle/>
          <a:p>
            <a:r>
              <a:rPr lang="en-CA" dirty="0"/>
              <a:t>(sitting together in the same office) </a:t>
            </a:r>
            <a:r>
              <a:rPr lang="en-CA" b="1" dirty="0">
                <a:solidFill>
                  <a:srgbClr val="C00000"/>
                </a:solidFill>
              </a:rPr>
              <a:t>works </a:t>
            </a:r>
            <a:r>
              <a:rPr lang="en-CA" b="1" dirty="0" smtClean="0">
                <a:solidFill>
                  <a:srgbClr val="C00000"/>
                </a:solidFill>
              </a:rPr>
              <a:t>for our team at McMaster</a:t>
            </a:r>
            <a:endParaRPr lang="en-CA" b="1" dirty="0">
              <a:solidFill>
                <a:srgbClr val="C00000"/>
              </a:solidFill>
            </a:endParaRPr>
          </a:p>
        </p:txBody>
      </p:sp>
    </p:spTree>
    <p:extLst>
      <p:ext uri="{BB962C8B-B14F-4D97-AF65-F5344CB8AC3E}">
        <p14:creationId xmlns:p14="http://schemas.microsoft.com/office/powerpoint/2010/main" val="3461329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1611"/>
            <a:ext cx="7290054" cy="1499616"/>
          </a:xfrm>
        </p:spPr>
        <p:txBody>
          <a:bodyPr/>
          <a:lstStyle/>
          <a:p>
            <a:r>
              <a:rPr lang="en-CA" dirty="0">
                <a:solidFill>
                  <a:schemeClr val="dk1"/>
                </a:solidFill>
              </a:rPr>
              <a:t>Colocation of </a:t>
            </a:r>
            <a:r>
              <a:rPr lang="en-CA" dirty="0" smtClean="0">
                <a:solidFill>
                  <a:schemeClr val="dk1"/>
                </a:solidFill>
              </a:rPr>
              <a:t>teammates - NOW</a:t>
            </a:r>
            <a:endParaRPr lang="en-US" dirty="0"/>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819420" y="1266085"/>
            <a:ext cx="6475812" cy="369332"/>
          </a:xfrm>
          <a:prstGeom prst="rect">
            <a:avLst/>
          </a:prstGeom>
          <a:noFill/>
        </p:spPr>
        <p:txBody>
          <a:bodyPr wrap="none" rtlCol="0">
            <a:spAutoFit/>
          </a:bodyPr>
          <a:lstStyle/>
          <a:p>
            <a:r>
              <a:rPr lang="en-CA" dirty="0"/>
              <a:t>(sitting together in the same office) </a:t>
            </a:r>
            <a:r>
              <a:rPr lang="en-CA" b="1" dirty="0">
                <a:solidFill>
                  <a:srgbClr val="C00000"/>
                </a:solidFill>
              </a:rPr>
              <a:t>works for our team at McMaster</a:t>
            </a:r>
          </a:p>
        </p:txBody>
      </p:sp>
      <p:sp>
        <p:nvSpPr>
          <p:cNvPr id="3" name="Rounded Rectangle 2"/>
          <p:cNvSpPr/>
          <p:nvPr/>
        </p:nvSpPr>
        <p:spPr>
          <a:xfrm>
            <a:off x="5015091" y="1828803"/>
            <a:ext cx="3771102" cy="18886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1600" dirty="0" smtClean="0">
                <a:solidFill>
                  <a:schemeClr val="tx1"/>
                </a:solidFill>
              </a:rPr>
              <a:t>I think we </a:t>
            </a:r>
            <a:r>
              <a:rPr lang="en-CA" sz="1600" b="1" dirty="0" smtClean="0">
                <a:solidFill>
                  <a:srgbClr val="C00000"/>
                </a:solidFill>
              </a:rPr>
              <a:t>get along better.  </a:t>
            </a:r>
            <a:r>
              <a:rPr lang="en-CA" sz="1600" dirty="0" smtClean="0">
                <a:solidFill>
                  <a:schemeClr val="tx1"/>
                </a:solidFill>
              </a:rPr>
              <a:t>I feel like we are more of a team when we are sitting together.  I felt disconnected from everyone, kind of on my own to figure things out but when we are sitting together </a:t>
            </a:r>
            <a:r>
              <a:rPr lang="en-CA" sz="1600" b="1" dirty="0" smtClean="0">
                <a:solidFill>
                  <a:srgbClr val="C00000"/>
                </a:solidFill>
              </a:rPr>
              <a:t>I feel like we are more of a team.</a:t>
            </a:r>
            <a:endParaRPr lang="en-CA" sz="1600" b="1" dirty="0">
              <a:solidFill>
                <a:srgbClr val="C00000"/>
              </a:solidFill>
            </a:endParaRPr>
          </a:p>
        </p:txBody>
      </p:sp>
      <p:sp>
        <p:nvSpPr>
          <p:cNvPr id="12" name="Rounded Rectangle 11"/>
          <p:cNvSpPr/>
          <p:nvPr/>
        </p:nvSpPr>
        <p:spPr>
          <a:xfrm>
            <a:off x="5015092" y="3786809"/>
            <a:ext cx="3771100" cy="1113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1600" dirty="0">
                <a:solidFill>
                  <a:schemeClr val="tx1"/>
                </a:solidFill>
              </a:rPr>
              <a:t>Allows for </a:t>
            </a:r>
            <a:r>
              <a:rPr lang="en-CA" sz="1600" b="1" dirty="0">
                <a:solidFill>
                  <a:srgbClr val="C00000"/>
                </a:solidFill>
              </a:rPr>
              <a:t>stronger collaboration and interchange of ideas.</a:t>
            </a:r>
          </a:p>
        </p:txBody>
      </p:sp>
      <p:sp>
        <p:nvSpPr>
          <p:cNvPr id="13" name="Rounded Rectangle 12"/>
          <p:cNvSpPr/>
          <p:nvPr/>
        </p:nvSpPr>
        <p:spPr>
          <a:xfrm>
            <a:off x="447261" y="1843094"/>
            <a:ext cx="4446104" cy="30568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1600" dirty="0" smtClean="0">
                <a:solidFill>
                  <a:schemeClr val="tx1"/>
                </a:solidFill>
              </a:rPr>
              <a:t>I think being in the same office </a:t>
            </a:r>
            <a:r>
              <a:rPr lang="en-CA" sz="1600" b="1" dirty="0" smtClean="0">
                <a:solidFill>
                  <a:srgbClr val="C00000"/>
                </a:solidFill>
              </a:rPr>
              <a:t>fosters collaboration and teamwork.</a:t>
            </a:r>
            <a:r>
              <a:rPr lang="en-CA" sz="1600" dirty="0" smtClean="0">
                <a:solidFill>
                  <a:schemeClr val="tx1"/>
                </a:solidFill>
              </a:rPr>
              <a:t>  This is </a:t>
            </a:r>
            <a:r>
              <a:rPr lang="en-CA" sz="1600" b="1" dirty="0" smtClean="0">
                <a:solidFill>
                  <a:srgbClr val="C00000"/>
                </a:solidFill>
              </a:rPr>
              <a:t>especially</a:t>
            </a:r>
            <a:r>
              <a:rPr lang="en-CA" sz="1600" dirty="0" smtClean="0">
                <a:solidFill>
                  <a:schemeClr val="tx1"/>
                </a:solidFill>
              </a:rPr>
              <a:t> true when we are helping </a:t>
            </a:r>
            <a:r>
              <a:rPr lang="en-CA" sz="1600" b="1" dirty="0" smtClean="0">
                <a:solidFill>
                  <a:srgbClr val="C00000"/>
                </a:solidFill>
              </a:rPr>
              <a:t>resolve a crisis.  </a:t>
            </a:r>
            <a:r>
              <a:rPr lang="en-CA" sz="1600" dirty="0" smtClean="0">
                <a:solidFill>
                  <a:schemeClr val="tx1"/>
                </a:solidFill>
              </a:rPr>
              <a:t>Being in close proximity allows us to allocate tasks and </a:t>
            </a:r>
            <a:r>
              <a:rPr lang="en-CA" sz="1600" b="1" dirty="0" smtClean="0">
                <a:solidFill>
                  <a:srgbClr val="C00000"/>
                </a:solidFill>
              </a:rPr>
              <a:t>resolve problems quickly.  </a:t>
            </a:r>
            <a:r>
              <a:rPr lang="en-CA" sz="1600" dirty="0" smtClean="0">
                <a:solidFill>
                  <a:schemeClr val="tx1"/>
                </a:solidFill>
              </a:rPr>
              <a:t>Certainly faster and </a:t>
            </a:r>
            <a:r>
              <a:rPr lang="en-CA" sz="1600" b="1" dirty="0" smtClean="0">
                <a:solidFill>
                  <a:srgbClr val="C00000"/>
                </a:solidFill>
              </a:rPr>
              <a:t>with less ambiguity </a:t>
            </a:r>
            <a:r>
              <a:rPr lang="en-CA" sz="1600" dirty="0" smtClean="0">
                <a:solidFill>
                  <a:schemeClr val="tx1"/>
                </a:solidFill>
              </a:rPr>
              <a:t>than online collaboration tools.  I think it also allows us to </a:t>
            </a:r>
            <a:r>
              <a:rPr lang="en-CA" sz="1600" b="1" dirty="0" smtClean="0">
                <a:solidFill>
                  <a:srgbClr val="C00000"/>
                </a:solidFill>
              </a:rPr>
              <a:t>joke around and have fun.  </a:t>
            </a:r>
            <a:r>
              <a:rPr lang="en-CA" sz="1600" dirty="0" smtClean="0">
                <a:solidFill>
                  <a:schemeClr val="tx1"/>
                </a:solidFill>
              </a:rPr>
              <a:t>All these things are important in team building.</a:t>
            </a:r>
            <a:endParaRPr lang="en-CA" sz="1600" dirty="0">
              <a:solidFill>
                <a:schemeClr val="tx1"/>
              </a:solidFill>
            </a:endParaRPr>
          </a:p>
        </p:txBody>
      </p:sp>
      <p:sp>
        <p:nvSpPr>
          <p:cNvPr id="14" name="Rounded Rectangle 13"/>
          <p:cNvSpPr/>
          <p:nvPr/>
        </p:nvSpPr>
        <p:spPr>
          <a:xfrm>
            <a:off x="447261" y="4979503"/>
            <a:ext cx="8338931" cy="13815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1600" dirty="0">
                <a:solidFill>
                  <a:schemeClr val="tx1"/>
                </a:solidFill>
              </a:rPr>
              <a:t>We have more conversations; not only about work.  We laugh together and we commiserate together and this </a:t>
            </a:r>
            <a:r>
              <a:rPr lang="en-CA" sz="1600" dirty="0" smtClean="0">
                <a:solidFill>
                  <a:schemeClr val="tx1"/>
                </a:solidFill>
              </a:rPr>
              <a:t>promotes </a:t>
            </a:r>
            <a:r>
              <a:rPr lang="en-CA" sz="1600" b="1" dirty="0" smtClean="0">
                <a:solidFill>
                  <a:srgbClr val="C00000"/>
                </a:solidFill>
              </a:rPr>
              <a:t>stronger interpersonal </a:t>
            </a:r>
            <a:r>
              <a:rPr lang="en-CA" sz="1600" b="1" dirty="0">
                <a:solidFill>
                  <a:srgbClr val="C00000"/>
                </a:solidFill>
              </a:rPr>
              <a:t>connections.  </a:t>
            </a:r>
            <a:r>
              <a:rPr lang="en-CA" sz="1600" dirty="0">
                <a:solidFill>
                  <a:schemeClr val="tx1"/>
                </a:solidFill>
              </a:rPr>
              <a:t>It enables us to </a:t>
            </a:r>
            <a:r>
              <a:rPr lang="en-CA" sz="1600" b="1" dirty="0">
                <a:solidFill>
                  <a:srgbClr val="C00000"/>
                </a:solidFill>
              </a:rPr>
              <a:t>guide and mentor each other </a:t>
            </a:r>
            <a:r>
              <a:rPr lang="en-CA" sz="1600" dirty="0">
                <a:solidFill>
                  <a:schemeClr val="tx1"/>
                </a:solidFill>
              </a:rPr>
              <a:t>through issues.  Being in the same office gives us the opportunity for quick team huddles to </a:t>
            </a:r>
            <a:r>
              <a:rPr lang="en-CA" sz="1600" b="1" dirty="0">
                <a:solidFill>
                  <a:srgbClr val="C00000"/>
                </a:solidFill>
              </a:rPr>
              <a:t>brainstorm ideas and elicit help. </a:t>
            </a:r>
          </a:p>
        </p:txBody>
      </p:sp>
    </p:spTree>
    <p:extLst>
      <p:ext uri="{BB962C8B-B14F-4D97-AF65-F5344CB8AC3E}">
        <p14:creationId xmlns:p14="http://schemas.microsoft.com/office/powerpoint/2010/main" val="3356098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focus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1450" y="3111500"/>
            <a:ext cx="2990850" cy="2927350"/>
          </a:xfrm>
          <a:ln>
            <a:solidFill>
              <a:schemeClr val="tx1"/>
            </a:solidFill>
          </a:ln>
        </p:spPr>
      </p:pic>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1958976"/>
            <a:ext cx="7399337" cy="82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5663" y="2990850"/>
            <a:ext cx="4268787" cy="3139321"/>
          </a:xfrm>
          <a:prstGeom prst="rect">
            <a:avLst/>
          </a:prstGeom>
          <a:noFill/>
        </p:spPr>
        <p:txBody>
          <a:bodyPr wrap="square" rtlCol="0">
            <a:spAutoFit/>
          </a:bodyPr>
          <a:lstStyle/>
          <a:p>
            <a:r>
              <a:rPr lang="en-CA" dirty="0"/>
              <a:t>Human multitasking is an </a:t>
            </a:r>
            <a:r>
              <a:rPr lang="en-CA" b="1" dirty="0">
                <a:solidFill>
                  <a:srgbClr val="C00000"/>
                </a:solidFill>
              </a:rPr>
              <a:t>apparent</a:t>
            </a:r>
            <a:r>
              <a:rPr lang="en-CA" b="1" dirty="0"/>
              <a:t> </a:t>
            </a:r>
            <a:r>
              <a:rPr lang="en-CA" dirty="0"/>
              <a:t>human</a:t>
            </a:r>
            <a:r>
              <a:rPr lang="en-CA" b="1" dirty="0"/>
              <a:t> ability to perform more than one task</a:t>
            </a:r>
            <a:r>
              <a:rPr lang="en-CA" dirty="0"/>
              <a:t>, or activity, at the same time. An example of multitasking is taking a phone call while driving a car. Multitasking </a:t>
            </a:r>
            <a:r>
              <a:rPr lang="en-CA" b="1" dirty="0"/>
              <a:t>can result in time wasted due to </a:t>
            </a:r>
            <a:r>
              <a:rPr lang="en-CA" dirty="0" smtClean="0"/>
              <a:t>human </a:t>
            </a:r>
            <a:r>
              <a:rPr lang="en-CA" b="1" dirty="0" smtClean="0"/>
              <a:t>context switching</a:t>
            </a:r>
            <a:r>
              <a:rPr lang="en-CA" dirty="0" smtClean="0"/>
              <a:t> and </a:t>
            </a:r>
            <a:r>
              <a:rPr lang="en-CA" dirty="0"/>
              <a:t>apparently </a:t>
            </a:r>
            <a:r>
              <a:rPr lang="en-CA" b="1" dirty="0"/>
              <a:t>causing more errors due to </a:t>
            </a:r>
            <a:r>
              <a:rPr lang="en-CA" b="1" dirty="0" smtClean="0"/>
              <a:t>insufficient attention. </a:t>
            </a:r>
            <a:r>
              <a:rPr lang="en-CA" dirty="0"/>
              <a:t>If one becomes proficient at two tasks it is possible to rapidly shift attention between the tasks and perform the tasks well/proficiently. </a:t>
            </a:r>
          </a:p>
        </p:txBody>
      </p:sp>
    </p:spTree>
    <p:extLst>
      <p:ext uri="{BB962C8B-B14F-4D97-AF65-F5344CB8AC3E}">
        <p14:creationId xmlns:p14="http://schemas.microsoft.com/office/powerpoint/2010/main" val="3171343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8" name="Content Placeholder 7"/>
          <p:cNvSpPr>
            <a:spLocks noGrp="1"/>
          </p:cNvSpPr>
          <p:nvPr>
            <p:ph sz="half" idx="2"/>
          </p:nvPr>
        </p:nvSpPr>
        <p:spPr>
          <a:xfrm>
            <a:off x="655638" y="1790700"/>
            <a:ext cx="7446963" cy="812800"/>
          </a:xfrm>
        </p:spPr>
        <p:txBody>
          <a:bodyPr>
            <a:normAutofit/>
          </a:bodyPr>
          <a:lstStyle/>
          <a:p>
            <a:r>
              <a:rPr lang="en-CA" sz="1800" b="1" dirty="0"/>
              <a:t>Joseph A. Kim, PhD </a:t>
            </a:r>
          </a:p>
          <a:p>
            <a:r>
              <a:rPr lang="en-CA" sz="1600" dirty="0"/>
              <a:t>Associate Professor, Psychology, Neuroscience &amp; Behaviour (McMaster University)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830263"/>
            <a:ext cx="75533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31849" y="6458466"/>
            <a:ext cx="5518151" cy="338554"/>
          </a:xfrm>
          <a:prstGeom prst="rect">
            <a:avLst/>
          </a:prstGeom>
          <a:noFill/>
        </p:spPr>
        <p:txBody>
          <a:bodyPr wrap="square" rtlCol="0">
            <a:spAutoFit/>
          </a:bodyPr>
          <a:lstStyle/>
          <a:p>
            <a:r>
              <a:rPr lang="en-CA" sz="800" dirty="0">
                <a:hlinkClick r:id="rId4"/>
              </a:rPr>
              <a:t>https://</a:t>
            </a:r>
            <a:r>
              <a:rPr lang="en-CA" sz="800" dirty="0" smtClean="0">
                <a:hlinkClick r:id="rId4"/>
              </a:rPr>
              <a:t>mdprogram.mcmaster.ca/docs/default-source/wrc-faculty-digest/joe_kim_s_summary_of_workshop_sept_15_the_psychology_of_focusing_on_what_really_matters.pdf?sfvrsn=2</a:t>
            </a:r>
            <a:endParaRPr lang="en-CA" sz="800" dirty="0" smtClean="0"/>
          </a:p>
        </p:txBody>
      </p:sp>
      <p:sp>
        <p:nvSpPr>
          <p:cNvPr id="17" name="Content Placeholder 3"/>
          <p:cNvSpPr>
            <a:spLocks noGrp="1"/>
          </p:cNvSpPr>
          <p:nvPr>
            <p:ph sz="half" idx="2"/>
          </p:nvPr>
        </p:nvSpPr>
        <p:spPr>
          <a:xfrm>
            <a:off x="831848" y="2698750"/>
            <a:ext cx="7321551" cy="3511550"/>
          </a:xfrm>
        </p:spPr>
        <p:txBody>
          <a:bodyPr>
            <a:noAutofit/>
          </a:bodyPr>
          <a:lstStyle/>
          <a:p>
            <a:pPr>
              <a:lnSpc>
                <a:spcPct val="100000"/>
              </a:lnSpc>
              <a:spcAft>
                <a:spcPts val="400"/>
              </a:spcAft>
              <a:buFont typeface="Arial" panose="020B0604020202020204" pitchFamily="34" charset="0"/>
              <a:buChar char="•"/>
            </a:pPr>
            <a:r>
              <a:rPr lang="en-CA" dirty="0"/>
              <a:t> </a:t>
            </a:r>
            <a:r>
              <a:rPr lang="en-CA" dirty="0" smtClean="0"/>
              <a:t>Attention levels drop to 60% when focussing on a cognitively demanding task for an hour (or less)</a:t>
            </a:r>
          </a:p>
          <a:p>
            <a:pPr>
              <a:lnSpc>
                <a:spcPct val="100000"/>
              </a:lnSpc>
              <a:spcAft>
                <a:spcPts val="400"/>
              </a:spcAft>
              <a:buFont typeface="Arial" panose="020B0604020202020204" pitchFamily="34" charset="0"/>
              <a:buChar char="•"/>
            </a:pPr>
            <a:r>
              <a:rPr lang="en-CA" dirty="0"/>
              <a:t> </a:t>
            </a:r>
            <a:r>
              <a:rPr lang="en-CA" dirty="0" smtClean="0"/>
              <a:t>More time spent; a</a:t>
            </a:r>
            <a:r>
              <a:rPr lang="en-CA" dirty="0" smtClean="0">
                <a:sym typeface="Wingdings" panose="05000000000000000000" pitchFamily="2" charset="2"/>
              </a:rPr>
              <a:t>ttention and motivation levels drop rapidly, till we get diminishing returns on our investment of time</a:t>
            </a:r>
          </a:p>
          <a:p>
            <a:pPr>
              <a:lnSpc>
                <a:spcPct val="100000"/>
              </a:lnSpc>
              <a:spcAft>
                <a:spcPts val="400"/>
              </a:spcAft>
              <a:buFont typeface="Arial" panose="020B0604020202020204" pitchFamily="34" charset="0"/>
              <a:buChar char="•"/>
            </a:pPr>
            <a:r>
              <a:rPr lang="en-CA" dirty="0" smtClean="0">
                <a:sym typeface="Wingdings" panose="05000000000000000000" pitchFamily="2" charset="2"/>
              </a:rPr>
              <a:t> Cognitive resources, attention and motivation levels can be restored</a:t>
            </a:r>
          </a:p>
          <a:p>
            <a:pPr>
              <a:lnSpc>
                <a:spcPct val="100000"/>
              </a:lnSpc>
              <a:spcAft>
                <a:spcPts val="400"/>
              </a:spcAft>
              <a:buFont typeface="Arial" panose="020B0604020202020204" pitchFamily="34" charset="0"/>
              <a:buChar char="•"/>
            </a:pPr>
            <a:r>
              <a:rPr lang="en-CA" dirty="0" smtClean="0">
                <a:sym typeface="Wingdings" panose="05000000000000000000" pitchFamily="2" charset="2"/>
              </a:rPr>
              <a:t> Single-task during deep work periods with mini-breaks in between as a fun distraction</a:t>
            </a:r>
          </a:p>
          <a:p>
            <a:pPr>
              <a:lnSpc>
                <a:spcPct val="100000"/>
              </a:lnSpc>
              <a:spcAft>
                <a:spcPts val="400"/>
              </a:spcAft>
              <a:buFont typeface="Arial" panose="020B0604020202020204" pitchFamily="34" charset="0"/>
              <a:buChar char="•"/>
            </a:pPr>
            <a:r>
              <a:rPr lang="en-CA" dirty="0">
                <a:sym typeface="Wingdings" panose="05000000000000000000" pitchFamily="2" charset="2"/>
              </a:rPr>
              <a:t> </a:t>
            </a:r>
            <a:r>
              <a:rPr lang="en-CA" dirty="0" smtClean="0">
                <a:sym typeface="Wingdings" panose="05000000000000000000" pitchFamily="2" charset="2"/>
              </a:rPr>
              <a:t>Single-tasking eliminates the </a:t>
            </a:r>
            <a:r>
              <a:rPr lang="en-CA" dirty="0">
                <a:sym typeface="Wingdings" panose="05000000000000000000" pitchFamily="2" charset="2"/>
              </a:rPr>
              <a:t>costs of splitting limited cognitive </a:t>
            </a:r>
            <a:r>
              <a:rPr lang="en-CA" dirty="0" smtClean="0">
                <a:sym typeface="Wingdings" panose="05000000000000000000" pitchFamily="2" charset="2"/>
              </a:rPr>
              <a:t>resources</a:t>
            </a:r>
          </a:p>
          <a:p>
            <a:pPr>
              <a:lnSpc>
                <a:spcPct val="100000"/>
              </a:lnSpc>
              <a:spcAft>
                <a:spcPts val="400"/>
              </a:spcAft>
              <a:buFont typeface="Arial" panose="020B0604020202020204" pitchFamily="34" charset="0"/>
              <a:buChar char="•"/>
            </a:pPr>
            <a:endParaRPr lang="en-CA" dirty="0" smtClean="0"/>
          </a:p>
        </p:txBody>
      </p:sp>
    </p:spTree>
    <p:extLst>
      <p:ext uri="{BB962C8B-B14F-4D97-AF65-F5344CB8AC3E}">
        <p14:creationId xmlns:p14="http://schemas.microsoft.com/office/powerpoint/2010/main" val="758239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69411"/>
            <a:ext cx="7290054" cy="1499616"/>
          </a:xfrm>
        </p:spPr>
        <p:txBody>
          <a:bodyPr/>
          <a:lstStyle/>
          <a:p>
            <a:r>
              <a:rPr lang="en-CA" dirty="0" smtClean="0">
                <a:solidFill>
                  <a:schemeClr val="dk1"/>
                </a:solidFill>
              </a:rPr>
              <a:t>ENABLE Focus</a:t>
            </a:r>
            <a:endParaRPr lang="en-US" dirty="0"/>
          </a:p>
        </p:txBody>
      </p:sp>
      <p:sp>
        <p:nvSpPr>
          <p:cNvPr id="3" name="Content Placeholder 2"/>
          <p:cNvSpPr>
            <a:spLocks noGrp="1"/>
          </p:cNvSpPr>
          <p:nvPr>
            <p:ph sz="half" idx="1"/>
          </p:nvPr>
        </p:nvSpPr>
        <p:spPr>
          <a:xfrm>
            <a:off x="901970" y="1944370"/>
            <a:ext cx="7308580" cy="3167380"/>
          </a:xfrm>
        </p:spPr>
        <p:txBody>
          <a:bodyPr>
            <a:normAutofit fontScale="92500" lnSpcReduction="10000"/>
          </a:bodyPr>
          <a:lstStyle/>
          <a:p>
            <a:pPr>
              <a:buFont typeface="Arial" panose="020B0604020202020204" pitchFamily="34" charset="0"/>
              <a:buChar char="•"/>
            </a:pPr>
            <a:r>
              <a:rPr lang="en-US" sz="1800" dirty="0" smtClean="0"/>
              <a:t> </a:t>
            </a:r>
            <a:r>
              <a:rPr lang="en-CA" sz="2200" dirty="0" smtClean="0"/>
              <a:t>Respect deep work periods</a:t>
            </a:r>
          </a:p>
          <a:p>
            <a:pPr>
              <a:buFont typeface="Arial" panose="020B0604020202020204" pitchFamily="34" charset="0"/>
              <a:buChar char="•"/>
            </a:pPr>
            <a:r>
              <a:rPr lang="en-CA" sz="2200" dirty="0" smtClean="0"/>
              <a:t> Needs buy-in from everyone to work</a:t>
            </a:r>
          </a:p>
          <a:p>
            <a:pPr>
              <a:buFont typeface="Arial" panose="020B0604020202020204" pitchFamily="34" charset="0"/>
              <a:buChar char="•"/>
            </a:pPr>
            <a:r>
              <a:rPr lang="en-CA" sz="2200" dirty="0"/>
              <a:t> </a:t>
            </a:r>
            <a:r>
              <a:rPr lang="en-CA" sz="2200" dirty="0" smtClean="0"/>
              <a:t>Increased productivity</a:t>
            </a:r>
          </a:p>
          <a:p>
            <a:pPr>
              <a:buFont typeface="Arial" panose="020B0604020202020204" pitchFamily="34" charset="0"/>
              <a:buChar char="•"/>
            </a:pPr>
            <a:r>
              <a:rPr lang="en-CA" sz="2200" dirty="0"/>
              <a:t> </a:t>
            </a:r>
            <a:r>
              <a:rPr lang="en-CA" sz="2200" dirty="0" smtClean="0"/>
              <a:t>5 person team, each takes 1 day a week for production support</a:t>
            </a:r>
          </a:p>
          <a:p>
            <a:pPr>
              <a:buFont typeface="Arial" panose="020B0604020202020204" pitchFamily="34" charset="0"/>
              <a:buChar char="•"/>
            </a:pPr>
            <a:r>
              <a:rPr lang="en-CA" sz="2200" dirty="0" smtClean="0"/>
              <a:t> Remaining 4 days a week focussed on projects</a:t>
            </a:r>
          </a:p>
          <a:p>
            <a:pPr>
              <a:buFont typeface="Arial" panose="020B0604020202020204" pitchFamily="34" charset="0"/>
              <a:buChar char="•"/>
            </a:pPr>
            <a:r>
              <a:rPr lang="en-CA" sz="2200" dirty="0"/>
              <a:t> </a:t>
            </a:r>
            <a:r>
              <a:rPr lang="en-CA" sz="2200" dirty="0" smtClean="0"/>
              <a:t>Pull people out of the 1 day a week support rotation for critical projects </a:t>
            </a:r>
          </a:p>
          <a:p>
            <a:pPr>
              <a:buFont typeface="Arial" panose="020B0604020202020204" pitchFamily="34" charset="0"/>
              <a:buChar char="•"/>
            </a:pPr>
            <a:r>
              <a:rPr lang="en-CA" sz="2200" dirty="0" smtClean="0"/>
              <a:t> Work remotely to promote focus </a:t>
            </a:r>
          </a:p>
          <a:p>
            <a:pPr>
              <a:buFont typeface="Arial" panose="020B0604020202020204" pitchFamily="34" charset="0"/>
              <a:buChar char="•"/>
            </a:pPr>
            <a:endParaRPr lang="en-CA" dirty="0" smtClean="0"/>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7578205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69411"/>
            <a:ext cx="7290054" cy="1499616"/>
          </a:xfrm>
        </p:spPr>
        <p:txBody>
          <a:bodyPr/>
          <a:lstStyle/>
          <a:p>
            <a:r>
              <a:rPr lang="en-CA" dirty="0" smtClean="0">
                <a:solidFill>
                  <a:schemeClr val="dk1"/>
                </a:solidFill>
              </a:rPr>
              <a:t>Two in a box</a:t>
            </a:r>
            <a:endParaRPr lang="en-US" dirty="0"/>
          </a:p>
        </p:txBody>
      </p:sp>
      <p:sp>
        <p:nvSpPr>
          <p:cNvPr id="3" name="Content Placeholder 2"/>
          <p:cNvSpPr>
            <a:spLocks noGrp="1"/>
          </p:cNvSpPr>
          <p:nvPr>
            <p:ph sz="half" idx="1"/>
          </p:nvPr>
        </p:nvSpPr>
        <p:spPr>
          <a:xfrm>
            <a:off x="901970" y="2083518"/>
            <a:ext cx="7308580" cy="3740812"/>
          </a:xfrm>
        </p:spPr>
        <p:txBody>
          <a:bodyPr>
            <a:noAutofit/>
          </a:bodyPr>
          <a:lstStyle/>
          <a:p>
            <a:pPr>
              <a:buFont typeface="Arial" panose="020B0604020202020204" pitchFamily="34" charset="0"/>
              <a:buChar char="•"/>
            </a:pPr>
            <a:r>
              <a:rPr lang="en-CA" dirty="0" smtClean="0"/>
              <a:t> </a:t>
            </a:r>
            <a:r>
              <a:rPr lang="en-CA" sz="2200" dirty="0" smtClean="0"/>
              <a:t>Technical lead plus secondary assigned to critical projects</a:t>
            </a:r>
          </a:p>
          <a:p>
            <a:pPr>
              <a:buFont typeface="Arial" panose="020B0604020202020204" pitchFamily="34" charset="0"/>
              <a:buChar char="•"/>
            </a:pPr>
            <a:r>
              <a:rPr lang="en-CA" sz="2200" dirty="0"/>
              <a:t> </a:t>
            </a:r>
            <a:r>
              <a:rPr lang="en-CA" sz="2200" dirty="0" smtClean="0"/>
              <a:t>Efficiency - can split high level deliverables and issue resolution to drive success in parallel</a:t>
            </a:r>
          </a:p>
          <a:p>
            <a:pPr>
              <a:buFont typeface="Arial" panose="020B0604020202020204" pitchFamily="34" charset="0"/>
              <a:buChar char="•"/>
            </a:pPr>
            <a:r>
              <a:rPr lang="en-CA" sz="2200" dirty="0"/>
              <a:t> </a:t>
            </a:r>
            <a:r>
              <a:rPr lang="en-CA" sz="2200" dirty="0" smtClean="0"/>
              <a:t>Mentorship – more easily cross train and build competencies during project</a:t>
            </a:r>
          </a:p>
          <a:p>
            <a:pPr>
              <a:buFont typeface="Arial" panose="020B0604020202020204" pitchFamily="34" charset="0"/>
              <a:buChar char="•"/>
            </a:pPr>
            <a:r>
              <a:rPr lang="en-CA" sz="2200" dirty="0"/>
              <a:t> </a:t>
            </a:r>
            <a:r>
              <a:rPr lang="en-CA" sz="2200" dirty="0" smtClean="0"/>
              <a:t>Longevity - coverage for time off without missing project targets, prevent burnout on long projects</a:t>
            </a:r>
          </a:p>
          <a:p>
            <a:pPr>
              <a:buFont typeface="Arial" panose="020B0604020202020204" pitchFamily="34" charset="0"/>
              <a:buChar char="•"/>
            </a:pPr>
            <a:r>
              <a:rPr lang="en-CA" sz="2200" dirty="0" smtClean="0"/>
              <a:t> Balance - two resources can balance workload between them for complex projects with multiple deployments</a:t>
            </a:r>
          </a:p>
          <a:p>
            <a:pPr>
              <a:buFont typeface="Arial" panose="020B0604020202020204" pitchFamily="34" charset="0"/>
              <a:buChar char="•"/>
            </a:pPr>
            <a:r>
              <a:rPr lang="en-CA" sz="2200" dirty="0"/>
              <a:t> </a:t>
            </a:r>
            <a:r>
              <a:rPr lang="en-CA" sz="2200" dirty="0" smtClean="0"/>
              <a:t>Knowledge transfer to other team members - less urgency and two different perspectives</a:t>
            </a:r>
          </a:p>
        </p:txBody>
      </p:sp>
      <p:sp>
        <p:nvSpPr>
          <p:cNvPr id="6" name="Footer Placeholder 2">
            <a:extLst>
              <a:ext uri="{FF2B5EF4-FFF2-40B4-BE49-F238E27FC236}">
                <a16:creationId xmlns:a16="http://schemas.microsoft.com/office/drawing/2014/main" xmlns=""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40607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02" y="1755041"/>
            <a:ext cx="7290054" cy="1499616"/>
          </a:xfrm>
        </p:spPr>
        <p:txBody>
          <a:bodyPr/>
          <a:lstStyle/>
          <a:p>
            <a:r>
              <a:rPr lang="en-CA" dirty="0" smtClean="0"/>
              <a:t>OUR mISSION</a:t>
            </a:r>
            <a:endParaRPr lang="en-CA" dirty="0"/>
          </a:p>
        </p:txBody>
      </p:sp>
      <p:sp>
        <p:nvSpPr>
          <p:cNvPr id="3" name="Content Placeholder 2"/>
          <p:cNvSpPr>
            <a:spLocks noGrp="1"/>
          </p:cNvSpPr>
          <p:nvPr>
            <p:ph idx="1"/>
          </p:nvPr>
        </p:nvSpPr>
        <p:spPr>
          <a:xfrm>
            <a:off x="788266" y="2951635"/>
            <a:ext cx="7290055" cy="3438413"/>
          </a:xfrm>
        </p:spPr>
        <p:txBody>
          <a:bodyPr>
            <a:normAutofit/>
          </a:bodyPr>
          <a:lstStyle/>
          <a:p>
            <a:pPr>
              <a:buFont typeface="Arial" panose="020B0604020202020204" pitchFamily="34" charset="0"/>
              <a:buChar char="•"/>
            </a:pPr>
            <a:r>
              <a:rPr lang="en-CA" sz="1800" dirty="0"/>
              <a:t>At McMaster, our purpose is the discovery, communication and preservation of knowledge.</a:t>
            </a:r>
          </a:p>
          <a:p>
            <a:pPr>
              <a:buFont typeface="Arial" panose="020B0604020202020204" pitchFamily="34" charset="0"/>
              <a:buChar char="•"/>
            </a:pPr>
            <a:r>
              <a:rPr lang="en-CA" sz="1800" dirty="0"/>
              <a:t>In our teaching, research and scholarship, we are committed to creativity, innovation and excellence.</a:t>
            </a:r>
          </a:p>
          <a:p>
            <a:pPr>
              <a:buFont typeface="Arial" panose="020B0604020202020204" pitchFamily="34" charset="0"/>
              <a:buChar char="•"/>
            </a:pPr>
            <a:r>
              <a:rPr lang="en-CA" sz="1800" dirty="0"/>
              <a:t>We value </a:t>
            </a:r>
            <a:r>
              <a:rPr lang="en-CA" sz="1800" b="1" dirty="0"/>
              <a:t>integrity</a:t>
            </a:r>
            <a:r>
              <a:rPr lang="en-CA" sz="1800" dirty="0"/>
              <a:t>, </a:t>
            </a:r>
            <a:r>
              <a:rPr lang="en-CA" sz="1800" b="1" dirty="0"/>
              <a:t>quality</a:t>
            </a:r>
            <a:r>
              <a:rPr lang="en-CA" sz="1800" dirty="0"/>
              <a:t>, </a:t>
            </a:r>
            <a:r>
              <a:rPr lang="en-CA" sz="1800" b="1" dirty="0"/>
              <a:t>inclusiveness</a:t>
            </a:r>
            <a:r>
              <a:rPr lang="en-CA" sz="1800" dirty="0"/>
              <a:t> and </a:t>
            </a:r>
            <a:r>
              <a:rPr lang="en-CA" sz="1800" b="1" dirty="0"/>
              <a:t>teamwork</a:t>
            </a:r>
            <a:r>
              <a:rPr lang="en-CA" sz="1800" dirty="0"/>
              <a:t> in everything we do.</a:t>
            </a:r>
          </a:p>
          <a:p>
            <a:pPr>
              <a:buFont typeface="Arial" panose="020B0604020202020204" pitchFamily="34" charset="0"/>
              <a:buChar char="•"/>
            </a:pPr>
            <a:r>
              <a:rPr lang="en-CA" sz="1800" dirty="0"/>
              <a:t>We inspire critical thinking, personal growth and a passion for lifelong learning.</a:t>
            </a:r>
          </a:p>
          <a:p>
            <a:pPr>
              <a:buFont typeface="Arial" panose="020B0604020202020204" pitchFamily="34" charset="0"/>
              <a:buChar char="•"/>
            </a:pPr>
            <a:r>
              <a:rPr lang="en-CA" sz="1800" dirty="0"/>
              <a:t>We serve the social, cultural and economic needs of our community and our society.</a:t>
            </a:r>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8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00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normAutofit/>
          </a:bodyPr>
          <a:lstStyle/>
          <a:p>
            <a:r>
              <a:rPr lang="en-US" sz="2000" b="1" dirty="0"/>
              <a:t>ANY QUESTIONS?</a:t>
            </a:r>
          </a:p>
        </p:txBody>
      </p:sp>
      <p:sp>
        <p:nvSpPr>
          <p:cNvPr id="5" name="Footer Placeholder 2">
            <a:extLst>
              <a:ext uri="{FF2B5EF4-FFF2-40B4-BE49-F238E27FC236}">
                <a16:creationId xmlns:a16="http://schemas.microsoft.com/office/drawing/2014/main" xmlns=""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Subtitle 2"/>
          <p:cNvSpPr txBox="1">
            <a:spLocks/>
          </p:cNvSpPr>
          <p:nvPr/>
        </p:nvSpPr>
        <p:spPr>
          <a:xfrm>
            <a:off x="203886" y="135922"/>
            <a:ext cx="8736227" cy="3867664"/>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377"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566"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r>
              <a:rPr lang="en-CA" sz="2400" b="1" dirty="0" smtClean="0">
                <a:solidFill>
                  <a:schemeClr val="bg1"/>
                </a:solidFill>
              </a:rPr>
              <a:t>Streamline LCM through automation</a:t>
            </a:r>
          </a:p>
          <a:p>
            <a:endParaRPr lang="en-CA" sz="2400" b="1" dirty="0" smtClean="0">
              <a:solidFill>
                <a:schemeClr val="bg1"/>
              </a:solidFill>
            </a:endParaRPr>
          </a:p>
          <a:p>
            <a:r>
              <a:rPr lang="en-CA" sz="2400" b="1" dirty="0" smtClean="0">
                <a:solidFill>
                  <a:schemeClr val="bg1"/>
                </a:solidFill>
              </a:rPr>
              <a:t>Adopt new technologies to:</a:t>
            </a:r>
          </a:p>
          <a:p>
            <a:pPr marL="285750" indent="-285750">
              <a:buFont typeface="Arial" panose="020B0604020202020204" pitchFamily="34" charset="0"/>
              <a:buChar char="•"/>
            </a:pPr>
            <a:r>
              <a:rPr lang="en-CA" sz="2400" b="1" dirty="0" smtClean="0">
                <a:solidFill>
                  <a:schemeClr val="bg1"/>
                </a:solidFill>
              </a:rPr>
              <a:t>meet business needs </a:t>
            </a:r>
          </a:p>
          <a:p>
            <a:pPr marL="285750" indent="-285750">
              <a:buFont typeface="Arial" panose="020B0604020202020204" pitchFamily="34" charset="0"/>
              <a:buChar char="•"/>
            </a:pPr>
            <a:r>
              <a:rPr lang="en-CA" sz="2400" b="1" dirty="0" smtClean="0">
                <a:solidFill>
                  <a:schemeClr val="bg1"/>
                </a:solidFill>
              </a:rPr>
              <a:t>accelerate time to delivery</a:t>
            </a:r>
          </a:p>
          <a:p>
            <a:pPr marL="285750" indent="-285750">
              <a:buFont typeface="Arial" panose="020B0604020202020204" pitchFamily="34" charset="0"/>
              <a:buChar char="•"/>
            </a:pPr>
            <a:r>
              <a:rPr lang="en-CA" sz="2400" b="1" dirty="0" smtClean="0">
                <a:solidFill>
                  <a:schemeClr val="bg1"/>
                </a:solidFill>
              </a:rPr>
              <a:t>free up people resources to add value in more meaningful ways</a:t>
            </a:r>
          </a:p>
          <a:p>
            <a:pPr marL="285750" indent="-285750">
              <a:buFont typeface="Arial" panose="020B0604020202020204" pitchFamily="34" charset="0"/>
              <a:buChar char="•"/>
            </a:pPr>
            <a:endParaRPr lang="en-CA" sz="2400" b="1" dirty="0">
              <a:solidFill>
                <a:schemeClr val="bg1"/>
              </a:solidFill>
            </a:endParaRPr>
          </a:p>
          <a:p>
            <a:r>
              <a:rPr lang="en-CA" sz="2400" b="1" dirty="0">
                <a:solidFill>
                  <a:schemeClr val="bg1"/>
                </a:solidFill>
              </a:rPr>
              <a:t>Look for transformational opportunities </a:t>
            </a:r>
            <a:r>
              <a:rPr lang="en-CA" sz="2400" b="1" dirty="0" smtClean="0">
                <a:solidFill>
                  <a:schemeClr val="bg1"/>
                </a:solidFill>
              </a:rPr>
              <a:t>that can align </a:t>
            </a:r>
            <a:r>
              <a:rPr lang="en-CA" sz="2400" b="1" dirty="0">
                <a:solidFill>
                  <a:schemeClr val="bg1"/>
                </a:solidFill>
              </a:rPr>
              <a:t>functional needs with technical </a:t>
            </a:r>
            <a:r>
              <a:rPr lang="en-CA" sz="2400" b="1" dirty="0" smtClean="0">
                <a:solidFill>
                  <a:schemeClr val="bg1"/>
                </a:solidFill>
              </a:rPr>
              <a:t>innovations</a:t>
            </a:r>
          </a:p>
          <a:p>
            <a:endParaRPr lang="en-CA" sz="2400" b="1" dirty="0">
              <a:solidFill>
                <a:schemeClr val="bg1"/>
              </a:solidFill>
            </a:endParaRPr>
          </a:p>
          <a:p>
            <a:r>
              <a:rPr lang="en-CA" sz="2400" b="1" dirty="0" smtClean="0">
                <a:solidFill>
                  <a:schemeClr val="bg1"/>
                </a:solidFill>
              </a:rPr>
              <a:t>Focus on people </a:t>
            </a:r>
          </a:p>
          <a:p>
            <a:endParaRPr lang="en-US" sz="2400" b="1" dirty="0">
              <a:solidFill>
                <a:schemeClr val="bg1"/>
              </a:solidFill>
            </a:endParaRPr>
          </a:p>
        </p:txBody>
      </p:sp>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Asma Fayyaz</a:t>
            </a:r>
            <a:endParaRPr lang="en-US" dirty="0"/>
          </a:p>
        </p:txBody>
      </p:sp>
      <p:sp>
        <p:nvSpPr>
          <p:cNvPr id="4" name="Content Placeholder 3"/>
          <p:cNvSpPr>
            <a:spLocks noGrp="1"/>
          </p:cNvSpPr>
          <p:nvPr>
            <p:ph sz="half" idx="2"/>
          </p:nvPr>
        </p:nvSpPr>
        <p:spPr>
          <a:xfrm>
            <a:off x="768096" y="2967788"/>
            <a:ext cx="3566160" cy="1693112"/>
          </a:xfrm>
        </p:spPr>
        <p:txBody>
          <a:bodyPr>
            <a:noAutofit/>
          </a:bodyPr>
          <a:lstStyle/>
          <a:p>
            <a:r>
              <a:rPr lang="en-US" sz="1800" dirty="0"/>
              <a:t>Application &amp; Database Administrator</a:t>
            </a:r>
          </a:p>
          <a:p>
            <a:r>
              <a:rPr lang="en-US" sz="1800" dirty="0" smtClean="0"/>
              <a:t>McMaster University</a:t>
            </a:r>
            <a:endParaRPr lang="en-US" sz="1800" dirty="0"/>
          </a:p>
          <a:p>
            <a:r>
              <a:rPr lang="en-US" sz="1800" dirty="0"/>
              <a:t>afayyaz@mcmaster.ca</a:t>
            </a:r>
          </a:p>
        </p:txBody>
      </p:sp>
      <p:sp>
        <p:nvSpPr>
          <p:cNvPr id="5" name="Text Placeholder 4"/>
          <p:cNvSpPr>
            <a:spLocks noGrp="1"/>
          </p:cNvSpPr>
          <p:nvPr>
            <p:ph type="body" sz="quarter" idx="3"/>
          </p:nvPr>
        </p:nvSpPr>
        <p:spPr/>
        <p:txBody>
          <a:bodyPr/>
          <a:lstStyle/>
          <a:p>
            <a:r>
              <a:rPr lang="en-US" dirty="0" smtClean="0"/>
              <a:t>Laura Seely</a:t>
            </a:r>
            <a:endParaRPr lang="en-US" dirty="0"/>
          </a:p>
        </p:txBody>
      </p:sp>
      <p:sp>
        <p:nvSpPr>
          <p:cNvPr id="6" name="Content Placeholder 5"/>
          <p:cNvSpPr>
            <a:spLocks noGrp="1"/>
          </p:cNvSpPr>
          <p:nvPr>
            <p:ph sz="quarter" idx="4"/>
          </p:nvPr>
        </p:nvSpPr>
        <p:spPr>
          <a:xfrm>
            <a:off x="4491990" y="2967788"/>
            <a:ext cx="3566160" cy="1446168"/>
          </a:xfrm>
        </p:spPr>
        <p:txBody>
          <a:bodyPr>
            <a:normAutofit fontScale="92500" lnSpcReduction="10000"/>
          </a:bodyPr>
          <a:lstStyle/>
          <a:p>
            <a:r>
              <a:rPr lang="en-US" sz="1900" dirty="0" smtClean="0"/>
              <a:t>Application &amp; Database Administrator</a:t>
            </a:r>
            <a:endParaRPr lang="en-US" sz="1900" dirty="0"/>
          </a:p>
          <a:p>
            <a:r>
              <a:rPr lang="en-US" sz="1900" dirty="0" smtClean="0"/>
              <a:t>McMaster University</a:t>
            </a:r>
            <a:endParaRPr lang="en-US" sz="1900" dirty="0"/>
          </a:p>
          <a:p>
            <a:r>
              <a:rPr lang="en-US" sz="1900" dirty="0" smtClean="0"/>
              <a:t>seelyl@mcmaster.ca</a:t>
            </a:r>
            <a:endParaRPr lang="en-US" sz="1900" dirty="0"/>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24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xmlns=""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5" name="Picture 14" descr="A flag next to a body of water&#10;&#10;Description generated with very high confidence">
            <a:extLst>
              <a:ext uri="{FF2B5EF4-FFF2-40B4-BE49-F238E27FC236}">
                <a16:creationId xmlns:a16="http://schemas.microsoft.com/office/drawing/2014/main" xmlns="" id="{4B46E258-2130-4AD3-9064-ED262324B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1675"/>
            <a:ext cx="6542202" cy="3283307"/>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xmlns="" id="{C6CF15D4-36DE-4A24-9D78-0DF0093F7F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spTree>
    <p:extLst>
      <p:ext uri="{BB962C8B-B14F-4D97-AF65-F5344CB8AC3E}">
        <p14:creationId xmlns:p14="http://schemas.microsoft.com/office/powerpoint/2010/main" val="663915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21125"/>
            <a:ext cx="9144001" cy="153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84519" y="2456626"/>
            <a:ext cx="7290055" cy="3438413"/>
          </a:xfrm>
        </p:spPr>
        <p:txBody>
          <a:bodyPr>
            <a:normAutofit/>
          </a:bodyPr>
          <a:lstStyle/>
          <a:p>
            <a:pPr marL="0" indent="0">
              <a:buNone/>
            </a:pPr>
            <a:r>
              <a:rPr lang="en-CA" sz="1800" b="1" dirty="0" smtClean="0"/>
              <a:t>Our Strengths</a:t>
            </a:r>
          </a:p>
          <a:p>
            <a:pPr marL="0" indent="0">
              <a:buNone/>
            </a:pPr>
            <a:r>
              <a:rPr lang="en-CA" sz="1800" dirty="0" smtClean="0"/>
              <a:t>A </a:t>
            </a:r>
            <a:r>
              <a:rPr lang="en-CA" sz="1800" dirty="0"/>
              <a:t>medical-doctoral, </a:t>
            </a:r>
            <a:r>
              <a:rPr lang="en-CA" sz="1800" b="1" dirty="0"/>
              <a:t>research-intensive</a:t>
            </a:r>
            <a:r>
              <a:rPr lang="en-CA" sz="1800" dirty="0"/>
              <a:t> university dedicated to teaching, </a:t>
            </a:r>
            <a:r>
              <a:rPr lang="en-CA" sz="1800" b="1" dirty="0"/>
              <a:t>research</a:t>
            </a:r>
            <a:r>
              <a:rPr lang="en-CA" sz="1800" dirty="0"/>
              <a:t> and service</a:t>
            </a:r>
            <a:r>
              <a:rPr lang="en-CA" sz="1800" dirty="0" smtClean="0"/>
              <a:t>.</a:t>
            </a:r>
          </a:p>
          <a:p>
            <a:pPr marL="0" indent="0">
              <a:buNone/>
            </a:pPr>
            <a:r>
              <a:rPr lang="en-CA" sz="1800" dirty="0"/>
              <a:t>Named Canada's most </a:t>
            </a:r>
            <a:r>
              <a:rPr lang="en-CA" sz="1800" b="1" dirty="0"/>
              <a:t>research-intensive</a:t>
            </a:r>
            <a:r>
              <a:rPr lang="en-CA" sz="1800" dirty="0"/>
              <a:t>, medical-doctoral university by Research </a:t>
            </a:r>
            <a:r>
              <a:rPr lang="en-CA" sz="1800" dirty="0" smtClean="0"/>
              <a:t>Infosource </a:t>
            </a:r>
            <a:r>
              <a:rPr lang="en-CA" sz="1800" dirty="0"/>
              <a:t>in 2017 and 2018</a:t>
            </a:r>
            <a:r>
              <a:rPr lang="en-CA" sz="1800" dirty="0" smtClean="0"/>
              <a:t>.</a:t>
            </a:r>
          </a:p>
          <a:p>
            <a:pPr marL="0" indent="0">
              <a:buNone/>
            </a:pPr>
            <a:r>
              <a:rPr lang="en-CA" sz="1800" dirty="0"/>
              <a:t>Home to more than </a:t>
            </a:r>
            <a:r>
              <a:rPr lang="en-CA" sz="1800" b="1" dirty="0"/>
              <a:t>70 research centres </a:t>
            </a:r>
            <a:r>
              <a:rPr lang="en-CA" sz="1800" dirty="0"/>
              <a:t>and institutes.</a:t>
            </a:r>
            <a:endParaRPr lang="en-CA" sz="1800" dirty="0" smtClean="0"/>
          </a:p>
          <a:p>
            <a:pPr marL="0" indent="0">
              <a:buNone/>
            </a:pPr>
            <a:r>
              <a:rPr lang="en-CA" sz="2400" dirty="0" smtClean="0">
                <a:hlinkClick r:id="rId4"/>
              </a:rPr>
              <a:t>https</a:t>
            </a:r>
            <a:r>
              <a:rPr lang="en-CA" sz="2400" dirty="0">
                <a:hlinkClick r:id="rId4"/>
              </a:rPr>
              <a:t>://brighterworld.mcmaster.ca/about/</a:t>
            </a:r>
            <a:endParaRPr lang="en-CA" sz="2400" dirty="0"/>
          </a:p>
        </p:txBody>
      </p:sp>
      <p:sp>
        <p:nvSpPr>
          <p:cNvPr id="4" name="Footer Placeholder 3"/>
          <p:cNvSpPr>
            <a:spLocks noGrp="1"/>
          </p:cNvSpPr>
          <p:nvPr>
            <p:ph type="ftr" sz="quarter" idx="11"/>
          </p:nvPr>
        </p:nvSpPr>
        <p:spPr>
          <a:xfrm>
            <a:off x="4587924" y="6374451"/>
            <a:ext cx="4426094" cy="274320"/>
          </a:xfrm>
        </p:spPr>
        <p:txBody>
          <a:bodyPr/>
          <a:lstStyle/>
          <a:p>
            <a:r>
              <a:rPr lang="en-US" b="1" dirty="0" smtClean="0"/>
              <a:t>Canada Alliance   5-7 November 2017</a:t>
            </a:r>
            <a:endParaRPr lang="en-US"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9455" cy="229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99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a:xfrm>
            <a:off x="768096" y="2501900"/>
            <a:ext cx="7290055" cy="2089150"/>
          </a:xfrm>
        </p:spPr>
        <p:txBody>
          <a:bodyPr>
            <a:normAutofit fontScale="25000" lnSpcReduction="20000"/>
          </a:bodyPr>
          <a:lstStyle/>
          <a:p>
            <a:pPr>
              <a:buFont typeface="Wingdings" panose="05000000000000000000" pitchFamily="2" charset="2"/>
              <a:buChar char="Ø"/>
            </a:pPr>
            <a:r>
              <a:rPr lang="en-US" sz="9600" dirty="0" smtClean="0"/>
              <a:t> Decreasing budgets and increasing demands </a:t>
            </a:r>
          </a:p>
          <a:p>
            <a:pPr marL="0" indent="0">
              <a:buNone/>
            </a:pPr>
            <a:endParaRPr lang="en-US" sz="9600" dirty="0"/>
          </a:p>
          <a:p>
            <a:pPr>
              <a:buFont typeface="Wingdings" panose="05000000000000000000" pitchFamily="2" charset="2"/>
              <a:buChar char="Ø"/>
            </a:pPr>
            <a:r>
              <a:rPr lang="en-US" sz="9600" dirty="0" smtClean="0"/>
              <a:t> Increasing focus on IT security is driving more rigorous patching cycles</a:t>
            </a:r>
          </a:p>
          <a:p>
            <a:pPr marL="0" indent="0">
              <a:buNone/>
            </a:pPr>
            <a:endParaRPr lang="en-US" sz="9600" dirty="0"/>
          </a:p>
          <a:p>
            <a:pPr>
              <a:buFont typeface="Wingdings" panose="05000000000000000000" pitchFamily="2" charset="2"/>
              <a:buChar char="Ø"/>
            </a:pPr>
            <a:r>
              <a:rPr lang="en-US" sz="9600" dirty="0" smtClean="0"/>
              <a:t> Adopt new features and functionality more frequently</a:t>
            </a:r>
          </a:p>
          <a:p>
            <a:pPr marL="0" indent="0">
              <a:buNone/>
            </a:pPr>
            <a:endParaRPr lang="en-US" sz="9600" dirty="0" smtClean="0"/>
          </a:p>
          <a:p>
            <a:pPr>
              <a:buFont typeface="Wingdings" panose="05000000000000000000" pitchFamily="2" charset="2"/>
              <a:buChar char="Ø"/>
            </a:pPr>
            <a:r>
              <a:rPr lang="en-US" sz="9600" dirty="0" smtClean="0"/>
              <a:t> Maintain technical currency and innovate</a:t>
            </a:r>
            <a:endParaRPr lang="en-US" sz="9600" dirty="0"/>
          </a:p>
          <a:p>
            <a:pPr marL="0" indent="0">
              <a:buNone/>
            </a:pPr>
            <a:endParaRPr lang="en-US" dirty="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a:t>
            </a:r>
            <a:endParaRPr lang="en-US" dirty="0"/>
          </a:p>
        </p:txBody>
      </p:sp>
      <p:sp>
        <p:nvSpPr>
          <p:cNvPr id="3" name="Content Placeholder 2"/>
          <p:cNvSpPr>
            <a:spLocks noGrp="1"/>
          </p:cNvSpPr>
          <p:nvPr>
            <p:ph idx="1"/>
          </p:nvPr>
        </p:nvSpPr>
        <p:spPr>
          <a:xfrm>
            <a:off x="768096" y="1943100"/>
            <a:ext cx="7290055" cy="4089400"/>
          </a:xfrm>
        </p:spPr>
        <p:txBody>
          <a:bodyPr>
            <a:normAutofit/>
          </a:bodyPr>
          <a:lstStyle/>
          <a:p>
            <a:pPr>
              <a:buFont typeface="Wingdings" panose="05000000000000000000" pitchFamily="2" charset="2"/>
              <a:buChar char="Ø"/>
            </a:pPr>
            <a:r>
              <a:rPr lang="en-US" sz="2400" dirty="0" smtClean="0"/>
              <a:t>Think differently about how we operate </a:t>
            </a:r>
          </a:p>
          <a:p>
            <a:pPr>
              <a:buFont typeface="Wingdings" panose="05000000000000000000" pitchFamily="2" charset="2"/>
              <a:buChar char="Ø"/>
            </a:pPr>
            <a:r>
              <a:rPr lang="en-US" sz="2400" dirty="0" smtClean="0"/>
              <a:t>Adopt a cadence of delivery </a:t>
            </a:r>
          </a:p>
          <a:p>
            <a:pPr>
              <a:buFont typeface="Wingdings" panose="05000000000000000000" pitchFamily="2" charset="2"/>
              <a:buChar char="Ø"/>
            </a:pPr>
            <a:r>
              <a:rPr lang="en-US" sz="2400" dirty="0" smtClean="0"/>
              <a:t>Rely on individual strengths and enable focus </a:t>
            </a:r>
          </a:p>
          <a:p>
            <a:pPr>
              <a:buFont typeface="Wingdings" panose="05000000000000000000" pitchFamily="2" charset="2"/>
              <a:buChar char="Ø"/>
            </a:pPr>
            <a:r>
              <a:rPr lang="en-US" sz="2400" dirty="0" smtClean="0"/>
              <a:t>Continuous Improvement </a:t>
            </a:r>
            <a:endParaRPr lang="en-US" sz="2400" dirty="0" smtClean="0">
              <a:solidFill>
                <a:srgbClr val="0070C0"/>
              </a:solidFill>
            </a:endParaRPr>
          </a:p>
          <a:p>
            <a:pPr>
              <a:buFont typeface="Wingdings" panose="05000000000000000000" pitchFamily="2" charset="2"/>
              <a:buChar char="Ø"/>
            </a:pPr>
            <a:r>
              <a:rPr lang="en-US" sz="2400" dirty="0"/>
              <a:t>Collaboration </a:t>
            </a:r>
            <a:r>
              <a:rPr lang="en-US" sz="2400" dirty="0" smtClean="0"/>
              <a:t>across teams </a:t>
            </a:r>
          </a:p>
          <a:p>
            <a:pPr>
              <a:buFont typeface="Wingdings" panose="05000000000000000000" pitchFamily="2" charset="2"/>
              <a:buChar char="Ø"/>
            </a:pPr>
            <a:r>
              <a:rPr lang="en-US" sz="2400" dirty="0" smtClean="0"/>
              <a:t>Harness </a:t>
            </a:r>
            <a:r>
              <a:rPr lang="en-US" sz="2400" dirty="0"/>
              <a:t>the power of diverse </a:t>
            </a:r>
            <a:r>
              <a:rPr lang="en-US" sz="2400" dirty="0" smtClean="0"/>
              <a:t>perspectives</a:t>
            </a:r>
          </a:p>
          <a:p>
            <a:pPr>
              <a:buFont typeface="Wingdings" panose="05000000000000000000" pitchFamily="2" charset="2"/>
              <a:buChar char="Ø"/>
            </a:pPr>
            <a:r>
              <a:rPr lang="en-US" sz="2400" dirty="0" smtClean="0"/>
              <a:t>Celebrate collective success</a:t>
            </a:r>
            <a:endParaRPr lang="en-US" sz="2400" dirty="0">
              <a:solidFill>
                <a:srgbClr val="0070C0"/>
              </a:solidFill>
            </a:endParaRPr>
          </a:p>
          <a:p>
            <a:pPr marL="0" indent="0">
              <a:buNone/>
            </a:pPr>
            <a:endParaRPr lang="en-US" dirty="0" smtClean="0"/>
          </a:p>
        </p:txBody>
      </p:sp>
      <p:sp>
        <p:nvSpPr>
          <p:cNvPr id="5" name="Footer Placeholder 2">
            <a:extLst>
              <a:ext uri="{FF2B5EF4-FFF2-40B4-BE49-F238E27FC236}">
                <a16:creationId xmlns:a16="http://schemas.microsoft.com/office/drawing/2014/main" xmlns=""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247015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C4wMi4wMCIsIkVkaXRpb24iOiJGcmVlIiwiSXNQbHVzRWRpdGlvbiI6ZmFsc2UsIklzUHJvRWRpdGlvbiI6ZmFsc2V9LCJFZmZlY3QiOjEsIlN0eWxlIjp7IiRpZCI6IjMiLCJUaW1lYmFuZFN0eWxlIjp7IiRpZCI6IjQiLCJTY2FsZU1hcmtpbmciOjAsIlNoYXBlIjoxNywiU2hhcGVTdHlsZSI6eyIkaWQiOiI1IiwiTWFyZ2luIjp7IiRpZCI6IjYiLCJUb3AiOjAsIkxlZnQiOjEwLCJSaWdodCI6MTAsIkJvdHRvbSI6MH0sIlBhZGRpbmciOnsiJGlkIjoiNyIsIlRvcCI6NSwiTGVmdCI6MTMsIlJpZ2h0IjoxMywiQm90dG9tIjo1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yNTUsIlIiOjI0MywiRyI6MywiQiI6M319LCJBcHBlbmRZZWFyT25ZZWFyQ2hhbmdlIjp0cnVlLCJFbGFwc2VkVGltZUZvcm1hdCI6MSwiVG9kYXlNYXJrZXJQb3NpdGlvbiI6MywiUXVpY2tQb3NpdGlvbiI6MywiQWJzb2x1dGVQb3NpdGlvbiI6OS43ODQyNTI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k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4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S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Jc1Zpc2libGUiOmZhbHNlLCJNYXJnaW4iOmZhbHNlfX0sIkdyaWRsaW5lUGFuZWxTdHlsZSI6eyIkaWQiOiIxMjciLCJHcmlkbGluZVN0eWxlIjp7IiRpZCI6IjEyOCIsIkxpbmVDb2xvciI6eyIkaWQiOiIxMjkiLCIkdHlwZSI6Ik5MUkUuQ29tbW9uLkRvbS5Tb2xpZENvbG9yQnJ1c2gsIE5MUkUuQ29tbW9uIiwiQ29sb3IiOnsiJGlkIjoiMTMwIiwiQSI6MzgsIlIiOjkxLCJHIjoxNTUsIkIiOjIxM319LCJMaW5lV2VpZ2h0IjoxLjAsIkxpbmVUeXBlIjowLCJQYXJlbnRTdHlsZSI6bnVsbH0sIk1hcmdpbiI6eyIkaWQiOiIxMzEiLCJUb3AiOjAsIkxlZnQiOjAsIlJpZ2h0IjowLCJCb3R0b20iOjB9LCJQYWRkaW5nIjp7IiRpZCI6IjEzMiIsIlRvcCI6MCwiTGVmdCI6MCwiUmlnaHQiOjAsIkJvdHRvbSI6MH0sIkJhY2tncm91bmQiOm51bGwsIklzVmlzaWJsZSI6dHJ1ZSwiV2lkdGgiOjAuMCwiSGVpZ2h0IjowLjAsIkJvcmRlclN0eWxlIjp7IiRpZCI6IjEzMyIsIkxpbmVDb2xvciI6bnVsbCwiTGluZVdlaWdodCI6MC4wLCJMaW5lVHlwZSI6MCwiUGFyZW50U3R5bGUiOm51bGx9LCJQYXJlbnRTdHlsZSI6bnVsbH0sIlNob3dFbGFwc2VkVGltZUdyYWRpZW50U3R5bGUiOmZhbHNlLCJEZWZhdWx0U3dpbWxhbmVTdHlsZSI6eyIkaWQiOiIxMzQiLCJIZWFkZXJTdHlsZSI6eyIkaWQiOiIxMzUiLCJUZXh0U3R5bGUiOnsiJGlkIjoiMTM2IiwiRm9udFNldHRpbmdzIjp7IiRpZCI6IjEzNyIsIkZvbnRTaXplIjoxMiwiRm9udE5hbWUiOiJDYWxpYnJpIiwiSXNCb2xkIjpmYWxzZSwiSXNJdGFsaWMiOmZhbHNlLCJJc1VuZGVybGluZWQiOmZhbHNlLCJQYXJlbnRTdHlsZSI6bnVsbH0sIkF1dG9TaXplIjowLCJGb3JlZ3JvdW5kIjp7IiRpZCI6IjEzOCIsIkNvbG9yIjp7IiRpZCI6IjEzOSIsIkEiOjI1NSwiUiI6MzIsIkciOjU2LCJCIjoxMDB9fSwiTWF4V2lkdGgiOjAuMCwiTWF4SGVpZ2h0IjowLjAsIlNtYXJ0Rm9yZWdyb3VuZElzQWN0aXZlIjpmYWxzZSwiSG9yaXpvbnRhbEFsaWdubWVudCI6MCwiVmVydGljYWxBbGlnbm1lbnQiOjAsIlNtYXJ0Rm9yZWdyb3VuZCI6bnVsbCwiQmFja2dyb3VuZEZpbGxUeXBlIjowLCJNYXJnaW4iOnsiJGlkIjoiMTQwIiwiVG9wIjowLCJMZWZ0IjowLCJSaWdodCI6MCwiQm90dG9tIjowfSwiUGFkZGluZyI6eyIkaWQiOiIxNDEiLCJUb3AiOjAsIkxlZnQiOjAsIlJpZ2h0IjowLCJCb3R0b20iOjB9LCJCYWNrZ3JvdW5kIjpudWxsLCJJc1Zpc2libGUiOmZhbHNlLCJXaWR0aCI6MC4wLCJIZWlnaHQiOjAuMCwiQm9yZGVyU3R5bGUiOm51bGwsIlBhcmVudFN0eWxlIjpudWxsfSwiUmVjdGFuZ2xlU3R5bGUiOnsiJGlkIjoiMTQyIiwiTWFyZ2luIjp7IiRpZCI6IjE0MyIsIlRvcCI6MCwiTGVmdCI6MCwiUmlnaHQiOjAsIkJvdHRvbSI6MH0sIlBhZGRpbmciOnsiJGlkIjoiMTQ0IiwiVG9wIjowLCJMZWZ0IjowLCJSaWdodCI6MCwiQm90dG9tIjowfSwiQmFja2dyb3VuZCI6eyIkaWQiOiIxNDUiLCJDb2xvciI6eyIkaWQiOiIxNDYiLCJBIjoxMjcsIlIiOjkxLCJHIjoxNTUsIkIiOjIxM319LCJJc1Zpc2libGUiOmZhbHN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wiTGVmdCI6MCwiUmlnaHQiOjAsIkJvdHRvbSI6MH0sIlBhZGRpbmciOnsiJGlkIjoiMTUxIiwiVG9wIjowLCJMZWZ0IjowLCJSaWdodCI6MCwiQm90dG9tIjowfSwiQmFja2dyb3VuZCI6bnVsbCwiSXNWaXNpYmxlIjp0cnVlLCJXaWR0aCI6MC4wLCJIZWlnaHQiOjAuMCwiQm9yZGVyU3R5bGUiOm51bGwsIlBhcmVudFN0eWxlIjpudWxsfSwiQmFja2dyb3VuZFN0eWxlIjp7IiRpZCI6IjE1MiIsIk1hcmdpbiI6eyIkaWQiOiIxNTMiLCJUb3AiOjAsIkxlZnQiOjAsIlJpZ2h0IjowLCJCb3R0b20iOjB9LCJQYWRkaW5nIjp7IiRpZCI6IjE1NCIsIlRvcCI6MCwiTGVmdCI6MCwiUmlnaHQiOjAsIkJvdHRvbSI6MH0sIkJhY2tncm91bmQiOnsiJGlkIjoiMTU1IiwiQ29sb3IiOnsiJGlkIjoiMTU2IiwiQSI6MzgsIlIiOjkxLCJHIjoxNTUsIkIiOjIxM3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NYXJnaW4iOnsiJGlkIjoiMTYwIiwiVG9wIjowLCJMZWZ0IjowLCJSaWdodCI6MCwiQm90dG9tIjowfSwiUGFkZGluZyI6eyIkaWQiOiIxNjEiLCJUb3AiOjAsIkxlZnQiOjAsIlJpZ2h0IjowLCJCb3R0b20iOjB9LCJJc1Zpc2libGUiOnRydWUsIldpZHRoIjowLjAsIkhlaWdodCI6MC4wLCJCb3JkZXJTdHlsZSI6bnVsbCwiUGFyZW50U3R5bGUiOm51bGx9fSwiU2NhbGUiOnsiJGlkIjoiMTYyIiwiU3RhcnREYXRlIjoiMDAwMS0wMS0wMVQwMDowMDowMCIsIkVuZERhdGUiOiIyMDE5LTEwLTAxVDIzOjU5OjAwIiwiRm9ybWF0IjoiTU1NIiwiVHlwZSI6NCwiQXV0b0RhdGVSYW5nZSI6dHJ1ZSwiV29ya2luZ0RheXMiOjMxLCJUb2RheU1hcmtlclRleHQiOiJUb2RheSIsIkF1dG9TY2FsZVR5cGUiOnRydWV9LCJNaWxlc3RvbmVzIjpbXSwiVGFza3MiOltdLCJTd2ltbGFuZXMiOlt7IiRpZCI6IjE2MyIsIklkIjoiZmZiOTI4OGItM2NjNy00ZDllLWFjOTctZmEyNWRhZmU2MzBhIiwiSW5kZXgiOjAsIkhlYWRlclRleHQiOiIiLCJTdHlsZSI6eyIkaWQiOiIxNjQiLCJIZWFkZXJTdHlsZSI6eyIkaWQiOiIxNjUiLCJUZXh0U3R5bGUiOnsiJGlkIjoiMTY2IiwiRm9udFNldHRpbmdzIjp7IiRpZCI6IjE2NyIsIkZvbnRTaXplIjoxMiwiRm9udE5hbWUiOiJDYWxpYnJpIiwiSXNCb2xkIjpmYWxzZSwiSXNJdGFsaWMiOmZhbHNlLCJJc1VuZGVybGluZWQiOmZhbHNlLCJQYXJlbnRTdHlsZSI6bnVsbH0sIkF1dG9TaXplIjowLCJGb3JlZ3JvdW5kIjp7IiRpZCI6IjE2OCIsIkNvbG9yIjp7IiRpZCI6IjE2OSIsIkEiOjI1NSwiUiI6MTksIkciOjE4LCJCIjoyMn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MTcwIiwiTWFyZ2luIjp7IiRyZWYiOiIxNDMifSwiUGFkZGluZyI6eyIkcmVmIjoiMTQ0In0sIkJhY2tncm91bmQiOnsiJGlkIjoiMTcxIiwiQ29sb3IiOnsiJGlkIjoiMTcyIiwiQSI6MTI3LCJSIjo1NSwiRyI6NTMsIkIiOjY5fX0sIklzVmlzaWJsZSI6ZmFsc2UsIldpZHRoIjowLjAsIkhlaWdodCI6MC4wLCJCb3JkZXJTdHlsZSI6eyIkaWQiOiIxNzMiLCJMaW5lQ29sb3IiOnsiJGlkIjoiMTc0IiwiJHR5cGUiOiJOTFJFLkNvbW1vbi5Eb20uU29saWRDb2xvckJydXNoLCBOTFJFLkNvbW1vbiIsIkNvbG9yIjp7IiRpZCI6IjE3NSIsIkEiOjI1NSwiUiI6MTksIkciOjE4LCJCIjoyMn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xNzYiLCJNYXJnaW4iOnsiJHJlZiI6IjE1MyJ9LCJQYWRkaW5nIjp7IiRyZWYiOiIxNTQifSwiQmFja2dyb3VuZCI6eyIkaWQiOiIxNzciLCJDb2xvciI6eyIkaWQiOiIxNzgiLCJBIjozOCwiUiI6NTUsIkciOjUzLCJCIjo2OX19LCJJc1Zpc2libGUiOnRydWUsIldpZHRoIjowLjAsIkhlaWdodCI6MC4wLCJCb3JkZXJTdHlsZSI6eyIkaWQiOiIxNzkiLCJMaW5lQ29sb3IiOnsiJGlkIjoiMTgwIiwiJHR5cGUiOiJOTFJFLkNvbW1vbi5Eb20uU29saWRDb2xvckJydXNoLCBOTFJFLkNvbW1vbiIsIkNvbG9yIjp7IiRpZCI6IjE4MSIsIkEiOjI1NSwiUiI6MTksIkciOjE4LCJCIjoyMn19LCJMaW5lV2VpZ2h0Ijow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119LHsiJGlkIjoiMTgyIiwiSWQiOiI4NjBjOGZkOS01MTkzLTQ5MTItODViNy01OTQzYTk2MTkzNzYiLCJJbmRleCI6MSwiSGVhZGVyVGV4dCI6IkNTICYgSFIiLCJTdHlsZSI6eyIkaWQiOiIxODMiLCJIZWFkZXJTdHlsZSI6eyIkaWQiOiIxODQiLCJUZXh0U3R5bGUiOnsiJGlkIjoiMTg1IiwiRm9udFNldHRpbmdzIjp7IiRpZCI6IjE4NiIsIkZvbnRTaXplIjoxMiwiRm9udE5hbWUiOiJDYWxpYnJpIiwiSXNCb2xkIjpmYWxzZSwiSXNJdGFsaWMiOmZhbHNlLCJJc1VuZGVybGluZWQiOmZhbHNlLCJQYXJlbnRTdHlsZSI6bnVsbH0sIkF1dG9TaXplIjowLCJGb3JlZ3JvdW5kIjp7IiRpZCI6IjE4NyIsIkNvbG9yIjp7IiRpZCI6IjE4OCIsIkEiOjI1NSwiUiI6MjM0LCJHIjoyMiwiQiI6Mz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E4OSIsIk1hcmdpbiI6eyIkcmVmIjoiMTQzIn0sIlBhZGRpbmciOnsiJHJlZiI6IjE0NCJ9LCJCYWNrZ3JvdW5kIjp7IiRpZCI6IjE5MCIsIkNvbG9yIjp7IiRpZCI6IjE5MSIsIkEiOjEyNywiUiI6MjM0LCJHIjoyMiwiQiI6MzB9fSwiSXNWaXNpYmxlIjpmYWxzZSwiV2lkdGgiOjAuMCwiSGVpZ2h0IjowLjAsIkJvcmRlclN0eWxlIjp7IiRpZCI6IjE5MiIsIkxpbmVDb2xvciI6eyIkaWQiOiIxOTMiLCIkdHlwZSI6Ik5MUkUuQ29tbW9uLkRvbS5Tb2xpZENvbG9yQnJ1c2gsIE5MUkUuQ29tbW9uIiwiQ29sb3IiOnsiJGlkIjoiMTk0IiwiQSI6MjU1LCJSIjo4MiwiRyI6MSwiQiI6M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xOTUiLCJNYXJnaW4iOnsiJHJlZiI6IjE1MyJ9LCJQYWRkaW5nIjp7IiRyZWYiOiIxNTQifSwiQmFja2dyb3VuZCI6eyIkaWQiOiIxOTYiLCJDb2xvciI6eyIkaWQiOiIxOTciLCJBIjozOCwiUiI6MjQzLCJHIjozLCJCIjozfX0sIklzVmlzaWJsZSI6dHJ1ZSwiV2lkdGgiOjAuMCwiSGVpZ2h0IjowLjAsIkJvcmRlclN0eWxlIjp7IiRpZCI6IjE5OCIsIkxpbmVDb2xvciI6eyIkaWQiOiIxOTkiLCIkdHlwZSI6Ik5MUkUuQ29tbW9uLkRvbS5Tb2xpZENvbG9yQnJ1c2gsIE5MUkUuQ29tbW9uIiwiQ29sb3IiOnsiJGlkIjoiMjAwIiwiQSI6MjU1LCJSIjo4MiwiRyI6MSwiQiI6MX19LCJMaW5lV2VpZ2h0Ijow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eyIkaWQiOiIyMDEiLCJfYXR0YWNoZWRNaWxlc3RvbmVzIjpbXSwiVGFza0RlZmluaXRpb24iOnsiJGlkIjoiMjAyIiwiR3JvdXBOYW1lIjpudWxsLCJTdGFydERhdGUiOiIyMDE2LTEwLTAxVDAwOjAwOjAwWiIsIkVuZERhdGUiOiIyMDE2LTEwLTAxVDIzOjU5OjAwIiwiUGVyY2VudGFnZUNvbXBsZXRlIjpudWxsLCJTdHlsZSI6eyIkaWQiOiIyMDMiLCJTaGFwZSI6OCwiU2hhcGVUaGlja25lc3MiOjEsIkR1cmF0aW9uRm9ybWF0IjowLCJJbmNsdWRlTm9uV29ya2luZ0RheXNJbkR1cmF0aW9uIjpmYWxzZSwiUGVyY2VudGFnZUNvbXBsZXRlU3R5bGUiOnsiJGlkIjoiMjA0IiwiRm9udFNldHRpbmdzIjp7IiRpZCI6IjIw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yMDYiLCJUb3AiOjAsIkxlZnQiOjAsIlJpZ2h0IjowLCJCb3R0b20iOjB9LCJQYWRkaW5nIjp7IiRpZCI6IjIwNyIsIlRvcCI6MCwiTGVmdCI6MCwiUmlnaHQiOjAsIkJvdHRvbSI6MH0sIkJhY2tncm91bmQiOnsiJHJlZiI6Ijg5In0sIklzVmlzaWJsZSI6dHJ1ZSwiV2lkdGgiOjAuMCwiSGVpZ2h0IjowLjAsIkJvcmRlclN0eWxlIjp7IiRpZCI6IjIwOCIsIkxpbmVDb2xvciI6bnVsbCwiTGluZVdlaWdodCI6MC4wLCJMaW5lVHlwZSI6MCwiUGFyZW50U3R5bGUiOm51bGx9LCJQYXJlbnRTdHlsZSI6bnVsbH0sIkR1cmF0aW9uU3R5bGUiOnsiJGlkIjoiMjA5IiwiRm9udFNldHRpbmdzIjp7IiRpZCI6IjIxMCIsIkZvbnRTaXplIjoxMCwiRm9udE5hbWUiOiJDYWxpYnJpIiwiSXNCb2xkIjpmYWxzZSwiSXNJdGFsaWMiOmZhbHNlLCJJc1VuZGVybGluZWQiOmZhbHNlLCJQYXJlbnRTdHlsZSI6bnVsbH0sIkF1dG9TaXplIjowLCJGb3JlZ3JvdW5kIjp7IiRpZCI6IjIxMSIsIkNvbG9yIjp7IiRyZWYiOiI5MyJ9fSwiTWF4V2lkdGgiOjIwMC4wLCJNYXhIZWlnaHQiOiJJbmZpbml0eSIsIlNtYXJ0Rm9yZWdyb3VuZElzQWN0aXZlIjpmYWxzZSwiSG9yaXpvbnRhbEFsaWdubWVudCI6MCwiVmVydGljYWxBbGlnbm1lbnQiOjAsIlNtYXJ0Rm9yZWdyb3VuZCI6bnVsbCwiQmFja2dyb3VuZEZpbGxUeXBlIjowLCJNYXJnaW4iOnsiJGlkIjoiMjEyIiwiVG9wIjowLCJMZWZ0IjowLCJSaWdodCI6MCwiQm90dG9tIjowfSwiUGFkZGluZyI6eyIkaWQiOiIyMTMiLCJUb3AiOjAsIkxlZnQiOjAsIlJpZ2h0IjowLCJCb3R0b20iOjB9LCJCYWNrZ3JvdW5kIjp7IiRyZWYiOiI5NiJ9LCJJc1Zpc2libGUiOnRydWUsIldpZHRoIjowLjAsIkhlaWdodCI6MC4wLCJCb3JkZXJTdHlsZSI6eyIkaWQiOiIyMTQiLCJMaW5lQ29sb3IiOm51bGwsIkxpbmVXZWlnaHQiOjAuMCwiTGluZVR5cGUiOjAsIlBhcmVudFN0eWxlIjpudWxsfSwiUGFyZW50U3R5bGUiOm51bGx9LCJIb3Jpem9udGFsQ29ubmVjdG9yU3R5bGUiOnsiJGlkIjoiMjE1IiwiTGluZUNvbG9yIjp7IiRyZWYiOiI5OCJ9LCJMaW5lV2VpZ2h0IjoxLjAsIkxpbmVUeXBlIjowLCJQYXJlbnRTdHlsZSI6bnVsbH0sIlZlcnRpY2FsQ29ubmVjdG9yU3R5bGUiOnsiJGlkIjoiMjE2IiwiTGluZUNvbG9yIjp7IiRyZWYiOiIxMDEifSwiTGluZVdlaWdodCI6MS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xNyIsIk1hcmdpbiI6eyIkaWQiOiIyMTgiLCJUb3AiOjAsIkxlZnQiOjQsIlJpZ2h0Ijo0LCJCb3R0b20iOjB9LCJQYWRkaW5nIjp7IiRpZCI6IjIxOSIsIlRvcCI6MCwiTGVmdCI6MCwiUmlnaHQiOjAsIkJvdHRvbSI6MH0sIkJhY2tncm91bmQiOnsiJGlkIjoiMjIwIiwiQ29sb3IiOnsiJGlkIjoiMjIxIiwiQSI6MjU1LCJSIjowLCJHIjoxMTQsIkIiOjE4OH19LCJJc1Zpc2libGUiOnRydWUsIldpZHRoIjowLjAsIkhlaWdodCI6MTYuMCwiQm9yZGVyU3R5bGUiOnsiJGlkIjoiMjIyIiwiTGluZUNvbG9yIjp7IiRyZWYiOiIxMDkifSwiTGluZVdlaWdodCI6MC4wLCJMaW5lVHlwZSI6MCwiUGFyZW50U3R5bGUiOm51bGx9LCJQYXJlbnRTdHlsZSI6bnVsbH0sIlRpdGxlU3R5bGUiOnsiJGlkIjoiMjIzIiwiRm9udFNldHRpbmdzIjp7IiRpZCI6IjIyNCIsIkZvbnRTaXplIjoxMSwiRm9udE5hbWUiOiJDYWxpYnJpIiwiSXNCb2xkIjp0cnVlLCJJc0l0YWxpYyI6ZmFsc2UsIklzVW5kZXJsaW5lZCI6ZmFsc2UsIlBhcmVudFN0eWxlIjpudWxsfSwiQXV0b1NpemUiOjAsIkZvcmVncm91bmQiOnsiJGlkIjoiMjI1IiwiQ29sb3IiOnsiJGlkIjoiMjI2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IyNyIsIlRvcCI6MCwiTGVmdCI6MCwiUmlnaHQiOjAsIkJvdHRvbSI6MH0sIlBhZGRpbmciOnsiJGlkIjoiMjI4IiwiVG9wIjowLCJMZWZ0IjowLCJSaWdodCI6MCwiQm90dG9tIjowfSwiQmFja2dyb3VuZCI6eyIkcmVmIjoiMTE3In0sIklzVmlzaWJsZSI6dHJ1ZSwiV2lkdGgiOjAuMCwiSGVpZ2h0IjowLjAsIkJvcmRlclN0eWxlIjp7IiRpZCI6IjIyOSIsIkxpbmVDb2xvciI6bnVsbCwiTGluZVdlaWdodCI6MC4wLCJMaW5lVHlwZSI6MCwiUGFyZW50U3R5bGUiOm51bGx9LCJQYXJlbnRTdHlsZSI6bnVsbH0sIkRhdGVTdHlsZSI6eyIkaWQiOiIyMzAiLCJGb250U2V0dGluZ3MiOnsiJGlkIjoiMjMxIiwiRm9udFNpemUiOjEwLCJGb250TmFtZSI6IkNhbGlicmkiLCJJc0JvbGQiOmZhbHNlLCJJc0l0YWxpYyI6ZmFsc2UsIklzVW5kZXJsaW5lZCI6ZmFsc2UsIlBhcmVudFN0eWxlIjpudWxsfSwiQXV0b1NpemUiOjAsIkZvcmVncm91bmQiOnsiJGlkIjoiMjMyIiwiQ29sb3IiOnsiJGlkIjoiMjM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zQiLCJUb3AiOjAsIkxlZnQiOjAsIlJpZ2h0IjowLCJCb3R0b20iOjB9LCJQYWRkaW5nIjp7IiRpZCI6IjIzNSIsIlRvcCI6MCwiTGVmdCI6MCwiUmlnaHQiOjAsIkJvdHRvbSI6MH0sIkJhY2tncm91bmQiOnsiJHJlZiI6IjEyNCJ9LCJJc1Zpc2libGUiOnRydWUsIldpZHRoIjowLjAsIkhlaWdodCI6MC4wLCJCb3JkZXJTdHlsZSI6eyIkaWQiOiIyMzYiLCJMaW5lQ29sb3IiOm51bGwsIkxpbmVXZWlnaHQiOjAuMCwiTGluZVR5cGUiOjAsIlBhcmVudFN0eWxlIjpudWxsfSwiUGFyZW50U3R5bGUiOm51bGx9LCJEYXRlRm9ybWF0Ijp7IiRpZCI6IjI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jM3In0sIklkIjoiZmYyYWE1ZTQtYzc4NC00MjU3LWIxODUtMTFhNzFmOTk3ODUxIiwiSW1wb3J0SWQiOm51bGwsIlRpdGxlIjoiSFIgUFQgOC41NS4wNSB1cGdyYWRlICsgUFVNIEltYWdlIDE4IiwiTm90ZSI6bnVsbCwiSHlwZXJsaW5rIjp7IiRpZCI6IjIzOCIsIkFkZHJlc3MiOiIiLCJTdWJBZGRyZXNzIjoiIn0sIklzQ2hhbmdlZCI6ZmFsc2UsIklzTmV3IjpmYWxzZX0sIkluZGV4IjowfSx7IiRpZCI6IjIzOSIsIl9hdHRhY2hlZE1pbGVzdG9uZXMiOltdLCJUYXNrRGVmaW5pdGlvbiI6eyIkaWQiOiIyNDAiLCJHcm91cE5hbWUiOm51bGwsIlN0YXJ0RGF0ZSI6IjIwMTctMDctMDFUMDA6MDA6MDBaIiwiRW5kRGF0ZSI6IjIwMTctMDctMDFUMjM6NTk6MDAiLCJQZXJjZW50YWdlQ29tcGxldGUiOm51bGwsIlN0eWxlIjp7IiRpZCI6IjI0MSIsIlNoYXBlIjo4LCJTaGFwZVRoaWNrbmVzcyI6MSwiRHVyYXRpb25Gb3JtYXQiOjAsIkluY2x1ZGVOb25Xb3JraW5nRGF5c0luRHVyYXRpb24iOmZhbHNlLCJQZXJjZW50YWdlQ29tcGxldGVTdHlsZSI6eyIkaWQiOiIyNDIiLCJGb250U2V0dGluZ3MiOnsiJGlkIjoiMjQz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I0NCIsIlRvcCI6MCwiTGVmdCI6MCwiUmlnaHQiOjAsIkJvdHRvbSI6MH0sIlBhZGRpbmciOnsiJGlkIjoiMjQ1IiwiVG9wIjowLCJMZWZ0IjowLCJSaWdodCI6MCwiQm90dG9tIjowfSwiQmFja2dyb3VuZCI6eyIkcmVmIjoiODkifSwiSXNWaXNpYmxlIjp0cnVlLCJXaWR0aCI6MC4wLCJIZWlnaHQiOjAuMCwiQm9yZGVyU3R5bGUiOnsiJGlkIjoiMjQ2IiwiTGluZUNvbG9yIjpudWxsLCJMaW5lV2VpZ2h0IjowLjAsIkxpbmVUeXBlIjowLCJQYXJlbnRTdHlsZSI6bnVsbH0sIlBhcmVudFN0eWxlIjpudWxsfSwiRHVyYXRpb25TdHlsZSI6eyIkaWQiOiIyNDciLCJGb250U2V0dGluZ3MiOnsiJGlkIjoiMjQ4IiwiRm9udFNpemUiOjEwLCJGb250TmFtZSI6IkNhbGlicmkiLCJJc0JvbGQiOmZhbHNlLCJJc0l0YWxpYyI6ZmFsc2UsIklzVW5kZXJsaW5lZCI6ZmFsc2UsIlBhcmVudFN0eWxlIjpudWxsfSwiQXV0b1NpemUiOjAsIkZvcmVncm91bmQiOnsiJGlkIjoiMjQ5IiwiQ29sb3IiOnsiJHJlZiI6IjkzIn19LCJNYXhXaWR0aCI6MjAwLjAsIk1heEhlaWdodCI6IkluZmluaXR5IiwiU21hcnRGb3JlZ3JvdW5kSXNBY3RpdmUiOmZhbHNlLCJIb3Jpem9udGFsQWxpZ25tZW50IjowLCJWZXJ0aWNhbEFsaWdubWVudCI6MCwiU21hcnRGb3JlZ3JvdW5kIjpudWxsLCJCYWNrZ3JvdW5kRmlsbFR5cGUiOjAsIk1hcmdpbiI6eyIkaWQiOiIyNTAiLCJUb3AiOjAsIkxlZnQiOjAsIlJpZ2h0IjowLCJCb3R0b20iOjB9LCJQYWRkaW5nIjp7IiRpZCI6IjI1MSIsIlRvcCI6MCwiTGVmdCI6MCwiUmlnaHQiOjAsIkJvdHRvbSI6MH0sIkJhY2tncm91bmQiOnsiJHJlZiI6Ijk2In0sIklzVmlzaWJsZSI6dHJ1ZSwiV2lkdGgiOjAuMCwiSGVpZ2h0IjowLjAsIkJvcmRlclN0eWxlIjp7IiRpZCI6IjI1MiIsIkxpbmVDb2xvciI6bnVsbCwiTGluZVdlaWdodCI6MC4wLCJMaW5lVHlwZSI6MCwiUGFyZW50U3R5bGUiOm51bGx9LCJQYXJlbnRTdHlsZSI6bnVsbH0sIkhvcml6b250YWxDb25uZWN0b3JTdHlsZSI6eyIkaWQiOiIyNTMiLCJMaW5lQ29sb3IiOnsiJHJlZiI6Ijk4In0sIkxpbmVXZWlnaHQiOjEuMCwiTGluZVR5cGUiOjAsIlBhcmVudFN0eWxlIjpudWxsfSwiVmVydGljYWxDb25uZWN0b3JTdHlsZSI6eyIkaWQiOiIyNTQiLCJMaW5lQ29sb3IiOnsiJHJlZiI6IjEwMSJ9LCJMaW5lV2VpZ2h0Ijox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U1IiwiTWFyZ2luIjp7IiRpZCI6IjI1NiIsIlRvcCI6MCwiTGVmdCI6NCwiUmlnaHQiOjQsIkJvdHRvbSI6MH0sIlBhZGRpbmciOnsiJGlkIjoiMjU3IiwiVG9wIjowLCJMZWZ0IjowLCJSaWdodCI6MCwiQm90dG9tIjowfSwiQmFja2dyb3VuZCI6eyIkaWQiOiIyNTgiLCJDb2xvciI6eyIkaWQiOiIyNTkiLCJBIjoyNTUsIlIiOjI0MywiRyI6MywiQiI6M319LCJJc1Zpc2libGUiOnRydWUsIldpZHRoIjowLjAsIkhlaWdodCI6MTYuMCwiQm9yZGVyU3R5bGUiOnsiJGlkIjoiMjYwIiwiTGluZUNvbG9yIjp7IiRyZWYiOiIxMDkifSwiTGluZVdlaWdodCI6MC4wLCJMaW5lVHlwZSI6MCwiUGFyZW50U3R5bGUiOm51bGx9LCJQYXJlbnRTdHlsZSI6bnVsbH0sIlRpdGxlU3R5bGUiOnsiJGlkIjoiMjYxIiwiRm9udFNldHRpbmdzIjp7IiRpZCI6IjI2MiIsIkZvbnRTaXplIjoxMSwiRm9udE5hbWUiOiJDYWxpYnJpIiwiSXNCb2xkIjp0cnVlLCJJc0l0YWxpYyI6ZmFsc2UsIklzVW5kZXJsaW5lZCI6ZmFsc2UsIlBhcmVudFN0eWxlIjpudWxsfSwiQXV0b1NpemUiOjAsIkZvcmVncm91bmQiOnsiJGlkIjoiMjYzIiwiQ29sb3IiOnsiJGlkIjoiMjY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I2NSIsIlRvcCI6MCwiTGVmdCI6MCwiUmlnaHQiOjAsIkJvdHRvbSI6MH0sIlBhZGRpbmciOnsiJGlkIjoiMjY2IiwiVG9wIjowLCJMZWZ0IjowLCJSaWdodCI6MCwiQm90dG9tIjowfSwiQmFja2dyb3VuZCI6eyIkcmVmIjoiMTE3In0sIklzVmlzaWJsZSI6dHJ1ZSwiV2lkdGgiOjAuMCwiSGVpZ2h0IjowLjAsIkJvcmRlclN0eWxlIjp7IiRpZCI6IjI2NyIsIkxpbmVDb2xvciI6bnVsbCwiTGluZVdlaWdodCI6MC4wLCJMaW5lVHlwZSI6MCwiUGFyZW50U3R5bGUiOm51bGx9LCJQYXJlbnRTdHlsZSI6bnVsbH0sIkRhdGVTdHlsZSI6eyIkaWQiOiIyNjgiLCJGb250U2V0dGluZ3MiOnsiJGlkIjoiMjY5IiwiRm9udFNpemUiOjEwLCJGb250TmFtZSI6IkNhbGlicmkiLCJJc0JvbGQiOmZhbHNlLCJJc0l0YWxpYyI6ZmFsc2UsIklzVW5kZXJsaW5lZCI6ZmFsc2UsIlBhcmVudFN0eWxlIjpudWxsfSwiQXV0b1NpemUiOjAsIkZvcmVncm91bmQiOnsiJGlkIjoiMjcwIiwiQ29sb3IiOnsiJGlkIjoiMjcx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NzIiLCJUb3AiOjAsIkxlZnQiOjAsIlJpZ2h0IjowLCJCb3R0b20iOjB9LCJQYWRkaW5nIjp7IiRpZCI6IjI3MyIsIlRvcCI6MCwiTGVmdCI6MCwiUmlnaHQiOjAsIkJvdHRvbSI6MH0sIkJhY2tncm91bmQiOnsiJHJlZiI6IjEyNCJ9LCJJc1Zpc2libGUiOnRydWUsIldpZHRoIjowLjAsIkhlaWdodCI6MC4wLCJCb3JkZXJTdHlsZSI6eyIkaWQiOiIyNzQiLCJMaW5lQ29sb3IiOm51bGwsIkxpbmVXZWlnaHQiOjAuMCwiTGluZVR5cGUiOjAsIlBhcmVudFN0eWxlIjpudWxsfSwiUGFyZW50U3R5bGUiOm51bGx9LCJEYXRlRm9ybWF0Ijp7IiRpZCI6IjI3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jc1In0sIklkIjoiZGU1NGY3ZmMtOGRjNy00MDMxLWI5ZTItOTliZGYwYzdkNmQ0IiwiSW1wb3J0SWQiOm51bGwsIlRpdGxlIjoiQ1MgUFQgOC41NS4xMiB1cGdyYWRlIiwiTm90ZSI6bnVsbCwiSHlwZXJsaW5rIjp7IiRpZCI6IjI3NiIsIkFkZHJlc3MiOiIiLCJTdWJBZGRyZXNzIjoiIn0sIklzQ2hhbmdlZCI6ZmFsc2UsIklzTmV3IjpmYWxzZX0sIkluZGV4IjowfSx7IiRpZCI6IjI3NyIsIl9hdHRhY2hlZE1pbGVzdG9uZXMiOltdLCJUYXNrRGVmaW5pdGlvbiI6eyIkaWQiOiIyNzgiLCJHcm91cE5hbWUiOm51bGwsIlN0YXJ0RGF0ZSI6IjIwMTctMTAtMDFUMDA6MDA6MDBaIiwiRW5kRGF0ZSI6IjIwMTctMTAtMDFUMjM6NTk6MDAiLCJQZXJjZW50YWdlQ29tcGxldGUiOm51bGwsIlN0eWxlIjp7IiRpZCI6IjI3OSIsIlNoYXBlIjo4LCJTaGFwZVRoaWNrbmVzcyI6MSwiRHVyYXRpb25Gb3JtYXQiOjAsIkluY2x1ZGVOb25Xb3JraW5nRGF5c0luRHVyYXRpb24iOmZhbHNlLCJQZXJjZW50YWdlQ29tcGxldGVTdHlsZSI6eyIkaWQiOiIyODAiLCJGb250U2V0dGluZ3MiOnsiJGlkIjoiMjgx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I4MiIsIlRvcCI6MCwiTGVmdCI6MCwiUmlnaHQiOjAsIkJvdHRvbSI6MH0sIlBhZGRpbmciOnsiJGlkIjoiMjgzIiwiVG9wIjowLCJMZWZ0IjowLCJSaWdodCI6MCwiQm90dG9tIjowfSwiQmFja2dyb3VuZCI6eyIkcmVmIjoiODkifSwiSXNWaXNpYmxlIjp0cnVlLCJXaWR0aCI6MC4wLCJIZWlnaHQiOjAuMCwiQm9yZGVyU3R5bGUiOnsiJGlkIjoiMjg0IiwiTGluZUNvbG9yIjpudWxsLCJMaW5lV2VpZ2h0IjowLjAsIkxpbmVUeXBlIjowLCJQYXJlbnRTdHlsZSI6bnVsbH0sIlBhcmVudFN0eWxlIjpudWxsfSwiRHVyYXRpb25TdHlsZSI6eyIkaWQiOiIyODUiLCJGb250U2V0dGluZ3MiOnsiJGlkIjoiMjg2IiwiRm9udFNpemUiOjEwLCJGb250TmFtZSI6IkNhbGlicmkiLCJJc0JvbGQiOmZhbHNlLCJJc0l0YWxpYyI6ZmFsc2UsIklzVW5kZXJsaW5lZCI6ZmFsc2UsIlBhcmVudFN0eWxlIjpudWxsfSwiQXV0b1NpemUiOjAsIkZvcmVncm91bmQiOnsiJGlkIjoiMjg3IiwiQ29sb3IiOnsiJHJlZiI6IjkzIn19LCJNYXhXaWR0aCI6MjAwLjAsIk1heEhlaWdodCI6IkluZmluaXR5IiwiU21hcnRGb3JlZ3JvdW5kSXNBY3RpdmUiOmZhbHNlLCJIb3Jpem9udGFsQWxpZ25tZW50IjowLCJWZXJ0aWNhbEFsaWdubWVudCI6MCwiU21hcnRGb3JlZ3JvdW5kIjpudWxsLCJCYWNrZ3JvdW5kRmlsbFR5cGUiOjAsIk1hcmdpbiI6eyIkaWQiOiIyODgiLCJUb3AiOjAsIkxlZnQiOjAsIlJpZ2h0IjowLCJCb3R0b20iOjB9LCJQYWRkaW5nIjp7IiRpZCI6IjI4OSIsIlRvcCI6MCwiTGVmdCI6MCwiUmlnaHQiOjAsIkJvdHRvbSI6MH0sIkJhY2tncm91bmQiOnsiJHJlZiI6Ijk2In0sIklzVmlzaWJsZSI6dHJ1ZSwiV2lkdGgiOjAuMCwiSGVpZ2h0IjowLjAsIkJvcmRlclN0eWxlIjp7IiRpZCI6IjI5MCIsIkxpbmVDb2xvciI6bnVsbCwiTGluZVdlaWdodCI6MC4wLCJMaW5lVHlwZSI6MCwiUGFyZW50U3R5bGUiOm51bGx9LCJQYXJlbnRTdHlsZSI6bnVsbH0sIkhvcml6b250YWxDb25uZWN0b3JTdHlsZSI6eyIkaWQiOiIyOTEiLCJMaW5lQ29sb3IiOnsiJHJlZiI6Ijk4In0sIkxpbmVXZWlnaHQiOjEuMCwiTGluZVR5cGUiOjAsIlBhcmVudFN0eWxlIjpudWxsfSwiVmVydGljYWxDb25uZWN0b3JTdHlsZSI6eyIkaWQiOiIyOTIiLCJMaW5lQ29sb3IiOnsiJHJlZiI6IjEwMSJ9LCJMaW5lV2VpZ2h0Ijox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kzIiwiTWFyZ2luIjp7IiRpZCI6IjI5NCIsIlRvcCI6MCwiTGVmdCI6NCwiUmlnaHQiOjQsIkJvdHRvbSI6MH0sIlBhZGRpbmciOnsiJGlkIjoiMjk1IiwiVG9wIjowLCJMZWZ0IjowLCJSaWdodCI6MCwiQm90dG9tIjowfSwiQmFja2dyb3VuZCI6eyIkaWQiOiIyOTYiLCJDb2xvciI6eyIkaWQiOiIyOTciLCJBIjoyNTUsIlIiOjAsIkciOjExNCwiQiI6MTg4fX0sIklzVmlzaWJsZSI6dHJ1ZSwiV2lkdGgiOjAuMCwiSGVpZ2h0IjoxNi4wLCJCb3JkZXJTdHlsZSI6eyIkaWQiOiIyOTgiLCJMaW5lQ29sb3IiOnsiJHJlZiI6IjEwOSJ9LCJMaW5lV2VpZ2h0IjowLjAsIkxpbmVUeXBlIjowLCJQYXJlbnRTdHlsZSI6bnVsbH0sIlBhcmVudFN0eWxlIjpudWxsfSwiVGl0bGVTdHlsZSI6eyIkaWQiOiIyOTkiLCJGb250U2V0dGluZ3MiOnsiJGlkIjoiMzAwIiwiRm9udFNpemUiOjExLCJGb250TmFtZSI6IkNhbGlicmkiLCJJc0JvbGQiOnRydWUsIklzSXRhbGljIjpmYWxzZSwiSXNVbmRlcmxpbmVkIjpmYWxzZSwiUGFyZW50U3R5bGUiOm51bGx9LCJBdXRvU2l6ZSI6MCwiRm9yZWdyb3VuZCI6eyIkaWQiOiIzMDEiLCJDb2xvciI6eyIkaWQiOiIzMDI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zAzIiwiVG9wIjowLCJMZWZ0IjowLCJSaWdodCI6MCwiQm90dG9tIjowfSwiUGFkZGluZyI6eyIkaWQiOiIzMDQiLCJUb3AiOjAsIkxlZnQiOjAsIlJpZ2h0IjowLCJCb3R0b20iOjB9LCJCYWNrZ3JvdW5kIjp7IiRyZWYiOiIxMTcifSwiSXNWaXNpYmxlIjp0cnVlLCJXaWR0aCI6MC4wLCJIZWlnaHQiOjAuMCwiQm9yZGVyU3R5bGUiOnsiJGlkIjoiMzA1IiwiTGluZUNvbG9yIjpudWxsLCJMaW5lV2VpZ2h0IjowLjAsIkxpbmVUeXBlIjowLCJQYXJlbnRTdHlsZSI6bnVsbH0sIlBhcmVudFN0eWxlIjpudWxsfSwiRGF0ZVN0eWxlIjp7IiRpZCI6IjMwNiIsIkZvbnRTZXR0aW5ncyI6eyIkaWQiOiIzMDciLCJGb250U2l6ZSI6MTAsIkZvbnROYW1lIjoiQ2FsaWJyaSIsIklzQm9sZCI6ZmFsc2UsIklzSXRhbGljIjpmYWxzZSwiSXNVbmRlcmxpbmVkIjpmYWxzZSwiUGFyZW50U3R5bGUiOm51bGx9LCJBdXRvU2l6ZSI6MCwiRm9yZWdyb3VuZCI6eyIkaWQiOiIzMDgiLCJDb2xvciI6eyIkaWQiOiIzMDk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MxMCIsIlRvcCI6MCwiTGVmdCI6MCwiUmlnaHQiOjAsIkJvdHRvbSI6MH0sIlBhZGRpbmciOnsiJGlkIjoiMzExIiwiVG9wIjowLCJMZWZ0IjowLCJSaWdodCI6MCwiQm90dG9tIjowfSwiQmFja2dyb3VuZCI6eyIkcmVmIjoiMTI0In0sIklzVmlzaWJsZSI6dHJ1ZSwiV2lkdGgiOjAuMCwiSGVpZ2h0IjowLjAsIkJvcmRlclN0eWxlIjp7IiRpZCI6IjMxMiIsIkxpbmVDb2xvciI6bnVsbCwiTGluZVdlaWdodCI6MC4wLCJMaW5lVHlwZSI6MCwiUGFyZW50U3R5bGUiOm51bGx9LCJQYXJlbnRTdHlsZSI6bnVsbH0sIkRhdGVGb3JtYXQiOnsiJGlkIjoiMz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MTMifSwiSWQiOiI5N2E3NzM0Zi0xZWEyLTQxZWUtYjJmMC01ZTEzMjgzYTFhMmYiLCJJbXBvcnRJZCI6bnVsbCwiVGl0bGUiOiJIUiBQVU0gSW1hZ2UgMjMiLCJOb3RlIjpudWxsLCJIeXBlcmxpbmsiOnsiJGlkIjoiMzE0IiwiQWRkcmVzcyI6IiIsIlN1YkFkZHJlc3MiOiIifSwiSXNDaGFuZ2VkIjpmYWxzZSwiSXNOZXciOmZhbHNlfSwiSW5kZXgiOjB9LHsiJGlkIjoiMzE1IiwiX2F0dGFjaGVkTWlsZXN0b25lcyI6W10sIlRhc2tEZWZpbml0aW9uIjp7IiRpZCI6IjMxNiIsIkdyb3VwTmFtZSI6bnVsbCwiU3RhcnREYXRlIjoiMjAxOC0wMi0wMVQwMDowMDowMFoiLCJFbmREYXRlIjoiMjAxOC0wMi0wMVQyMzo1OTowMCIsIlBlcmNlbnRhZ2VDb21wbGV0ZSI6bnVsbCwiU3R5bGUiOnsiJGlkIjoiMzE3IiwiU2hhcGUiOjgsIlNoYXBlVGhpY2tuZXNzIjoxLCJEdXJhdGlvbkZvcm1hdCI6MCwiSW5jbHVkZU5vbldvcmtpbmdEYXlzSW5EdXJhdGlvbiI6ZmFsc2UsIlBlcmNlbnRhZ2VDb21wbGV0ZVN0eWxlIjp7IiRpZCI6IjMxOCIsIkZvbnRTZXR0aW5ncyI6eyIkaWQiOiIzMT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IwIiwiVG9wIjowLCJMZWZ0IjowLCJSaWdodCI6MCwiQm90dG9tIjowfSwiUGFkZGluZyI6eyIkaWQiOiIzMjEiLCJUb3AiOjAsIkxlZnQiOjAsIlJpZ2h0IjowLCJCb3R0b20iOjB9LCJCYWNrZ3JvdW5kIjp7IiRyZWYiOiI4OSJ9LCJJc1Zpc2libGUiOnRydWUsIldpZHRoIjowLjAsIkhlaWdodCI6MC4wLCJCb3JkZXJTdHlsZSI6eyIkaWQiOiIzMjIiLCJMaW5lQ29sb3IiOm51bGwsIkxpbmVXZWlnaHQiOjAuMCwiTGluZVR5cGUiOjAsIlBhcmVudFN0eWxlIjpudWxsfSwiUGFyZW50U3R5bGUiOm51bGx9LCJEdXJhdGlvblN0eWxlIjp7IiRpZCI6IjMyMyIsIkZvbnRTZXR0aW5ncyI6eyIkaWQiOiIzMjQiLCJGb250U2l6ZSI6MTAsIkZvbnROYW1lIjoiQ2FsaWJyaSIsIklzQm9sZCI6ZmFsc2UsIklzSXRhbGljIjpmYWxzZSwiSXNVbmRlcmxpbmVkIjpmYWxzZSwiUGFyZW50U3R5bGUiOm51bGx9LCJBdXRvU2l6ZSI6MCwiRm9yZWdyb3VuZCI6eyIkaWQiOiIzMjUiLCJDb2xvciI6eyIkcmVmIjoiOTMifX0sIk1heFdpZHRoIjoyMDAuMCwiTWF4SGVpZ2h0IjoiSW5maW5pdHkiLCJTbWFydEZvcmVncm91bmRJc0FjdGl2ZSI6ZmFsc2UsIkhvcml6b250YWxBbGlnbm1lbnQiOjAsIlZlcnRpY2FsQWxpZ25tZW50IjowLCJTbWFydEZvcmVncm91bmQiOm51bGwsIkJhY2tncm91bmRGaWxsVHlwZSI6MCwiTWFyZ2luIjp7IiRpZCI6IjMyNiIsIlRvcCI6MCwiTGVmdCI6MCwiUmlnaHQiOjAsIkJvdHRvbSI6MH0sIlBhZGRpbmciOnsiJGlkIjoiMzI3IiwiVG9wIjowLCJMZWZ0IjowLCJSaWdodCI6MCwiQm90dG9tIjowfSwiQmFja2dyb3VuZCI6eyIkcmVmIjoiOTYifSwiSXNWaXNpYmxlIjp0cnVlLCJXaWR0aCI6MC4wLCJIZWlnaHQiOjAuMCwiQm9yZGVyU3R5bGUiOnsiJGlkIjoiMzI4IiwiTGluZUNvbG9yIjpudWxsLCJMaW5lV2VpZ2h0IjowLjAsIkxpbmVUeXBlIjowLCJQYXJlbnRTdHlsZSI6bnVsbH0sIlBhcmVudFN0eWxlIjpudWxsfSwiSG9yaXpvbnRhbENvbm5lY3RvclN0eWxlIjp7IiRpZCI6IjMyOSIsIkxpbmVDb2xvciI6eyIkcmVmIjoiOTgifSwiTGluZVdlaWdodCI6MS4wLCJMaW5lVHlwZSI6MCwiUGFyZW50U3R5bGUiOm51bGx9LCJWZXJ0aWNhbENvbm5lY3RvclN0eWxlIjp7IiRpZCI6IjMzMCIsIkxpbmVDb2xvciI6eyIkcmVmIjoiMTAxIn0sIkxpbmVXZWlnaHQiOjE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zMzEiLCJNYXJnaW4iOnsiJGlkIjoiMzMyIiwiVG9wIjowLCJMZWZ0Ijo0LCJSaWdodCI6NCwiQm90dG9tIjowfSwiUGFkZGluZyI6eyIkaWQiOiIzMzMiLCJUb3AiOjAsIkxlZnQiOjAsIlJpZ2h0IjowLCJCb3R0b20iOjB9LCJCYWNrZ3JvdW5kIjp7IiRpZCI6IjMzNCIsIkNvbG9yIjp7IiRpZCI6IjMzNSIsIkEiOjI1NSwiUiI6MjQzLCJHIjozLCJCIjozfX0sIklzVmlzaWJsZSI6dHJ1ZSwiV2lkdGgiOjAuMCwiSGVpZ2h0IjoxNi4wLCJCb3JkZXJTdHlsZSI6eyIkaWQiOiIzMzYiLCJMaW5lQ29sb3IiOnsiJHJlZiI6IjEwOSJ9LCJMaW5lV2VpZ2h0IjowLjAsIkxpbmVUeXBlIjowLCJQYXJlbnRTdHlsZSI6bnVsbH0sIlBhcmVudFN0eWxlIjpudWxsfSwiVGl0bGVTdHlsZSI6eyIkaWQiOiIzMzciLCJGb250U2V0dGluZ3MiOnsiJGlkIjoiMzM4IiwiRm9udFNpemUiOjExLCJGb250TmFtZSI6IkNhbGlicmkiLCJJc0JvbGQiOnRydWUsIklzSXRhbGljIjpmYWxzZSwiSXNVbmRlcmxpbmVkIjpmYWxzZSwiUGFyZW50U3R5bGUiOm51bGx9LCJBdXRvU2l6ZSI6MCwiRm9yZWdyb3VuZCI6eyIkaWQiOiIzMzkiLCJDb2xvciI6eyIkaWQiOiIzNDA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zQxIiwiVG9wIjowLCJMZWZ0IjowLCJSaWdodCI6MCwiQm90dG9tIjowfSwiUGFkZGluZyI6eyIkaWQiOiIzNDIiLCJUb3AiOjAsIkxlZnQiOjAsIlJpZ2h0IjowLCJCb3R0b20iOjB9LCJCYWNrZ3JvdW5kIjp7IiRyZWYiOiIxMTcifSwiSXNWaXNpYmxlIjp0cnVlLCJXaWR0aCI6MC4wLCJIZWlnaHQiOjAuMCwiQm9yZGVyU3R5bGUiOnsiJGlkIjoiMzQzIiwiTGluZUNvbG9yIjpudWxsLCJMaW5lV2VpZ2h0IjowLjAsIkxpbmVUeXBlIjowLCJQYXJlbnRTdHlsZSI6bnVsbH0sIlBhcmVudFN0eWxlIjpudWxsfSwiRGF0ZVN0eWxlIjp7IiRpZCI6IjM0NCIsIkZvbnRTZXR0aW5ncyI6eyIkaWQiOiIzNDUiLCJGb250U2l6ZSI6MTAsIkZvbnROYW1lIjoiQ2FsaWJyaSIsIklzQm9sZCI6ZmFsc2UsIklzSXRhbGljIjpmYWxzZSwiSXNVbmRlcmxpbmVkIjpmYWxzZSwiUGFyZW50U3R5bGUiOm51bGx9LCJBdXRvU2l6ZSI6MCwiRm9yZWdyb3VuZCI6eyIkaWQiOiIzNDYiLCJDb2xvciI6eyIkaWQiOiIzNDc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M0OCIsIlRvcCI6MCwiTGVmdCI6MCwiUmlnaHQiOjAsIkJvdHRvbSI6MH0sIlBhZGRpbmciOnsiJGlkIjoiMzQ5IiwiVG9wIjowLCJMZWZ0IjowLCJSaWdodCI6MCwiQm90dG9tIjowfSwiQmFja2dyb3VuZCI6eyIkcmVmIjoiMTI0In0sIklzVmlzaWJsZSI6dHJ1ZSwiV2lkdGgiOjAuMCwiSGVpZ2h0IjowLjAsIkJvcmRlclN0eWxlIjp7IiRpZCI6IjM1MCIsIkxpbmVDb2xvciI6bnVsbCwiTGluZVdlaWdodCI6MC4wLCJMaW5lVHlwZSI6MCwiUGFyZW50U3R5bGUiOm51bGx9LCJQYXJlbnRTdHlsZSI6bnVsbH0sIkRhdGVGb3JtYXQiOnsiJGlkIjoiMzU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NTEifSwiSWQiOiI5YmE4YzEyZC03NGM3LTRjYjItYWVmZi1lYmU5N2Y4Mjk3NzUiLCJJbXBvcnRJZCI6bnVsbCwiVGl0bGUiOiJDUyAxMkMgREIgdXBncmFkZSIsIk5vdGUiOm51bGwsIkh5cGVybGluayI6eyIkaWQiOiIzNTIiLCJBZGRyZXNzIjoiIiwiU3ViQWRkcmVzcyI6IiJ9LCJJc0NoYW5nZWQiOmZhbHNlLCJJc05ldyI6ZmFsc2V9LCJJbmRleCI6MH0seyIkaWQiOiIzNTMiLCJfYXR0YWNoZWRNaWxlc3RvbmVzIjpbXSwiVGFza0RlZmluaXRpb24iOnsiJGlkIjoiMzU0IiwiR3JvdXBOYW1lIjpudWxsLCJTdGFydERhdGUiOiIyMDE4LTA2LTAxVDAwOjAwOjAwWiIsIkVuZERhdGUiOiIyMDE4LTA2LTAxVDIzOjU5OjAwIiwiUGVyY2VudGFnZUNvbXBsZXRlIjpudWxsLCJTdHlsZSI6eyIkaWQiOiIzNTUiLCJTaGFwZSI6OCwiU2hhcGVUaGlja25lc3MiOjEsIkR1cmF0aW9uRm9ybWF0IjowLCJJbmNsdWRlTm9uV29ya2luZ0RheXNJbkR1cmF0aW9uIjpmYWxzZSwiUGVyY2VudGFnZUNvbXBsZXRlU3R5bGUiOnsiJGlkIjoiMzU2IiwiRm9udFNldHRpbmdzIjp7IiRpZCI6IjM1Ny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zNTgiLCJUb3AiOjAsIkxlZnQiOjAsIlJpZ2h0IjowLCJCb3R0b20iOjB9LCJQYWRkaW5nIjp7IiRpZCI6IjM1OSIsIlRvcCI6MCwiTGVmdCI6MCwiUmlnaHQiOjAsIkJvdHRvbSI6MH0sIkJhY2tncm91bmQiOnsiJHJlZiI6Ijg5In0sIklzVmlzaWJsZSI6dHJ1ZSwiV2lkdGgiOjAuMCwiSGVpZ2h0IjowLjAsIkJvcmRlclN0eWxlIjp7IiRpZCI6IjM2MCIsIkxpbmVDb2xvciI6bnVsbCwiTGluZVdlaWdodCI6MC4wLCJMaW5lVHlwZSI6MCwiUGFyZW50U3R5bGUiOm51bGx9LCJQYXJlbnRTdHlsZSI6bnVsbH0sIkR1cmF0aW9uU3R5bGUiOnsiJGlkIjoiMzYxIiwiRm9udFNldHRpbmdzIjp7IiRpZCI6IjM2MiIsIkZvbnRTaXplIjoxMCwiRm9udE5hbWUiOiJDYWxpYnJpIiwiSXNCb2xkIjpmYWxzZSwiSXNJdGFsaWMiOmZhbHNlLCJJc1VuZGVybGluZWQiOmZhbHNlLCJQYXJlbnRTdHlsZSI6bnVsbH0sIkF1dG9TaXplIjowLCJGb3JlZ3JvdW5kIjp7IiRpZCI6IjM2MyIsIkNvbG9yIjp7IiRyZWYiOiI5MyJ9fSwiTWF4V2lkdGgiOjIwMC4wLCJNYXhIZWlnaHQiOiJJbmZpbml0eSIsIlNtYXJ0Rm9yZWdyb3VuZElzQWN0aXZlIjpmYWxzZSwiSG9yaXpvbnRhbEFsaWdubWVudCI6MCwiVmVydGljYWxBbGlnbm1lbnQiOjAsIlNtYXJ0Rm9yZWdyb3VuZCI6bnVsbCwiQmFja2dyb3VuZEZpbGxUeXBlIjowLCJNYXJnaW4iOnsiJGlkIjoiMzY0IiwiVG9wIjowLCJMZWZ0IjowLCJSaWdodCI6MCwiQm90dG9tIjowfSwiUGFkZGluZyI6eyIkaWQiOiIzNjUiLCJUb3AiOjAsIkxlZnQiOjAsIlJpZ2h0IjowLCJCb3R0b20iOjB9LCJCYWNrZ3JvdW5kIjp7IiRyZWYiOiI5NiJ9LCJJc1Zpc2libGUiOnRydWUsIldpZHRoIjowLjAsIkhlaWdodCI6MC4wLCJCb3JkZXJTdHlsZSI6eyIkaWQiOiIzNjYiLCJMaW5lQ29sb3IiOm51bGwsIkxpbmVXZWlnaHQiOjAuMCwiTGluZVR5cGUiOjAsIlBhcmVudFN0eWxlIjpudWxsfSwiUGFyZW50U3R5bGUiOm51bGx9LCJIb3Jpem9udGFsQ29ubmVjdG9yU3R5bGUiOnsiJGlkIjoiMzY3IiwiTGluZUNvbG9yIjp7IiRyZWYiOiI5OCJ9LCJMaW5lV2VpZ2h0IjoxLjAsIkxpbmVUeXBlIjowLCJQYXJlbnRTdHlsZSI6bnVsbH0sIlZlcnRpY2FsQ29ubmVjdG9yU3R5bGUiOnsiJGlkIjoiMzY4IiwiTGluZUNvbG9yIjp7IiRyZWYiOiIxMDEifSwiTGluZVdlaWdodCI6MS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2OSIsIk1hcmdpbiI6eyIkaWQiOiIzNzAiLCJUb3AiOjAsIkxlZnQiOjQsIlJpZ2h0Ijo0LCJCb3R0b20iOjB9LCJQYWRkaW5nIjp7IiRpZCI6IjM3MSIsIlRvcCI6MCwiTGVmdCI6MCwiUmlnaHQiOjAsIkJvdHRvbSI6MH0sIkJhY2tncm91bmQiOnsiJGlkIjoiMzcyIiwiQ29sb3IiOnsiJGlkIjoiMzczIiwiQSI6MjU1LCJSIjowLCJHIjoxMTQsIkIiOjE4OH19LCJJc1Zpc2libGUiOnRydWUsIldpZHRoIjowLjAsIkhlaWdodCI6MTYuMCwiQm9yZGVyU3R5bGUiOnsiJGlkIjoiMzc0IiwiTGluZUNvbG9yIjp7IiRyZWYiOiIxMDkifSwiTGluZVdlaWdodCI6MC4wLCJMaW5lVHlwZSI6MCwiUGFyZW50U3R5bGUiOm51bGx9LCJQYXJlbnRTdHlsZSI6bnVsbH0sIlRpdGxlU3R5bGUiOnsiJGlkIjoiMzc1IiwiRm9udFNldHRpbmdzIjp7IiRpZCI6IjM3NiIsIkZvbnRTaXplIjoxMSwiRm9udE5hbWUiOiJDYWxpYnJpIiwiSXNCb2xkIjp0cnVlLCJJc0l0YWxpYyI6ZmFsc2UsIklzVW5kZXJsaW5lZCI6ZmFsc2UsIlBhcmVudFN0eWxlIjpudWxsfSwiQXV0b1NpemUiOjAsIkZvcmVncm91bmQiOnsiJGlkIjoiMzc3IiwiQ29sb3IiOnsiJGlkIjoiMzc4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M3OSIsIlRvcCI6MCwiTGVmdCI6MCwiUmlnaHQiOjAsIkJvdHRvbSI6MH0sIlBhZGRpbmciOnsiJGlkIjoiMzgwIiwiVG9wIjowLCJMZWZ0IjowLCJSaWdodCI6MCwiQm90dG9tIjowfSwiQmFja2dyb3VuZCI6eyIkcmVmIjoiMTE3In0sIklzVmlzaWJsZSI6dHJ1ZSwiV2lkdGgiOjAuMCwiSGVpZ2h0IjowLjAsIkJvcmRlclN0eWxlIjp7IiRpZCI6IjM4MSIsIkxpbmVDb2xvciI6bnVsbCwiTGluZVdlaWdodCI6MC4wLCJMaW5lVHlwZSI6MCwiUGFyZW50U3R5bGUiOm51bGx9LCJQYXJlbnRTdHlsZSI6bnVsbH0sIkRhdGVTdHlsZSI6eyIkaWQiOiIzODIiLCJGb250U2V0dGluZ3MiOnsiJGlkIjoiMzgzIiwiRm9udFNpemUiOjEwLCJGb250TmFtZSI6IkNhbGlicmkiLCJJc0JvbGQiOmZhbHNlLCJJc0l0YWxpYyI6ZmFsc2UsIklzVW5kZXJsaW5lZCI6ZmFsc2UsIlBhcmVudFN0eWxlIjpudWxsfSwiQXV0b1NpemUiOjAsIkZvcmVncm91bmQiOnsiJGlkIjoiMzg0IiwiQ29sb3IiOnsiJGlkIjoiMzg1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zODYiLCJUb3AiOjAsIkxlZnQiOjAsIlJpZ2h0IjowLCJCb3R0b20iOjB9LCJQYWRkaW5nIjp7IiRpZCI6IjM4NyIsIlRvcCI6MCwiTGVmdCI6MCwiUmlnaHQiOjAsIkJvdHRvbSI6MH0sIkJhY2tncm91bmQiOnsiJHJlZiI6IjEyNCJ9LCJJc1Zpc2libGUiOnRydWUsIldpZHRoIjowLjAsIkhlaWdodCI6MC4wLCJCb3JkZXJTdHlsZSI6eyIkaWQiOiIzODgiLCJMaW5lQ29sb3IiOm51bGwsIkxpbmVXZWlnaHQiOjAuMCwiTGluZVR5cGUiOjAsIlBhcmVudFN0eWxlIjpudWxsfSwiUGFyZW50U3R5bGUiOm51bGx9LCJEYXRlRm9ybWF0Ijp7IiRpZCI6IjM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TbWFydER1cmF0aW9uQWN0aXZhdGVkIjpmYWxzZSwiRGF0ZUZvcm1hdCI6eyIkcmVmIjoiMzg5In0sIklkIjoiOGVlMDIzMWItNjgwNi00N2FlLWE1MDMtYzA3OTViNTk5Njk3IiwiSW1wb3J0SWQiOm51bGwsIlRpdGxlIjoiSFIgMTJDIERCIHVwZ3JhZGUiLCJOb3RlIjpudWxsLCJIeXBlcmxpbmsiOnsiJGlkIjoiMzkwIiwiQWRkcmVzcyI6IiIsIlN1YkFkZHJlc3MiOiIifSwiSXNDaGFuZ2VkIjpmYWxzZSwiSXNOZXciOmZhbHNlfSwiSW5kZXgiOjB9LHsiJGlkIjoiMzkxIiwiX2F0dGFjaGVkTWlsZXN0b25lcyI6W10sIlRhc2tEZWZpbml0aW9uIjp7IiRpZCI6IjM5MiIsIkdyb3VwTmFtZSI6bnVsbCwiU3RhcnREYXRlIjoiMjAxOC0xMC0wMVQwMDowMDowMFoiLCJFbmREYXRlIjoiMjAxOC0xMC0wMVQyMzo1OTowMCIsIlBlcmNlbnRhZ2VDb21wbGV0ZSI6bnVsbCwiU3R5bGUiOnsiJGlkIjoiMzkzIiwiU2hhcGUiOjgsIlNoYXBlVGhpY2tuZXNzIjoxLCJEdXJhdGlvbkZvcm1hdCI6MCwiSW5jbHVkZU5vbldvcmtpbmdEYXlzSW5EdXJhdGlvbiI6ZmFsc2UsIlBlcmNlbnRhZ2VDb21wbGV0ZVN0eWxlIjp7IiRpZCI6IjM5NCIsIkZvbnRTZXR0aW5ncyI6eyIkaWQiOiIzOT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k2IiwiVG9wIjowLCJMZWZ0IjowLCJSaWdodCI6MCwiQm90dG9tIjowfSwiUGFkZGluZyI6eyIkaWQiOiIzOTciLCJUb3AiOjAsIkxlZnQiOjAsIlJpZ2h0IjowLCJCb3R0b20iOjB9LCJCYWNrZ3JvdW5kIjp7IiRyZWYiOiI4OSJ9LCJJc1Zpc2libGUiOnRydWUsIldpZHRoIjowLjAsIkhlaWdodCI6MC4wLCJCb3JkZXJTdHlsZSI6eyIkaWQiOiIzOTgiLCJMaW5lQ29sb3IiOm51bGwsIkxpbmVXZWlnaHQiOjAuMCwiTGluZVR5cGUiOjAsIlBhcmVudFN0eWxlIjpudWxsfSwiUGFyZW50U3R5bGUiOm51bGx9LCJEdXJhdGlvblN0eWxlIjp7IiRpZCI6IjM5OSIsIkZvbnRTZXR0aW5ncyI6eyIkaWQiOiI0MDAiLCJGb250U2l6ZSI6MTAsIkZvbnROYW1lIjoiQ2FsaWJyaSIsIklzQm9sZCI6ZmFsc2UsIklzSXRhbGljIjpmYWxzZSwiSXNVbmRlcmxpbmVkIjpmYWxzZSwiUGFyZW50U3R5bGUiOm51bGx9LCJBdXRvU2l6ZSI6MCwiRm9yZWdyb3VuZCI6eyIkaWQiOiI0MDEiLCJDb2xvciI6eyIkcmVmIjoiOTMifX0sIk1heFdpZHRoIjoyMDAuMCwiTWF4SGVpZ2h0IjoiSW5maW5pdHkiLCJTbWFydEZvcmVncm91bmRJc0FjdGl2ZSI6ZmFsc2UsIkhvcml6b250YWxBbGlnbm1lbnQiOjAsIlZlcnRpY2FsQWxpZ25tZW50IjowLCJTbWFydEZvcmVncm91bmQiOm51bGwsIkJhY2tncm91bmRGaWxsVHlwZSI6MCwiTWFyZ2luIjp7IiRpZCI6IjQwMiIsIlRvcCI6MCwiTGVmdCI6MCwiUmlnaHQiOjAsIkJvdHRvbSI6MH0sIlBhZGRpbmciOnsiJGlkIjoiNDAzIiwiVG9wIjowLCJMZWZ0IjowLCJSaWdodCI6MCwiQm90dG9tIjowfSwiQmFja2dyb3VuZCI6eyIkcmVmIjoiOTYifSwiSXNWaXNpYmxlIjp0cnVlLCJXaWR0aCI6MC4wLCJIZWlnaHQiOjAuMCwiQm9yZGVyU3R5bGUiOnsiJGlkIjoiNDA0IiwiTGluZUNvbG9yIjpudWxsLCJMaW5lV2VpZ2h0IjowLjAsIkxpbmVUeXBlIjowLCJQYXJlbnRTdHlsZSI6bnVsbH0sIlBhcmVudFN0eWxlIjpudWxsfSwiSG9yaXpvbnRhbENvbm5lY3RvclN0eWxlIjp7IiRpZCI6IjQwNSIsIkxpbmVDb2xvciI6eyIkcmVmIjoiOTgifSwiTGluZVdlaWdodCI6MS4wLCJMaW5lVHlwZSI6MCwiUGFyZW50U3R5bGUiOm51bGx9LCJWZXJ0aWNhbENvbm5lY3RvclN0eWxlIjp7IiRpZCI6IjQwNiIsIkxpbmVDb2xvciI6eyIkcmVmIjoiMTAxIn0sIkxpbmVXZWlnaHQiOjE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0MDciLCJNYXJnaW4iOnsiJGlkIjoiNDA4IiwiVG9wIjowLCJMZWZ0Ijo0LCJSaWdodCI6NCwiQm90dG9tIjowfSwiUGFkZGluZyI6eyIkaWQiOiI0MDkiLCJUb3AiOjAsIkxlZnQiOjAsIlJpZ2h0IjowLCJCb3R0b20iOjB9LCJCYWNrZ3JvdW5kIjp7IiRpZCI6IjQxMCIsIkNvbG9yIjp7IiRpZCI6IjQxMSIsIkEiOjI1NSwiUiI6MjQzLCJHIjozLCJCIjozfX0sIklzVmlzaWJsZSI6dHJ1ZSwiV2lkdGgiOjAuMCwiSGVpZ2h0IjoxNi4wLCJCb3JkZXJTdHlsZSI6eyIkaWQiOiI0MTIiLCJMaW5lQ29sb3IiOnsiJHJlZiI6IjEwOSJ9LCJMaW5lV2VpZ2h0IjowLjAsIkxpbmVUeXBlIjowLCJQYXJlbnRTdHlsZSI6bnVsbH0sIlBhcmVudFN0eWxlIjpudWxsfSwiVGl0bGVTdHlsZSI6eyIkaWQiOiI0MTMiLCJGb250U2V0dGluZ3MiOnsiJGlkIjoiNDE0IiwiRm9udFNpemUiOjExLCJGb250TmFtZSI6IkNhbGlicmkiLCJJc0JvbGQiOnRydWUsIklzSXRhbGljIjpmYWxzZSwiSXNVbmRlcmxpbmVkIjpmYWxzZSwiUGFyZW50U3R5bGUiOm51bGx9LCJBdXRvU2l6ZSI6MCwiRm9yZWdyb3VuZCI6eyIkaWQiOiI0MTUiLCJDb2xvciI6eyIkaWQiOiI0MTY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NDE3IiwiVG9wIjowLCJMZWZ0IjowLCJSaWdodCI6MCwiQm90dG9tIjowfSwiUGFkZGluZyI6eyIkaWQiOiI0MTgiLCJUb3AiOjAsIkxlZnQiOjAsIlJpZ2h0IjowLCJCb3R0b20iOjB9LCJCYWNrZ3JvdW5kIjp7IiRyZWYiOiIxMTcifSwiSXNWaXNpYmxlIjp0cnVlLCJXaWR0aCI6MC4wLCJIZWlnaHQiOjAuMCwiQm9yZGVyU3R5bGUiOnsiJGlkIjoiNDE5IiwiTGluZUNvbG9yIjpudWxsLCJMaW5lV2VpZ2h0IjowLjAsIkxpbmVUeXBlIjowLCJQYXJlbnRTdHlsZSI6bnVsbH0sIlBhcmVudFN0eWxlIjpudWxsfSwiRGF0ZVN0eWxlIjp7IiRpZCI6IjQyMCIsIkZvbnRTZXR0aW5ncyI6eyIkaWQiOiI0MjEiLCJGb250U2l6ZSI6MTAsIkZvbnROYW1lIjoiQ2FsaWJyaSIsIklzQm9sZCI6ZmFsc2UsIklzSXRhbGljIjpmYWxzZSwiSXNVbmRlcmxpbmVkIjpmYWxzZSwiUGFyZW50U3R5bGUiOm51bGx9LCJBdXRvU2l6ZSI6MCwiRm9yZWdyb3VuZCI6eyIkaWQiOiI0MjIiLCJDb2xvciI6eyIkaWQiOiI0MjM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QyNCIsIlRvcCI6MCwiTGVmdCI6MCwiUmlnaHQiOjAsIkJvdHRvbSI6MH0sIlBhZGRpbmciOnsiJGlkIjoiNDI1IiwiVG9wIjowLCJMZWZ0IjowLCJSaWdodCI6MCwiQm90dG9tIjowfSwiQmFja2dyb3VuZCI6eyIkcmVmIjoiMTI0In0sIklzVmlzaWJsZSI6dHJ1ZSwiV2lkdGgiOjAuMCwiSGVpZ2h0IjowLjAsIkJvcmRlclN0eWxlIjp7IiRpZCI6IjQyNiIsIkxpbmVDb2xvciI6bnVsbCwiTGluZVdlaWdodCI6MC4wLCJMaW5lVHlwZSI6MCwiUGFyZW50U3R5bGUiOm51bGx9LCJQYXJlbnRTdHlsZSI6bnVsbH0sIkRhdGVGb3JtYXQiOnsiJGlkIjoiND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csIlNtYXJ0RHVyYXRpb25BY3RpdmF0ZWQiOmZhbHNlLCJEYXRlRm9ybWF0Ijp7IiRyZWYiOiI0MjcifSwiSWQiOiI1M2Q4NDQ0NS0xMDFlLTQ5YjgtODY4Ny05Mzg1YTRjMTJkNzIiLCJJbXBvcnRJZCI6bnVsbCwiVGl0bGUiOiJDUyA5LjIgVXBncmFkZSIsIk5vdGUiOm51bGwsIkh5cGVybGluayI6eyIkaWQiOiI0MjgiLCJBZGRyZXNzIjoiIiwiU3ViQWRkcmVzcyI6IiJ9LCJJc0NoYW5nZWQiOmZhbHNlLCJJc05ldyI6ZmFsc2V9LCJJbmRleCI6MH0seyIkaWQiOiI0MjkiLCJfYXR0YWNoZWRNaWxlc3RvbmVzIjpbXSwiVGFza0RlZmluaXRpb24iOnsiJGlkIjoiNDMwIiwiR3JvdXBOYW1lIjpudWxsLCJTdGFydERhdGUiOiIyMDE5LTAzLTAxVDAwOjAwOjAwWiIsIkVuZERhdGUiOiIyMDE5LTAzLTAxVDIzOjU5OjAwIiwiUGVyY2VudGFnZUNvbXBsZXRlIjpudWxsLCJTdHlsZSI6eyIkaWQiOiI0MzEiLCJTaGFwZSI6OCwiU2hhcGVUaGlja25lc3MiOjEsIkR1cmF0aW9uRm9ybWF0IjowLCJJbmNsdWRlTm9uV29ya2luZ0RheXNJbkR1cmF0aW9uIjpmYWxzZSwiUGVyY2VudGFnZUNvbXBsZXRlU3R5bGUiOnsiJGlkIjoiNDMyIiwiRm9udFNldHRpbmdzIjp7IiRpZCI6IjQzMy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0MzQiLCJUb3AiOjAsIkxlZnQiOjAsIlJpZ2h0IjowLCJCb3R0b20iOjB9LCJQYWRkaW5nIjp7IiRpZCI6IjQzNSIsIlRvcCI6MCwiTGVmdCI6MCwiUmlnaHQiOjAsIkJvdHRvbSI6MH0sIkJhY2tncm91bmQiOnsiJHJlZiI6Ijg5In0sIklzVmlzaWJsZSI6dHJ1ZSwiV2lkdGgiOjAuMCwiSGVpZ2h0IjowLjAsIkJvcmRlclN0eWxlIjp7IiRpZCI6IjQzNiIsIkxpbmVDb2xvciI6bnVsbCwiTGluZVdlaWdodCI6MC4wLCJMaW5lVHlwZSI6MCwiUGFyZW50U3R5bGUiOm51bGx9LCJQYXJlbnRTdHlsZSI6bnVsbH0sIkR1cmF0aW9uU3R5bGUiOnsiJGlkIjoiNDM3IiwiRm9udFNldHRpbmdzIjp7IiRpZCI6IjQzOCIsIkZvbnRTaXplIjoxMCwiRm9udE5hbWUiOiJDYWxpYnJpIiwiSXNCb2xkIjpmYWxzZSwiSXNJdGFsaWMiOmZhbHNlLCJJc1VuZGVybGluZWQiOmZhbHNlLCJQYXJlbnRTdHlsZSI6bnVsbH0sIkF1dG9TaXplIjowLCJGb3JlZ3JvdW5kIjp7IiRpZCI6IjQzOSIsIkNvbG9yIjp7IiRyZWYiOiI5MyJ9fSwiTWF4V2lkdGgiOjIwMC4wLCJNYXhIZWlnaHQiOiJJbmZpbml0eSIsIlNtYXJ0Rm9yZWdyb3VuZElzQWN0aXZlIjpmYWxzZSwiSG9yaXpvbnRhbEFsaWdubWVudCI6MCwiVmVydGljYWxBbGlnbm1lbnQiOjAsIlNtYXJ0Rm9yZWdyb3VuZCI6bnVsbCwiQmFja2dyb3VuZEZpbGxUeXBlIjowLCJNYXJnaW4iOnsiJGlkIjoiNDQwIiwiVG9wIjowLCJMZWZ0IjowLCJSaWdodCI6MCwiQm90dG9tIjowfSwiUGFkZGluZyI6eyIkaWQiOiI0NDEiLCJUb3AiOjAsIkxlZnQiOjAsIlJpZ2h0IjowLCJCb3R0b20iOjB9LCJCYWNrZ3JvdW5kIjp7IiRyZWYiOiI5NiJ9LCJJc1Zpc2libGUiOnRydWUsIldpZHRoIjowLjAsIkhlaWdodCI6MC4wLCJCb3JkZXJTdHlsZSI6eyIkaWQiOiI0NDIiLCJMaW5lQ29sb3IiOm51bGwsIkxpbmVXZWlnaHQiOjAuMCwiTGluZVR5cGUiOjAsIlBhcmVudFN0eWxlIjpudWxsfSwiUGFyZW50U3R5bGUiOm51bGx9LCJIb3Jpem9udGFsQ29ubmVjdG9yU3R5bGUiOnsiJGlkIjoiNDQzIiwiTGluZUNvbG9yIjp7IiRyZWYiOiI5OCJ9LCJMaW5lV2VpZ2h0IjoxLjAsIkxpbmVUeXBlIjowLCJQYXJlbnRTdHlsZSI6bnVsbH0sIlZlcnRpY2FsQ29ubmVjdG9yU3R5bGUiOnsiJGlkIjoiNDQ0IiwiTGluZUNvbG9yIjp7IiRyZWYiOiIxMDEifSwiTGluZVdlaWdodCI6MS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Q0NSIsIk1hcmdpbiI6eyIkaWQiOiI0NDYiLCJUb3AiOjAsIkxlZnQiOjQsIlJpZ2h0Ijo0LCJCb3R0b20iOjB9LCJQYWRkaW5nIjp7IiRpZCI6IjQ0NyIsIlRvcCI6MCwiTGVmdCI6MCwiUmlnaHQiOjAsIkJvdHRvbSI6MH0sIkJhY2tncm91bmQiOnsiJGlkIjoiNDQ4IiwiQ29sb3IiOnsiJGlkIjoiNDQ5IiwiQSI6MjU1LCJSIjowLCJHIjoxMTQsIkIiOjE4OH19LCJJc1Zpc2libGUiOnRydWUsIldpZHRoIjowLjAsIkhlaWdodCI6MTYuMCwiQm9yZGVyU3R5bGUiOnsiJGlkIjoiNDUwIiwiTGluZUNvbG9yIjp7IiRyZWYiOiIxMDkifSwiTGluZVdlaWdodCI6MC4wLCJMaW5lVHlwZSI6MCwiUGFyZW50U3R5bGUiOm51bGx9LCJQYXJlbnRTdHlsZSI6bnVsbH0sIlRpdGxlU3R5bGUiOnsiJGlkIjoiNDUxIiwiRm9udFNldHRpbmdzIjp7IiRpZCI6IjQ1MiIsIkZvbnRTaXplIjoxMSwiRm9udE5hbWUiOiJDYWxpYnJpIiwiSXNCb2xkIjp0cnVlLCJJc0l0YWxpYyI6ZmFsc2UsIklzVW5kZXJsaW5lZCI6ZmFsc2UsIlBhcmVudFN0eWxlIjpudWxsfSwiQXV0b1NpemUiOjAsIkZvcmVncm91bmQiOnsiJGlkIjoiNDUzIiwiQ29sb3IiOnsiJGlkIjoiNDU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Q1NSIsIlRvcCI6MCwiTGVmdCI6MCwiUmlnaHQiOjAsIkJvdHRvbSI6MH0sIlBhZGRpbmciOnsiJGlkIjoiNDU2IiwiVG9wIjowLCJMZWZ0IjowLCJSaWdodCI6MCwiQm90dG9tIjowfSwiQmFja2dyb3VuZCI6eyIkcmVmIjoiMTE3In0sIklzVmlzaWJsZSI6dHJ1ZSwiV2lkdGgiOjAuMCwiSGVpZ2h0IjowLjAsIkJvcmRlclN0eWxlIjp7IiRpZCI6IjQ1NyIsIkxpbmVDb2xvciI6bnVsbCwiTGluZVdlaWdodCI6MC4wLCJMaW5lVHlwZSI6MCwiUGFyZW50U3R5bGUiOm51bGx9LCJQYXJlbnRTdHlsZSI6bnVsbH0sIkRhdGVTdHlsZSI6eyIkaWQiOiI0NTgiLCJGb250U2V0dGluZ3MiOnsiJGlkIjoiNDU5IiwiRm9udFNpemUiOjEwLCJGb250TmFtZSI6IkNhbGlicmkiLCJJc0JvbGQiOmZhbHNlLCJJc0l0YWxpYyI6ZmFsc2UsIklzVW5kZXJsaW5lZCI6ZmFsc2UsIlBhcmVudFN0eWxlIjpudWxsfSwiQXV0b1NpemUiOjAsIkZvcmVncm91bmQiOnsiJGlkIjoiNDYwIiwiQ29sb3IiOnsiJGlkIjoiNDYx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0NjIiLCJUb3AiOjAsIkxlZnQiOjAsIlJpZ2h0IjowLCJCb3R0b20iOjB9LCJQYWRkaW5nIjp7IiRpZCI6IjQ2MyIsIlRvcCI6MCwiTGVmdCI6MCwiUmlnaHQiOjAsIkJvdHRvbSI6MH0sIkJhY2tncm91bmQiOnsiJHJlZiI6IjEyNCJ9LCJJc1Zpc2libGUiOnRydWUsIldpZHRoIjowLjAsIkhlaWdodCI6MC4wLCJCb3JkZXJTdHlsZSI6eyIkaWQiOiI0NjQiLCJMaW5lQ29sb3IiOm51bGwsIkxpbmVXZWlnaHQiOjAuMCwiTGluZVR5cGUiOjAsIlBhcmVudFN0eWxlIjpudWxsfSwiUGFyZW50U3R5bGUiOm51bGx9LCJEYXRlRm9ybWF0Ijp7IiRpZCI6IjQ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4LCJTbWFydER1cmF0aW9uQWN0aXZhdGVkIjpmYWxzZSwiRGF0ZUZvcm1hdCI6eyIkcmVmIjoiNDY1In0sIklkIjoiOTg2Mzk1MDQtYTYzNC00ZDcwLWIxNDQtMTY5YjZhNGYwNTg2IiwiSW1wb3J0SWQiOm51bGwsIlRpdGxlIjoiSFIgUFQgOC41NS4yMiBwYXRjaCIsIk5vdGUiOm51bGwsIkh5cGVybGluayI6eyIkaWQiOiI0NjYiLCJBZGRyZXNzIjoiIiwiU3ViQWRkcmVzcyI6IiJ9LCJJc0NoYW5nZWQiOmZhbHNlLCJJc05ldyI6ZmFsc2V9LCJJbmRleCI6MH0seyIkaWQiOiI0NjciLCJfYXR0YWNoZWRNaWxlc3RvbmVzIjpbXSwiVGFza0RlZmluaXRpb24iOnsiJGlkIjoiNDY4IiwiR3JvdXBOYW1lIjpudWxsLCJTdGFydERhdGUiOiIyMDE5LTA0LTAxVDAwOjAwOjAwWiIsIkVuZERhdGUiOiIyMDE5LTA0LTAxVDIzOjU5OjAwIiwiUGVyY2VudGFnZUNvbXBsZXRlIjpudWxsLCJTdHlsZSI6eyIkaWQiOiI0NjkiLCJTaGFwZSI6OCwiU2hhcGVUaGlja25lc3MiOjEsIkR1cmF0aW9uRm9ybWF0IjowLCJJbmNsdWRlTm9uV29ya2luZ0RheXNJbkR1cmF0aW9uIjpmYWxzZSwiUGVyY2VudGFnZUNvbXBsZXRlU3R5bGUiOnsiJGlkIjoiNDcwIiwiRm9udFNldHRpbmdzIjp7IiRpZCI6IjQ3M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0NzIiLCJUb3AiOjAsIkxlZnQiOjAsIlJpZ2h0IjowLCJCb3R0b20iOjB9LCJQYWRkaW5nIjp7IiRpZCI6IjQ3MyIsIlRvcCI6MCwiTGVmdCI6MCwiUmlnaHQiOjAsIkJvdHRvbSI6MH0sIkJhY2tncm91bmQiOnsiJHJlZiI6Ijg5In0sIklzVmlzaWJsZSI6dHJ1ZSwiV2lkdGgiOjAuMCwiSGVpZ2h0IjowLjAsIkJvcmRlclN0eWxlIjp7IiRpZCI6IjQ3NCIsIkxpbmVDb2xvciI6bnVsbCwiTGluZVdlaWdodCI6MC4wLCJMaW5lVHlwZSI6MCwiUGFyZW50U3R5bGUiOm51bGx9LCJQYXJlbnRTdHlsZSI6bnVsbH0sIkR1cmF0aW9uU3R5bGUiOnsiJGlkIjoiNDc1IiwiRm9udFNldHRpbmdzIjp7IiRpZCI6IjQ3NiIsIkZvbnRTaXplIjoxMCwiRm9udE5hbWUiOiJDYWxpYnJpIiwiSXNCb2xkIjpmYWxzZSwiSXNJdGFsaWMiOmZhbHNlLCJJc1VuZGVybGluZWQiOmZhbHNlLCJQYXJlbnRTdHlsZSI6bnVsbH0sIkF1dG9TaXplIjowLCJGb3JlZ3JvdW5kIjp7IiRpZCI6IjQ3NyIsIkNvbG9yIjp7IiRyZWYiOiI5MyJ9fSwiTWF4V2lkdGgiOjIwMC4wLCJNYXhIZWlnaHQiOiJJbmZpbml0eSIsIlNtYXJ0Rm9yZWdyb3VuZElzQWN0aXZlIjpmYWxzZSwiSG9yaXpvbnRhbEFsaWdubWVudCI6MCwiVmVydGljYWxBbGlnbm1lbnQiOjAsIlNtYXJ0Rm9yZWdyb3VuZCI6bnVsbCwiQmFja2dyb3VuZEZpbGxUeXBlIjowLCJNYXJnaW4iOnsiJGlkIjoiNDc4IiwiVG9wIjowLCJMZWZ0IjowLCJSaWdodCI6MCwiQm90dG9tIjowfSwiUGFkZGluZyI6eyIkaWQiOiI0NzkiLCJUb3AiOjAsIkxlZnQiOjAsIlJpZ2h0IjowLCJCb3R0b20iOjB9LCJCYWNrZ3JvdW5kIjp7IiRyZWYiOiI5NiJ9LCJJc1Zpc2libGUiOnRydWUsIldpZHRoIjowLjAsIkhlaWdodCI6MC4wLCJCb3JkZXJTdHlsZSI6eyIkaWQiOiI0ODAiLCJMaW5lQ29sb3IiOm51bGwsIkxpbmVXZWlnaHQiOjAuMCwiTGluZVR5cGUiOjAsIlBhcmVudFN0eWxlIjpudWxsfSwiUGFyZW50U3R5bGUiOm51bGx9LCJIb3Jpem9udGFsQ29ubmVjdG9yU3R5bGUiOnsiJGlkIjoiNDgxIiwiTGluZUNvbG9yIjp7IiRyZWYiOiI5OCJ9LCJMaW5lV2VpZ2h0IjoxLjAsIkxpbmVUeXBlIjowLCJQYXJlbnRTdHlsZSI6bnVsbH0sIlZlcnRpY2FsQ29ubmVjdG9yU3R5bGUiOnsiJGlkIjoiNDgyIiwiTGluZUNvbG9yIjp7IiRyZWYiOiIxMDEifSwiTGluZVdlaWdodCI6MS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Q4MyIsIk1hcmdpbiI6eyIkaWQiOiI0ODQiLCJUb3AiOjAsIkxlZnQiOjQsIlJpZ2h0Ijo0LCJCb3R0b20iOjB9LCJQYWRkaW5nIjp7IiRpZCI6IjQ4NSIsIlRvcCI6MCwiTGVmdCI6MCwiUmlnaHQiOjAsIkJvdHRvbSI6MH0sIkJhY2tncm91bmQiOnsiJGlkIjoiNDg2IiwiQ29sb3IiOnsiJGlkIjoiNDg3IiwiQSI6MjU1LCJSIjoyNDMsIkciOjMsIkIiOjN9fSwiSXNWaXNpYmxlIjp0cnVlLCJXaWR0aCI6MC4wLCJIZWlnaHQiOjE2LjAsIkJvcmRlclN0eWxlIjp7IiRpZCI6IjQ4OCIsIkxpbmVDb2xvciI6eyIkcmVmIjoiMTA5In0sIkxpbmVXZWlnaHQiOjAuMCwiTGluZVR5cGUiOjAsIlBhcmVudFN0eWxlIjpudWxsfSwiUGFyZW50U3R5bGUiOm51bGx9LCJUaXRsZVN0eWxlIjp7IiRpZCI6IjQ4OSIsIkZvbnRTZXR0aW5ncyI6eyIkaWQiOiI0OTAiLCJGb250U2l6ZSI6MTEsIkZvbnROYW1lIjoiQ2FsaWJyaSIsIklzQm9sZCI6dHJ1ZSwiSXNJdGFsaWMiOmZhbHNlLCJJc1VuZGVybGluZWQiOmZhbHNlLCJQYXJlbnRTdHlsZSI6bnVsbH0sIkF1dG9TaXplIjowLCJGb3JlZ3JvdW5kIjp7IiRpZCI6IjQ5MSIsIkNvbG9yIjp7IiRpZCI6IjQ5Mi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0OTMiLCJUb3AiOjAsIkxlZnQiOjAsIlJpZ2h0IjowLCJCb3R0b20iOjB9LCJQYWRkaW5nIjp7IiRpZCI6IjQ5NCIsIlRvcCI6MCwiTGVmdCI6MCwiUmlnaHQiOjAsIkJvdHRvbSI6MH0sIkJhY2tncm91bmQiOnsiJHJlZiI6IjExNyJ9LCJJc1Zpc2libGUiOnRydWUsIldpZHRoIjowLjAsIkhlaWdodCI6MC4wLCJCb3JkZXJTdHlsZSI6eyIkaWQiOiI0OTUiLCJMaW5lQ29sb3IiOm51bGwsIkxpbmVXZWlnaHQiOjAuMCwiTGluZVR5cGUiOjAsIlBhcmVudFN0eWxlIjpudWxsfSwiUGFyZW50U3R5bGUiOm51bGx9LCJEYXRlU3R5bGUiOnsiJGlkIjoiNDk2IiwiRm9udFNldHRpbmdzIjp7IiRpZCI6IjQ5NyIsIkZvbnRTaXplIjoxMCwiRm9udE5hbWUiOiJDYWxpYnJpIiwiSXNCb2xkIjpmYWxzZSwiSXNJdGFsaWMiOmZhbHNlLCJJc1VuZGVybGluZWQiOmZhbHNlLCJQYXJlbnRTdHlsZSI6bnVsbH0sIkF1dG9TaXplIjowLCJGb3JlZ3JvdW5kIjp7IiRpZCI6IjQ5OCIsIkNvbG9yIjp7IiRpZCI6IjQ5O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TAwIiwiVG9wIjowLCJMZWZ0IjowLCJSaWdodCI6MCwiQm90dG9tIjowfSwiUGFkZGluZyI6eyIkaWQiOiI1MDEiLCJUb3AiOjAsIkxlZnQiOjAsIlJpZ2h0IjowLCJCb3R0b20iOjB9LCJCYWNrZ3JvdW5kIjp7IiRyZWYiOiIxMjQifSwiSXNWaXNpYmxlIjp0cnVlLCJXaWR0aCI6MC4wLCJIZWlnaHQiOjAuMCwiQm9yZGVyU3R5bGUiOnsiJGlkIjoiNTAyIiwiTGluZUNvbG9yIjpudWxsLCJMaW5lV2VpZ2h0IjowLjAsIkxpbmVUeXBlIjowLCJQYXJlbnRTdHlsZSI6bnVsbH0sIlBhcmVudFN0eWxlIjpudWxsfSwiRGF0ZUZvcm1hdCI6eyIkaWQiOiI1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wMyJ9LCJJZCI6IjRiNGMyYmYzLTEyMWUtNDFmOC05N2E0LWFmYzAzMGI4ZjZkYSIsIkltcG9ydElkIjpudWxsLCJUaXRsZSI6IkNTIFBUIDguNTUuMjIgcGF0Y2giLCJOb3RlIjpudWxsLCJIeXBlcmxpbmsiOnsiJGlkIjoiNTA0IiwiQWRkcmVzcyI6IiIsIlN1YkFkZHJlc3MiOiIifSwiSXNDaGFuZ2VkIjpmYWxzZSwiSXNOZXciOmZhbHNlfSwiSW5kZXgiOjB9LHsiJGlkIjoiNTA1IiwiX2F0dGFjaGVkTWlsZXN0b25lcyI6W10sIlRhc2tEZWZpbml0aW9uIjp7IiRpZCI6IjUwNiIsIkdyb3VwTmFtZSI6bnVsbCwiU3RhcnREYXRlIjoiMjAxOS0wNS0wMVQwMDowMDowMFoiLCJFbmREYXRlIjoiMjAxOS0wNS0wMVQyMzo1OTowMCIsIlBlcmNlbnRhZ2VDb21wbGV0ZSI6bnVsbCwiU3R5bGUiOnsiJGlkIjoiNTA3IiwiU2hhcGUiOjgsIlNoYXBlVGhpY2tuZXNzIjoxLCJEdXJhdGlvbkZvcm1hdCI6MCwiSW5jbHVkZU5vbldvcmtpbmdEYXlzSW5EdXJhdGlvbiI6ZmFsc2UsIlBlcmNlbnRhZ2VDb21wbGV0ZVN0eWxlIjp7IiRpZCI6IjUwOCIsIkZvbnRTZXR0aW5ncyI6eyIkaWQiOiI1MD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TEwIiwiVG9wIjowLCJMZWZ0IjowLCJSaWdodCI6MCwiQm90dG9tIjowfSwiUGFkZGluZyI6eyIkaWQiOiI1MTEiLCJUb3AiOjAsIkxlZnQiOjAsIlJpZ2h0IjowLCJCb3R0b20iOjB9LCJCYWNrZ3JvdW5kIjp7IiRyZWYiOiI4OSJ9LCJJc1Zpc2libGUiOnRydWUsIldpZHRoIjowLjAsIkhlaWdodCI6MC4wLCJCb3JkZXJTdHlsZSI6eyIkaWQiOiI1MTIiLCJMaW5lQ29sb3IiOm51bGwsIkxpbmVXZWlnaHQiOjAuMCwiTGluZVR5cGUiOjAsIlBhcmVudFN0eWxlIjpudWxsfSwiUGFyZW50U3R5bGUiOm51bGx9LCJEdXJhdGlvblN0eWxlIjp7IiRpZCI6IjUxMyIsIkZvbnRTZXR0aW5ncyI6eyIkaWQiOiI1MTQiLCJGb250U2l6ZSI6MTAsIkZvbnROYW1lIjoiQ2FsaWJyaSIsIklzQm9sZCI6ZmFsc2UsIklzSXRhbGljIjpmYWxzZSwiSXNVbmRlcmxpbmVkIjpmYWxzZSwiUGFyZW50U3R5bGUiOm51bGx9LCJBdXRvU2l6ZSI6MCwiRm9yZWdyb3VuZCI6eyIkaWQiOiI1MTUiLCJDb2xvciI6eyIkcmVmIjoiOTMifX0sIk1heFdpZHRoIjoyMDAuMCwiTWF4SGVpZ2h0IjoiSW5maW5pdHkiLCJTbWFydEZvcmVncm91bmRJc0FjdGl2ZSI6ZmFsc2UsIkhvcml6b250YWxBbGlnbm1lbnQiOjAsIlZlcnRpY2FsQWxpZ25tZW50IjowLCJTbWFydEZvcmVncm91bmQiOm51bGwsIkJhY2tncm91bmRGaWxsVHlwZSI6MCwiTWFyZ2luIjp7IiRpZCI6IjUxNiIsIlRvcCI6MCwiTGVmdCI6MCwiUmlnaHQiOjAsIkJvdHRvbSI6MH0sIlBhZGRpbmciOnsiJGlkIjoiNTE3IiwiVG9wIjowLCJMZWZ0IjowLCJSaWdodCI6MCwiQm90dG9tIjowfSwiQmFja2dyb3VuZCI6eyIkcmVmIjoiOTYifSwiSXNWaXNpYmxlIjp0cnVlLCJXaWR0aCI6MC4wLCJIZWlnaHQiOjAuMCwiQm9yZGVyU3R5bGUiOnsiJGlkIjoiNTE4IiwiTGluZUNvbG9yIjpudWxsLCJMaW5lV2VpZ2h0IjowLjAsIkxpbmVUeXBlIjowLCJQYXJlbnRTdHlsZSI6bnVsbH0sIlBhcmVudFN0eWxlIjpudWxsfSwiSG9yaXpvbnRhbENvbm5lY3RvclN0eWxlIjp7IiRpZCI6IjUxOSIsIkxpbmVDb2xvciI6eyIkcmVmIjoiOTgifSwiTGluZVdlaWdodCI6MS4wLCJMaW5lVHlwZSI6MCwiUGFyZW50U3R5bGUiOm51bGx9LCJWZXJ0aWNhbENvbm5lY3RvclN0eWxlIjp7IiRpZCI6IjUyMCIsIkxpbmVDb2xvciI6eyIkcmVmIjoiMTAxIn0sIkxpbmVXZWlnaHQiOjE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1MjEiLCJNYXJnaW4iOnsiJGlkIjoiNTIyIiwiVG9wIjowLCJMZWZ0Ijo0LCJSaWdodCI6NCwiQm90dG9tIjowfSwiUGFkZGluZyI6eyIkaWQiOiI1MjMiLCJUb3AiOjAsIkxlZnQiOjAsIlJpZ2h0IjowLCJCb3R0b20iOjB9LCJCYWNrZ3JvdW5kIjp7IiRpZCI6IjUyNCIsIkNvbG9yIjp7IiRpZCI6IjUyNSIsIkEiOjI1NSwiUiI6MCwiRyI6MTE0LCJCIjoxODh9fSwiSXNWaXNpYmxlIjp0cnVlLCJXaWR0aCI6MC4wLCJIZWlnaHQiOjE2LjAsIkJvcmRlclN0eWxlIjp7IiRpZCI6IjUyNiIsIkxpbmVDb2xvciI6eyIkcmVmIjoiMTA5In0sIkxpbmVXZWlnaHQiOjAuMCwiTGluZVR5cGUiOjAsIlBhcmVudFN0eWxlIjpudWxsfSwiUGFyZW50U3R5bGUiOm51bGx9LCJUaXRsZVN0eWxlIjp7IiRpZCI6IjUyNyIsIkZvbnRTZXR0aW5ncyI6eyIkaWQiOiI1MjgiLCJGb250U2l6ZSI6MTEsIkZvbnROYW1lIjoiQ2FsaWJyaSIsIklzQm9sZCI6dHJ1ZSwiSXNJdGFsaWMiOmZhbHNlLCJJc1VuZGVybGluZWQiOmZhbHNlLCJQYXJlbnRTdHlsZSI6bnVsbH0sIkF1dG9TaXplIjowLCJGb3JlZ3JvdW5kIjp7IiRpZCI6IjUyOSIsIkNvbG9yIjp7IiRpZCI6IjUzM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1MzEiLCJUb3AiOjAsIkxlZnQiOjAsIlJpZ2h0IjowLCJCb3R0b20iOjB9LCJQYWRkaW5nIjp7IiRpZCI6IjUzMiIsIlRvcCI6MCwiTGVmdCI6MCwiUmlnaHQiOjAsIkJvdHRvbSI6MH0sIkJhY2tncm91bmQiOnsiJHJlZiI6IjExNyJ9LCJJc1Zpc2libGUiOnRydWUsIldpZHRoIjowLjAsIkhlaWdodCI6MC4wLCJCb3JkZXJTdHlsZSI6eyIkaWQiOiI1MzMiLCJMaW5lQ29sb3IiOm51bGwsIkxpbmVXZWlnaHQiOjAuMCwiTGluZVR5cGUiOjAsIlBhcmVudFN0eWxlIjpudWxsfSwiUGFyZW50U3R5bGUiOm51bGx9LCJEYXRlU3R5bGUiOnsiJGlkIjoiNTM0IiwiRm9udFNldHRpbmdzIjp7IiRpZCI6IjUzNSIsIkZvbnRTaXplIjoxMCwiRm9udE5hbWUiOiJDYWxpYnJpIiwiSXNCb2xkIjpmYWxzZSwiSXNJdGFsaWMiOmZhbHNlLCJJc1VuZGVybGluZWQiOmZhbHNlLCJQYXJlbnRTdHlsZSI6bnVsbH0sIkF1dG9TaXplIjowLCJGb3JlZ3JvdW5kIjp7IiRpZCI6IjUzNiIsIkNvbG9yIjp7IiRpZCI6IjUzNy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TM4IiwiVG9wIjowLCJMZWZ0IjowLCJSaWdodCI6MCwiQm90dG9tIjowfSwiUGFkZGluZyI6eyIkaWQiOiI1MzkiLCJUb3AiOjAsIkxlZnQiOjAsIlJpZ2h0IjowLCJCb3R0b20iOjB9LCJCYWNrZ3JvdW5kIjp7IiRyZWYiOiIxMjQifSwiSXNWaXNpYmxlIjp0cnVlLCJXaWR0aCI6MC4wLCJIZWlnaHQiOjAuMCwiQm9yZGVyU3R5bGUiOnsiJGlkIjoiNTQwIiwiTGluZUNvbG9yIjpudWxsLCJMaW5lV2VpZ2h0IjowLjAsIkxpbmVUeXBlIjowLCJQYXJlbnRTdHlsZSI6bnVsbH0sIlBhcmVudFN0eWxlIjpudWxsfSwiRGF0ZUZvcm1hdCI6eyIkaWQiOiI1N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AsIlNtYXJ0RHVyYXRpb25BY3RpdmF0ZWQiOmZhbHNlLCJEYXRlRm9ybWF0Ijp7IiRyZWYiOiI1NDEifSwiSWQiOiJhMWUwOWNhYy00MGE2LTRkYjEtYjg1OC0yOWYyMTZiMGU0OGEiLCJJbXBvcnRJZCI6bnVsbCwiVGl0bGUiOiJIUiBEQiBNaWdyYXRpb24gdG8gRVhBQ0MiLCJOb3RlIjpudWxsLCJIeXBlcmxpbmsiOnsiJGlkIjoiNTQyIiwiQWRkcmVzcyI6IiIsIlN1YkFkZHJlc3MiOiIifSwiSXNDaGFuZ2VkIjpmYWxzZSwiSXNOZXciOmZhbHNlfSwiSW5kZXgiOjB9LHsiJGlkIjoiNTQzIiwiX2F0dGFjaGVkTWlsZXN0b25lcyI6W10sIlRhc2tEZWZpbml0aW9uIjp7IiRpZCI6IjU0NCIsIkdyb3VwTmFtZSI6bnVsbCwiU3RhcnREYXRlIjoiMjAxOS0xMC0wMVQwMDowMDowMFoiLCJFbmREYXRlIjoiMjAxOS0xMC0wMVQyMzo1OTowMCIsIlBlcmNlbnRhZ2VDb21wbGV0ZSI6bnVsbCwiU3R5bGUiOnsiJGlkIjoiNTQ1IiwiU2hhcGUiOjgsIlNoYXBlVGhpY2tuZXNzIjoxLCJEdXJhdGlvbkZvcm1hdCI6MCwiSW5jbHVkZU5vbldvcmtpbmdEYXlzSW5EdXJhdGlvbiI6ZmFsc2UsIlBlcmNlbnRhZ2VDb21wbGV0ZVN0eWxlIjp7IiRpZCI6IjU0NiIsIkZvbnRTZXR0aW5ncyI6eyIkaWQiOiI1NDc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TQ4IiwiVG9wIjowLCJMZWZ0IjowLCJSaWdodCI6MCwiQm90dG9tIjowfSwiUGFkZGluZyI6eyIkaWQiOiI1NDkiLCJUb3AiOjAsIkxlZnQiOjAsIlJpZ2h0IjowLCJCb3R0b20iOjB9LCJCYWNrZ3JvdW5kIjp7IiRyZWYiOiI4OSJ9LCJJc1Zpc2libGUiOnRydWUsIldpZHRoIjowLjAsIkhlaWdodCI6MC4wLCJCb3JkZXJTdHlsZSI6eyIkaWQiOiI1NTAiLCJMaW5lQ29sb3IiOm51bGwsIkxpbmVXZWlnaHQiOjAuMCwiTGluZVR5cGUiOjAsIlBhcmVudFN0eWxlIjpudWxsfSwiUGFyZW50U3R5bGUiOm51bGx9LCJEdXJhdGlvblN0eWxlIjp7IiRpZCI6IjU1MSIsIkZvbnRTZXR0aW5ncyI6eyIkaWQiOiI1NTIiLCJGb250U2l6ZSI6MTAsIkZvbnROYW1lIjoiQ2FsaWJyaSIsIklzQm9sZCI6ZmFsc2UsIklzSXRhbGljIjpmYWxzZSwiSXNVbmRlcmxpbmVkIjpmYWxzZSwiUGFyZW50U3R5bGUiOm51bGx9LCJBdXRvU2l6ZSI6MCwiRm9yZWdyb3VuZCI6eyIkaWQiOiI1NTMiLCJDb2xvciI6eyIkcmVmIjoiOTMifX0sIk1heFdpZHRoIjoyMDAuMCwiTWF4SGVpZ2h0IjoiSW5maW5pdHkiLCJTbWFydEZvcmVncm91bmRJc0FjdGl2ZSI6ZmFsc2UsIkhvcml6b250YWxBbGlnbm1lbnQiOjAsIlZlcnRpY2FsQWxpZ25tZW50IjowLCJTbWFydEZvcmVncm91bmQiOm51bGwsIkJhY2tncm91bmRGaWxsVHlwZSI6MCwiTWFyZ2luIjp7IiRpZCI6IjU1NCIsIlRvcCI6MCwiTGVmdCI6MCwiUmlnaHQiOjAsIkJvdHRvbSI6MH0sIlBhZGRpbmciOnsiJGlkIjoiNTU1IiwiVG9wIjowLCJMZWZ0IjowLCJSaWdodCI6MCwiQm90dG9tIjowfSwiQmFja2dyb3VuZCI6eyIkcmVmIjoiOTYifSwiSXNWaXNpYmxlIjp0cnVlLCJXaWR0aCI6MC4wLCJIZWlnaHQiOjAuMCwiQm9yZGVyU3R5bGUiOnsiJGlkIjoiNTU2IiwiTGluZUNvbG9yIjpudWxsLCJMaW5lV2VpZ2h0IjowLjAsIkxpbmVUeXBlIjowLCJQYXJlbnRTdHlsZSI6bnVsbH0sIlBhcmVudFN0eWxlIjpudWxsfSwiSG9yaXpvbnRhbENvbm5lY3RvclN0eWxlIjp7IiRpZCI6IjU1NyIsIkxpbmVDb2xvciI6eyIkcmVmIjoiOTgifSwiTGluZVdlaWdodCI6MS4wLCJMaW5lVHlwZSI6MCwiUGFyZW50U3R5bGUiOm51bGx9LCJWZXJ0aWNhbENvbm5lY3RvclN0eWxlIjp7IiRpZCI6IjU1OCIsIkxpbmVDb2xvciI6eyIkcmVmIjoiMTAxIn0sIkxpbmVXZWlnaHQiOjE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1NTkiLCJNYXJnaW4iOnsiJGlkIjoiNTYwIiwiVG9wIjowLCJMZWZ0Ijo0LCJSaWdodCI6NCwiQm90dG9tIjowfSwiUGFkZGluZyI6eyIkaWQiOiI1NjEiLCJUb3AiOjAsIkxlZnQiOjAsIlJpZ2h0IjowLCJCb3R0b20iOjB9LCJCYWNrZ3JvdW5kIjp7IiRpZCI6IjU2MiIsIkNvbG9yIjp7IiRpZCI6IjU2MyIsIkEiOjI1NSwiUiI6MjQzLCJHIjozLCJCIjozfX0sIklzVmlzaWJsZSI6dHJ1ZSwiV2lkdGgiOjAuMCwiSGVpZ2h0IjoxNi4wLCJCb3JkZXJTdHlsZSI6eyIkaWQiOiI1NjQiLCJMaW5lQ29sb3IiOnsiJHJlZiI6IjEwOSJ9LCJMaW5lV2VpZ2h0IjowLjAsIkxpbmVUeXBlIjowLCJQYXJlbnRTdHlsZSI6bnVsbH0sIlBhcmVudFN0eWxlIjpudWxsfSwiVGl0bGVTdHlsZSI6eyIkaWQiOiI1NjUiLCJGb250U2V0dGluZ3MiOnsiJGlkIjoiNTY2IiwiRm9udFNpemUiOjExLCJGb250TmFtZSI6IkNhbGlicmkiLCJJc0JvbGQiOnRydWUsIklzSXRhbGljIjpmYWxzZSwiSXNVbmRlcmxpbmVkIjpmYWxzZSwiUGFyZW50U3R5bGUiOm51bGx9LCJBdXRvU2l6ZSI6MCwiRm9yZWdyb3VuZCI6eyIkaWQiOiI1NjciLCJDb2xvciI6eyIkaWQiOiI1Njg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NTY5IiwiVG9wIjowLCJMZWZ0IjowLCJSaWdodCI6MCwiQm90dG9tIjowfSwiUGFkZGluZyI6eyIkaWQiOiI1NzAiLCJUb3AiOjAsIkxlZnQiOjAsIlJpZ2h0IjowLCJCb3R0b20iOjB9LCJCYWNrZ3JvdW5kIjp7IiRyZWYiOiIxMTcifSwiSXNWaXNpYmxlIjp0cnVlLCJXaWR0aCI6MC4wLCJIZWlnaHQiOjAuMCwiQm9yZGVyU3R5bGUiOnsiJGlkIjoiNTcxIiwiTGluZUNvbG9yIjpudWxsLCJMaW5lV2VpZ2h0IjowLjAsIkxpbmVUeXBlIjowLCJQYXJlbnRTdHlsZSI6bnVsbH0sIlBhcmVudFN0eWxlIjpudWxsfSwiRGF0ZVN0eWxlIjp7IiRpZCI6IjU3MiIsIkZvbnRTZXR0aW5ncyI6eyIkaWQiOiI1NzMiLCJGb250U2l6ZSI6MTAsIkZvbnROYW1lIjoiQ2FsaWJyaSIsIklzQm9sZCI6ZmFsc2UsIklzSXRhbGljIjpmYWxzZSwiSXNVbmRlcmxpbmVkIjpmYWxzZSwiUGFyZW50U3R5bGUiOm51bGx9LCJBdXRvU2l6ZSI6MCwiRm9yZWdyb3VuZCI6eyIkaWQiOiI1NzQiLCJDb2xvciI6eyIkaWQiOiI1NzU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U3NiIsIlRvcCI6MCwiTGVmdCI6MCwiUmlnaHQiOjAsIkJvdHRvbSI6MH0sIlBhZGRpbmciOnsiJGlkIjoiNTc3IiwiVG9wIjowLCJMZWZ0IjowLCJSaWdodCI6MCwiQm90dG9tIjowfSwiQmFja2dyb3VuZCI6eyIkcmVmIjoiMTI0In0sIklzVmlzaWJsZSI6dHJ1ZSwiV2lkdGgiOjAuMCwiSGVpZ2h0IjowLjAsIkJvcmRlclN0eWxlIjp7IiRpZCI6IjU3OCIsIkxpbmVDb2xvciI6bnVsbCwiTGluZVdlaWdodCI6MC4wLCJMaW5lVHlwZSI6MCwiUGFyZW50U3R5bGUiOm51bGx9LCJQYXJlbnRTdHlsZSI6bnVsbH0sIkRhdGVGb3JtYXQiOnsiJGlkIjoiNT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xLCJTbWFydER1cmF0aW9uQWN0aXZhdGVkIjpmYWxzZSwiRGF0ZUZvcm1hdCI6eyIkcmVmIjoiNTc5In0sIklkIjoiNzliMzI4NTgtZjZiMi00NDQyLWIyNjEtMTc4YzlmNDQ1OTJmIiwiSW1wb3J0SWQiOm51bGwsIlRpdGxlIjoiQ1MgREIgTWlncmF0aW9uIHRvIEVYQUNDIiwiTm90ZSI6bnVsbCwiSHlwZXJsaW5rIjp7IiRpZCI6IjU4MCIsIkFkZHJlc3MiOiIiLCJTdWJBZGRyZXNzIjoiIn0sIklzQ2hhbmdlZCI6ZmFsc2UsIklzTmV3IjpmYWxzZX0sIkluZGV4IjowfV0sIk1pbGVzdG9uZXMiOltdfSx7IiRpZCI6IjU4MSIsIklkIjoiOTkzMDQ5ZDItYTNjYS00YWNjLThlMWEtM2QwODI3MDcyM2M4IiwiSW5kZXgiOjEyLCJIZWFkZXJUZXh0IjoiSU4gUFJPR1JFU1MgLSBIUiBQVU0gSW1hZ2UgMzIiLCJTdHlsZSI6eyIkaWQiOiI1ODIiLCJIZWFkZXJTdHlsZSI6eyIkaWQiOiI1ODMiLCJUZXh0U3R5bGUiOnsiJGlkIjoiNTg0IiwiRm9udFNldHRpbmdzIjp7IiRpZCI6IjU4NSIsIkZvbnRTaXplIjoxMiwiRm9udE5hbWUiOiJDYWxpYnJpIiwiSXNCb2xkIjpmYWxzZSwiSXNJdGFsaWMiOmZhbHNlLCJJc1VuZGVybGluZWQiOmZhbHNlLCJQYXJlbnRTdHlsZSI6bnVsbH0sIkF1dG9TaXplIjowLCJGb3JlZ3JvdW5kIjp7IiRpZCI6IjU4NiIsIkNvbG9yIjp7IiRpZCI6IjU4NyIsIkEiOjI1NSwiUiI6NjEsIkciOjEsIkIiOjF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U4OCIsIk1hcmdpbiI6eyIkcmVmIjoiMTQzIn0sIlBhZGRpbmciOnsiJHJlZiI6IjE0NCJ9LCJCYWNrZ3JvdW5kIjp7IiRpZCI6IjU4OSIsIkNvbG9yIjp7IiRpZCI6IjU5MCIsIkEiOjEyNywiUiI6MTgwLCJHIjo0LCJCIjo0fX0sIklzVmlzaWJsZSI6ZmFsc2UsIldpZHRoIjowLjAsIkhlaWdodCI6MC4wLCJCb3JkZXJTdHlsZSI6eyIkaWQiOiI1OTEiLCJMaW5lQ29sb3IiOnsiJGlkIjoiNTkyIiwiJHR5cGUiOiJOTFJFLkNvbW1vbi5Eb20uU29saWRDb2xvckJydXNoLCBOTFJFLkNvbW1vbiIsIkNvbG9yIjp7IiRpZCI6IjU5MyIsIkEiOjI1NSwiUiI6NjEsIkciOjEsIkIiOjF9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NTk0IiwiTWFyZ2luIjp7IiRyZWYiOiIxNTMifSwiUGFkZGluZyI6eyIkcmVmIjoiMTU0In0sIkJhY2tncm91bmQiOnsiJGlkIjoiNTk1IiwiQ29sb3IiOnsiJGlkIjoiNTk2IiwiQSI6MzgsIlIiOjE4MCwiRyI6NCwiQiI6NH19LCJJc1Zpc2libGUiOnRydWUsIldpZHRoIjowLjAsIkhlaWdodCI6MC4wLCJCb3JkZXJTdHlsZSI6eyIkaWQiOiI1OTciLCJMaW5lQ29sb3IiOnsiJGlkIjoiNTk4IiwiJHR5cGUiOiJOTFJFLkNvbW1vbi5Eb20uU29saWRDb2xvckJydXNoLCBOTFJFLkNvbW1vbiIsIkNvbG9yIjp7IiRpZCI6IjU5OSIsIkEiOjI1NSwiUiI6NjEsIkciOjEsIkIiOjF9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10sIk1pbGVzdG9uZXMiOltdfSx7IiRpZCI6IjYwMCIsIklkIjoiZDdiMDlmY2ItZWJkMy00NjNmLWFjMzktYzA1MmMyYmU0NDhiIiwiSW5kZXgiOjEzLCJIZWFkZXJUZXh0IjoiT05HT0lORyAtIFNlbGVjdGl2ZSBBZG9wdGlvbiArIFR1eGVkbyBQYXRjaGluZyArIFdlYkxvZ2ljIFBhdGNoaW5nIiwiU3R5bGUiOnsiJGlkIjoiNjAxIiwiSGVhZGVyU3R5bGUiOnsiJGlkIjoiNjAyIiwiVGV4dFN0eWxlIjp7IiRpZCI6IjYwMyIsIkZvbnRTZXR0aW5ncyI6eyIkaWQiOiI2MDQiLCJGb250U2l6ZSI6MTIsIkZvbnROYW1lIjoiQ2FsaWJyaSIsIklzQm9sZCI6dHJ1ZSwiSXNJdGFsaWMiOmZhbHNlLCJJc1VuZGVybGluZWQiOmZhbHNlLCJQYXJlbnRTdHlsZSI6bnVsbH0sIkF1dG9TaXplIjowLCJGb3JlZ3JvdW5kIjp7IiRpZCI6IjYwNSIsIkNvbG9yIjp7IiRpZCI6IjYwNiIsIkEiOjI1NSwiUiI6NjEsIkciOjYxLCJCIjo2MX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NjA3IiwiTWFyZ2luIjp7IiRyZWYiOiIxNDMifSwiUGFkZGluZyI6eyIkcmVmIjoiMTQ0In0sIkJhY2tncm91bmQiOnsiJGlkIjoiNjA4IiwiQ29sb3IiOnsiJGlkIjoiNjA5IiwiQSI6MTI3LCJSIjoyMjAsIkciOjIxNiwiQiI6MjIwfX0sIklzVmlzaWJsZSI6ZmFsc2UsIldpZHRoIjowLjAsIkhlaWdodCI6MC4wLCJCb3JkZXJTdHlsZSI6eyIkaWQiOiI2MTAiLCJMaW5lQ29sb3IiOnsiJGlkIjoiNjExIiwiJHR5cGUiOiJOTFJFLkNvbW1vbi5Eb20uU29saWRDb2xvckJydXNoLCBOTFJFLkNvbW1vbiIsIkNvbG9yIjp7IiRpZCI6IjYxMiIsIkEiOjI1NSwiUiI6NjEsIkciOjYxLCJCIjo2M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2MTMiLCJNYXJnaW4iOnsiJHJlZiI6IjE1MyJ9LCJQYWRkaW5nIjp7IiRyZWYiOiIxNTQifSwiQmFja2dyb3VuZCI6eyIkaWQiOiI2MTQiLCJDb2xvciI6eyIkaWQiOiI2MTUiLCJBIjozOCwiUiI6MTg2LCJHIjoxODYsIkIiOjE4Nn19LCJJc1Zpc2libGUiOnRydWUsIldpZHRoIjowLjAsIkhlaWdodCI6MC4wLCJCb3JkZXJTdHlsZSI6eyIkaWQiOiI2MTYiLCJMaW5lQ29sb3IiOnsiJGlkIjoiNjE3IiwiJHR5cGUiOiJOTFJFLkNvbW1vbi5Eb20uU29saWRDb2xvckJydXNoLCBOTFJFLkNvbW1vbiIsIkNvbG9yIjp7IiRpZCI6IjYxOCIsIkEiOjI1NSwiUiI6NjEsIkciOjYxLCJCIjo2MX19LCJMaW5lV2VpZ2h0Ijow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XSwiTWlsZXN0b25lcyI6W119XSwiTXNQcm9qZWN0SXRlbXNUcmVlIjp7IiRpZCI6IjYxOSIsIlJvb3QiOnsiSW1wb3J0SWQiOm51bGwsIklzSW1wb3J0ZWQiOmZhbHNlLCJDaGlsZHJlbiI6W119fSwiTWV0YWRhdGEiOnsiJGlkIjoiNjIwIiwiUmVjZW50Q29sb3JzQ29sbGVjdGlvbiI6IltcIiNGRjAwNzJCQ1wiXSJ9LCJTZXR0aW5ncyI6eyIkaWQiOiI2MjEiLCJJbXBhT3B0aW9ucyI6eyIkaWQiOiI2MjI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2MjMiLCJVc2VUaW1lIjpmYWxzZSwiV29ya0RheVN0YXJ0IjoiMDA6MDA6MDAiLCJXb3JrRGF5RW5kIjoiMjM6NTk6MDAifSwiTGFzdFVzZWRUZW1wbGF0ZUlkIjoiOGFmMjQyMDAtOTZjOS00OWVmLTgyMzEtMjVlYzZmNjc0Y2RjIn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12" ma:contentTypeDescription="Create a new document." ma:contentTypeScope="" ma:versionID="595c98f69e5ebd321bda49857fb5037c">
  <xsd:schema xmlns:xsd="http://www.w3.org/2001/XMLSchema" xmlns:xs="http://www.w3.org/2001/XMLSchema" xmlns:p="http://schemas.microsoft.com/office/2006/metadata/properties" xmlns:ns2="ebd4167e-429c-454a-9baa-c80872e592a2" xmlns:ns3="454ffb5b-9413-42f5-86b6-dc48ea53da87" targetNamespace="http://schemas.microsoft.com/office/2006/metadata/properties" ma:root="true" ma:fieldsID="828909a4541cb9fb11ecccac30e7e1ad" ns2:_="" ns3:_="">
    <xsd:import namespace="ebd4167e-429c-454a-9baa-c80872e592a2"/>
    <xsd:import namespace="454ffb5b-9413-42f5-86b6-dc48ea53d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fb5b-9413-42f5-86b6-dc48ea53d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0D336-9E54-45B0-BD8D-40F05DF887A0}">
  <ds:schemaRefs>
    <ds:schemaRef ds:uri="http://purl.org/dc/terms/"/>
    <ds:schemaRef ds:uri="http://schemas.openxmlformats.org/package/2006/metadata/core-properties"/>
    <ds:schemaRef ds:uri="http://schemas.microsoft.com/office/2006/documentManagement/types"/>
    <ds:schemaRef ds:uri="http://purl.org/dc/dcmitype/"/>
    <ds:schemaRef ds:uri="ebd4167e-429c-454a-9baa-c80872e592a2"/>
    <ds:schemaRef ds:uri="http://purl.org/dc/elements/1.1/"/>
    <ds:schemaRef ds:uri="http://schemas.microsoft.com/office/2006/metadata/properties"/>
    <ds:schemaRef ds:uri="http://schemas.microsoft.com/office/infopath/2007/PartnerControls"/>
    <ds:schemaRef ds:uri="454ffb5b-9413-42f5-86b6-dc48ea53da87"/>
    <ds:schemaRef ds:uri="http://www.w3.org/XML/1998/namespace"/>
  </ds:schemaRefs>
</ds:datastoreItem>
</file>

<file path=customXml/itemProps2.xml><?xml version="1.0" encoding="utf-8"?>
<ds:datastoreItem xmlns:ds="http://schemas.openxmlformats.org/officeDocument/2006/customXml" ds:itemID="{4C64C64A-6382-4066-819B-0E58D683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454ffb5b-9413-42f5-86b6-dc48ea53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53BCED-04CE-4F40-BEEB-0CD9FCCAF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4432</TotalTime>
  <Words>3299</Words>
  <Application>Microsoft Office PowerPoint</Application>
  <PresentationFormat>On-screen Show (4:3)</PresentationFormat>
  <Paragraphs>709</Paragraphs>
  <Slides>62</Slides>
  <Notes>41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Integral</vt:lpstr>
      <vt:lpstr>PeopleSoft Lifecycle Management at McMaster</vt:lpstr>
      <vt:lpstr>presenters</vt:lpstr>
      <vt:lpstr>Hamilton, Mcmaster &amp; I</vt:lpstr>
      <vt:lpstr>Oracle, peoplesoft &amp; I</vt:lpstr>
      <vt:lpstr>McMaster university</vt:lpstr>
      <vt:lpstr>OUR mISSION</vt:lpstr>
      <vt:lpstr>PowerPoint Presentation</vt:lpstr>
      <vt:lpstr>CHALLENGES </vt:lpstr>
      <vt:lpstr>SOLUTIONS </vt:lpstr>
      <vt:lpstr>PowerPoint Presentation</vt:lpstr>
      <vt:lpstr>Overview</vt:lpstr>
      <vt:lpstr>Technical Landscape</vt:lpstr>
      <vt:lpstr>PS Environments - prior STATE (75)</vt:lpstr>
      <vt:lpstr>Questions WE ASKED OURSELVES</vt:lpstr>
      <vt:lpstr>PS Environments - prior STATE (75)</vt:lpstr>
      <vt:lpstr>Session Number: 7037</vt:lpstr>
      <vt:lpstr>PS Environments - CURRENT STATE 25 + 15 </vt:lpstr>
      <vt:lpstr>PS Environments - USE CASES </vt:lpstr>
      <vt:lpstr>PS Environments - USE CASES </vt:lpstr>
      <vt:lpstr>PS Environments - USE CASES </vt:lpstr>
      <vt:lpstr>PS Environments - USE CASES </vt:lpstr>
      <vt:lpstr>PS Environments - USE CASES </vt:lpstr>
      <vt:lpstr>Environment refreshes</vt:lpstr>
      <vt:lpstr>Environment refreshes</vt:lpstr>
      <vt:lpstr>PowerPoint Presentation</vt:lpstr>
      <vt:lpstr>CS server ARCHITECTURE </vt:lpstr>
      <vt:lpstr>HR server ARCHITECTURE </vt:lpstr>
      <vt:lpstr>LIFECYCLE MANAGEMENT</vt:lpstr>
      <vt:lpstr>PowerPoint Presentation</vt:lpstr>
      <vt:lpstr>Oracle/PeopleSoft lcm at Mcmaster</vt:lpstr>
      <vt:lpstr>CAMPUS SOLUTIONS</vt:lpstr>
      <vt:lpstr>HR</vt:lpstr>
      <vt:lpstr>PowerPoint Presentation</vt:lpstr>
      <vt:lpstr>ADOPT a CADENCE of DELIVERY</vt:lpstr>
      <vt:lpstr>ADOPT a CADENCE of DELIVERY</vt:lpstr>
      <vt:lpstr>ADOPT a CADENCE of DELIVERY</vt:lpstr>
      <vt:lpstr>ADOPT a CADENCE of DELIVERY</vt:lpstr>
      <vt:lpstr>DB Patching &amp; Upgrades</vt:lpstr>
      <vt:lpstr>Automation process improvement collaboration</vt:lpstr>
      <vt:lpstr>Puppet deployment   patching methodology   Selective adoption</vt:lpstr>
      <vt:lpstr>Continuous improvement</vt:lpstr>
      <vt:lpstr>Puppet deployment</vt:lpstr>
      <vt:lpstr>PowerPoint Presentation</vt:lpstr>
      <vt:lpstr>Weblogic patching</vt:lpstr>
      <vt:lpstr>Selective Adoption</vt:lpstr>
      <vt:lpstr>SUMMARY</vt:lpstr>
      <vt:lpstr>PEOPLE</vt:lpstr>
      <vt:lpstr>PowerPoint Presentation</vt:lpstr>
      <vt:lpstr>The researchers found that what really mattered was less about who is on the team, and more about how the team worked together. </vt:lpstr>
      <vt:lpstr>PowerPoint Presentation</vt:lpstr>
      <vt:lpstr>Colocation of teammates</vt:lpstr>
      <vt:lpstr>Colocation of teammates</vt:lpstr>
      <vt:lpstr>Colocation of teammates</vt:lpstr>
      <vt:lpstr>Colocation of teammates - NOW</vt:lpstr>
      <vt:lpstr>Colocation of teammates - NOW</vt:lpstr>
      <vt:lpstr>Enable focus</vt:lpstr>
      <vt:lpstr>PowerPoint Presentation</vt:lpstr>
      <vt:lpstr>ENABLE Focus</vt:lpstr>
      <vt:lpstr>Two in a box</vt:lpstr>
      <vt:lpstr>Concluding thoughts</vt:lpstr>
      <vt:lpstr>presenters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Asma Fayyaz</cp:lastModifiedBy>
  <cp:revision>417</cp:revision>
  <dcterms:created xsi:type="dcterms:W3CDTF">2015-09-02T14:36:24Z</dcterms:created>
  <dcterms:modified xsi:type="dcterms:W3CDTF">2019-11-14T19:15:26Z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ies>
</file>