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70"/>
  </p:notesMasterIdLst>
  <p:handoutMasterIdLst>
    <p:handoutMasterId r:id="rId71"/>
  </p:handoutMasterIdLst>
  <p:sldIdLst>
    <p:sldId id="298" r:id="rId3"/>
    <p:sldId id="300" r:id="rId4"/>
    <p:sldId id="301" r:id="rId5"/>
    <p:sldId id="302" r:id="rId6"/>
    <p:sldId id="341" r:id="rId7"/>
    <p:sldId id="343" r:id="rId8"/>
    <p:sldId id="344" r:id="rId9"/>
    <p:sldId id="305" r:id="rId10"/>
    <p:sldId id="307" r:id="rId11"/>
    <p:sldId id="376" r:id="rId12"/>
    <p:sldId id="395" r:id="rId13"/>
    <p:sldId id="377" r:id="rId14"/>
    <p:sldId id="347" r:id="rId15"/>
    <p:sldId id="348" r:id="rId16"/>
    <p:sldId id="309" r:id="rId17"/>
    <p:sldId id="310" r:id="rId18"/>
    <p:sldId id="350" r:id="rId19"/>
    <p:sldId id="352" r:id="rId20"/>
    <p:sldId id="353" r:id="rId21"/>
    <p:sldId id="356" r:id="rId22"/>
    <p:sldId id="357" r:id="rId23"/>
    <p:sldId id="381" r:id="rId24"/>
    <p:sldId id="380" r:id="rId25"/>
    <p:sldId id="349" r:id="rId26"/>
    <p:sldId id="354" r:id="rId27"/>
    <p:sldId id="355" r:id="rId28"/>
    <p:sldId id="358" r:id="rId29"/>
    <p:sldId id="378" r:id="rId30"/>
    <p:sldId id="362" r:id="rId31"/>
    <p:sldId id="361" r:id="rId32"/>
    <p:sldId id="360" r:id="rId33"/>
    <p:sldId id="359" r:id="rId34"/>
    <p:sldId id="365" r:id="rId35"/>
    <p:sldId id="423" r:id="rId36"/>
    <p:sldId id="424" r:id="rId37"/>
    <p:sldId id="425" r:id="rId38"/>
    <p:sldId id="426" r:id="rId39"/>
    <p:sldId id="427" r:id="rId40"/>
    <p:sldId id="428" r:id="rId41"/>
    <p:sldId id="429" r:id="rId42"/>
    <p:sldId id="430" r:id="rId43"/>
    <p:sldId id="431" r:id="rId44"/>
    <p:sldId id="432" r:id="rId45"/>
    <p:sldId id="433" r:id="rId46"/>
    <p:sldId id="434" r:id="rId47"/>
    <p:sldId id="435" r:id="rId48"/>
    <p:sldId id="436" r:id="rId49"/>
    <p:sldId id="437" r:id="rId50"/>
    <p:sldId id="438" r:id="rId51"/>
    <p:sldId id="439" r:id="rId52"/>
    <p:sldId id="440" r:id="rId53"/>
    <p:sldId id="441" r:id="rId54"/>
    <p:sldId id="442" r:id="rId55"/>
    <p:sldId id="443" r:id="rId56"/>
    <p:sldId id="387" r:id="rId57"/>
    <p:sldId id="367" r:id="rId58"/>
    <p:sldId id="368" r:id="rId59"/>
    <p:sldId id="369" r:id="rId60"/>
    <p:sldId id="371" r:id="rId61"/>
    <p:sldId id="372" r:id="rId62"/>
    <p:sldId id="373" r:id="rId63"/>
    <p:sldId id="394" r:id="rId64"/>
    <p:sldId id="388" r:id="rId65"/>
    <p:sldId id="420" r:id="rId66"/>
    <p:sldId id="422" r:id="rId67"/>
    <p:sldId id="345" r:id="rId68"/>
    <p:sldId id="297" r:id="rId6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059FE5-69C5-43EB-BBBF-B2BD58B78FE2}">
          <p14:sldIdLst>
            <p14:sldId id="298"/>
            <p14:sldId id="300"/>
          </p14:sldIdLst>
        </p14:section>
        <p14:section name="Summary" id="{5ADD2735-E005-49AA-B78E-CBC9604F8FC3}">
          <p14:sldIdLst>
            <p14:sldId id="301"/>
            <p14:sldId id="302"/>
            <p14:sldId id="341"/>
            <p14:sldId id="343"/>
            <p14:sldId id="344"/>
            <p14:sldId id="305"/>
            <p14:sldId id="307"/>
            <p14:sldId id="376"/>
            <p14:sldId id="395"/>
            <p14:sldId id="377"/>
            <p14:sldId id="347"/>
            <p14:sldId id="348"/>
            <p14:sldId id="309"/>
            <p14:sldId id="310"/>
            <p14:sldId id="350"/>
            <p14:sldId id="352"/>
            <p14:sldId id="353"/>
            <p14:sldId id="356"/>
            <p14:sldId id="357"/>
            <p14:sldId id="381"/>
            <p14:sldId id="380"/>
            <p14:sldId id="349"/>
            <p14:sldId id="354"/>
            <p14:sldId id="355"/>
            <p14:sldId id="358"/>
            <p14:sldId id="378"/>
            <p14:sldId id="362"/>
            <p14:sldId id="361"/>
            <p14:sldId id="360"/>
            <p14:sldId id="359"/>
            <p14:sldId id="365"/>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387"/>
            <p14:sldId id="367"/>
            <p14:sldId id="368"/>
            <p14:sldId id="369"/>
            <p14:sldId id="371"/>
            <p14:sldId id="372"/>
            <p14:sldId id="373"/>
            <p14:sldId id="394"/>
            <p14:sldId id="388"/>
            <p14:sldId id="420"/>
            <p14:sldId id="422"/>
            <p14:sldId id="345"/>
            <p14:sldId id="2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B9"/>
    <a:srgbClr val="DCF2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60323" autoAdjust="0"/>
  </p:normalViewPr>
  <p:slideViewPr>
    <p:cSldViewPr snapToGrid="0" snapToObjects="1">
      <p:cViewPr varScale="1">
        <p:scale>
          <a:sx n="70" d="100"/>
          <a:sy n="70" d="100"/>
        </p:scale>
        <p:origin x="2712" y="66"/>
      </p:cViewPr>
      <p:guideLst>
        <p:guide orient="horz" pos="2160"/>
        <p:guide pos="2880"/>
      </p:guideLst>
    </p:cSldViewPr>
  </p:slideViewPr>
  <p:outlineViewPr>
    <p:cViewPr>
      <p:scale>
        <a:sx n="33" d="100"/>
        <a:sy n="33" d="100"/>
      </p:scale>
      <p:origin x="0" y="-2269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2" d="100"/>
          <a:sy n="82" d="100"/>
        </p:scale>
        <p:origin x="397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Applications</c:v>
                </c:pt>
              </c:strCache>
            </c:strRef>
          </c:tx>
          <c:spPr>
            <a:solidFill>
              <a:schemeClr val="accent1"/>
            </a:solidFill>
            <a:ln>
              <a:noFill/>
            </a:ln>
            <a:effectLst/>
          </c:spPr>
          <c:invertIfNegative val="0"/>
          <c:cat>
            <c:strRef>
              <c:f>Sheet1!$A$2:$A$12</c:f>
              <c:strCache>
                <c:ptCount val="11"/>
                <c:pt idx="0">
                  <c:v>China  </c:v>
                </c:pt>
                <c:pt idx="1">
                  <c:v>Australia  </c:v>
                </c:pt>
                <c:pt idx="2">
                  <c:v>Malaysia </c:v>
                </c:pt>
                <c:pt idx="3">
                  <c:v>India  </c:v>
                </c:pt>
                <c:pt idx="4">
                  <c:v>Singapore </c:v>
                </c:pt>
                <c:pt idx="5">
                  <c:v>United States  </c:v>
                </c:pt>
                <c:pt idx="6">
                  <c:v>Pakistan  </c:v>
                </c:pt>
                <c:pt idx="7">
                  <c:v>Indonesia  </c:v>
                </c:pt>
                <c:pt idx="8">
                  <c:v>Canada </c:v>
                </c:pt>
                <c:pt idx="9">
                  <c:v>Nigeria </c:v>
                </c:pt>
                <c:pt idx="10">
                  <c:v>Ghana </c:v>
                </c:pt>
              </c:strCache>
            </c:strRef>
          </c:cat>
          <c:val>
            <c:numRef>
              <c:f>Sheet1!$B$2:$B$12</c:f>
              <c:numCache>
                <c:formatCode>General</c:formatCode>
                <c:ptCount val="11"/>
                <c:pt idx="0">
                  <c:v>10362</c:v>
                </c:pt>
                <c:pt idx="1">
                  <c:v>6594</c:v>
                </c:pt>
                <c:pt idx="2">
                  <c:v>1543</c:v>
                </c:pt>
                <c:pt idx="3">
                  <c:v>1266</c:v>
                </c:pt>
                <c:pt idx="4">
                  <c:v>898</c:v>
                </c:pt>
                <c:pt idx="5">
                  <c:v>856</c:v>
                </c:pt>
                <c:pt idx="6">
                  <c:v>824</c:v>
                </c:pt>
                <c:pt idx="7">
                  <c:v>698</c:v>
                </c:pt>
                <c:pt idx="8">
                  <c:v>662</c:v>
                </c:pt>
                <c:pt idx="9">
                  <c:v>628</c:v>
                </c:pt>
                <c:pt idx="10">
                  <c:v>601</c:v>
                </c:pt>
              </c:numCache>
            </c:numRef>
          </c:val>
        </c:ser>
        <c:dLbls>
          <c:showLegendKey val="0"/>
          <c:showVal val="0"/>
          <c:showCatName val="0"/>
          <c:showSerName val="0"/>
          <c:showPercent val="0"/>
          <c:showBubbleSize val="0"/>
        </c:dLbls>
        <c:gapWidth val="182"/>
        <c:axId val="185292024"/>
        <c:axId val="185306624"/>
      </c:barChart>
      <c:catAx>
        <c:axId val="185292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06624"/>
        <c:crosses val="autoZero"/>
        <c:auto val="1"/>
        <c:lblAlgn val="ctr"/>
        <c:lblOffset val="100"/>
        <c:noMultiLvlLbl val="0"/>
      </c:catAx>
      <c:valAx>
        <c:axId val="18530662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5292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EDBD858-96B0-45B4-B227-144083A80E40}" type="datetimeFigureOut">
              <a:rPr lang="en-AU" smtClean="0"/>
              <a:t>8/11/2016</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5FDF2F3-8253-4B6C-8FDF-2CE0299642CA}" type="slidenum">
              <a:rPr lang="en-AU" smtClean="0"/>
              <a:t>‹#›</a:t>
            </a:fld>
            <a:endParaRPr lang="en-AU"/>
          </a:p>
        </p:txBody>
      </p:sp>
    </p:spTree>
    <p:extLst>
      <p:ext uri="{BB962C8B-B14F-4D97-AF65-F5344CB8AC3E}">
        <p14:creationId xmlns:p14="http://schemas.microsoft.com/office/powerpoint/2010/main" val="4166405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D188964-BE78-4A23-BF76-CC2582ED8985}" type="datetimeFigureOut">
              <a:rPr lang="en-AU" smtClean="0"/>
              <a:t>8/11/2016</a:t>
            </a:fld>
            <a:endParaRPr lang="en-AU"/>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1C23C54-9208-42EF-A3E6-9B2FD195FFD1}" type="slidenum">
              <a:rPr lang="en-AU" smtClean="0"/>
              <a:t>‹#›</a:t>
            </a:fld>
            <a:endParaRPr lang="en-AU"/>
          </a:p>
        </p:txBody>
      </p:sp>
    </p:spTree>
    <p:extLst>
      <p:ext uri="{BB962C8B-B14F-4D97-AF65-F5344CB8AC3E}">
        <p14:creationId xmlns:p14="http://schemas.microsoft.com/office/powerpoint/2010/main" val="3723712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000" dirty="0"/>
          </a:p>
        </p:txBody>
      </p:sp>
      <p:sp>
        <p:nvSpPr>
          <p:cNvPr id="4" name="Slide Number Placeholder 3"/>
          <p:cNvSpPr>
            <a:spLocks noGrp="1"/>
          </p:cNvSpPr>
          <p:nvPr>
            <p:ph type="sldNum" sz="quarter" idx="10"/>
          </p:nvPr>
        </p:nvSpPr>
        <p:spPr/>
        <p:txBody>
          <a:bodyPr/>
          <a:lstStyle/>
          <a:p>
            <a:fld id="{11C23C54-9208-42EF-A3E6-9B2FD195FFD1}" type="slidenum">
              <a:rPr lang="en-AU" smtClean="0"/>
              <a:t>1</a:t>
            </a:fld>
            <a:endParaRPr lang="en-AU"/>
          </a:p>
        </p:txBody>
      </p:sp>
    </p:spTree>
    <p:extLst>
      <p:ext uri="{BB962C8B-B14F-4D97-AF65-F5344CB8AC3E}">
        <p14:creationId xmlns:p14="http://schemas.microsoft.com/office/powerpoint/2010/main" val="328226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10</a:t>
            </a:fld>
            <a:endParaRPr lang="en-AU"/>
          </a:p>
        </p:txBody>
      </p:sp>
    </p:spTree>
    <p:extLst>
      <p:ext uri="{BB962C8B-B14F-4D97-AF65-F5344CB8AC3E}">
        <p14:creationId xmlns:p14="http://schemas.microsoft.com/office/powerpoint/2010/main" val="3129906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11</a:t>
            </a:fld>
            <a:endParaRPr lang="en-AU"/>
          </a:p>
        </p:txBody>
      </p:sp>
    </p:spTree>
    <p:extLst>
      <p:ext uri="{BB962C8B-B14F-4D97-AF65-F5344CB8AC3E}">
        <p14:creationId xmlns:p14="http://schemas.microsoft.com/office/powerpoint/2010/main" val="853885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The </a:t>
            </a:r>
            <a:r>
              <a:rPr lang="en-AU" baseline="0" dirty="0"/>
              <a:t>development is a collaboration of staff from three UQ Teams with the help of project consultants </a:t>
            </a:r>
            <a:r>
              <a:rPr lang="en-AU" baseline="0" dirty="0" smtClean="0"/>
              <a:t>and analysts from </a:t>
            </a:r>
            <a:r>
              <a:rPr lang="en-AU" baseline="0" dirty="0" err="1" smtClean="0"/>
              <a:t>Stategenics</a:t>
            </a:r>
            <a:r>
              <a:rPr lang="en-AU" baseline="0" dirty="0"/>
              <a:t>.</a:t>
            </a:r>
          </a:p>
          <a:p>
            <a:endParaRPr lang="en-AU" baseline="0" dirty="0"/>
          </a:p>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12</a:t>
            </a:fld>
            <a:endParaRPr lang="en-AU"/>
          </a:p>
        </p:txBody>
      </p:sp>
    </p:spTree>
    <p:extLst>
      <p:ext uri="{BB962C8B-B14F-4D97-AF65-F5344CB8AC3E}">
        <p14:creationId xmlns:p14="http://schemas.microsoft.com/office/powerpoint/2010/main" val="3537031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13</a:t>
            </a:fld>
            <a:endParaRPr lang="en-AU"/>
          </a:p>
        </p:txBody>
      </p:sp>
    </p:spTree>
    <p:extLst>
      <p:ext uri="{BB962C8B-B14F-4D97-AF65-F5344CB8AC3E}">
        <p14:creationId xmlns:p14="http://schemas.microsoft.com/office/powerpoint/2010/main" val="400065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14</a:t>
            </a:fld>
            <a:endParaRPr lang="en-AU"/>
          </a:p>
        </p:txBody>
      </p:sp>
    </p:spTree>
    <p:extLst>
      <p:ext uri="{BB962C8B-B14F-4D97-AF65-F5344CB8AC3E}">
        <p14:creationId xmlns:p14="http://schemas.microsoft.com/office/powerpoint/2010/main" val="3691069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15</a:t>
            </a:fld>
            <a:endParaRPr lang="en-AU"/>
          </a:p>
        </p:txBody>
      </p:sp>
    </p:spTree>
    <p:extLst>
      <p:ext uri="{BB962C8B-B14F-4D97-AF65-F5344CB8AC3E}">
        <p14:creationId xmlns:p14="http://schemas.microsoft.com/office/powerpoint/2010/main" val="18355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16</a:t>
            </a:fld>
            <a:endParaRPr lang="en-AU"/>
          </a:p>
        </p:txBody>
      </p:sp>
    </p:spTree>
    <p:extLst>
      <p:ext uri="{BB962C8B-B14F-4D97-AF65-F5344CB8AC3E}">
        <p14:creationId xmlns:p14="http://schemas.microsoft.com/office/powerpoint/2010/main" val="3161223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17</a:t>
            </a:fld>
            <a:endParaRPr lang="en-AU"/>
          </a:p>
        </p:txBody>
      </p:sp>
    </p:spTree>
    <p:extLst>
      <p:ext uri="{BB962C8B-B14F-4D97-AF65-F5344CB8AC3E}">
        <p14:creationId xmlns:p14="http://schemas.microsoft.com/office/powerpoint/2010/main" val="3438368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18</a:t>
            </a:fld>
            <a:endParaRPr lang="en-AU"/>
          </a:p>
        </p:txBody>
      </p:sp>
    </p:spTree>
    <p:extLst>
      <p:ext uri="{BB962C8B-B14F-4D97-AF65-F5344CB8AC3E}">
        <p14:creationId xmlns:p14="http://schemas.microsoft.com/office/powerpoint/2010/main" val="1103098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fld id="{11C23C54-9208-42EF-A3E6-9B2FD195FFD1}" type="slidenum">
              <a:rPr lang="en-AU" smtClean="0"/>
              <a:t>19</a:t>
            </a:fld>
            <a:endParaRPr lang="en-AU"/>
          </a:p>
        </p:txBody>
      </p:sp>
    </p:spTree>
    <p:extLst>
      <p:ext uri="{BB962C8B-B14F-4D97-AF65-F5344CB8AC3E}">
        <p14:creationId xmlns:p14="http://schemas.microsoft.com/office/powerpoint/2010/main" val="195558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2</a:t>
            </a:fld>
            <a:endParaRPr lang="en-AU"/>
          </a:p>
        </p:txBody>
      </p:sp>
    </p:spTree>
    <p:extLst>
      <p:ext uri="{BB962C8B-B14F-4D97-AF65-F5344CB8AC3E}">
        <p14:creationId xmlns:p14="http://schemas.microsoft.com/office/powerpoint/2010/main" val="1708851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20</a:t>
            </a:fld>
            <a:endParaRPr lang="en-AU"/>
          </a:p>
        </p:txBody>
      </p:sp>
    </p:spTree>
    <p:extLst>
      <p:ext uri="{BB962C8B-B14F-4D97-AF65-F5344CB8AC3E}">
        <p14:creationId xmlns:p14="http://schemas.microsoft.com/office/powerpoint/2010/main" val="1893901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fld id="{11C23C54-9208-42EF-A3E6-9B2FD195FFD1}" type="slidenum">
              <a:rPr lang="en-AU" smtClean="0"/>
              <a:t>21</a:t>
            </a:fld>
            <a:endParaRPr lang="en-AU"/>
          </a:p>
        </p:txBody>
      </p:sp>
    </p:spTree>
    <p:extLst>
      <p:ext uri="{BB962C8B-B14F-4D97-AF65-F5344CB8AC3E}">
        <p14:creationId xmlns:p14="http://schemas.microsoft.com/office/powerpoint/2010/main" val="3014923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baseline="0" dirty="0" smtClean="0"/>
          </a:p>
          <a:p>
            <a:endParaRPr lang="en-AU" i="1" baseline="0" dirty="0" smtClean="0"/>
          </a:p>
          <a:p>
            <a:endParaRPr lang="en-AU" i="1" dirty="0"/>
          </a:p>
        </p:txBody>
      </p:sp>
      <p:sp>
        <p:nvSpPr>
          <p:cNvPr id="4" name="Slide Number Placeholder 3"/>
          <p:cNvSpPr>
            <a:spLocks noGrp="1"/>
          </p:cNvSpPr>
          <p:nvPr>
            <p:ph type="sldNum" sz="quarter" idx="10"/>
          </p:nvPr>
        </p:nvSpPr>
        <p:spPr/>
        <p:txBody>
          <a:bodyPr/>
          <a:lstStyle/>
          <a:p>
            <a:fld id="{11C23C54-9208-42EF-A3E6-9B2FD195FFD1}" type="slidenum">
              <a:rPr lang="en-AU" smtClean="0"/>
              <a:t>22</a:t>
            </a:fld>
            <a:endParaRPr lang="en-AU"/>
          </a:p>
        </p:txBody>
      </p:sp>
    </p:spTree>
    <p:extLst>
      <p:ext uri="{BB962C8B-B14F-4D97-AF65-F5344CB8AC3E}">
        <p14:creationId xmlns:p14="http://schemas.microsoft.com/office/powerpoint/2010/main" val="4294397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fld id="{11C23C54-9208-42EF-A3E6-9B2FD195FFD1}" type="slidenum">
              <a:rPr lang="en-AU" smtClean="0"/>
              <a:t>23</a:t>
            </a:fld>
            <a:endParaRPr lang="en-AU"/>
          </a:p>
        </p:txBody>
      </p:sp>
    </p:spTree>
    <p:extLst>
      <p:ext uri="{BB962C8B-B14F-4D97-AF65-F5344CB8AC3E}">
        <p14:creationId xmlns:p14="http://schemas.microsoft.com/office/powerpoint/2010/main" val="3369627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fld id="{11C23C54-9208-42EF-A3E6-9B2FD195FFD1}" type="slidenum">
              <a:rPr lang="en-AU" smtClean="0"/>
              <a:t>24</a:t>
            </a:fld>
            <a:endParaRPr lang="en-AU"/>
          </a:p>
        </p:txBody>
      </p:sp>
    </p:spTree>
    <p:extLst>
      <p:ext uri="{BB962C8B-B14F-4D97-AF65-F5344CB8AC3E}">
        <p14:creationId xmlns:p14="http://schemas.microsoft.com/office/powerpoint/2010/main" val="3027599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25</a:t>
            </a:fld>
            <a:endParaRPr lang="en-AU"/>
          </a:p>
        </p:txBody>
      </p:sp>
    </p:spTree>
    <p:extLst>
      <p:ext uri="{BB962C8B-B14F-4D97-AF65-F5344CB8AC3E}">
        <p14:creationId xmlns:p14="http://schemas.microsoft.com/office/powerpoint/2010/main" val="103758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26</a:t>
            </a:fld>
            <a:endParaRPr lang="en-AU"/>
          </a:p>
        </p:txBody>
      </p:sp>
    </p:spTree>
    <p:extLst>
      <p:ext uri="{BB962C8B-B14F-4D97-AF65-F5344CB8AC3E}">
        <p14:creationId xmlns:p14="http://schemas.microsoft.com/office/powerpoint/2010/main" val="3509633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27</a:t>
            </a:fld>
            <a:endParaRPr lang="en-AU"/>
          </a:p>
        </p:txBody>
      </p:sp>
    </p:spTree>
    <p:extLst>
      <p:ext uri="{BB962C8B-B14F-4D97-AF65-F5344CB8AC3E}">
        <p14:creationId xmlns:p14="http://schemas.microsoft.com/office/powerpoint/2010/main" val="3394100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fld id="{11C23C54-9208-42EF-A3E6-9B2FD195FFD1}" type="slidenum">
              <a:rPr lang="en-AU" smtClean="0"/>
              <a:t>28</a:t>
            </a:fld>
            <a:endParaRPr lang="en-AU"/>
          </a:p>
        </p:txBody>
      </p:sp>
    </p:spTree>
    <p:extLst>
      <p:ext uri="{BB962C8B-B14F-4D97-AF65-F5344CB8AC3E}">
        <p14:creationId xmlns:p14="http://schemas.microsoft.com/office/powerpoint/2010/main" val="3743110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29</a:t>
            </a:fld>
            <a:endParaRPr lang="en-AU"/>
          </a:p>
        </p:txBody>
      </p:sp>
    </p:spTree>
    <p:extLst>
      <p:ext uri="{BB962C8B-B14F-4D97-AF65-F5344CB8AC3E}">
        <p14:creationId xmlns:p14="http://schemas.microsoft.com/office/powerpoint/2010/main" val="387920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3</a:t>
            </a:fld>
            <a:endParaRPr lang="en-AU"/>
          </a:p>
        </p:txBody>
      </p:sp>
    </p:spTree>
    <p:extLst>
      <p:ext uri="{BB962C8B-B14F-4D97-AF65-F5344CB8AC3E}">
        <p14:creationId xmlns:p14="http://schemas.microsoft.com/office/powerpoint/2010/main" val="1378335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30</a:t>
            </a:fld>
            <a:endParaRPr lang="en-AU"/>
          </a:p>
        </p:txBody>
      </p:sp>
    </p:spTree>
    <p:extLst>
      <p:ext uri="{BB962C8B-B14F-4D97-AF65-F5344CB8AC3E}">
        <p14:creationId xmlns:p14="http://schemas.microsoft.com/office/powerpoint/2010/main" val="1701466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31</a:t>
            </a:fld>
            <a:endParaRPr lang="en-AU"/>
          </a:p>
        </p:txBody>
      </p:sp>
    </p:spTree>
    <p:extLst>
      <p:ext uri="{BB962C8B-B14F-4D97-AF65-F5344CB8AC3E}">
        <p14:creationId xmlns:p14="http://schemas.microsoft.com/office/powerpoint/2010/main" val="1989567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32</a:t>
            </a:fld>
            <a:endParaRPr lang="en-AU"/>
          </a:p>
        </p:txBody>
      </p:sp>
    </p:spTree>
    <p:extLst>
      <p:ext uri="{BB962C8B-B14F-4D97-AF65-F5344CB8AC3E}">
        <p14:creationId xmlns:p14="http://schemas.microsoft.com/office/powerpoint/2010/main" val="4178743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baseline="0" dirty="0" smtClean="0"/>
          </a:p>
          <a:p>
            <a:endParaRPr lang="en-AU" i="1" baseline="0" dirty="0" smtClean="0"/>
          </a:p>
          <a:p>
            <a:endParaRPr lang="en-AU" i="1" dirty="0"/>
          </a:p>
        </p:txBody>
      </p:sp>
      <p:sp>
        <p:nvSpPr>
          <p:cNvPr id="4" name="Slide Number Placeholder 3"/>
          <p:cNvSpPr>
            <a:spLocks noGrp="1"/>
          </p:cNvSpPr>
          <p:nvPr>
            <p:ph type="sldNum" sz="quarter" idx="10"/>
          </p:nvPr>
        </p:nvSpPr>
        <p:spPr/>
        <p:txBody>
          <a:bodyPr/>
          <a:lstStyle/>
          <a:p>
            <a:fld id="{11C23C54-9208-42EF-A3E6-9B2FD195FFD1}" type="slidenum">
              <a:rPr lang="en-AU" smtClean="0"/>
              <a:t>33</a:t>
            </a:fld>
            <a:endParaRPr lang="en-AU"/>
          </a:p>
        </p:txBody>
      </p:sp>
    </p:spTree>
    <p:extLst>
      <p:ext uri="{BB962C8B-B14F-4D97-AF65-F5344CB8AC3E}">
        <p14:creationId xmlns:p14="http://schemas.microsoft.com/office/powerpoint/2010/main" val="1213021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34</a:t>
            </a:fld>
            <a:endParaRPr lang="en-AU"/>
          </a:p>
        </p:txBody>
      </p:sp>
    </p:spTree>
    <p:extLst>
      <p:ext uri="{BB962C8B-B14F-4D97-AF65-F5344CB8AC3E}">
        <p14:creationId xmlns:p14="http://schemas.microsoft.com/office/powerpoint/2010/main" val="3896536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35</a:t>
            </a:fld>
            <a:endParaRPr lang="en-AU"/>
          </a:p>
        </p:txBody>
      </p:sp>
    </p:spTree>
    <p:extLst>
      <p:ext uri="{BB962C8B-B14F-4D97-AF65-F5344CB8AC3E}">
        <p14:creationId xmlns:p14="http://schemas.microsoft.com/office/powerpoint/2010/main" val="743350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36</a:t>
            </a:fld>
            <a:endParaRPr lang="en-AU"/>
          </a:p>
        </p:txBody>
      </p:sp>
    </p:spTree>
    <p:extLst>
      <p:ext uri="{BB962C8B-B14F-4D97-AF65-F5344CB8AC3E}">
        <p14:creationId xmlns:p14="http://schemas.microsoft.com/office/powerpoint/2010/main" val="1289654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37</a:t>
            </a:fld>
            <a:endParaRPr lang="en-AU"/>
          </a:p>
        </p:txBody>
      </p:sp>
    </p:spTree>
    <p:extLst>
      <p:ext uri="{BB962C8B-B14F-4D97-AF65-F5344CB8AC3E}">
        <p14:creationId xmlns:p14="http://schemas.microsoft.com/office/powerpoint/2010/main" val="696364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38</a:t>
            </a:fld>
            <a:endParaRPr lang="en-AU"/>
          </a:p>
        </p:txBody>
      </p:sp>
    </p:spTree>
    <p:extLst>
      <p:ext uri="{BB962C8B-B14F-4D97-AF65-F5344CB8AC3E}">
        <p14:creationId xmlns:p14="http://schemas.microsoft.com/office/powerpoint/2010/main" val="527841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39</a:t>
            </a:fld>
            <a:endParaRPr lang="en-AU"/>
          </a:p>
        </p:txBody>
      </p:sp>
    </p:spTree>
    <p:extLst>
      <p:ext uri="{BB962C8B-B14F-4D97-AF65-F5344CB8AC3E}">
        <p14:creationId xmlns:p14="http://schemas.microsoft.com/office/powerpoint/2010/main" val="3217794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4</a:t>
            </a:fld>
            <a:endParaRPr lang="en-AU"/>
          </a:p>
        </p:txBody>
      </p:sp>
    </p:spTree>
    <p:extLst>
      <p:ext uri="{BB962C8B-B14F-4D97-AF65-F5344CB8AC3E}">
        <p14:creationId xmlns:p14="http://schemas.microsoft.com/office/powerpoint/2010/main" val="4022490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40</a:t>
            </a:fld>
            <a:endParaRPr lang="en-AU"/>
          </a:p>
        </p:txBody>
      </p:sp>
    </p:spTree>
    <p:extLst>
      <p:ext uri="{BB962C8B-B14F-4D97-AF65-F5344CB8AC3E}">
        <p14:creationId xmlns:p14="http://schemas.microsoft.com/office/powerpoint/2010/main" val="899170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41</a:t>
            </a:fld>
            <a:endParaRPr lang="en-AU"/>
          </a:p>
        </p:txBody>
      </p:sp>
    </p:spTree>
    <p:extLst>
      <p:ext uri="{BB962C8B-B14F-4D97-AF65-F5344CB8AC3E}">
        <p14:creationId xmlns:p14="http://schemas.microsoft.com/office/powerpoint/2010/main" val="3436909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42</a:t>
            </a:fld>
            <a:endParaRPr lang="en-AU"/>
          </a:p>
        </p:txBody>
      </p:sp>
    </p:spTree>
    <p:extLst>
      <p:ext uri="{BB962C8B-B14F-4D97-AF65-F5344CB8AC3E}">
        <p14:creationId xmlns:p14="http://schemas.microsoft.com/office/powerpoint/2010/main" val="519283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During the development of a subsequent </a:t>
            </a:r>
            <a:r>
              <a:rPr lang="en-AU" baseline="0" dirty="0" err="1" smtClean="0"/>
              <a:t>workcentre</a:t>
            </a:r>
            <a:r>
              <a:rPr lang="en-AU" baseline="0" dirty="0" smtClean="0"/>
              <a:t> that was related to Checklist items the approach to building the multi value search fields was refactored. </a:t>
            </a:r>
          </a:p>
          <a:p>
            <a:r>
              <a:rPr lang="en-AU" baseline="0" dirty="0" smtClean="0"/>
              <a:t>For every search field We needed to create a new page, a new view, plus add some code to parse and load the selected values. </a:t>
            </a:r>
          </a:p>
          <a:p>
            <a:r>
              <a:rPr lang="en-AU" baseline="0" dirty="0" smtClean="0"/>
              <a:t>The revised approach was to use only one page and one </a:t>
            </a:r>
            <a:r>
              <a:rPr lang="en-AU" baseline="0" dirty="0" err="1" smtClean="0"/>
              <a:t>dynmic</a:t>
            </a:r>
            <a:r>
              <a:rPr lang="en-AU" baseline="0" dirty="0" smtClean="0"/>
              <a:t> view all brought together with an application class that has properties for which field was being selected what </a:t>
            </a:r>
            <a:r>
              <a:rPr lang="en-AU" baseline="0" dirty="0" err="1" smtClean="0"/>
              <a:t>sql</a:t>
            </a:r>
            <a:r>
              <a:rPr lang="en-AU" baseline="0" dirty="0" smtClean="0"/>
              <a:t> to run, title of the popup page etc… so we reduced the number of objects required for future development.</a:t>
            </a:r>
          </a:p>
        </p:txBody>
      </p:sp>
      <p:sp>
        <p:nvSpPr>
          <p:cNvPr id="4" name="Slide Number Placeholder 3"/>
          <p:cNvSpPr>
            <a:spLocks noGrp="1"/>
          </p:cNvSpPr>
          <p:nvPr>
            <p:ph type="sldNum" sz="quarter" idx="10"/>
          </p:nvPr>
        </p:nvSpPr>
        <p:spPr/>
        <p:txBody>
          <a:bodyPr/>
          <a:lstStyle/>
          <a:p>
            <a:fld id="{11C23C54-9208-42EF-A3E6-9B2FD195FFD1}" type="slidenum">
              <a:rPr lang="en-AU" smtClean="0"/>
              <a:t>43</a:t>
            </a:fld>
            <a:endParaRPr lang="en-AU"/>
          </a:p>
        </p:txBody>
      </p:sp>
    </p:spTree>
    <p:extLst>
      <p:ext uri="{BB962C8B-B14F-4D97-AF65-F5344CB8AC3E}">
        <p14:creationId xmlns:p14="http://schemas.microsoft.com/office/powerpoint/2010/main" val="23769687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44</a:t>
            </a:fld>
            <a:endParaRPr lang="en-AU"/>
          </a:p>
        </p:txBody>
      </p:sp>
    </p:spTree>
    <p:extLst>
      <p:ext uri="{BB962C8B-B14F-4D97-AF65-F5344CB8AC3E}">
        <p14:creationId xmlns:p14="http://schemas.microsoft.com/office/powerpoint/2010/main" val="3545563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45</a:t>
            </a:fld>
            <a:endParaRPr lang="en-AU"/>
          </a:p>
        </p:txBody>
      </p:sp>
    </p:spTree>
    <p:extLst>
      <p:ext uri="{BB962C8B-B14F-4D97-AF65-F5344CB8AC3E}">
        <p14:creationId xmlns:p14="http://schemas.microsoft.com/office/powerpoint/2010/main" val="3534374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46</a:t>
            </a:fld>
            <a:endParaRPr lang="en-AU"/>
          </a:p>
        </p:txBody>
      </p:sp>
    </p:spTree>
    <p:extLst>
      <p:ext uri="{BB962C8B-B14F-4D97-AF65-F5344CB8AC3E}">
        <p14:creationId xmlns:p14="http://schemas.microsoft.com/office/powerpoint/2010/main" val="3640251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We were now venturing in unexplored territory and there were a couple of minor issues we encountered with the display of the page.</a:t>
            </a:r>
          </a:p>
          <a:p>
            <a:r>
              <a:rPr lang="en-AU" baseline="0" dirty="0" smtClean="0"/>
              <a:t>CLICK When someone is accessing the </a:t>
            </a:r>
            <a:r>
              <a:rPr lang="en-AU" baseline="0" dirty="0" err="1" smtClean="0"/>
              <a:t>workcentre</a:t>
            </a:r>
            <a:r>
              <a:rPr lang="en-AU" baseline="0" dirty="0" smtClean="0"/>
              <a:t> for the first time and no results have been loaded into the grid, when they click search CLICK</a:t>
            </a:r>
          </a:p>
          <a:p>
            <a:r>
              <a:rPr lang="en-AU" baseline="0" dirty="0" smtClean="0"/>
              <a:t>The system shows the user that it is busy by displaying the spinning icon in the top right hand corner. This works fine for the first search CLICK however when there are already search results loaded and another search is performed the right hand corner of the page is buried underneath the right pane so this was causing some confusion for the users.</a:t>
            </a:r>
          </a:p>
        </p:txBody>
      </p:sp>
      <p:sp>
        <p:nvSpPr>
          <p:cNvPr id="4" name="Slide Number Placeholder 3"/>
          <p:cNvSpPr>
            <a:spLocks noGrp="1"/>
          </p:cNvSpPr>
          <p:nvPr>
            <p:ph type="sldNum" sz="quarter" idx="10"/>
          </p:nvPr>
        </p:nvSpPr>
        <p:spPr/>
        <p:txBody>
          <a:bodyPr/>
          <a:lstStyle/>
          <a:p>
            <a:fld id="{11C23C54-9208-42EF-A3E6-9B2FD195FFD1}" type="slidenum">
              <a:rPr lang="en-AU" smtClean="0"/>
              <a:t>47</a:t>
            </a:fld>
            <a:endParaRPr lang="en-AU"/>
          </a:p>
        </p:txBody>
      </p:sp>
    </p:spTree>
    <p:extLst>
      <p:ext uri="{BB962C8B-B14F-4D97-AF65-F5344CB8AC3E}">
        <p14:creationId xmlns:p14="http://schemas.microsoft.com/office/powerpoint/2010/main" val="186610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48</a:t>
            </a:fld>
            <a:endParaRPr lang="en-AU"/>
          </a:p>
        </p:txBody>
      </p:sp>
    </p:spTree>
    <p:extLst>
      <p:ext uri="{BB962C8B-B14F-4D97-AF65-F5344CB8AC3E}">
        <p14:creationId xmlns:p14="http://schemas.microsoft.com/office/powerpoint/2010/main" val="2513612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49</a:t>
            </a:fld>
            <a:endParaRPr lang="en-AU"/>
          </a:p>
        </p:txBody>
      </p:sp>
    </p:spTree>
    <p:extLst>
      <p:ext uri="{BB962C8B-B14F-4D97-AF65-F5344CB8AC3E}">
        <p14:creationId xmlns:p14="http://schemas.microsoft.com/office/powerpoint/2010/main" val="2405151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a:t>
            </a:fld>
            <a:endParaRPr lang="en-AU"/>
          </a:p>
        </p:txBody>
      </p:sp>
    </p:spTree>
    <p:extLst>
      <p:ext uri="{BB962C8B-B14F-4D97-AF65-F5344CB8AC3E}">
        <p14:creationId xmlns:p14="http://schemas.microsoft.com/office/powerpoint/2010/main" val="1217309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50</a:t>
            </a:fld>
            <a:endParaRPr lang="en-AU"/>
          </a:p>
        </p:txBody>
      </p:sp>
    </p:spTree>
    <p:extLst>
      <p:ext uri="{BB962C8B-B14F-4D97-AF65-F5344CB8AC3E}">
        <p14:creationId xmlns:p14="http://schemas.microsoft.com/office/powerpoint/2010/main" val="961656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51</a:t>
            </a:fld>
            <a:endParaRPr lang="en-AU"/>
          </a:p>
        </p:txBody>
      </p:sp>
    </p:spTree>
    <p:extLst>
      <p:ext uri="{BB962C8B-B14F-4D97-AF65-F5344CB8AC3E}">
        <p14:creationId xmlns:p14="http://schemas.microsoft.com/office/powerpoint/2010/main" val="3935725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52</a:t>
            </a:fld>
            <a:endParaRPr lang="en-AU"/>
          </a:p>
        </p:txBody>
      </p:sp>
    </p:spTree>
    <p:extLst>
      <p:ext uri="{BB962C8B-B14F-4D97-AF65-F5344CB8AC3E}">
        <p14:creationId xmlns:p14="http://schemas.microsoft.com/office/powerpoint/2010/main" val="1398975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53</a:t>
            </a:fld>
            <a:endParaRPr lang="en-AU"/>
          </a:p>
        </p:txBody>
      </p:sp>
    </p:spTree>
    <p:extLst>
      <p:ext uri="{BB962C8B-B14F-4D97-AF65-F5344CB8AC3E}">
        <p14:creationId xmlns:p14="http://schemas.microsoft.com/office/powerpoint/2010/main" val="3965912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54</a:t>
            </a:fld>
            <a:endParaRPr lang="en-AU"/>
          </a:p>
        </p:txBody>
      </p:sp>
    </p:spTree>
    <p:extLst>
      <p:ext uri="{BB962C8B-B14F-4D97-AF65-F5344CB8AC3E}">
        <p14:creationId xmlns:p14="http://schemas.microsoft.com/office/powerpoint/2010/main" val="38684015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55</a:t>
            </a:fld>
            <a:endParaRPr lang="en-AU"/>
          </a:p>
        </p:txBody>
      </p:sp>
    </p:spTree>
    <p:extLst>
      <p:ext uri="{BB962C8B-B14F-4D97-AF65-F5344CB8AC3E}">
        <p14:creationId xmlns:p14="http://schemas.microsoft.com/office/powerpoint/2010/main" val="529466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56</a:t>
            </a:fld>
            <a:endParaRPr lang="en-AU"/>
          </a:p>
        </p:txBody>
      </p:sp>
    </p:spTree>
    <p:extLst>
      <p:ext uri="{BB962C8B-B14F-4D97-AF65-F5344CB8AC3E}">
        <p14:creationId xmlns:p14="http://schemas.microsoft.com/office/powerpoint/2010/main" val="3747286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57</a:t>
            </a:fld>
            <a:endParaRPr lang="en-AU"/>
          </a:p>
        </p:txBody>
      </p:sp>
    </p:spTree>
    <p:extLst>
      <p:ext uri="{BB962C8B-B14F-4D97-AF65-F5344CB8AC3E}">
        <p14:creationId xmlns:p14="http://schemas.microsoft.com/office/powerpoint/2010/main" val="3055587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58</a:t>
            </a:fld>
            <a:endParaRPr lang="en-AU"/>
          </a:p>
        </p:txBody>
      </p:sp>
    </p:spTree>
    <p:extLst>
      <p:ext uri="{BB962C8B-B14F-4D97-AF65-F5344CB8AC3E}">
        <p14:creationId xmlns:p14="http://schemas.microsoft.com/office/powerpoint/2010/main" val="3212252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59</a:t>
            </a:fld>
            <a:endParaRPr lang="en-AU"/>
          </a:p>
        </p:txBody>
      </p:sp>
    </p:spTree>
    <p:extLst>
      <p:ext uri="{BB962C8B-B14F-4D97-AF65-F5344CB8AC3E}">
        <p14:creationId xmlns:p14="http://schemas.microsoft.com/office/powerpoint/2010/main" val="155526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6</a:t>
            </a:fld>
            <a:endParaRPr lang="en-AU"/>
          </a:p>
        </p:txBody>
      </p:sp>
    </p:spTree>
    <p:extLst>
      <p:ext uri="{BB962C8B-B14F-4D97-AF65-F5344CB8AC3E}">
        <p14:creationId xmlns:p14="http://schemas.microsoft.com/office/powerpoint/2010/main" val="327696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60</a:t>
            </a:fld>
            <a:endParaRPr lang="en-AU"/>
          </a:p>
        </p:txBody>
      </p:sp>
    </p:spTree>
    <p:extLst>
      <p:ext uri="{BB962C8B-B14F-4D97-AF65-F5344CB8AC3E}">
        <p14:creationId xmlns:p14="http://schemas.microsoft.com/office/powerpoint/2010/main" val="1953026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61</a:t>
            </a:fld>
            <a:endParaRPr lang="en-AU"/>
          </a:p>
        </p:txBody>
      </p:sp>
    </p:spTree>
    <p:extLst>
      <p:ext uri="{BB962C8B-B14F-4D97-AF65-F5344CB8AC3E}">
        <p14:creationId xmlns:p14="http://schemas.microsoft.com/office/powerpoint/2010/main" val="3675375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62</a:t>
            </a:fld>
            <a:endParaRPr lang="en-AU"/>
          </a:p>
        </p:txBody>
      </p:sp>
    </p:spTree>
    <p:extLst>
      <p:ext uri="{BB962C8B-B14F-4D97-AF65-F5344CB8AC3E}">
        <p14:creationId xmlns:p14="http://schemas.microsoft.com/office/powerpoint/2010/main" val="413824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63</a:t>
            </a:fld>
            <a:endParaRPr lang="en-AU"/>
          </a:p>
        </p:txBody>
      </p:sp>
    </p:spTree>
    <p:extLst>
      <p:ext uri="{BB962C8B-B14F-4D97-AF65-F5344CB8AC3E}">
        <p14:creationId xmlns:p14="http://schemas.microsoft.com/office/powerpoint/2010/main" val="36676533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1AEE2A2-B0B5-4A60-9164-FBD7D5C34BA7}" type="slidenum">
              <a:rPr lang="en-AU" smtClean="0"/>
              <a:t>64</a:t>
            </a:fld>
            <a:endParaRPr lang="en-AU"/>
          </a:p>
        </p:txBody>
      </p:sp>
    </p:spTree>
    <p:extLst>
      <p:ext uri="{BB962C8B-B14F-4D97-AF65-F5344CB8AC3E}">
        <p14:creationId xmlns:p14="http://schemas.microsoft.com/office/powerpoint/2010/main" val="13644810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fld id="{E1AEE2A2-B0B5-4A60-9164-FBD7D5C34BA7}" type="slidenum">
              <a:rPr lang="en-AU" smtClean="0"/>
              <a:t>65</a:t>
            </a:fld>
            <a:endParaRPr lang="en-AU"/>
          </a:p>
        </p:txBody>
      </p:sp>
    </p:spTree>
    <p:extLst>
      <p:ext uri="{BB962C8B-B14F-4D97-AF65-F5344CB8AC3E}">
        <p14:creationId xmlns:p14="http://schemas.microsoft.com/office/powerpoint/2010/main" val="27569921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i="1" baseline="0" dirty="0" smtClean="0"/>
          </a:p>
          <a:p>
            <a:pPr marL="171450" indent="-171450">
              <a:buFontTx/>
              <a:buChar char="-"/>
            </a:pPr>
            <a:r>
              <a:rPr lang="en-AU" i="1" baseline="0" smtClean="0"/>
              <a:t>And that’s basically it – the slides are loaded – Any Questions?</a:t>
            </a:r>
            <a:endParaRPr lang="en-AU" i="1" smtClean="0"/>
          </a:p>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66</a:t>
            </a:fld>
            <a:endParaRPr lang="en-AU"/>
          </a:p>
        </p:txBody>
      </p:sp>
    </p:spTree>
    <p:extLst>
      <p:ext uri="{BB962C8B-B14F-4D97-AF65-F5344CB8AC3E}">
        <p14:creationId xmlns:p14="http://schemas.microsoft.com/office/powerpoint/2010/main" val="18052979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1C23C54-9208-42EF-A3E6-9B2FD195FFD1}" type="slidenum">
              <a:rPr lang="en-AU" smtClean="0"/>
              <a:t>67</a:t>
            </a:fld>
            <a:endParaRPr lang="en-AU"/>
          </a:p>
        </p:txBody>
      </p:sp>
    </p:spTree>
    <p:extLst>
      <p:ext uri="{BB962C8B-B14F-4D97-AF65-F5344CB8AC3E}">
        <p14:creationId xmlns:p14="http://schemas.microsoft.com/office/powerpoint/2010/main" val="118258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fld id="{11C23C54-9208-42EF-A3E6-9B2FD195FFD1}" type="slidenum">
              <a:rPr lang="en-AU" smtClean="0"/>
              <a:t>7</a:t>
            </a:fld>
            <a:endParaRPr lang="en-AU"/>
          </a:p>
        </p:txBody>
      </p:sp>
    </p:spTree>
    <p:extLst>
      <p:ext uri="{BB962C8B-B14F-4D97-AF65-F5344CB8AC3E}">
        <p14:creationId xmlns:p14="http://schemas.microsoft.com/office/powerpoint/2010/main" val="1646017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8</a:t>
            </a:fld>
            <a:endParaRPr lang="en-AU"/>
          </a:p>
        </p:txBody>
      </p:sp>
    </p:spTree>
    <p:extLst>
      <p:ext uri="{BB962C8B-B14F-4D97-AF65-F5344CB8AC3E}">
        <p14:creationId xmlns:p14="http://schemas.microsoft.com/office/powerpoint/2010/main" val="407531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C23C54-9208-42EF-A3E6-9B2FD195FFD1}" type="slidenum">
              <a:rPr lang="en-AU" smtClean="0"/>
              <a:t>9</a:t>
            </a:fld>
            <a:endParaRPr lang="en-AU"/>
          </a:p>
        </p:txBody>
      </p:sp>
    </p:spTree>
    <p:extLst>
      <p:ext uri="{BB962C8B-B14F-4D97-AF65-F5344CB8AC3E}">
        <p14:creationId xmlns:p14="http://schemas.microsoft.com/office/powerpoint/2010/main" val="236201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57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117470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112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289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1438139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53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3209360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US">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1279606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4" name="Footer Placeholder 3"/>
          <p:cNvSpPr>
            <a:spLocks noGrp="1"/>
          </p:cNvSpPr>
          <p:nvPr>
            <p:ph type="ftr" sz="quarter" idx="11"/>
          </p:nvPr>
        </p:nvSpPr>
        <p:spPr/>
        <p:txBody>
          <a:bodyPr/>
          <a:lstStyle/>
          <a:p>
            <a:endParaRPr lang="en-US">
              <a:solidFill>
                <a:prstClr val="black">
                  <a:lumMod val="90000"/>
                  <a:lumOff val="10000"/>
                </a:prstClr>
              </a:solidFill>
            </a:endParaRPr>
          </a:p>
        </p:txBody>
      </p:sp>
      <p:sp>
        <p:nvSpPr>
          <p:cNvPr id="5" name="Slide Number Placeholder 4"/>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903979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3" name="Footer Placeholder 2"/>
          <p:cNvSpPr>
            <a:spLocks noGrp="1"/>
          </p:cNvSpPr>
          <p:nvPr>
            <p:ph type="ftr" sz="quarter" idx="11"/>
          </p:nvPr>
        </p:nvSpPr>
        <p:spPr/>
        <p:txBody>
          <a:bodyPr/>
          <a:lstStyle/>
          <a:p>
            <a:endParaRPr lang="en-US">
              <a:solidFill>
                <a:prstClr val="black">
                  <a:lumMod val="90000"/>
                  <a:lumOff val="10000"/>
                </a:prstClr>
              </a:solidFill>
            </a:endParaRPr>
          </a:p>
        </p:txBody>
      </p:sp>
      <p:sp>
        <p:nvSpPr>
          <p:cNvPr id="4" name="Slide Number Placeholder 3"/>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519559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233543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872098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354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483025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28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44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323780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US">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92756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4" name="Footer Placeholder 3"/>
          <p:cNvSpPr>
            <a:spLocks noGrp="1"/>
          </p:cNvSpPr>
          <p:nvPr>
            <p:ph type="ftr" sz="quarter" idx="11"/>
          </p:nvPr>
        </p:nvSpPr>
        <p:spPr/>
        <p:txBody>
          <a:bodyPr/>
          <a:lstStyle/>
          <a:p>
            <a:endParaRPr lang="en-US">
              <a:solidFill>
                <a:prstClr val="black">
                  <a:lumMod val="90000"/>
                  <a:lumOff val="10000"/>
                </a:prstClr>
              </a:solidFill>
            </a:endParaRPr>
          </a:p>
        </p:txBody>
      </p:sp>
      <p:sp>
        <p:nvSpPr>
          <p:cNvPr id="5" name="Slide Number Placeholder 4"/>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39451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3" name="Footer Placeholder 2"/>
          <p:cNvSpPr>
            <a:spLocks noGrp="1"/>
          </p:cNvSpPr>
          <p:nvPr>
            <p:ph type="ftr" sz="quarter" idx="11"/>
          </p:nvPr>
        </p:nvSpPr>
        <p:spPr/>
        <p:txBody>
          <a:bodyPr/>
          <a:lstStyle/>
          <a:p>
            <a:endParaRPr lang="en-US">
              <a:solidFill>
                <a:prstClr val="black">
                  <a:lumMod val="90000"/>
                  <a:lumOff val="10000"/>
                </a:prstClr>
              </a:solidFill>
            </a:endParaRPr>
          </a:p>
        </p:txBody>
      </p:sp>
      <p:sp>
        <p:nvSpPr>
          <p:cNvPr id="4" name="Slide Number Placeholder 3"/>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423541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spTree>
    <p:extLst>
      <p:ext uri="{BB962C8B-B14F-4D97-AF65-F5344CB8AC3E}">
        <p14:creationId xmlns:p14="http://schemas.microsoft.com/office/powerpoint/2010/main" val="3042161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B26640A-7286-4479-9AD7-A64175EEBC9C}" type="datetimeFigureOut">
              <a:rPr lang="en-US" smtClean="0">
                <a:solidFill>
                  <a:prstClr val="black">
                    <a:lumMod val="90000"/>
                    <a:lumOff val="10000"/>
                  </a:prstClr>
                </a:solidFill>
              </a:rPr>
              <a:pPr/>
              <a:t>11/8/2016</a:t>
            </a:fld>
            <a:endParaRPr lang="en-US">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3A636B23-8F6D-4947-88AC-038BF7B2E127}" type="slidenum">
              <a:rPr lang="en-US" smtClean="0">
                <a:solidFill>
                  <a:prstClr val="black">
                    <a:lumMod val="90000"/>
                    <a:lumOff val="10000"/>
                  </a:prstClr>
                </a:solidFill>
              </a:rPr>
              <a:pPr/>
              <a:t>‹#›</a:t>
            </a:fld>
            <a:endParaRPr lang="en-US">
              <a:solidFill>
                <a:prstClr val="black">
                  <a:lumMod val="90000"/>
                  <a:lumOff val="10000"/>
                </a:prstClr>
              </a:solidFill>
            </a:endParaRPr>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46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914400"/>
            <a:fld id="{FB26640A-7286-4479-9AD7-A64175EEBC9C}" type="datetimeFigureOut">
              <a:rPr lang="en-US" smtClean="0">
                <a:solidFill>
                  <a:prstClr val="black">
                    <a:lumMod val="90000"/>
                    <a:lumOff val="10000"/>
                  </a:prstClr>
                </a:solidFill>
              </a:rPr>
              <a:pPr defTabSz="914400"/>
              <a:t>11/8/2016</a:t>
            </a:fld>
            <a:endParaRPr lang="en-US">
              <a:solidFill>
                <a:prstClr val="black">
                  <a:lumMod val="90000"/>
                  <a:lumOff val="10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defTabSz="914400"/>
            <a:endParaRPr lang="en-US">
              <a:solidFill>
                <a:prstClr val="black">
                  <a:lumMod val="90000"/>
                  <a:lumOff val="10000"/>
                </a:prst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914400"/>
            <a:fld id="{3A636B23-8F6D-4947-88AC-038BF7B2E127}" type="slidenum">
              <a:rPr lang="en-US" smtClean="0">
                <a:solidFill>
                  <a:prstClr val="black">
                    <a:lumMod val="90000"/>
                    <a:lumOff val="10000"/>
                  </a:prstClr>
                </a:solidFill>
              </a:rPr>
              <a:pPr defTabSz="914400"/>
              <a:t>‹#›</a:t>
            </a:fld>
            <a:endParaRPr lang="en-US">
              <a:solidFill>
                <a:prstClr val="black">
                  <a:lumMod val="90000"/>
                  <a:lumOff val="10000"/>
                </a:prstClr>
              </a:solidFill>
            </a:endParaRP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515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914400"/>
            <a:fld id="{FB26640A-7286-4479-9AD7-A64175EEBC9C}" type="datetimeFigureOut">
              <a:rPr lang="en-US" smtClean="0">
                <a:solidFill>
                  <a:prstClr val="black">
                    <a:lumMod val="90000"/>
                    <a:lumOff val="10000"/>
                  </a:prstClr>
                </a:solidFill>
              </a:rPr>
              <a:pPr defTabSz="914400"/>
              <a:t>11/8/2016</a:t>
            </a:fld>
            <a:endParaRPr lang="en-US">
              <a:solidFill>
                <a:prstClr val="black">
                  <a:lumMod val="90000"/>
                  <a:lumOff val="10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defTabSz="914400"/>
            <a:endParaRPr lang="en-US">
              <a:solidFill>
                <a:prstClr val="black">
                  <a:lumMod val="90000"/>
                  <a:lumOff val="10000"/>
                </a:prst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914400"/>
            <a:fld id="{3A636B23-8F6D-4947-88AC-038BF7B2E127}" type="slidenum">
              <a:rPr lang="en-US" smtClean="0">
                <a:solidFill>
                  <a:prstClr val="black">
                    <a:lumMod val="90000"/>
                    <a:lumOff val="10000"/>
                  </a:prstClr>
                </a:solidFill>
              </a:rPr>
              <a:pPr defTabSz="914400"/>
              <a:t>‹#›</a:t>
            </a:fld>
            <a:endParaRPr lang="en-US">
              <a:solidFill>
                <a:prstClr val="black">
                  <a:lumMod val="90000"/>
                  <a:lumOff val="10000"/>
                </a:prstClr>
              </a:solidFill>
            </a:endParaRPr>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1084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6.emf"/><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emf"/><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emf"/><Relationship Id="rId7"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4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35.jp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5.jp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35.jp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35.jp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49.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emf"/><Relationship Id="rId7"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emf"/><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92.jp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6.emf"/><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960138"/>
            <a:ext cx="6326155" cy="1463040"/>
          </a:xfrm>
        </p:spPr>
        <p:txBody>
          <a:bodyPr>
            <a:normAutofit/>
          </a:bodyPr>
          <a:lstStyle/>
          <a:p>
            <a:r>
              <a:rPr lang="en-AU" dirty="0"/>
              <a:t>The OLA Tomb</a:t>
            </a:r>
            <a:r>
              <a:rPr lang="en-AU" u="sng" dirty="0"/>
              <a:t>ola</a:t>
            </a:r>
            <a:r>
              <a:rPr lang="en-AU" dirty="0"/>
              <a:t> </a:t>
            </a:r>
            <a:r>
              <a:rPr lang="en-US" dirty="0"/>
              <a:t/>
            </a:r>
            <a:br>
              <a:rPr lang="en-US" dirty="0"/>
            </a:br>
            <a:r>
              <a:rPr lang="en-AU" sz="2400" i="1" dirty="0"/>
              <a:t>a grab bag of technical lessons from the UQ Online Application development</a:t>
            </a:r>
            <a:endParaRPr lang="en-US" sz="2400" dirty="0"/>
          </a:p>
        </p:txBody>
      </p:sp>
      <p:sp>
        <p:nvSpPr>
          <p:cNvPr id="4" name="Text Placeholder 3"/>
          <p:cNvSpPr>
            <a:spLocks noGrp="1"/>
          </p:cNvSpPr>
          <p:nvPr>
            <p:ph type="body" sz="half" idx="2"/>
          </p:nvPr>
        </p:nvSpPr>
        <p:spPr/>
        <p:txBody>
          <a:bodyPr/>
          <a:lstStyle/>
          <a:p>
            <a:r>
              <a:rPr lang="en-US" dirty="0"/>
              <a:t>SESSION </a:t>
            </a:r>
            <a:r>
              <a:rPr lang="en-AU" dirty="0" smtClean="0"/>
              <a:t>36047</a:t>
            </a:r>
            <a:endParaRPr lang="en-US" dirty="0"/>
          </a:p>
          <a:p>
            <a:r>
              <a:rPr lang="en-US" dirty="0"/>
              <a:t>November </a:t>
            </a:r>
            <a:r>
              <a:rPr lang="en-US" dirty="0" smtClean="0"/>
              <a:t>10, 2016</a:t>
            </a:r>
          </a:p>
          <a:p>
            <a:r>
              <a:rPr lang="en-US" dirty="0" smtClean="0"/>
              <a:t>1:30 – 2:15pm</a:t>
            </a:r>
            <a:endParaRPr lang="en-US" dirty="0"/>
          </a:p>
        </p:txBody>
      </p:sp>
      <p:pic>
        <p:nvPicPr>
          <p:cNvPr id="9" name="Picture Placeholder 8"/>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269" b="24717"/>
          <a:stretch/>
        </p:blipFill>
        <p:spPr/>
      </p:pic>
      <p:sp>
        <p:nvSpPr>
          <p:cNvPr id="5" name="Footer Placeholder 2"/>
          <p:cNvSpPr>
            <a:spLocks noGrp="1"/>
          </p:cNvSpPr>
          <p:nvPr/>
        </p:nvSpPr>
        <p:spPr>
          <a:xfrm>
            <a:off x="3459090" y="6423178"/>
            <a:ext cx="4426094" cy="27432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baseline="0">
                <a:solidFill>
                  <a:schemeClr val="tx1">
                    <a:lumMod val="90000"/>
                    <a:lumOff val="1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ADU 9-11 November 2016</a:t>
            </a:r>
          </a:p>
        </p:txBody>
      </p:sp>
    </p:spTree>
    <p:extLst>
      <p:ext uri="{BB962C8B-B14F-4D97-AF65-F5344CB8AC3E}">
        <p14:creationId xmlns:p14="http://schemas.microsoft.com/office/powerpoint/2010/main" val="301096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Front-end</a:t>
            </a:r>
          </a:p>
        </p:txBody>
      </p:sp>
      <p:sp>
        <p:nvSpPr>
          <p:cNvPr id="3" name="Content Placeholder 2"/>
          <p:cNvSpPr>
            <a:spLocks noGrp="1"/>
          </p:cNvSpPr>
          <p:nvPr>
            <p:ph idx="1"/>
          </p:nvPr>
        </p:nvSpPr>
        <p:spPr>
          <a:xfrm>
            <a:off x="135303" y="2286000"/>
            <a:ext cx="7290055" cy="4023360"/>
          </a:xfrm>
        </p:spPr>
        <p:txBody>
          <a:bodyPr/>
          <a:lstStyle/>
          <a:p>
            <a:r>
              <a:rPr lang="en-US" dirty="0"/>
              <a:t>-</a:t>
            </a:r>
          </a:p>
          <a:p>
            <a:r>
              <a:rPr lang="en-US" dirty="0"/>
              <a:t>- </a:t>
            </a:r>
            <a:r>
              <a:rPr lang="en-US" dirty="0" err="1"/>
              <a:t>Symfony</a:t>
            </a:r>
            <a:r>
              <a:rPr lang="en-US" dirty="0"/>
              <a:t> 2</a:t>
            </a:r>
          </a:p>
          <a:p>
            <a:r>
              <a:rPr lang="en-US" dirty="0"/>
              <a:t>- Oracle DB                                                                                       </a:t>
            </a:r>
          </a:p>
          <a:p>
            <a:r>
              <a:rPr lang="en-US" dirty="0"/>
              <a:t>- S3 Storage</a:t>
            </a:r>
          </a:p>
          <a:p>
            <a:r>
              <a:rPr lang="en-US" dirty="0"/>
              <a:t>- Scalable,</a:t>
            </a:r>
          </a:p>
          <a:p>
            <a:r>
              <a:rPr lang="en-US" dirty="0"/>
              <a:t>  Cloud-based</a:t>
            </a:r>
          </a:p>
          <a:p>
            <a:r>
              <a:rPr lang="en-US" dirty="0"/>
              <a:t>-</a:t>
            </a:r>
          </a:p>
          <a:p>
            <a:endParaRPr lang="en-US" dirty="0"/>
          </a:p>
        </p:txBody>
      </p:sp>
      <p:pic>
        <p:nvPicPr>
          <p:cNvPr id="23" name="Picture 22"/>
          <p:cNvPicPr>
            <a:picLocks noChangeAspect="1"/>
          </p:cNvPicPr>
          <p:nvPr/>
        </p:nvPicPr>
        <p:blipFill>
          <a:blip r:embed="rId3"/>
          <a:stretch>
            <a:fillRect/>
          </a:stretch>
        </p:blipFill>
        <p:spPr>
          <a:xfrm>
            <a:off x="2212068" y="2217390"/>
            <a:ext cx="4807340" cy="2604828"/>
          </a:xfrm>
          <a:prstGeom prst="rect">
            <a:avLst/>
          </a:prstGeom>
        </p:spPr>
      </p:pic>
      <p:pic>
        <p:nvPicPr>
          <p:cNvPr id="1030" name="Picture 6" descr="http://blog.reddikh.com/wp-content/uploads/2013/04/symfony-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325" y="2742752"/>
            <a:ext cx="377825" cy="377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hecreativecollective.com.au/IMAGE/EVENTS/google-analytic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581" y="4684270"/>
            <a:ext cx="1444625" cy="10834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ink.ucsd.edu/_images/technology-tab/aw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62" y="2153442"/>
            <a:ext cx="1257950" cy="709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19408" y="3543063"/>
            <a:ext cx="2302933" cy="2031325"/>
          </a:xfrm>
          <a:prstGeom prst="rect">
            <a:avLst/>
          </a:prstGeom>
          <a:noFill/>
        </p:spPr>
        <p:txBody>
          <a:bodyPr wrap="square" rtlCol="0">
            <a:spAutoFit/>
          </a:bodyPr>
          <a:lstStyle/>
          <a:p>
            <a:r>
              <a:rPr lang="en-AU" sz="2000" dirty="0"/>
              <a:t>Campus Solutions</a:t>
            </a:r>
          </a:p>
          <a:p>
            <a:r>
              <a:rPr lang="en-AU" sz="2000" dirty="0"/>
              <a:t>Oracle on </a:t>
            </a:r>
            <a:r>
              <a:rPr lang="en-AU" sz="2000" dirty="0" err="1"/>
              <a:t>ExaData</a:t>
            </a:r>
            <a:endParaRPr lang="en-AU" sz="2000" dirty="0"/>
          </a:p>
          <a:p>
            <a:endParaRPr lang="en-AU" sz="2000" dirty="0"/>
          </a:p>
          <a:p>
            <a:endParaRPr lang="en-AU" sz="800" dirty="0"/>
          </a:p>
          <a:p>
            <a:r>
              <a:rPr lang="en-AU" sz="2000" dirty="0"/>
              <a:t>Oracle Service Cloud (CRM)</a:t>
            </a:r>
          </a:p>
          <a:p>
            <a:endParaRPr lang="en-AU" dirty="0"/>
          </a:p>
        </p:txBody>
      </p:sp>
      <p:pic>
        <p:nvPicPr>
          <p:cNvPr id="1026" name="Picture 2" descr="Image result for peopleso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448" y="2534137"/>
            <a:ext cx="1303655" cy="9722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7687" y="5455075"/>
            <a:ext cx="2529026" cy="769441"/>
          </a:xfrm>
          <a:prstGeom prst="rect">
            <a:avLst/>
          </a:prstGeom>
        </p:spPr>
        <p:txBody>
          <a:bodyPr wrap="none">
            <a:spAutoFit/>
          </a:bodyPr>
          <a:lstStyle/>
          <a:p>
            <a:r>
              <a:rPr lang="en-US" sz="4400" dirty="0">
                <a:latin typeface="+mj-lt"/>
              </a:rPr>
              <a:t>THE BACK-END</a:t>
            </a:r>
            <a:endParaRPr lang="en-AU" sz="4400" dirty="0">
              <a:latin typeface="+mj-lt"/>
            </a:endParaRPr>
          </a:p>
        </p:txBody>
      </p:sp>
      <p:sp>
        <p:nvSpPr>
          <p:cNvPr id="6" name="TextBox 5"/>
          <p:cNvSpPr txBox="1"/>
          <p:nvPr/>
        </p:nvSpPr>
        <p:spPr>
          <a:xfrm>
            <a:off x="2256668" y="6170686"/>
            <a:ext cx="4312910" cy="646331"/>
          </a:xfrm>
          <a:prstGeom prst="rect">
            <a:avLst/>
          </a:prstGeom>
          <a:noFill/>
        </p:spPr>
        <p:txBody>
          <a:bodyPr wrap="square" rtlCol="0">
            <a:spAutoFit/>
          </a:bodyPr>
          <a:lstStyle/>
          <a:p>
            <a:r>
              <a:rPr lang="en-AU" dirty="0"/>
              <a:t>Built by a combination of the UQ Software Services, SASS Teams plus </a:t>
            </a:r>
            <a:r>
              <a:rPr lang="en-AU" dirty="0" err="1"/>
              <a:t>Strategenics</a:t>
            </a:r>
            <a:r>
              <a:rPr lang="en-AU" dirty="0"/>
              <a:t> </a:t>
            </a:r>
          </a:p>
        </p:txBody>
      </p:sp>
      <p:pic>
        <p:nvPicPr>
          <p:cNvPr id="16" name="Picture 2" descr="Image result for oracle service clou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8577" y="5052207"/>
            <a:ext cx="1835031" cy="5209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a:stretch>
            <a:fillRect/>
          </a:stretch>
        </p:blipFill>
        <p:spPr>
          <a:xfrm>
            <a:off x="1495513" y="428979"/>
            <a:ext cx="5410573" cy="3043447"/>
          </a:xfrm>
          <a:prstGeom prst="rect">
            <a:avLst/>
          </a:prstGeom>
        </p:spPr>
      </p:pic>
      <p:pic>
        <p:nvPicPr>
          <p:cNvPr id="21" name="Content Placeholder 5"/>
          <p:cNvPicPr>
            <a:picLocks noChangeAspect="1"/>
          </p:cNvPicPr>
          <p:nvPr/>
        </p:nvPicPr>
        <p:blipFill>
          <a:blip r:embed="rId11"/>
          <a:stretch>
            <a:fillRect/>
          </a:stretch>
        </p:blipFill>
        <p:spPr>
          <a:xfrm>
            <a:off x="677194" y="2645088"/>
            <a:ext cx="4239838" cy="3569623"/>
          </a:xfrm>
          <a:prstGeom prst="rect">
            <a:avLst/>
          </a:prstGeom>
        </p:spPr>
      </p:pic>
      <p:pic>
        <p:nvPicPr>
          <p:cNvPr id="22" name="Picture 21"/>
          <p:cNvPicPr>
            <a:picLocks noChangeAspect="1"/>
          </p:cNvPicPr>
          <p:nvPr/>
        </p:nvPicPr>
        <p:blipFill>
          <a:blip r:embed="rId12"/>
          <a:stretch>
            <a:fillRect/>
          </a:stretch>
        </p:blipFill>
        <p:spPr>
          <a:xfrm>
            <a:off x="3307594" y="3031689"/>
            <a:ext cx="3651073" cy="2541260"/>
          </a:xfrm>
          <a:prstGeom prst="rect">
            <a:avLst/>
          </a:prstGeom>
        </p:spPr>
      </p:pic>
    </p:spTree>
    <p:extLst>
      <p:ext uri="{BB962C8B-B14F-4D97-AF65-F5344CB8AC3E}">
        <p14:creationId xmlns:p14="http://schemas.microsoft.com/office/powerpoint/2010/main" val="2469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Front-end</a:t>
            </a:r>
          </a:p>
        </p:txBody>
      </p:sp>
      <p:sp>
        <p:nvSpPr>
          <p:cNvPr id="3" name="Content Placeholder 2"/>
          <p:cNvSpPr>
            <a:spLocks noGrp="1"/>
          </p:cNvSpPr>
          <p:nvPr>
            <p:ph idx="1"/>
          </p:nvPr>
        </p:nvSpPr>
        <p:spPr>
          <a:xfrm>
            <a:off x="135303" y="2286000"/>
            <a:ext cx="7290055" cy="4023360"/>
          </a:xfrm>
        </p:spPr>
        <p:txBody>
          <a:bodyPr/>
          <a:lstStyle/>
          <a:p>
            <a:r>
              <a:rPr lang="en-US" dirty="0"/>
              <a:t>-</a:t>
            </a:r>
          </a:p>
          <a:p>
            <a:r>
              <a:rPr lang="en-US" dirty="0"/>
              <a:t>- </a:t>
            </a:r>
            <a:r>
              <a:rPr lang="en-US" dirty="0" err="1"/>
              <a:t>Symfony</a:t>
            </a:r>
            <a:r>
              <a:rPr lang="en-US" dirty="0"/>
              <a:t> 2</a:t>
            </a:r>
          </a:p>
          <a:p>
            <a:r>
              <a:rPr lang="en-US" dirty="0"/>
              <a:t>- Oracle DB                                                                                       </a:t>
            </a:r>
          </a:p>
          <a:p>
            <a:r>
              <a:rPr lang="en-US" dirty="0"/>
              <a:t>- S3 Storage</a:t>
            </a:r>
          </a:p>
          <a:p>
            <a:r>
              <a:rPr lang="en-US" dirty="0"/>
              <a:t>- Scalable,</a:t>
            </a:r>
          </a:p>
          <a:p>
            <a:r>
              <a:rPr lang="en-US" dirty="0"/>
              <a:t>  Cloud-based</a:t>
            </a:r>
          </a:p>
          <a:p>
            <a:r>
              <a:rPr lang="en-US" dirty="0"/>
              <a:t>-</a:t>
            </a:r>
          </a:p>
          <a:p>
            <a:endParaRPr lang="en-US" dirty="0"/>
          </a:p>
        </p:txBody>
      </p:sp>
      <p:pic>
        <p:nvPicPr>
          <p:cNvPr id="23" name="Picture 22"/>
          <p:cNvPicPr>
            <a:picLocks noChangeAspect="1"/>
          </p:cNvPicPr>
          <p:nvPr/>
        </p:nvPicPr>
        <p:blipFill>
          <a:blip r:embed="rId3"/>
          <a:stretch>
            <a:fillRect/>
          </a:stretch>
        </p:blipFill>
        <p:spPr>
          <a:xfrm>
            <a:off x="2212068" y="2217390"/>
            <a:ext cx="4807340" cy="2604828"/>
          </a:xfrm>
          <a:prstGeom prst="rect">
            <a:avLst/>
          </a:prstGeom>
        </p:spPr>
      </p:pic>
      <p:pic>
        <p:nvPicPr>
          <p:cNvPr id="1030" name="Picture 6" descr="http://blog.reddikh.com/wp-content/uploads/2013/04/symfony-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325" y="2742752"/>
            <a:ext cx="377825" cy="377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hecreativecollective.com.au/IMAGE/EVENTS/google-analytic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581" y="4684270"/>
            <a:ext cx="1444625" cy="10834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ink.ucsd.edu/_images/technology-tab/aw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62" y="2153442"/>
            <a:ext cx="1257950" cy="709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19408" y="3543063"/>
            <a:ext cx="2302933" cy="2031325"/>
          </a:xfrm>
          <a:prstGeom prst="rect">
            <a:avLst/>
          </a:prstGeom>
          <a:noFill/>
        </p:spPr>
        <p:txBody>
          <a:bodyPr wrap="square" rtlCol="0">
            <a:spAutoFit/>
          </a:bodyPr>
          <a:lstStyle/>
          <a:p>
            <a:r>
              <a:rPr lang="en-AU" sz="2000" dirty="0"/>
              <a:t>Campus Solutions</a:t>
            </a:r>
          </a:p>
          <a:p>
            <a:r>
              <a:rPr lang="en-AU" sz="2000" dirty="0"/>
              <a:t>Oracle on </a:t>
            </a:r>
            <a:r>
              <a:rPr lang="en-AU" sz="2000" dirty="0" err="1"/>
              <a:t>ExaData</a:t>
            </a:r>
            <a:endParaRPr lang="en-AU" sz="2000" dirty="0"/>
          </a:p>
          <a:p>
            <a:endParaRPr lang="en-AU" sz="2000" dirty="0"/>
          </a:p>
          <a:p>
            <a:endParaRPr lang="en-AU" sz="800" dirty="0"/>
          </a:p>
          <a:p>
            <a:r>
              <a:rPr lang="en-AU" sz="2000" dirty="0"/>
              <a:t>Oracle Service Cloud (CRM)</a:t>
            </a:r>
          </a:p>
          <a:p>
            <a:endParaRPr lang="en-AU" dirty="0"/>
          </a:p>
        </p:txBody>
      </p:sp>
      <p:pic>
        <p:nvPicPr>
          <p:cNvPr id="1026" name="Picture 2" descr="Image result for peopleso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448" y="2534137"/>
            <a:ext cx="1303655" cy="9722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7687" y="5455075"/>
            <a:ext cx="2529026" cy="769441"/>
          </a:xfrm>
          <a:prstGeom prst="rect">
            <a:avLst/>
          </a:prstGeom>
        </p:spPr>
        <p:txBody>
          <a:bodyPr wrap="none">
            <a:spAutoFit/>
          </a:bodyPr>
          <a:lstStyle/>
          <a:p>
            <a:r>
              <a:rPr lang="en-US" sz="4400" dirty="0">
                <a:latin typeface="+mj-lt"/>
              </a:rPr>
              <a:t>THE BACK-END</a:t>
            </a:r>
            <a:endParaRPr lang="en-AU" sz="4400" dirty="0">
              <a:latin typeface="+mj-lt"/>
            </a:endParaRPr>
          </a:p>
        </p:txBody>
      </p:sp>
      <p:sp>
        <p:nvSpPr>
          <p:cNvPr id="6" name="TextBox 5"/>
          <p:cNvSpPr txBox="1"/>
          <p:nvPr/>
        </p:nvSpPr>
        <p:spPr>
          <a:xfrm>
            <a:off x="2256668" y="6170686"/>
            <a:ext cx="4312910" cy="646331"/>
          </a:xfrm>
          <a:prstGeom prst="rect">
            <a:avLst/>
          </a:prstGeom>
          <a:noFill/>
        </p:spPr>
        <p:txBody>
          <a:bodyPr wrap="square" rtlCol="0">
            <a:spAutoFit/>
          </a:bodyPr>
          <a:lstStyle/>
          <a:p>
            <a:r>
              <a:rPr lang="en-AU" dirty="0"/>
              <a:t>Built by a combination of the UQ Software Services, SASS Teams plus </a:t>
            </a:r>
            <a:r>
              <a:rPr lang="en-AU" dirty="0" err="1"/>
              <a:t>Strategenics</a:t>
            </a:r>
            <a:r>
              <a:rPr lang="en-AU" dirty="0"/>
              <a:t> </a:t>
            </a:r>
          </a:p>
        </p:txBody>
      </p:sp>
      <p:pic>
        <p:nvPicPr>
          <p:cNvPr id="16" name="Picture 2" descr="Image result for oracle service clou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8577" y="5052207"/>
            <a:ext cx="1835031" cy="520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93935" y="2430786"/>
            <a:ext cx="3484021" cy="256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62779" y="3343903"/>
            <a:ext cx="2123688" cy="13403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2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Front-end</a:t>
            </a:r>
          </a:p>
        </p:txBody>
      </p:sp>
      <p:sp>
        <p:nvSpPr>
          <p:cNvPr id="3" name="Content Placeholder 2"/>
          <p:cNvSpPr>
            <a:spLocks noGrp="1"/>
          </p:cNvSpPr>
          <p:nvPr>
            <p:ph idx="1"/>
          </p:nvPr>
        </p:nvSpPr>
        <p:spPr>
          <a:xfrm>
            <a:off x="135303" y="2286000"/>
            <a:ext cx="7290055" cy="4023360"/>
          </a:xfrm>
        </p:spPr>
        <p:txBody>
          <a:bodyPr/>
          <a:lstStyle/>
          <a:p>
            <a:r>
              <a:rPr lang="en-US" dirty="0"/>
              <a:t>-</a:t>
            </a:r>
          </a:p>
          <a:p>
            <a:r>
              <a:rPr lang="en-US" dirty="0"/>
              <a:t>- </a:t>
            </a:r>
            <a:r>
              <a:rPr lang="en-US" dirty="0" err="1"/>
              <a:t>Symfony</a:t>
            </a:r>
            <a:r>
              <a:rPr lang="en-US" dirty="0"/>
              <a:t> 2</a:t>
            </a:r>
          </a:p>
          <a:p>
            <a:r>
              <a:rPr lang="en-US" dirty="0"/>
              <a:t>- Oracle DB                                                                                       </a:t>
            </a:r>
          </a:p>
          <a:p>
            <a:r>
              <a:rPr lang="en-US" dirty="0"/>
              <a:t>- S3 Storage</a:t>
            </a:r>
          </a:p>
          <a:p>
            <a:r>
              <a:rPr lang="en-US" dirty="0"/>
              <a:t>- Scalable,</a:t>
            </a:r>
          </a:p>
          <a:p>
            <a:r>
              <a:rPr lang="en-US" dirty="0"/>
              <a:t>  Cloud-based</a:t>
            </a:r>
          </a:p>
          <a:p>
            <a:r>
              <a:rPr lang="en-US" dirty="0"/>
              <a:t>-</a:t>
            </a:r>
          </a:p>
          <a:p>
            <a:endParaRPr lang="en-US" dirty="0"/>
          </a:p>
        </p:txBody>
      </p:sp>
      <p:pic>
        <p:nvPicPr>
          <p:cNvPr id="23" name="Picture 22"/>
          <p:cNvPicPr>
            <a:picLocks noChangeAspect="1"/>
          </p:cNvPicPr>
          <p:nvPr/>
        </p:nvPicPr>
        <p:blipFill>
          <a:blip r:embed="rId3"/>
          <a:stretch>
            <a:fillRect/>
          </a:stretch>
        </p:blipFill>
        <p:spPr>
          <a:xfrm>
            <a:off x="2212068" y="2217390"/>
            <a:ext cx="4807340" cy="2604828"/>
          </a:xfrm>
          <a:prstGeom prst="rect">
            <a:avLst/>
          </a:prstGeom>
        </p:spPr>
      </p:pic>
      <p:pic>
        <p:nvPicPr>
          <p:cNvPr id="1030" name="Picture 6" descr="http://blog.reddikh.com/wp-content/uploads/2013/04/symfony-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325" y="2742752"/>
            <a:ext cx="377825" cy="377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hecreativecollective.com.au/IMAGE/EVENTS/google-analytic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581" y="4684270"/>
            <a:ext cx="1444625" cy="10834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ink.ucsd.edu/_images/technology-tab/aw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62" y="2153442"/>
            <a:ext cx="1257950" cy="709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19408" y="3543063"/>
            <a:ext cx="2302933" cy="2031325"/>
          </a:xfrm>
          <a:prstGeom prst="rect">
            <a:avLst/>
          </a:prstGeom>
          <a:noFill/>
        </p:spPr>
        <p:txBody>
          <a:bodyPr wrap="square" rtlCol="0">
            <a:spAutoFit/>
          </a:bodyPr>
          <a:lstStyle/>
          <a:p>
            <a:r>
              <a:rPr lang="en-AU" sz="2000" dirty="0"/>
              <a:t>Campus Solutions</a:t>
            </a:r>
          </a:p>
          <a:p>
            <a:r>
              <a:rPr lang="en-AU" sz="2000" dirty="0"/>
              <a:t>Oracle on </a:t>
            </a:r>
            <a:r>
              <a:rPr lang="en-AU" sz="2000" dirty="0" err="1"/>
              <a:t>ExaData</a:t>
            </a:r>
            <a:endParaRPr lang="en-AU" sz="2000" dirty="0"/>
          </a:p>
          <a:p>
            <a:endParaRPr lang="en-AU" sz="2000" dirty="0"/>
          </a:p>
          <a:p>
            <a:endParaRPr lang="en-AU" sz="800" dirty="0"/>
          </a:p>
          <a:p>
            <a:r>
              <a:rPr lang="en-AU" sz="2000" dirty="0"/>
              <a:t>Oracle Service Cloud (CRM)</a:t>
            </a:r>
          </a:p>
          <a:p>
            <a:endParaRPr lang="en-AU" dirty="0"/>
          </a:p>
        </p:txBody>
      </p:sp>
      <p:pic>
        <p:nvPicPr>
          <p:cNvPr id="1026" name="Picture 2" descr="Image result for peopleso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448" y="2534137"/>
            <a:ext cx="1303655" cy="9722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7687" y="5455075"/>
            <a:ext cx="2529026" cy="769441"/>
          </a:xfrm>
          <a:prstGeom prst="rect">
            <a:avLst/>
          </a:prstGeom>
        </p:spPr>
        <p:txBody>
          <a:bodyPr wrap="none">
            <a:spAutoFit/>
          </a:bodyPr>
          <a:lstStyle/>
          <a:p>
            <a:r>
              <a:rPr lang="en-US" sz="4400" dirty="0">
                <a:latin typeface="+mj-lt"/>
              </a:rPr>
              <a:t>THE BACK-END</a:t>
            </a:r>
            <a:endParaRPr lang="en-AU" sz="4400" dirty="0">
              <a:latin typeface="+mj-lt"/>
            </a:endParaRPr>
          </a:p>
        </p:txBody>
      </p:sp>
      <p:sp>
        <p:nvSpPr>
          <p:cNvPr id="6" name="TextBox 5"/>
          <p:cNvSpPr txBox="1"/>
          <p:nvPr/>
        </p:nvSpPr>
        <p:spPr>
          <a:xfrm>
            <a:off x="2256668" y="6170686"/>
            <a:ext cx="4312910" cy="646331"/>
          </a:xfrm>
          <a:prstGeom prst="rect">
            <a:avLst/>
          </a:prstGeom>
          <a:noFill/>
        </p:spPr>
        <p:txBody>
          <a:bodyPr wrap="square" rtlCol="0">
            <a:spAutoFit/>
          </a:bodyPr>
          <a:lstStyle/>
          <a:p>
            <a:r>
              <a:rPr lang="en-AU" dirty="0"/>
              <a:t>Built by a combination of the UQ Software Services, CRM, SASS Teams plus </a:t>
            </a:r>
            <a:r>
              <a:rPr lang="en-AU" dirty="0" err="1"/>
              <a:t>Strategenics</a:t>
            </a:r>
            <a:r>
              <a:rPr lang="en-AU" dirty="0"/>
              <a:t> </a:t>
            </a:r>
          </a:p>
        </p:txBody>
      </p:sp>
      <p:pic>
        <p:nvPicPr>
          <p:cNvPr id="16" name="Picture 2" descr="Image result for oracle service clou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8577" y="5052207"/>
            <a:ext cx="1835031" cy="52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17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Year</a:t>
            </a:r>
          </a:p>
        </p:txBody>
      </p:sp>
      <p:sp>
        <p:nvSpPr>
          <p:cNvPr id="4" name="Content Placeholder 3"/>
          <p:cNvSpPr>
            <a:spLocks noGrp="1"/>
          </p:cNvSpPr>
          <p:nvPr>
            <p:ph sz="half" idx="2"/>
          </p:nvPr>
        </p:nvSpPr>
        <p:spPr>
          <a:xfrm>
            <a:off x="292011" y="1993392"/>
            <a:ext cx="3930034" cy="4764024"/>
          </a:xfrm>
        </p:spPr>
        <p:txBody>
          <a:bodyPr>
            <a:normAutofit/>
          </a:bodyPr>
          <a:lstStyle/>
          <a:p>
            <a:pPr>
              <a:buFont typeface="Arial" panose="020B0604020202020204" pitchFamily="34" charset="0"/>
              <a:buChar char="•"/>
            </a:pPr>
            <a:r>
              <a:rPr lang="en-US" sz="2400" dirty="0"/>
              <a:t> The </a:t>
            </a:r>
            <a:r>
              <a:rPr lang="en-US" sz="2400" dirty="0" smtClean="0"/>
              <a:t>OLA Portal </a:t>
            </a:r>
            <a:endParaRPr lang="en-US" sz="2400" dirty="0"/>
          </a:p>
          <a:p>
            <a:pPr>
              <a:buFont typeface="Arial" panose="020B0604020202020204" pitchFamily="34" charset="0"/>
              <a:buChar char="•"/>
            </a:pPr>
            <a:r>
              <a:rPr lang="en-US" sz="2400" dirty="0"/>
              <a:t> SI-net Web Services</a:t>
            </a:r>
          </a:p>
          <a:p>
            <a:pPr>
              <a:buFont typeface="Arial" panose="020B0604020202020204" pitchFamily="34" charset="0"/>
              <a:buChar char="•"/>
            </a:pPr>
            <a:r>
              <a:rPr lang="en-US" sz="2400" dirty="0"/>
              <a:t> A Basic Initial </a:t>
            </a:r>
            <a:r>
              <a:rPr lang="en-US" sz="2400" dirty="0" err="1"/>
              <a:t>Workcentre</a:t>
            </a: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r>
              <a:rPr lang="en-US" sz="2400" dirty="0"/>
              <a:t>But most of the application processing after the submission of the application was in our SI-net Campus Solutions system. Using standard </a:t>
            </a:r>
            <a:r>
              <a:rPr lang="en-US" sz="2400" dirty="0" smtClean="0"/>
              <a:t>screens.  </a:t>
            </a: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srcRect l="22317" t="37100" r="32073" b="7615"/>
          <a:stretch/>
        </p:blipFill>
        <p:spPr>
          <a:xfrm>
            <a:off x="3746809" y="1003610"/>
            <a:ext cx="5348125" cy="3646449"/>
          </a:xfrm>
          <a:prstGeom prst="rect">
            <a:avLst/>
          </a:prstGeom>
        </p:spPr>
      </p:pic>
    </p:spTree>
    <p:extLst>
      <p:ext uri="{BB962C8B-B14F-4D97-AF65-F5344CB8AC3E}">
        <p14:creationId xmlns:p14="http://schemas.microsoft.com/office/powerpoint/2010/main" val="190486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nvPicPr>
        <p:blipFill>
          <a:blip r:embed="rId3"/>
          <a:stretch>
            <a:fillRect/>
          </a:stretch>
        </p:blipFill>
        <p:spPr>
          <a:xfrm>
            <a:off x="797227" y="1329489"/>
            <a:ext cx="7453804" cy="5333451"/>
          </a:xfrm>
          <a:prstGeom prst="rect">
            <a:avLst/>
          </a:prstGeom>
        </p:spPr>
      </p:pic>
      <p:sp>
        <p:nvSpPr>
          <p:cNvPr id="3" name="Explosion 2 2"/>
          <p:cNvSpPr/>
          <p:nvPr/>
        </p:nvSpPr>
        <p:spPr>
          <a:xfrm>
            <a:off x="737199" y="3927013"/>
            <a:ext cx="846844" cy="63462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dirty="0" err="1"/>
              <a:t>ThIS</a:t>
            </a:r>
            <a:r>
              <a:rPr lang="en-US" dirty="0"/>
              <a:t> Year</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748" y="3768415"/>
            <a:ext cx="861425" cy="951816"/>
          </a:xfrm>
          <a:prstGeom prst="rect">
            <a:avLst/>
          </a:prstGeom>
        </p:spPr>
      </p:pic>
      <p:sp>
        <p:nvSpPr>
          <p:cNvPr id="8" name="Explosion 2 7"/>
          <p:cNvSpPr/>
          <p:nvPr/>
        </p:nvSpPr>
        <p:spPr>
          <a:xfrm>
            <a:off x="797227" y="3856345"/>
            <a:ext cx="786816" cy="634620"/>
          </a:xfrm>
          <a:prstGeom prst="irregularSeal2">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Explosion 2 9"/>
          <p:cNvSpPr/>
          <p:nvPr/>
        </p:nvSpPr>
        <p:spPr>
          <a:xfrm rot="1309812">
            <a:off x="884805" y="4002708"/>
            <a:ext cx="551627" cy="483227"/>
          </a:xfrm>
          <a:prstGeom prst="irregularSeal2">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Explosion 2 10"/>
          <p:cNvSpPr/>
          <p:nvPr/>
        </p:nvSpPr>
        <p:spPr>
          <a:xfrm rot="3004362">
            <a:off x="987448" y="4118715"/>
            <a:ext cx="346345" cy="251215"/>
          </a:xfrm>
          <a:prstGeom prst="irregularSeal2">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99" y="3856345"/>
            <a:ext cx="892677" cy="1059076"/>
          </a:xfrm>
          <a:prstGeom prst="rect">
            <a:avLst/>
          </a:prstGeom>
        </p:spPr>
      </p:pic>
    </p:spTree>
    <p:extLst>
      <p:ext uri="{BB962C8B-B14F-4D97-AF65-F5344CB8AC3E}">
        <p14:creationId xmlns:p14="http://schemas.microsoft.com/office/powerpoint/2010/main" val="162627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400"/>
                            </p:stCondLst>
                            <p:childTnLst>
                              <p:par>
                                <p:cTn id="10" presetID="1" presetClass="entr" presetSubtype="0" fill="hold" grpId="0" nodeType="afterEffect">
                                  <p:stCondLst>
                                    <p:cond delay="40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800"/>
                            </p:stCondLst>
                            <p:childTnLst>
                              <p:par>
                                <p:cTn id="13" presetID="10" presetClass="entr" presetSubtype="0" fill="hold" nodeType="afterEffect">
                                  <p:stCondLst>
                                    <p:cond delay="8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WIN 1:Flexible Design</a:t>
            </a:r>
          </a:p>
        </p:txBody>
      </p:sp>
      <p:sp>
        <p:nvSpPr>
          <p:cNvPr id="3" name="Subtitle 2"/>
          <p:cNvSpPr>
            <a:spLocks noGrp="1"/>
          </p:cNvSpPr>
          <p:nvPr>
            <p:ph type="subTitle" idx="1"/>
          </p:nvPr>
        </p:nvSpPr>
        <p:spPr/>
        <p:txBody>
          <a:bodyPr/>
          <a:lstStyle/>
          <a:p>
            <a:r>
              <a:rPr lang="en-US" dirty="0" smtClean="0"/>
              <a:t>Checklists</a:t>
            </a:r>
          </a:p>
          <a:p>
            <a:r>
              <a:rPr lang="en-US" dirty="0" smtClean="0"/>
              <a:t>Buckets</a:t>
            </a:r>
          </a:p>
          <a:p>
            <a:r>
              <a:rPr lang="en-US" dirty="0" smtClean="0"/>
              <a:t>Buttons</a:t>
            </a:r>
            <a:endParaRPr lang="en-US" dirty="0"/>
          </a:p>
        </p:txBody>
      </p:sp>
      <p:sp>
        <p:nvSpPr>
          <p:cNvPr id="4" name="Rectangle 3"/>
          <p:cNvSpPr/>
          <p:nvPr/>
        </p:nvSpPr>
        <p:spPr>
          <a:xfrm>
            <a:off x="982133" y="5862843"/>
            <a:ext cx="5091289" cy="369332"/>
          </a:xfrm>
          <a:prstGeom prst="rect">
            <a:avLst/>
          </a:prstGeom>
        </p:spPr>
        <p:txBody>
          <a:bodyPr wrap="square">
            <a:spAutoFit/>
          </a:bodyPr>
          <a:lstStyle/>
          <a:p>
            <a:pPr algn="r"/>
            <a:r>
              <a:rPr lang="en-US" dirty="0" smtClean="0"/>
              <a:t>Everyone is different in different ways…..</a:t>
            </a:r>
            <a:endParaRPr lang="en-US" dirty="0"/>
          </a:p>
        </p:txBody>
      </p:sp>
    </p:spTree>
    <p:extLst>
      <p:ext uri="{BB962C8B-B14F-4D97-AF65-F5344CB8AC3E}">
        <p14:creationId xmlns:p14="http://schemas.microsoft.com/office/powerpoint/2010/main" val="484559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Design</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83097" y="2084832"/>
            <a:ext cx="4002155" cy="4408733"/>
            <a:chOff x="583097" y="2084832"/>
            <a:chExt cx="4002155" cy="4408733"/>
          </a:xfrm>
        </p:grpSpPr>
        <p:sp>
          <p:nvSpPr>
            <p:cNvPr id="4" name="Freeform 3"/>
            <p:cNvSpPr/>
            <p:nvPr/>
          </p:nvSpPr>
          <p:spPr>
            <a:xfrm>
              <a:off x="583097" y="2084832"/>
              <a:ext cx="4002155" cy="4408733"/>
            </a:xfrm>
            <a:custGeom>
              <a:avLst/>
              <a:gdLst>
                <a:gd name="connsiteX0" fmla="*/ 0 w 4002155"/>
                <a:gd name="connsiteY0" fmla="*/ 400216 h 4408733"/>
                <a:gd name="connsiteX1" fmla="*/ 400216 w 4002155"/>
                <a:gd name="connsiteY1" fmla="*/ 0 h 4408733"/>
                <a:gd name="connsiteX2" fmla="*/ 3601940 w 4002155"/>
                <a:gd name="connsiteY2" fmla="*/ 0 h 4408733"/>
                <a:gd name="connsiteX3" fmla="*/ 4002156 w 4002155"/>
                <a:gd name="connsiteY3" fmla="*/ 400216 h 4408733"/>
                <a:gd name="connsiteX4" fmla="*/ 4002155 w 4002155"/>
                <a:gd name="connsiteY4" fmla="*/ 4008518 h 4408733"/>
                <a:gd name="connsiteX5" fmla="*/ 3601939 w 4002155"/>
                <a:gd name="connsiteY5" fmla="*/ 4408734 h 4408733"/>
                <a:gd name="connsiteX6" fmla="*/ 400216 w 4002155"/>
                <a:gd name="connsiteY6" fmla="*/ 4408733 h 4408733"/>
                <a:gd name="connsiteX7" fmla="*/ 0 w 4002155"/>
                <a:gd name="connsiteY7" fmla="*/ 4008517 h 4408733"/>
                <a:gd name="connsiteX8" fmla="*/ 0 w 4002155"/>
                <a:gd name="connsiteY8" fmla="*/ 400216 h 440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2155" h="4408733">
                  <a:moveTo>
                    <a:pt x="0" y="400216"/>
                  </a:moveTo>
                  <a:cubicBezTo>
                    <a:pt x="0" y="179183"/>
                    <a:pt x="179183" y="0"/>
                    <a:pt x="400216" y="0"/>
                  </a:cubicBezTo>
                  <a:lnTo>
                    <a:pt x="3601940" y="0"/>
                  </a:lnTo>
                  <a:cubicBezTo>
                    <a:pt x="3822973" y="0"/>
                    <a:pt x="4002156" y="179183"/>
                    <a:pt x="4002156" y="400216"/>
                  </a:cubicBezTo>
                  <a:cubicBezTo>
                    <a:pt x="4002156" y="1602983"/>
                    <a:pt x="4002155" y="2805751"/>
                    <a:pt x="4002155" y="4008518"/>
                  </a:cubicBezTo>
                  <a:cubicBezTo>
                    <a:pt x="4002155" y="4229551"/>
                    <a:pt x="3822972" y="4408734"/>
                    <a:pt x="3601939" y="4408734"/>
                  </a:cubicBezTo>
                  <a:lnTo>
                    <a:pt x="400216" y="4408733"/>
                  </a:lnTo>
                  <a:cubicBezTo>
                    <a:pt x="179183" y="4408733"/>
                    <a:pt x="0" y="4229550"/>
                    <a:pt x="0" y="4008517"/>
                  </a:cubicBezTo>
                  <a:lnTo>
                    <a:pt x="0" y="40021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920" tIns="2012413" rIns="248920" bIns="1130667" numCol="1" spcCol="1270" anchor="ctr" anchorCtr="0">
              <a:noAutofit/>
            </a:bodyPr>
            <a:lstStyle/>
            <a:p>
              <a:pPr lvl="0" algn="ctr" defTabSz="1555750">
                <a:lnSpc>
                  <a:spcPct val="90000"/>
                </a:lnSpc>
                <a:spcBef>
                  <a:spcPct val="0"/>
                </a:spcBef>
                <a:spcAft>
                  <a:spcPct val="35000"/>
                </a:spcAft>
              </a:pPr>
              <a:r>
                <a:rPr lang="en-US" sz="3500" kern="1200" dirty="0"/>
                <a:t>The </a:t>
              </a:r>
              <a:r>
                <a:rPr lang="en-US" sz="3500" kern="1200" dirty="0" smtClean="0"/>
                <a:t>Dilemma:</a:t>
              </a:r>
              <a:endParaRPr lang="en-US" sz="3500" kern="1200" dirty="0"/>
            </a:p>
            <a:p>
              <a:pPr lvl="0" algn="ctr" defTabSz="1555750">
                <a:lnSpc>
                  <a:spcPct val="90000"/>
                </a:lnSpc>
                <a:spcBef>
                  <a:spcPct val="0"/>
                </a:spcBef>
                <a:spcAft>
                  <a:spcPct val="35000"/>
                </a:spcAft>
              </a:pPr>
              <a:r>
                <a:rPr lang="en-US" sz="3500" kern="1200" dirty="0"/>
                <a:t>No ‘</a:t>
              </a:r>
              <a:r>
                <a:rPr lang="en-US" sz="3500" i="1" kern="1200" dirty="0"/>
                <a:t>One’</a:t>
              </a:r>
              <a:r>
                <a:rPr lang="en-US" sz="3500" kern="1200" dirty="0"/>
                <a:t> Workflow </a:t>
              </a:r>
            </a:p>
          </p:txBody>
        </p:sp>
        <p:sp>
          <p:nvSpPr>
            <p:cNvPr id="6" name="Oval 5"/>
            <p:cNvSpPr/>
            <p:nvPr/>
          </p:nvSpPr>
          <p:spPr>
            <a:xfrm>
              <a:off x="1305442" y="2349355"/>
              <a:ext cx="2557463" cy="146810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Left-Right Arrow 6"/>
            <p:cNvSpPr/>
            <p:nvPr/>
          </p:nvSpPr>
          <p:spPr>
            <a:xfrm>
              <a:off x="682135" y="6445844"/>
              <a:ext cx="3681982" cy="47720"/>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pic>
        <p:nvPicPr>
          <p:cNvPr id="8" name="Picture 7"/>
          <p:cNvPicPr>
            <a:picLocks noChangeAspect="1"/>
          </p:cNvPicPr>
          <p:nvPr/>
        </p:nvPicPr>
        <p:blipFill>
          <a:blip r:embed="rId5"/>
          <a:stretch>
            <a:fillRect/>
          </a:stretch>
        </p:blipFill>
        <p:spPr>
          <a:xfrm>
            <a:off x="4644347" y="1858691"/>
            <a:ext cx="4115283" cy="2005265"/>
          </a:xfrm>
          <a:prstGeom prst="rect">
            <a:avLst/>
          </a:prstGeom>
        </p:spPr>
      </p:pic>
      <p:pic>
        <p:nvPicPr>
          <p:cNvPr id="10" name="Picture 9"/>
          <p:cNvPicPr>
            <a:picLocks noChangeAspect="1"/>
          </p:cNvPicPr>
          <p:nvPr/>
        </p:nvPicPr>
        <p:blipFill rotWithShape="1">
          <a:blip r:embed="rId6"/>
          <a:srcRect t="2523"/>
          <a:stretch/>
        </p:blipFill>
        <p:spPr>
          <a:xfrm>
            <a:off x="5579169" y="2685241"/>
            <a:ext cx="3004800" cy="2923838"/>
          </a:xfrm>
          <a:prstGeom prst="rect">
            <a:avLst/>
          </a:prstGeom>
        </p:spPr>
      </p:pic>
      <p:pic>
        <p:nvPicPr>
          <p:cNvPr id="11" name="Picture 10"/>
          <p:cNvPicPr>
            <a:picLocks noChangeAspect="1"/>
          </p:cNvPicPr>
          <p:nvPr/>
        </p:nvPicPr>
        <p:blipFill>
          <a:blip r:embed="rId7"/>
          <a:stretch>
            <a:fillRect/>
          </a:stretch>
        </p:blipFill>
        <p:spPr>
          <a:xfrm>
            <a:off x="4866940" y="4001346"/>
            <a:ext cx="3345405" cy="2273287"/>
          </a:xfrm>
          <a:prstGeom prst="rect">
            <a:avLst/>
          </a:prstGeom>
        </p:spPr>
      </p:pic>
      <p:pic>
        <p:nvPicPr>
          <p:cNvPr id="12" name="Picture 11"/>
          <p:cNvPicPr>
            <a:picLocks noChangeAspect="1"/>
          </p:cNvPicPr>
          <p:nvPr/>
        </p:nvPicPr>
        <p:blipFill>
          <a:blip r:embed="rId8"/>
          <a:stretch>
            <a:fillRect/>
          </a:stretch>
        </p:blipFill>
        <p:spPr>
          <a:xfrm>
            <a:off x="5766504" y="3524323"/>
            <a:ext cx="2750562" cy="1365326"/>
          </a:xfrm>
          <a:prstGeom prst="rect">
            <a:avLst/>
          </a:prstGeom>
        </p:spPr>
      </p:pic>
      <p:pic>
        <p:nvPicPr>
          <p:cNvPr id="13" name="Picture 12"/>
          <p:cNvPicPr>
            <a:picLocks noChangeAspect="1"/>
          </p:cNvPicPr>
          <p:nvPr/>
        </p:nvPicPr>
        <p:blipFill>
          <a:blip r:embed="rId9"/>
          <a:stretch>
            <a:fillRect/>
          </a:stretch>
        </p:blipFill>
        <p:spPr>
          <a:xfrm>
            <a:off x="5092700" y="4363915"/>
            <a:ext cx="2476500" cy="1484385"/>
          </a:xfrm>
          <a:prstGeom prst="rect">
            <a:avLst/>
          </a:prstGeom>
        </p:spPr>
      </p:pic>
      <p:sp>
        <p:nvSpPr>
          <p:cNvPr id="9" name="Freeform 8"/>
          <p:cNvSpPr/>
          <p:nvPr/>
        </p:nvSpPr>
        <p:spPr>
          <a:xfrm>
            <a:off x="4644347" y="2084832"/>
            <a:ext cx="3939622" cy="4408733"/>
          </a:xfrm>
          <a:custGeom>
            <a:avLst/>
            <a:gdLst>
              <a:gd name="connsiteX0" fmla="*/ 0 w 3939622"/>
              <a:gd name="connsiteY0" fmla="*/ 393962 h 4408733"/>
              <a:gd name="connsiteX1" fmla="*/ 393962 w 3939622"/>
              <a:gd name="connsiteY1" fmla="*/ 0 h 4408733"/>
              <a:gd name="connsiteX2" fmla="*/ 3545660 w 3939622"/>
              <a:gd name="connsiteY2" fmla="*/ 0 h 4408733"/>
              <a:gd name="connsiteX3" fmla="*/ 3939622 w 3939622"/>
              <a:gd name="connsiteY3" fmla="*/ 393962 h 4408733"/>
              <a:gd name="connsiteX4" fmla="*/ 3939622 w 3939622"/>
              <a:gd name="connsiteY4" fmla="*/ 4014771 h 4408733"/>
              <a:gd name="connsiteX5" fmla="*/ 3545660 w 3939622"/>
              <a:gd name="connsiteY5" fmla="*/ 4408733 h 4408733"/>
              <a:gd name="connsiteX6" fmla="*/ 393962 w 3939622"/>
              <a:gd name="connsiteY6" fmla="*/ 4408733 h 4408733"/>
              <a:gd name="connsiteX7" fmla="*/ 0 w 3939622"/>
              <a:gd name="connsiteY7" fmla="*/ 4014771 h 4408733"/>
              <a:gd name="connsiteX8" fmla="*/ 0 w 3939622"/>
              <a:gd name="connsiteY8" fmla="*/ 393962 h 440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9622" h="4408733">
                <a:moveTo>
                  <a:pt x="0" y="393962"/>
                </a:moveTo>
                <a:cubicBezTo>
                  <a:pt x="0" y="176383"/>
                  <a:pt x="176383" y="0"/>
                  <a:pt x="393962" y="0"/>
                </a:cubicBezTo>
                <a:lnTo>
                  <a:pt x="3545660" y="0"/>
                </a:lnTo>
                <a:cubicBezTo>
                  <a:pt x="3763239" y="0"/>
                  <a:pt x="3939622" y="176383"/>
                  <a:pt x="3939622" y="393962"/>
                </a:cubicBezTo>
                <a:lnTo>
                  <a:pt x="3939622" y="4014771"/>
                </a:lnTo>
                <a:cubicBezTo>
                  <a:pt x="3939622" y="4232350"/>
                  <a:pt x="3763239" y="4408733"/>
                  <a:pt x="3545660" y="4408733"/>
                </a:cubicBezTo>
                <a:lnTo>
                  <a:pt x="393962" y="4408733"/>
                </a:lnTo>
                <a:cubicBezTo>
                  <a:pt x="176383" y="4408733"/>
                  <a:pt x="0" y="4232350"/>
                  <a:pt x="0" y="4014771"/>
                </a:cubicBezTo>
                <a:lnTo>
                  <a:pt x="0" y="3939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032" tIns="2019525" rIns="256032" bIns="1137779" numCol="1" spcCol="1270" anchor="ctr" anchorCtr="0">
            <a:noAutofit/>
          </a:bodyPr>
          <a:lstStyle/>
          <a:p>
            <a:pPr lvl="0" algn="ctr" defTabSz="1600200">
              <a:lnSpc>
                <a:spcPct val="90000"/>
              </a:lnSpc>
              <a:spcBef>
                <a:spcPct val="0"/>
              </a:spcBef>
              <a:spcAft>
                <a:spcPct val="35000"/>
              </a:spcAft>
            </a:pPr>
            <a:r>
              <a:rPr lang="en-US" sz="3600" kern="1200" dirty="0">
                <a:solidFill>
                  <a:schemeClr val="tx1"/>
                </a:solidFill>
              </a:rPr>
              <a:t>The Solution:</a:t>
            </a:r>
          </a:p>
          <a:p>
            <a:pPr lvl="0" algn="ctr" defTabSz="1600200">
              <a:lnSpc>
                <a:spcPct val="90000"/>
              </a:lnSpc>
              <a:spcBef>
                <a:spcPct val="0"/>
              </a:spcBef>
              <a:spcAft>
                <a:spcPct val="35000"/>
              </a:spcAft>
            </a:pPr>
            <a:r>
              <a:rPr lang="en-US" sz="3600" kern="1200" dirty="0" smtClean="0">
                <a:solidFill>
                  <a:schemeClr val="tx1"/>
                </a:solidFill>
              </a:rPr>
              <a:t>Checklists,</a:t>
            </a:r>
          </a:p>
          <a:p>
            <a:pPr lvl="0" algn="ctr" defTabSz="1600200">
              <a:lnSpc>
                <a:spcPct val="90000"/>
              </a:lnSpc>
              <a:spcBef>
                <a:spcPct val="0"/>
              </a:spcBef>
              <a:spcAft>
                <a:spcPct val="35000"/>
              </a:spcAft>
            </a:pPr>
            <a:r>
              <a:rPr lang="en-US" sz="3600" kern="1200" dirty="0" smtClean="0">
                <a:solidFill>
                  <a:schemeClr val="tx1"/>
                </a:solidFill>
              </a:rPr>
              <a:t>Buckets and</a:t>
            </a:r>
            <a:endParaRPr lang="en-US" sz="3600" kern="1200" dirty="0">
              <a:solidFill>
                <a:schemeClr val="tx1"/>
              </a:solidFill>
            </a:endParaRPr>
          </a:p>
          <a:p>
            <a:pPr lvl="0" algn="ctr" defTabSz="1600200">
              <a:lnSpc>
                <a:spcPct val="90000"/>
              </a:lnSpc>
              <a:spcBef>
                <a:spcPct val="0"/>
              </a:spcBef>
              <a:spcAft>
                <a:spcPct val="35000"/>
              </a:spcAft>
            </a:pPr>
            <a:r>
              <a:rPr lang="en-US" sz="3600" kern="1200" dirty="0">
                <a:solidFill>
                  <a:schemeClr val="tx1"/>
                </a:solidFill>
              </a:rPr>
              <a:t>Buttons </a:t>
            </a:r>
          </a:p>
          <a:p>
            <a:pPr lvl="0" algn="ctr" defTabSz="1600200">
              <a:lnSpc>
                <a:spcPct val="90000"/>
              </a:lnSpc>
              <a:spcBef>
                <a:spcPct val="0"/>
              </a:spcBef>
              <a:spcAft>
                <a:spcPct val="35000"/>
              </a:spcAft>
            </a:pPr>
            <a:r>
              <a:rPr lang="en-US" sz="2400" kern="1200" dirty="0">
                <a:solidFill>
                  <a:schemeClr val="tx1"/>
                </a:solidFill>
              </a:rPr>
              <a:t>(Implemented via 2 </a:t>
            </a:r>
            <a:r>
              <a:rPr lang="en-US" sz="2400" kern="1200" dirty="0" err="1">
                <a:solidFill>
                  <a:schemeClr val="tx1"/>
                </a:solidFill>
              </a:rPr>
              <a:t>workcentres</a:t>
            </a:r>
            <a:r>
              <a:rPr lang="en-US" sz="2400" kern="1200" dirty="0">
                <a:solidFill>
                  <a:schemeClr val="tx1"/>
                </a:solidFill>
              </a:rPr>
              <a:t>)</a:t>
            </a:r>
            <a:r>
              <a:rPr lang="en-US" sz="3600" kern="1200" dirty="0">
                <a:solidFill>
                  <a:schemeClr val="tx1"/>
                </a:solidFill>
              </a:rPr>
              <a:t> </a:t>
            </a:r>
          </a:p>
        </p:txBody>
      </p:sp>
    </p:spTree>
    <p:extLst>
      <p:ext uri="{BB962C8B-B14F-4D97-AF65-F5344CB8AC3E}">
        <p14:creationId xmlns:p14="http://schemas.microsoft.com/office/powerpoint/2010/main" val="244465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600"/>
                                        <p:tgtEl>
                                          <p:spTgt spid="10"/>
                                        </p:tgtEl>
                                      </p:cBhvr>
                                    </p:animEffect>
                                  </p:childTnLst>
                                </p:cTn>
                              </p:par>
                            </p:childTnLst>
                          </p:cTn>
                        </p:par>
                        <p:par>
                          <p:cTn id="12" fill="hold">
                            <p:stCondLst>
                              <p:cond delay="11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900"/>
                                        <p:tgtEl>
                                          <p:spTgt spid="1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OLA Applications </a:t>
            </a:r>
            <a:r>
              <a:rPr lang="en-US" dirty="0" err="1"/>
              <a:t>Workcentre</a:t>
            </a:r>
            <a:endParaRPr lang="en-US" dirty="0"/>
          </a:p>
        </p:txBody>
      </p:sp>
      <p:sp>
        <p:nvSpPr>
          <p:cNvPr id="4" name="Content Placeholder 3"/>
          <p:cNvSpPr>
            <a:spLocks noGrp="1"/>
          </p:cNvSpPr>
          <p:nvPr>
            <p:ph sz="half" idx="2"/>
          </p:nvPr>
        </p:nvSpPr>
        <p:spPr>
          <a:xfrm>
            <a:off x="7358062" y="1993392"/>
            <a:ext cx="1600407" cy="4764024"/>
          </a:xfrm>
        </p:spPr>
        <p:txBody>
          <a:bodyPr>
            <a:normAutofit/>
          </a:bodyPr>
          <a:lstStyle/>
          <a:p>
            <a:pPr>
              <a:buFont typeface="Arial" panose="020B0604020202020204" pitchFamily="34" charset="0"/>
              <a:buChar char="•"/>
            </a:pPr>
            <a:r>
              <a:rPr lang="en-US" dirty="0"/>
              <a:t>A flexible but unified way to approach the processing of applications </a:t>
            </a:r>
          </a:p>
          <a:p>
            <a:pPr>
              <a:buFont typeface="Arial" panose="020B0604020202020204" pitchFamily="34" charset="0"/>
              <a:buChar char="•"/>
            </a:pPr>
            <a:r>
              <a:rPr lang="en-US" dirty="0"/>
              <a:t>Doesn’t dictate a set work flow or set of conditions</a:t>
            </a:r>
          </a:p>
          <a:p>
            <a:pPr>
              <a:buFont typeface="Arial" panose="020B0604020202020204" pitchFamily="34" charset="0"/>
              <a:buChar char="•"/>
            </a:pP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3871" y="1936618"/>
            <a:ext cx="7124192" cy="4007358"/>
          </a:xfrm>
          <a:prstGeom prst="rect">
            <a:avLst/>
          </a:prstGeom>
        </p:spPr>
      </p:pic>
    </p:spTree>
    <p:extLst>
      <p:ext uri="{BB962C8B-B14F-4D97-AF65-F5344CB8AC3E}">
        <p14:creationId xmlns:p14="http://schemas.microsoft.com/office/powerpoint/2010/main" val="2337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OLA Applications </a:t>
            </a:r>
            <a:r>
              <a:rPr lang="en-US" dirty="0" err="1"/>
              <a:t>Workcentre</a:t>
            </a:r>
            <a:endParaRPr lang="en-US" dirty="0"/>
          </a:p>
        </p:txBody>
      </p:sp>
      <p:sp>
        <p:nvSpPr>
          <p:cNvPr id="4" name="Content Placeholder 3"/>
          <p:cNvSpPr>
            <a:spLocks noGrp="1"/>
          </p:cNvSpPr>
          <p:nvPr>
            <p:ph sz="half" idx="2"/>
          </p:nvPr>
        </p:nvSpPr>
        <p:spPr>
          <a:xfrm>
            <a:off x="7358062" y="1993392"/>
            <a:ext cx="1600407" cy="4764024"/>
          </a:xfrm>
        </p:spPr>
        <p:txBody>
          <a:bodyPr>
            <a:normAutofit/>
          </a:bodyPr>
          <a:lstStyle/>
          <a:p>
            <a:pPr>
              <a:buFont typeface="Arial" panose="020B0604020202020204" pitchFamily="34" charset="0"/>
              <a:buChar char="•"/>
            </a:pPr>
            <a:r>
              <a:rPr lang="en-US" sz="3600" dirty="0"/>
              <a:t>Search and results display</a:t>
            </a:r>
          </a:p>
          <a:p>
            <a:pPr>
              <a:buFont typeface="Arial" panose="020B0604020202020204" pitchFamily="34" charset="0"/>
              <a:buChar char="•"/>
            </a:pP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3871" y="1936618"/>
            <a:ext cx="7124192" cy="4007358"/>
          </a:xfrm>
          <a:prstGeom prst="rect">
            <a:avLst/>
          </a:prstGeom>
        </p:spPr>
      </p:pic>
      <p:sp>
        <p:nvSpPr>
          <p:cNvPr id="5" name="Rectangle: Rounded Corners 4"/>
          <p:cNvSpPr/>
          <p:nvPr/>
        </p:nvSpPr>
        <p:spPr>
          <a:xfrm>
            <a:off x="233871" y="2790825"/>
            <a:ext cx="4347654" cy="2933700"/>
          </a:xfrm>
          <a:prstGeom prst="roundRect">
            <a:avLst/>
          </a:prstGeom>
          <a:solidFill>
            <a:srgbClr val="00B0F0">
              <a:alpha val="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07522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OLA Applications </a:t>
            </a:r>
            <a:r>
              <a:rPr lang="en-US" dirty="0" err="1"/>
              <a:t>Workcentre</a:t>
            </a:r>
            <a:endParaRPr lang="en-US" dirty="0"/>
          </a:p>
        </p:txBody>
      </p:sp>
      <p:sp>
        <p:nvSpPr>
          <p:cNvPr id="4" name="Content Placeholder 3"/>
          <p:cNvSpPr>
            <a:spLocks noGrp="1"/>
          </p:cNvSpPr>
          <p:nvPr>
            <p:ph sz="half" idx="2"/>
          </p:nvPr>
        </p:nvSpPr>
        <p:spPr>
          <a:xfrm>
            <a:off x="7358062" y="1993392"/>
            <a:ext cx="1600407" cy="4764024"/>
          </a:xfrm>
        </p:spPr>
        <p:txBody>
          <a:bodyPr>
            <a:normAutofit/>
          </a:bodyPr>
          <a:lstStyle/>
          <a:p>
            <a:pPr>
              <a:buFont typeface="Arial" panose="020B0604020202020204" pitchFamily="34" charset="0"/>
              <a:buChar char="•"/>
            </a:pPr>
            <a:r>
              <a:rPr lang="en-US" sz="3600" dirty="0"/>
              <a:t>Detail display</a:t>
            </a:r>
          </a:p>
          <a:p>
            <a:pPr>
              <a:buFont typeface="Arial" panose="020B0604020202020204" pitchFamily="34" charset="0"/>
              <a:buChar char="•"/>
            </a:pP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3871" y="1936618"/>
            <a:ext cx="7124192" cy="4007358"/>
          </a:xfrm>
          <a:prstGeom prst="rect">
            <a:avLst/>
          </a:prstGeom>
        </p:spPr>
      </p:pic>
      <p:sp>
        <p:nvSpPr>
          <p:cNvPr id="5" name="Rectangle: Rounded Corners 4"/>
          <p:cNvSpPr/>
          <p:nvPr/>
        </p:nvSpPr>
        <p:spPr>
          <a:xfrm>
            <a:off x="4610099" y="2763586"/>
            <a:ext cx="2747961" cy="2933700"/>
          </a:xfrm>
          <a:prstGeom prst="roundRect">
            <a:avLst/>
          </a:prstGeom>
          <a:solidFill>
            <a:srgbClr val="00B0F0">
              <a:alpha val="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41797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presenters</a:t>
            </a:r>
          </a:p>
        </p:txBody>
      </p:sp>
      <p:sp>
        <p:nvSpPr>
          <p:cNvPr id="3" name="Text Placeholder 2"/>
          <p:cNvSpPr>
            <a:spLocks noGrp="1"/>
          </p:cNvSpPr>
          <p:nvPr>
            <p:ph type="body" idx="1"/>
          </p:nvPr>
        </p:nvSpPr>
        <p:spPr>
          <a:xfrm>
            <a:off x="4491990" y="2274937"/>
            <a:ext cx="3566160" cy="822960"/>
          </a:xfrm>
        </p:spPr>
        <p:txBody>
          <a:bodyPr/>
          <a:lstStyle/>
          <a:p>
            <a:r>
              <a:rPr lang="en-US" dirty="0"/>
              <a:t>Greg Sutton</a:t>
            </a:r>
          </a:p>
        </p:txBody>
      </p:sp>
      <p:sp>
        <p:nvSpPr>
          <p:cNvPr id="4" name="Content Placeholder 3"/>
          <p:cNvSpPr>
            <a:spLocks noGrp="1"/>
          </p:cNvSpPr>
          <p:nvPr>
            <p:ph sz="half" idx="2"/>
          </p:nvPr>
        </p:nvSpPr>
        <p:spPr>
          <a:xfrm>
            <a:off x="4491990" y="3063089"/>
            <a:ext cx="3566160" cy="1446168"/>
          </a:xfrm>
        </p:spPr>
        <p:txBody>
          <a:bodyPr>
            <a:normAutofit lnSpcReduction="10000"/>
          </a:bodyPr>
          <a:lstStyle/>
          <a:p>
            <a:r>
              <a:rPr lang="en-US" dirty="0"/>
              <a:t>Student Administrative Systems Support (SASS) Manager </a:t>
            </a:r>
          </a:p>
          <a:p>
            <a:r>
              <a:rPr lang="en-US" dirty="0"/>
              <a:t>University of Queensland</a:t>
            </a:r>
          </a:p>
          <a:p>
            <a:r>
              <a:rPr lang="en-US" dirty="0"/>
              <a:t>g.sutton@uq.edu.au</a:t>
            </a:r>
          </a:p>
        </p:txBody>
      </p:sp>
      <p:sp>
        <p:nvSpPr>
          <p:cNvPr id="6" name="Text Placeholder 2"/>
          <p:cNvSpPr>
            <a:spLocks noGrp="1"/>
          </p:cNvSpPr>
          <p:nvPr/>
        </p:nvSpPr>
        <p:spPr>
          <a:xfrm>
            <a:off x="768096" y="2274937"/>
            <a:ext cx="3566160" cy="822960"/>
          </a:xfrm>
          <a:prstGeom prst="rect">
            <a:avLst/>
          </a:prstGeom>
        </p:spPr>
        <p:txBody>
          <a:bodyPr vert="horz" lIns="137160" tIns="45720" rIns="137160" bIns="45720" rtlCol="0" anchor="ctr">
            <a:normAutofit/>
          </a:bodyPr>
          <a:lstStyle>
            <a:lvl1pPr marL="0" indent="0" algn="l" defTabSz="914377" rtl="0" eaLnBrk="1" latinLnBrk="0" hangingPunct="1">
              <a:lnSpc>
                <a:spcPct val="90000"/>
              </a:lnSpc>
              <a:spcBef>
                <a:spcPts val="0"/>
              </a:spcBef>
              <a:spcAft>
                <a:spcPts val="0"/>
              </a:spcAft>
              <a:buClr>
                <a:schemeClr val="accent2"/>
              </a:buClr>
              <a:buSzPct val="100000"/>
              <a:buFont typeface="Tw Cen MT" panose="020B0602020104020603" pitchFamily="34" charset="0"/>
              <a:buNone/>
              <a:defRPr sz="2200" b="0" kern="1200" cap="none" baseline="0">
                <a:solidFill>
                  <a:schemeClr val="accent2">
                    <a:lumMod val="75000"/>
                  </a:schemeClr>
                </a:solidFill>
                <a:latin typeface="+mn-lt"/>
                <a:ea typeface="+mn-ea"/>
                <a:cs typeface="+mn-cs"/>
              </a:defRPr>
            </a:lvl1pPr>
            <a:lvl2pPr marL="457189" indent="0" algn="l" defTabSz="914377" rtl="0" eaLnBrk="1" latinLnBrk="0" hangingPunct="1">
              <a:lnSpc>
                <a:spcPct val="90000"/>
              </a:lnSpc>
              <a:spcBef>
                <a:spcPts val="200"/>
              </a:spcBef>
              <a:spcAft>
                <a:spcPts val="400"/>
              </a:spcAft>
              <a:buClr>
                <a:schemeClr val="accent2"/>
              </a:buClr>
              <a:buFont typeface="Wingdings 3" pitchFamily="18" charset="2"/>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200"/>
              </a:spcBef>
              <a:spcAft>
                <a:spcPts val="400"/>
              </a:spcAft>
              <a:buClr>
                <a:schemeClr val="accent2"/>
              </a:buClr>
              <a:buFont typeface="Wingdings 3" pitchFamily="18" charset="2"/>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9pPr>
          </a:lstStyle>
          <a:p>
            <a:r>
              <a:rPr lang="en-US" dirty="0"/>
              <a:t>Chris Scanlan</a:t>
            </a:r>
          </a:p>
        </p:txBody>
      </p:sp>
      <p:sp>
        <p:nvSpPr>
          <p:cNvPr id="7" name="Content Placeholder 3"/>
          <p:cNvSpPr>
            <a:spLocks noGrp="1"/>
          </p:cNvSpPr>
          <p:nvPr/>
        </p:nvSpPr>
        <p:spPr>
          <a:xfrm>
            <a:off x="768096" y="3063089"/>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dirty="0"/>
              <a:t>Senior Developer</a:t>
            </a:r>
          </a:p>
          <a:p>
            <a:r>
              <a:rPr lang="en-US" dirty="0"/>
              <a:t>University of Queensland</a:t>
            </a:r>
          </a:p>
          <a:p>
            <a:r>
              <a:rPr lang="en-US" dirty="0"/>
              <a:t>c.scanlan@uq.edu.au</a:t>
            </a:r>
          </a:p>
        </p:txBody>
      </p:sp>
      <p:sp>
        <p:nvSpPr>
          <p:cNvPr id="8" name="Title 1"/>
          <p:cNvSpPr txBox="1">
            <a:spLocks/>
          </p:cNvSpPr>
          <p:nvPr/>
        </p:nvSpPr>
        <p:spPr>
          <a:xfrm>
            <a:off x="926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200" dirty="0">
                <a:solidFill>
                  <a:prstClr val="black"/>
                </a:solidFill>
              </a:rPr>
              <a:t>all Alliance presentations will be available for download from the Conference Site</a:t>
            </a:r>
          </a:p>
        </p:txBody>
      </p:sp>
    </p:spTree>
    <p:extLst>
      <p:ext uri="{BB962C8B-B14F-4D97-AF65-F5344CB8AC3E}">
        <p14:creationId xmlns:p14="http://schemas.microsoft.com/office/powerpoint/2010/main" val="173710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Checklists</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5110" y="2166035"/>
            <a:ext cx="8001758" cy="2246769"/>
          </a:xfrm>
          <a:prstGeom prst="rect">
            <a:avLst/>
          </a:prstGeom>
          <a:noFill/>
        </p:spPr>
        <p:txBody>
          <a:bodyPr wrap="square" rtlCol="0">
            <a:spAutoFit/>
          </a:bodyPr>
          <a:lstStyle/>
          <a:p>
            <a:r>
              <a:rPr lang="en-AU" sz="2800" dirty="0" smtClean="0"/>
              <a:t>Used </a:t>
            </a:r>
            <a:r>
              <a:rPr lang="en-AU" sz="2800" dirty="0"/>
              <a:t>to assign requirements and monitor status.</a:t>
            </a:r>
          </a:p>
          <a:p>
            <a:r>
              <a:rPr lang="en-AU" sz="2800" dirty="0"/>
              <a:t>They help guide the processing</a:t>
            </a:r>
            <a:r>
              <a:rPr lang="en-AU" sz="2800" dirty="0" smtClean="0"/>
              <a:t>.</a:t>
            </a:r>
          </a:p>
          <a:p>
            <a:r>
              <a:rPr lang="en-AU" sz="2800" dirty="0"/>
              <a:t>Automatically assigned on submission</a:t>
            </a:r>
          </a:p>
          <a:p>
            <a:endParaRPr lang="en-AU" sz="2800" dirty="0"/>
          </a:p>
          <a:p>
            <a:endParaRPr lang="en-AU" sz="2800" dirty="0"/>
          </a:p>
        </p:txBody>
      </p:sp>
      <p:sp>
        <p:nvSpPr>
          <p:cNvPr id="3" name="TextBox 2"/>
          <p:cNvSpPr txBox="1"/>
          <p:nvPr/>
        </p:nvSpPr>
        <p:spPr>
          <a:xfrm>
            <a:off x="768096" y="300038"/>
            <a:ext cx="2389442" cy="369332"/>
          </a:xfrm>
          <a:prstGeom prst="rect">
            <a:avLst/>
          </a:prstGeom>
          <a:noFill/>
        </p:spPr>
        <p:txBody>
          <a:bodyPr wrap="square" rtlCol="0">
            <a:spAutoFit/>
          </a:bodyPr>
          <a:lstStyle/>
          <a:p>
            <a:r>
              <a:rPr lang="en-AU" dirty="0" smtClean="0"/>
              <a:t>Design Concept 1 of 3</a:t>
            </a:r>
            <a:endParaRPr lang="en-AU" dirty="0"/>
          </a:p>
        </p:txBody>
      </p:sp>
    </p:spTree>
    <p:extLst>
      <p:ext uri="{BB962C8B-B14F-4D97-AF65-F5344CB8AC3E}">
        <p14:creationId xmlns:p14="http://schemas.microsoft.com/office/powerpoint/2010/main" val="167231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on submission</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7455" r="71529" b="71447"/>
          <a:stretch/>
        </p:blipFill>
        <p:spPr>
          <a:xfrm>
            <a:off x="3304569" y="1780876"/>
            <a:ext cx="938820" cy="1190803"/>
          </a:xfrm>
          <a:prstGeom prst="rect">
            <a:avLst/>
          </a:prstGeom>
        </p:spPr>
      </p:pic>
      <p:sp>
        <p:nvSpPr>
          <p:cNvPr id="4" name="TextBox 3"/>
          <p:cNvSpPr txBox="1"/>
          <p:nvPr/>
        </p:nvSpPr>
        <p:spPr>
          <a:xfrm>
            <a:off x="617911" y="1619552"/>
            <a:ext cx="2182440" cy="5355312"/>
          </a:xfrm>
          <a:prstGeom prst="rect">
            <a:avLst/>
          </a:prstGeom>
          <a:noFill/>
        </p:spPr>
        <p:txBody>
          <a:bodyPr wrap="square" rtlCol="0">
            <a:spAutoFit/>
          </a:bodyPr>
          <a:lstStyle/>
          <a:p>
            <a:r>
              <a:rPr lang="en-AU" dirty="0"/>
              <a:t>Applicant submits an application via the OLA Portal</a:t>
            </a:r>
          </a:p>
          <a:p>
            <a:endParaRPr lang="en-AU" dirty="0"/>
          </a:p>
          <a:p>
            <a:r>
              <a:rPr lang="en-AU" dirty="0"/>
              <a:t>AAWS Web Services push the application into SI-net </a:t>
            </a:r>
          </a:p>
          <a:p>
            <a:endParaRPr lang="en-AU" dirty="0"/>
          </a:p>
          <a:p>
            <a:r>
              <a:rPr lang="en-AU" dirty="0"/>
              <a:t>Search/Match is performed in SI-net</a:t>
            </a:r>
          </a:p>
          <a:p>
            <a:endParaRPr lang="en-AU" dirty="0"/>
          </a:p>
          <a:p>
            <a:r>
              <a:rPr lang="en-AU" dirty="0"/>
              <a:t>1</a:t>
            </a:r>
            <a:r>
              <a:rPr lang="en-AU" baseline="30000" dirty="0"/>
              <a:t>st</a:t>
            </a:r>
            <a:r>
              <a:rPr lang="en-AU" dirty="0"/>
              <a:t> Preference -&gt; APPL/1PRE  </a:t>
            </a:r>
            <a:endParaRPr lang="en-AU" dirty="0" smtClean="0"/>
          </a:p>
          <a:p>
            <a:r>
              <a:rPr lang="en-AU" dirty="0" smtClean="0"/>
              <a:t>and </a:t>
            </a:r>
            <a:r>
              <a:rPr lang="en-AU" dirty="0"/>
              <a:t>a Checklist is assigned </a:t>
            </a:r>
          </a:p>
          <a:p>
            <a:endParaRPr lang="en-AU" dirty="0"/>
          </a:p>
          <a:p>
            <a:r>
              <a:rPr lang="en-AU" dirty="0"/>
              <a:t>(2 and 3</a:t>
            </a:r>
            <a:r>
              <a:rPr lang="en-AU" baseline="30000" dirty="0"/>
              <a:t>rd</a:t>
            </a:r>
            <a:r>
              <a:rPr lang="en-AU" dirty="0"/>
              <a:t> </a:t>
            </a:r>
            <a:r>
              <a:rPr lang="en-AU" dirty="0" err="1"/>
              <a:t>Prefs</a:t>
            </a:r>
            <a:r>
              <a:rPr lang="en-AU" dirty="0"/>
              <a:t> -&gt; APPL/HOLD )</a:t>
            </a:r>
          </a:p>
          <a:p>
            <a:endParaRPr lang="en-AU" dirty="0"/>
          </a:p>
        </p:txBody>
      </p:sp>
      <p:pic>
        <p:nvPicPr>
          <p:cNvPr id="10" name="Picture 9"/>
          <p:cNvPicPr>
            <a:picLocks noChangeAspect="1"/>
          </p:cNvPicPr>
          <p:nvPr/>
        </p:nvPicPr>
        <p:blipFill>
          <a:blip r:embed="rId5"/>
          <a:stretch>
            <a:fillRect/>
          </a:stretch>
        </p:blipFill>
        <p:spPr>
          <a:xfrm>
            <a:off x="3474999" y="4119843"/>
            <a:ext cx="4583151" cy="257802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5500" y="1701967"/>
            <a:ext cx="1524213" cy="1400370"/>
          </a:xfrm>
          <a:prstGeom prst="rect">
            <a:avLst/>
          </a:prstGeom>
        </p:spPr>
      </p:pic>
      <p:pic>
        <p:nvPicPr>
          <p:cNvPr id="9" name="Picture 2" descr="Image result for peopleso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0709" y="2614906"/>
            <a:ext cx="853112" cy="6362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6572503" y="2052523"/>
            <a:ext cx="1409524" cy="466667"/>
          </a:xfrm>
          <a:prstGeom prst="rect">
            <a:avLst/>
          </a:prstGeom>
        </p:spPr>
      </p:pic>
      <p:sp>
        <p:nvSpPr>
          <p:cNvPr id="11" name="Right Arrow 10"/>
          <p:cNvSpPr/>
          <p:nvPr/>
        </p:nvSpPr>
        <p:spPr>
          <a:xfrm>
            <a:off x="5509713" y="2614906"/>
            <a:ext cx="954587" cy="356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768096" y="300038"/>
            <a:ext cx="2389442" cy="369332"/>
          </a:xfrm>
          <a:prstGeom prst="rect">
            <a:avLst/>
          </a:prstGeom>
          <a:noFill/>
        </p:spPr>
        <p:txBody>
          <a:bodyPr wrap="square" rtlCol="0">
            <a:spAutoFit/>
          </a:bodyPr>
          <a:lstStyle/>
          <a:p>
            <a:r>
              <a:rPr lang="en-AU" dirty="0" smtClean="0"/>
              <a:t>Design Concept 1 of 3</a:t>
            </a:r>
            <a:endParaRPr lang="en-AU" dirty="0"/>
          </a:p>
        </p:txBody>
      </p:sp>
    </p:spTree>
    <p:extLst>
      <p:ext uri="{BB962C8B-B14F-4D97-AF65-F5344CB8AC3E}">
        <p14:creationId xmlns:p14="http://schemas.microsoft.com/office/powerpoint/2010/main" val="18197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500"/>
                                        <p:tgtEl>
                                          <p:spTgt spid="4">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animEffect transition="in" filter="fade">
                                      <p:cBhvr>
                                        <p:cTn id="51" dur="500"/>
                                        <p:tgtEl>
                                          <p:spTgt spid="4">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fade">
                                      <p:cBhvr>
                                        <p:cTn id="5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on submission</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8059" y="1894314"/>
            <a:ext cx="8441473" cy="4748329"/>
          </a:xfrm>
          <a:prstGeom prst="rect">
            <a:avLst/>
          </a:prstGeom>
        </p:spPr>
      </p:pic>
      <p:sp>
        <p:nvSpPr>
          <p:cNvPr id="5" name="TextBox 4"/>
          <p:cNvSpPr txBox="1"/>
          <p:nvPr/>
        </p:nvSpPr>
        <p:spPr>
          <a:xfrm>
            <a:off x="768096" y="300038"/>
            <a:ext cx="2389442" cy="369332"/>
          </a:xfrm>
          <a:prstGeom prst="rect">
            <a:avLst/>
          </a:prstGeom>
          <a:noFill/>
        </p:spPr>
        <p:txBody>
          <a:bodyPr wrap="square" rtlCol="0">
            <a:spAutoFit/>
          </a:bodyPr>
          <a:lstStyle/>
          <a:p>
            <a:r>
              <a:rPr lang="en-AU" dirty="0" smtClean="0"/>
              <a:t>Design Concept 1 of 3</a:t>
            </a:r>
            <a:endParaRPr lang="en-AU" dirty="0"/>
          </a:p>
        </p:txBody>
      </p:sp>
    </p:spTree>
    <p:extLst>
      <p:ext uri="{BB962C8B-B14F-4D97-AF65-F5344CB8AC3E}">
        <p14:creationId xmlns:p14="http://schemas.microsoft.com/office/powerpoint/2010/main" val="401740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Checklists for Communication</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5110" y="2166035"/>
            <a:ext cx="8001758" cy="523220"/>
          </a:xfrm>
          <a:prstGeom prst="rect">
            <a:avLst/>
          </a:prstGeom>
          <a:noFill/>
        </p:spPr>
        <p:txBody>
          <a:bodyPr wrap="square" rtlCol="0">
            <a:spAutoFit/>
          </a:bodyPr>
          <a:lstStyle/>
          <a:p>
            <a:r>
              <a:rPr lang="en-AU" sz="2800" dirty="0"/>
              <a:t>They also provide a communication mechanism</a:t>
            </a:r>
          </a:p>
        </p:txBody>
      </p:sp>
      <p:pic>
        <p:nvPicPr>
          <p:cNvPr id="5" name="Picture 4"/>
          <p:cNvPicPr>
            <a:picLocks noChangeAspect="1"/>
          </p:cNvPicPr>
          <p:nvPr/>
        </p:nvPicPr>
        <p:blipFill>
          <a:blip r:embed="rId4"/>
          <a:stretch>
            <a:fillRect/>
          </a:stretch>
        </p:blipFill>
        <p:spPr>
          <a:xfrm>
            <a:off x="395110" y="1864503"/>
            <a:ext cx="8542706" cy="4805272"/>
          </a:xfrm>
          <a:prstGeom prst="rect">
            <a:avLst/>
          </a:prstGeom>
        </p:spPr>
      </p:pic>
      <p:pic>
        <p:nvPicPr>
          <p:cNvPr id="7" name="Picture 6"/>
          <p:cNvPicPr>
            <a:picLocks noChangeAspect="1"/>
          </p:cNvPicPr>
          <p:nvPr/>
        </p:nvPicPr>
        <p:blipFill>
          <a:blip r:embed="rId5"/>
          <a:stretch>
            <a:fillRect/>
          </a:stretch>
        </p:blipFill>
        <p:spPr>
          <a:xfrm>
            <a:off x="1220711" y="2427645"/>
            <a:ext cx="6137352" cy="3452261"/>
          </a:xfrm>
          <a:prstGeom prst="rect">
            <a:avLst/>
          </a:prstGeom>
        </p:spPr>
      </p:pic>
      <p:pic>
        <p:nvPicPr>
          <p:cNvPr id="8" name="Picture 7"/>
          <p:cNvPicPr>
            <a:picLocks noChangeAspect="1"/>
          </p:cNvPicPr>
          <p:nvPr/>
        </p:nvPicPr>
        <p:blipFill>
          <a:blip r:embed="rId6"/>
          <a:stretch>
            <a:fillRect/>
          </a:stretch>
        </p:blipFill>
        <p:spPr>
          <a:xfrm>
            <a:off x="2442117" y="2925293"/>
            <a:ext cx="6254881" cy="3518370"/>
          </a:xfrm>
          <a:prstGeom prst="rect">
            <a:avLst/>
          </a:prstGeom>
        </p:spPr>
      </p:pic>
      <p:sp>
        <p:nvSpPr>
          <p:cNvPr id="9" name="TextBox 8"/>
          <p:cNvSpPr txBox="1"/>
          <p:nvPr/>
        </p:nvSpPr>
        <p:spPr>
          <a:xfrm>
            <a:off x="768096" y="300038"/>
            <a:ext cx="2389442" cy="369332"/>
          </a:xfrm>
          <a:prstGeom prst="rect">
            <a:avLst/>
          </a:prstGeom>
          <a:noFill/>
        </p:spPr>
        <p:txBody>
          <a:bodyPr wrap="square" rtlCol="0">
            <a:spAutoFit/>
          </a:bodyPr>
          <a:lstStyle/>
          <a:p>
            <a:r>
              <a:rPr lang="en-AU" dirty="0" smtClean="0"/>
              <a:t>Design Concept 1 of 3</a:t>
            </a:r>
            <a:endParaRPr lang="en-AU" dirty="0"/>
          </a:p>
        </p:txBody>
      </p:sp>
    </p:spTree>
    <p:extLst>
      <p:ext uri="{BB962C8B-B14F-4D97-AF65-F5344CB8AC3E}">
        <p14:creationId xmlns:p14="http://schemas.microsoft.com/office/powerpoint/2010/main" val="21969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Checklists</a:t>
            </a:r>
          </a:p>
        </p:txBody>
      </p:sp>
      <p:pic>
        <p:nvPicPr>
          <p:cNvPr id="6" name="Content Placeholder 5"/>
          <p:cNvPicPr>
            <a:picLocks noGrp="1" noChangeAspect="1"/>
          </p:cNvPicPr>
          <p:nvPr>
            <p:ph sz="half" idx="2"/>
          </p:nvPr>
        </p:nvPicPr>
        <p:blipFill>
          <a:blip r:embed="rId3"/>
          <a:stretch>
            <a:fillRect/>
          </a:stretch>
        </p:blipFill>
        <p:spPr>
          <a:xfrm>
            <a:off x="3175434" y="1522412"/>
            <a:ext cx="5658570" cy="4764088"/>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7911" y="1619552"/>
            <a:ext cx="2182440" cy="3693319"/>
          </a:xfrm>
          <a:prstGeom prst="rect">
            <a:avLst/>
          </a:prstGeom>
          <a:noFill/>
        </p:spPr>
        <p:txBody>
          <a:bodyPr wrap="square" rtlCol="0">
            <a:spAutoFit/>
          </a:bodyPr>
          <a:lstStyle/>
          <a:p>
            <a:r>
              <a:rPr lang="en-AU" dirty="0" smtClean="0"/>
              <a:t>Checklists items are defaulted from flexible configuration.</a:t>
            </a:r>
          </a:p>
          <a:p>
            <a:endParaRPr lang="en-AU" dirty="0" smtClean="0"/>
          </a:p>
          <a:p>
            <a:r>
              <a:rPr lang="en-AU" dirty="0" smtClean="0"/>
              <a:t>Based on:</a:t>
            </a:r>
          </a:p>
          <a:p>
            <a:r>
              <a:rPr lang="en-AU" dirty="0" smtClean="0"/>
              <a:t>application centre, </a:t>
            </a:r>
            <a:r>
              <a:rPr lang="en-AU" dirty="0" err="1" smtClean="0"/>
              <a:t>workcentre</a:t>
            </a:r>
            <a:r>
              <a:rPr lang="en-AU" dirty="0" smtClean="0"/>
              <a:t> context, and to-be Online Application status</a:t>
            </a:r>
          </a:p>
          <a:p>
            <a:endParaRPr lang="en-AU" dirty="0"/>
          </a:p>
          <a:p>
            <a:endParaRPr lang="en-AU" dirty="0"/>
          </a:p>
          <a:p>
            <a:endParaRPr lang="en-AU" dirty="0"/>
          </a:p>
          <a:p>
            <a:endParaRPr lang="en-AU" dirty="0"/>
          </a:p>
        </p:txBody>
      </p:sp>
      <p:sp>
        <p:nvSpPr>
          <p:cNvPr id="7" name="TextBox 6"/>
          <p:cNvSpPr txBox="1"/>
          <p:nvPr/>
        </p:nvSpPr>
        <p:spPr>
          <a:xfrm>
            <a:off x="768096" y="300038"/>
            <a:ext cx="2389442" cy="369332"/>
          </a:xfrm>
          <a:prstGeom prst="rect">
            <a:avLst/>
          </a:prstGeom>
          <a:noFill/>
        </p:spPr>
        <p:txBody>
          <a:bodyPr wrap="square" rtlCol="0">
            <a:spAutoFit/>
          </a:bodyPr>
          <a:lstStyle/>
          <a:p>
            <a:r>
              <a:rPr lang="en-AU" dirty="0" smtClean="0"/>
              <a:t>Design Concept 1 of 3</a:t>
            </a:r>
            <a:endParaRPr lang="en-AU" dirty="0"/>
          </a:p>
        </p:txBody>
      </p:sp>
    </p:spTree>
    <p:extLst>
      <p:ext uri="{BB962C8B-B14F-4D97-AF65-F5344CB8AC3E}">
        <p14:creationId xmlns:p14="http://schemas.microsoft.com/office/powerpoint/2010/main" val="375214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a:t>
            </a:r>
            <a:endParaRPr lang="en-US" dirty="0"/>
          </a:p>
        </p:txBody>
      </p:sp>
      <p:sp>
        <p:nvSpPr>
          <p:cNvPr id="4" name="Content Placeholder 3"/>
          <p:cNvSpPr>
            <a:spLocks noGrp="1"/>
          </p:cNvSpPr>
          <p:nvPr>
            <p:ph sz="half" idx="2"/>
          </p:nvPr>
        </p:nvSpPr>
        <p:spPr>
          <a:xfrm>
            <a:off x="7358062" y="1993392"/>
            <a:ext cx="1600407" cy="4764024"/>
          </a:xfrm>
        </p:spPr>
        <p:txBody>
          <a:bodyPr>
            <a:normAutofit/>
          </a:bodyPr>
          <a:lstStyle/>
          <a:p>
            <a:pPr>
              <a:buFont typeface="Arial" panose="020B0604020202020204" pitchFamily="34" charset="0"/>
              <a:buChar char="•"/>
            </a:pPr>
            <a:r>
              <a:rPr lang="en-US" dirty="0"/>
              <a:t>Tabs = Buckets</a:t>
            </a:r>
          </a:p>
          <a:p>
            <a:pPr>
              <a:buFont typeface="Arial" panose="020B0604020202020204" pitchFamily="34" charset="0"/>
              <a:buChar char="•"/>
            </a:pP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3871" y="1936618"/>
            <a:ext cx="7124192" cy="4007358"/>
          </a:xfrm>
          <a:prstGeom prst="rect">
            <a:avLst/>
          </a:prstGeom>
        </p:spPr>
      </p:pic>
      <p:sp>
        <p:nvSpPr>
          <p:cNvPr id="5" name="Rectangle: Rounded Corners 4"/>
          <p:cNvSpPr/>
          <p:nvPr/>
        </p:nvSpPr>
        <p:spPr>
          <a:xfrm>
            <a:off x="104775" y="2763586"/>
            <a:ext cx="1571626" cy="322514"/>
          </a:xfrm>
          <a:prstGeom prst="roundRect">
            <a:avLst/>
          </a:prstGeom>
          <a:solidFill>
            <a:srgbClr val="00B0F0">
              <a:alpha val="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113565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a:t>
            </a:r>
            <a:endParaRPr lang="en-US" dirty="0"/>
          </a:p>
        </p:txBody>
      </p:sp>
      <p:sp>
        <p:nvSpPr>
          <p:cNvPr id="4" name="Content Placeholder 3"/>
          <p:cNvSpPr>
            <a:spLocks noGrp="1"/>
          </p:cNvSpPr>
          <p:nvPr>
            <p:ph sz="half" idx="2"/>
          </p:nvPr>
        </p:nvSpPr>
        <p:spPr>
          <a:xfrm>
            <a:off x="7358062" y="1993392"/>
            <a:ext cx="1600407" cy="4764024"/>
          </a:xfrm>
        </p:spPr>
        <p:txBody>
          <a:bodyPr>
            <a:normAutofit/>
          </a:bodyPr>
          <a:lstStyle/>
          <a:p>
            <a:pPr>
              <a:buFont typeface="Arial" panose="020B0604020202020204" pitchFamily="34" charset="0"/>
              <a:buChar char="•"/>
            </a:pPr>
            <a:r>
              <a:rPr lang="en-US" dirty="0"/>
              <a:t>Tabs = Buckets</a:t>
            </a:r>
          </a:p>
          <a:p>
            <a:pPr>
              <a:buFont typeface="Arial" panose="020B0604020202020204" pitchFamily="34" charset="0"/>
              <a:buChar char="•"/>
            </a:pP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3871" y="1936618"/>
            <a:ext cx="7124192" cy="4007358"/>
          </a:xfrm>
          <a:prstGeom prst="rect">
            <a:avLst/>
          </a:prstGeom>
        </p:spPr>
      </p:pic>
      <p:sp>
        <p:nvSpPr>
          <p:cNvPr id="5" name="Rectangle: Rounded Corners 4"/>
          <p:cNvSpPr/>
          <p:nvPr/>
        </p:nvSpPr>
        <p:spPr>
          <a:xfrm>
            <a:off x="104775" y="2763586"/>
            <a:ext cx="1571626" cy="322514"/>
          </a:xfrm>
          <a:prstGeom prst="roundRect">
            <a:avLst/>
          </a:prstGeom>
          <a:solidFill>
            <a:srgbClr val="00B0F0">
              <a:alpha val="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993728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 </a:t>
            </a:r>
            <a:endParaRPr lang="en-US" dirty="0"/>
          </a:p>
        </p:txBody>
      </p:sp>
      <p:sp>
        <p:nvSpPr>
          <p:cNvPr id="4" name="Content Placeholder 3"/>
          <p:cNvSpPr>
            <a:spLocks noGrp="1"/>
          </p:cNvSpPr>
          <p:nvPr>
            <p:ph sz="half" idx="2"/>
          </p:nvPr>
        </p:nvSpPr>
        <p:spPr>
          <a:xfrm>
            <a:off x="7358062" y="1993392"/>
            <a:ext cx="1600407" cy="4764024"/>
          </a:xfrm>
        </p:spPr>
        <p:txBody>
          <a:bodyPr>
            <a:normAutofit/>
          </a:bodyPr>
          <a:lstStyle/>
          <a:p>
            <a:pPr>
              <a:buFont typeface="Arial" panose="020B0604020202020204" pitchFamily="34" charset="0"/>
              <a:buChar char="•"/>
            </a:pPr>
            <a:r>
              <a:rPr lang="en-US" dirty="0"/>
              <a:t>Tabs = Buckets</a:t>
            </a:r>
          </a:p>
          <a:p>
            <a:pPr>
              <a:buFont typeface="Arial" panose="020B0604020202020204" pitchFamily="34" charset="0"/>
              <a:buChar char="•"/>
            </a:pP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3871" y="1936618"/>
            <a:ext cx="7124192" cy="4007358"/>
          </a:xfrm>
          <a:prstGeom prst="rect">
            <a:avLst/>
          </a:prstGeom>
        </p:spPr>
      </p:pic>
      <p:sp>
        <p:nvSpPr>
          <p:cNvPr id="5" name="Rectangle: Rounded Corners 4"/>
          <p:cNvSpPr/>
          <p:nvPr/>
        </p:nvSpPr>
        <p:spPr>
          <a:xfrm>
            <a:off x="104775" y="2763586"/>
            <a:ext cx="1571626" cy="322514"/>
          </a:xfrm>
          <a:prstGeom prst="roundRect">
            <a:avLst/>
          </a:prstGeom>
          <a:solidFill>
            <a:srgbClr val="00B0F0">
              <a:alpha val="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5"/>
          <a:srcRect l="18333" t="36006" r="56563" b="55236"/>
          <a:stretch/>
        </p:blipFill>
        <p:spPr>
          <a:xfrm>
            <a:off x="0" y="2701277"/>
            <a:ext cx="4965087" cy="974349"/>
          </a:xfrm>
          <a:prstGeom prst="rect">
            <a:avLst/>
          </a:prstGeom>
        </p:spPr>
      </p:pic>
      <p:sp>
        <p:nvSpPr>
          <p:cNvPr id="8" name="TextBox 7"/>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12255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path" presetSubtype="0" accel="50000" decel="50000" fill="hold" nodeType="clickEffect">
                                  <p:stCondLst>
                                    <p:cond delay="0"/>
                                  </p:stCondLst>
                                  <p:childTnLst>
                                    <p:animMotion origin="layout" path="M 0.00017 -4.81481E-6 L 0.03524 0.07778 C 0.04462 0.0919 0.05972 0.10788 0.07639 0.12547 C 0.09444 0.14584 0.11354 0.15417 0.12691 0.1588 L 0.19357 0.18056 " pathEditMode="relative" rAng="2100000" ptsTypes="AAAAA">
                                      <p:cBhvr>
                                        <p:cTn id="13" dur="2000" fill="hold"/>
                                        <p:tgtEl>
                                          <p:spTgt spid="7"/>
                                        </p:tgtEl>
                                        <p:attrNameLst>
                                          <p:attrName>ppt_x</p:attrName>
                                          <p:attrName>ppt_y</p:attrName>
                                        </p:attrNameLst>
                                      </p:cBhvr>
                                      <p:rCtr x="8698" y="1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33871" y="1936618"/>
            <a:ext cx="7124192" cy="4007358"/>
          </a:xfrm>
          <a:prstGeom prst="rect">
            <a:avLst/>
          </a:prstGeom>
        </p:spPr>
      </p:pic>
      <p:pic>
        <p:nvPicPr>
          <p:cNvPr id="7" name="Picture 6"/>
          <p:cNvPicPr>
            <a:picLocks noChangeAspect="1"/>
          </p:cNvPicPr>
          <p:nvPr/>
        </p:nvPicPr>
        <p:blipFill rotWithShape="1">
          <a:blip r:embed="rId5"/>
          <a:srcRect l="18333" t="36006" r="56563" b="55236"/>
          <a:stretch/>
        </p:blipFill>
        <p:spPr>
          <a:xfrm>
            <a:off x="1758950" y="3933949"/>
            <a:ext cx="4965087" cy="97434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466" y="2084832"/>
            <a:ext cx="8521867" cy="4170442"/>
          </a:xfrm>
          <a:prstGeom prst="rect">
            <a:avLst/>
          </a:prstGeom>
        </p:spPr>
      </p:pic>
      <p:sp>
        <p:nvSpPr>
          <p:cNvPr id="9" name="TextBox 8"/>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9416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srcRect l="18333" t="36006" r="56563" b="55236"/>
          <a:stretch/>
        </p:blipFill>
        <p:spPr>
          <a:xfrm>
            <a:off x="1758950" y="3933949"/>
            <a:ext cx="4965087" cy="9743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6" y="2084832"/>
            <a:ext cx="8521867" cy="4170442"/>
          </a:xfrm>
          <a:prstGeom prst="rect">
            <a:avLst/>
          </a:prstGeom>
        </p:spPr>
      </p:pic>
      <p:pic>
        <p:nvPicPr>
          <p:cNvPr id="10" name="Picture 9"/>
          <p:cNvPicPr>
            <a:picLocks noChangeAspect="1"/>
          </p:cNvPicPr>
          <p:nvPr/>
        </p:nvPicPr>
        <p:blipFill>
          <a:blip r:embed="rId6"/>
          <a:stretch>
            <a:fillRect/>
          </a:stretch>
        </p:blipFill>
        <p:spPr>
          <a:xfrm>
            <a:off x="1478191" y="3460955"/>
            <a:ext cx="7562000" cy="2089603"/>
          </a:xfrm>
          <a:prstGeom prst="rect">
            <a:avLst/>
          </a:prstGeom>
          <a:ln w="19050">
            <a:solidFill>
              <a:srgbClr val="FF0000"/>
            </a:solidFill>
          </a:ln>
        </p:spPr>
      </p:pic>
      <p:sp>
        <p:nvSpPr>
          <p:cNvPr id="3" name="Rectangle 2"/>
          <p:cNvSpPr/>
          <p:nvPr/>
        </p:nvSpPr>
        <p:spPr>
          <a:xfrm>
            <a:off x="3388659" y="6192819"/>
            <a:ext cx="5567082" cy="646331"/>
          </a:xfrm>
          <a:prstGeom prst="rect">
            <a:avLst/>
          </a:prstGeom>
        </p:spPr>
        <p:txBody>
          <a:bodyPr wrap="square">
            <a:spAutoFit/>
          </a:bodyPr>
          <a:lstStyle/>
          <a:p>
            <a:r>
              <a:rPr lang="en-AU" dirty="0"/>
              <a:t>Watermelon highlight means the application program preference is “not yet under consideration</a:t>
            </a:r>
          </a:p>
        </p:txBody>
      </p:sp>
      <p:sp>
        <p:nvSpPr>
          <p:cNvPr id="9" name="TextBox 8"/>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303802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960138"/>
            <a:ext cx="6272011" cy="1463040"/>
          </a:xfrm>
        </p:spPr>
        <p:txBody>
          <a:bodyPr/>
          <a:lstStyle/>
          <a:p>
            <a:r>
              <a:rPr lang="en-US" dirty="0"/>
              <a:t>The university of </a:t>
            </a:r>
            <a:r>
              <a:rPr lang="en-US" dirty="0" smtClean="0"/>
              <a:t>Queensland</a:t>
            </a:r>
            <a:endParaRPr lang="en-US" dirty="0"/>
          </a:p>
        </p:txBody>
      </p:sp>
      <p:sp>
        <p:nvSpPr>
          <p:cNvPr id="4" name="Text Placeholder 3"/>
          <p:cNvSpPr>
            <a:spLocks noGrp="1"/>
          </p:cNvSpPr>
          <p:nvPr>
            <p:ph type="body" sz="half" idx="2"/>
          </p:nvPr>
        </p:nvSpPr>
        <p:spPr>
          <a:xfrm>
            <a:off x="6457950" y="4960138"/>
            <a:ext cx="2683764" cy="1463040"/>
          </a:xfrm>
        </p:spPr>
        <p:txBody>
          <a:bodyPr>
            <a:normAutofit/>
          </a:bodyPr>
          <a:lstStyle/>
          <a:p>
            <a:r>
              <a:rPr lang="en-US" dirty="0"/>
              <a:t>50,000+ students</a:t>
            </a:r>
          </a:p>
          <a:p>
            <a:r>
              <a:rPr lang="en-US" dirty="0"/>
              <a:t>6,500+ staff</a:t>
            </a:r>
          </a:p>
          <a:p>
            <a:r>
              <a:rPr lang="en-US" dirty="0" smtClean="0"/>
              <a:t>1670 hectares</a:t>
            </a:r>
            <a:endParaRPr lang="en-US" dirty="0"/>
          </a:p>
          <a:p>
            <a:r>
              <a:rPr lang="en-US" dirty="0"/>
              <a:t>6 Faculties + Graduate School</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2493" b="12493"/>
          <a:stretch>
            <a:fillRect/>
          </a:stretch>
        </p:blipFill>
        <p:spPr/>
      </p:pic>
    </p:spTree>
    <p:extLst>
      <p:ext uri="{BB962C8B-B14F-4D97-AF65-F5344CB8AC3E}">
        <p14:creationId xmlns:p14="http://schemas.microsoft.com/office/powerpoint/2010/main" val="157248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srcRect l="18333" t="36006" r="56563" b="55236"/>
          <a:stretch/>
        </p:blipFill>
        <p:spPr>
          <a:xfrm>
            <a:off x="1758950" y="3933949"/>
            <a:ext cx="4965087" cy="9743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6" y="2084832"/>
            <a:ext cx="8521867" cy="4170442"/>
          </a:xfrm>
          <a:prstGeom prst="rect">
            <a:avLst/>
          </a:prstGeom>
        </p:spPr>
      </p:pic>
      <p:pic>
        <p:nvPicPr>
          <p:cNvPr id="9" name="Picture 8"/>
          <p:cNvPicPr>
            <a:picLocks noChangeAspect="1"/>
          </p:cNvPicPr>
          <p:nvPr/>
        </p:nvPicPr>
        <p:blipFill>
          <a:blip r:embed="rId6"/>
          <a:stretch>
            <a:fillRect/>
          </a:stretch>
        </p:blipFill>
        <p:spPr>
          <a:xfrm>
            <a:off x="3726297" y="2051292"/>
            <a:ext cx="5372501" cy="4203982"/>
          </a:xfrm>
          <a:prstGeom prst="rect">
            <a:avLst/>
          </a:prstGeom>
          <a:ln w="19050">
            <a:solidFill>
              <a:srgbClr val="FF0000"/>
            </a:solidFill>
          </a:ln>
        </p:spPr>
      </p:pic>
      <p:sp>
        <p:nvSpPr>
          <p:cNvPr id="10" name="TextBox 9"/>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28764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srcRect l="18333" t="36006" r="56563" b="55236"/>
          <a:stretch/>
        </p:blipFill>
        <p:spPr>
          <a:xfrm>
            <a:off x="1758950" y="3933949"/>
            <a:ext cx="4965087" cy="9743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6" y="2084832"/>
            <a:ext cx="8521867" cy="4170442"/>
          </a:xfrm>
          <a:prstGeom prst="rect">
            <a:avLst/>
          </a:prstGeom>
        </p:spPr>
      </p:pic>
      <p:pic>
        <p:nvPicPr>
          <p:cNvPr id="11" name="Picture 10"/>
          <p:cNvPicPr>
            <a:picLocks noChangeAspect="1"/>
          </p:cNvPicPr>
          <p:nvPr/>
        </p:nvPicPr>
        <p:blipFill>
          <a:blip r:embed="rId6"/>
          <a:stretch>
            <a:fillRect/>
          </a:stretch>
        </p:blipFill>
        <p:spPr>
          <a:xfrm>
            <a:off x="118983" y="1684375"/>
            <a:ext cx="4991365" cy="3677848"/>
          </a:xfrm>
          <a:prstGeom prst="rect">
            <a:avLst/>
          </a:prstGeom>
          <a:ln w="19050">
            <a:solidFill>
              <a:srgbClr val="FF0000"/>
            </a:solidFill>
          </a:ln>
        </p:spPr>
      </p:pic>
      <p:sp>
        <p:nvSpPr>
          <p:cNvPr id="9" name="TextBox 8"/>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7722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srcRect l="18333" t="36006" r="56563" b="55236"/>
          <a:stretch/>
        </p:blipFill>
        <p:spPr>
          <a:xfrm>
            <a:off x="1758950" y="3933949"/>
            <a:ext cx="4965087" cy="9743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6" y="2084832"/>
            <a:ext cx="8521867" cy="4170442"/>
          </a:xfrm>
          <a:prstGeom prst="rect">
            <a:avLst/>
          </a:prstGeom>
        </p:spPr>
      </p:pic>
      <p:pic>
        <p:nvPicPr>
          <p:cNvPr id="9" name="Picture 8"/>
          <p:cNvPicPr>
            <a:picLocks noChangeAspect="1"/>
          </p:cNvPicPr>
          <p:nvPr/>
        </p:nvPicPr>
        <p:blipFill>
          <a:blip r:embed="rId6"/>
          <a:stretch>
            <a:fillRect/>
          </a:stretch>
        </p:blipFill>
        <p:spPr>
          <a:xfrm>
            <a:off x="283465" y="1524583"/>
            <a:ext cx="6440571" cy="5237387"/>
          </a:xfrm>
          <a:prstGeom prst="rect">
            <a:avLst/>
          </a:prstGeom>
          <a:ln w="19050">
            <a:solidFill>
              <a:srgbClr val="FF0000"/>
            </a:solidFill>
          </a:ln>
        </p:spPr>
      </p:pic>
      <p:sp>
        <p:nvSpPr>
          <p:cNvPr id="10" name="TextBox 1"/>
          <p:cNvSpPr txBox="1"/>
          <p:nvPr/>
        </p:nvSpPr>
        <p:spPr>
          <a:xfrm>
            <a:off x="6968067" y="1018892"/>
            <a:ext cx="256592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Watermelon highlight means the application program preference is “exhausted” or “discarded”</a:t>
            </a:r>
          </a:p>
        </p:txBody>
      </p:sp>
      <p:sp>
        <p:nvSpPr>
          <p:cNvPr id="11" name="TextBox 10"/>
          <p:cNvSpPr txBox="1"/>
          <p:nvPr/>
        </p:nvSpPr>
        <p:spPr>
          <a:xfrm>
            <a:off x="768096" y="300038"/>
            <a:ext cx="2389442" cy="369332"/>
          </a:xfrm>
          <a:prstGeom prst="rect">
            <a:avLst/>
          </a:prstGeom>
          <a:noFill/>
        </p:spPr>
        <p:txBody>
          <a:bodyPr wrap="square" rtlCol="0">
            <a:spAutoFit/>
          </a:bodyPr>
          <a:lstStyle/>
          <a:p>
            <a:r>
              <a:rPr lang="en-AU" dirty="0" smtClean="0"/>
              <a:t>Design Concept 2 of 3</a:t>
            </a:r>
            <a:endParaRPr lang="en-AU" dirty="0"/>
          </a:p>
        </p:txBody>
      </p:sp>
    </p:spTree>
    <p:extLst>
      <p:ext uri="{BB962C8B-B14F-4D97-AF65-F5344CB8AC3E}">
        <p14:creationId xmlns:p14="http://schemas.microsoft.com/office/powerpoint/2010/main" val="16487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66" y="2084832"/>
            <a:ext cx="8521867" cy="4170442"/>
          </a:xfrm>
          <a:prstGeom prst="rect">
            <a:avLst/>
          </a:prstGeom>
        </p:spPr>
      </p:pic>
      <p:sp>
        <p:nvSpPr>
          <p:cNvPr id="2" name="Title 1"/>
          <p:cNvSpPr>
            <a:spLocks noGrp="1"/>
          </p:cNvSpPr>
          <p:nvPr>
            <p:ph type="title"/>
          </p:nvPr>
        </p:nvSpPr>
        <p:spPr/>
        <p:txBody>
          <a:bodyPr/>
          <a:lstStyle/>
          <a:p>
            <a:r>
              <a:rPr lang="en-US" dirty="0"/>
              <a:t>BUTTONS</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367837" y="596360"/>
            <a:ext cx="3747911" cy="3416320"/>
          </a:xfrm>
          <a:prstGeom prst="rect">
            <a:avLst/>
          </a:prstGeom>
          <a:noFill/>
        </p:spPr>
        <p:txBody>
          <a:bodyPr wrap="square" rtlCol="0">
            <a:spAutoFit/>
          </a:bodyPr>
          <a:lstStyle/>
          <a:p>
            <a:r>
              <a:rPr lang="en-AU" dirty="0"/>
              <a:t>Buttons do magic </a:t>
            </a:r>
            <a:endParaRPr lang="en-AU" dirty="0" smtClean="0"/>
          </a:p>
          <a:p>
            <a:r>
              <a:rPr lang="en-AU" dirty="0" smtClean="0"/>
              <a:t>For example: </a:t>
            </a:r>
          </a:p>
          <a:p>
            <a:pPr marL="285750" indent="-285750">
              <a:buFont typeface="Arial" panose="020B0604020202020204" pitchFamily="34" charset="0"/>
              <a:buChar char="•"/>
            </a:pPr>
            <a:r>
              <a:rPr lang="en-AU" dirty="0" smtClean="0"/>
              <a:t>pushing an </a:t>
            </a:r>
            <a:r>
              <a:rPr lang="en-AU" dirty="0"/>
              <a:t>application from the one bucket to </a:t>
            </a:r>
            <a:r>
              <a:rPr lang="en-AU" dirty="0" smtClean="0"/>
              <a:t>another. Changing status and adding or completing checklists</a:t>
            </a:r>
          </a:p>
          <a:p>
            <a:pPr marL="285750" indent="-285750">
              <a:buFont typeface="Arial" panose="020B0604020202020204" pitchFamily="34" charset="0"/>
              <a:buChar char="•"/>
            </a:pPr>
            <a:r>
              <a:rPr lang="en-AU" dirty="0" smtClean="0"/>
              <a:t>Creating offers</a:t>
            </a:r>
          </a:p>
          <a:p>
            <a:pPr marL="285750" indent="-285750">
              <a:buFont typeface="Arial" panose="020B0604020202020204" pitchFamily="34" charset="0"/>
              <a:buChar char="•"/>
            </a:pPr>
            <a:r>
              <a:rPr lang="en-AU" dirty="0" err="1" smtClean="0"/>
              <a:t>Etc</a:t>
            </a:r>
            <a:endParaRPr lang="en-AU" dirty="0" smtClean="0"/>
          </a:p>
          <a:p>
            <a:endParaRPr lang="en-AU" dirty="0" smtClean="0"/>
          </a:p>
          <a:p>
            <a:pPr marL="285750" indent="-285750">
              <a:buFont typeface="Arial" panose="020B0604020202020204" pitchFamily="34" charset="0"/>
              <a:buChar char="•"/>
            </a:pPr>
            <a:endParaRPr lang="en-AU" dirty="0" smtClean="0"/>
          </a:p>
          <a:p>
            <a:endParaRPr lang="en-AU" dirty="0"/>
          </a:p>
          <a:p>
            <a:endParaRPr lang="en-AU" dirty="0"/>
          </a:p>
          <a:p>
            <a:endParaRPr lang="en-AU" dirty="0"/>
          </a:p>
        </p:txBody>
      </p:sp>
      <p:sp>
        <p:nvSpPr>
          <p:cNvPr id="7" name="TextBox 6"/>
          <p:cNvSpPr txBox="1"/>
          <p:nvPr/>
        </p:nvSpPr>
        <p:spPr>
          <a:xfrm>
            <a:off x="768096" y="300038"/>
            <a:ext cx="2389442" cy="369332"/>
          </a:xfrm>
          <a:prstGeom prst="rect">
            <a:avLst/>
          </a:prstGeom>
          <a:noFill/>
        </p:spPr>
        <p:txBody>
          <a:bodyPr wrap="square" rtlCol="0">
            <a:spAutoFit/>
          </a:bodyPr>
          <a:lstStyle/>
          <a:p>
            <a:r>
              <a:rPr lang="en-AU" dirty="0" smtClean="0"/>
              <a:t>Design Concept 3 of 3</a:t>
            </a:r>
            <a:endParaRPr lang="en-AU" dirty="0"/>
          </a:p>
        </p:txBody>
      </p:sp>
      <p:sp>
        <p:nvSpPr>
          <p:cNvPr id="10" name="Oval 9"/>
          <p:cNvSpPr/>
          <p:nvPr/>
        </p:nvSpPr>
        <p:spPr>
          <a:xfrm>
            <a:off x="2814638" y="2839926"/>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7636669" y="2832686"/>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3838575" y="5488185"/>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3749062" y="3693294"/>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p:cNvSpPr/>
          <p:nvPr/>
        </p:nvSpPr>
        <p:spPr>
          <a:xfrm>
            <a:off x="5348191" y="2747592"/>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p:cNvSpPr/>
          <p:nvPr/>
        </p:nvSpPr>
        <p:spPr>
          <a:xfrm>
            <a:off x="1541336" y="5524666"/>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p:cNvSpPr/>
          <p:nvPr/>
        </p:nvSpPr>
        <p:spPr>
          <a:xfrm>
            <a:off x="1327596" y="3730513"/>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p:cNvSpPr/>
          <p:nvPr/>
        </p:nvSpPr>
        <p:spPr>
          <a:xfrm>
            <a:off x="6272786" y="5487443"/>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p:cNvSpPr/>
          <p:nvPr/>
        </p:nvSpPr>
        <p:spPr>
          <a:xfrm>
            <a:off x="6048375" y="3704889"/>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7636669" y="5487443"/>
            <a:ext cx="842962" cy="589074"/>
          </a:xfrm>
          <a:prstGeom prst="ellipse">
            <a:avLst/>
          </a:prstGeom>
          <a:solidFill>
            <a:srgbClr val="FFFF00">
              <a:alpha val="16078"/>
            </a:srgb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1667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Win 2.    The OLA </a:t>
            </a:r>
            <a:r>
              <a:rPr lang="en-US" dirty="0" err="1"/>
              <a:t>Workcentre</a:t>
            </a:r>
            <a:r>
              <a:rPr lang="en-US" dirty="0"/>
              <a:t> Technical </a:t>
            </a:r>
            <a:r>
              <a:rPr lang="en-US" dirty="0" smtClean="0"/>
              <a:t>Structure</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27215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a:t>OLA </a:t>
            </a:r>
            <a:r>
              <a:rPr lang="en-US" dirty="0" err="1" smtClean="0"/>
              <a:t>Workcentre</a:t>
            </a:r>
            <a:r>
              <a:rPr lang="en-US" dirty="0" smtClean="0"/>
              <a:t> Technical Structure</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l="18333" t="36006" r="56563" b="55236"/>
          <a:stretch/>
        </p:blipFill>
        <p:spPr>
          <a:xfrm>
            <a:off x="1594076" y="4475784"/>
            <a:ext cx="4965087" cy="974349"/>
          </a:xfrm>
          <a:prstGeom prst="rect">
            <a:avLst/>
          </a:prstGeom>
        </p:spPr>
      </p:pic>
      <p:sp>
        <p:nvSpPr>
          <p:cNvPr id="8" name="Content Placeholder 3"/>
          <p:cNvSpPr>
            <a:spLocks noGrp="1"/>
          </p:cNvSpPr>
          <p:nvPr>
            <p:ph sz="half" idx="2"/>
          </p:nvPr>
        </p:nvSpPr>
        <p:spPr>
          <a:xfrm>
            <a:off x="614362" y="2185988"/>
            <a:ext cx="8129588" cy="4285678"/>
          </a:xfrm>
        </p:spPr>
        <p:txBody>
          <a:bodyPr>
            <a:normAutofit/>
          </a:bodyPr>
          <a:lstStyle/>
          <a:p>
            <a:pPr marL="0" indent="0">
              <a:buNone/>
            </a:pPr>
            <a:r>
              <a:rPr lang="en-US" sz="2400" dirty="0" smtClean="0"/>
              <a:t>The technical structure is awesome because:</a:t>
            </a:r>
          </a:p>
          <a:p>
            <a:pPr>
              <a:buFont typeface="Wingdings" panose="05000000000000000000" pitchFamily="2" charset="2"/>
              <a:buChar char="q"/>
            </a:pPr>
            <a:r>
              <a:rPr lang="en-US" sz="2400" dirty="0" smtClean="0"/>
              <a:t>It allows us to have 4 </a:t>
            </a:r>
            <a:r>
              <a:rPr lang="en-US" sz="2400" dirty="0" err="1" smtClean="0"/>
              <a:t>WorkCentres</a:t>
            </a:r>
            <a:r>
              <a:rPr lang="en-US" sz="2400" dirty="0" smtClean="0"/>
              <a:t> in one</a:t>
            </a:r>
          </a:p>
          <a:p>
            <a:pPr>
              <a:buFont typeface="Wingdings" panose="05000000000000000000" pitchFamily="2" charset="2"/>
              <a:buChar char="q"/>
            </a:pPr>
            <a:r>
              <a:rPr lang="en-US" sz="2400" dirty="0" smtClean="0"/>
              <a:t>It meant we could work on separate parts </a:t>
            </a:r>
          </a:p>
          <a:p>
            <a:pPr>
              <a:buFont typeface="Wingdings" panose="05000000000000000000" pitchFamily="2" charset="2"/>
              <a:buChar char="q"/>
            </a:pPr>
            <a:r>
              <a:rPr lang="en-US" sz="2400" dirty="0" smtClean="0"/>
              <a:t>One component per tab/bucket</a:t>
            </a:r>
            <a:endParaRPr lang="en-US" sz="2400" dirty="0"/>
          </a:p>
          <a:p>
            <a:pPr marL="0" indent="0">
              <a:buNone/>
            </a:pPr>
            <a:endParaRPr lang="en-US" sz="2400" dirty="0" smtClean="0"/>
          </a:p>
        </p:txBody>
      </p:sp>
    </p:spTree>
    <p:extLst>
      <p:ext uri="{BB962C8B-B14F-4D97-AF65-F5344CB8AC3E}">
        <p14:creationId xmlns:p14="http://schemas.microsoft.com/office/powerpoint/2010/main" val="14114523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a:t>OLA </a:t>
            </a:r>
            <a:r>
              <a:rPr lang="en-US" dirty="0" err="1" smtClean="0"/>
              <a:t>Workcentre</a:t>
            </a:r>
            <a:r>
              <a:rPr lang="en-US" dirty="0" smtClean="0"/>
              <a:t> Technical Structure</a:t>
            </a:r>
            <a:endParaRPr lang="en-US" dirty="0"/>
          </a:p>
        </p:txBody>
      </p:sp>
      <p:sp>
        <p:nvSpPr>
          <p:cNvPr id="4" name="Content Placeholder 3"/>
          <p:cNvSpPr>
            <a:spLocks noGrp="1"/>
          </p:cNvSpPr>
          <p:nvPr>
            <p:ph sz="half" idx="2"/>
          </p:nvPr>
        </p:nvSpPr>
        <p:spPr>
          <a:xfrm>
            <a:off x="614362" y="2185988"/>
            <a:ext cx="8129588" cy="4285678"/>
          </a:xfrm>
        </p:spPr>
        <p:txBody>
          <a:bodyPr>
            <a:normAutofit/>
          </a:bodyPr>
          <a:lstStyle/>
          <a:p>
            <a:pPr marL="0" indent="0" algn="ctr">
              <a:buNone/>
            </a:pPr>
            <a:r>
              <a:rPr lang="en-US" sz="4000" dirty="0" smtClean="0">
                <a:solidFill>
                  <a:srgbClr val="FF0000"/>
                </a:solidFill>
              </a:rPr>
              <a:t>Gotcha!</a:t>
            </a:r>
            <a:endParaRPr lang="en-US" sz="4000" dirty="0"/>
          </a:p>
          <a:p>
            <a:pPr marL="0" indent="0">
              <a:buNone/>
            </a:pPr>
            <a:r>
              <a:rPr lang="en-US" sz="2400" dirty="0" smtClean="0"/>
              <a:t>WorkCentre Security</a:t>
            </a:r>
          </a:p>
          <a:p>
            <a:pPr>
              <a:buFont typeface="Wingdings" panose="05000000000000000000" pitchFamily="2" charset="2"/>
              <a:buChar char="q"/>
            </a:pPr>
            <a:r>
              <a:rPr lang="en-US" sz="2400" dirty="0"/>
              <a:t>See one see them all</a:t>
            </a:r>
          </a:p>
          <a:p>
            <a:pPr>
              <a:buFont typeface="Wingdings" panose="05000000000000000000" pitchFamily="2" charset="2"/>
              <a:buChar char="q"/>
            </a:pPr>
            <a:r>
              <a:rPr lang="en-US" sz="2400" dirty="0" smtClean="0"/>
              <a:t>Not all users have access to all tabs</a:t>
            </a:r>
          </a:p>
          <a:p>
            <a:pPr>
              <a:buFont typeface="Wingdings" panose="05000000000000000000" pitchFamily="2" charset="2"/>
              <a:buChar char="q"/>
            </a:pPr>
            <a:r>
              <a:rPr lang="en-US" sz="2400" dirty="0" err="1" smtClean="0"/>
              <a:t>Authorisation</a:t>
            </a:r>
            <a:r>
              <a:rPr lang="en-US" sz="2400" dirty="0" smtClean="0"/>
              <a:t> Error</a:t>
            </a:r>
          </a:p>
          <a:p>
            <a:pPr>
              <a:buFont typeface="Wingdings" panose="05000000000000000000" pitchFamily="2" charset="2"/>
              <a:buChar char="q"/>
            </a:pPr>
            <a:endParaRPr lang="en-US" sz="2400" dirty="0" smtClean="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11331" y="2860972"/>
            <a:ext cx="8029766" cy="2277618"/>
          </a:xfrm>
          <a:prstGeom prst="rect">
            <a:avLst/>
          </a:prstGeom>
        </p:spPr>
      </p:pic>
      <p:pic>
        <p:nvPicPr>
          <p:cNvPr id="5" name="Picture 4"/>
          <p:cNvPicPr>
            <a:picLocks noChangeAspect="1"/>
          </p:cNvPicPr>
          <p:nvPr/>
        </p:nvPicPr>
        <p:blipFill>
          <a:blip r:embed="rId5"/>
          <a:stretch>
            <a:fillRect/>
          </a:stretch>
        </p:blipFill>
        <p:spPr>
          <a:xfrm>
            <a:off x="108540" y="5138590"/>
            <a:ext cx="8835348" cy="1218348"/>
          </a:xfrm>
          <a:prstGeom prst="rect">
            <a:avLst/>
          </a:prstGeom>
        </p:spPr>
      </p:pic>
    </p:spTree>
    <p:extLst>
      <p:ext uri="{BB962C8B-B14F-4D97-AF65-F5344CB8AC3E}">
        <p14:creationId xmlns:p14="http://schemas.microsoft.com/office/powerpoint/2010/main" val="398344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Win 3.    The Search</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31605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err="1" smtClean="0"/>
              <a:t>SearchING</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86857" y="2240243"/>
            <a:ext cx="9057143" cy="4485714"/>
          </a:xfrm>
          <a:prstGeom prst="rect">
            <a:avLst/>
          </a:prstGeom>
        </p:spPr>
      </p:pic>
      <p:cxnSp>
        <p:nvCxnSpPr>
          <p:cNvPr id="5" name="Straight Arrow Connector 4"/>
          <p:cNvCxnSpPr/>
          <p:nvPr/>
        </p:nvCxnSpPr>
        <p:spPr>
          <a:xfrm flipH="1">
            <a:off x="4215378" y="3263477"/>
            <a:ext cx="800100" cy="45720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stretch>
            <a:fillRect/>
          </a:stretch>
        </p:blipFill>
        <p:spPr>
          <a:xfrm>
            <a:off x="5015478" y="139700"/>
            <a:ext cx="3458970" cy="5700447"/>
          </a:xfrm>
          <a:prstGeom prst="rect">
            <a:avLst/>
          </a:prstGeom>
        </p:spPr>
      </p:pic>
      <p:sp>
        <p:nvSpPr>
          <p:cNvPr id="8" name="Rectangle 7"/>
          <p:cNvSpPr/>
          <p:nvPr/>
        </p:nvSpPr>
        <p:spPr>
          <a:xfrm>
            <a:off x="279400" y="6388100"/>
            <a:ext cx="7505700" cy="337857"/>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2113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err="1" smtClean="0"/>
              <a:t>SearchING</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3"/>
          <p:cNvSpPr>
            <a:spLocks noGrp="1"/>
          </p:cNvSpPr>
          <p:nvPr>
            <p:ph sz="half" idx="2"/>
          </p:nvPr>
        </p:nvSpPr>
        <p:spPr>
          <a:xfrm>
            <a:off x="614362" y="2084832"/>
            <a:ext cx="8129588" cy="4285678"/>
          </a:xfrm>
        </p:spPr>
        <p:txBody>
          <a:bodyPr>
            <a:normAutofit/>
          </a:bodyPr>
          <a:lstStyle/>
          <a:p>
            <a:pPr marL="0" indent="0">
              <a:buNone/>
            </a:pPr>
            <a:r>
              <a:rPr lang="en-US" sz="2400" dirty="0" smtClean="0"/>
              <a:t>Approach for the Popup used</a:t>
            </a:r>
          </a:p>
          <a:p>
            <a:pPr>
              <a:buFont typeface="Wingdings" panose="05000000000000000000" pitchFamily="2" charset="2"/>
              <a:buChar char="q"/>
            </a:pPr>
            <a:r>
              <a:rPr lang="en-US" sz="2400" dirty="0" smtClean="0"/>
              <a:t>Secondary Page</a:t>
            </a:r>
          </a:p>
          <a:p>
            <a:pPr>
              <a:buFont typeface="Wingdings" panose="05000000000000000000" pitchFamily="2" charset="2"/>
              <a:buChar char="q"/>
            </a:pPr>
            <a:r>
              <a:rPr lang="en-US" sz="2400" dirty="0" err="1" smtClean="0"/>
              <a:t>doModal</a:t>
            </a:r>
            <a:r>
              <a:rPr lang="en-US" sz="2400" dirty="0" smtClean="0"/>
              <a:t> Call</a:t>
            </a:r>
          </a:p>
          <a:p>
            <a:pPr>
              <a:buFont typeface="Wingdings" panose="05000000000000000000" pitchFamily="2" charset="2"/>
              <a:buChar char="q"/>
            </a:pPr>
            <a:endParaRPr lang="en-US" sz="2400" dirty="0"/>
          </a:p>
          <a:p>
            <a:pPr marL="0" indent="0">
              <a:buNone/>
            </a:pPr>
            <a:endParaRPr lang="en-US" sz="2400" dirty="0" smtClean="0"/>
          </a:p>
        </p:txBody>
      </p:sp>
      <p:pic>
        <p:nvPicPr>
          <p:cNvPr id="1026" name="Picture 2" descr="C:\Users\UQCSCANL\AppData\Local\Temp\SNAGHTML53a9470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638" y="2732120"/>
            <a:ext cx="5915025" cy="36510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98544" y="575170"/>
            <a:ext cx="8106658" cy="5856229"/>
          </a:xfrm>
          <a:prstGeom prst="rect">
            <a:avLst/>
          </a:prstGeom>
        </p:spPr>
      </p:pic>
      <p:sp>
        <p:nvSpPr>
          <p:cNvPr id="6" name="Rectangle 5"/>
          <p:cNvSpPr/>
          <p:nvPr/>
        </p:nvSpPr>
        <p:spPr>
          <a:xfrm>
            <a:off x="598544" y="1001714"/>
            <a:ext cx="8069206" cy="53687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2656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UQ &amp; ORACLE</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2493" b="12493"/>
          <a:stretch>
            <a:fillRect/>
          </a:stretch>
        </p:blipFill>
        <p:spPr/>
      </p:pic>
      <p:sp>
        <p:nvSpPr>
          <p:cNvPr id="4" name="Text Placeholder 3"/>
          <p:cNvSpPr>
            <a:spLocks noGrp="1"/>
          </p:cNvSpPr>
          <p:nvPr>
            <p:ph type="body" sz="half" idx="2"/>
          </p:nvPr>
        </p:nvSpPr>
        <p:spPr>
          <a:xfrm>
            <a:off x="6284891" y="4960138"/>
            <a:ext cx="2856824" cy="1463040"/>
          </a:xfrm>
        </p:spPr>
        <p:txBody>
          <a:bodyPr>
            <a:normAutofit/>
          </a:bodyPr>
          <a:lstStyle/>
          <a:p>
            <a:r>
              <a:rPr lang="en-US" dirty="0"/>
              <a:t>Campus Solutions 9.0 PT8.55.05</a:t>
            </a:r>
          </a:p>
          <a:p>
            <a:r>
              <a:rPr lang="en-US" dirty="0"/>
              <a:t>Financials 9.2 PT 8.55.03</a:t>
            </a:r>
          </a:p>
          <a:p>
            <a:r>
              <a:rPr lang="en-AU" dirty="0"/>
              <a:t>Oracle Service Cloud </a:t>
            </a:r>
            <a:r>
              <a:rPr lang="en-AU" dirty="0" smtClean="0"/>
              <a:t>May 2015 </a:t>
            </a:r>
            <a:endParaRPr lang="en-US" dirty="0"/>
          </a:p>
        </p:txBody>
      </p:sp>
    </p:spTree>
    <p:extLst>
      <p:ext uri="{BB962C8B-B14F-4D97-AF65-F5344CB8AC3E}">
        <p14:creationId xmlns:p14="http://schemas.microsoft.com/office/powerpoint/2010/main" val="21209642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err="1" smtClean="0"/>
              <a:t>SearchING</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sz="half" idx="2"/>
          </p:nvPr>
        </p:nvSpPr>
        <p:spPr>
          <a:xfrm>
            <a:off x="614362" y="2084832"/>
            <a:ext cx="8129588" cy="4386834"/>
          </a:xfrm>
        </p:spPr>
        <p:txBody>
          <a:bodyPr>
            <a:normAutofit/>
          </a:bodyPr>
          <a:lstStyle/>
          <a:p>
            <a:pPr marL="0" indent="0">
              <a:spcAft>
                <a:spcPts val="0"/>
              </a:spcAft>
              <a:buNone/>
            </a:pPr>
            <a:r>
              <a:rPr lang="en-US" sz="2400" dirty="0" smtClean="0"/>
              <a:t>Web Profile Configuration</a:t>
            </a:r>
          </a:p>
          <a:p>
            <a:pPr marL="0" indent="0">
              <a:spcAft>
                <a:spcPts val="0"/>
              </a:spcAft>
              <a:buNone/>
            </a:pPr>
            <a:r>
              <a:rPr lang="en-US" sz="2400" dirty="0" err="1" smtClean="0"/>
              <a:t>PeopleTools</a:t>
            </a:r>
            <a:r>
              <a:rPr lang="en-US" sz="2400" dirty="0" smtClean="0"/>
              <a:t> &gt; Web Profile &gt; Web Profile Configuration</a:t>
            </a:r>
          </a:p>
          <a:p>
            <a:pPr marL="0" indent="0">
              <a:buNone/>
            </a:pPr>
            <a:endParaRPr lang="en-US" sz="2400" dirty="0" smtClean="0"/>
          </a:p>
        </p:txBody>
      </p:sp>
      <p:pic>
        <p:nvPicPr>
          <p:cNvPr id="3" name="Picture 2"/>
          <p:cNvPicPr>
            <a:picLocks noChangeAspect="1"/>
          </p:cNvPicPr>
          <p:nvPr/>
        </p:nvPicPr>
        <p:blipFill>
          <a:blip r:embed="rId4"/>
          <a:stretch>
            <a:fillRect/>
          </a:stretch>
        </p:blipFill>
        <p:spPr>
          <a:xfrm>
            <a:off x="1072349" y="3000857"/>
            <a:ext cx="6285714" cy="3857143"/>
          </a:xfrm>
          <a:prstGeom prst="rect">
            <a:avLst/>
          </a:prstGeom>
        </p:spPr>
      </p:pic>
      <p:sp>
        <p:nvSpPr>
          <p:cNvPr id="6" name="Rectangle 5"/>
          <p:cNvSpPr/>
          <p:nvPr/>
        </p:nvSpPr>
        <p:spPr>
          <a:xfrm>
            <a:off x="1219200" y="4559300"/>
            <a:ext cx="4991100" cy="279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25806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err="1" smtClean="0"/>
              <a:t>SearchING</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026538" y="832998"/>
            <a:ext cx="3458970" cy="5700447"/>
          </a:xfrm>
          <a:prstGeom prst="rect">
            <a:avLst/>
          </a:prstGeom>
        </p:spPr>
      </p:pic>
      <p:sp>
        <p:nvSpPr>
          <p:cNvPr id="4" name="Rectangle 3"/>
          <p:cNvSpPr/>
          <p:nvPr/>
        </p:nvSpPr>
        <p:spPr>
          <a:xfrm>
            <a:off x="3026538" y="1625600"/>
            <a:ext cx="300862" cy="4648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3026538" y="1060449"/>
            <a:ext cx="1574037" cy="2159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9075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err="1" smtClean="0"/>
              <a:t>SearchING</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833686" y="1840466"/>
            <a:ext cx="3867150" cy="2257425"/>
          </a:xfrm>
          <a:prstGeom prst="rect">
            <a:avLst/>
          </a:prstGeom>
        </p:spPr>
      </p:pic>
      <p:pic>
        <p:nvPicPr>
          <p:cNvPr id="6" name="Picture 5"/>
          <p:cNvPicPr>
            <a:picLocks noChangeAspect="1"/>
          </p:cNvPicPr>
          <p:nvPr/>
        </p:nvPicPr>
        <p:blipFill>
          <a:blip r:embed="rId5"/>
          <a:stretch>
            <a:fillRect/>
          </a:stretch>
        </p:blipFill>
        <p:spPr>
          <a:xfrm>
            <a:off x="307848" y="4691062"/>
            <a:ext cx="8436102" cy="1133475"/>
          </a:xfrm>
          <a:prstGeom prst="rect">
            <a:avLst/>
          </a:prstGeom>
        </p:spPr>
      </p:pic>
      <p:sp>
        <p:nvSpPr>
          <p:cNvPr id="12" name="Oval 11"/>
          <p:cNvSpPr/>
          <p:nvPr/>
        </p:nvSpPr>
        <p:spPr>
          <a:xfrm>
            <a:off x="768096" y="2384385"/>
            <a:ext cx="424096" cy="131951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 name="Straight Arrow Connector 13"/>
          <p:cNvCxnSpPr>
            <a:stCxn id="12" idx="5"/>
          </p:cNvCxnSpPr>
          <p:nvPr/>
        </p:nvCxnSpPr>
        <p:spPr>
          <a:xfrm>
            <a:off x="1130085" y="3510661"/>
            <a:ext cx="814462" cy="17095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727049" y="5197032"/>
            <a:ext cx="428263" cy="3472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descr="C:\Users\UQCSCANL\AppData\Local\Temp\SNAGHTML5779880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649" y="1084960"/>
            <a:ext cx="4705700" cy="524639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706319" y="2465408"/>
            <a:ext cx="1296365" cy="2546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Arrow Connector 17"/>
          <p:cNvCxnSpPr>
            <a:stCxn id="15" idx="7"/>
          </p:cNvCxnSpPr>
          <p:nvPr/>
        </p:nvCxnSpPr>
        <p:spPr>
          <a:xfrm flipV="1">
            <a:off x="4092594" y="2720052"/>
            <a:ext cx="1613725" cy="25278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7"/>
          <a:stretch>
            <a:fillRect/>
          </a:stretch>
        </p:blipFill>
        <p:spPr>
          <a:xfrm>
            <a:off x="20191" y="1731224"/>
            <a:ext cx="9123809" cy="4733333"/>
          </a:xfrm>
          <a:prstGeom prst="rect">
            <a:avLst/>
          </a:prstGeom>
        </p:spPr>
      </p:pic>
    </p:spTree>
    <p:extLst>
      <p:ext uri="{BB962C8B-B14F-4D97-AF65-F5344CB8AC3E}">
        <p14:creationId xmlns:p14="http://schemas.microsoft.com/office/powerpoint/2010/main" val="172750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err="1" smtClean="0"/>
              <a:t>SearchING</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3"/>
          <p:cNvSpPr>
            <a:spLocks noGrp="1"/>
          </p:cNvSpPr>
          <p:nvPr>
            <p:ph sz="half" idx="2"/>
          </p:nvPr>
        </p:nvSpPr>
        <p:spPr>
          <a:xfrm>
            <a:off x="614362" y="2185988"/>
            <a:ext cx="8129588" cy="4285678"/>
          </a:xfrm>
        </p:spPr>
        <p:txBody>
          <a:bodyPr>
            <a:normAutofit/>
          </a:bodyPr>
          <a:lstStyle/>
          <a:p>
            <a:pPr marL="0" indent="0">
              <a:buNone/>
            </a:pPr>
            <a:r>
              <a:rPr lang="en-US" sz="2400" dirty="0" smtClean="0"/>
              <a:t>Technical approach refactored</a:t>
            </a:r>
          </a:p>
          <a:p>
            <a:pPr marL="0" indent="0">
              <a:buNone/>
            </a:pPr>
            <a:endParaRPr lang="en-US" sz="2400" dirty="0" smtClean="0"/>
          </a:p>
          <a:p>
            <a:pPr marL="0" indent="0">
              <a:buNone/>
            </a:pPr>
            <a:r>
              <a:rPr lang="en-US" sz="2400" dirty="0" smtClean="0"/>
              <a:t>Went from:</a:t>
            </a:r>
          </a:p>
          <a:p>
            <a:pPr>
              <a:buFont typeface="Wingdings" panose="05000000000000000000" pitchFamily="2" charset="2"/>
              <a:buChar char="q"/>
            </a:pPr>
            <a:r>
              <a:rPr lang="en-US" sz="2400" dirty="0" smtClean="0"/>
              <a:t>A couple of objects per field with repeated code</a:t>
            </a:r>
          </a:p>
          <a:p>
            <a:pPr marL="0" indent="0">
              <a:buNone/>
            </a:pPr>
            <a:r>
              <a:rPr lang="en-US" sz="2400" dirty="0" smtClean="0"/>
              <a:t>To:</a:t>
            </a:r>
          </a:p>
          <a:p>
            <a:pPr>
              <a:buFont typeface="Wingdings" panose="05000000000000000000" pitchFamily="2" charset="2"/>
              <a:buChar char="q"/>
            </a:pPr>
            <a:r>
              <a:rPr lang="en-US" sz="2400" dirty="0" smtClean="0"/>
              <a:t>One shared page and one shared dynamic view</a:t>
            </a:r>
          </a:p>
          <a:p>
            <a:pPr>
              <a:buFont typeface="Wingdings" panose="05000000000000000000" pitchFamily="2" charset="2"/>
              <a:buChar char="q"/>
            </a:pPr>
            <a:r>
              <a:rPr lang="en-US" sz="2400" dirty="0" smtClean="0"/>
              <a:t>Coupled with an application class</a:t>
            </a:r>
          </a:p>
          <a:p>
            <a:pPr>
              <a:buFont typeface="Wingdings" panose="05000000000000000000" pitchFamily="2" charset="2"/>
              <a:buChar char="q"/>
            </a:pPr>
            <a:endParaRPr lang="en-US" sz="2400" dirty="0"/>
          </a:p>
          <a:p>
            <a:pPr>
              <a:buFont typeface="Wingdings" panose="05000000000000000000" pitchFamily="2" charset="2"/>
              <a:buChar char="q"/>
            </a:pPr>
            <a:endParaRPr lang="en-US" dirty="0" smtClean="0"/>
          </a:p>
          <a:p>
            <a:pPr>
              <a:buFont typeface="Wingdings" panose="05000000000000000000" pitchFamily="2" charset="2"/>
              <a:buChar char="q"/>
            </a:pPr>
            <a:endParaRPr lang="en-US" sz="2400" dirty="0" smtClean="0"/>
          </a:p>
        </p:txBody>
      </p:sp>
    </p:spTree>
    <p:extLst>
      <p:ext uri="{BB962C8B-B14F-4D97-AF65-F5344CB8AC3E}">
        <p14:creationId xmlns:p14="http://schemas.microsoft.com/office/powerpoint/2010/main" val="25046888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a:t>OLA </a:t>
            </a:r>
            <a:r>
              <a:rPr lang="en-US" dirty="0" err="1" smtClean="0"/>
              <a:t>Workcentre</a:t>
            </a:r>
            <a:r>
              <a:rPr lang="en-US" dirty="0" smtClean="0"/>
              <a:t> Technical Structure</a:t>
            </a:r>
            <a:endParaRPr lang="en-US" dirty="0"/>
          </a:p>
        </p:txBody>
      </p:sp>
      <p:sp>
        <p:nvSpPr>
          <p:cNvPr id="4" name="Content Placeholder 3"/>
          <p:cNvSpPr>
            <a:spLocks noGrp="1"/>
          </p:cNvSpPr>
          <p:nvPr>
            <p:ph sz="half" idx="2"/>
          </p:nvPr>
        </p:nvSpPr>
        <p:spPr>
          <a:xfrm>
            <a:off x="614362" y="1838325"/>
            <a:ext cx="8129588" cy="4633341"/>
          </a:xfrm>
        </p:spPr>
        <p:txBody>
          <a:bodyPr>
            <a:normAutofit/>
          </a:bodyPr>
          <a:lstStyle/>
          <a:p>
            <a:pPr marL="0" indent="0" algn="ctr">
              <a:buNone/>
            </a:pPr>
            <a:r>
              <a:rPr lang="en-US" sz="4000" dirty="0" smtClean="0">
                <a:solidFill>
                  <a:srgbClr val="FF0000"/>
                </a:solidFill>
              </a:rPr>
              <a:t>Gotcha!</a:t>
            </a:r>
            <a:endParaRPr lang="en-US" sz="4000" dirty="0"/>
          </a:p>
          <a:p>
            <a:pPr marL="0" indent="0">
              <a:buNone/>
            </a:pPr>
            <a:endParaRPr lang="en-US" sz="2400" dirty="0"/>
          </a:p>
          <a:p>
            <a:pPr>
              <a:buFont typeface="Wingdings" panose="05000000000000000000" pitchFamily="2" charset="2"/>
              <a:buChar char="q"/>
            </a:pPr>
            <a:r>
              <a:rPr lang="en-US" sz="2400" dirty="0" smtClean="0"/>
              <a:t>1173 Programs</a:t>
            </a:r>
          </a:p>
          <a:p>
            <a:pPr>
              <a:buFont typeface="Wingdings" panose="05000000000000000000" pitchFamily="2" charset="2"/>
              <a:buChar char="q"/>
            </a:pPr>
            <a:r>
              <a:rPr lang="en-US" sz="2400" dirty="0" smtClean="0"/>
              <a:t>Close to 16000 Plans</a:t>
            </a: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5276850" y="2502537"/>
            <a:ext cx="3795458" cy="4222113"/>
          </a:xfrm>
          <a:prstGeom prst="rect">
            <a:avLst/>
          </a:prstGeom>
        </p:spPr>
      </p:pic>
      <p:pic>
        <p:nvPicPr>
          <p:cNvPr id="9" name="Picture 8"/>
          <p:cNvPicPr>
            <a:picLocks noChangeAspect="1"/>
          </p:cNvPicPr>
          <p:nvPr/>
        </p:nvPicPr>
        <p:blipFill>
          <a:blip r:embed="rId5"/>
          <a:stretch>
            <a:fillRect/>
          </a:stretch>
        </p:blipFill>
        <p:spPr>
          <a:xfrm>
            <a:off x="896629" y="593725"/>
            <a:ext cx="7354402" cy="5724046"/>
          </a:xfrm>
          <a:prstGeom prst="rect">
            <a:avLst/>
          </a:prstGeom>
        </p:spPr>
      </p:pic>
      <p:pic>
        <p:nvPicPr>
          <p:cNvPr id="10" name="Picture 9"/>
          <p:cNvPicPr>
            <a:picLocks noChangeAspect="1"/>
          </p:cNvPicPr>
          <p:nvPr/>
        </p:nvPicPr>
        <p:blipFill>
          <a:blip r:embed="rId6"/>
          <a:stretch>
            <a:fillRect/>
          </a:stretch>
        </p:blipFill>
        <p:spPr>
          <a:xfrm>
            <a:off x="614362" y="2106041"/>
            <a:ext cx="7712237" cy="2838222"/>
          </a:xfrm>
          <a:prstGeom prst="rect">
            <a:avLst/>
          </a:prstGeom>
        </p:spPr>
      </p:pic>
    </p:spTree>
    <p:extLst>
      <p:ext uri="{BB962C8B-B14F-4D97-AF65-F5344CB8AC3E}">
        <p14:creationId xmlns:p14="http://schemas.microsoft.com/office/powerpoint/2010/main" val="295629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Win 4.    The Rich Results </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735300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The RICH RESULTS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48757" y="2084832"/>
            <a:ext cx="9057143" cy="4523809"/>
          </a:xfrm>
          <a:prstGeom prst="rect">
            <a:avLst/>
          </a:prstGeom>
        </p:spPr>
      </p:pic>
      <p:pic>
        <p:nvPicPr>
          <p:cNvPr id="7" name="Picture 6"/>
          <p:cNvPicPr>
            <a:picLocks noChangeAspect="1"/>
          </p:cNvPicPr>
          <p:nvPr/>
        </p:nvPicPr>
        <p:blipFill>
          <a:blip r:embed="rId5"/>
          <a:stretch>
            <a:fillRect/>
          </a:stretch>
        </p:blipFill>
        <p:spPr>
          <a:xfrm>
            <a:off x="1028700" y="1515632"/>
            <a:ext cx="6781800" cy="5342368"/>
          </a:xfrm>
          <a:prstGeom prst="rect">
            <a:avLst/>
          </a:prstGeom>
        </p:spPr>
      </p:pic>
    </p:spTree>
    <p:extLst>
      <p:ext uri="{BB962C8B-B14F-4D97-AF65-F5344CB8AC3E}">
        <p14:creationId xmlns:p14="http://schemas.microsoft.com/office/powerpoint/2010/main" val="222442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The rich results</a:t>
            </a:r>
            <a:endParaRPr lang="en-US" dirty="0"/>
          </a:p>
        </p:txBody>
      </p:sp>
      <p:sp>
        <p:nvSpPr>
          <p:cNvPr id="4" name="Content Placeholder 3"/>
          <p:cNvSpPr>
            <a:spLocks noGrp="1"/>
          </p:cNvSpPr>
          <p:nvPr>
            <p:ph sz="half" idx="2"/>
          </p:nvPr>
        </p:nvSpPr>
        <p:spPr>
          <a:xfrm>
            <a:off x="322262" y="2084388"/>
            <a:ext cx="8129588" cy="4285678"/>
          </a:xfrm>
        </p:spPr>
        <p:txBody>
          <a:bodyPr>
            <a:normAutofit/>
          </a:bodyPr>
          <a:lstStyle/>
          <a:p>
            <a:pPr marL="0" indent="0" algn="ctr">
              <a:buNone/>
            </a:pPr>
            <a:r>
              <a:rPr lang="en-US" sz="4000" dirty="0" smtClean="0">
                <a:solidFill>
                  <a:srgbClr val="FF0000"/>
                </a:solidFill>
              </a:rPr>
              <a:t>Gotcha!</a:t>
            </a:r>
            <a:endParaRPr lang="en-US" sz="2400" dirty="0"/>
          </a:p>
          <a:p>
            <a:pPr marL="0" indent="0" algn="ctr">
              <a:buNone/>
            </a:pPr>
            <a:endParaRPr lang="en-US" sz="4000" dirty="0" smtClean="0">
              <a:solidFill>
                <a:srgbClr val="FF0000"/>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3"/>
          <p:cNvSpPr>
            <a:spLocks noGrp="1"/>
          </p:cNvSpPr>
          <p:nvPr>
            <p:ph sz="half" idx="2"/>
          </p:nvPr>
        </p:nvSpPr>
        <p:spPr>
          <a:xfrm>
            <a:off x="614362" y="3005138"/>
            <a:ext cx="8129588" cy="4285678"/>
          </a:xfrm>
        </p:spPr>
        <p:txBody>
          <a:bodyPr>
            <a:normAutofit/>
          </a:bodyPr>
          <a:lstStyle/>
          <a:p>
            <a:pPr>
              <a:buFont typeface="Wingdings" panose="05000000000000000000" pitchFamily="2" charset="2"/>
              <a:buChar char="q"/>
            </a:pPr>
            <a:r>
              <a:rPr lang="en-US" sz="2400" dirty="0" smtClean="0"/>
              <a:t>Where is the spinning icon?</a:t>
            </a:r>
          </a:p>
          <a:p>
            <a:pPr>
              <a:buFont typeface="Wingdings" panose="05000000000000000000" pitchFamily="2" charset="2"/>
              <a:buChar char="q"/>
            </a:pPr>
            <a:r>
              <a:rPr lang="en-US" sz="2400" dirty="0" smtClean="0"/>
              <a:t>Where are my scroll bars?</a:t>
            </a:r>
          </a:p>
          <a:p>
            <a:pPr>
              <a:buFont typeface="Wingdings" panose="05000000000000000000" pitchFamily="2" charset="2"/>
              <a:buChar char="q"/>
            </a:pPr>
            <a:endParaRPr lang="en-US" sz="2400" dirty="0"/>
          </a:p>
          <a:p>
            <a:pPr>
              <a:buFont typeface="Wingdings" panose="05000000000000000000" pitchFamily="2" charset="2"/>
              <a:buChar char="q"/>
            </a:pPr>
            <a:endParaRPr lang="en-US" dirty="0" smtClean="0"/>
          </a:p>
          <a:p>
            <a:pPr>
              <a:buFont typeface="Wingdings" panose="05000000000000000000" pitchFamily="2" charset="2"/>
              <a:buChar char="q"/>
            </a:pPr>
            <a:endParaRPr lang="en-US" sz="2400" dirty="0" smtClean="0"/>
          </a:p>
        </p:txBody>
      </p:sp>
      <p:pic>
        <p:nvPicPr>
          <p:cNvPr id="11" name="Picture 10"/>
          <p:cNvPicPr>
            <a:picLocks noChangeAspect="1"/>
          </p:cNvPicPr>
          <p:nvPr/>
        </p:nvPicPr>
        <p:blipFill>
          <a:blip r:embed="rId4"/>
          <a:stretch>
            <a:fillRect/>
          </a:stretch>
        </p:blipFill>
        <p:spPr>
          <a:xfrm>
            <a:off x="961771" y="1694324"/>
            <a:ext cx="7385304" cy="4671315"/>
          </a:xfrm>
          <a:prstGeom prst="rect">
            <a:avLst/>
          </a:prstGeom>
        </p:spPr>
      </p:pic>
      <p:pic>
        <p:nvPicPr>
          <p:cNvPr id="12" name="Picture 11"/>
          <p:cNvPicPr>
            <a:picLocks noChangeAspect="1"/>
          </p:cNvPicPr>
          <p:nvPr/>
        </p:nvPicPr>
        <p:blipFill>
          <a:blip r:embed="rId5"/>
          <a:stretch>
            <a:fillRect/>
          </a:stretch>
        </p:blipFill>
        <p:spPr>
          <a:xfrm>
            <a:off x="38100" y="1633551"/>
            <a:ext cx="9057143" cy="4485714"/>
          </a:xfrm>
          <a:prstGeom prst="rect">
            <a:avLst/>
          </a:prstGeom>
        </p:spPr>
      </p:pic>
      <p:pic>
        <p:nvPicPr>
          <p:cNvPr id="8" name="Picture 7"/>
          <p:cNvPicPr>
            <a:picLocks noChangeAspect="1"/>
          </p:cNvPicPr>
          <p:nvPr/>
        </p:nvPicPr>
        <p:blipFill>
          <a:blip r:embed="rId6"/>
          <a:stretch>
            <a:fillRect/>
          </a:stretch>
        </p:blipFill>
        <p:spPr>
          <a:xfrm>
            <a:off x="60323" y="1633551"/>
            <a:ext cx="9038095" cy="4780952"/>
          </a:xfrm>
          <a:prstGeom prst="rect">
            <a:avLst/>
          </a:prstGeom>
        </p:spPr>
      </p:pic>
      <p:cxnSp>
        <p:nvCxnSpPr>
          <p:cNvPr id="13" name="Straight Arrow Connector 12"/>
          <p:cNvCxnSpPr/>
          <p:nvPr/>
        </p:nvCxnSpPr>
        <p:spPr>
          <a:xfrm>
            <a:off x="6905625" y="1966913"/>
            <a:ext cx="1724025" cy="6048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91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The rich results</a:t>
            </a:r>
            <a:endParaRPr lang="en-US" dirty="0"/>
          </a:p>
        </p:txBody>
      </p:sp>
      <p:sp>
        <p:nvSpPr>
          <p:cNvPr id="4" name="Content Placeholder 3"/>
          <p:cNvSpPr>
            <a:spLocks noGrp="1"/>
          </p:cNvSpPr>
          <p:nvPr>
            <p:ph sz="half" idx="2"/>
          </p:nvPr>
        </p:nvSpPr>
        <p:spPr>
          <a:xfrm>
            <a:off x="614362" y="2185988"/>
            <a:ext cx="8129588" cy="4285678"/>
          </a:xfrm>
        </p:spPr>
        <p:txBody>
          <a:bodyPr>
            <a:normAutofit/>
          </a:bodyPr>
          <a:lstStyle/>
          <a:p>
            <a:pPr marL="0" indent="0" algn="ctr">
              <a:buNone/>
            </a:pPr>
            <a:r>
              <a:rPr lang="en-US" sz="4000" dirty="0" smtClean="0">
                <a:solidFill>
                  <a:srgbClr val="FF0000"/>
                </a:solidFill>
              </a:rPr>
              <a:t>Gotcha!</a:t>
            </a:r>
            <a:endParaRPr lang="en-US" sz="2400" dirty="0"/>
          </a:p>
          <a:p>
            <a:pPr marL="0" indent="0" algn="ctr">
              <a:buNone/>
            </a:pPr>
            <a:endParaRPr lang="en-US" sz="4000" dirty="0" smtClean="0">
              <a:solidFill>
                <a:srgbClr val="FF0000"/>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3"/>
          <p:cNvSpPr>
            <a:spLocks noGrp="1"/>
          </p:cNvSpPr>
          <p:nvPr>
            <p:ph sz="half" idx="2"/>
          </p:nvPr>
        </p:nvSpPr>
        <p:spPr>
          <a:xfrm>
            <a:off x="614362" y="3005138"/>
            <a:ext cx="8129588" cy="4285678"/>
          </a:xfrm>
        </p:spPr>
        <p:txBody>
          <a:bodyPr>
            <a:normAutofit/>
          </a:bodyPr>
          <a:lstStyle/>
          <a:p>
            <a:pPr>
              <a:buFont typeface="Wingdings" panose="05000000000000000000" pitchFamily="2" charset="2"/>
              <a:buChar char="q"/>
            </a:pPr>
            <a:r>
              <a:rPr lang="en-US" sz="2400" dirty="0" smtClean="0"/>
              <a:t>Where is the spinning icon?</a:t>
            </a:r>
          </a:p>
          <a:p>
            <a:pPr>
              <a:buFont typeface="Wingdings" panose="05000000000000000000" pitchFamily="2" charset="2"/>
              <a:buChar char="q"/>
            </a:pPr>
            <a:r>
              <a:rPr lang="en-US" sz="2400" dirty="0" smtClean="0"/>
              <a:t>Where are my scroll bars?</a:t>
            </a:r>
          </a:p>
          <a:p>
            <a:pPr>
              <a:buFont typeface="Wingdings" panose="05000000000000000000" pitchFamily="2" charset="2"/>
              <a:buChar char="q"/>
            </a:pPr>
            <a:endParaRPr lang="en-US" sz="2400" dirty="0"/>
          </a:p>
          <a:p>
            <a:pPr>
              <a:buFont typeface="Wingdings" panose="05000000000000000000" pitchFamily="2" charset="2"/>
              <a:buChar char="q"/>
            </a:pPr>
            <a:endParaRPr lang="en-US" dirty="0" smtClean="0"/>
          </a:p>
          <a:p>
            <a:pPr>
              <a:buFont typeface="Wingdings" panose="05000000000000000000" pitchFamily="2" charset="2"/>
              <a:buChar char="q"/>
            </a:pPr>
            <a:endParaRPr lang="en-US" sz="2400" dirty="0" smtClean="0"/>
          </a:p>
        </p:txBody>
      </p:sp>
      <p:pic>
        <p:nvPicPr>
          <p:cNvPr id="5" name="Picture 4"/>
          <p:cNvPicPr>
            <a:picLocks noChangeAspect="1"/>
          </p:cNvPicPr>
          <p:nvPr/>
        </p:nvPicPr>
        <p:blipFill>
          <a:blip r:embed="rId4"/>
          <a:stretch>
            <a:fillRect/>
          </a:stretch>
        </p:blipFill>
        <p:spPr>
          <a:xfrm>
            <a:off x="768096" y="4162139"/>
            <a:ext cx="7048500" cy="1971675"/>
          </a:xfrm>
          <a:prstGeom prst="rect">
            <a:avLst/>
          </a:prstGeom>
        </p:spPr>
      </p:pic>
    </p:spTree>
    <p:extLst>
      <p:ext uri="{BB962C8B-B14F-4D97-AF65-F5344CB8AC3E}">
        <p14:creationId xmlns:p14="http://schemas.microsoft.com/office/powerpoint/2010/main" val="29549310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The rich results</a:t>
            </a:r>
            <a:endParaRPr lang="en-US" dirty="0"/>
          </a:p>
        </p:txBody>
      </p:sp>
      <p:sp>
        <p:nvSpPr>
          <p:cNvPr id="4" name="Content Placeholder 3"/>
          <p:cNvSpPr>
            <a:spLocks noGrp="1"/>
          </p:cNvSpPr>
          <p:nvPr>
            <p:ph sz="half" idx="2"/>
          </p:nvPr>
        </p:nvSpPr>
        <p:spPr>
          <a:xfrm>
            <a:off x="614362" y="2185988"/>
            <a:ext cx="8129588" cy="4285678"/>
          </a:xfrm>
        </p:spPr>
        <p:txBody>
          <a:bodyPr>
            <a:normAutofit/>
          </a:bodyPr>
          <a:lstStyle/>
          <a:p>
            <a:pPr marL="0" indent="0" algn="ctr">
              <a:buNone/>
            </a:pPr>
            <a:r>
              <a:rPr lang="en-US" sz="4000" dirty="0" smtClean="0">
                <a:solidFill>
                  <a:srgbClr val="FF0000"/>
                </a:solidFill>
              </a:rPr>
              <a:t>Gotcha!</a:t>
            </a:r>
            <a:endParaRPr lang="en-US" sz="2400" dirty="0"/>
          </a:p>
          <a:p>
            <a:pPr marL="0" indent="0" algn="ctr">
              <a:buNone/>
            </a:pPr>
            <a:endParaRPr lang="en-US" sz="4000" dirty="0" smtClean="0">
              <a:solidFill>
                <a:srgbClr val="FF0000"/>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3"/>
          <p:cNvSpPr>
            <a:spLocks noGrp="1"/>
          </p:cNvSpPr>
          <p:nvPr>
            <p:ph sz="half" idx="2"/>
          </p:nvPr>
        </p:nvSpPr>
        <p:spPr>
          <a:xfrm>
            <a:off x="614362" y="3005138"/>
            <a:ext cx="8129588" cy="4285678"/>
          </a:xfrm>
        </p:spPr>
        <p:txBody>
          <a:bodyPr>
            <a:normAutofit/>
          </a:bodyPr>
          <a:lstStyle/>
          <a:p>
            <a:pPr>
              <a:buFont typeface="Wingdings" panose="05000000000000000000" pitchFamily="2" charset="2"/>
              <a:buChar char="q"/>
            </a:pPr>
            <a:r>
              <a:rPr lang="en-US" sz="2400" dirty="0" smtClean="0"/>
              <a:t>Where is the spinning icon?</a:t>
            </a:r>
          </a:p>
          <a:p>
            <a:pPr>
              <a:buFont typeface="Wingdings" panose="05000000000000000000" pitchFamily="2" charset="2"/>
              <a:buChar char="q"/>
            </a:pPr>
            <a:r>
              <a:rPr lang="en-US" sz="2400" dirty="0" smtClean="0"/>
              <a:t>Where are my scroll bars?</a:t>
            </a:r>
          </a:p>
          <a:p>
            <a:pPr>
              <a:buFont typeface="Wingdings" panose="05000000000000000000" pitchFamily="2" charset="2"/>
              <a:buChar char="q"/>
            </a:pPr>
            <a:endParaRPr lang="en-US" sz="2400" dirty="0"/>
          </a:p>
          <a:p>
            <a:pPr>
              <a:buFont typeface="Wingdings" panose="05000000000000000000" pitchFamily="2" charset="2"/>
              <a:buChar char="q"/>
            </a:pPr>
            <a:endParaRPr lang="en-US" dirty="0" smtClean="0"/>
          </a:p>
          <a:p>
            <a:pPr>
              <a:buFont typeface="Wingdings" panose="05000000000000000000" pitchFamily="2" charset="2"/>
              <a:buChar char="q"/>
            </a:pPr>
            <a:endParaRPr lang="en-US" sz="2400" dirty="0" smtClean="0"/>
          </a:p>
        </p:txBody>
      </p:sp>
      <p:pic>
        <p:nvPicPr>
          <p:cNvPr id="3" name="Picture 2"/>
          <p:cNvPicPr>
            <a:picLocks noChangeAspect="1"/>
          </p:cNvPicPr>
          <p:nvPr/>
        </p:nvPicPr>
        <p:blipFill>
          <a:blip r:embed="rId4"/>
          <a:stretch>
            <a:fillRect/>
          </a:stretch>
        </p:blipFill>
        <p:spPr>
          <a:xfrm>
            <a:off x="1552324" y="1816430"/>
            <a:ext cx="5404104" cy="4262793"/>
          </a:xfrm>
          <a:prstGeom prst="rect">
            <a:avLst/>
          </a:prstGeom>
        </p:spPr>
      </p:pic>
      <p:pic>
        <p:nvPicPr>
          <p:cNvPr id="6" name="Picture 5"/>
          <p:cNvPicPr>
            <a:picLocks noChangeAspect="1"/>
          </p:cNvPicPr>
          <p:nvPr/>
        </p:nvPicPr>
        <p:blipFill>
          <a:blip r:embed="rId5"/>
          <a:stretch>
            <a:fillRect/>
          </a:stretch>
        </p:blipFill>
        <p:spPr>
          <a:xfrm>
            <a:off x="2506411" y="2281900"/>
            <a:ext cx="3495930" cy="3630966"/>
          </a:xfrm>
          <a:prstGeom prst="rect">
            <a:avLst/>
          </a:prstGeom>
        </p:spPr>
      </p:pic>
      <p:pic>
        <p:nvPicPr>
          <p:cNvPr id="7" name="Picture 6"/>
          <p:cNvPicPr>
            <a:picLocks noChangeAspect="1"/>
          </p:cNvPicPr>
          <p:nvPr/>
        </p:nvPicPr>
        <p:blipFill>
          <a:blip r:embed="rId6"/>
          <a:stretch>
            <a:fillRect/>
          </a:stretch>
        </p:blipFill>
        <p:spPr>
          <a:xfrm>
            <a:off x="1676400" y="3947827"/>
            <a:ext cx="5781675" cy="1200150"/>
          </a:xfrm>
          <a:prstGeom prst="rect">
            <a:avLst/>
          </a:prstGeom>
        </p:spPr>
      </p:pic>
    </p:spTree>
    <p:extLst>
      <p:ext uri="{BB962C8B-B14F-4D97-AF65-F5344CB8AC3E}">
        <p14:creationId xmlns:p14="http://schemas.microsoft.com/office/powerpoint/2010/main" val="9964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OLA Tombola   Two </a:t>
            </a:r>
            <a:r>
              <a:rPr lang="en-US" dirty="0"/>
              <a:t>Questions </a:t>
            </a:r>
          </a:p>
        </p:txBody>
      </p:sp>
      <p:sp>
        <p:nvSpPr>
          <p:cNvPr id="3" name="Content Placeholder 2"/>
          <p:cNvSpPr>
            <a:spLocks noGrp="1"/>
          </p:cNvSpPr>
          <p:nvPr>
            <p:ph idx="1"/>
          </p:nvPr>
        </p:nvSpPr>
        <p:spPr>
          <a:xfrm>
            <a:off x="768097" y="2286000"/>
            <a:ext cx="3340226" cy="4023360"/>
          </a:xfrm>
        </p:spPr>
        <p:txBody>
          <a:bodyPr>
            <a:normAutofit/>
          </a:bodyPr>
          <a:lstStyle/>
          <a:p>
            <a:pPr marL="457200" indent="-457200">
              <a:buFont typeface="+mj-lt"/>
              <a:buAutoNum type="arabicPeriod"/>
            </a:pPr>
            <a:r>
              <a:rPr lang="en-US" sz="4400" dirty="0"/>
              <a:t>What is a Tombola?</a:t>
            </a:r>
          </a:p>
          <a:p>
            <a:pPr marL="457200" indent="-457200">
              <a:buFont typeface="+mj-lt"/>
              <a:buAutoNum type="arabicPeriod"/>
            </a:pPr>
            <a:r>
              <a:rPr lang="en-US" sz="4400" dirty="0"/>
              <a:t>Why the OLA Tombola?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955" y="1790730"/>
            <a:ext cx="5013900" cy="5013900"/>
          </a:xfrm>
          <a:prstGeom prst="rect">
            <a:avLst/>
          </a:prstGeom>
        </p:spPr>
      </p:pic>
      <p:sp>
        <p:nvSpPr>
          <p:cNvPr id="6" name="Right Arrow 5"/>
          <p:cNvSpPr/>
          <p:nvPr/>
        </p:nvSpPr>
        <p:spPr>
          <a:xfrm>
            <a:off x="4108323" y="1162456"/>
            <a:ext cx="304800" cy="172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175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The RICH RESULTS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sz="half" idx="2"/>
          </p:nvPr>
        </p:nvSpPr>
        <p:spPr>
          <a:xfrm>
            <a:off x="614362" y="2185988"/>
            <a:ext cx="8129588" cy="4285678"/>
          </a:xfrm>
        </p:spPr>
        <p:txBody>
          <a:bodyPr>
            <a:normAutofit/>
          </a:bodyPr>
          <a:lstStyle/>
          <a:p>
            <a:pPr>
              <a:buFont typeface="Wingdings" panose="05000000000000000000" pitchFamily="2" charset="2"/>
              <a:buChar char="q"/>
            </a:pPr>
            <a:r>
              <a:rPr lang="en-US" sz="2400" dirty="0" smtClean="0"/>
              <a:t>Extensive output in the search results</a:t>
            </a:r>
          </a:p>
          <a:p>
            <a:pPr>
              <a:buFont typeface="Wingdings" panose="05000000000000000000" pitchFamily="2" charset="2"/>
              <a:buChar char="q"/>
            </a:pPr>
            <a:r>
              <a:rPr lang="en-US" sz="2400" dirty="0" smtClean="0"/>
              <a:t>Data coming from over 20 tables.</a:t>
            </a:r>
          </a:p>
          <a:p>
            <a:pPr>
              <a:buFont typeface="Wingdings" panose="05000000000000000000" pitchFamily="2" charset="2"/>
              <a:buChar char="q"/>
            </a:pPr>
            <a:r>
              <a:rPr lang="en-US" sz="2400" dirty="0" smtClean="0"/>
              <a:t>Hyperlinks in the grid</a:t>
            </a:r>
          </a:p>
          <a:p>
            <a:pPr marL="0" indent="0">
              <a:buNone/>
            </a:pPr>
            <a:endParaRPr lang="en-US" sz="2400" dirty="0"/>
          </a:p>
          <a:p>
            <a:pPr>
              <a:buFont typeface="Wingdings" panose="05000000000000000000" pitchFamily="2" charset="2"/>
              <a:buChar char="q"/>
            </a:pPr>
            <a:endParaRPr lang="en-US" dirty="0" smtClean="0"/>
          </a:p>
          <a:p>
            <a:pPr>
              <a:buFont typeface="Wingdings" panose="05000000000000000000" pitchFamily="2" charset="2"/>
              <a:buChar char="q"/>
            </a:pPr>
            <a:endParaRPr lang="en-US" sz="2400" dirty="0" smtClean="0"/>
          </a:p>
        </p:txBody>
      </p:sp>
      <p:pic>
        <p:nvPicPr>
          <p:cNvPr id="7" name="Picture 6"/>
          <p:cNvPicPr>
            <a:picLocks noChangeAspect="1"/>
          </p:cNvPicPr>
          <p:nvPr/>
        </p:nvPicPr>
        <p:blipFill>
          <a:blip r:embed="rId4"/>
          <a:stretch>
            <a:fillRect/>
          </a:stretch>
        </p:blipFill>
        <p:spPr>
          <a:xfrm>
            <a:off x="3269163" y="134348"/>
            <a:ext cx="2424113" cy="6589302"/>
          </a:xfrm>
          <a:prstGeom prst="rect">
            <a:avLst/>
          </a:prstGeom>
        </p:spPr>
      </p:pic>
      <p:pic>
        <p:nvPicPr>
          <p:cNvPr id="8" name="Picture 7"/>
          <p:cNvPicPr>
            <a:picLocks noChangeAspect="1"/>
          </p:cNvPicPr>
          <p:nvPr/>
        </p:nvPicPr>
        <p:blipFill>
          <a:blip r:embed="rId5"/>
          <a:stretch>
            <a:fillRect/>
          </a:stretch>
        </p:blipFill>
        <p:spPr>
          <a:xfrm>
            <a:off x="57714" y="2267095"/>
            <a:ext cx="9028571" cy="2323809"/>
          </a:xfrm>
          <a:prstGeom prst="rect">
            <a:avLst/>
          </a:prstGeom>
        </p:spPr>
      </p:pic>
      <p:pic>
        <p:nvPicPr>
          <p:cNvPr id="11" name="Picture 10"/>
          <p:cNvPicPr>
            <a:picLocks noChangeAspect="1"/>
          </p:cNvPicPr>
          <p:nvPr/>
        </p:nvPicPr>
        <p:blipFill>
          <a:blip r:embed="rId6"/>
          <a:stretch>
            <a:fillRect/>
          </a:stretch>
        </p:blipFill>
        <p:spPr>
          <a:xfrm>
            <a:off x="2357714" y="2276619"/>
            <a:ext cx="4428571" cy="2304762"/>
          </a:xfrm>
          <a:prstGeom prst="rect">
            <a:avLst/>
          </a:prstGeom>
        </p:spPr>
      </p:pic>
      <p:pic>
        <p:nvPicPr>
          <p:cNvPr id="12" name="Picture 11"/>
          <p:cNvPicPr>
            <a:picLocks noChangeAspect="1"/>
          </p:cNvPicPr>
          <p:nvPr/>
        </p:nvPicPr>
        <p:blipFill>
          <a:blip r:embed="rId7"/>
          <a:stretch>
            <a:fillRect/>
          </a:stretch>
        </p:blipFill>
        <p:spPr>
          <a:xfrm>
            <a:off x="1110095" y="2281381"/>
            <a:ext cx="6923809" cy="2295238"/>
          </a:xfrm>
          <a:prstGeom prst="rect">
            <a:avLst/>
          </a:prstGeom>
        </p:spPr>
      </p:pic>
      <p:pic>
        <p:nvPicPr>
          <p:cNvPr id="13" name="Picture 12"/>
          <p:cNvPicPr>
            <a:picLocks noChangeAspect="1"/>
          </p:cNvPicPr>
          <p:nvPr/>
        </p:nvPicPr>
        <p:blipFill>
          <a:blip r:embed="rId8"/>
          <a:stretch>
            <a:fillRect/>
          </a:stretch>
        </p:blipFill>
        <p:spPr>
          <a:xfrm>
            <a:off x="1348190" y="2276619"/>
            <a:ext cx="6447619" cy="2304762"/>
          </a:xfrm>
          <a:prstGeom prst="rect">
            <a:avLst/>
          </a:prstGeom>
        </p:spPr>
      </p:pic>
      <p:pic>
        <p:nvPicPr>
          <p:cNvPr id="14" name="Picture 13"/>
          <p:cNvPicPr>
            <a:picLocks noChangeAspect="1"/>
          </p:cNvPicPr>
          <p:nvPr/>
        </p:nvPicPr>
        <p:blipFill>
          <a:blip r:embed="rId9"/>
          <a:stretch>
            <a:fillRect/>
          </a:stretch>
        </p:blipFill>
        <p:spPr>
          <a:xfrm>
            <a:off x="124381" y="2381381"/>
            <a:ext cx="8895238" cy="2095238"/>
          </a:xfrm>
          <a:prstGeom prst="rect">
            <a:avLst/>
          </a:prstGeom>
        </p:spPr>
      </p:pic>
    </p:spTree>
    <p:extLst>
      <p:ext uri="{BB962C8B-B14F-4D97-AF65-F5344CB8AC3E}">
        <p14:creationId xmlns:p14="http://schemas.microsoft.com/office/powerpoint/2010/main" val="301360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Win 5.    The Magic </a:t>
            </a:r>
            <a:r>
              <a:rPr lang="en-US" dirty="0" err="1" smtClean="0"/>
              <a:t>ButtonS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821607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The MAGIC BUTTONS</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a:spLocks noGrp="1"/>
          </p:cNvSpPr>
          <p:nvPr>
            <p:ph sz="half" idx="2"/>
          </p:nvPr>
        </p:nvSpPr>
        <p:spPr>
          <a:xfrm>
            <a:off x="614362" y="2185988"/>
            <a:ext cx="8129588" cy="4285678"/>
          </a:xfrm>
        </p:spPr>
        <p:txBody>
          <a:bodyPr>
            <a:normAutofit/>
          </a:bodyPr>
          <a:lstStyle/>
          <a:p>
            <a:pPr marL="0" indent="0">
              <a:buNone/>
            </a:pPr>
            <a:r>
              <a:rPr lang="en-US" sz="2400" dirty="0" smtClean="0"/>
              <a:t>Engine of the </a:t>
            </a:r>
            <a:r>
              <a:rPr lang="en-US" sz="2400" dirty="0" err="1" smtClean="0"/>
              <a:t>WorkCentres</a:t>
            </a:r>
            <a:endParaRPr lang="en-US" sz="2400" dirty="0" smtClean="0"/>
          </a:p>
          <a:p>
            <a:pPr marL="0" indent="0">
              <a:buNone/>
            </a:pPr>
            <a:endParaRPr lang="en-US" sz="2400" dirty="0" smtClean="0"/>
          </a:p>
          <a:p>
            <a:pPr>
              <a:buFont typeface="Wingdings" panose="05000000000000000000" pitchFamily="2" charset="2"/>
              <a:buChar char="q"/>
            </a:pPr>
            <a:r>
              <a:rPr lang="en-US" sz="2400" dirty="0" smtClean="0"/>
              <a:t>Real power of the </a:t>
            </a:r>
            <a:r>
              <a:rPr lang="en-US" sz="2400" dirty="0" err="1" smtClean="0"/>
              <a:t>WorkCentres</a:t>
            </a:r>
            <a:endParaRPr lang="en-US" sz="2400" dirty="0" smtClean="0"/>
          </a:p>
          <a:p>
            <a:pPr>
              <a:buFont typeface="Wingdings" panose="05000000000000000000" pitchFamily="2" charset="2"/>
              <a:buChar char="q"/>
            </a:pPr>
            <a:r>
              <a:rPr lang="en-US" sz="2400" dirty="0" smtClean="0"/>
              <a:t>Push applications along the assessment path</a:t>
            </a:r>
          </a:p>
          <a:p>
            <a:pPr>
              <a:buFont typeface="Wingdings" panose="05000000000000000000" pitchFamily="2" charset="2"/>
              <a:buChar char="q"/>
            </a:pPr>
            <a:r>
              <a:rPr lang="en-US" sz="2400" dirty="0" smtClean="0"/>
              <a:t>Multi-functional</a:t>
            </a:r>
            <a:endParaRPr lang="en-US" sz="2400" dirty="0"/>
          </a:p>
          <a:p>
            <a:pPr>
              <a:buFont typeface="Wingdings" panose="05000000000000000000" pitchFamily="2" charset="2"/>
              <a:buChar char="q"/>
            </a:pPr>
            <a:endParaRPr lang="en-US" dirty="0" smtClean="0"/>
          </a:p>
          <a:p>
            <a:pPr>
              <a:buFont typeface="Wingdings" panose="05000000000000000000" pitchFamily="2" charset="2"/>
              <a:buChar char="q"/>
            </a:pPr>
            <a:endParaRPr lang="en-US" sz="2400" dirty="0" smtClean="0"/>
          </a:p>
        </p:txBody>
      </p:sp>
      <p:pic>
        <p:nvPicPr>
          <p:cNvPr id="7" name="Picture 6"/>
          <p:cNvPicPr>
            <a:picLocks noChangeAspect="1"/>
          </p:cNvPicPr>
          <p:nvPr/>
        </p:nvPicPr>
        <p:blipFill>
          <a:blip r:embed="rId4"/>
          <a:stretch>
            <a:fillRect/>
          </a:stretch>
        </p:blipFill>
        <p:spPr>
          <a:xfrm>
            <a:off x="86916" y="2257425"/>
            <a:ext cx="8979984" cy="3868960"/>
          </a:xfrm>
          <a:prstGeom prst="rect">
            <a:avLst/>
          </a:prstGeom>
        </p:spPr>
      </p:pic>
      <p:sp>
        <p:nvSpPr>
          <p:cNvPr id="8" name="Rectangle 7"/>
          <p:cNvSpPr/>
          <p:nvPr/>
        </p:nvSpPr>
        <p:spPr>
          <a:xfrm>
            <a:off x="86916" y="2895600"/>
            <a:ext cx="6752034" cy="561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86916" y="3457575"/>
            <a:ext cx="8979984" cy="1400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5"/>
          <a:stretch>
            <a:fillRect/>
          </a:stretch>
        </p:blipFill>
        <p:spPr>
          <a:xfrm>
            <a:off x="291412" y="2453666"/>
            <a:ext cx="8228598" cy="3476478"/>
          </a:xfrm>
          <a:prstGeom prst="rect">
            <a:avLst/>
          </a:prstGeom>
        </p:spPr>
      </p:pic>
      <p:pic>
        <p:nvPicPr>
          <p:cNvPr id="12" name="Picture 11"/>
          <p:cNvPicPr>
            <a:picLocks noChangeAspect="1"/>
          </p:cNvPicPr>
          <p:nvPr/>
        </p:nvPicPr>
        <p:blipFill>
          <a:blip r:embed="rId6"/>
          <a:stretch>
            <a:fillRect/>
          </a:stretch>
        </p:blipFill>
        <p:spPr>
          <a:xfrm>
            <a:off x="377188" y="2257425"/>
            <a:ext cx="8254792" cy="4059956"/>
          </a:xfrm>
          <a:prstGeom prst="rect">
            <a:avLst/>
          </a:prstGeom>
        </p:spPr>
      </p:pic>
      <p:pic>
        <p:nvPicPr>
          <p:cNvPr id="15" name="Picture 14"/>
          <p:cNvPicPr>
            <a:picLocks noChangeAspect="1"/>
          </p:cNvPicPr>
          <p:nvPr/>
        </p:nvPicPr>
        <p:blipFill>
          <a:blip r:embed="rId7"/>
          <a:stretch>
            <a:fillRect/>
          </a:stretch>
        </p:blipFill>
        <p:spPr>
          <a:xfrm>
            <a:off x="54237" y="3475265"/>
            <a:ext cx="9011853" cy="2134959"/>
          </a:xfrm>
          <a:prstGeom prst="rect">
            <a:avLst/>
          </a:prstGeom>
        </p:spPr>
      </p:pic>
      <p:pic>
        <p:nvPicPr>
          <p:cNvPr id="16" name="Picture 15"/>
          <p:cNvPicPr>
            <a:picLocks noChangeAspect="1"/>
          </p:cNvPicPr>
          <p:nvPr/>
        </p:nvPicPr>
        <p:blipFill>
          <a:blip r:embed="rId8"/>
          <a:stretch>
            <a:fillRect/>
          </a:stretch>
        </p:blipFill>
        <p:spPr>
          <a:xfrm>
            <a:off x="895731" y="169336"/>
            <a:ext cx="7429119" cy="6565446"/>
          </a:xfrm>
          <a:prstGeom prst="rect">
            <a:avLst/>
          </a:prstGeom>
        </p:spPr>
      </p:pic>
    </p:spTree>
    <p:extLst>
      <p:ext uri="{BB962C8B-B14F-4D97-AF65-F5344CB8AC3E}">
        <p14:creationId xmlns:p14="http://schemas.microsoft.com/office/powerpoint/2010/main" val="297153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The magic buttons</a:t>
            </a:r>
            <a:endParaRPr lang="en-US" dirty="0"/>
          </a:p>
        </p:txBody>
      </p:sp>
      <p:sp>
        <p:nvSpPr>
          <p:cNvPr id="4" name="Content Placeholder 3"/>
          <p:cNvSpPr>
            <a:spLocks noGrp="1"/>
          </p:cNvSpPr>
          <p:nvPr>
            <p:ph sz="half" idx="2"/>
          </p:nvPr>
        </p:nvSpPr>
        <p:spPr>
          <a:xfrm>
            <a:off x="614362" y="2185988"/>
            <a:ext cx="8129588" cy="4285678"/>
          </a:xfrm>
        </p:spPr>
        <p:txBody>
          <a:bodyPr>
            <a:normAutofit/>
          </a:bodyPr>
          <a:lstStyle/>
          <a:p>
            <a:pPr marL="0" indent="0" algn="ctr">
              <a:buNone/>
            </a:pPr>
            <a:r>
              <a:rPr lang="en-US" sz="4000" dirty="0" smtClean="0">
                <a:solidFill>
                  <a:srgbClr val="FF0000"/>
                </a:solidFill>
              </a:rPr>
              <a:t>Gotcha!</a:t>
            </a:r>
            <a:endParaRPr lang="en-US" sz="4000" dirty="0"/>
          </a:p>
          <a:p>
            <a:pPr marL="0" indent="0">
              <a:buNone/>
            </a:pPr>
            <a:r>
              <a:rPr lang="en-US" sz="2400" dirty="0" smtClean="0"/>
              <a:t>Removing a row from a grid</a:t>
            </a:r>
          </a:p>
          <a:p>
            <a:pPr>
              <a:buFont typeface="Wingdings" panose="05000000000000000000" pitchFamily="2" charset="2"/>
              <a:buChar char="q"/>
            </a:pPr>
            <a:r>
              <a:rPr lang="en-US" sz="2400" dirty="0" smtClean="0"/>
              <a:t>Can not use the Visible property</a:t>
            </a:r>
          </a:p>
          <a:p>
            <a:pPr>
              <a:buFont typeface="Wingdings" panose="05000000000000000000" pitchFamily="2" charset="2"/>
              <a:buChar char="q"/>
            </a:pPr>
            <a:r>
              <a:rPr lang="en-US" sz="2400" dirty="0"/>
              <a:t>Reloading the grid too slow</a:t>
            </a:r>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a:p>
            <a:pPr>
              <a:buFont typeface="Wingdings" panose="05000000000000000000" pitchFamily="2" charset="2"/>
              <a:buChar char="q"/>
            </a:pPr>
            <a:endParaRPr lang="en-US" sz="2400" dirty="0" smtClean="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433905" y="4328827"/>
            <a:ext cx="8276190" cy="2333333"/>
          </a:xfrm>
          <a:prstGeom prst="rect">
            <a:avLst/>
          </a:prstGeom>
        </p:spPr>
      </p:pic>
      <p:pic>
        <p:nvPicPr>
          <p:cNvPr id="8" name="Picture 7"/>
          <p:cNvPicPr>
            <a:picLocks noChangeAspect="1"/>
          </p:cNvPicPr>
          <p:nvPr/>
        </p:nvPicPr>
        <p:blipFill>
          <a:blip r:embed="rId5"/>
          <a:stretch>
            <a:fillRect/>
          </a:stretch>
        </p:blipFill>
        <p:spPr>
          <a:xfrm>
            <a:off x="1123950" y="4843030"/>
            <a:ext cx="6896100" cy="1304925"/>
          </a:xfrm>
          <a:prstGeom prst="rect">
            <a:avLst/>
          </a:prstGeom>
        </p:spPr>
      </p:pic>
    </p:spTree>
    <p:extLst>
      <p:ext uri="{BB962C8B-B14F-4D97-AF65-F5344CB8AC3E}">
        <p14:creationId xmlns:p14="http://schemas.microsoft.com/office/powerpoint/2010/main" val="14904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75854" cy="1499616"/>
          </a:xfrm>
        </p:spPr>
        <p:txBody>
          <a:bodyPr/>
          <a:lstStyle/>
          <a:p>
            <a:r>
              <a:rPr lang="en-US" dirty="0" smtClean="0"/>
              <a:t>Moving forward</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a:spLocks noGrp="1"/>
          </p:cNvSpPr>
          <p:nvPr>
            <p:ph sz="half" idx="2"/>
          </p:nvPr>
        </p:nvSpPr>
        <p:spPr>
          <a:xfrm>
            <a:off x="614362" y="2185988"/>
            <a:ext cx="8129588" cy="4285678"/>
          </a:xfrm>
        </p:spPr>
        <p:txBody>
          <a:bodyPr>
            <a:normAutofit/>
          </a:bodyPr>
          <a:lstStyle/>
          <a:p>
            <a:pPr marL="0" indent="0">
              <a:buNone/>
            </a:pPr>
            <a:r>
              <a:rPr lang="en-US" sz="2400" dirty="0" smtClean="0"/>
              <a:t>Work In Progress:</a:t>
            </a:r>
          </a:p>
          <a:p>
            <a:pPr>
              <a:lnSpc>
                <a:spcPct val="100000"/>
              </a:lnSpc>
              <a:spcAft>
                <a:spcPts val="150"/>
              </a:spcAft>
              <a:buFont typeface="Wingdings" panose="05000000000000000000" pitchFamily="2" charset="2"/>
              <a:buChar char="q"/>
            </a:pPr>
            <a:r>
              <a:rPr lang="en-US" sz="2400" dirty="0" smtClean="0"/>
              <a:t>Bulk Transactions</a:t>
            </a:r>
          </a:p>
          <a:p>
            <a:pPr>
              <a:lnSpc>
                <a:spcPct val="100000"/>
              </a:lnSpc>
              <a:spcAft>
                <a:spcPts val="150"/>
              </a:spcAft>
              <a:buFont typeface="Wingdings" panose="05000000000000000000" pitchFamily="2" charset="2"/>
              <a:buChar char="q"/>
            </a:pPr>
            <a:r>
              <a:rPr lang="en-US" sz="2400" dirty="0" smtClean="0"/>
              <a:t>Bulk Pushbutton Processing</a:t>
            </a:r>
          </a:p>
          <a:p>
            <a:pPr>
              <a:lnSpc>
                <a:spcPct val="100000"/>
              </a:lnSpc>
              <a:spcAft>
                <a:spcPts val="150"/>
              </a:spcAft>
              <a:buFont typeface="Wingdings" panose="05000000000000000000" pitchFamily="2" charset="2"/>
              <a:buChar char="q"/>
            </a:pPr>
            <a:r>
              <a:rPr lang="en-US" sz="2400" dirty="0" smtClean="0"/>
              <a:t>Automatic Withdrawal</a:t>
            </a:r>
          </a:p>
          <a:p>
            <a:pPr>
              <a:lnSpc>
                <a:spcPct val="100000"/>
              </a:lnSpc>
              <a:spcAft>
                <a:spcPts val="150"/>
              </a:spcAft>
              <a:buFont typeface="Wingdings" panose="05000000000000000000" pitchFamily="2" charset="2"/>
              <a:buChar char="q"/>
            </a:pPr>
            <a:r>
              <a:rPr lang="en-US" sz="2400" dirty="0" smtClean="0"/>
              <a:t>Validation of search values</a:t>
            </a:r>
            <a:endParaRPr lang="en-US" sz="2400" dirty="0"/>
          </a:p>
          <a:p>
            <a:pPr marL="0" indent="0">
              <a:buNone/>
            </a:pPr>
            <a:endParaRPr lang="en-US" sz="2400" dirty="0" smtClean="0"/>
          </a:p>
        </p:txBody>
      </p:sp>
      <p:pic>
        <p:nvPicPr>
          <p:cNvPr id="6" name="Picture 5"/>
          <p:cNvPicPr>
            <a:picLocks noChangeAspect="1"/>
          </p:cNvPicPr>
          <p:nvPr/>
        </p:nvPicPr>
        <p:blipFill>
          <a:blip r:embed="rId4"/>
          <a:stretch>
            <a:fillRect/>
          </a:stretch>
        </p:blipFill>
        <p:spPr>
          <a:xfrm>
            <a:off x="124381" y="2084832"/>
            <a:ext cx="8895238" cy="4304762"/>
          </a:xfrm>
          <a:prstGeom prst="rect">
            <a:avLst/>
          </a:prstGeom>
        </p:spPr>
      </p:pic>
      <p:sp>
        <p:nvSpPr>
          <p:cNvPr id="8" name="Rectangle 7"/>
          <p:cNvSpPr/>
          <p:nvPr/>
        </p:nvSpPr>
        <p:spPr>
          <a:xfrm>
            <a:off x="200025" y="5391150"/>
            <a:ext cx="8743950" cy="628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333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Win </a:t>
            </a:r>
            <a:r>
              <a:rPr lang="en-US" dirty="0" smtClean="0"/>
              <a:t>6.    </a:t>
            </a:r>
            <a:r>
              <a:rPr lang="en-US" dirty="0"/>
              <a:t>The Performance </a:t>
            </a:r>
            <a:r>
              <a:rPr lang="en-US" dirty="0" smtClean="0"/>
              <a:t>Discovery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324360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Performance Problem</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86536" y="2084832"/>
            <a:ext cx="7558605" cy="4408733"/>
            <a:chOff x="586536" y="2084832"/>
            <a:chExt cx="7558605" cy="4408733"/>
          </a:xfrm>
        </p:grpSpPr>
        <p:sp>
          <p:nvSpPr>
            <p:cNvPr id="4" name="Freeform: Shape 3"/>
            <p:cNvSpPr/>
            <p:nvPr/>
          </p:nvSpPr>
          <p:spPr>
            <a:xfrm>
              <a:off x="586536" y="2084832"/>
              <a:ext cx="3939622" cy="4408733"/>
            </a:xfrm>
            <a:custGeom>
              <a:avLst/>
              <a:gdLst>
                <a:gd name="connsiteX0" fmla="*/ 0 w 3939622"/>
                <a:gd name="connsiteY0" fmla="*/ 393962 h 4408733"/>
                <a:gd name="connsiteX1" fmla="*/ 393962 w 3939622"/>
                <a:gd name="connsiteY1" fmla="*/ 0 h 4408733"/>
                <a:gd name="connsiteX2" fmla="*/ 3545660 w 3939622"/>
                <a:gd name="connsiteY2" fmla="*/ 0 h 4408733"/>
                <a:gd name="connsiteX3" fmla="*/ 3939622 w 3939622"/>
                <a:gd name="connsiteY3" fmla="*/ 393962 h 4408733"/>
                <a:gd name="connsiteX4" fmla="*/ 3939622 w 3939622"/>
                <a:gd name="connsiteY4" fmla="*/ 4014771 h 4408733"/>
                <a:gd name="connsiteX5" fmla="*/ 3545660 w 3939622"/>
                <a:gd name="connsiteY5" fmla="*/ 4408733 h 4408733"/>
                <a:gd name="connsiteX6" fmla="*/ 393962 w 3939622"/>
                <a:gd name="connsiteY6" fmla="*/ 4408733 h 4408733"/>
                <a:gd name="connsiteX7" fmla="*/ 0 w 3939622"/>
                <a:gd name="connsiteY7" fmla="*/ 4014771 h 4408733"/>
                <a:gd name="connsiteX8" fmla="*/ 0 w 3939622"/>
                <a:gd name="connsiteY8" fmla="*/ 393962 h 440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9622" h="4408733">
                  <a:moveTo>
                    <a:pt x="0" y="393962"/>
                  </a:moveTo>
                  <a:cubicBezTo>
                    <a:pt x="0" y="176383"/>
                    <a:pt x="176383" y="0"/>
                    <a:pt x="393962" y="0"/>
                  </a:cubicBezTo>
                  <a:lnTo>
                    <a:pt x="3545660" y="0"/>
                  </a:lnTo>
                  <a:cubicBezTo>
                    <a:pt x="3763239" y="0"/>
                    <a:pt x="3939622" y="176383"/>
                    <a:pt x="3939622" y="393962"/>
                  </a:cubicBezTo>
                  <a:lnTo>
                    <a:pt x="3939622" y="4014771"/>
                  </a:lnTo>
                  <a:cubicBezTo>
                    <a:pt x="3939622" y="4232350"/>
                    <a:pt x="3763239" y="4408733"/>
                    <a:pt x="3545660" y="4408733"/>
                  </a:cubicBezTo>
                  <a:lnTo>
                    <a:pt x="393962" y="4408733"/>
                  </a:lnTo>
                  <a:cubicBezTo>
                    <a:pt x="176383" y="4408733"/>
                    <a:pt x="0" y="4232350"/>
                    <a:pt x="0" y="4014771"/>
                  </a:cubicBezTo>
                  <a:lnTo>
                    <a:pt x="0" y="3939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962629" rIns="199136" bIns="1080883" numCol="1" spcCol="1270" anchor="ctr" anchorCtr="0">
              <a:noAutofit/>
            </a:bodyPr>
            <a:lstStyle/>
            <a:p>
              <a:pPr marL="0" lvl="0" indent="0" algn="ctr" defTabSz="1244600">
                <a:lnSpc>
                  <a:spcPct val="90000"/>
                </a:lnSpc>
                <a:spcBef>
                  <a:spcPct val="0"/>
                </a:spcBef>
                <a:spcAft>
                  <a:spcPct val="35000"/>
                </a:spcAft>
                <a:buNone/>
              </a:pPr>
              <a:endParaRPr lang="en-US" sz="2800" kern="1200" dirty="0"/>
            </a:p>
          </p:txBody>
        </p:sp>
        <p:sp>
          <p:nvSpPr>
            <p:cNvPr id="8" name="Oval 7"/>
            <p:cNvSpPr/>
            <p:nvPr/>
          </p:nvSpPr>
          <p:spPr>
            <a:xfrm flipV="1">
              <a:off x="6564800" y="2212410"/>
              <a:ext cx="45716" cy="45716"/>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Arrow: Left-Right 8"/>
            <p:cNvSpPr/>
            <p:nvPr/>
          </p:nvSpPr>
          <p:spPr>
            <a:xfrm>
              <a:off x="781174" y="6445844"/>
              <a:ext cx="7363967" cy="47720"/>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11" name="Oval 10"/>
          <p:cNvSpPr/>
          <p:nvPr/>
        </p:nvSpPr>
        <p:spPr>
          <a:xfrm>
            <a:off x="1451694" y="2258126"/>
            <a:ext cx="2197100" cy="146810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p:cNvSpPr txBox="1"/>
          <p:nvPr/>
        </p:nvSpPr>
        <p:spPr>
          <a:xfrm>
            <a:off x="964613" y="3874334"/>
            <a:ext cx="3183467" cy="1200329"/>
          </a:xfrm>
          <a:prstGeom prst="rect">
            <a:avLst/>
          </a:prstGeom>
          <a:noFill/>
        </p:spPr>
        <p:txBody>
          <a:bodyPr wrap="square" rtlCol="0">
            <a:spAutoFit/>
          </a:bodyPr>
          <a:lstStyle/>
          <a:p>
            <a:r>
              <a:rPr lang="en-AU" sz="3600" dirty="0">
                <a:solidFill>
                  <a:schemeClr val="bg1"/>
                </a:solidFill>
              </a:rPr>
              <a:t>The Problem:</a:t>
            </a:r>
          </a:p>
          <a:p>
            <a:r>
              <a:rPr lang="en-AU" sz="3600" dirty="0">
                <a:solidFill>
                  <a:schemeClr val="bg1"/>
                </a:solidFill>
              </a:rPr>
              <a:t>Powerful search </a:t>
            </a:r>
          </a:p>
        </p:txBody>
      </p:sp>
      <p:sp>
        <p:nvSpPr>
          <p:cNvPr id="12" name="TextBox 11"/>
          <p:cNvSpPr txBox="1"/>
          <p:nvPr/>
        </p:nvSpPr>
        <p:spPr>
          <a:xfrm>
            <a:off x="1061156" y="5283200"/>
            <a:ext cx="3217333" cy="954107"/>
          </a:xfrm>
          <a:prstGeom prst="rect">
            <a:avLst/>
          </a:prstGeom>
          <a:noFill/>
        </p:spPr>
        <p:txBody>
          <a:bodyPr wrap="square" rtlCol="0">
            <a:spAutoFit/>
          </a:bodyPr>
          <a:lstStyle/>
          <a:p>
            <a:r>
              <a:rPr lang="en-AU" sz="2800" dirty="0">
                <a:solidFill>
                  <a:schemeClr val="bg1"/>
                </a:solidFill>
              </a:rPr>
              <a:t>But sometimes SLOWWWW…..</a:t>
            </a:r>
          </a:p>
        </p:txBody>
      </p:sp>
      <p:sp>
        <p:nvSpPr>
          <p:cNvPr id="14" name="Freeform: Shape 13"/>
          <p:cNvSpPr/>
          <p:nvPr/>
        </p:nvSpPr>
        <p:spPr>
          <a:xfrm>
            <a:off x="4644347" y="2084832"/>
            <a:ext cx="3939622" cy="4408733"/>
          </a:xfrm>
          <a:custGeom>
            <a:avLst/>
            <a:gdLst>
              <a:gd name="connsiteX0" fmla="*/ 0 w 3939622"/>
              <a:gd name="connsiteY0" fmla="*/ 393962 h 4408733"/>
              <a:gd name="connsiteX1" fmla="*/ 393962 w 3939622"/>
              <a:gd name="connsiteY1" fmla="*/ 0 h 4408733"/>
              <a:gd name="connsiteX2" fmla="*/ 3545660 w 3939622"/>
              <a:gd name="connsiteY2" fmla="*/ 0 h 4408733"/>
              <a:gd name="connsiteX3" fmla="*/ 3939622 w 3939622"/>
              <a:gd name="connsiteY3" fmla="*/ 393962 h 4408733"/>
              <a:gd name="connsiteX4" fmla="*/ 3939622 w 3939622"/>
              <a:gd name="connsiteY4" fmla="*/ 4014771 h 4408733"/>
              <a:gd name="connsiteX5" fmla="*/ 3545660 w 3939622"/>
              <a:gd name="connsiteY5" fmla="*/ 4408733 h 4408733"/>
              <a:gd name="connsiteX6" fmla="*/ 393962 w 3939622"/>
              <a:gd name="connsiteY6" fmla="*/ 4408733 h 4408733"/>
              <a:gd name="connsiteX7" fmla="*/ 0 w 3939622"/>
              <a:gd name="connsiteY7" fmla="*/ 4014771 h 4408733"/>
              <a:gd name="connsiteX8" fmla="*/ 0 w 3939622"/>
              <a:gd name="connsiteY8" fmla="*/ 393962 h 440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9622" h="4408733">
                <a:moveTo>
                  <a:pt x="0" y="393962"/>
                </a:moveTo>
                <a:cubicBezTo>
                  <a:pt x="0" y="176383"/>
                  <a:pt x="176383" y="0"/>
                  <a:pt x="393962" y="0"/>
                </a:cubicBezTo>
                <a:lnTo>
                  <a:pt x="3545660" y="0"/>
                </a:lnTo>
                <a:cubicBezTo>
                  <a:pt x="3763239" y="0"/>
                  <a:pt x="3939622" y="176383"/>
                  <a:pt x="3939622" y="393962"/>
                </a:cubicBezTo>
                <a:lnTo>
                  <a:pt x="3939622" y="4014771"/>
                </a:lnTo>
                <a:cubicBezTo>
                  <a:pt x="3939622" y="4232350"/>
                  <a:pt x="3763239" y="4408733"/>
                  <a:pt x="3545660" y="4408733"/>
                </a:cubicBezTo>
                <a:lnTo>
                  <a:pt x="393962" y="4408733"/>
                </a:lnTo>
                <a:cubicBezTo>
                  <a:pt x="176383" y="4408733"/>
                  <a:pt x="0" y="4232350"/>
                  <a:pt x="0" y="4014771"/>
                </a:cubicBezTo>
                <a:lnTo>
                  <a:pt x="0" y="3939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032" tIns="2019525" rIns="256032" bIns="1137779"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The </a:t>
            </a:r>
            <a:r>
              <a:rPr lang="en-US" sz="3600" kern="1200" dirty="0" smtClean="0">
                <a:solidFill>
                  <a:schemeClr val="tx1"/>
                </a:solidFill>
              </a:rPr>
              <a:t>Cause:</a:t>
            </a:r>
            <a:endParaRPr lang="en-US" sz="3600" kern="1200" dirty="0">
              <a:solidFill>
                <a:schemeClr val="tx1"/>
              </a:solidFill>
            </a:endParaRPr>
          </a:p>
          <a:p>
            <a:pPr marL="0" lvl="0" indent="0" algn="ctr" defTabSz="1600200">
              <a:lnSpc>
                <a:spcPct val="90000"/>
              </a:lnSpc>
              <a:spcBef>
                <a:spcPct val="0"/>
              </a:spcBef>
              <a:spcAft>
                <a:spcPct val="35000"/>
              </a:spcAft>
              <a:buNone/>
            </a:pPr>
            <a:r>
              <a:rPr lang="en-US" sz="3600" dirty="0" smtClean="0">
                <a:solidFill>
                  <a:schemeClr val="tx1"/>
                </a:solidFill>
              </a:rPr>
              <a:t>Not we expected</a:t>
            </a:r>
            <a:r>
              <a:rPr lang="en-US" sz="3600" kern="1200" dirty="0" smtClean="0">
                <a:solidFill>
                  <a:schemeClr val="tx1"/>
                </a:solidFill>
              </a:rPr>
              <a:t> </a:t>
            </a:r>
            <a:endParaRPr lang="en-US" sz="3600" kern="1200" dirty="0">
              <a:solidFill>
                <a:schemeClr val="tx1"/>
              </a:solidFill>
            </a:endParaRPr>
          </a:p>
        </p:txBody>
      </p:sp>
    </p:spTree>
    <p:extLst>
      <p:ext uri="{BB962C8B-B14F-4D97-AF65-F5344CB8AC3E}">
        <p14:creationId xmlns:p14="http://schemas.microsoft.com/office/powerpoint/2010/main" val="269869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OLA Applications </a:t>
            </a:r>
            <a:r>
              <a:rPr lang="en-US" dirty="0" err="1"/>
              <a:t>Workcentre</a:t>
            </a:r>
            <a:endParaRPr lang="en-U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t="7799" r="50494" b="35805"/>
          <a:stretch/>
        </p:blipFill>
        <p:spPr>
          <a:xfrm>
            <a:off x="572538" y="1993392"/>
            <a:ext cx="6121006" cy="3922315"/>
          </a:xfrm>
          <a:prstGeom prst="rect">
            <a:avLst/>
          </a:prstGeom>
        </p:spPr>
      </p:pic>
      <p:sp>
        <p:nvSpPr>
          <p:cNvPr id="7" name="Content Placeholder 3"/>
          <p:cNvSpPr>
            <a:spLocks noGrp="1"/>
          </p:cNvSpPr>
          <p:nvPr>
            <p:ph sz="half" idx="2"/>
          </p:nvPr>
        </p:nvSpPr>
        <p:spPr>
          <a:xfrm>
            <a:off x="7010400" y="2145792"/>
            <a:ext cx="2100469" cy="4764024"/>
          </a:xfrm>
        </p:spPr>
        <p:txBody>
          <a:bodyPr>
            <a:normAutofit/>
          </a:bodyPr>
          <a:lstStyle/>
          <a:p>
            <a:pPr>
              <a:buFont typeface="Arial" panose="020B0604020202020204" pitchFamily="34" charset="0"/>
              <a:buChar char="•"/>
            </a:pPr>
            <a:r>
              <a:rPr lang="en-US" sz="2400" dirty="0"/>
              <a:t>Very flexible</a:t>
            </a:r>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BUT</a:t>
            </a:r>
          </a:p>
          <a:p>
            <a:pPr marL="0" indent="0">
              <a:buNone/>
            </a:pPr>
            <a:r>
              <a:rPr lang="en-US" sz="2400" dirty="0" smtClean="0"/>
              <a:t>Response </a:t>
            </a:r>
            <a:r>
              <a:rPr lang="en-US" sz="2400" dirty="0"/>
              <a:t>from </a:t>
            </a:r>
            <a:r>
              <a:rPr lang="en-US" sz="2400" dirty="0" smtClean="0"/>
              <a:t>sub-second </a:t>
            </a:r>
            <a:r>
              <a:rPr lang="en-US" sz="2400" dirty="0"/>
              <a:t>to 20 seconds </a:t>
            </a:r>
          </a:p>
        </p:txBody>
      </p:sp>
    </p:spTree>
    <p:extLst>
      <p:ext uri="{BB962C8B-B14F-4D97-AF65-F5344CB8AC3E}">
        <p14:creationId xmlns:p14="http://schemas.microsoft.com/office/powerpoint/2010/main" val="272898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861554" cy="1499616"/>
          </a:xfrm>
        </p:spPr>
        <p:txBody>
          <a:bodyPr/>
          <a:lstStyle/>
          <a:p>
            <a:r>
              <a:rPr lang="en-US" dirty="0"/>
              <a:t>OLA Applications </a:t>
            </a:r>
            <a:r>
              <a:rPr lang="en-US" dirty="0" err="1" smtClean="0"/>
              <a:t>Workcentre</a:t>
            </a:r>
            <a:r>
              <a:rPr lang="en-US" dirty="0" smtClean="0"/>
              <a:t> SQL PLAN</a:t>
            </a:r>
            <a:endParaRPr lang="en-US" dirty="0"/>
          </a:p>
        </p:txBody>
      </p:sp>
      <p:sp>
        <p:nvSpPr>
          <p:cNvPr id="4" name="Content Placeholder 3"/>
          <p:cNvSpPr>
            <a:spLocks noGrp="1"/>
          </p:cNvSpPr>
          <p:nvPr>
            <p:ph sz="half" idx="2"/>
          </p:nvPr>
        </p:nvSpPr>
        <p:spPr>
          <a:xfrm>
            <a:off x="6172200" y="1993392"/>
            <a:ext cx="2786269" cy="4764024"/>
          </a:xfrm>
        </p:spPr>
        <p:txBody>
          <a:bodyPr>
            <a:normAutofit/>
          </a:bodyPr>
          <a:lstStyle/>
          <a:p>
            <a:pPr>
              <a:buFont typeface="Arial" panose="020B0604020202020204" pitchFamily="34" charset="0"/>
              <a:buChar char="•"/>
            </a:pPr>
            <a:r>
              <a:rPr lang="en-US" sz="2400" dirty="0" smtClean="0"/>
              <a:t>The search is based on multiple tables and views on views.</a:t>
            </a:r>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Some of the plans looked pretty ugly</a:t>
            </a:r>
            <a:endParaRPr lang="en-US" sz="2400" dirty="0"/>
          </a:p>
          <a:p>
            <a:pPr>
              <a:buFont typeface="Arial" panose="020B0604020202020204" pitchFamily="34" charset="0"/>
              <a:buChar char="•"/>
            </a:pPr>
            <a:endParaRPr lang="en-US" sz="2400" dirty="0"/>
          </a:p>
          <a:p>
            <a:pPr>
              <a:buFont typeface="Arial" panose="020B0604020202020204" pitchFamily="34" charset="0"/>
              <a:buChar char="•"/>
            </a:pPr>
            <a:r>
              <a:rPr lang="en-US" sz="2400" dirty="0" smtClean="0"/>
              <a:t>Expected the Search SQL to be the PROBLEM</a:t>
            </a: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68096" y="1576941"/>
            <a:ext cx="5071488" cy="4882293"/>
          </a:xfrm>
          <a:prstGeom prst="rect">
            <a:avLst/>
          </a:prstGeom>
        </p:spPr>
      </p:pic>
    </p:spTree>
    <p:extLst>
      <p:ext uri="{BB962C8B-B14F-4D97-AF65-F5344CB8AC3E}">
        <p14:creationId xmlns:p14="http://schemas.microsoft.com/office/powerpoint/2010/main" val="281892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Code</a:t>
            </a:r>
            <a:endParaRPr lang="en-US" dirty="0"/>
          </a:p>
        </p:txBody>
      </p:sp>
      <p:sp>
        <p:nvSpPr>
          <p:cNvPr id="4" name="Content Placeholder 3"/>
          <p:cNvSpPr>
            <a:spLocks noGrp="1"/>
          </p:cNvSpPr>
          <p:nvPr>
            <p:ph sz="half" idx="2"/>
          </p:nvPr>
        </p:nvSpPr>
        <p:spPr>
          <a:xfrm>
            <a:off x="6272212" y="1393254"/>
            <a:ext cx="2686257" cy="5071046"/>
          </a:xfrm>
        </p:spPr>
        <p:txBody>
          <a:bodyPr>
            <a:normAutofit/>
          </a:bodyPr>
          <a:lstStyle/>
          <a:p>
            <a:pPr>
              <a:buFont typeface="Arial" panose="020B0604020202020204" pitchFamily="34" charset="0"/>
              <a:buChar char="•"/>
            </a:pPr>
            <a:r>
              <a:rPr lang="en-US" sz="2800" dirty="0"/>
              <a:t>T</a:t>
            </a:r>
            <a:r>
              <a:rPr lang="en-US" sz="2800" dirty="0" smtClean="0"/>
              <a:t>he main select wasn’t too bad – the worst we saw was 5 seconds.</a:t>
            </a:r>
            <a:endParaRPr lang="en-US" sz="2800" dirty="0"/>
          </a:p>
          <a:p>
            <a:pPr>
              <a:buFont typeface="Arial" panose="020B0604020202020204" pitchFamily="34" charset="0"/>
              <a:buChar char="•"/>
            </a:pPr>
            <a:r>
              <a:rPr lang="en-US" sz="2800" dirty="0" smtClean="0"/>
              <a:t>But the trace showed lots of SQL</a:t>
            </a:r>
          </a:p>
          <a:p>
            <a:pPr>
              <a:buFont typeface="Arial" panose="020B0604020202020204" pitchFamily="34" charset="0"/>
              <a:buChar char="•"/>
            </a:pPr>
            <a:r>
              <a:rPr lang="en-US" sz="2800" dirty="0" smtClean="0"/>
              <a:t>Because </a:t>
            </a:r>
            <a:r>
              <a:rPr lang="en-US" sz="2800" dirty="0"/>
              <a:t>of related fields</a:t>
            </a:r>
          </a:p>
          <a:p>
            <a:pPr>
              <a:buFont typeface="Arial" panose="020B0604020202020204" pitchFamily="34" charset="0"/>
              <a:buChar char="•"/>
            </a:pPr>
            <a:r>
              <a:rPr lang="en-US" sz="2800" dirty="0" smtClean="0"/>
              <a:t>7 </a:t>
            </a:r>
            <a:r>
              <a:rPr lang="en-US" sz="2800" dirty="0"/>
              <a:t>SQLs for each returned </a:t>
            </a:r>
            <a:r>
              <a:rPr lang="en-US" sz="2800" dirty="0" smtClean="0"/>
              <a:t>row</a:t>
            </a:r>
          </a:p>
          <a:p>
            <a:pPr marL="0" indent="0">
              <a:buNone/>
            </a:pP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4"/>
          <a:stretch>
            <a:fillRect/>
          </a:stretch>
        </p:blipFill>
        <p:spPr>
          <a:xfrm>
            <a:off x="316540" y="4789970"/>
            <a:ext cx="5731510" cy="711835"/>
          </a:xfrm>
          <a:prstGeom prst="rect">
            <a:avLst/>
          </a:prstGeom>
        </p:spPr>
      </p:pic>
      <p:pic>
        <p:nvPicPr>
          <p:cNvPr id="8" name="Picture 7"/>
          <p:cNvPicPr/>
          <p:nvPr/>
        </p:nvPicPr>
        <p:blipFill>
          <a:blip r:embed="rId5"/>
          <a:stretch>
            <a:fillRect/>
          </a:stretch>
        </p:blipFill>
        <p:spPr>
          <a:xfrm>
            <a:off x="316540" y="1976099"/>
            <a:ext cx="5731510" cy="2669540"/>
          </a:xfrm>
          <a:prstGeom prst="rect">
            <a:avLst/>
          </a:prstGeom>
        </p:spPr>
      </p:pic>
      <p:pic>
        <p:nvPicPr>
          <p:cNvPr id="9" name="Picture 8"/>
          <p:cNvPicPr/>
          <p:nvPr/>
        </p:nvPicPr>
        <p:blipFill>
          <a:blip r:embed="rId6"/>
          <a:stretch>
            <a:fillRect/>
          </a:stretch>
        </p:blipFill>
        <p:spPr>
          <a:xfrm>
            <a:off x="1447475" y="1615793"/>
            <a:ext cx="4600575" cy="3874770"/>
          </a:xfrm>
          <a:prstGeom prst="rect">
            <a:avLst/>
          </a:prstGeom>
        </p:spPr>
      </p:pic>
    </p:spTree>
    <p:extLst>
      <p:ext uri="{BB962C8B-B14F-4D97-AF65-F5344CB8AC3E}">
        <p14:creationId xmlns:p14="http://schemas.microsoft.com/office/powerpoint/2010/main" val="40666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2999673" cy="1499616"/>
          </a:xfrm>
        </p:spPr>
        <p:txBody>
          <a:bodyPr/>
          <a:lstStyle/>
          <a:p>
            <a:pPr marL="457200" indent="-457200">
              <a:buFont typeface="+mj-lt"/>
              <a:buAutoNum type="arabicPeriod"/>
            </a:pPr>
            <a:r>
              <a:rPr lang="en-US" dirty="0"/>
              <a:t>What is a Tombola?</a:t>
            </a:r>
          </a:p>
        </p:txBody>
      </p:sp>
      <p:sp>
        <p:nvSpPr>
          <p:cNvPr id="3" name="Content Placeholder 2"/>
          <p:cNvSpPr>
            <a:spLocks noGrp="1"/>
          </p:cNvSpPr>
          <p:nvPr>
            <p:ph idx="1"/>
          </p:nvPr>
        </p:nvSpPr>
        <p:spPr>
          <a:xfrm>
            <a:off x="768097" y="2286000"/>
            <a:ext cx="2558998" cy="4023360"/>
          </a:xfrm>
        </p:spPr>
        <p:txBody>
          <a:bodyPr>
            <a:normAutofit/>
          </a:bodyPr>
          <a:lstStyle/>
          <a:p>
            <a:pPr marL="0" indent="0">
              <a:buNone/>
            </a:pPr>
            <a:endParaRPr lang="en-AU" sz="2800" i="1" dirty="0"/>
          </a:p>
          <a:p>
            <a:pPr marL="0" indent="0">
              <a:buNone/>
            </a:pPr>
            <a:r>
              <a:rPr lang="en-AU" sz="2800" i="1" dirty="0"/>
              <a:t>A Tombola is an Italian board game similar to Bingo.</a:t>
            </a:r>
            <a:br>
              <a:rPr lang="en-AU" sz="2800" i="1" dirty="0"/>
            </a:br>
            <a:endParaRPr lang="en-US" sz="2600" dirty="0"/>
          </a:p>
          <a:p>
            <a:pPr marL="457200" indent="-457200">
              <a:buFont typeface="+mj-lt"/>
              <a:buAutoNum type="arabicPeriod"/>
            </a:pPr>
            <a:endParaRPr lang="en-US" sz="2600" dirty="0"/>
          </a:p>
          <a:p>
            <a:pPr marL="457200" indent="-457200">
              <a:buFont typeface="+mj-lt"/>
              <a:buAutoNum type="arabicPeriod"/>
            </a:pPr>
            <a:endParaRPr lang="en-US" sz="19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Image result for tom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454" y="954178"/>
            <a:ext cx="5494546" cy="5494546"/>
          </a:xfrm>
          <a:prstGeom prst="rect">
            <a:avLst/>
          </a:prstGeom>
        </p:spPr>
      </p:pic>
    </p:spTree>
    <p:extLst>
      <p:ext uri="{BB962C8B-B14F-4D97-AF65-F5344CB8AC3E}">
        <p14:creationId xmlns:p14="http://schemas.microsoft.com/office/powerpoint/2010/main" val="408867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OLA Applications </a:t>
            </a:r>
            <a:r>
              <a:rPr lang="en-US" dirty="0" err="1"/>
              <a:t>Workcentre</a:t>
            </a:r>
            <a:endParaRPr lang="en-US" dirty="0"/>
          </a:p>
        </p:txBody>
      </p:sp>
      <p:sp>
        <p:nvSpPr>
          <p:cNvPr id="4" name="Content Placeholder 3"/>
          <p:cNvSpPr>
            <a:spLocks noGrp="1"/>
          </p:cNvSpPr>
          <p:nvPr>
            <p:ph sz="half" idx="2"/>
          </p:nvPr>
        </p:nvSpPr>
        <p:spPr>
          <a:xfrm>
            <a:off x="6557963" y="1393254"/>
            <a:ext cx="2329069" cy="5718838"/>
          </a:xfrm>
        </p:spPr>
        <p:txBody>
          <a:bodyPr>
            <a:normAutofit/>
          </a:bodyPr>
          <a:lstStyle/>
          <a:p>
            <a:pPr>
              <a:buFont typeface="Arial" panose="020B0604020202020204" pitchFamily="34" charset="0"/>
              <a:buChar char="•"/>
            </a:pPr>
            <a:r>
              <a:rPr lang="en-US" sz="2400" dirty="0" smtClean="0"/>
              <a:t>Additionally there was some post </a:t>
            </a:r>
            <a:r>
              <a:rPr lang="en-US" sz="2400" dirty="0"/>
              <a:t>grid </a:t>
            </a:r>
            <a:r>
              <a:rPr lang="en-US" sz="2400" dirty="0" smtClean="0"/>
              <a:t>select work</a:t>
            </a:r>
            <a:endParaRPr lang="en-US" sz="2400" dirty="0"/>
          </a:p>
          <a:p>
            <a:pPr>
              <a:buFont typeface="Arial" panose="020B0604020202020204" pitchFamily="34" charset="0"/>
              <a:buChar char="•"/>
            </a:pPr>
            <a:r>
              <a:rPr lang="en-US" sz="2400" dirty="0"/>
              <a:t>Net effect was </a:t>
            </a:r>
            <a:r>
              <a:rPr lang="en-US" sz="2400" dirty="0" smtClean="0"/>
              <a:t>4 seconds </a:t>
            </a:r>
            <a:r>
              <a:rPr lang="en-US" sz="2400" dirty="0"/>
              <a:t>per 1000 records returned </a:t>
            </a:r>
          </a:p>
          <a:p>
            <a:pPr>
              <a:buFont typeface="Arial" panose="020B0604020202020204" pitchFamily="34" charset="0"/>
              <a:buChar char="•"/>
            </a:pPr>
            <a:r>
              <a:rPr lang="en-US" sz="2400" dirty="0"/>
              <a:t>Some selects of </a:t>
            </a:r>
            <a:r>
              <a:rPr lang="en-US" sz="2400" dirty="0" smtClean="0"/>
              <a:t>4000 records = 16 seconds before select or render </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4"/>
          <a:stretch>
            <a:fillRect/>
          </a:stretch>
        </p:blipFill>
        <p:spPr>
          <a:xfrm>
            <a:off x="626927" y="1932869"/>
            <a:ext cx="5731510" cy="3714750"/>
          </a:xfrm>
          <a:prstGeom prst="rect">
            <a:avLst/>
          </a:prstGeom>
        </p:spPr>
      </p:pic>
    </p:spTree>
    <p:extLst>
      <p:ext uri="{BB962C8B-B14F-4D97-AF65-F5344CB8AC3E}">
        <p14:creationId xmlns:p14="http://schemas.microsoft.com/office/powerpoint/2010/main" val="12190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OLA Applications </a:t>
            </a:r>
            <a:r>
              <a:rPr lang="en-US" dirty="0" err="1"/>
              <a:t>Workcentre</a:t>
            </a:r>
            <a:endParaRPr lang="en-US" dirty="0"/>
          </a:p>
        </p:txBody>
      </p:sp>
      <p:sp>
        <p:nvSpPr>
          <p:cNvPr id="4" name="Content Placeholder 3"/>
          <p:cNvSpPr>
            <a:spLocks noGrp="1"/>
          </p:cNvSpPr>
          <p:nvPr>
            <p:ph sz="half" idx="2"/>
          </p:nvPr>
        </p:nvSpPr>
        <p:spPr>
          <a:xfrm>
            <a:off x="5878286" y="1735264"/>
            <a:ext cx="3080183" cy="4883250"/>
          </a:xfrm>
        </p:spPr>
        <p:txBody>
          <a:bodyPr>
            <a:normAutofit/>
          </a:bodyPr>
          <a:lstStyle/>
          <a:p>
            <a:pPr>
              <a:buFont typeface="Arial" panose="020B0604020202020204" pitchFamily="34" charset="0"/>
              <a:buChar char="•"/>
            </a:pPr>
            <a:r>
              <a:rPr lang="en-US" sz="2400" dirty="0" smtClean="0"/>
              <a:t>Rearrange the search to return all information including related information </a:t>
            </a:r>
          </a:p>
          <a:p>
            <a:pPr>
              <a:buFont typeface="Arial" panose="020B0604020202020204" pitchFamily="34" charset="0"/>
              <a:buChar char="•"/>
            </a:pPr>
            <a:r>
              <a:rPr lang="en-US" sz="2400" dirty="0" smtClean="0"/>
              <a:t>Added nothing to search select </a:t>
            </a:r>
          </a:p>
          <a:p>
            <a:pPr>
              <a:buFont typeface="Arial" panose="020B0604020202020204" pitchFamily="34" charset="0"/>
              <a:buChar char="•"/>
            </a:pPr>
            <a:r>
              <a:rPr lang="en-US" sz="2400" dirty="0" smtClean="0"/>
              <a:t>But drastically reduced grid population time.</a:t>
            </a:r>
          </a:p>
          <a:p>
            <a:pPr>
              <a:buFont typeface="Arial" panose="020B0604020202020204" pitchFamily="34" charset="0"/>
              <a:buChar char="•"/>
            </a:pPr>
            <a:r>
              <a:rPr lang="en-US" sz="2400" dirty="0" smtClean="0"/>
              <a:t>Maximum times </a:t>
            </a:r>
          </a:p>
          <a:p>
            <a:pPr marL="0" indent="0">
              <a:buNone/>
            </a:pPr>
            <a:r>
              <a:rPr lang="en-US" sz="2400" dirty="0"/>
              <a:t> </a:t>
            </a:r>
            <a:r>
              <a:rPr lang="en-US" sz="2400" dirty="0" smtClean="0"/>
              <a:t>From </a:t>
            </a:r>
            <a:r>
              <a:rPr lang="en-US" sz="2400" dirty="0"/>
              <a:t>20 </a:t>
            </a:r>
            <a:r>
              <a:rPr lang="en-US" sz="2400" dirty="0" smtClean="0"/>
              <a:t>seconds</a:t>
            </a:r>
            <a:endParaRPr lang="en-US" sz="2400" dirty="0"/>
          </a:p>
          <a:p>
            <a:pPr marL="0" indent="0">
              <a:buNone/>
            </a:pPr>
            <a:r>
              <a:rPr lang="en-US" sz="2400" dirty="0"/>
              <a:t> Down to </a:t>
            </a:r>
            <a:r>
              <a:rPr lang="en-US" sz="2400" dirty="0" smtClean="0"/>
              <a:t>&lt; 4 seconds</a:t>
            </a:r>
            <a:endParaRPr lang="en-US" sz="24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4"/>
          <a:stretch>
            <a:fillRect/>
          </a:stretch>
        </p:blipFill>
        <p:spPr>
          <a:xfrm>
            <a:off x="768097" y="1607864"/>
            <a:ext cx="4790874" cy="2296479"/>
          </a:xfrm>
          <a:prstGeom prst="rect">
            <a:avLst/>
          </a:prstGeom>
        </p:spPr>
      </p:pic>
      <p:pic>
        <p:nvPicPr>
          <p:cNvPr id="3" name="Picture 2"/>
          <p:cNvPicPr>
            <a:picLocks noChangeAspect="1"/>
          </p:cNvPicPr>
          <p:nvPr/>
        </p:nvPicPr>
        <p:blipFill>
          <a:blip r:embed="rId5"/>
          <a:stretch>
            <a:fillRect/>
          </a:stretch>
        </p:blipFill>
        <p:spPr>
          <a:xfrm>
            <a:off x="768096" y="4117607"/>
            <a:ext cx="4790874" cy="2639809"/>
          </a:xfrm>
          <a:prstGeom prst="rect">
            <a:avLst/>
          </a:prstGeom>
        </p:spPr>
      </p:pic>
    </p:spTree>
    <p:extLst>
      <p:ext uri="{BB962C8B-B14F-4D97-AF65-F5344CB8AC3E}">
        <p14:creationId xmlns:p14="http://schemas.microsoft.com/office/powerpoint/2010/main" val="137194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Performance Problem</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86536" y="2084832"/>
            <a:ext cx="7558605" cy="4408733"/>
            <a:chOff x="586536" y="2084832"/>
            <a:chExt cx="7558605" cy="4408733"/>
          </a:xfrm>
        </p:grpSpPr>
        <p:sp>
          <p:nvSpPr>
            <p:cNvPr id="4" name="Freeform: Shape 3"/>
            <p:cNvSpPr/>
            <p:nvPr/>
          </p:nvSpPr>
          <p:spPr>
            <a:xfrm>
              <a:off x="586536" y="2084832"/>
              <a:ext cx="3939622" cy="4408733"/>
            </a:xfrm>
            <a:custGeom>
              <a:avLst/>
              <a:gdLst>
                <a:gd name="connsiteX0" fmla="*/ 0 w 3939622"/>
                <a:gd name="connsiteY0" fmla="*/ 393962 h 4408733"/>
                <a:gd name="connsiteX1" fmla="*/ 393962 w 3939622"/>
                <a:gd name="connsiteY1" fmla="*/ 0 h 4408733"/>
                <a:gd name="connsiteX2" fmla="*/ 3545660 w 3939622"/>
                <a:gd name="connsiteY2" fmla="*/ 0 h 4408733"/>
                <a:gd name="connsiteX3" fmla="*/ 3939622 w 3939622"/>
                <a:gd name="connsiteY3" fmla="*/ 393962 h 4408733"/>
                <a:gd name="connsiteX4" fmla="*/ 3939622 w 3939622"/>
                <a:gd name="connsiteY4" fmla="*/ 4014771 h 4408733"/>
                <a:gd name="connsiteX5" fmla="*/ 3545660 w 3939622"/>
                <a:gd name="connsiteY5" fmla="*/ 4408733 h 4408733"/>
                <a:gd name="connsiteX6" fmla="*/ 393962 w 3939622"/>
                <a:gd name="connsiteY6" fmla="*/ 4408733 h 4408733"/>
                <a:gd name="connsiteX7" fmla="*/ 0 w 3939622"/>
                <a:gd name="connsiteY7" fmla="*/ 4014771 h 4408733"/>
                <a:gd name="connsiteX8" fmla="*/ 0 w 3939622"/>
                <a:gd name="connsiteY8" fmla="*/ 393962 h 440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9622" h="4408733">
                  <a:moveTo>
                    <a:pt x="0" y="393962"/>
                  </a:moveTo>
                  <a:cubicBezTo>
                    <a:pt x="0" y="176383"/>
                    <a:pt x="176383" y="0"/>
                    <a:pt x="393962" y="0"/>
                  </a:cubicBezTo>
                  <a:lnTo>
                    <a:pt x="3545660" y="0"/>
                  </a:lnTo>
                  <a:cubicBezTo>
                    <a:pt x="3763239" y="0"/>
                    <a:pt x="3939622" y="176383"/>
                    <a:pt x="3939622" y="393962"/>
                  </a:cubicBezTo>
                  <a:lnTo>
                    <a:pt x="3939622" y="4014771"/>
                  </a:lnTo>
                  <a:cubicBezTo>
                    <a:pt x="3939622" y="4232350"/>
                    <a:pt x="3763239" y="4408733"/>
                    <a:pt x="3545660" y="4408733"/>
                  </a:cubicBezTo>
                  <a:lnTo>
                    <a:pt x="393962" y="4408733"/>
                  </a:lnTo>
                  <a:cubicBezTo>
                    <a:pt x="176383" y="4408733"/>
                    <a:pt x="0" y="4232350"/>
                    <a:pt x="0" y="4014771"/>
                  </a:cubicBezTo>
                  <a:lnTo>
                    <a:pt x="0" y="3939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962629" rIns="199136" bIns="1080883" numCol="1" spcCol="1270" anchor="ctr" anchorCtr="0">
              <a:noAutofit/>
            </a:bodyPr>
            <a:lstStyle/>
            <a:p>
              <a:pPr marL="0" lvl="0" indent="0" algn="ctr" defTabSz="1244600">
                <a:lnSpc>
                  <a:spcPct val="90000"/>
                </a:lnSpc>
                <a:spcBef>
                  <a:spcPct val="0"/>
                </a:spcBef>
                <a:spcAft>
                  <a:spcPct val="35000"/>
                </a:spcAft>
                <a:buNone/>
              </a:pPr>
              <a:endParaRPr lang="en-US" sz="2800" kern="1200" dirty="0"/>
            </a:p>
          </p:txBody>
        </p:sp>
        <p:sp>
          <p:nvSpPr>
            <p:cNvPr id="8" name="Oval 7"/>
            <p:cNvSpPr/>
            <p:nvPr/>
          </p:nvSpPr>
          <p:spPr>
            <a:xfrm flipV="1">
              <a:off x="6564800" y="2212410"/>
              <a:ext cx="45716" cy="45716"/>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Arrow: Left-Right 8"/>
            <p:cNvSpPr/>
            <p:nvPr/>
          </p:nvSpPr>
          <p:spPr>
            <a:xfrm>
              <a:off x="781174" y="6445844"/>
              <a:ext cx="7363967" cy="47720"/>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10" name="TextBox 9"/>
          <p:cNvSpPr txBox="1"/>
          <p:nvPr/>
        </p:nvSpPr>
        <p:spPr>
          <a:xfrm>
            <a:off x="964613" y="3874334"/>
            <a:ext cx="3183467" cy="1200329"/>
          </a:xfrm>
          <a:prstGeom prst="rect">
            <a:avLst/>
          </a:prstGeom>
          <a:noFill/>
        </p:spPr>
        <p:txBody>
          <a:bodyPr wrap="square" rtlCol="0">
            <a:spAutoFit/>
          </a:bodyPr>
          <a:lstStyle/>
          <a:p>
            <a:r>
              <a:rPr lang="en-AU" sz="3600" dirty="0">
                <a:solidFill>
                  <a:schemeClr val="bg1"/>
                </a:solidFill>
              </a:rPr>
              <a:t>The Problem:</a:t>
            </a:r>
          </a:p>
          <a:p>
            <a:r>
              <a:rPr lang="en-AU" sz="3600" dirty="0">
                <a:solidFill>
                  <a:schemeClr val="bg1"/>
                </a:solidFill>
              </a:rPr>
              <a:t>Powerful search </a:t>
            </a:r>
          </a:p>
        </p:txBody>
      </p:sp>
      <p:sp>
        <p:nvSpPr>
          <p:cNvPr id="12" name="TextBox 11"/>
          <p:cNvSpPr txBox="1"/>
          <p:nvPr/>
        </p:nvSpPr>
        <p:spPr>
          <a:xfrm>
            <a:off x="1061156" y="5283200"/>
            <a:ext cx="3217333" cy="954107"/>
          </a:xfrm>
          <a:prstGeom prst="rect">
            <a:avLst/>
          </a:prstGeom>
          <a:noFill/>
        </p:spPr>
        <p:txBody>
          <a:bodyPr wrap="square" rtlCol="0">
            <a:spAutoFit/>
          </a:bodyPr>
          <a:lstStyle/>
          <a:p>
            <a:r>
              <a:rPr lang="en-AU" sz="2800" dirty="0">
                <a:solidFill>
                  <a:schemeClr val="bg1"/>
                </a:solidFill>
              </a:rPr>
              <a:t>But sometimes SLOWWWW…..</a:t>
            </a:r>
          </a:p>
        </p:txBody>
      </p:sp>
      <p:sp>
        <p:nvSpPr>
          <p:cNvPr id="14" name="Freeform: Shape 13"/>
          <p:cNvSpPr/>
          <p:nvPr/>
        </p:nvSpPr>
        <p:spPr>
          <a:xfrm>
            <a:off x="4644347" y="2084832"/>
            <a:ext cx="3939622" cy="4408733"/>
          </a:xfrm>
          <a:custGeom>
            <a:avLst/>
            <a:gdLst>
              <a:gd name="connsiteX0" fmla="*/ 0 w 3939622"/>
              <a:gd name="connsiteY0" fmla="*/ 393962 h 4408733"/>
              <a:gd name="connsiteX1" fmla="*/ 393962 w 3939622"/>
              <a:gd name="connsiteY1" fmla="*/ 0 h 4408733"/>
              <a:gd name="connsiteX2" fmla="*/ 3545660 w 3939622"/>
              <a:gd name="connsiteY2" fmla="*/ 0 h 4408733"/>
              <a:gd name="connsiteX3" fmla="*/ 3939622 w 3939622"/>
              <a:gd name="connsiteY3" fmla="*/ 393962 h 4408733"/>
              <a:gd name="connsiteX4" fmla="*/ 3939622 w 3939622"/>
              <a:gd name="connsiteY4" fmla="*/ 4014771 h 4408733"/>
              <a:gd name="connsiteX5" fmla="*/ 3545660 w 3939622"/>
              <a:gd name="connsiteY5" fmla="*/ 4408733 h 4408733"/>
              <a:gd name="connsiteX6" fmla="*/ 393962 w 3939622"/>
              <a:gd name="connsiteY6" fmla="*/ 4408733 h 4408733"/>
              <a:gd name="connsiteX7" fmla="*/ 0 w 3939622"/>
              <a:gd name="connsiteY7" fmla="*/ 4014771 h 4408733"/>
              <a:gd name="connsiteX8" fmla="*/ 0 w 3939622"/>
              <a:gd name="connsiteY8" fmla="*/ 393962 h 440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9622" h="4408733">
                <a:moveTo>
                  <a:pt x="0" y="393962"/>
                </a:moveTo>
                <a:cubicBezTo>
                  <a:pt x="0" y="176383"/>
                  <a:pt x="176383" y="0"/>
                  <a:pt x="393962" y="0"/>
                </a:cubicBezTo>
                <a:lnTo>
                  <a:pt x="3545660" y="0"/>
                </a:lnTo>
                <a:cubicBezTo>
                  <a:pt x="3763239" y="0"/>
                  <a:pt x="3939622" y="176383"/>
                  <a:pt x="3939622" y="393962"/>
                </a:cubicBezTo>
                <a:lnTo>
                  <a:pt x="3939622" y="4014771"/>
                </a:lnTo>
                <a:cubicBezTo>
                  <a:pt x="3939622" y="4232350"/>
                  <a:pt x="3763239" y="4408733"/>
                  <a:pt x="3545660" y="4408733"/>
                </a:cubicBezTo>
                <a:lnTo>
                  <a:pt x="393962" y="4408733"/>
                </a:lnTo>
                <a:cubicBezTo>
                  <a:pt x="176383" y="4408733"/>
                  <a:pt x="0" y="4232350"/>
                  <a:pt x="0" y="4014771"/>
                </a:cubicBezTo>
                <a:lnTo>
                  <a:pt x="0" y="3939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032" tIns="2019525" rIns="256032" bIns="1137779" numCol="1" spcCol="1270" anchor="ctr" anchorCtr="0">
            <a:noAutofit/>
          </a:bodyPr>
          <a:lstStyle/>
          <a:p>
            <a:pPr marL="0" lvl="0" indent="0" algn="ctr" defTabSz="1600200">
              <a:lnSpc>
                <a:spcPct val="90000"/>
              </a:lnSpc>
              <a:spcBef>
                <a:spcPct val="0"/>
              </a:spcBef>
              <a:spcAft>
                <a:spcPct val="35000"/>
              </a:spcAft>
              <a:buNone/>
            </a:pPr>
            <a:endParaRPr lang="en-US" sz="3600" kern="1200" dirty="0" smtClean="0">
              <a:solidFill>
                <a:schemeClr val="tx1"/>
              </a:solidFill>
            </a:endParaRPr>
          </a:p>
          <a:p>
            <a:pPr marL="0" lvl="0" indent="0" algn="ctr" defTabSz="1600200">
              <a:lnSpc>
                <a:spcPct val="90000"/>
              </a:lnSpc>
              <a:spcBef>
                <a:spcPct val="0"/>
              </a:spcBef>
              <a:spcAft>
                <a:spcPct val="35000"/>
              </a:spcAft>
              <a:buNone/>
            </a:pPr>
            <a:r>
              <a:rPr lang="en-US" sz="3600" kern="1200" dirty="0" smtClean="0">
                <a:solidFill>
                  <a:schemeClr val="tx1"/>
                </a:solidFill>
              </a:rPr>
              <a:t>The </a:t>
            </a:r>
            <a:r>
              <a:rPr lang="en-US" sz="3600" kern="1200" dirty="0">
                <a:solidFill>
                  <a:schemeClr val="tx1"/>
                </a:solidFill>
              </a:rPr>
              <a:t>Solution:</a:t>
            </a:r>
          </a:p>
          <a:p>
            <a:pPr marL="0" lvl="0" indent="0" algn="ctr" defTabSz="1600200">
              <a:lnSpc>
                <a:spcPct val="90000"/>
              </a:lnSpc>
              <a:spcBef>
                <a:spcPct val="0"/>
              </a:spcBef>
              <a:spcAft>
                <a:spcPct val="35000"/>
              </a:spcAft>
              <a:buNone/>
            </a:pPr>
            <a:r>
              <a:rPr lang="en-US" sz="2400" dirty="0">
                <a:solidFill>
                  <a:schemeClr val="tx1"/>
                </a:solidFill>
              </a:rPr>
              <a:t>Remove unnecessary t</a:t>
            </a:r>
            <a:r>
              <a:rPr lang="en-US" sz="2400" kern="1200" dirty="0">
                <a:solidFill>
                  <a:schemeClr val="tx1"/>
                </a:solidFill>
              </a:rPr>
              <a:t>rips to database</a:t>
            </a:r>
          </a:p>
          <a:p>
            <a:pPr marL="0" lvl="0" indent="0" algn="ctr" defTabSz="1600200">
              <a:lnSpc>
                <a:spcPct val="90000"/>
              </a:lnSpc>
              <a:spcBef>
                <a:spcPct val="0"/>
              </a:spcBef>
              <a:spcAft>
                <a:spcPct val="35000"/>
              </a:spcAft>
              <a:buNone/>
            </a:pPr>
            <a:r>
              <a:rPr lang="en-US" sz="2400" kern="1200" dirty="0">
                <a:solidFill>
                  <a:schemeClr val="tx1"/>
                </a:solidFill>
              </a:rPr>
              <a:t>And add an Index </a:t>
            </a:r>
            <a:r>
              <a:rPr lang="en-US" sz="3600" kern="1200" dirty="0">
                <a:solidFill>
                  <a:schemeClr val="tx1"/>
                </a:solidFill>
              </a:rPr>
              <a:t> </a:t>
            </a:r>
          </a:p>
        </p:txBody>
      </p:sp>
      <p:sp>
        <p:nvSpPr>
          <p:cNvPr id="13" name="Oval 12"/>
          <p:cNvSpPr/>
          <p:nvPr/>
        </p:nvSpPr>
        <p:spPr>
          <a:xfrm>
            <a:off x="1457796" y="2258126"/>
            <a:ext cx="2197100" cy="146810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l 14"/>
          <p:cNvSpPr/>
          <p:nvPr/>
        </p:nvSpPr>
        <p:spPr>
          <a:xfrm>
            <a:off x="5511966" y="2283941"/>
            <a:ext cx="2197100" cy="146810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73144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14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Win </a:t>
            </a:r>
            <a:r>
              <a:rPr lang="en-US" dirty="0" smtClean="0"/>
              <a:t>7.    </a:t>
            </a:r>
            <a:r>
              <a:rPr lang="en-US" dirty="0"/>
              <a:t>The Business </a:t>
            </a:r>
            <a:r>
              <a:rPr lang="en-US" dirty="0" smtClean="0"/>
              <a:t>Benefit</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844393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a:t>
            </a:r>
            <a:r>
              <a:rPr lang="en-US" dirty="0" smtClean="0"/>
              <a:t>Stats – the numbers </a:t>
            </a:r>
            <a:endParaRPr lang="en-US" dirty="0"/>
          </a:p>
        </p:txBody>
      </p:sp>
      <p:sp>
        <p:nvSpPr>
          <p:cNvPr id="3" name="Content Placeholder 2"/>
          <p:cNvSpPr>
            <a:spLocks noGrp="1"/>
          </p:cNvSpPr>
          <p:nvPr>
            <p:ph idx="1"/>
          </p:nvPr>
        </p:nvSpPr>
        <p:spPr>
          <a:xfrm>
            <a:off x="657225" y="1666875"/>
            <a:ext cx="8486775" cy="2774496"/>
          </a:xfrm>
        </p:spPr>
        <p:txBody>
          <a:bodyPr/>
          <a:lstStyle/>
          <a:p>
            <a:r>
              <a:rPr lang="en-AU" dirty="0"/>
              <a:t>Integrated solution live since 17 August, 2015</a:t>
            </a:r>
          </a:p>
          <a:p>
            <a:r>
              <a:rPr lang="en-AU" dirty="0" smtClean="0"/>
              <a:t>30,000 </a:t>
            </a:r>
            <a:r>
              <a:rPr lang="en-AU" dirty="0"/>
              <a:t>– applications received since go-live in August 2015</a:t>
            </a:r>
            <a:br>
              <a:rPr lang="en-AU" dirty="0"/>
            </a:br>
            <a:r>
              <a:rPr lang="en-AU" dirty="0"/>
              <a:t>20,000 – OLA web portal users in the last month </a:t>
            </a:r>
            <a:br>
              <a:rPr lang="en-AU" dirty="0"/>
            </a:br>
            <a:r>
              <a:rPr lang="en-AU" dirty="0"/>
              <a:t>300 – the approximate number of staff users</a:t>
            </a:r>
            <a:br>
              <a:rPr lang="en-AU" dirty="0"/>
            </a:br>
            <a:r>
              <a:rPr lang="en-AU" dirty="0"/>
              <a:t>18 – the number of key SMEs/stakeholders we regularly engage with</a:t>
            </a:r>
            <a:br>
              <a:rPr lang="en-AU" dirty="0"/>
            </a:br>
            <a:r>
              <a:rPr lang="en-AU" dirty="0"/>
              <a:t>13 – the number of full time project team members</a:t>
            </a:r>
            <a:br>
              <a:rPr lang="en-AU" dirty="0"/>
            </a:br>
            <a:r>
              <a:rPr lang="en-AU" dirty="0"/>
              <a:t>2 – the number of times demolition of our project house has been scheduled! </a:t>
            </a:r>
          </a:p>
          <a:p>
            <a:endParaRPr lang="en-AU" dirty="0"/>
          </a:p>
          <a:p>
            <a:endParaRPr lang="en-AU" dirty="0"/>
          </a:p>
          <a:p>
            <a:endParaRPr lang="en-AU" dirty="0"/>
          </a:p>
        </p:txBody>
      </p:sp>
      <p:sp>
        <p:nvSpPr>
          <p:cNvPr id="5" name="Rectangle 4"/>
          <p:cNvSpPr/>
          <p:nvPr/>
        </p:nvSpPr>
        <p:spPr>
          <a:xfrm>
            <a:off x="768094" y="2594491"/>
            <a:ext cx="8280656" cy="369332"/>
          </a:xfrm>
          <a:prstGeom prst="rect">
            <a:avLst/>
          </a:prstGeom>
        </p:spPr>
        <p:txBody>
          <a:bodyPr wrap="square">
            <a:spAutoFit/>
          </a:bodyPr>
          <a:lstStyle/>
          <a:p>
            <a:endParaRPr lang="en-AU"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1617677462"/>
              </p:ext>
            </p:extLst>
          </p:nvPr>
        </p:nvGraphicFramePr>
        <p:xfrm>
          <a:off x="657225" y="4028694"/>
          <a:ext cx="8003449" cy="26072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77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a:t>
            </a:r>
            <a:r>
              <a:rPr lang="en-US" dirty="0" smtClean="0"/>
              <a:t>Stats – A Challenge</a:t>
            </a:r>
            <a:endParaRPr lang="en-US" dirty="0"/>
          </a:p>
        </p:txBody>
      </p:sp>
      <p:sp>
        <p:nvSpPr>
          <p:cNvPr id="3" name="Content Placeholder 2"/>
          <p:cNvSpPr>
            <a:spLocks noGrp="1"/>
          </p:cNvSpPr>
          <p:nvPr>
            <p:ph idx="1"/>
          </p:nvPr>
        </p:nvSpPr>
        <p:spPr>
          <a:xfrm>
            <a:off x="657225" y="1666875"/>
            <a:ext cx="7781381" cy="579936"/>
          </a:xfrm>
        </p:spPr>
        <p:txBody>
          <a:bodyPr>
            <a:normAutofit fontScale="92500" lnSpcReduction="20000"/>
          </a:bodyPr>
          <a:lstStyle/>
          <a:p>
            <a:r>
              <a:rPr lang="en-AU" dirty="0"/>
              <a:t/>
            </a:r>
            <a:br>
              <a:rPr lang="en-AU" dirty="0"/>
            </a:br>
            <a:endParaRPr lang="en-AU" dirty="0"/>
          </a:p>
          <a:p>
            <a:endParaRPr lang="en-AU" dirty="0"/>
          </a:p>
          <a:p>
            <a:endParaRPr lang="en-AU" dirty="0"/>
          </a:p>
          <a:p>
            <a:endParaRPr lang="en-AU" dirty="0"/>
          </a:p>
        </p:txBody>
      </p:sp>
      <p:sp>
        <p:nvSpPr>
          <p:cNvPr id="5" name="Rectangle 4"/>
          <p:cNvSpPr/>
          <p:nvPr/>
        </p:nvSpPr>
        <p:spPr>
          <a:xfrm>
            <a:off x="768094" y="2594491"/>
            <a:ext cx="7566009" cy="369332"/>
          </a:xfrm>
          <a:prstGeom prst="rect">
            <a:avLst/>
          </a:prstGeom>
        </p:spPr>
        <p:txBody>
          <a:bodyPr wrap="square">
            <a:spAutoFit/>
          </a:bodyPr>
          <a:lstStyle/>
          <a:p>
            <a:endParaRPr lang="en-AU"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03" y="3328470"/>
            <a:ext cx="7907111" cy="32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687433" y="1666875"/>
            <a:ext cx="7781381" cy="4023360"/>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AU" dirty="0" smtClean="0"/>
              <a:t>But – also more to process    </a:t>
            </a:r>
          </a:p>
          <a:p>
            <a:r>
              <a:rPr lang="en-AU" dirty="0" smtClean="0"/>
              <a:t>-- which is potentially good and bad!</a:t>
            </a:r>
          </a:p>
          <a:p>
            <a:r>
              <a:rPr lang="en-AU" dirty="0" smtClean="0"/>
              <a:t>The Challenge – get rid of the </a:t>
            </a:r>
            <a:r>
              <a:rPr lang="en-AU" i="1" dirty="0" smtClean="0"/>
              <a:t>no chance applications</a:t>
            </a:r>
            <a:r>
              <a:rPr lang="en-AU" dirty="0" smtClean="0"/>
              <a:t> sooner</a:t>
            </a:r>
            <a:endParaRPr lang="en-AU" dirty="0"/>
          </a:p>
        </p:txBody>
      </p:sp>
    </p:spTree>
    <p:extLst>
      <p:ext uri="{BB962C8B-B14F-4D97-AF65-F5344CB8AC3E}">
        <p14:creationId xmlns:p14="http://schemas.microsoft.com/office/powerpoint/2010/main" val="128637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That’s basically IT    - Questions</a:t>
            </a:r>
            <a:r>
              <a:rPr lang="en-US" dirty="0">
                <a:solidFill>
                  <a:schemeClr val="bg1"/>
                </a:solidFill>
              </a:rPr>
              <a:t>?</a:t>
            </a:r>
          </a:p>
        </p:txBody>
      </p:sp>
      <p:sp>
        <p:nvSpPr>
          <p:cNvPr id="3" name="Text Placeholder 2"/>
          <p:cNvSpPr>
            <a:spLocks noGrp="1"/>
          </p:cNvSpPr>
          <p:nvPr>
            <p:ph type="body" idx="1"/>
          </p:nvPr>
        </p:nvSpPr>
        <p:spPr>
          <a:xfrm>
            <a:off x="4491990" y="2274937"/>
            <a:ext cx="3566160" cy="822960"/>
          </a:xfrm>
        </p:spPr>
        <p:txBody>
          <a:bodyPr/>
          <a:lstStyle/>
          <a:p>
            <a:r>
              <a:rPr lang="en-US" dirty="0"/>
              <a:t>Greg Sutton</a:t>
            </a:r>
          </a:p>
        </p:txBody>
      </p:sp>
      <p:sp>
        <p:nvSpPr>
          <p:cNvPr id="4" name="Content Placeholder 3"/>
          <p:cNvSpPr>
            <a:spLocks noGrp="1"/>
          </p:cNvSpPr>
          <p:nvPr>
            <p:ph sz="half" idx="2"/>
          </p:nvPr>
        </p:nvSpPr>
        <p:spPr>
          <a:xfrm>
            <a:off x="4491990" y="3063089"/>
            <a:ext cx="3566160" cy="1446168"/>
          </a:xfrm>
        </p:spPr>
        <p:txBody>
          <a:bodyPr>
            <a:normAutofit lnSpcReduction="10000"/>
          </a:bodyPr>
          <a:lstStyle/>
          <a:p>
            <a:r>
              <a:rPr lang="en-US" dirty="0"/>
              <a:t>Student Administrative Systems Support (SASS) Manager </a:t>
            </a:r>
          </a:p>
          <a:p>
            <a:r>
              <a:rPr lang="en-US" dirty="0"/>
              <a:t>University of Queensland</a:t>
            </a:r>
          </a:p>
          <a:p>
            <a:r>
              <a:rPr lang="en-US" dirty="0"/>
              <a:t>g.sutton@uq.edu.au</a:t>
            </a:r>
          </a:p>
        </p:txBody>
      </p:sp>
      <p:sp>
        <p:nvSpPr>
          <p:cNvPr id="6" name="Text Placeholder 2"/>
          <p:cNvSpPr>
            <a:spLocks noGrp="1"/>
          </p:cNvSpPr>
          <p:nvPr/>
        </p:nvSpPr>
        <p:spPr>
          <a:xfrm>
            <a:off x="768096" y="2274937"/>
            <a:ext cx="3566160" cy="822960"/>
          </a:xfrm>
          <a:prstGeom prst="rect">
            <a:avLst/>
          </a:prstGeom>
        </p:spPr>
        <p:txBody>
          <a:bodyPr vert="horz" lIns="137160" tIns="45720" rIns="137160" bIns="45720" rtlCol="0" anchor="ctr">
            <a:normAutofit/>
          </a:bodyPr>
          <a:lstStyle>
            <a:lvl1pPr marL="0" indent="0" algn="l" defTabSz="914377" rtl="0" eaLnBrk="1" latinLnBrk="0" hangingPunct="1">
              <a:lnSpc>
                <a:spcPct val="90000"/>
              </a:lnSpc>
              <a:spcBef>
                <a:spcPts val="0"/>
              </a:spcBef>
              <a:spcAft>
                <a:spcPts val="0"/>
              </a:spcAft>
              <a:buClr>
                <a:schemeClr val="accent2"/>
              </a:buClr>
              <a:buSzPct val="100000"/>
              <a:buFont typeface="Tw Cen MT" panose="020B0602020104020603" pitchFamily="34" charset="0"/>
              <a:buNone/>
              <a:defRPr sz="2200" b="0" kern="1200" cap="none" baseline="0">
                <a:solidFill>
                  <a:schemeClr val="accent2">
                    <a:lumMod val="75000"/>
                  </a:schemeClr>
                </a:solidFill>
                <a:latin typeface="+mn-lt"/>
                <a:ea typeface="+mn-ea"/>
                <a:cs typeface="+mn-cs"/>
              </a:defRPr>
            </a:lvl1pPr>
            <a:lvl2pPr marL="457189" indent="0" algn="l" defTabSz="914377" rtl="0" eaLnBrk="1" latinLnBrk="0" hangingPunct="1">
              <a:lnSpc>
                <a:spcPct val="90000"/>
              </a:lnSpc>
              <a:spcBef>
                <a:spcPts val="200"/>
              </a:spcBef>
              <a:spcAft>
                <a:spcPts val="400"/>
              </a:spcAft>
              <a:buClr>
                <a:schemeClr val="accent2"/>
              </a:buClr>
              <a:buFont typeface="Wingdings 3" pitchFamily="18" charset="2"/>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200"/>
              </a:spcBef>
              <a:spcAft>
                <a:spcPts val="400"/>
              </a:spcAft>
              <a:buClr>
                <a:schemeClr val="accent2"/>
              </a:buClr>
              <a:buFont typeface="Wingdings 3" pitchFamily="18" charset="2"/>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9pPr>
          </a:lstStyle>
          <a:p>
            <a:r>
              <a:rPr lang="en-US" dirty="0"/>
              <a:t>Chris Scanlan</a:t>
            </a:r>
          </a:p>
        </p:txBody>
      </p:sp>
      <p:sp>
        <p:nvSpPr>
          <p:cNvPr id="7" name="Content Placeholder 3"/>
          <p:cNvSpPr>
            <a:spLocks noGrp="1"/>
          </p:cNvSpPr>
          <p:nvPr/>
        </p:nvSpPr>
        <p:spPr>
          <a:xfrm>
            <a:off x="768096" y="3063089"/>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dirty="0"/>
              <a:t>Senior Developer</a:t>
            </a:r>
          </a:p>
          <a:p>
            <a:r>
              <a:rPr lang="en-US" dirty="0"/>
              <a:t>University of Queensland</a:t>
            </a:r>
          </a:p>
          <a:p>
            <a:r>
              <a:rPr lang="en-US" dirty="0"/>
              <a:t>c.scanlan@uq.edu.au</a:t>
            </a:r>
          </a:p>
        </p:txBody>
      </p:sp>
      <p:sp>
        <p:nvSpPr>
          <p:cNvPr id="8" name="Title 1"/>
          <p:cNvSpPr txBox="1">
            <a:spLocks/>
          </p:cNvSpPr>
          <p:nvPr/>
        </p:nvSpPr>
        <p:spPr>
          <a:xfrm>
            <a:off x="926973" y="4869349"/>
            <a:ext cx="7290054" cy="1499616"/>
          </a:xfrm>
          <a:prstGeom prst="rect">
            <a:avLst/>
          </a:prstGeom>
        </p:spPr>
        <p:txBody>
          <a:bodyPr vert="horz" lIns="91440" tIns="45720" rIns="91440" bIns="45720" rtlCol="0" anchor="ctr">
            <a:no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sz="3200" dirty="0">
                <a:solidFill>
                  <a:prstClr val="black"/>
                </a:solidFill>
              </a:rPr>
              <a:t>all Alliance presentations will be available for download from the Conference Site</a:t>
            </a:r>
          </a:p>
        </p:txBody>
      </p:sp>
    </p:spTree>
    <p:extLst>
      <p:ext uri="{BB962C8B-B14F-4D97-AF65-F5344CB8AC3E}">
        <p14:creationId xmlns:p14="http://schemas.microsoft.com/office/powerpoint/2010/main" val="6249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078" y="4739158"/>
            <a:ext cx="1905000" cy="1905000"/>
          </a:xfrm>
          <a:prstGeom prst="rect">
            <a:avLst/>
          </a:prstGeom>
        </p:spPr>
      </p:pic>
      <p:pic>
        <p:nvPicPr>
          <p:cNvPr id="13" name="Picture Placeholder 12"/>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t="269" b="24717"/>
          <a:stretch/>
        </p:blipFill>
        <p:spPr>
          <a:xfrm>
            <a:off x="0" y="-1"/>
            <a:ext cx="9141714" cy="4572000"/>
          </a:xfrm>
        </p:spPr>
      </p:pic>
    </p:spTree>
    <p:extLst>
      <p:ext uri="{BB962C8B-B14F-4D97-AF65-F5344CB8AC3E}">
        <p14:creationId xmlns:p14="http://schemas.microsoft.com/office/powerpoint/2010/main" val="3262342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Presentation-OVERVIEW </a:t>
            </a:r>
            <a:endParaRPr lang="en-US" dirty="0"/>
          </a:p>
        </p:txBody>
      </p:sp>
      <p:sp>
        <p:nvSpPr>
          <p:cNvPr id="3" name="Content Placeholder 2"/>
          <p:cNvSpPr>
            <a:spLocks noGrp="1"/>
          </p:cNvSpPr>
          <p:nvPr>
            <p:ph idx="1"/>
          </p:nvPr>
        </p:nvSpPr>
        <p:spPr>
          <a:xfrm>
            <a:off x="768096" y="1789043"/>
            <a:ext cx="7860749" cy="4520317"/>
          </a:xfrm>
        </p:spPr>
        <p:txBody>
          <a:bodyPr>
            <a:normAutofit fontScale="25000" lnSpcReduction="20000"/>
          </a:bodyPr>
          <a:lstStyle/>
          <a:p>
            <a:pPr marL="0" indent="0">
              <a:buNone/>
            </a:pPr>
            <a:r>
              <a:rPr lang="en-AU" sz="4200" i="1" dirty="0"/>
              <a:t>This presentation will discuss some of the ‘bingo’ wins of the development</a:t>
            </a:r>
            <a:endParaRPr lang="en-US" sz="4200" dirty="0"/>
          </a:p>
          <a:p>
            <a:pPr marL="0" indent="0">
              <a:buNone/>
            </a:pPr>
            <a:endParaRPr lang="en-US" sz="3400" dirty="0"/>
          </a:p>
          <a:p>
            <a:pPr marL="0" indent="0">
              <a:buNone/>
            </a:pPr>
            <a:r>
              <a:rPr lang="en-US" sz="6400" dirty="0" smtClean="0"/>
              <a:t>OLA Background</a:t>
            </a:r>
          </a:p>
          <a:p>
            <a:pPr>
              <a:buFont typeface="Arial" panose="020B0604020202020204" pitchFamily="34" charset="0"/>
              <a:buChar char="•"/>
            </a:pPr>
            <a:r>
              <a:rPr lang="en-US" sz="6400" dirty="0" smtClean="0"/>
              <a:t>System </a:t>
            </a:r>
            <a:r>
              <a:rPr lang="en-US" sz="6400" dirty="0"/>
              <a:t>Components </a:t>
            </a:r>
          </a:p>
          <a:p>
            <a:pPr>
              <a:buFont typeface="Arial" panose="020B0604020202020204" pitchFamily="34" charset="0"/>
              <a:buChar char="•"/>
            </a:pPr>
            <a:r>
              <a:rPr lang="en-US" sz="6400" dirty="0" smtClean="0"/>
              <a:t>Last </a:t>
            </a:r>
            <a:r>
              <a:rPr lang="en-US" sz="6400" dirty="0"/>
              <a:t>Year versus This Year</a:t>
            </a:r>
          </a:p>
          <a:p>
            <a:pPr marL="0" indent="0">
              <a:buNone/>
            </a:pPr>
            <a:r>
              <a:rPr lang="en-US" sz="6400" dirty="0"/>
              <a:t>Win 1.    The Flexible Design </a:t>
            </a:r>
          </a:p>
          <a:p>
            <a:pPr marL="0" indent="0">
              <a:buNone/>
            </a:pPr>
            <a:r>
              <a:rPr lang="en-US" sz="6400" dirty="0"/>
              <a:t>Win 2.    </a:t>
            </a:r>
            <a:r>
              <a:rPr lang="en-US" sz="6400" dirty="0" smtClean="0"/>
              <a:t>The OLA </a:t>
            </a:r>
            <a:r>
              <a:rPr lang="en-US" sz="6400" dirty="0" err="1" smtClean="0"/>
              <a:t>Workcentre</a:t>
            </a:r>
            <a:r>
              <a:rPr lang="en-US" sz="6400" dirty="0" smtClean="0"/>
              <a:t> Technical Structure</a:t>
            </a:r>
          </a:p>
          <a:p>
            <a:pPr marL="0" indent="0">
              <a:buNone/>
            </a:pPr>
            <a:r>
              <a:rPr lang="en-US" sz="6400" dirty="0" smtClean="0"/>
              <a:t>Win 3.    The </a:t>
            </a:r>
            <a:r>
              <a:rPr lang="en-US" sz="6400" dirty="0"/>
              <a:t>Search</a:t>
            </a:r>
          </a:p>
          <a:p>
            <a:pPr marL="0" indent="0">
              <a:buNone/>
            </a:pPr>
            <a:r>
              <a:rPr lang="en-US" sz="6400" dirty="0"/>
              <a:t>Win </a:t>
            </a:r>
            <a:r>
              <a:rPr lang="en-US" sz="6400" dirty="0" smtClean="0"/>
              <a:t>4.    The Rich Results </a:t>
            </a:r>
          </a:p>
          <a:p>
            <a:pPr marL="0" indent="0">
              <a:buNone/>
            </a:pPr>
            <a:r>
              <a:rPr lang="en-US" sz="6400" dirty="0" smtClean="0"/>
              <a:t>Win 5.    The Magic Buttons</a:t>
            </a:r>
          </a:p>
          <a:p>
            <a:pPr marL="0" indent="0">
              <a:buNone/>
            </a:pPr>
            <a:r>
              <a:rPr lang="en-US" sz="6400" dirty="0" smtClean="0"/>
              <a:t>Win </a:t>
            </a:r>
            <a:r>
              <a:rPr lang="en-US" sz="6400" dirty="0"/>
              <a:t>6</a:t>
            </a:r>
            <a:r>
              <a:rPr lang="en-US" sz="6400" dirty="0" smtClean="0"/>
              <a:t>.    </a:t>
            </a:r>
            <a:r>
              <a:rPr lang="en-US" sz="6400" dirty="0"/>
              <a:t>The Performance Discovery</a:t>
            </a:r>
          </a:p>
          <a:p>
            <a:pPr marL="0" indent="0">
              <a:buNone/>
            </a:pPr>
            <a:r>
              <a:rPr lang="en-US" sz="6400" dirty="0"/>
              <a:t>Win </a:t>
            </a:r>
            <a:r>
              <a:rPr lang="en-US" sz="6400" dirty="0" smtClean="0"/>
              <a:t>7.    </a:t>
            </a:r>
            <a:r>
              <a:rPr lang="en-US" sz="6400" dirty="0"/>
              <a:t>The Business Benefit</a:t>
            </a:r>
          </a:p>
          <a:p>
            <a:pPr marL="0" indent="0">
              <a:buNone/>
            </a:pPr>
            <a:r>
              <a:rPr lang="en-US" sz="5600" dirty="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09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OLA </a:t>
            </a:r>
            <a:r>
              <a:rPr lang="en-US" dirty="0" smtClean="0"/>
              <a:t>BACKGROUND</a:t>
            </a:r>
            <a:endParaRPr lang="en-US" dirty="0"/>
          </a:p>
        </p:txBody>
      </p:sp>
      <p:sp>
        <p:nvSpPr>
          <p:cNvPr id="3" name="Subtitle 2"/>
          <p:cNvSpPr>
            <a:spLocks noGrp="1"/>
          </p:cNvSpPr>
          <p:nvPr>
            <p:ph type="subTitle" idx="1"/>
          </p:nvPr>
        </p:nvSpPr>
        <p:spPr/>
        <p:txBody>
          <a:bodyPr/>
          <a:lstStyle/>
          <a:p>
            <a:r>
              <a:rPr lang="en-US" dirty="0"/>
              <a:t>The Portal</a:t>
            </a:r>
          </a:p>
          <a:p>
            <a:r>
              <a:rPr lang="en-US" dirty="0"/>
              <a:t>SI-net </a:t>
            </a:r>
          </a:p>
          <a:p>
            <a:r>
              <a:rPr lang="en-US" dirty="0"/>
              <a:t>CRM</a:t>
            </a:r>
          </a:p>
        </p:txBody>
      </p:sp>
      <p:pic>
        <p:nvPicPr>
          <p:cNvPr id="1026" name="Picture 2" descr="http://wallpapercave.com/wp/p8xVm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782" y="643943"/>
            <a:ext cx="6284891" cy="392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87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Front-end</a:t>
            </a:r>
          </a:p>
        </p:txBody>
      </p:sp>
      <p:sp>
        <p:nvSpPr>
          <p:cNvPr id="3" name="Content Placeholder 2"/>
          <p:cNvSpPr>
            <a:spLocks noGrp="1"/>
          </p:cNvSpPr>
          <p:nvPr>
            <p:ph idx="1"/>
          </p:nvPr>
        </p:nvSpPr>
        <p:spPr>
          <a:xfrm>
            <a:off x="135303" y="2286000"/>
            <a:ext cx="7290055" cy="4023360"/>
          </a:xfrm>
        </p:spPr>
        <p:txBody>
          <a:bodyPr/>
          <a:lstStyle/>
          <a:p>
            <a:r>
              <a:rPr lang="en-US" dirty="0"/>
              <a:t>-</a:t>
            </a:r>
          </a:p>
          <a:p>
            <a:r>
              <a:rPr lang="en-US" dirty="0"/>
              <a:t>- </a:t>
            </a:r>
            <a:r>
              <a:rPr lang="en-US" dirty="0" err="1"/>
              <a:t>Symfony</a:t>
            </a:r>
            <a:r>
              <a:rPr lang="en-US" dirty="0"/>
              <a:t> 2</a:t>
            </a:r>
          </a:p>
          <a:p>
            <a:r>
              <a:rPr lang="en-US" dirty="0"/>
              <a:t>- Oracle DB                                                                                       </a:t>
            </a:r>
          </a:p>
          <a:p>
            <a:r>
              <a:rPr lang="en-US" dirty="0"/>
              <a:t>- S3 Storage</a:t>
            </a:r>
          </a:p>
          <a:p>
            <a:r>
              <a:rPr lang="en-US" dirty="0"/>
              <a:t>- Scalable,</a:t>
            </a:r>
          </a:p>
          <a:p>
            <a:r>
              <a:rPr lang="en-US" dirty="0"/>
              <a:t>  Cloud-based</a:t>
            </a:r>
          </a:p>
          <a:p>
            <a:r>
              <a:rPr lang="en-US" dirty="0"/>
              <a:t>-</a:t>
            </a:r>
          </a:p>
          <a:p>
            <a:endParaRPr lang="en-US" dirty="0"/>
          </a:p>
        </p:txBody>
      </p:sp>
      <p:pic>
        <p:nvPicPr>
          <p:cNvPr id="23" name="Picture 22"/>
          <p:cNvPicPr>
            <a:picLocks noChangeAspect="1"/>
          </p:cNvPicPr>
          <p:nvPr/>
        </p:nvPicPr>
        <p:blipFill>
          <a:blip r:embed="rId3"/>
          <a:stretch>
            <a:fillRect/>
          </a:stretch>
        </p:blipFill>
        <p:spPr>
          <a:xfrm>
            <a:off x="2212068" y="2217390"/>
            <a:ext cx="4807340" cy="2604828"/>
          </a:xfrm>
          <a:prstGeom prst="rect">
            <a:avLst/>
          </a:prstGeom>
        </p:spPr>
      </p:pic>
      <p:pic>
        <p:nvPicPr>
          <p:cNvPr id="1030" name="Picture 6" descr="http://blog.reddikh.com/wp-content/uploads/2013/04/symfony-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325" y="2742752"/>
            <a:ext cx="377825" cy="377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hecreativecollective.com.au/IMAGE/EVENTS/google-analytic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581" y="4684270"/>
            <a:ext cx="1444625" cy="10834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ink.ucsd.edu/_images/technology-tab/aw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62" y="2153442"/>
            <a:ext cx="1257950" cy="709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8063" y="24960"/>
            <a:ext cx="17859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19408" y="3543063"/>
            <a:ext cx="2302933" cy="2031325"/>
          </a:xfrm>
          <a:prstGeom prst="rect">
            <a:avLst/>
          </a:prstGeom>
          <a:noFill/>
        </p:spPr>
        <p:txBody>
          <a:bodyPr wrap="square" rtlCol="0">
            <a:spAutoFit/>
          </a:bodyPr>
          <a:lstStyle/>
          <a:p>
            <a:r>
              <a:rPr lang="en-AU" sz="2000" dirty="0"/>
              <a:t>Campus Solutions</a:t>
            </a:r>
          </a:p>
          <a:p>
            <a:r>
              <a:rPr lang="en-AU" sz="2000" dirty="0"/>
              <a:t>Oracle on </a:t>
            </a:r>
            <a:r>
              <a:rPr lang="en-AU" sz="2000" dirty="0" err="1"/>
              <a:t>ExaData</a:t>
            </a:r>
            <a:endParaRPr lang="en-AU" sz="2000" dirty="0"/>
          </a:p>
          <a:p>
            <a:endParaRPr lang="en-AU" sz="2000" dirty="0"/>
          </a:p>
          <a:p>
            <a:endParaRPr lang="en-AU" sz="800" dirty="0"/>
          </a:p>
          <a:p>
            <a:r>
              <a:rPr lang="en-AU" sz="2000" dirty="0"/>
              <a:t>Oracle Service Cloud (CRM)</a:t>
            </a:r>
          </a:p>
          <a:p>
            <a:endParaRPr lang="en-AU" dirty="0"/>
          </a:p>
        </p:txBody>
      </p:sp>
      <p:pic>
        <p:nvPicPr>
          <p:cNvPr id="1026" name="Picture 2" descr="Image result for peopleso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448" y="2534137"/>
            <a:ext cx="1303655" cy="9722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7687" y="5455075"/>
            <a:ext cx="2529026" cy="769441"/>
          </a:xfrm>
          <a:prstGeom prst="rect">
            <a:avLst/>
          </a:prstGeom>
        </p:spPr>
        <p:txBody>
          <a:bodyPr wrap="none">
            <a:spAutoFit/>
          </a:bodyPr>
          <a:lstStyle/>
          <a:p>
            <a:r>
              <a:rPr lang="en-US" sz="4400" dirty="0">
                <a:latin typeface="+mj-lt"/>
              </a:rPr>
              <a:t>THE BACK-END</a:t>
            </a:r>
            <a:endParaRPr lang="en-AU" sz="4400" dirty="0">
              <a:latin typeface="+mj-lt"/>
            </a:endParaRPr>
          </a:p>
        </p:txBody>
      </p:sp>
      <p:sp>
        <p:nvSpPr>
          <p:cNvPr id="6" name="TextBox 5"/>
          <p:cNvSpPr txBox="1"/>
          <p:nvPr/>
        </p:nvSpPr>
        <p:spPr>
          <a:xfrm>
            <a:off x="2256668" y="6170686"/>
            <a:ext cx="4312910" cy="646331"/>
          </a:xfrm>
          <a:prstGeom prst="rect">
            <a:avLst/>
          </a:prstGeom>
          <a:noFill/>
        </p:spPr>
        <p:txBody>
          <a:bodyPr wrap="square" rtlCol="0">
            <a:spAutoFit/>
          </a:bodyPr>
          <a:lstStyle/>
          <a:p>
            <a:r>
              <a:rPr lang="en-AU" dirty="0"/>
              <a:t>Built by a combination of the UQ Software Services, SASS Teams plus </a:t>
            </a:r>
            <a:r>
              <a:rPr lang="en-AU" dirty="0" err="1"/>
              <a:t>Strategenics</a:t>
            </a:r>
            <a:r>
              <a:rPr lang="en-AU" dirty="0"/>
              <a:t> </a:t>
            </a:r>
          </a:p>
        </p:txBody>
      </p:sp>
      <p:pic>
        <p:nvPicPr>
          <p:cNvPr id="16" name="Picture 2" descr="Image result for oracle service clou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8577" y="5052207"/>
            <a:ext cx="1835031" cy="520912"/>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4"/>
          <p:cNvPicPr>
            <a:picLocks noChangeAspect="1"/>
          </p:cNvPicPr>
          <p:nvPr/>
        </p:nvPicPr>
        <p:blipFill>
          <a:blip r:embed="rId10"/>
          <a:stretch>
            <a:fillRect/>
          </a:stretch>
        </p:blipFill>
        <p:spPr>
          <a:xfrm>
            <a:off x="2120633" y="1590213"/>
            <a:ext cx="4657936" cy="2864427"/>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5400000" algn="t" rotWithShape="0">
              <a:prstClr val="black">
                <a:alpha val="40000"/>
              </a:prstClr>
            </a:outerShdw>
          </a:effectLst>
        </p:spPr>
      </p:pic>
      <p:pic>
        <p:nvPicPr>
          <p:cNvPr id="15" name="Picture 14"/>
          <p:cNvPicPr>
            <a:picLocks noChangeAspect="1"/>
          </p:cNvPicPr>
          <p:nvPr/>
        </p:nvPicPr>
        <p:blipFill>
          <a:blip r:embed="rId11"/>
          <a:stretch>
            <a:fillRect/>
          </a:stretch>
        </p:blipFill>
        <p:spPr>
          <a:xfrm>
            <a:off x="1718217" y="3301395"/>
            <a:ext cx="2879052" cy="3076575"/>
          </a:xfrm>
          <a:prstGeom prst="rect">
            <a:avLst/>
          </a:prstGeom>
        </p:spPr>
      </p:pic>
      <p:pic>
        <p:nvPicPr>
          <p:cNvPr id="17" name="Picture 16"/>
          <p:cNvPicPr>
            <a:picLocks noChangeAspect="1"/>
          </p:cNvPicPr>
          <p:nvPr/>
        </p:nvPicPr>
        <p:blipFill>
          <a:blip r:embed="rId12"/>
          <a:stretch>
            <a:fillRect/>
          </a:stretch>
        </p:blipFill>
        <p:spPr>
          <a:xfrm>
            <a:off x="3743226" y="1201605"/>
            <a:ext cx="3690489" cy="2362200"/>
          </a:xfrm>
          <a:prstGeom prst="rect">
            <a:avLst/>
          </a:prstGeom>
        </p:spPr>
      </p:pic>
      <p:pic>
        <p:nvPicPr>
          <p:cNvPr id="18" name="Picture 17"/>
          <p:cNvPicPr>
            <a:picLocks noChangeAspect="1"/>
          </p:cNvPicPr>
          <p:nvPr/>
        </p:nvPicPr>
        <p:blipFill>
          <a:blip r:embed="rId13"/>
          <a:stretch>
            <a:fillRect/>
          </a:stretch>
        </p:blipFill>
        <p:spPr>
          <a:xfrm>
            <a:off x="4128342" y="3018316"/>
            <a:ext cx="3384917" cy="3423602"/>
          </a:xfrm>
          <a:prstGeom prst="rect">
            <a:avLst/>
          </a:prstGeom>
        </p:spPr>
      </p:pic>
      <p:pic>
        <p:nvPicPr>
          <p:cNvPr id="19" name="Picture 18"/>
          <p:cNvPicPr>
            <a:picLocks noChangeAspect="1"/>
          </p:cNvPicPr>
          <p:nvPr/>
        </p:nvPicPr>
        <p:blipFill>
          <a:blip r:embed="rId14"/>
          <a:stretch>
            <a:fillRect/>
          </a:stretch>
        </p:blipFill>
        <p:spPr>
          <a:xfrm>
            <a:off x="4824542" y="1903367"/>
            <a:ext cx="4291020" cy="3382518"/>
          </a:xfrm>
          <a:prstGeom prst="rect">
            <a:avLst/>
          </a:prstGeom>
        </p:spPr>
      </p:pic>
    </p:spTree>
    <p:extLst>
      <p:ext uri="{BB962C8B-B14F-4D97-AF65-F5344CB8AC3E}">
        <p14:creationId xmlns:p14="http://schemas.microsoft.com/office/powerpoint/2010/main" val="299891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1_Integral">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USC_powerpoint_02</Template>
  <TotalTime>7916</TotalTime>
  <Words>1611</Words>
  <Application>Microsoft Office PowerPoint</Application>
  <PresentationFormat>On-screen Show (4:3)</PresentationFormat>
  <Paragraphs>421</Paragraphs>
  <Slides>67</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Arial</vt:lpstr>
      <vt:lpstr>Calibri</vt:lpstr>
      <vt:lpstr>Tw Cen MT</vt:lpstr>
      <vt:lpstr>Tw Cen MT Condensed</vt:lpstr>
      <vt:lpstr>Wingdings</vt:lpstr>
      <vt:lpstr>Wingdings 3</vt:lpstr>
      <vt:lpstr>Integral</vt:lpstr>
      <vt:lpstr>1_Integral</vt:lpstr>
      <vt:lpstr>The OLA Tombola  a grab bag of technical lessons from the UQ Online Application development</vt:lpstr>
      <vt:lpstr>presenters</vt:lpstr>
      <vt:lpstr>The university of Queensland</vt:lpstr>
      <vt:lpstr>UQ &amp; ORACLE</vt:lpstr>
      <vt:lpstr>The OLA Tombola   Two Questions </vt:lpstr>
      <vt:lpstr>What is a Tombola?</vt:lpstr>
      <vt:lpstr>Presentation-OVERVIEW </vt:lpstr>
      <vt:lpstr>The OLA BACKGROUND</vt:lpstr>
      <vt:lpstr>The Front-end</vt:lpstr>
      <vt:lpstr>The Front-end</vt:lpstr>
      <vt:lpstr>The Front-end</vt:lpstr>
      <vt:lpstr>The Front-end</vt:lpstr>
      <vt:lpstr>Last Year</vt:lpstr>
      <vt:lpstr>ThIS Year</vt:lpstr>
      <vt:lpstr>WIN 1:Flexible Design</vt:lpstr>
      <vt:lpstr>Flexible Design</vt:lpstr>
      <vt:lpstr>OLA Applications Workcentre</vt:lpstr>
      <vt:lpstr>OLA Applications Workcentre</vt:lpstr>
      <vt:lpstr>OLA Applications Workcentre</vt:lpstr>
      <vt:lpstr>Checklists</vt:lpstr>
      <vt:lpstr>Checklist on submission</vt:lpstr>
      <vt:lpstr>Checklist on submission</vt:lpstr>
      <vt:lpstr>Checklists for Communication</vt:lpstr>
      <vt:lpstr>Checklists</vt:lpstr>
      <vt:lpstr>BUCKETS</vt:lpstr>
      <vt:lpstr>Buckets</vt:lpstr>
      <vt:lpstr>Buckets </vt:lpstr>
      <vt:lpstr>Buckets</vt:lpstr>
      <vt:lpstr>buckets</vt:lpstr>
      <vt:lpstr>buckets</vt:lpstr>
      <vt:lpstr>buckets</vt:lpstr>
      <vt:lpstr>buckets</vt:lpstr>
      <vt:lpstr>BUTTONS</vt:lpstr>
      <vt:lpstr>Win 2.    The OLA Workcentre Technical Structure</vt:lpstr>
      <vt:lpstr>OLA Workcentre Technical Structure</vt:lpstr>
      <vt:lpstr>OLA Workcentre Technical Structure</vt:lpstr>
      <vt:lpstr>Win 3.    The Search</vt:lpstr>
      <vt:lpstr>SearchING</vt:lpstr>
      <vt:lpstr>SearchING</vt:lpstr>
      <vt:lpstr>SearchING</vt:lpstr>
      <vt:lpstr>SearchING</vt:lpstr>
      <vt:lpstr>SearchING</vt:lpstr>
      <vt:lpstr>SearchING</vt:lpstr>
      <vt:lpstr>OLA Workcentre Technical Structure</vt:lpstr>
      <vt:lpstr>Win 4.    The Rich Results </vt:lpstr>
      <vt:lpstr>The RICH RESULTS</vt:lpstr>
      <vt:lpstr>The rich results</vt:lpstr>
      <vt:lpstr>The rich results</vt:lpstr>
      <vt:lpstr>The rich results</vt:lpstr>
      <vt:lpstr>The RICH RESULTS</vt:lpstr>
      <vt:lpstr>Win 5.    The Magic ButtonS</vt:lpstr>
      <vt:lpstr>The MAGIC BUTTONS</vt:lpstr>
      <vt:lpstr>The magic buttons</vt:lpstr>
      <vt:lpstr>Moving forward</vt:lpstr>
      <vt:lpstr> Win 6.    The Performance Discovery</vt:lpstr>
      <vt:lpstr>Search Performance Problem</vt:lpstr>
      <vt:lpstr>OLA Applications Workcentre</vt:lpstr>
      <vt:lpstr>OLA Applications Workcentre SQL PLAN</vt:lpstr>
      <vt:lpstr>Search Code</vt:lpstr>
      <vt:lpstr>OLA Applications Workcentre</vt:lpstr>
      <vt:lpstr>OLA Applications Workcentre</vt:lpstr>
      <vt:lpstr>Search Performance Problem</vt:lpstr>
      <vt:lpstr> Win 7.    The Business Benefit</vt:lpstr>
      <vt:lpstr>Quick Stats – the numbers </vt:lpstr>
      <vt:lpstr>Quick Stats – A Challenge</vt:lpstr>
      <vt:lpstr>That’s basically IT    - Questions?</vt:lpstr>
      <vt:lpstr>THANK YOU!</vt:lpstr>
    </vt:vector>
  </TitlesOfParts>
  <Company>University of the Sunshine Coast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Admissions Applications</dc:title>
  <dc:creator>Greg Heinl;Shayne Simpson;m.mason@uq.edu.au</dc:creator>
  <cp:lastModifiedBy>Greg Sutton</cp:lastModifiedBy>
  <cp:revision>288</cp:revision>
  <cp:lastPrinted>2015-08-11T22:43:25Z</cp:lastPrinted>
  <dcterms:created xsi:type="dcterms:W3CDTF">2015-08-10T06:16:54Z</dcterms:created>
  <dcterms:modified xsi:type="dcterms:W3CDTF">2016-11-08T07:15:32Z</dcterms:modified>
</cp:coreProperties>
</file>