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8"/>
  </p:notesMasterIdLst>
  <p:sldIdLst>
    <p:sldId id="259" r:id="rId2"/>
    <p:sldId id="260" r:id="rId3"/>
    <p:sldId id="286" r:id="rId4"/>
    <p:sldId id="287" r:id="rId5"/>
    <p:sldId id="295" r:id="rId6"/>
    <p:sldId id="314" r:id="rId7"/>
    <p:sldId id="320" r:id="rId8"/>
    <p:sldId id="290" r:id="rId9"/>
    <p:sldId id="289" r:id="rId10"/>
    <p:sldId id="291" r:id="rId11"/>
    <p:sldId id="292" r:id="rId12"/>
    <p:sldId id="293" r:id="rId13"/>
    <p:sldId id="294" r:id="rId14"/>
    <p:sldId id="326" r:id="rId15"/>
    <p:sldId id="327" r:id="rId16"/>
    <p:sldId id="313" r:id="rId17"/>
    <p:sldId id="288" r:id="rId18"/>
    <p:sldId id="297" r:id="rId19"/>
    <p:sldId id="298" r:id="rId20"/>
    <p:sldId id="321" r:id="rId21"/>
    <p:sldId id="299" r:id="rId22"/>
    <p:sldId id="300" r:id="rId23"/>
    <p:sldId id="319" r:id="rId24"/>
    <p:sldId id="301" r:id="rId25"/>
    <p:sldId id="315" r:id="rId26"/>
    <p:sldId id="318" r:id="rId27"/>
    <p:sldId id="303" r:id="rId28"/>
    <p:sldId id="323" r:id="rId29"/>
    <p:sldId id="304" r:id="rId30"/>
    <p:sldId id="305" r:id="rId31"/>
    <p:sldId id="306" r:id="rId32"/>
    <p:sldId id="324" r:id="rId33"/>
    <p:sldId id="307" r:id="rId34"/>
    <p:sldId id="325" r:id="rId35"/>
    <p:sldId id="302" r:id="rId36"/>
    <p:sldId id="322" r:id="rId37"/>
    <p:sldId id="334" r:id="rId38"/>
    <p:sldId id="335" r:id="rId39"/>
    <p:sldId id="308" r:id="rId40"/>
    <p:sldId id="309" r:id="rId41"/>
    <p:sldId id="310" r:id="rId42"/>
    <p:sldId id="311" r:id="rId43"/>
    <p:sldId id="316" r:id="rId44"/>
    <p:sldId id="317" r:id="rId45"/>
    <p:sldId id="312" r:id="rId46"/>
    <p:sldId id="332" r:id="rId47"/>
    <p:sldId id="330" r:id="rId48"/>
    <p:sldId id="331" r:id="rId49"/>
    <p:sldId id="333" r:id="rId50"/>
    <p:sldId id="336" r:id="rId51"/>
    <p:sldId id="337" r:id="rId52"/>
    <p:sldId id="329" r:id="rId53"/>
    <p:sldId id="328" r:id="rId54"/>
    <p:sldId id="338" r:id="rId55"/>
    <p:sldId id="283" r:id="rId56"/>
    <p:sldId id="28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94660"/>
  </p:normalViewPr>
  <p:slideViewPr>
    <p:cSldViewPr snapToGrid="0">
      <p:cViewPr varScale="1">
        <p:scale>
          <a:sx n="108" d="100"/>
          <a:sy n="108" d="100"/>
        </p:scale>
        <p:origin x="12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10/13/2017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10/13/2017</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10/13/2017</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10/13/2017</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10/13/2017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10/13/2017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Usability 2.0</a:t>
            </a:r>
            <a:r>
              <a:rPr lang="en-US" dirty="0" smtClean="0"/>
              <a:t>:</a:t>
            </a:r>
            <a:br>
              <a:rPr lang="en-US" dirty="0" smtClean="0"/>
            </a:br>
            <a:r>
              <a:rPr lang="en-US" sz="2200" dirty="0" smtClean="0"/>
              <a:t> </a:t>
            </a:r>
            <a:r>
              <a:rPr lang="en-US" sz="2200" dirty="0"/>
              <a:t>How to create advanced workcenters, dashboards and pagelets without </a:t>
            </a:r>
            <a:r>
              <a:rPr lang="en-US" sz="2200" dirty="0" err="1"/>
              <a:t>AppDesigner</a:t>
            </a:r>
            <a:endParaRPr lang="en-US" sz="2200" dirty="0"/>
          </a:p>
        </p:txBody>
      </p:sp>
      <p:sp>
        <p:nvSpPr>
          <p:cNvPr id="4" name="Text Placeholder 3"/>
          <p:cNvSpPr>
            <a:spLocks noGrp="1"/>
          </p:cNvSpPr>
          <p:nvPr>
            <p:ph type="body" sz="half" idx="2"/>
          </p:nvPr>
        </p:nvSpPr>
        <p:spPr/>
        <p:txBody>
          <a:bodyPr/>
          <a:lstStyle/>
          <a:p>
            <a:r>
              <a:rPr lang="en-US" dirty="0"/>
              <a:t>SESSION </a:t>
            </a:r>
            <a:r>
              <a:rPr lang="en-US" dirty="0" smtClean="0"/>
              <a:t>2024</a:t>
            </a:r>
            <a:endParaRPr lang="en-US" dirty="0"/>
          </a:p>
          <a:p>
            <a:r>
              <a:rPr lang="en-US" dirty="0" smtClean="0"/>
              <a:t>17 October 2017</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16-17 October 2017</a:t>
            </a:r>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a:xfrm>
            <a:off x="2286" y="-11502"/>
            <a:ext cx="9141714" cy="4572000"/>
          </a:xfr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Worklists</a:t>
            </a:r>
          </a:p>
        </p:txBody>
      </p:sp>
      <p:sp>
        <p:nvSpPr>
          <p:cNvPr id="3" name="Content Placeholder 2"/>
          <p:cNvSpPr>
            <a:spLocks noGrp="1"/>
          </p:cNvSpPr>
          <p:nvPr>
            <p:ph idx="1"/>
          </p:nvPr>
        </p:nvSpPr>
        <p:spPr/>
        <p:txBody>
          <a:bodyPr>
            <a:normAutofit/>
          </a:bodyPr>
          <a:lstStyle/>
          <a:p>
            <a:pPr marL="0" indent="0">
              <a:buNone/>
            </a:pPr>
            <a:r>
              <a:rPr lang="en-US" dirty="0"/>
              <a:t>One or more pagelets with ‘to-do actions’ for students for certain criteria</a:t>
            </a:r>
            <a:r>
              <a:rPr lang="en-US" dirty="0" smtClean="0"/>
              <a:t>. For example students with open checklists.</a:t>
            </a:r>
          </a:p>
          <a:p>
            <a:pPr marL="0" indent="0">
              <a:buNone/>
            </a:pPr>
            <a:endParaRPr lang="en-US" dirty="0" smtClean="0"/>
          </a:p>
          <a:p>
            <a:pPr marL="0" indent="0">
              <a:buNone/>
            </a:pP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5" name="Picture 4"/>
          <p:cNvPicPr>
            <a:picLocks noChangeAspect="1"/>
          </p:cNvPicPr>
          <p:nvPr/>
        </p:nvPicPr>
        <p:blipFill>
          <a:blip r:embed="rId2"/>
          <a:stretch>
            <a:fillRect/>
          </a:stretch>
        </p:blipFill>
        <p:spPr>
          <a:xfrm>
            <a:off x="768096" y="3038305"/>
            <a:ext cx="5818279" cy="3271055"/>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17648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workflow</a:t>
            </a:r>
          </a:p>
        </p:txBody>
      </p:sp>
      <p:sp>
        <p:nvSpPr>
          <p:cNvPr id="3" name="Content Placeholder 2"/>
          <p:cNvSpPr>
            <a:spLocks noGrp="1"/>
          </p:cNvSpPr>
          <p:nvPr>
            <p:ph idx="1"/>
          </p:nvPr>
        </p:nvSpPr>
        <p:spPr>
          <a:xfrm>
            <a:off x="768096" y="2286000"/>
            <a:ext cx="2472815" cy="4023360"/>
          </a:xfrm>
        </p:spPr>
        <p:txBody>
          <a:bodyPr>
            <a:normAutofit fontScale="92500" lnSpcReduction="20000"/>
          </a:bodyPr>
          <a:lstStyle/>
          <a:p>
            <a:r>
              <a:rPr lang="en-US" dirty="0"/>
              <a:t>Support a simple or complex process where students ‘move’ from pagelet to pagelet depending on their ‘state’ in the process</a:t>
            </a:r>
            <a:r>
              <a:rPr lang="en-US" dirty="0" smtClean="0"/>
              <a:t>.</a:t>
            </a:r>
          </a:p>
          <a:p>
            <a:r>
              <a:rPr lang="en-US" dirty="0" smtClean="0"/>
              <a:t>You can use Inter Window Communication to automatically refresh pagelets.</a:t>
            </a:r>
            <a:endParaRPr lang="en-US" dirty="0"/>
          </a:p>
          <a:p>
            <a:pPr marL="0" indent="0">
              <a:buNone/>
            </a:pPr>
            <a:endParaRPr lang="en-US" dirty="0" smtClean="0"/>
          </a:p>
          <a:p>
            <a:pPr marL="0" indent="0">
              <a:buNone/>
            </a:pP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5" name="Picture 4"/>
          <p:cNvPicPr>
            <a:picLocks noChangeAspect="1"/>
          </p:cNvPicPr>
          <p:nvPr/>
        </p:nvPicPr>
        <p:blipFill>
          <a:blip r:embed="rId2"/>
          <a:stretch>
            <a:fillRect/>
          </a:stretch>
        </p:blipFill>
        <p:spPr>
          <a:xfrm>
            <a:off x="3353903" y="2286000"/>
            <a:ext cx="5442857" cy="2952351"/>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33569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a:t>
            </a:r>
          </a:p>
        </p:txBody>
      </p:sp>
      <p:sp>
        <p:nvSpPr>
          <p:cNvPr id="3" name="Content Placeholder 2"/>
          <p:cNvSpPr>
            <a:spLocks noGrp="1"/>
          </p:cNvSpPr>
          <p:nvPr>
            <p:ph idx="1"/>
          </p:nvPr>
        </p:nvSpPr>
        <p:spPr/>
        <p:txBody>
          <a:bodyPr>
            <a:normAutofit/>
          </a:bodyPr>
          <a:lstStyle/>
          <a:p>
            <a:r>
              <a:rPr lang="en-US" dirty="0"/>
              <a:t>A single pagelet with links depending on prefilled </a:t>
            </a:r>
            <a:r>
              <a:rPr lang="en-US" dirty="0" smtClean="0"/>
              <a:t>student data</a:t>
            </a:r>
            <a:r>
              <a:rPr lang="en-US" dirty="0"/>
              <a:t>.</a:t>
            </a:r>
          </a:p>
          <a:p>
            <a:pPr marL="0" indent="0">
              <a:buNone/>
            </a:pPr>
            <a:endParaRPr lang="en-US" dirty="0" smtClean="0"/>
          </a:p>
          <a:p>
            <a:pPr marL="0" indent="0">
              <a:buNone/>
            </a:pP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5" name="Picture 4"/>
          <p:cNvPicPr>
            <a:picLocks noChangeAspect="1"/>
          </p:cNvPicPr>
          <p:nvPr/>
        </p:nvPicPr>
        <p:blipFill>
          <a:blip r:embed="rId2"/>
          <a:stretch>
            <a:fillRect/>
          </a:stretch>
        </p:blipFill>
        <p:spPr>
          <a:xfrm>
            <a:off x="768096" y="2773163"/>
            <a:ext cx="5816918" cy="3697541"/>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95937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only</a:t>
            </a:r>
          </a:p>
        </p:txBody>
      </p:sp>
      <p:sp>
        <p:nvSpPr>
          <p:cNvPr id="3" name="Content Placeholder 2"/>
          <p:cNvSpPr>
            <a:spLocks noGrp="1"/>
          </p:cNvSpPr>
          <p:nvPr>
            <p:ph idx="1"/>
          </p:nvPr>
        </p:nvSpPr>
        <p:spPr>
          <a:xfrm>
            <a:off x="768097" y="2286000"/>
            <a:ext cx="2345494" cy="4023360"/>
          </a:xfrm>
        </p:spPr>
        <p:txBody>
          <a:bodyPr>
            <a:normAutofit/>
          </a:bodyPr>
          <a:lstStyle/>
          <a:p>
            <a:pPr marL="0" indent="0">
              <a:buNone/>
            </a:pPr>
            <a:r>
              <a:rPr lang="en-US" dirty="0"/>
              <a:t>Single pagelet with </a:t>
            </a:r>
            <a:r>
              <a:rPr lang="en-US" dirty="0" smtClean="0"/>
              <a:t>information.</a:t>
            </a:r>
          </a:p>
          <a:p>
            <a:pPr marL="0" indent="0">
              <a:buNone/>
            </a:pPr>
            <a:r>
              <a:rPr lang="en-US" dirty="0" smtClean="0"/>
              <a:t>Dashboard </a:t>
            </a:r>
            <a:r>
              <a:rPr lang="en-US" dirty="0"/>
              <a:t>style, no left </a:t>
            </a:r>
            <a:r>
              <a:rPr lang="en-US" dirty="0" smtClean="0"/>
              <a:t>panel</a:t>
            </a:r>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7" name="Picture 6"/>
          <p:cNvPicPr>
            <a:picLocks noChangeAspect="1"/>
          </p:cNvPicPr>
          <p:nvPr/>
        </p:nvPicPr>
        <p:blipFill>
          <a:blip r:embed="rId2"/>
          <a:stretch>
            <a:fillRect/>
          </a:stretch>
        </p:blipFill>
        <p:spPr>
          <a:xfrm>
            <a:off x="3055782" y="2084832"/>
            <a:ext cx="5797702" cy="3695482"/>
          </a:xfrm>
          <a:prstGeom prst="rect">
            <a:avLst/>
          </a:prstGeom>
        </p:spPr>
      </p:pic>
    </p:spTree>
    <p:extLst>
      <p:ext uri="{BB962C8B-B14F-4D97-AF65-F5344CB8AC3E}">
        <p14:creationId xmlns:p14="http://schemas.microsoft.com/office/powerpoint/2010/main" val="275395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Customize</a:t>
            </a:r>
            <a:r>
              <a:rPr lang="nl-NL" dirty="0" smtClean="0"/>
              <a:t> pagelets</a:t>
            </a:r>
            <a:endParaRPr lang="nl-NL" dirty="0"/>
          </a:p>
        </p:txBody>
      </p:sp>
      <p:sp>
        <p:nvSpPr>
          <p:cNvPr id="3" name="Content Placeholder 2"/>
          <p:cNvSpPr>
            <a:spLocks noGrp="1"/>
          </p:cNvSpPr>
          <p:nvPr>
            <p:ph idx="1"/>
          </p:nvPr>
        </p:nvSpPr>
        <p:spPr/>
        <p:txBody>
          <a:bodyPr>
            <a:normAutofit fontScale="92500" lnSpcReduction="20000"/>
          </a:bodyPr>
          <a:lstStyle/>
          <a:p>
            <a:r>
              <a:rPr lang="en-GB" dirty="0" smtClean="0"/>
              <a:t>Why you want to customize your pagelets:</a:t>
            </a:r>
          </a:p>
          <a:p>
            <a:r>
              <a:rPr lang="en-GB" u="sng" dirty="0" smtClean="0"/>
              <a:t>Default workcenter</a:t>
            </a:r>
          </a:p>
          <a:p>
            <a:pPr marL="457200" indent="-457200">
              <a:buFont typeface="+mj-lt"/>
              <a:buAutoNum type="arabicPeriod"/>
            </a:pPr>
            <a:r>
              <a:rPr lang="en-GB" dirty="0" smtClean="0"/>
              <a:t>Simple layout: table or list</a:t>
            </a:r>
          </a:p>
          <a:p>
            <a:pPr marL="457200" indent="-457200">
              <a:buFont typeface="+mj-lt"/>
              <a:buAutoNum type="arabicPeriod"/>
            </a:pPr>
            <a:r>
              <a:rPr lang="en-GB" dirty="0" smtClean="0"/>
              <a:t>Links under each column, what if you want more links and you have run out of columns to put them on?</a:t>
            </a:r>
          </a:p>
          <a:p>
            <a:pPr marL="457200" indent="-457200">
              <a:buFont typeface="+mj-lt"/>
              <a:buAutoNum type="arabicPeriod"/>
            </a:pPr>
            <a:r>
              <a:rPr lang="en-GB" dirty="0" smtClean="0"/>
              <a:t>All the blue underlines items, how can you remember what link goes where?</a:t>
            </a:r>
          </a:p>
          <a:p>
            <a:pPr marL="457200" indent="-457200">
              <a:buFont typeface="+mj-lt"/>
              <a:buAutoNum type="arabicPeriod"/>
            </a:pPr>
            <a:r>
              <a:rPr lang="en-GB" dirty="0" smtClean="0"/>
              <a:t>Sorting? Only the query sort is available.</a:t>
            </a:r>
          </a:p>
          <a:p>
            <a:pPr marL="457200" indent="-457200">
              <a:buFont typeface="+mj-lt"/>
              <a:buAutoNum type="arabicPeriod"/>
            </a:pPr>
            <a:r>
              <a:rPr lang="en-GB" dirty="0" smtClean="0"/>
              <a:t>Searching? You can create a prompt in your query but setting it every time in the pagelet is not very user friendly.</a:t>
            </a:r>
          </a:p>
          <a:p>
            <a:pPr marL="457200" indent="-457200">
              <a:buFont typeface="+mj-lt"/>
              <a:buAutoNum type="arabicPeriod"/>
            </a:pPr>
            <a:r>
              <a:rPr lang="en-GB" dirty="0" smtClean="0"/>
              <a:t>Max. number of items. If you display for example all 1000+ results your screen will explode.</a:t>
            </a:r>
            <a:endParaRPr lang="en-GB" dirty="0" smtClean="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146429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Customize</a:t>
            </a:r>
            <a:r>
              <a:rPr lang="nl-NL" dirty="0" smtClean="0"/>
              <a:t> pagelets</a:t>
            </a:r>
            <a:endParaRPr lang="nl-NL" dirty="0"/>
          </a:p>
        </p:txBody>
      </p:sp>
      <p:sp>
        <p:nvSpPr>
          <p:cNvPr id="3" name="Content Placeholder 2"/>
          <p:cNvSpPr>
            <a:spLocks noGrp="1"/>
          </p:cNvSpPr>
          <p:nvPr>
            <p:ph idx="1"/>
          </p:nvPr>
        </p:nvSpPr>
        <p:spPr/>
        <p:txBody>
          <a:bodyPr>
            <a:normAutofit/>
          </a:bodyPr>
          <a:lstStyle/>
          <a:p>
            <a:r>
              <a:rPr lang="en-GB" dirty="0" smtClean="0"/>
              <a:t>Why you want to customize your pagelets:</a:t>
            </a:r>
          </a:p>
          <a:p>
            <a:r>
              <a:rPr lang="en-GB" u="sng" dirty="0" smtClean="0"/>
              <a:t>Custom </a:t>
            </a:r>
            <a:r>
              <a:rPr lang="en-GB" u="sng" dirty="0" err="1" smtClean="0"/>
              <a:t>xsl</a:t>
            </a:r>
            <a:endParaRPr lang="en-GB" u="sng" dirty="0" smtClean="0"/>
          </a:p>
          <a:p>
            <a:pPr marL="457200" indent="-457200">
              <a:buFont typeface="+mj-lt"/>
              <a:buAutoNum type="arabicPeriod"/>
            </a:pPr>
            <a:r>
              <a:rPr lang="en-GB" dirty="0" smtClean="0"/>
              <a:t>Unlimited layout options</a:t>
            </a:r>
          </a:p>
          <a:p>
            <a:pPr marL="457200" indent="-457200">
              <a:buFont typeface="+mj-lt"/>
              <a:buAutoNum type="arabicPeriod"/>
            </a:pPr>
            <a:r>
              <a:rPr lang="en-GB" dirty="0" smtClean="0"/>
              <a:t>Create clickable icons.</a:t>
            </a:r>
          </a:p>
          <a:p>
            <a:pPr marL="457200" indent="-457200">
              <a:buFont typeface="+mj-lt"/>
              <a:buAutoNum type="arabicPeriod"/>
            </a:pPr>
            <a:r>
              <a:rPr lang="en-GB" dirty="0" smtClean="0"/>
              <a:t>Use mouse-overs to give additional info for links.</a:t>
            </a:r>
          </a:p>
          <a:p>
            <a:pPr marL="457200" indent="-457200">
              <a:buFont typeface="+mj-lt"/>
              <a:buAutoNum type="arabicPeriod"/>
            </a:pPr>
            <a:r>
              <a:rPr lang="en-GB" dirty="0" smtClean="0"/>
              <a:t>Using custom JavaScript components you can do online sorting, searching, pagination, etc.</a:t>
            </a:r>
            <a:endParaRPr lang="en-GB" dirty="0" smtClean="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184310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TECHNICAL</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177491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Workcenter basics: types</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WorkCenters</a:t>
            </a:r>
            <a:endParaRPr lang="en-US" sz="3600" dirty="0"/>
          </a:p>
          <a:p>
            <a:r>
              <a:rPr lang="en-US" dirty="0" smtClean="0"/>
              <a:t>Left navigation, right components/query output</a:t>
            </a:r>
          </a:p>
          <a:p>
            <a:r>
              <a:rPr lang="en-US" u="sng" dirty="0" smtClean="0"/>
              <a:t>Existing menu item</a:t>
            </a:r>
          </a:p>
          <a:p>
            <a:r>
              <a:rPr lang="en-US" dirty="0" smtClean="0"/>
              <a:t>Instead of the component a WorkCenter page will be opened, the component is displayed in the transaction area. Always in WorkCenter layout, no way of only showing the component anymore.</a:t>
            </a:r>
          </a:p>
          <a:p>
            <a:r>
              <a:rPr lang="en-US" u="sng" dirty="0" smtClean="0"/>
              <a:t>Link of existing menu item</a:t>
            </a:r>
          </a:p>
          <a:p>
            <a:r>
              <a:rPr lang="en-US" dirty="0" smtClean="0"/>
              <a:t>A WorkCenter page will be opened when using the new menu item. The default menu item remains unchanged. After opening, the component is displayed in the transaction area.</a:t>
            </a:r>
          </a:p>
          <a:p>
            <a:r>
              <a:rPr lang="en-US" u="sng" dirty="0" smtClean="0"/>
              <a:t>WorkCenter dashboard page</a:t>
            </a:r>
          </a:p>
          <a:p>
            <a:r>
              <a:rPr lang="en-US" dirty="0"/>
              <a:t>A WorkCenter page will be opened when using the new menu item. </a:t>
            </a:r>
            <a:r>
              <a:rPr lang="en-US" dirty="0" smtClean="0"/>
              <a:t>After </a:t>
            </a:r>
            <a:r>
              <a:rPr lang="en-US" dirty="0"/>
              <a:t>opening, the </a:t>
            </a:r>
            <a:r>
              <a:rPr lang="en-US" dirty="0" smtClean="0"/>
              <a:t>a blank </a:t>
            </a:r>
            <a:r>
              <a:rPr lang="en-US" dirty="0" smtClean="0"/>
              <a:t>dashboard </a:t>
            </a:r>
            <a:r>
              <a:rPr lang="en-US" dirty="0" smtClean="0"/>
              <a:t>page </a:t>
            </a:r>
            <a:r>
              <a:rPr lang="en-US" dirty="0"/>
              <a:t>is displayed in the transaction </a:t>
            </a:r>
            <a:r>
              <a:rPr lang="en-US" dirty="0" smtClean="0"/>
              <a:t>area which can have pagelets in up to three columns.</a:t>
            </a:r>
          </a:p>
          <a:p>
            <a:r>
              <a:rPr lang="en-US" sz="3600" dirty="0"/>
              <a:t>Dashboard</a:t>
            </a:r>
          </a:p>
          <a:p>
            <a:r>
              <a:rPr lang="en-US" dirty="0"/>
              <a:t>One big empty </a:t>
            </a:r>
            <a:r>
              <a:rPr lang="en-US" dirty="0" smtClean="0"/>
              <a:t>page, no left menu area. </a:t>
            </a:r>
            <a:r>
              <a:rPr lang="en-US" dirty="0"/>
              <a:t>One, two or three columns for pagelets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108681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Workcenter basics: </a:t>
            </a:r>
            <a:r>
              <a:rPr lang="nl-NL" dirty="0" err="1"/>
              <a:t>Configuration</a:t>
            </a:r>
            <a:endParaRPr lang="nl-NL" dirty="0"/>
          </a:p>
        </p:txBody>
      </p:sp>
      <p:sp>
        <p:nvSpPr>
          <p:cNvPr id="3" name="Content Placeholder 2"/>
          <p:cNvSpPr>
            <a:spLocks noGrp="1"/>
          </p:cNvSpPr>
          <p:nvPr>
            <p:ph idx="1"/>
          </p:nvPr>
        </p:nvSpPr>
        <p:spPr/>
        <p:txBody>
          <a:bodyPr/>
          <a:lstStyle/>
          <a:p>
            <a:pPr>
              <a:buFont typeface="Arial" pitchFamily="34" charset="0"/>
              <a:buChar char="•"/>
            </a:pPr>
            <a:r>
              <a:rPr lang="en-GB" dirty="0" smtClean="0"/>
              <a:t>Create Workcenter Dashboard page (optional)</a:t>
            </a:r>
          </a:p>
          <a:p>
            <a:pPr>
              <a:buFont typeface="Arial" pitchFamily="34" charset="0"/>
              <a:buChar char="•"/>
            </a:pPr>
            <a:r>
              <a:rPr lang="en-GB" dirty="0" smtClean="0"/>
              <a:t>Create Workcenter</a:t>
            </a:r>
          </a:p>
          <a:p>
            <a:pPr>
              <a:buFont typeface="Arial" pitchFamily="34" charset="0"/>
              <a:buChar char="•"/>
            </a:pPr>
            <a:r>
              <a:rPr lang="en-GB" dirty="0" smtClean="0"/>
              <a:t>Create query’s/nav. collections</a:t>
            </a:r>
          </a:p>
          <a:p>
            <a:pPr>
              <a:buFont typeface="Arial" pitchFamily="34" charset="0"/>
              <a:buChar char="•"/>
            </a:pPr>
            <a:r>
              <a:rPr lang="en-GB" dirty="0" smtClean="0"/>
              <a:t>Create pagelets</a:t>
            </a:r>
          </a:p>
          <a:p>
            <a:pPr>
              <a:buFont typeface="Arial" pitchFamily="34" charset="0"/>
              <a:buChar char="•"/>
            </a:pPr>
            <a:r>
              <a:rPr lang="en-GB" dirty="0" smtClean="0"/>
              <a:t>Configure workcenter tabs</a:t>
            </a:r>
            <a:endParaRPr lang="en-GB"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229112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a:t>: Tips </a:t>
            </a:r>
            <a:r>
              <a:rPr lang="nl-NL" dirty="0" err="1"/>
              <a:t>and</a:t>
            </a:r>
            <a:r>
              <a:rPr lang="nl-NL" dirty="0"/>
              <a:t> tricks</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GB" dirty="0" smtClean="0"/>
              <a:t>PeopleTools &gt; Portal &gt; Pagelet Wizard</a:t>
            </a:r>
          </a:p>
          <a:p>
            <a:pPr marL="0" indent="0">
              <a:buNone/>
            </a:pPr>
            <a:r>
              <a:rPr lang="en-GB" dirty="0" smtClean="0"/>
              <a:t>First, create a standard pagelet based on a query</a:t>
            </a:r>
          </a:p>
          <a:p>
            <a:pPr marL="0" indent="0">
              <a:buNone/>
            </a:pPr>
            <a:r>
              <a:rPr lang="en-GB" u="sng" dirty="0" smtClean="0"/>
              <a:t>Six step wizard</a:t>
            </a:r>
          </a:p>
          <a:p>
            <a:pPr>
              <a:buFont typeface="Arial" pitchFamily="34" charset="0"/>
              <a:buChar char="•"/>
            </a:pPr>
            <a:r>
              <a:rPr lang="en-GB" dirty="0" smtClean="0"/>
              <a:t>1. ID and Title</a:t>
            </a:r>
          </a:p>
          <a:p>
            <a:pPr>
              <a:buFont typeface="Arial" pitchFamily="34" charset="0"/>
              <a:buChar char="•"/>
            </a:pPr>
            <a:r>
              <a:rPr lang="en-GB" dirty="0" smtClean="0"/>
              <a:t>2. Datatype and </a:t>
            </a:r>
            <a:r>
              <a:rPr lang="en-GB" dirty="0" err="1" smtClean="0"/>
              <a:t>Datasource</a:t>
            </a:r>
            <a:endParaRPr lang="en-GB" dirty="0" smtClean="0"/>
          </a:p>
          <a:p>
            <a:pPr>
              <a:buFont typeface="Arial" pitchFamily="34" charset="0"/>
              <a:buChar char="•"/>
            </a:pPr>
            <a:r>
              <a:rPr lang="en-GB" dirty="0" smtClean="0"/>
              <a:t>3. Prompts and Variables</a:t>
            </a:r>
          </a:p>
          <a:p>
            <a:pPr>
              <a:buFont typeface="Arial" pitchFamily="34" charset="0"/>
              <a:buChar char="•"/>
            </a:pPr>
            <a:r>
              <a:rPr lang="en-GB" dirty="0" smtClean="0"/>
              <a:t>4. Display Format</a:t>
            </a:r>
          </a:p>
          <a:p>
            <a:pPr>
              <a:buFont typeface="Arial" pitchFamily="34" charset="0"/>
              <a:buChar char="•"/>
            </a:pPr>
            <a:r>
              <a:rPr lang="en-GB" dirty="0" smtClean="0"/>
              <a:t>5. Display Options</a:t>
            </a:r>
          </a:p>
          <a:p>
            <a:pPr>
              <a:buFont typeface="Arial" pitchFamily="34" charset="0"/>
              <a:buChar char="•"/>
            </a:pPr>
            <a:r>
              <a:rPr lang="en-GB" dirty="0" smtClean="0"/>
              <a:t>6. Publishing options and Security</a:t>
            </a:r>
            <a:endParaRPr lang="en-GB" dirty="0"/>
          </a:p>
        </p:txBody>
      </p:sp>
    </p:spTree>
    <p:extLst>
      <p:ext uri="{BB962C8B-B14F-4D97-AF65-F5344CB8AC3E}">
        <p14:creationId xmlns:p14="http://schemas.microsoft.com/office/powerpoint/2010/main" val="3701333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Mark van der Molen</a:t>
            </a:r>
            <a:endParaRPr lang="en-US"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a:t>Functional Application Manager</a:t>
            </a:r>
          </a:p>
          <a:p>
            <a:r>
              <a:rPr lang="en-US" dirty="0"/>
              <a:t>University of Amsterdam</a:t>
            </a:r>
          </a:p>
          <a:p>
            <a:r>
              <a:rPr lang="en-US" dirty="0" smtClean="0"/>
              <a:t>m.vandermolen@uva.nl</a:t>
            </a:r>
            <a:endParaRPr lang="en-US" dirty="0"/>
          </a:p>
        </p:txBody>
      </p:sp>
      <p:sp>
        <p:nvSpPr>
          <p:cNvPr id="5" name="Text Placeholder 4"/>
          <p:cNvSpPr>
            <a:spLocks noGrp="1"/>
          </p:cNvSpPr>
          <p:nvPr>
            <p:ph type="body" sz="quarter" idx="3"/>
          </p:nvPr>
        </p:nvSpPr>
        <p:spPr/>
        <p:txBody>
          <a:bodyPr/>
          <a:lstStyle/>
          <a:p>
            <a:endParaRPr lang="en-US" dirty="0" smtClean="0"/>
          </a:p>
          <a:p>
            <a:r>
              <a:rPr lang="en-US" dirty="0" err="1" smtClean="0"/>
              <a:t>Carolien</a:t>
            </a:r>
            <a:r>
              <a:rPr lang="en-US" dirty="0" smtClean="0"/>
              <a:t> </a:t>
            </a:r>
            <a:r>
              <a:rPr lang="en-US" dirty="0"/>
              <a:t>ten </a:t>
            </a:r>
            <a:r>
              <a:rPr lang="en-US" dirty="0" err="1"/>
              <a:t>Oever</a:t>
            </a:r>
            <a:endParaRPr lang="en-US" dirty="0"/>
          </a:p>
          <a:p>
            <a:endParaRPr lang="en-US" dirty="0"/>
          </a:p>
        </p:txBody>
      </p:sp>
      <p:sp>
        <p:nvSpPr>
          <p:cNvPr id="6" name="Content Placeholder 5"/>
          <p:cNvSpPr>
            <a:spLocks noGrp="1"/>
          </p:cNvSpPr>
          <p:nvPr>
            <p:ph sz="quarter" idx="4"/>
          </p:nvPr>
        </p:nvSpPr>
        <p:spPr>
          <a:xfrm>
            <a:off x="4491990" y="2967788"/>
            <a:ext cx="3566160" cy="1446168"/>
          </a:xfrm>
        </p:spPr>
        <p:txBody>
          <a:bodyPr/>
          <a:lstStyle/>
          <a:p>
            <a:r>
              <a:rPr lang="en-US" dirty="0"/>
              <a:t>Functional Application Manager</a:t>
            </a:r>
          </a:p>
          <a:p>
            <a:r>
              <a:rPr lang="en-US" dirty="0"/>
              <a:t>University of Amsterdam</a:t>
            </a:r>
          </a:p>
          <a:p>
            <a:r>
              <a:rPr lang="en-US" dirty="0"/>
              <a:t>c.a.m.tenoever@uva.nl</a:t>
            </a:r>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Demo</a:t>
            </a:r>
            <a:endParaRPr lang="nl-NL" dirty="0"/>
          </a:p>
        </p:txBody>
      </p:sp>
      <p:sp>
        <p:nvSpPr>
          <p:cNvPr id="3" name="Content Placeholder 2"/>
          <p:cNvSpPr>
            <a:spLocks noGrp="1"/>
          </p:cNvSpPr>
          <p:nvPr>
            <p:ph sz="half" idx="1"/>
          </p:nvPr>
        </p:nvSpPr>
        <p:spPr/>
        <p:txBody>
          <a:bodyPr/>
          <a:lstStyle/>
          <a:p>
            <a:endParaRPr lang="nl-NL"/>
          </a:p>
        </p:txBody>
      </p:sp>
      <p:sp>
        <p:nvSpPr>
          <p:cNvPr id="4" name="Content Placeholder 3"/>
          <p:cNvSpPr>
            <a:spLocks noGrp="1"/>
          </p:cNvSpPr>
          <p:nvPr>
            <p:ph sz="half" idx="2"/>
          </p:nvPr>
        </p:nvSpPr>
        <p:spPr/>
        <p:txBody>
          <a:bodyPr/>
          <a:lstStyle/>
          <a:p>
            <a:endParaRPr lang="nl-NL"/>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385500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275" y="1917511"/>
            <a:ext cx="8048358" cy="1685499"/>
          </a:xfrm>
        </p:spPr>
        <p:txBody>
          <a:bodyPr>
            <a:normAutofit/>
          </a:bodyPr>
          <a:lstStyle/>
          <a:p>
            <a:pPr marL="0" indent="0">
              <a:buNone/>
            </a:pPr>
            <a:r>
              <a:rPr lang="en-US" dirty="0" smtClean="0"/>
              <a:t>We are using the custom option on the Select Display Option tab so we are able to use custom xsl to generate the layout we desire.</a:t>
            </a:r>
          </a:p>
          <a:p>
            <a:pPr marL="0" indent="0">
              <a:buNone/>
            </a:pPr>
            <a:r>
              <a:rPr lang="en-US" dirty="0" smtClean="0"/>
              <a:t>There are a few pre-delivered xslt templates but you can also write your own to get a generic look and feel across all your pagelets.</a:t>
            </a:r>
          </a:p>
          <a:p>
            <a:pPr marL="0" indent="0">
              <a:buNone/>
            </a:pPr>
            <a:endParaRPr lang="en-US" dirty="0"/>
          </a:p>
        </p:txBody>
      </p:sp>
      <p:sp>
        <p:nvSpPr>
          <p:cNvPr id="7" name="Title 1"/>
          <p:cNvSpPr txBox="1">
            <a:spLocks/>
          </p:cNvSpPr>
          <p:nvPr/>
        </p:nvSpPr>
        <p:spPr>
          <a:xfrm>
            <a:off x="753318" y="568469"/>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nl-NL" dirty="0" err="1" smtClean="0"/>
              <a:t>pagelets</a:t>
            </a:r>
            <a:r>
              <a:rPr lang="nl-NL" dirty="0" smtClean="0"/>
              <a:t>: </a:t>
            </a:r>
            <a:r>
              <a:rPr lang="nl-NL" dirty="0" err="1" smtClean="0"/>
              <a:t>Custom</a:t>
            </a:r>
            <a:r>
              <a:rPr lang="nl-NL" dirty="0" smtClean="0"/>
              <a:t> XSL</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53" y="3419830"/>
            <a:ext cx="4695469" cy="2943791"/>
          </a:xfrm>
          <a:prstGeom prst="rect">
            <a:avLst/>
          </a:prstGeom>
          <a:ln/>
          <a:ex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87344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275" y="1917511"/>
            <a:ext cx="8048358" cy="1685499"/>
          </a:xfrm>
        </p:spPr>
        <p:txBody>
          <a:bodyPr>
            <a:normAutofit/>
          </a:bodyPr>
          <a:lstStyle/>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2" y="1924335"/>
            <a:ext cx="7991450" cy="3595175"/>
          </a:xfrm>
          <a:prstGeom prst="rect">
            <a:avLst/>
          </a:prstGeom>
          <a:ln/>
          <a:extLst/>
        </p:spPr>
        <p:style>
          <a:lnRef idx="2">
            <a:schemeClr val="accent3"/>
          </a:lnRef>
          <a:fillRef idx="1">
            <a:schemeClr val="lt1"/>
          </a:fillRef>
          <a:effectRef idx="0">
            <a:schemeClr val="accent3"/>
          </a:effectRef>
          <a:fontRef idx="minor">
            <a:schemeClr val="dk1"/>
          </a:fontRef>
        </p:style>
      </p:pic>
      <p:sp>
        <p:nvSpPr>
          <p:cNvPr id="7" name="Title 1"/>
          <p:cNvSpPr txBox="1">
            <a:spLocks/>
          </p:cNvSpPr>
          <p:nvPr/>
        </p:nvSpPr>
        <p:spPr>
          <a:xfrm>
            <a:off x="753318" y="568469"/>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nl-NL" dirty="0" err="1" smtClean="0"/>
              <a:t>pagelets</a:t>
            </a:r>
            <a:r>
              <a:rPr lang="nl-NL" dirty="0" smtClean="0"/>
              <a:t>: </a:t>
            </a:r>
            <a:r>
              <a:rPr lang="nl-NL" dirty="0" err="1" smtClean="0"/>
              <a:t>Custom</a:t>
            </a:r>
            <a:r>
              <a:rPr lang="nl-NL" dirty="0" smtClean="0"/>
              <a:t> XSL</a:t>
            </a:r>
            <a:endParaRPr lang="en-US" dirty="0"/>
          </a:p>
        </p:txBody>
      </p:sp>
    </p:spTree>
    <p:extLst>
      <p:ext uri="{BB962C8B-B14F-4D97-AF65-F5344CB8AC3E}">
        <p14:creationId xmlns:p14="http://schemas.microsoft.com/office/powerpoint/2010/main" val="3266130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pagelets: </a:t>
            </a:r>
            <a:r>
              <a:rPr lang="nl-NL" dirty="0"/>
              <a:t>Tips </a:t>
            </a:r>
            <a:r>
              <a:rPr lang="nl-NL" dirty="0" err="1"/>
              <a:t>and</a:t>
            </a:r>
            <a:r>
              <a:rPr lang="nl-NL" dirty="0"/>
              <a:t> tricks</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US" dirty="0"/>
              <a:t>Use position based query field access in stead of name based:</a:t>
            </a:r>
          </a:p>
          <a:p>
            <a:pPr marL="0" indent="0">
              <a:buNone/>
            </a:pPr>
            <a:r>
              <a:rPr lang="en-US" sz="1800" dirty="0">
                <a:latin typeface="Courier New" pitchFamily="49" charset="0"/>
                <a:cs typeface="Courier New" pitchFamily="49" charset="0"/>
              </a:rPr>
              <a:t>&lt;</a:t>
            </a:r>
            <a:r>
              <a:rPr lang="en-US" sz="1800" dirty="0" err="1">
                <a:latin typeface="Courier New" pitchFamily="49" charset="0"/>
                <a:cs typeface="Courier New" pitchFamily="49" charset="0"/>
              </a:rPr>
              <a:t>xsl:value-of</a:t>
            </a:r>
            <a:r>
              <a:rPr lang="en-US" sz="1800" dirty="0">
                <a:latin typeface="Courier New" pitchFamily="49" charset="0"/>
                <a:cs typeface="Courier New" pitchFamily="49" charset="0"/>
              </a:rPr>
              <a:t> select="</a:t>
            </a:r>
            <a:r>
              <a:rPr lang="en-US" sz="1800" dirty="0" err="1">
                <a:latin typeface="Courier New" pitchFamily="49" charset="0"/>
                <a:cs typeface="Courier New" pitchFamily="49" charset="0"/>
              </a:rPr>
              <a:t>querydata</a:t>
            </a:r>
            <a:r>
              <a:rPr lang="en-US" sz="1800" dirty="0">
                <a:latin typeface="Courier New" pitchFamily="49" charset="0"/>
                <a:cs typeface="Courier New" pitchFamily="49" charset="0"/>
              </a:rPr>
              <a:t>[position()=1]/text"/&gt;</a:t>
            </a:r>
          </a:p>
          <a:p>
            <a:pPr marL="0" indent="0">
              <a:buNone/>
            </a:pPr>
            <a:r>
              <a:rPr lang="en-US" sz="1800" dirty="0">
                <a:latin typeface="Courier New" pitchFamily="49" charset="0"/>
                <a:cs typeface="Courier New" pitchFamily="49" charset="0"/>
              </a:rPr>
              <a:t>&lt;</a:t>
            </a:r>
            <a:r>
              <a:rPr lang="en-US" sz="1800" dirty="0" err="1">
                <a:latin typeface="Courier New" pitchFamily="49" charset="0"/>
                <a:cs typeface="Courier New" pitchFamily="49" charset="0"/>
              </a:rPr>
              <a:t>xsl:value-of</a:t>
            </a:r>
            <a:r>
              <a:rPr lang="en-US" sz="1800" dirty="0">
                <a:latin typeface="Courier New" pitchFamily="49" charset="0"/>
                <a:cs typeface="Courier New" pitchFamily="49" charset="0"/>
              </a:rPr>
              <a:t> select="</a:t>
            </a:r>
            <a:r>
              <a:rPr lang="en-US" sz="1800" dirty="0" err="1">
                <a:latin typeface="Courier New" pitchFamily="49" charset="0"/>
                <a:cs typeface="Courier New" pitchFamily="49" charset="0"/>
              </a:rPr>
              <a:t>querydata</a:t>
            </a:r>
            <a:r>
              <a:rPr lang="en-US" sz="1800" dirty="0">
                <a:latin typeface="Courier New" pitchFamily="49" charset="0"/>
                <a:cs typeface="Courier New" pitchFamily="49" charset="0"/>
              </a:rPr>
              <a:t>["EMPLID"]/text"/&gt;</a:t>
            </a:r>
          </a:p>
          <a:p>
            <a:pPr marL="0" indent="0">
              <a:buNone/>
            </a:pPr>
            <a:r>
              <a:rPr lang="en-US" dirty="0"/>
              <a:t>Both methods have advantages and </a:t>
            </a:r>
            <a:r>
              <a:rPr lang="en-US" dirty="0" smtClean="0"/>
              <a:t>disadvantages.</a:t>
            </a:r>
          </a:p>
          <a:p>
            <a:pPr marL="0" indent="0">
              <a:buNone/>
            </a:pPr>
            <a:r>
              <a:rPr lang="en-US" dirty="0" smtClean="0"/>
              <a:t>Position based: when you change the field order in the underlying query, you have to change the numbers in your pagelet.</a:t>
            </a:r>
          </a:p>
          <a:p>
            <a:pPr marL="0" indent="0">
              <a:buNone/>
            </a:pPr>
            <a:r>
              <a:rPr lang="en-US" dirty="0" smtClean="0"/>
              <a:t>Name based: when using expressions you need to include the whole expression as the name. With complex expressions and line breaks this is not working well. Also, when a table alias changes the field name changes.</a:t>
            </a:r>
            <a:endParaRPr lang="en-US" dirty="0"/>
          </a:p>
        </p:txBody>
      </p:sp>
    </p:spTree>
    <p:extLst>
      <p:ext uri="{BB962C8B-B14F-4D97-AF65-F5344CB8AC3E}">
        <p14:creationId xmlns:p14="http://schemas.microsoft.com/office/powerpoint/2010/main" val="345118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Tips </a:t>
            </a:r>
            <a:r>
              <a:rPr lang="nl-NL" dirty="0" err="1" smtClean="0"/>
              <a:t>and</a:t>
            </a:r>
            <a:r>
              <a:rPr lang="nl-NL" dirty="0" smtClean="0"/>
              <a:t> tricks</a:t>
            </a:r>
            <a:endParaRPr lang="en-US" dirty="0"/>
          </a:p>
        </p:txBody>
      </p:sp>
      <p:sp>
        <p:nvSpPr>
          <p:cNvPr id="3" name="Content Placeholder 2"/>
          <p:cNvSpPr>
            <a:spLocks noGrp="1"/>
          </p:cNvSpPr>
          <p:nvPr>
            <p:ph sz="half" idx="1"/>
          </p:nvPr>
        </p:nvSpPr>
        <p:spPr>
          <a:xfrm>
            <a:off x="768096" y="2286000"/>
            <a:ext cx="7518654" cy="4023360"/>
          </a:xfrm>
        </p:spPr>
        <p:txBody>
          <a:bodyPr>
            <a:normAutofit fontScale="92500" lnSpcReduction="20000"/>
          </a:bodyPr>
          <a:lstStyle/>
          <a:p>
            <a:pPr marL="0" indent="0">
              <a:buNone/>
            </a:pPr>
            <a:r>
              <a:rPr lang="en-US" dirty="0" smtClean="0"/>
              <a:t>Set the Display Format to Custom, this gives you the possibility to write custom xsl code. </a:t>
            </a:r>
            <a:br>
              <a:rPr lang="en-US" dirty="0" smtClean="0"/>
            </a:br>
            <a:r>
              <a:rPr lang="en-US" dirty="0" smtClean="0"/>
              <a:t>Tip: first keep the standard ‘Table’ option on Step 4 </a:t>
            </a:r>
            <a:r>
              <a:rPr lang="en-US" dirty="0"/>
              <a:t> of the wizard</a:t>
            </a:r>
            <a:r>
              <a:rPr lang="en-US" dirty="0" smtClean="0"/>
              <a:t>, use the Customize button at the bottom of the page in Step 5. If you choose ‘Custom’ in step 4 you won’t be able to use Thresholds in Step 5.</a:t>
            </a:r>
          </a:p>
          <a:p>
            <a:pPr marL="0" indent="0">
              <a:buNone/>
            </a:pPr>
            <a:r>
              <a:rPr lang="nl-NL" dirty="0" err="1" smtClean="0"/>
              <a:t>Use</a:t>
            </a:r>
            <a:r>
              <a:rPr lang="nl-NL" dirty="0" smtClean="0"/>
              <a:t> Branding Options </a:t>
            </a:r>
            <a:r>
              <a:rPr lang="nl-NL" dirty="0" err="1" smtClean="0"/>
              <a:t>to</a:t>
            </a:r>
            <a:r>
              <a:rPr lang="nl-NL" dirty="0" smtClean="0"/>
              <a:t> store the </a:t>
            </a:r>
            <a:r>
              <a:rPr lang="nl-NL" dirty="0" err="1" smtClean="0"/>
              <a:t>custom</a:t>
            </a:r>
            <a:r>
              <a:rPr lang="nl-NL" dirty="0" smtClean="0"/>
              <a:t> </a:t>
            </a:r>
            <a:r>
              <a:rPr lang="nl-NL" dirty="0" err="1" smtClean="0"/>
              <a:t>JavaScript</a:t>
            </a:r>
            <a:r>
              <a:rPr lang="nl-NL" dirty="0" smtClean="0"/>
              <a:t> code </a:t>
            </a:r>
            <a:r>
              <a:rPr lang="nl-NL" dirty="0" err="1" smtClean="0"/>
              <a:t>and</a:t>
            </a:r>
            <a:r>
              <a:rPr lang="nl-NL" dirty="0" smtClean="0"/>
              <a:t> </a:t>
            </a:r>
            <a:r>
              <a:rPr lang="nl-NL" dirty="0" err="1" smtClean="0"/>
              <a:t>css</a:t>
            </a:r>
            <a:r>
              <a:rPr lang="nl-NL" dirty="0" smtClean="0"/>
              <a:t> </a:t>
            </a:r>
            <a:r>
              <a:rPr lang="nl-NL" dirty="0" err="1" smtClean="0"/>
              <a:t>stylesheet</a:t>
            </a:r>
            <a:r>
              <a:rPr lang="nl-NL" dirty="0" smtClean="0"/>
              <a:t>.</a:t>
            </a:r>
          </a:p>
          <a:p>
            <a:pPr marL="0" indent="0">
              <a:buNone/>
            </a:pPr>
            <a:r>
              <a:rPr lang="en-US" dirty="0"/>
              <a:t>Use </a:t>
            </a:r>
            <a:r>
              <a:rPr lang="en-US" dirty="0" err="1"/>
              <a:t>weblibs</a:t>
            </a:r>
            <a:r>
              <a:rPr lang="en-US" dirty="0"/>
              <a:t> to include branding and images in the pagelet</a:t>
            </a:r>
            <a:r>
              <a:rPr lang="en-US" dirty="0" smtClean="0"/>
              <a:t>.</a:t>
            </a:r>
          </a:p>
          <a:p>
            <a:pPr marL="0" indent="0">
              <a:buNone/>
            </a:pPr>
            <a:r>
              <a:rPr lang="en-US" dirty="0" smtClean="0"/>
              <a:t>The PeopleSoft xsl parser is rather strict so some code which works in other parsers might not work in PeopleSoft. </a:t>
            </a:r>
          </a:p>
          <a:p>
            <a:pPr marL="0" indent="0">
              <a:buNone/>
            </a:pPr>
            <a:r>
              <a:rPr lang="en-US" dirty="0" smtClean="0"/>
              <a:t>Escape ampersand (&amp;) with “&amp;amp;” in links.</a:t>
            </a:r>
          </a:p>
          <a:p>
            <a:pPr marL="0" indent="0">
              <a:buNone/>
            </a:pPr>
            <a:r>
              <a:rPr lang="en-US" dirty="0" smtClean="0"/>
              <a:t>Use xslt 1.0 coding, unfortunately the xsl parser is not fully xslt 2.0 compatible (yet?).</a:t>
            </a:r>
          </a:p>
          <a:p>
            <a:pPr marL="0" indent="0">
              <a:buNone/>
            </a:pPr>
            <a:r>
              <a:rPr lang="en-US" dirty="0" smtClean="0"/>
              <a:t>Make sure the xsl and html is complete, no missing close tags, etc.</a:t>
            </a:r>
          </a:p>
        </p:txBody>
      </p:sp>
    </p:spTree>
    <p:extLst>
      <p:ext uri="{BB962C8B-B14F-4D97-AF65-F5344CB8AC3E}">
        <p14:creationId xmlns:p14="http://schemas.microsoft.com/office/powerpoint/2010/main" val="490479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BRANDING OBJECTS</a:t>
            </a:r>
            <a:endParaRPr lang="nl-NL" dirty="0"/>
          </a:p>
        </p:txBody>
      </p:sp>
      <p:sp>
        <p:nvSpPr>
          <p:cNvPr id="3" name="Content Placeholder 2"/>
          <p:cNvSpPr>
            <a:spLocks noGrp="1"/>
          </p:cNvSpPr>
          <p:nvPr>
            <p:ph sz="half" idx="1"/>
          </p:nvPr>
        </p:nvSpPr>
        <p:spPr>
          <a:xfrm>
            <a:off x="768096" y="2286000"/>
            <a:ext cx="7667244" cy="4023360"/>
          </a:xfrm>
        </p:spPr>
        <p:txBody>
          <a:bodyPr/>
          <a:lstStyle/>
          <a:p>
            <a:r>
              <a:rPr lang="en-GB" dirty="0" smtClean="0"/>
              <a:t>Via PeopleTools &gt; Portal &gt; Branding &gt; Branding Objects it is possible to store custom JavaScript, CSS and images in PeopleSoft. </a:t>
            </a:r>
          </a:p>
          <a:p>
            <a:r>
              <a:rPr lang="en-GB" dirty="0" smtClean="0"/>
              <a:t>You can use these in your customized pagelets via script includes (standard PeopleSoft weblibrary calls).</a:t>
            </a:r>
          </a:p>
          <a:p>
            <a:r>
              <a:rPr lang="en-GB" dirty="0" smtClean="0"/>
              <a:t>The images are multi-lingual if needed.</a:t>
            </a:r>
          </a:p>
          <a:p>
            <a:r>
              <a:rPr lang="en-GB" dirty="0" smtClean="0"/>
              <a:t>They are secure, only when you have access to the weblibs you can use them.</a:t>
            </a:r>
          </a:p>
          <a:p>
            <a:r>
              <a:rPr lang="en-GB" dirty="0" smtClean="0"/>
              <a:t>They are cached until changed. The weblib will automatically cache the item when first called or when it has been changed.</a:t>
            </a:r>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231609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Branding OBJECTS</a:t>
            </a:r>
            <a:endParaRPr lang="nl-NL" dirty="0"/>
          </a:p>
        </p:txBody>
      </p:sp>
      <p:sp>
        <p:nvSpPr>
          <p:cNvPr id="3" name="Content Placeholder 2"/>
          <p:cNvSpPr>
            <a:spLocks noGrp="1"/>
          </p:cNvSpPr>
          <p:nvPr>
            <p:ph sz="half" idx="1"/>
          </p:nvPr>
        </p:nvSpPr>
        <p:spPr>
          <a:xfrm>
            <a:off x="768096" y="2286000"/>
            <a:ext cx="7290054" cy="4023360"/>
          </a:xfrm>
        </p:spPr>
        <p:txBody>
          <a:bodyPr>
            <a:normAutofit fontScale="47500" lnSpcReduction="20000"/>
          </a:bodyPr>
          <a:lstStyle/>
          <a:p>
            <a:pPr marL="0" indent="0">
              <a:buNone/>
            </a:pPr>
            <a:r>
              <a:rPr lang="en-US" sz="3600" dirty="0"/>
              <a:t>WEBLIB_PTBR.ISCRIPT1.FieldFormula.ISCRIPT_GET_CSS loads a css stylesheet from the system.</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xsl:element</a:t>
            </a:r>
            <a:r>
              <a:rPr lang="en-US" dirty="0">
                <a:latin typeface="Courier New" pitchFamily="49" charset="0"/>
                <a:cs typeface="Courier New" pitchFamily="49" charset="0"/>
              </a:rPr>
              <a:t> name="link"&gt;</a:t>
            </a:r>
            <a:br>
              <a:rPr lang="en-US" dirty="0">
                <a:latin typeface="Courier New" pitchFamily="49" charset="0"/>
                <a:cs typeface="Courier New" pitchFamily="49" charset="0"/>
              </a:rPr>
            </a:br>
            <a:r>
              <a:rPr lang="en-US" dirty="0">
                <a:latin typeface="Courier New" pitchFamily="49" charset="0"/>
                <a:cs typeface="Courier New" pitchFamily="49" charset="0"/>
              </a:rPr>
              <a:t>  &lt;</a:t>
            </a:r>
            <a:r>
              <a:rPr lang="en-US" dirty="0" err="1">
                <a:latin typeface="Courier New" pitchFamily="49" charset="0"/>
                <a:cs typeface="Courier New" pitchFamily="49" charset="0"/>
              </a:rPr>
              <a:t>xsl:attribute</a:t>
            </a:r>
            <a:r>
              <a:rPr lang="en-US" dirty="0">
                <a:latin typeface="Courier New" pitchFamily="49" charset="0"/>
                <a:cs typeface="Courier New" pitchFamily="49" charset="0"/>
              </a:rPr>
              <a:t> name="</a:t>
            </a:r>
            <a:r>
              <a:rPr lang="en-US" dirty="0" err="1">
                <a:latin typeface="Courier New" pitchFamily="49" charset="0"/>
                <a:cs typeface="Courier New" pitchFamily="49" charset="0"/>
              </a:rPr>
              <a:t>rel</a:t>
            </a:r>
            <a:r>
              <a:rPr lang="en-US" dirty="0">
                <a:latin typeface="Courier New" pitchFamily="49" charset="0"/>
                <a:cs typeface="Courier New" pitchFamily="49" charset="0"/>
              </a:rPr>
              <a:t>"&gt;stylesheet&lt;/</a:t>
            </a:r>
            <a:r>
              <a:rPr lang="en-US" dirty="0" err="1">
                <a:latin typeface="Courier New" pitchFamily="49" charset="0"/>
                <a:cs typeface="Courier New" pitchFamily="49" charset="0"/>
              </a:rPr>
              <a:t>xsl:attribute</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  &lt;</a:t>
            </a:r>
            <a:r>
              <a:rPr lang="en-US" dirty="0" err="1">
                <a:latin typeface="Courier New" pitchFamily="49" charset="0"/>
                <a:cs typeface="Courier New" pitchFamily="49" charset="0"/>
              </a:rPr>
              <a:t>xsl:attribute</a:t>
            </a:r>
            <a:r>
              <a:rPr lang="en-US" dirty="0">
                <a:latin typeface="Courier New" pitchFamily="49" charset="0"/>
                <a:cs typeface="Courier New" pitchFamily="49" charset="0"/>
              </a:rPr>
              <a:t> name="</a:t>
            </a:r>
            <a:r>
              <a:rPr lang="en-US" dirty="0" err="1">
                <a:latin typeface="Courier New" pitchFamily="49" charset="0"/>
                <a:cs typeface="Courier New" pitchFamily="49" charset="0"/>
              </a:rPr>
              <a:t>href</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a:t>
            </a:r>
            <a:r>
              <a:rPr lang="en-US" dirty="0" err="1" smtClean="0">
                <a:latin typeface="Courier New" pitchFamily="49" charset="0"/>
                <a:cs typeface="Courier New" pitchFamily="49" charset="0"/>
              </a:rPr>
              <a:t>psc</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ps</a:t>
            </a:r>
            <a:r>
              <a:rPr lang="en-US" dirty="0" smtClean="0">
                <a:latin typeface="Courier New" pitchFamily="49" charset="0"/>
                <a:cs typeface="Courier New" pitchFamily="49" charset="0"/>
              </a:rPr>
              <a:t>/EMPLOYEE/SA/s/WEBLIB_PTBR.ISCRIPT1.FieldFormula.</a:t>
            </a:r>
            <a:r>
              <a:rPr lang="en-US" b="1" dirty="0" smtClean="0">
                <a:solidFill>
                  <a:srgbClr val="FF0000"/>
                </a:solidFill>
                <a:latin typeface="Courier New" pitchFamily="49" charset="0"/>
                <a:cs typeface="Courier New" pitchFamily="49" charset="0"/>
              </a:rPr>
              <a:t>IScript_GET_CSS</a:t>
            </a:r>
            <a:r>
              <a:rPr lang="en-US" dirty="0" smtClean="0">
                <a:latin typeface="Courier New" pitchFamily="49" charset="0"/>
                <a:cs typeface="Courier New" pitchFamily="49" charset="0"/>
              </a:rPr>
              <a:t>?ID=</a:t>
            </a:r>
            <a:r>
              <a:rPr lang="en-US" b="1" dirty="0" smtClean="0">
                <a:solidFill>
                  <a:srgbClr val="00B0F0"/>
                </a:solidFill>
                <a:latin typeface="Courier New" pitchFamily="49" charset="0"/>
                <a:cs typeface="Courier New" pitchFamily="49" charset="0"/>
              </a:rPr>
              <a:t>U_TABLES_CSS</a:t>
            </a:r>
            <a:r>
              <a:rPr lang="en-US" b="1" dirty="0">
                <a:solidFill>
                  <a:srgbClr val="00B0F0"/>
                </a:solidFill>
                <a:latin typeface="Courier New" pitchFamily="49" charset="0"/>
                <a:cs typeface="Courier New" pitchFamily="49" charset="0"/>
              </a:rPr>
              <a:t/>
            </a:r>
            <a:br>
              <a:rPr lang="en-US" b="1" dirty="0">
                <a:solidFill>
                  <a:srgbClr val="00B0F0"/>
                </a:solidFill>
                <a:latin typeface="Courier New" pitchFamily="49" charset="0"/>
                <a:cs typeface="Courier New" pitchFamily="49" charset="0"/>
              </a:rPr>
            </a:br>
            <a:r>
              <a:rPr lang="en-US" b="1" dirty="0">
                <a:solidFill>
                  <a:srgbClr val="00B0F0"/>
                </a:solidFill>
                <a:latin typeface="Courier New" pitchFamily="49" charset="0"/>
                <a:cs typeface="Courier New" pitchFamily="49" charset="0"/>
              </a:rPr>
              <a:t>  </a:t>
            </a:r>
            <a:r>
              <a:rPr lang="en-US" dirty="0">
                <a:latin typeface="Courier New" pitchFamily="49" charset="0"/>
                <a:cs typeface="Courier New" pitchFamily="49" charset="0"/>
              </a:rPr>
              <a:t>&lt;/</a:t>
            </a:r>
            <a:r>
              <a:rPr lang="en-US" dirty="0" err="1">
                <a:latin typeface="Courier New" pitchFamily="49" charset="0"/>
                <a:cs typeface="Courier New" pitchFamily="49" charset="0"/>
              </a:rPr>
              <a:t>xsl:attribute</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&lt;/</a:t>
            </a:r>
            <a:r>
              <a:rPr lang="en-US" dirty="0" err="1">
                <a:latin typeface="Courier New" pitchFamily="49" charset="0"/>
                <a:cs typeface="Courier New" pitchFamily="49" charset="0"/>
              </a:rPr>
              <a:t>xsl:element</a:t>
            </a:r>
            <a:r>
              <a:rPr lang="en-US" dirty="0">
                <a:latin typeface="Courier New" pitchFamily="49" charset="0"/>
                <a:cs typeface="Courier New" pitchFamily="49" charset="0"/>
              </a:rPr>
              <a:t>&gt;</a:t>
            </a:r>
          </a:p>
          <a:p>
            <a:pPr marL="0" indent="0">
              <a:buNone/>
            </a:pPr>
            <a:r>
              <a:rPr lang="en-US" sz="3600" dirty="0"/>
              <a:t>WEBLIB_PTBR.ISCRIPT1.FieldFormula.ISCRIPT_GET_JS loads a JavaScript file from the system.</a:t>
            </a:r>
          </a:p>
          <a:p>
            <a:pPr marL="0" indent="0">
              <a:buNone/>
            </a:pPr>
            <a:r>
              <a:rPr lang="en-US" dirty="0">
                <a:latin typeface="Courier New" pitchFamily="49" charset="0"/>
                <a:cs typeface="Courier New" pitchFamily="49" charset="0"/>
              </a:rPr>
              <a:t>&lt;</a:t>
            </a:r>
            <a:r>
              <a:rPr lang="en-US" dirty="0" err="1">
                <a:latin typeface="Courier New" pitchFamily="49" charset="0"/>
                <a:cs typeface="Courier New" pitchFamily="49" charset="0"/>
              </a:rPr>
              <a:t>xsl:element</a:t>
            </a:r>
            <a:r>
              <a:rPr lang="en-US" dirty="0">
                <a:latin typeface="Courier New" pitchFamily="49" charset="0"/>
                <a:cs typeface="Courier New" pitchFamily="49" charset="0"/>
              </a:rPr>
              <a:t> name="script"&gt;</a:t>
            </a:r>
            <a:br>
              <a:rPr lang="en-US" dirty="0">
                <a:latin typeface="Courier New" pitchFamily="49" charset="0"/>
                <a:cs typeface="Courier New" pitchFamily="49" charset="0"/>
              </a:rPr>
            </a:br>
            <a:r>
              <a:rPr lang="en-US" dirty="0">
                <a:latin typeface="Courier New" pitchFamily="49" charset="0"/>
                <a:cs typeface="Courier New" pitchFamily="49" charset="0"/>
              </a:rPr>
              <a:t>  &lt;</a:t>
            </a:r>
            <a:r>
              <a:rPr lang="en-US" dirty="0" err="1">
                <a:latin typeface="Courier New" pitchFamily="49" charset="0"/>
                <a:cs typeface="Courier New" pitchFamily="49" charset="0"/>
              </a:rPr>
              <a:t>xsl:attribute</a:t>
            </a:r>
            <a:r>
              <a:rPr lang="en-US" dirty="0">
                <a:latin typeface="Courier New" pitchFamily="49" charset="0"/>
                <a:cs typeface="Courier New" pitchFamily="49" charset="0"/>
              </a:rPr>
              <a:t> name="</a:t>
            </a:r>
            <a:r>
              <a:rPr lang="en-US" dirty="0" err="1">
                <a:latin typeface="Courier New" pitchFamily="49" charset="0"/>
                <a:cs typeface="Courier New" pitchFamily="49" charset="0"/>
              </a:rPr>
              <a:t>src</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a:t>
            </a:r>
            <a:r>
              <a:rPr lang="en-US" dirty="0" err="1" smtClean="0">
                <a:latin typeface="Courier New" pitchFamily="49" charset="0"/>
                <a:cs typeface="Courier New" pitchFamily="49" charset="0"/>
              </a:rPr>
              <a:t>psc</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ps</a:t>
            </a:r>
            <a:r>
              <a:rPr lang="en-US" dirty="0" smtClean="0">
                <a:latin typeface="Courier New" pitchFamily="49" charset="0"/>
                <a:cs typeface="Courier New" pitchFamily="49" charset="0"/>
              </a:rPr>
              <a:t>/EMPLOYEE/SA/s/WEBLIB_PTBR.ISCRIPT1.FieldFormula.</a:t>
            </a:r>
            <a:r>
              <a:rPr lang="en-US" b="1" dirty="0" smtClean="0">
                <a:solidFill>
                  <a:srgbClr val="FF0000"/>
                </a:solidFill>
                <a:latin typeface="Courier New" pitchFamily="49" charset="0"/>
                <a:cs typeface="Courier New" pitchFamily="49" charset="0"/>
              </a:rPr>
              <a:t>IScript_GET_JS</a:t>
            </a:r>
            <a:r>
              <a:rPr lang="en-US" dirty="0" smtClean="0">
                <a:latin typeface="Courier New" pitchFamily="49" charset="0"/>
                <a:cs typeface="Courier New" pitchFamily="49" charset="0"/>
              </a:rPr>
              <a:t>?ID=</a:t>
            </a:r>
            <a:r>
              <a:rPr lang="en-US" b="1" dirty="0" smtClean="0">
                <a:solidFill>
                  <a:srgbClr val="00B0F0"/>
                </a:solidFill>
                <a:latin typeface="Courier New" pitchFamily="49" charset="0"/>
                <a:cs typeface="Courier New" pitchFamily="49" charset="0"/>
              </a:rPr>
              <a:t>U_TABLES_CFG</a:t>
            </a:r>
            <a:r>
              <a:rPr lang="en-US" b="1" dirty="0">
                <a:solidFill>
                  <a:srgbClr val="00B0F0"/>
                </a:solidFill>
                <a:latin typeface="Courier New" pitchFamily="49" charset="0"/>
                <a:cs typeface="Courier New" pitchFamily="49" charset="0"/>
              </a:rPr>
              <a:t/>
            </a:r>
            <a:br>
              <a:rPr lang="en-US" b="1" dirty="0">
                <a:solidFill>
                  <a:srgbClr val="00B0F0"/>
                </a:solidFill>
                <a:latin typeface="Courier New" pitchFamily="49" charset="0"/>
                <a:cs typeface="Courier New" pitchFamily="49" charset="0"/>
              </a:rPr>
            </a:br>
            <a:r>
              <a:rPr lang="en-US" b="1" dirty="0">
                <a:solidFill>
                  <a:srgbClr val="00B0F0"/>
                </a:solidFill>
                <a:latin typeface="Courier New" pitchFamily="49" charset="0"/>
                <a:cs typeface="Courier New" pitchFamily="49" charset="0"/>
              </a:rPr>
              <a:t>  </a:t>
            </a:r>
            <a:r>
              <a:rPr lang="en-US" dirty="0">
                <a:latin typeface="Courier New" pitchFamily="49" charset="0"/>
                <a:cs typeface="Courier New" pitchFamily="49" charset="0"/>
              </a:rPr>
              <a:t>&lt;/</a:t>
            </a:r>
            <a:r>
              <a:rPr lang="en-US" dirty="0" err="1">
                <a:latin typeface="Courier New" pitchFamily="49" charset="0"/>
                <a:cs typeface="Courier New" pitchFamily="49" charset="0"/>
              </a:rPr>
              <a:t>xsl:attribute</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  &amp;#160;</a:t>
            </a:r>
            <a:br>
              <a:rPr lang="en-US" dirty="0">
                <a:latin typeface="Courier New" pitchFamily="49" charset="0"/>
                <a:cs typeface="Courier New" pitchFamily="49" charset="0"/>
              </a:rPr>
            </a:br>
            <a:r>
              <a:rPr lang="en-US" dirty="0">
                <a:latin typeface="Courier New" pitchFamily="49" charset="0"/>
                <a:cs typeface="Courier New" pitchFamily="49" charset="0"/>
              </a:rPr>
              <a:t>&lt;/</a:t>
            </a:r>
            <a:r>
              <a:rPr lang="en-US" dirty="0" err="1">
                <a:latin typeface="Courier New" pitchFamily="49" charset="0"/>
                <a:cs typeface="Courier New" pitchFamily="49" charset="0"/>
              </a:rPr>
              <a:t>xsl:element</a:t>
            </a:r>
            <a:r>
              <a:rPr lang="en-US" dirty="0">
                <a:latin typeface="Courier New" pitchFamily="49" charset="0"/>
                <a:cs typeface="Courier New" pitchFamily="49" charset="0"/>
              </a:rPr>
              <a:t>&gt;</a:t>
            </a:r>
          </a:p>
          <a:p>
            <a:pPr marL="0" indent="0">
              <a:buNone/>
            </a:pPr>
            <a:r>
              <a:rPr lang="en-US" sz="3600" dirty="0"/>
              <a:t>Make sure all the xsl codes within the attribute tags are on one line without carriage returns or additional white spaces.</a:t>
            </a:r>
          </a:p>
          <a:p>
            <a:pPr marL="0" indent="0">
              <a:buNone/>
            </a:pPr>
            <a:r>
              <a:rPr lang="en-US" sz="3600" dirty="0"/>
              <a:t>Also the &amp;#160; code is necessary for to get the link working for JavaScript includes via the xsl parser.</a:t>
            </a:r>
          </a:p>
          <a:p>
            <a:endParaRPr lang="nl-NL"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2837949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pagelets: Javascript &amp; CSS</a:t>
            </a:r>
            <a:endParaRPr lang="en-US" dirty="0"/>
          </a:p>
        </p:txBody>
      </p:sp>
      <p:sp>
        <p:nvSpPr>
          <p:cNvPr id="3" name="Content Placeholder 2"/>
          <p:cNvSpPr>
            <a:spLocks noGrp="1"/>
          </p:cNvSpPr>
          <p:nvPr>
            <p:ph sz="half" idx="1"/>
          </p:nvPr>
        </p:nvSpPr>
        <p:spPr>
          <a:xfrm>
            <a:off x="768096" y="2286000"/>
            <a:ext cx="7518654" cy="4023360"/>
          </a:xfrm>
        </p:spPr>
        <p:txBody>
          <a:bodyPr>
            <a:normAutofit fontScale="85000" lnSpcReduction="10000"/>
          </a:bodyPr>
          <a:lstStyle/>
          <a:p>
            <a:pPr marL="0" indent="0">
              <a:buNone/>
            </a:pPr>
            <a:r>
              <a:rPr lang="en-US" dirty="0" smtClean="0"/>
              <a:t>You can use JavaScript and css within your custom component xsl.</a:t>
            </a:r>
          </a:p>
          <a:p>
            <a:pPr marL="0" indent="0">
              <a:buNone/>
            </a:pPr>
            <a:r>
              <a:rPr lang="en-US" dirty="0" smtClean="0"/>
              <a:t>Some tips and tricks:</a:t>
            </a:r>
          </a:p>
          <a:p>
            <a:pPr marL="0" indent="0">
              <a:buNone/>
            </a:pPr>
            <a:r>
              <a:rPr lang="en-US" dirty="0" smtClean="0"/>
              <a:t>When using inline </a:t>
            </a:r>
            <a:r>
              <a:rPr lang="en-US" dirty="0" err="1" smtClean="0"/>
              <a:t>javascript</a:t>
            </a:r>
            <a:r>
              <a:rPr lang="en-US" dirty="0" smtClean="0"/>
              <a:t>, create complex code might not work well with the PeopleSoft xsl parser. For example, some characters can not be used like: </a:t>
            </a:r>
          </a:p>
          <a:p>
            <a:pPr lvl="1">
              <a:buFont typeface="Arial" panose="020B0604020202020204" pitchFamily="34" charset="0"/>
              <a:buChar char="•"/>
            </a:pPr>
            <a:r>
              <a:rPr lang="en-US" dirty="0" smtClean="0"/>
              <a:t>html characters (specially &lt; or &gt;)</a:t>
            </a:r>
          </a:p>
          <a:p>
            <a:pPr lvl="1">
              <a:buFont typeface="Arial" panose="020B0604020202020204" pitchFamily="34" charset="0"/>
              <a:buChar char="•"/>
            </a:pPr>
            <a:r>
              <a:rPr lang="en-US" dirty="0" smtClean="0"/>
              <a:t>ampersand (&amp;), this need to be replaced by &amp;amp;</a:t>
            </a:r>
          </a:p>
          <a:p>
            <a:pPr lvl="1">
              <a:buFont typeface="Arial" panose="020B0604020202020204" pitchFamily="34" charset="0"/>
              <a:buChar char="•"/>
            </a:pPr>
            <a:r>
              <a:rPr lang="en-US" dirty="0"/>
              <a:t>unbalanced </a:t>
            </a:r>
            <a:r>
              <a:rPr lang="en-US" dirty="0" smtClean="0"/>
              <a:t>quotes</a:t>
            </a:r>
          </a:p>
          <a:p>
            <a:pPr marL="0" indent="0">
              <a:buNone/>
            </a:pPr>
            <a:r>
              <a:rPr lang="en-US" dirty="0" smtClean="0"/>
              <a:t>Workaround: create a JavaScript include file, upload it via Branding Options and include it in your pagelet xsl code. </a:t>
            </a:r>
          </a:p>
          <a:p>
            <a:pPr marL="0" indent="0">
              <a:buNone/>
            </a:pPr>
            <a:r>
              <a:rPr lang="en-US" dirty="0" smtClean="0"/>
              <a:t>When using multiple JavaScript includes, page loading order does matter. Most of the time, putting them in the correct order in the xsl will solve this. If not, other techniques need to be used (using JQuery page loading events for example).</a:t>
            </a:r>
          </a:p>
          <a:p>
            <a:pPr marL="0" indent="0">
              <a:buNone/>
            </a:pPr>
            <a:r>
              <a:rPr lang="en-US" dirty="0" smtClean="0"/>
              <a:t>For css, you can use it as inline code or via including a custom stylesheet. Preferably the last as you can reuse it in other pagelets to get a common look &amp; feel.</a:t>
            </a:r>
          </a:p>
        </p:txBody>
      </p:sp>
    </p:spTree>
    <p:extLst>
      <p:ext uri="{BB962C8B-B14F-4D97-AF65-F5344CB8AC3E}">
        <p14:creationId xmlns:p14="http://schemas.microsoft.com/office/powerpoint/2010/main" val="1201060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Images</a:t>
            </a:r>
            <a:endParaRPr lang="en-US" dirty="0"/>
          </a:p>
        </p:txBody>
      </p:sp>
      <p:sp>
        <p:nvSpPr>
          <p:cNvPr id="3" name="Content Placeholder 2"/>
          <p:cNvSpPr>
            <a:spLocks noGrp="1"/>
          </p:cNvSpPr>
          <p:nvPr>
            <p:ph sz="half" idx="1"/>
          </p:nvPr>
        </p:nvSpPr>
        <p:spPr>
          <a:xfrm>
            <a:off x="768096" y="2286000"/>
            <a:ext cx="7518654" cy="4023360"/>
          </a:xfrm>
        </p:spPr>
        <p:txBody>
          <a:bodyPr>
            <a:normAutofit fontScale="92500" lnSpcReduction="10000"/>
          </a:bodyPr>
          <a:lstStyle/>
          <a:p>
            <a:pPr marL="0" indent="0">
              <a:buNone/>
            </a:pPr>
            <a:r>
              <a:rPr lang="en-US" dirty="0" smtClean="0"/>
              <a:t>Custom and standard PeopleSoft images can be used in your </a:t>
            </a:r>
            <a:r>
              <a:rPr lang="en-US" dirty="0" err="1" smtClean="0"/>
              <a:t>pagelets</a:t>
            </a:r>
            <a:r>
              <a:rPr lang="en-US" dirty="0" smtClean="0"/>
              <a:t> as well.</a:t>
            </a:r>
          </a:p>
          <a:p>
            <a:pPr marL="0" indent="0">
              <a:buNone/>
            </a:pPr>
            <a:r>
              <a:rPr lang="en-US" sz="1600" dirty="0" smtClean="0"/>
              <a:t>WEBLIB_PTBR.ISCRIPT1.FieldFormula.IScript_GET_IMAGE gets an image form the system.</a:t>
            </a:r>
          </a:p>
          <a:p>
            <a:pPr marL="0" indent="0">
              <a:lnSpc>
                <a:spcPct val="100000"/>
              </a:lnSpc>
              <a:spcBef>
                <a:spcPts val="0"/>
              </a:spcBef>
              <a:spcAft>
                <a:spcPts val="0"/>
              </a:spcAft>
              <a:buNone/>
            </a:pPr>
            <a:endParaRPr lang="en-US" sz="1400" dirty="0" smtClean="0">
              <a:latin typeface="Courier New" pitchFamily="49" charset="0"/>
              <a:cs typeface="Courier New" pitchFamily="49" charset="0"/>
            </a:endParaRPr>
          </a:p>
          <a:p>
            <a:pPr marL="0" indent="0">
              <a:lnSpc>
                <a:spcPct val="100000"/>
              </a:lnSpc>
              <a:spcBef>
                <a:spcPts val="0"/>
              </a:spcBef>
              <a:spcAft>
                <a:spcPts val="0"/>
              </a:spcAft>
              <a:buNone/>
            </a:pPr>
            <a:r>
              <a:rPr lang="en-US" sz="1400" dirty="0" smtClean="0">
                <a:latin typeface="Courier New" pitchFamily="49" charset="0"/>
                <a:cs typeface="Courier New" pitchFamily="49" charset="0"/>
              </a:rPr>
              <a:t>&lt;</a:t>
            </a:r>
            <a:r>
              <a:rPr lang="en-US" sz="1400" dirty="0" err="1" smtClean="0">
                <a:latin typeface="Courier New" pitchFamily="49" charset="0"/>
                <a:cs typeface="Courier New" pitchFamily="49" charset="0"/>
              </a:rPr>
              <a:t>img</a:t>
            </a:r>
            <a:r>
              <a:rPr lang="en-US" sz="1400" dirty="0" smtClean="0">
                <a:latin typeface="Courier New" pitchFamily="49" charset="0"/>
                <a:cs typeface="Courier New" pitchFamily="49" charset="0"/>
              </a:rPr>
              <a:t> border="0" alt="Some mouse over text"&gt;</a:t>
            </a:r>
          </a:p>
          <a:p>
            <a:pPr marL="0" indent="0">
              <a:lnSpc>
                <a:spcPct val="100000"/>
              </a:lnSpc>
              <a:spcBef>
                <a:spcPts val="0"/>
              </a:spcBef>
              <a:spcAft>
                <a:spcPts val="0"/>
              </a:spcAft>
              <a:buNone/>
            </a:pPr>
            <a:r>
              <a:rPr lang="en-US" sz="1400" dirty="0" smtClean="0">
                <a:latin typeface="Courier New" pitchFamily="49" charset="0"/>
                <a:cs typeface="Courier New" pitchFamily="49" charset="0"/>
              </a:rPr>
              <a:t>&lt;</a:t>
            </a:r>
            <a:r>
              <a:rPr lang="en-US" sz="1400" dirty="0" err="1" smtClean="0">
                <a:latin typeface="Courier New" pitchFamily="49" charset="0"/>
                <a:cs typeface="Courier New" pitchFamily="49" charset="0"/>
              </a:rPr>
              <a:t>xsl:attribute</a:t>
            </a:r>
            <a:r>
              <a:rPr lang="en-US" sz="1400" dirty="0" smtClean="0">
                <a:latin typeface="Courier New" pitchFamily="49" charset="0"/>
                <a:cs typeface="Courier New" pitchFamily="49" charset="0"/>
              </a:rPr>
              <a:t> name="</a:t>
            </a:r>
            <a:r>
              <a:rPr lang="en-US" sz="1400" dirty="0" err="1" smtClean="0">
                <a:latin typeface="Courier New" pitchFamily="49" charset="0"/>
                <a:cs typeface="Courier New" pitchFamily="49" charset="0"/>
              </a:rPr>
              <a:t>src</a:t>
            </a:r>
            <a:r>
              <a:rPr lang="en-US" sz="1400" dirty="0" smtClean="0">
                <a:latin typeface="Courier New" pitchFamily="49" charset="0"/>
                <a:cs typeface="Courier New" pitchFamily="49" charset="0"/>
              </a:rPr>
              <a:t>"&gt;/</a:t>
            </a:r>
            <a:r>
              <a:rPr lang="en-US" sz="1400" dirty="0" err="1" smtClean="0">
                <a:latin typeface="Courier New" pitchFamily="49" charset="0"/>
                <a:cs typeface="Courier New" pitchFamily="49" charset="0"/>
              </a:rPr>
              <a:t>psc</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ps</a:t>
            </a:r>
            <a:r>
              <a:rPr lang="en-US" sz="1400" dirty="0" smtClean="0">
                <a:latin typeface="Courier New" pitchFamily="49" charset="0"/>
                <a:cs typeface="Courier New" pitchFamily="49" charset="0"/>
              </a:rPr>
              <a:t>/EMPLOYEE/SA/s/WEBLIB_PTBR.ISCRIPT1.FieldFormula.</a:t>
            </a:r>
            <a:r>
              <a:rPr lang="en-US" sz="1400" b="1" dirty="0" smtClean="0">
                <a:solidFill>
                  <a:srgbClr val="FF0000"/>
                </a:solidFill>
                <a:latin typeface="Courier New" pitchFamily="49" charset="0"/>
                <a:cs typeface="Courier New" pitchFamily="49" charset="0"/>
              </a:rPr>
              <a:t>IScript_GET_IMAGE</a:t>
            </a:r>
            <a:r>
              <a:rPr lang="en-US" sz="1400" dirty="0" smtClean="0">
                <a:latin typeface="Courier New" pitchFamily="49" charset="0"/>
                <a:cs typeface="Courier New" pitchFamily="49" charset="0"/>
              </a:rPr>
              <a:t>?ID=</a:t>
            </a:r>
            <a:r>
              <a:rPr lang="en-US" sz="1400" b="1" dirty="0" smtClean="0">
                <a:solidFill>
                  <a:srgbClr val="00B0F0"/>
                </a:solidFill>
                <a:latin typeface="Courier New" pitchFamily="49" charset="0"/>
                <a:cs typeface="Courier New" pitchFamily="49" charset="0"/>
              </a:rPr>
              <a:t>PS_WCS_ROOT_ICN</a:t>
            </a:r>
            <a:r>
              <a:rPr lang="en-US" sz="1400" dirty="0" smtClean="0">
                <a:latin typeface="Courier New" pitchFamily="49" charset="0"/>
                <a:cs typeface="Courier New" pitchFamily="49" charset="0"/>
              </a:rPr>
              <a:t>&lt;/</a:t>
            </a:r>
            <a:r>
              <a:rPr lang="en-US" sz="1400" dirty="0" err="1" smtClean="0">
                <a:latin typeface="Courier New" pitchFamily="49" charset="0"/>
                <a:cs typeface="Courier New" pitchFamily="49" charset="0"/>
              </a:rPr>
              <a:t>xsl:attribute</a:t>
            </a:r>
            <a:r>
              <a:rPr lang="en-US" sz="1400" dirty="0" smtClean="0">
                <a:latin typeface="Courier New" pitchFamily="49" charset="0"/>
                <a:cs typeface="Courier New" pitchFamily="49" charset="0"/>
              </a:rPr>
              <a:t>&gt;</a:t>
            </a:r>
          </a:p>
          <a:p>
            <a:pPr marL="0" indent="0">
              <a:lnSpc>
                <a:spcPct val="100000"/>
              </a:lnSpc>
              <a:spcBef>
                <a:spcPts val="0"/>
              </a:spcBef>
              <a:spcAft>
                <a:spcPts val="0"/>
              </a:spcAft>
              <a:buNone/>
            </a:pPr>
            <a:r>
              <a:rPr lang="en-US" sz="1400" dirty="0" smtClean="0">
                <a:latin typeface="Courier New" pitchFamily="49" charset="0"/>
                <a:cs typeface="Courier New" pitchFamily="49" charset="0"/>
              </a:rPr>
              <a:t>&lt;/</a:t>
            </a:r>
            <a:r>
              <a:rPr lang="en-US" sz="1400" dirty="0" err="1" smtClean="0">
                <a:latin typeface="Courier New" pitchFamily="49" charset="0"/>
                <a:cs typeface="Courier New" pitchFamily="49" charset="0"/>
              </a:rPr>
              <a:t>img</a:t>
            </a:r>
            <a:r>
              <a:rPr lang="en-US" sz="1400" dirty="0" smtClean="0">
                <a:latin typeface="Courier New" pitchFamily="49" charset="0"/>
                <a:cs typeface="Courier New" pitchFamily="49" charset="0"/>
              </a:rPr>
              <a:t>&gt;</a:t>
            </a:r>
          </a:p>
          <a:p>
            <a:pPr marL="0" indent="0">
              <a:lnSpc>
                <a:spcPct val="100000"/>
              </a:lnSpc>
              <a:spcBef>
                <a:spcPts val="0"/>
              </a:spcBef>
              <a:spcAft>
                <a:spcPts val="0"/>
              </a:spcAft>
              <a:buNone/>
            </a:pPr>
            <a:endParaRPr lang="en-US" sz="1400" dirty="0" smtClean="0"/>
          </a:p>
          <a:p>
            <a:pPr marL="0" indent="0">
              <a:lnSpc>
                <a:spcPct val="100000"/>
              </a:lnSpc>
              <a:spcBef>
                <a:spcPts val="0"/>
              </a:spcBef>
              <a:spcAft>
                <a:spcPts val="0"/>
              </a:spcAft>
              <a:buNone/>
            </a:pPr>
            <a:r>
              <a:rPr lang="en-US" dirty="0" smtClean="0"/>
              <a:t>This will display the image</a:t>
            </a:r>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r>
              <a:rPr lang="en-US" dirty="0" smtClean="0"/>
              <a:t>The list of available standard images can be found on any component where you can choose an image, for example the navigation collection setup page. You can also use your own images, they can be uploaded in the branding component.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297680"/>
            <a:ext cx="45893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604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a:t>
            </a:r>
            <a:r>
              <a:rPr lang="nl-NL" dirty="0" err="1" smtClean="0"/>
              <a:t>Dynamic</a:t>
            </a:r>
            <a:r>
              <a:rPr lang="nl-NL" dirty="0" smtClean="0"/>
              <a:t> Query Links</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US" dirty="0" smtClean="0"/>
              <a:t>Using custom xsl you can link to a query from a link or image click</a:t>
            </a:r>
          </a:p>
          <a:p>
            <a:pPr marL="0" indent="0">
              <a:spcBef>
                <a:spcPts val="0"/>
              </a:spcBef>
              <a:spcAft>
                <a:spcPts val="0"/>
              </a:spcAft>
              <a:buNone/>
            </a:pPr>
            <a:endParaRPr lang="en-US" sz="900" dirty="0" smtClean="0">
              <a:latin typeface="Courier New" pitchFamily="49" charset="0"/>
              <a:cs typeface="Courier New" pitchFamily="49" charset="0"/>
            </a:endParaRPr>
          </a:p>
          <a:p>
            <a:pPr marL="0" indent="0">
              <a:spcBef>
                <a:spcPts val="0"/>
              </a:spcBef>
              <a:spcAft>
                <a:spcPts val="0"/>
              </a:spcAft>
              <a:buNone/>
            </a:pPr>
            <a:r>
              <a:rPr lang="en-US" sz="900" dirty="0" smtClean="0">
                <a:latin typeface="Courier New" pitchFamily="49" charset="0"/>
                <a:cs typeface="Courier New" pitchFamily="49" charset="0"/>
              </a:rPr>
              <a:t>&lt;</a:t>
            </a:r>
            <a:r>
              <a:rPr lang="en-US" sz="900" dirty="0" err="1" smtClean="0">
                <a:latin typeface="Courier New" pitchFamily="49" charset="0"/>
                <a:cs typeface="Courier New" pitchFamily="49" charset="0"/>
              </a:rPr>
              <a:t>xsl:element</a:t>
            </a:r>
            <a:r>
              <a:rPr lang="en-US" sz="900" dirty="0" smtClean="0">
                <a:latin typeface="Courier New" pitchFamily="49" charset="0"/>
                <a:cs typeface="Courier New" pitchFamily="49" charset="0"/>
              </a:rPr>
              <a:t> name="a"&gt;</a:t>
            </a:r>
          </a:p>
          <a:p>
            <a:pPr marL="0" indent="0">
              <a:spcBef>
                <a:spcPts val="0"/>
              </a:spcBef>
              <a:spcAft>
                <a:spcPts val="0"/>
              </a:spcAft>
              <a:buNone/>
            </a:pPr>
            <a:r>
              <a:rPr lang="en-US" sz="900" dirty="0" smtClean="0">
                <a:latin typeface="Courier New" pitchFamily="49" charset="0"/>
                <a:cs typeface="Courier New" pitchFamily="49" charset="0"/>
              </a:rPr>
              <a:t>  &lt;</a:t>
            </a:r>
            <a:r>
              <a:rPr lang="en-US" sz="900" dirty="0" err="1" smtClean="0">
                <a:latin typeface="Courier New" pitchFamily="49" charset="0"/>
                <a:cs typeface="Courier New" pitchFamily="49" charset="0"/>
              </a:rPr>
              <a:t>xsl:attribute</a:t>
            </a:r>
            <a:r>
              <a:rPr lang="en-US" sz="900" dirty="0" smtClean="0">
                <a:latin typeface="Courier New" pitchFamily="49" charset="0"/>
                <a:cs typeface="Courier New" pitchFamily="49" charset="0"/>
              </a:rPr>
              <a:t> name="</a:t>
            </a:r>
            <a:r>
              <a:rPr lang="en-US" sz="900" dirty="0" err="1" smtClean="0">
                <a:latin typeface="Courier New" pitchFamily="49" charset="0"/>
                <a:cs typeface="Courier New" pitchFamily="49" charset="0"/>
              </a:rPr>
              <a:t>href</a:t>
            </a:r>
            <a:r>
              <a:rPr lang="en-US" sz="900" dirty="0" smtClean="0">
                <a:latin typeface="Courier New" pitchFamily="49" charset="0"/>
                <a:cs typeface="Courier New" pitchFamily="49" charset="0"/>
              </a:rPr>
              <a:t>"&gt;</a:t>
            </a:r>
          </a:p>
          <a:p>
            <a:pPr marL="0" indent="0">
              <a:spcBef>
                <a:spcPts val="0"/>
              </a:spcBef>
              <a:spcAft>
                <a:spcPts val="0"/>
              </a:spcAft>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psc</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ps</a:t>
            </a:r>
            <a:r>
              <a:rPr lang="en-US" sz="900" dirty="0" smtClean="0">
                <a:latin typeface="Courier New" pitchFamily="49" charset="0"/>
                <a:cs typeface="Courier New" pitchFamily="49" charset="0"/>
              </a:rPr>
              <a:t>/EMPLOYEE/SA/q</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ICAction</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ICQryNameURL</a:t>
            </a:r>
            <a:r>
              <a:rPr lang="en-US" sz="900" dirty="0" smtClean="0">
                <a:latin typeface="Courier New" pitchFamily="49" charset="0"/>
                <a:cs typeface="Courier New" pitchFamily="49" charset="0"/>
              </a:rPr>
              <a:t>=PUBLIC.MY_QUERY_NAME&amp;amp;BIND1=12345678</a:t>
            </a:r>
          </a:p>
          <a:p>
            <a:pPr marL="0" indent="0">
              <a:spcBef>
                <a:spcPts val="0"/>
              </a:spcBef>
              <a:spcAft>
                <a:spcPts val="0"/>
              </a:spcAft>
              <a:buNone/>
            </a:pPr>
            <a:r>
              <a:rPr lang="en-US" sz="900" dirty="0" smtClean="0">
                <a:latin typeface="Courier New" pitchFamily="49" charset="0"/>
                <a:cs typeface="Courier New" pitchFamily="49" charset="0"/>
              </a:rPr>
              <a:t>  &lt;/</a:t>
            </a:r>
            <a:r>
              <a:rPr lang="en-US" sz="900" dirty="0" err="1" smtClean="0">
                <a:latin typeface="Courier New" pitchFamily="49" charset="0"/>
                <a:cs typeface="Courier New" pitchFamily="49" charset="0"/>
              </a:rPr>
              <a:t>xsl:attribute</a:t>
            </a:r>
            <a:r>
              <a:rPr lang="en-US" sz="900" dirty="0" smtClean="0">
                <a:latin typeface="Courier New" pitchFamily="49" charset="0"/>
                <a:cs typeface="Courier New" pitchFamily="49" charset="0"/>
              </a:rPr>
              <a:t>&gt;</a:t>
            </a:r>
          </a:p>
          <a:p>
            <a:pPr marL="0" indent="0">
              <a:spcBef>
                <a:spcPts val="0"/>
              </a:spcBef>
              <a:spcAft>
                <a:spcPts val="0"/>
              </a:spcAft>
              <a:buNone/>
            </a:pPr>
            <a:r>
              <a:rPr lang="en-US" sz="900" dirty="0" smtClean="0">
                <a:latin typeface="Courier New" pitchFamily="49" charset="0"/>
                <a:cs typeface="Courier New" pitchFamily="49" charset="0"/>
              </a:rPr>
              <a:t>  &lt;</a:t>
            </a:r>
            <a:r>
              <a:rPr lang="en-US" sz="900" dirty="0" err="1" smtClean="0">
                <a:latin typeface="Courier New" pitchFamily="49" charset="0"/>
                <a:cs typeface="Courier New" pitchFamily="49" charset="0"/>
              </a:rPr>
              <a:t>xsl:attribute</a:t>
            </a:r>
            <a:r>
              <a:rPr lang="en-US" sz="900" dirty="0" smtClean="0">
                <a:latin typeface="Courier New" pitchFamily="49" charset="0"/>
                <a:cs typeface="Courier New" pitchFamily="49" charset="0"/>
              </a:rPr>
              <a:t> name="title"&gt;My query displays a lot of data&lt;/</a:t>
            </a:r>
            <a:r>
              <a:rPr lang="en-US" sz="900" dirty="0" err="1" smtClean="0">
                <a:latin typeface="Courier New" pitchFamily="49" charset="0"/>
                <a:cs typeface="Courier New" pitchFamily="49" charset="0"/>
              </a:rPr>
              <a:t>xsl:attribute</a:t>
            </a:r>
            <a:r>
              <a:rPr lang="en-US" sz="900" dirty="0" smtClean="0">
                <a:latin typeface="Courier New" pitchFamily="49" charset="0"/>
                <a:cs typeface="Courier New" pitchFamily="49" charset="0"/>
              </a:rPr>
              <a:t>&gt;</a:t>
            </a:r>
          </a:p>
          <a:p>
            <a:pPr marL="0" indent="0">
              <a:spcBef>
                <a:spcPts val="0"/>
              </a:spcBef>
              <a:spcAft>
                <a:spcPts val="0"/>
              </a:spcAft>
              <a:buNone/>
            </a:pPr>
            <a:r>
              <a:rPr lang="en-US" sz="900" dirty="0" smtClean="0">
                <a:latin typeface="Courier New" pitchFamily="49" charset="0"/>
                <a:cs typeface="Courier New" pitchFamily="49" charset="0"/>
              </a:rPr>
              <a:t>  My query</a:t>
            </a:r>
          </a:p>
          <a:p>
            <a:pPr marL="0" indent="0">
              <a:spcBef>
                <a:spcPts val="0"/>
              </a:spcBef>
              <a:spcAft>
                <a:spcPts val="0"/>
              </a:spcAft>
              <a:buNone/>
            </a:pPr>
            <a:r>
              <a:rPr lang="en-US" sz="900" dirty="0" smtClean="0">
                <a:latin typeface="Courier New" pitchFamily="49" charset="0"/>
                <a:cs typeface="Courier New" pitchFamily="49" charset="0"/>
              </a:rPr>
              <a:t>&lt;/</a:t>
            </a:r>
            <a:r>
              <a:rPr lang="en-US" sz="900" dirty="0" err="1" smtClean="0">
                <a:latin typeface="Courier New" pitchFamily="49" charset="0"/>
                <a:cs typeface="Courier New" pitchFamily="49" charset="0"/>
              </a:rPr>
              <a:t>xsl:element</a:t>
            </a:r>
            <a:r>
              <a:rPr lang="en-US" sz="900" dirty="0" smtClean="0">
                <a:latin typeface="Courier New" pitchFamily="49" charset="0"/>
                <a:cs typeface="Courier New" pitchFamily="49" charset="0"/>
              </a:rPr>
              <a:t>&gt;</a:t>
            </a:r>
          </a:p>
          <a:p>
            <a:pPr marL="0" indent="0">
              <a:buNone/>
            </a:pPr>
            <a:r>
              <a:rPr lang="en-US" dirty="0" smtClean="0"/>
              <a:t>This will generate a link ‘My query’ with a mouse over text and executes the query ‘MY_QUERY_NAME’ with a prompt variable with the value 12345678. This can be for example the EMPLID.</a:t>
            </a:r>
          </a:p>
          <a:p>
            <a:pPr marL="0" indent="0">
              <a:buNone/>
            </a:pPr>
            <a:r>
              <a:rPr lang="en-US" dirty="0" smtClean="0"/>
              <a:t>The value of the prompt can be variable form your query data as well so you can have a custom link on each row of data.</a:t>
            </a:r>
          </a:p>
          <a:p>
            <a:pPr marL="0" indent="0">
              <a:buNone/>
            </a:pPr>
            <a:r>
              <a:rPr lang="en-US" dirty="0" smtClean="0"/>
              <a:t>Try to avoid using private query’s in workcenters as they might not be accessible to all users.</a:t>
            </a:r>
          </a:p>
        </p:txBody>
      </p:sp>
    </p:spTree>
    <p:extLst>
      <p:ext uri="{BB962C8B-B14F-4D97-AF65-F5344CB8AC3E}">
        <p14:creationId xmlns:p14="http://schemas.microsoft.com/office/powerpoint/2010/main" val="707303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7" name="Tijdelijke aanduiding voor afbeelding 4"/>
          <p:cNvPicPr>
            <a:picLocks noChangeAspect="1"/>
          </p:cNvPicPr>
          <p:nvPr/>
        </p:nvPicPr>
        <p:blipFill>
          <a:blip r:embed="rId2">
            <a:extLst>
              <a:ext uri="{28A0092B-C50C-407E-A947-70E740481C1C}">
                <a14:useLocalDpi xmlns:a14="http://schemas.microsoft.com/office/drawing/2010/main" val="0"/>
              </a:ext>
            </a:extLst>
          </a:blip>
          <a:srcRect l="14006" r="14006"/>
          <a:stretch>
            <a:fillRect/>
          </a:stretch>
        </p:blipFill>
        <p:spPr>
          <a:xfrm>
            <a:off x="2286" y="-392"/>
            <a:ext cx="9141714" cy="4572000"/>
          </a:xfrm>
          <a:prstGeom prst="rect">
            <a:avLst/>
          </a:prstGeom>
          <a:solidFill>
            <a:schemeClr val="accent2">
              <a:lumMod val="60000"/>
              <a:lumOff val="40000"/>
            </a:schemeClr>
          </a:solidFill>
        </p:spPr>
      </p:pic>
      <p:pic>
        <p:nvPicPr>
          <p:cNvPr id="1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531024" y="5244666"/>
            <a:ext cx="1460738" cy="759437"/>
          </a:xfrm>
          <a:prstGeom prst="rect">
            <a:avLst/>
          </a:prstGeom>
        </p:spPr>
      </p:pic>
      <p:sp>
        <p:nvSpPr>
          <p:cNvPr id="13" name="Text Placeholder 3"/>
          <p:cNvSpPr txBox="1">
            <a:spLocks/>
          </p:cNvSpPr>
          <p:nvPr/>
        </p:nvSpPr>
        <p:spPr>
          <a:xfrm>
            <a:off x="2726412" y="4926369"/>
            <a:ext cx="2595515" cy="1736982"/>
          </a:xfrm>
          <a:prstGeom prst="rect">
            <a:avLst/>
          </a:prstGeom>
        </p:spPr>
        <p:txBody>
          <a:bodyPr vert="horz" lIns="91440" tIns="45720" rIns="91440" bIns="45720" rtlCol="0" anchor="ctr">
            <a:normAutofit fontScale="70000" lnSpcReduction="20000"/>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342900" indent="0" algn="l" defTabSz="914377" rtl="0" eaLnBrk="1" latinLnBrk="0" hangingPunct="1">
              <a:lnSpc>
                <a:spcPct val="90000"/>
              </a:lnSpc>
              <a:spcBef>
                <a:spcPts val="200"/>
              </a:spcBef>
              <a:spcAft>
                <a:spcPts val="400"/>
              </a:spcAft>
              <a:buClr>
                <a:schemeClr val="accent2"/>
              </a:buClr>
              <a:buFont typeface="Wingdings 3" pitchFamily="18" charset="2"/>
              <a:buNone/>
              <a:defRPr sz="1050" kern="1200">
                <a:solidFill>
                  <a:schemeClr val="tx1"/>
                </a:solidFill>
                <a:latin typeface="+mn-lt"/>
                <a:ea typeface="+mn-ea"/>
                <a:cs typeface="+mn-cs"/>
              </a:defRPr>
            </a:lvl2pPr>
            <a:lvl3pPr marL="685800"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3pPr>
            <a:lvl4pPr marL="10287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4pPr>
            <a:lvl5pPr marL="13716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5pPr>
            <a:lvl6pPr marL="17145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6pPr>
            <a:lvl7pPr marL="20574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7pPr>
            <a:lvl8pPr marL="24003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8pPr>
            <a:lvl9pPr marL="2743200" indent="0" algn="l" defTabSz="914377" rtl="0" eaLnBrk="1" latinLnBrk="0" hangingPunct="1">
              <a:lnSpc>
                <a:spcPct val="90000"/>
              </a:lnSpc>
              <a:spcBef>
                <a:spcPts val="200"/>
              </a:spcBef>
              <a:spcAft>
                <a:spcPts val="400"/>
              </a:spcAft>
              <a:buClr>
                <a:schemeClr val="accent2"/>
              </a:buClr>
              <a:buFont typeface="Wingdings 3" pitchFamily="18" charset="2"/>
              <a:buNone/>
              <a:defRPr sz="750" kern="1200">
                <a:solidFill>
                  <a:schemeClr val="tx1"/>
                </a:solidFill>
                <a:latin typeface="+mn-lt"/>
                <a:ea typeface="+mn-ea"/>
                <a:cs typeface="+mn-cs"/>
              </a:defRPr>
            </a:lvl9pPr>
          </a:lstStyle>
          <a:p>
            <a:r>
              <a:rPr lang="en-US" sz="2300" dirty="0" smtClean="0"/>
              <a:t>100.000 students</a:t>
            </a:r>
          </a:p>
          <a:p>
            <a:r>
              <a:rPr lang="en-US" sz="2300" dirty="0" smtClean="0"/>
              <a:t>10.000 faculty staff</a:t>
            </a:r>
          </a:p>
          <a:p>
            <a:r>
              <a:rPr lang="en-US" sz="2300" dirty="0" smtClean="0"/>
              <a:t>1.001 administrative users</a:t>
            </a:r>
          </a:p>
          <a:p>
            <a:endParaRPr lang="en-US" sz="2300" dirty="0"/>
          </a:p>
          <a:p>
            <a:r>
              <a:rPr lang="en-US" sz="2300" dirty="0" smtClean="0"/>
              <a:t>CS 9.0 (9.2 fall 2018)</a:t>
            </a:r>
          </a:p>
          <a:p>
            <a:r>
              <a:rPr lang="en-US" sz="2300" dirty="0" smtClean="0"/>
              <a:t>PT 8.55.17</a:t>
            </a:r>
          </a:p>
          <a:p>
            <a:r>
              <a:rPr lang="en-US" sz="2300" dirty="0" smtClean="0"/>
              <a:t>#41 (ML)</a:t>
            </a:r>
          </a:p>
          <a:p>
            <a:endParaRPr lang="en-US"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814" y="4663783"/>
            <a:ext cx="1435124" cy="67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309" y="6026366"/>
            <a:ext cx="2427319" cy="35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9775" y="5375544"/>
            <a:ext cx="2336926" cy="49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54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a:t>
            </a:r>
            <a:r>
              <a:rPr lang="nl-NL" dirty="0" err="1" smtClean="0"/>
              <a:t>Dynamic</a:t>
            </a:r>
            <a:r>
              <a:rPr lang="nl-NL" dirty="0" smtClean="0"/>
              <a:t> Component Links</a:t>
            </a:r>
            <a:endParaRPr lang="en-US" dirty="0"/>
          </a:p>
        </p:txBody>
      </p:sp>
      <p:sp>
        <p:nvSpPr>
          <p:cNvPr id="3" name="Content Placeholder 2"/>
          <p:cNvSpPr>
            <a:spLocks noGrp="1"/>
          </p:cNvSpPr>
          <p:nvPr>
            <p:ph sz="half" idx="1"/>
          </p:nvPr>
        </p:nvSpPr>
        <p:spPr>
          <a:xfrm>
            <a:off x="768096" y="2286000"/>
            <a:ext cx="7518654" cy="4023360"/>
          </a:xfrm>
        </p:spPr>
        <p:txBody>
          <a:bodyPr>
            <a:normAutofit fontScale="92500" lnSpcReduction="20000"/>
          </a:bodyPr>
          <a:lstStyle/>
          <a:p>
            <a:pPr marL="0" indent="0">
              <a:spcBef>
                <a:spcPts val="0"/>
              </a:spcBef>
              <a:spcAft>
                <a:spcPts val="0"/>
              </a:spcAft>
              <a:buNone/>
            </a:pPr>
            <a:r>
              <a:rPr lang="en-US" sz="1050" dirty="0" smtClean="0">
                <a:latin typeface="Courier New" pitchFamily="49" charset="0"/>
                <a:cs typeface="Courier New" pitchFamily="49" charset="0"/>
              </a:rPr>
              <a:t>&lt;</a:t>
            </a:r>
            <a:r>
              <a:rPr lang="en-US" sz="1050" dirty="0" err="1" smtClean="0">
                <a:latin typeface="Courier New" pitchFamily="49" charset="0"/>
                <a:cs typeface="Courier New" pitchFamily="49" charset="0"/>
              </a:rPr>
              <a:t>xsl:element</a:t>
            </a:r>
            <a:r>
              <a:rPr lang="en-US" sz="1050" dirty="0" smtClean="0">
                <a:latin typeface="Courier New" pitchFamily="49" charset="0"/>
                <a:cs typeface="Courier New" pitchFamily="49" charset="0"/>
              </a:rPr>
              <a:t> name="a"&gt;</a:t>
            </a:r>
          </a:p>
          <a:p>
            <a:pPr marL="0" indent="0">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 name="</a:t>
            </a:r>
            <a:r>
              <a:rPr lang="en-US" sz="1050" dirty="0" err="1" smtClean="0">
                <a:latin typeface="Courier New" pitchFamily="49" charset="0"/>
                <a:cs typeface="Courier New" pitchFamily="49" charset="0"/>
              </a:rPr>
              <a:t>href</a:t>
            </a:r>
            <a:r>
              <a:rPr lang="en-US" sz="1050" dirty="0" smtClean="0">
                <a:latin typeface="Courier New" pitchFamily="49" charset="0"/>
                <a:cs typeface="Courier New" pitchFamily="49" charset="0"/>
              </a:rPr>
              <a:t>"&gt;</a:t>
            </a:r>
          </a:p>
          <a:p>
            <a:pPr marL="0" indent="0">
              <a:spcBef>
                <a:spcPts val="0"/>
              </a:spcBef>
              <a:spcAft>
                <a:spcPts val="0"/>
              </a:spcAft>
              <a:buNone/>
            </a:pPr>
            <a:r>
              <a:rPr lang="en-US" sz="1050" dirty="0" smtClean="0">
                <a:latin typeface="Courier New" pitchFamily="49" charset="0"/>
                <a:cs typeface="Courier New" pitchFamily="49" charset="0"/>
              </a:rPr>
              <a:t>    /</a:t>
            </a:r>
            <a:r>
              <a:rPr lang="en-US" sz="1050" dirty="0" err="1" smtClean="0">
                <a:latin typeface="Courier New" pitchFamily="49" charset="0"/>
                <a:cs typeface="Courier New" pitchFamily="49" charset="0"/>
              </a:rPr>
              <a:t>psc</a:t>
            </a:r>
            <a:r>
              <a:rPr lang="en-US" sz="1050" dirty="0" smtClean="0">
                <a:latin typeface="Courier New" pitchFamily="49" charset="0"/>
                <a:cs typeface="Courier New" pitchFamily="49" charset="0"/>
              </a:rPr>
              <a:t>/</a:t>
            </a:r>
            <a:r>
              <a:rPr lang="en-US" sz="1050" dirty="0" err="1" smtClean="0">
                <a:latin typeface="Courier New" pitchFamily="49" charset="0"/>
                <a:cs typeface="Courier New" pitchFamily="49" charset="0"/>
              </a:rPr>
              <a:t>ps</a:t>
            </a:r>
            <a:r>
              <a:rPr lang="en-US" sz="1050" dirty="0" smtClean="0">
                <a:latin typeface="Courier New" pitchFamily="49" charset="0"/>
                <a:cs typeface="Courier New" pitchFamily="49" charset="0"/>
              </a:rPr>
              <a:t>/EMPLOYEE/SA/c/CC_BIO_DEMO_DATA.SCC_BIO_DEMO.GBL?EMPLID</a:t>
            </a:r>
            <a:r>
              <a:rPr lang="en-US" sz="1050" dirty="0" smtClean="0">
                <a:latin typeface="Courier New" pitchFamily="49" charset="0"/>
                <a:cs typeface="Courier New" pitchFamily="49" charset="0"/>
              </a:rPr>
              <a:t>=&lt;</a:t>
            </a:r>
            <a:r>
              <a:rPr lang="en-US" sz="1050" dirty="0" err="1" smtClean="0">
                <a:latin typeface="Courier New" pitchFamily="49" charset="0"/>
                <a:cs typeface="Courier New" pitchFamily="49" charset="0"/>
              </a:rPr>
              <a:t>xsl:value-of</a:t>
            </a:r>
            <a:r>
              <a:rPr lang="en-US" sz="1050" dirty="0" smtClean="0">
                <a:latin typeface="Courier New" pitchFamily="49" charset="0"/>
                <a:cs typeface="Courier New" pitchFamily="49" charset="0"/>
              </a:rPr>
              <a:t> select="</a:t>
            </a:r>
            <a:r>
              <a:rPr lang="en-US" sz="1050" dirty="0" err="1" smtClean="0">
                <a:latin typeface="Courier New" pitchFamily="49" charset="0"/>
                <a:cs typeface="Courier New" pitchFamily="49" charset="0"/>
              </a:rPr>
              <a:t>querydata</a:t>
            </a:r>
            <a:r>
              <a:rPr lang="en-US" sz="1050" dirty="0" smtClean="0">
                <a:latin typeface="Courier New" pitchFamily="49" charset="0"/>
                <a:cs typeface="Courier New" pitchFamily="49" charset="0"/>
              </a:rPr>
              <a:t>[position()=1]/text"/&gt;</a:t>
            </a:r>
          </a:p>
          <a:p>
            <a:pPr marL="0" indent="0">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&gt;</a:t>
            </a:r>
          </a:p>
          <a:p>
            <a:pPr marL="0" indent="0">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 name="title"&gt;Personal Data&lt;/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&gt;</a:t>
            </a:r>
          </a:p>
          <a:p>
            <a:pPr marL="0" indent="0">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img</a:t>
            </a:r>
            <a:r>
              <a:rPr lang="en-US" sz="1050" dirty="0" smtClean="0">
                <a:latin typeface="Courier New" pitchFamily="49" charset="0"/>
                <a:cs typeface="Courier New" pitchFamily="49" charset="0"/>
              </a:rPr>
              <a:t> border="0" alt="Personal Data"&gt;</a:t>
            </a:r>
          </a:p>
          <a:p>
            <a:pPr marL="0" indent="0">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 name="</a:t>
            </a:r>
            <a:r>
              <a:rPr lang="en-US" sz="1050" dirty="0" err="1" smtClean="0">
                <a:latin typeface="Courier New" pitchFamily="49" charset="0"/>
                <a:cs typeface="Courier New" pitchFamily="49" charset="0"/>
              </a:rPr>
              <a:t>src</a:t>
            </a:r>
            <a:r>
              <a:rPr lang="en-US" sz="1050" dirty="0" smtClean="0">
                <a:latin typeface="Courier New" pitchFamily="49" charset="0"/>
                <a:cs typeface="Courier New" pitchFamily="49" charset="0"/>
              </a:rPr>
              <a:t>"&gt;/</a:t>
            </a:r>
            <a:r>
              <a:rPr lang="en-US" sz="1050" dirty="0" err="1" smtClean="0">
                <a:latin typeface="Courier New" pitchFamily="49" charset="0"/>
                <a:cs typeface="Courier New" pitchFamily="49" charset="0"/>
              </a:rPr>
              <a:t>psc</a:t>
            </a:r>
            <a:r>
              <a:rPr lang="en-US" sz="1050" dirty="0" smtClean="0">
                <a:latin typeface="Courier New" pitchFamily="49" charset="0"/>
                <a:cs typeface="Courier New" pitchFamily="49" charset="0"/>
              </a:rPr>
              <a:t>/</a:t>
            </a:r>
            <a:r>
              <a:rPr lang="en-US" sz="1050" dirty="0" err="1" smtClean="0">
                <a:latin typeface="Courier New" pitchFamily="49" charset="0"/>
                <a:cs typeface="Courier New" pitchFamily="49" charset="0"/>
              </a:rPr>
              <a:t>ps</a:t>
            </a:r>
            <a:r>
              <a:rPr lang="en-US" sz="1050" dirty="0" smtClean="0">
                <a:latin typeface="Courier New" pitchFamily="49" charset="0"/>
                <a:cs typeface="Courier New" pitchFamily="49" charset="0"/>
              </a:rPr>
              <a:t>/EMPLOYEE/SA/s/WEBLIB_PTBR.ISCRIPT1.FieldFormula.IScript_GET_IMAGE?ID=PT_WF_PERSON</a:t>
            </a:r>
            <a:r>
              <a:rPr lang="en-US" sz="1050" dirty="0" smtClean="0">
                <a:latin typeface="Courier New" pitchFamily="49" charset="0"/>
                <a:cs typeface="Courier New" pitchFamily="49" charset="0"/>
              </a:rPr>
              <a:t>&lt;/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&gt;</a:t>
            </a:r>
          </a:p>
          <a:p>
            <a:pPr marL="0" indent="0">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img</a:t>
            </a:r>
            <a:r>
              <a:rPr lang="en-US" sz="1050" dirty="0" smtClean="0">
                <a:latin typeface="Courier New" pitchFamily="49" charset="0"/>
                <a:cs typeface="Courier New" pitchFamily="49" charset="0"/>
              </a:rPr>
              <a:t>&gt;</a:t>
            </a:r>
          </a:p>
          <a:p>
            <a:pPr marL="0" indent="0">
              <a:spcBef>
                <a:spcPts val="0"/>
              </a:spcBef>
              <a:spcAft>
                <a:spcPts val="0"/>
              </a:spcAft>
              <a:buNone/>
            </a:pPr>
            <a:r>
              <a:rPr lang="en-US" sz="1050" dirty="0" smtClean="0">
                <a:latin typeface="Courier New" pitchFamily="49" charset="0"/>
                <a:cs typeface="Courier New" pitchFamily="49" charset="0"/>
              </a:rPr>
              <a:t>&lt;/</a:t>
            </a:r>
            <a:r>
              <a:rPr lang="en-US" sz="1050" dirty="0" err="1" smtClean="0">
                <a:latin typeface="Courier New" pitchFamily="49" charset="0"/>
                <a:cs typeface="Courier New" pitchFamily="49" charset="0"/>
              </a:rPr>
              <a:t>xsl:element</a:t>
            </a:r>
            <a:r>
              <a:rPr lang="en-US" sz="1050" dirty="0" smtClean="0">
                <a:latin typeface="Courier New" pitchFamily="49" charset="0"/>
                <a:cs typeface="Courier New" pitchFamily="49" charset="0"/>
              </a:rPr>
              <a:t>&gt;</a:t>
            </a:r>
          </a:p>
          <a:p>
            <a:pPr marL="0" indent="0">
              <a:spcBef>
                <a:spcPts val="0"/>
              </a:spcBef>
              <a:spcAft>
                <a:spcPts val="0"/>
              </a:spcAft>
              <a:buNone/>
            </a:pPr>
            <a:endParaRPr lang="en-US" sz="900" dirty="0" smtClean="0">
              <a:latin typeface="Courier New" pitchFamily="49" charset="0"/>
              <a:cs typeface="Courier New" pitchFamily="49" charset="0"/>
            </a:endParaRPr>
          </a:p>
          <a:p>
            <a:pPr marL="0" indent="0">
              <a:spcBef>
                <a:spcPts val="0"/>
              </a:spcBef>
              <a:spcAft>
                <a:spcPts val="0"/>
              </a:spcAft>
              <a:buNone/>
            </a:pPr>
            <a:r>
              <a:rPr lang="en-US" dirty="0" smtClean="0"/>
              <a:t>This will generate an image with a link to the Personal data component. The value of the prompt is dynamically generated for each student from the query result.</a:t>
            </a:r>
          </a:p>
          <a:p>
            <a:pPr marL="0" indent="0">
              <a:spcBef>
                <a:spcPts val="0"/>
              </a:spcBef>
              <a:spcAft>
                <a:spcPts val="0"/>
              </a:spcAft>
              <a:buNone/>
            </a:pPr>
            <a:endParaRPr lang="en-US" dirty="0"/>
          </a:p>
          <a:p>
            <a:pPr marL="0" indent="0">
              <a:spcBef>
                <a:spcPts val="0"/>
              </a:spcBef>
              <a:spcAft>
                <a:spcPts val="0"/>
              </a:spcAft>
              <a:buNone/>
            </a:pPr>
            <a:r>
              <a:rPr lang="en-US" dirty="0" smtClean="0"/>
              <a:t>Use the full component specification, not the CREF.</a:t>
            </a:r>
          </a:p>
          <a:p>
            <a:pPr marL="0" indent="0">
              <a:spcBef>
                <a:spcPts val="0"/>
              </a:spcBef>
              <a:spcAft>
                <a:spcPts val="0"/>
              </a:spcAft>
              <a:buNone/>
            </a:pPr>
            <a:endParaRPr lang="nl-NL" dirty="0" smtClean="0"/>
          </a:p>
          <a:p>
            <a:pPr marL="0" indent="0">
              <a:spcBef>
                <a:spcPts val="0"/>
              </a:spcBef>
              <a:spcAft>
                <a:spcPts val="0"/>
              </a:spcAft>
              <a:buNone/>
            </a:pPr>
            <a:r>
              <a:rPr lang="nl-NL" dirty="0" err="1" smtClean="0"/>
              <a:t>You</a:t>
            </a:r>
            <a:r>
              <a:rPr lang="nl-NL" dirty="0" smtClean="0"/>
              <a:t> </a:t>
            </a:r>
            <a:r>
              <a:rPr lang="nl-NL" dirty="0" err="1" smtClean="0"/>
              <a:t>can</a:t>
            </a:r>
            <a:r>
              <a:rPr lang="nl-NL" dirty="0" smtClean="0"/>
              <a:t> </a:t>
            </a:r>
            <a:r>
              <a:rPr lang="nl-NL" dirty="0" err="1" smtClean="0"/>
              <a:t>specify</a:t>
            </a:r>
            <a:r>
              <a:rPr lang="nl-NL" dirty="0" smtClean="0"/>
              <a:t> </a:t>
            </a:r>
            <a:r>
              <a:rPr lang="nl-NL" dirty="0" err="1" smtClean="0"/>
              <a:t>which</a:t>
            </a:r>
            <a:r>
              <a:rPr lang="nl-NL" dirty="0" smtClean="0"/>
              <a:t> tab </a:t>
            </a:r>
            <a:r>
              <a:rPr lang="nl-NL" dirty="0" err="1" smtClean="0"/>
              <a:t>to</a:t>
            </a:r>
            <a:r>
              <a:rPr lang="nl-NL" dirty="0" smtClean="0"/>
              <a:t> show:</a:t>
            </a:r>
          </a:p>
          <a:p>
            <a:pPr marL="0" indent="0">
              <a:spcBef>
                <a:spcPts val="0"/>
              </a:spcBef>
              <a:spcAft>
                <a:spcPts val="0"/>
              </a:spcAft>
              <a:buNone/>
            </a:pPr>
            <a:r>
              <a:rPr lang="nl-NL" sz="1800" dirty="0" smtClean="0">
                <a:latin typeface="Courier New" pitchFamily="49" charset="0"/>
                <a:cs typeface="Courier New" pitchFamily="49" charset="0"/>
              </a:rPr>
              <a:t>&amp;</a:t>
            </a:r>
            <a:r>
              <a:rPr lang="nl-NL" sz="1800" dirty="0" err="1" smtClean="0">
                <a:latin typeface="Courier New" pitchFamily="49" charset="0"/>
                <a:cs typeface="Courier New" pitchFamily="49" charset="0"/>
              </a:rPr>
              <a:t>amp;Page</a:t>
            </a:r>
            <a:r>
              <a:rPr lang="nl-NL" sz="1800" dirty="0" smtClean="0">
                <a:latin typeface="Courier New" pitchFamily="49" charset="0"/>
                <a:cs typeface="Courier New" pitchFamily="49" charset="0"/>
              </a:rPr>
              <a:t>=MY_PAGE_NAME</a:t>
            </a:r>
          </a:p>
          <a:p>
            <a:pPr marL="0" indent="0">
              <a:spcBef>
                <a:spcPts val="0"/>
              </a:spcBef>
              <a:spcAft>
                <a:spcPts val="0"/>
              </a:spcAft>
              <a:buNone/>
            </a:pPr>
            <a:endParaRPr lang="nl-NL" dirty="0" smtClean="0"/>
          </a:p>
          <a:p>
            <a:pPr marL="0" indent="0">
              <a:spcBef>
                <a:spcPts val="0"/>
              </a:spcBef>
              <a:spcAft>
                <a:spcPts val="0"/>
              </a:spcAft>
              <a:buNone/>
            </a:pPr>
            <a:r>
              <a:rPr lang="nl-NL" dirty="0" err="1" smtClean="0"/>
              <a:t>And</a:t>
            </a:r>
            <a:r>
              <a:rPr lang="nl-NL" dirty="0" smtClean="0"/>
              <a:t> </a:t>
            </a:r>
            <a:r>
              <a:rPr lang="nl-NL" dirty="0"/>
              <a:t>even switch Correct </a:t>
            </a:r>
            <a:r>
              <a:rPr lang="nl-NL" dirty="0" err="1"/>
              <a:t>history</a:t>
            </a:r>
            <a:r>
              <a:rPr lang="nl-NL" dirty="0"/>
              <a:t> </a:t>
            </a:r>
            <a:r>
              <a:rPr lang="nl-NL" dirty="0" smtClean="0"/>
              <a:t>on:</a:t>
            </a:r>
            <a:endParaRPr lang="nl-NL" dirty="0"/>
          </a:p>
          <a:p>
            <a:pPr marL="0" indent="0">
              <a:spcBef>
                <a:spcPts val="0"/>
              </a:spcBef>
              <a:spcAft>
                <a:spcPts val="0"/>
              </a:spcAft>
              <a:buNone/>
            </a:pPr>
            <a:r>
              <a:rPr lang="nl-NL" sz="1800" dirty="0" smtClean="0">
                <a:latin typeface="Courier New" pitchFamily="49" charset="0"/>
                <a:cs typeface="Courier New" pitchFamily="49" charset="0"/>
              </a:rPr>
              <a:t>&amp;</a:t>
            </a:r>
            <a:r>
              <a:rPr lang="nl-NL" sz="1800" dirty="0" err="1" smtClean="0">
                <a:latin typeface="Courier New" pitchFamily="49" charset="0"/>
                <a:cs typeface="Courier New" pitchFamily="49" charset="0"/>
              </a:rPr>
              <a:t>amp;Action</a:t>
            </a:r>
            <a:r>
              <a:rPr lang="nl-NL" sz="1800" dirty="0" smtClean="0">
                <a:latin typeface="Courier New" pitchFamily="49" charset="0"/>
                <a:cs typeface="Courier New" pitchFamily="49" charset="0"/>
              </a:rPr>
              <a:t>=C</a:t>
            </a:r>
            <a:endParaRPr lang="nl-NL" sz="1800" dirty="0">
              <a:latin typeface="Courier New" pitchFamily="49" charset="0"/>
              <a:cs typeface="Courier New" pitchFamily="49" charset="0"/>
            </a:endParaRPr>
          </a:p>
        </p:txBody>
      </p:sp>
    </p:spTree>
    <p:extLst>
      <p:ext uri="{BB962C8B-B14F-4D97-AF65-F5344CB8AC3E}">
        <p14:creationId xmlns:p14="http://schemas.microsoft.com/office/powerpoint/2010/main" val="3633098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Mouse Overs</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US" dirty="0" smtClean="0"/>
              <a:t>This will generate a fixed text mouse over popup on a field.</a:t>
            </a:r>
          </a:p>
          <a:p>
            <a:pPr marL="0" indent="0">
              <a:spcBef>
                <a:spcPts val="0"/>
              </a:spcBef>
              <a:spcAft>
                <a:spcPts val="0"/>
              </a:spcAft>
              <a:buNone/>
            </a:pPr>
            <a:r>
              <a:rPr lang="en-US" sz="1300" dirty="0" smtClean="0">
                <a:latin typeface="Courier New" pitchFamily="49" charset="0"/>
                <a:cs typeface="Courier New" pitchFamily="49" charset="0"/>
              </a:rPr>
              <a:t>&lt;div style="width:100%;" title="Career"&gt;</a:t>
            </a:r>
          </a:p>
          <a:p>
            <a:pPr marL="0" indent="0">
              <a:spcBef>
                <a:spcPts val="0"/>
              </a:spcBef>
              <a:spcAft>
                <a:spcPts val="0"/>
              </a:spcAft>
              <a:buNone/>
            </a:pPr>
            <a:r>
              <a:rPr lang="en-US" sz="1300" dirty="0" smtClean="0">
                <a:latin typeface="Courier New" pitchFamily="49" charset="0"/>
                <a:cs typeface="Courier New" pitchFamily="49" charset="0"/>
              </a:rPr>
              <a:t>  &lt;</a:t>
            </a:r>
            <a:r>
              <a:rPr lang="en-US" sz="1300" dirty="0" err="1" smtClean="0">
                <a:latin typeface="Courier New" pitchFamily="49" charset="0"/>
                <a:cs typeface="Courier New" pitchFamily="49" charset="0"/>
              </a:rPr>
              <a:t>xsl:value-of</a:t>
            </a:r>
            <a:r>
              <a:rPr lang="en-US" sz="1300" dirty="0" smtClean="0">
                <a:latin typeface="Courier New" pitchFamily="49" charset="0"/>
                <a:cs typeface="Courier New" pitchFamily="49" charset="0"/>
              </a:rPr>
              <a:t> select="</a:t>
            </a:r>
            <a:r>
              <a:rPr lang="en-US" sz="1300" dirty="0" err="1" smtClean="0">
                <a:latin typeface="Courier New" pitchFamily="49" charset="0"/>
                <a:cs typeface="Courier New" pitchFamily="49" charset="0"/>
              </a:rPr>
              <a:t>querydata</a:t>
            </a:r>
            <a:r>
              <a:rPr lang="en-US" sz="1300" dirty="0" smtClean="0">
                <a:latin typeface="Courier New" pitchFamily="49" charset="0"/>
                <a:cs typeface="Courier New" pitchFamily="49" charset="0"/>
              </a:rPr>
              <a:t>[position()=6]/text"/&gt;</a:t>
            </a:r>
          </a:p>
          <a:p>
            <a:pPr marL="0" indent="0">
              <a:spcBef>
                <a:spcPts val="0"/>
              </a:spcBef>
              <a:spcAft>
                <a:spcPts val="0"/>
              </a:spcAft>
              <a:buNone/>
            </a:pPr>
            <a:r>
              <a:rPr lang="en-US" sz="1300" dirty="0" smtClean="0">
                <a:latin typeface="Courier New" pitchFamily="49" charset="0"/>
                <a:cs typeface="Courier New" pitchFamily="49" charset="0"/>
              </a:rPr>
              <a:t>&lt;/div&gt;</a:t>
            </a:r>
          </a:p>
          <a:p>
            <a:pPr marL="0" indent="0">
              <a:buNone/>
            </a:pPr>
            <a:r>
              <a:rPr lang="en-US" dirty="0" smtClean="0"/>
              <a:t>This will generate a variable text mouse over popup on a field.</a:t>
            </a:r>
          </a:p>
          <a:p>
            <a:pPr marL="0" indent="0">
              <a:spcBef>
                <a:spcPts val="0"/>
              </a:spcBef>
              <a:spcAft>
                <a:spcPts val="0"/>
              </a:spcAft>
              <a:buNone/>
            </a:pPr>
            <a:r>
              <a:rPr lang="en-US" sz="1300" dirty="0" smtClean="0">
                <a:latin typeface="Courier New" pitchFamily="49" charset="0"/>
                <a:cs typeface="Courier New" pitchFamily="49" charset="0"/>
              </a:rPr>
              <a:t>&lt;div style="width:100%;"&gt;</a:t>
            </a:r>
          </a:p>
          <a:p>
            <a:pPr marL="0" indent="0">
              <a:spcBef>
                <a:spcPts val="0"/>
              </a:spcBef>
              <a:spcAft>
                <a:spcPts val="0"/>
              </a:spcAft>
              <a:buNone/>
            </a:pPr>
            <a:r>
              <a:rPr lang="en-US" sz="1300" dirty="0" smtClean="0">
                <a:latin typeface="Courier New" pitchFamily="49" charset="0"/>
                <a:cs typeface="Courier New" pitchFamily="49" charset="0"/>
              </a:rPr>
              <a:t>  &lt;</a:t>
            </a:r>
            <a:r>
              <a:rPr lang="en-US" sz="1300" dirty="0" err="1" smtClean="0">
                <a:latin typeface="Courier New" pitchFamily="49" charset="0"/>
                <a:cs typeface="Courier New" pitchFamily="49" charset="0"/>
              </a:rPr>
              <a:t>xsl:attribute</a:t>
            </a:r>
            <a:r>
              <a:rPr lang="en-US" sz="1300" dirty="0" smtClean="0">
                <a:latin typeface="Courier New" pitchFamily="49" charset="0"/>
                <a:cs typeface="Courier New" pitchFamily="49" charset="0"/>
              </a:rPr>
              <a:t> name="title"&gt;</a:t>
            </a:r>
          </a:p>
          <a:p>
            <a:pPr marL="0" indent="0">
              <a:spcBef>
                <a:spcPts val="0"/>
              </a:spcBef>
              <a:spcAft>
                <a:spcPts val="0"/>
              </a:spcAft>
              <a:buNone/>
            </a:pPr>
            <a:r>
              <a:rPr lang="en-US" sz="1300" dirty="0" smtClean="0">
                <a:latin typeface="Courier New" pitchFamily="49" charset="0"/>
                <a:cs typeface="Courier New" pitchFamily="49" charset="0"/>
              </a:rPr>
              <a:t>    &lt;</a:t>
            </a:r>
            <a:r>
              <a:rPr lang="en-US" sz="1300" dirty="0" err="1" smtClean="0">
                <a:latin typeface="Courier New" pitchFamily="49" charset="0"/>
                <a:cs typeface="Courier New" pitchFamily="49" charset="0"/>
              </a:rPr>
              <a:t>xsl:value-of</a:t>
            </a:r>
            <a:r>
              <a:rPr lang="en-US" sz="1300" dirty="0" smtClean="0">
                <a:latin typeface="Courier New" pitchFamily="49" charset="0"/>
                <a:cs typeface="Courier New" pitchFamily="49" charset="0"/>
              </a:rPr>
              <a:t> select="</a:t>
            </a:r>
            <a:r>
              <a:rPr lang="en-US" sz="1300" dirty="0" err="1" smtClean="0">
                <a:latin typeface="Courier New" pitchFamily="49" charset="0"/>
                <a:cs typeface="Courier New" pitchFamily="49" charset="0"/>
              </a:rPr>
              <a:t>querydata</a:t>
            </a:r>
            <a:r>
              <a:rPr lang="en-US" sz="1300" dirty="0" smtClean="0">
                <a:latin typeface="Courier New" pitchFamily="49" charset="0"/>
                <a:cs typeface="Courier New" pitchFamily="49" charset="0"/>
              </a:rPr>
              <a:t>[position()=38]/text"/&gt;</a:t>
            </a:r>
          </a:p>
          <a:p>
            <a:pPr marL="0" indent="0">
              <a:spcBef>
                <a:spcPts val="0"/>
              </a:spcBef>
              <a:spcAft>
                <a:spcPts val="0"/>
              </a:spcAft>
              <a:buNone/>
            </a:pPr>
            <a:r>
              <a:rPr lang="en-US" sz="1300" dirty="0" smtClean="0">
                <a:latin typeface="Courier New" pitchFamily="49" charset="0"/>
                <a:cs typeface="Courier New" pitchFamily="49" charset="0"/>
              </a:rPr>
              <a:t>  &lt;/</a:t>
            </a:r>
            <a:r>
              <a:rPr lang="en-US" sz="1300" dirty="0" err="1" smtClean="0">
                <a:latin typeface="Courier New" pitchFamily="49" charset="0"/>
                <a:cs typeface="Courier New" pitchFamily="49" charset="0"/>
              </a:rPr>
              <a:t>xsl:attribute</a:t>
            </a:r>
            <a:r>
              <a:rPr lang="en-US" sz="1300" dirty="0" smtClean="0">
                <a:latin typeface="Courier New" pitchFamily="49" charset="0"/>
                <a:cs typeface="Courier New" pitchFamily="49" charset="0"/>
              </a:rPr>
              <a:t>&gt;</a:t>
            </a:r>
          </a:p>
          <a:p>
            <a:pPr marL="0" indent="0">
              <a:spcBef>
                <a:spcPts val="0"/>
              </a:spcBef>
              <a:spcAft>
                <a:spcPts val="0"/>
              </a:spcAft>
              <a:buNone/>
            </a:pPr>
            <a:r>
              <a:rPr lang="en-US" sz="1300" dirty="0" smtClean="0">
                <a:latin typeface="Courier New" pitchFamily="49" charset="0"/>
                <a:cs typeface="Courier New" pitchFamily="49" charset="0"/>
              </a:rPr>
              <a:t>  &lt;</a:t>
            </a:r>
            <a:r>
              <a:rPr lang="en-US" sz="1300" dirty="0" err="1" smtClean="0">
                <a:latin typeface="Courier New" pitchFamily="49" charset="0"/>
                <a:cs typeface="Courier New" pitchFamily="49" charset="0"/>
              </a:rPr>
              <a:t>xsl:value-of</a:t>
            </a:r>
            <a:r>
              <a:rPr lang="en-US" sz="1300" dirty="0" smtClean="0">
                <a:latin typeface="Courier New" pitchFamily="49" charset="0"/>
                <a:cs typeface="Courier New" pitchFamily="49" charset="0"/>
              </a:rPr>
              <a:t> select="</a:t>
            </a:r>
            <a:r>
              <a:rPr lang="en-US" sz="1300" dirty="0" err="1" smtClean="0">
                <a:latin typeface="Courier New" pitchFamily="49" charset="0"/>
                <a:cs typeface="Courier New" pitchFamily="49" charset="0"/>
              </a:rPr>
              <a:t>querydata</a:t>
            </a:r>
            <a:r>
              <a:rPr lang="en-US" sz="1300" dirty="0" smtClean="0">
                <a:latin typeface="Courier New" pitchFamily="49" charset="0"/>
                <a:cs typeface="Courier New" pitchFamily="49" charset="0"/>
              </a:rPr>
              <a:t>[position()=6]/text"/&gt;</a:t>
            </a:r>
          </a:p>
          <a:p>
            <a:pPr marL="0" indent="0">
              <a:spcBef>
                <a:spcPts val="0"/>
              </a:spcBef>
              <a:spcAft>
                <a:spcPts val="0"/>
              </a:spcAft>
              <a:buNone/>
            </a:pPr>
            <a:r>
              <a:rPr lang="en-US" sz="1300" dirty="0" smtClean="0">
                <a:latin typeface="Courier New" pitchFamily="49" charset="0"/>
                <a:cs typeface="Courier New" pitchFamily="49" charset="0"/>
              </a:rPr>
              <a:t>&lt;/div&gt;</a:t>
            </a:r>
          </a:p>
          <a:p>
            <a:pPr marL="0" indent="0">
              <a:buNone/>
            </a:pPr>
            <a:endParaRPr lang="en-US" u="sng" dirty="0"/>
          </a:p>
        </p:txBody>
      </p:sp>
    </p:spTree>
    <p:extLst>
      <p:ext uri="{BB962C8B-B14F-4D97-AF65-F5344CB8AC3E}">
        <p14:creationId xmlns:p14="http://schemas.microsoft.com/office/powerpoint/2010/main" val="2639180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Images</a:t>
            </a:r>
            <a:endParaRPr lang="en-US" dirty="0"/>
          </a:p>
        </p:txBody>
      </p:sp>
      <p:sp>
        <p:nvSpPr>
          <p:cNvPr id="3" name="Content Placeholder 2"/>
          <p:cNvSpPr>
            <a:spLocks noGrp="1"/>
          </p:cNvSpPr>
          <p:nvPr>
            <p:ph sz="half" idx="1"/>
          </p:nvPr>
        </p:nvSpPr>
        <p:spPr>
          <a:xfrm>
            <a:off x="768096" y="2286000"/>
            <a:ext cx="7518654" cy="4023360"/>
          </a:xfrm>
        </p:spPr>
        <p:txBody>
          <a:bodyPr>
            <a:normAutofit fontScale="92500" lnSpcReduction="20000"/>
          </a:bodyPr>
          <a:lstStyle/>
          <a:p>
            <a:pPr marL="0" indent="0">
              <a:buNone/>
            </a:pPr>
            <a:r>
              <a:rPr lang="en-US" dirty="0" smtClean="0"/>
              <a:t>You can create a clickable image combining the code of the previous slides.</a:t>
            </a:r>
          </a:p>
          <a:p>
            <a:pPr marL="0" indent="0">
              <a:lnSpc>
                <a:spcPct val="100000"/>
              </a:lnSpc>
              <a:spcBef>
                <a:spcPts val="0"/>
              </a:spcBef>
              <a:spcAft>
                <a:spcPts val="0"/>
              </a:spcAft>
              <a:buNone/>
            </a:pPr>
            <a:r>
              <a:rPr lang="en-US" sz="1050" dirty="0" smtClean="0">
                <a:latin typeface="Courier New" pitchFamily="49" charset="0"/>
                <a:cs typeface="Courier New" pitchFamily="49" charset="0"/>
              </a:rPr>
              <a:t>&lt;</a:t>
            </a:r>
            <a:r>
              <a:rPr lang="en-US" sz="1050" dirty="0" err="1">
                <a:latin typeface="Courier New" pitchFamily="49" charset="0"/>
                <a:cs typeface="Courier New" pitchFamily="49" charset="0"/>
              </a:rPr>
              <a:t>xsl:element</a:t>
            </a:r>
            <a:r>
              <a:rPr lang="en-US" sz="1050" dirty="0">
                <a:latin typeface="Courier New" pitchFamily="49" charset="0"/>
                <a:cs typeface="Courier New" pitchFamily="49" charset="0"/>
              </a:rPr>
              <a:t> name="a"&gt;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  &lt;</a:t>
            </a:r>
            <a:r>
              <a:rPr lang="en-US" sz="1050" dirty="0" err="1">
                <a:latin typeface="Courier New" pitchFamily="49" charset="0"/>
                <a:cs typeface="Courier New" pitchFamily="49" charset="0"/>
              </a:rPr>
              <a:t>xsl:attribute</a:t>
            </a:r>
            <a:r>
              <a:rPr lang="en-US" sz="1050" dirty="0">
                <a:latin typeface="Courier New" pitchFamily="49" charset="0"/>
                <a:cs typeface="Courier New" pitchFamily="49" charset="0"/>
              </a:rPr>
              <a:t> name="</a:t>
            </a:r>
            <a:r>
              <a:rPr lang="en-US" sz="1050" dirty="0" err="1">
                <a:latin typeface="Courier New" pitchFamily="49" charset="0"/>
                <a:cs typeface="Courier New" pitchFamily="49" charset="0"/>
              </a:rPr>
              <a:t>href</a:t>
            </a:r>
            <a:r>
              <a:rPr lang="en-US" sz="1050" dirty="0" smtClean="0">
                <a:latin typeface="Courier New" pitchFamily="49" charset="0"/>
                <a:cs typeface="Courier New" pitchFamily="49" charset="0"/>
              </a:rPr>
              <a:t>"&gt;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a:t>
            </a:r>
            <a:r>
              <a:rPr lang="en-US" sz="1050" dirty="0" err="1" smtClean="0">
                <a:latin typeface="Courier New" pitchFamily="49" charset="0"/>
                <a:cs typeface="Courier New" pitchFamily="49" charset="0"/>
              </a:rPr>
              <a:t>psc</a:t>
            </a:r>
            <a:r>
              <a:rPr lang="en-US" sz="1050" dirty="0" smtClean="0">
                <a:latin typeface="Courier New" pitchFamily="49" charset="0"/>
                <a:cs typeface="Courier New" pitchFamily="49" charset="0"/>
              </a:rPr>
              <a:t>/</a:t>
            </a:r>
            <a:r>
              <a:rPr lang="en-US" sz="1050" dirty="0" err="1" smtClean="0">
                <a:latin typeface="Courier New" pitchFamily="49" charset="0"/>
                <a:cs typeface="Courier New" pitchFamily="49" charset="0"/>
              </a:rPr>
              <a:t>ps</a:t>
            </a:r>
            <a:r>
              <a:rPr lang="en-US" sz="1050" dirty="0" smtClean="0">
                <a:latin typeface="Courier New" pitchFamily="49" charset="0"/>
                <a:cs typeface="Courier New" pitchFamily="49" charset="0"/>
              </a:rPr>
              <a:t>/EMPLOYEE/SA/c/CC_BIO_DEMO_DATA_STDNT.SCC_BIO_DEMO.GBL?EMPLID</a:t>
            </a:r>
            <a:r>
              <a:rPr lang="en-US" sz="1050" dirty="0">
                <a:latin typeface="Courier New" pitchFamily="49" charset="0"/>
                <a:cs typeface="Courier New" pitchFamily="49" charset="0"/>
              </a:rPr>
              <a:t>=&lt;</a:t>
            </a:r>
            <a:r>
              <a:rPr lang="en-US" sz="1050" dirty="0" err="1">
                <a:latin typeface="Courier New" pitchFamily="49" charset="0"/>
                <a:cs typeface="Courier New" pitchFamily="49" charset="0"/>
              </a:rPr>
              <a:t>xsl:value-of</a:t>
            </a:r>
            <a:r>
              <a:rPr lang="en-US" sz="1050" dirty="0">
                <a:latin typeface="Courier New" pitchFamily="49" charset="0"/>
                <a:cs typeface="Courier New" pitchFamily="49" charset="0"/>
              </a:rPr>
              <a:t> select="</a:t>
            </a:r>
            <a:r>
              <a:rPr lang="en-US" sz="1050" dirty="0" err="1">
                <a:latin typeface="Courier New" pitchFamily="49" charset="0"/>
                <a:cs typeface="Courier New" pitchFamily="49" charset="0"/>
              </a:rPr>
              <a:t>querydata</a:t>
            </a:r>
            <a:r>
              <a:rPr lang="en-US" sz="1050" dirty="0">
                <a:latin typeface="Courier New" pitchFamily="49" charset="0"/>
                <a:cs typeface="Courier New" pitchFamily="49" charset="0"/>
              </a:rPr>
              <a:t>[position()=1]/</a:t>
            </a:r>
            <a:r>
              <a:rPr lang="en-US" sz="1050" dirty="0" smtClean="0">
                <a:latin typeface="Courier New" pitchFamily="49" charset="0"/>
                <a:cs typeface="Courier New" pitchFamily="49" charset="0"/>
              </a:rPr>
              <a:t>text"/&gt;</a:t>
            </a:r>
            <a:endParaRPr lang="en-US" sz="1050" dirty="0">
              <a:latin typeface="Courier New" pitchFamily="49" charset="0"/>
              <a:cs typeface="Courier New" pitchFamily="49" charset="0"/>
            </a:endParaRPr>
          </a:p>
          <a:p>
            <a:pPr marL="0" indent="0">
              <a:lnSpc>
                <a:spcPct val="100000"/>
              </a:lnSpc>
              <a:spcBef>
                <a:spcPts val="0"/>
              </a:spcBef>
              <a:spcAft>
                <a:spcPts val="0"/>
              </a:spcAft>
              <a:buNone/>
            </a:pPr>
            <a:r>
              <a:rPr lang="en-US" sz="1050" dirty="0" smtClean="0">
                <a:latin typeface="Courier New" pitchFamily="49" charset="0"/>
                <a:cs typeface="Courier New" pitchFamily="49" charset="0"/>
              </a:rPr>
              <a:t>  &lt;/</a:t>
            </a:r>
            <a:r>
              <a:rPr lang="en-US" sz="1050" dirty="0" err="1">
                <a:latin typeface="Courier New" pitchFamily="49" charset="0"/>
                <a:cs typeface="Courier New" pitchFamily="49" charset="0"/>
              </a:rPr>
              <a:t>xsl:attribute</a:t>
            </a:r>
            <a:r>
              <a:rPr lang="en-US" sz="1050" dirty="0">
                <a:latin typeface="Courier New" pitchFamily="49" charset="0"/>
                <a:cs typeface="Courier New" pitchFamily="49" charset="0"/>
              </a:rPr>
              <a:t>&gt;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  &lt;</a:t>
            </a:r>
            <a:r>
              <a:rPr lang="en-US" sz="1050" dirty="0" err="1" smtClean="0">
                <a:latin typeface="Courier New" pitchFamily="49" charset="0"/>
                <a:cs typeface="Courier New" pitchFamily="49" charset="0"/>
              </a:rPr>
              <a:t>xsl:attribute</a:t>
            </a:r>
            <a:r>
              <a:rPr lang="en-US" sz="1050" dirty="0" smtClean="0">
                <a:latin typeface="Courier New" pitchFamily="49" charset="0"/>
                <a:cs typeface="Courier New" pitchFamily="49" charset="0"/>
              </a:rPr>
              <a:t> </a:t>
            </a:r>
            <a:r>
              <a:rPr lang="en-US" sz="1050" dirty="0">
                <a:latin typeface="Courier New" pitchFamily="49" charset="0"/>
                <a:cs typeface="Courier New" pitchFamily="49" charset="0"/>
              </a:rPr>
              <a:t>name="title"&gt;Personal Data&lt;/</a:t>
            </a:r>
            <a:r>
              <a:rPr lang="en-US" sz="1050" dirty="0" err="1">
                <a:latin typeface="Courier New" pitchFamily="49" charset="0"/>
                <a:cs typeface="Courier New" pitchFamily="49" charset="0"/>
              </a:rPr>
              <a:t>xsl:attribute</a:t>
            </a:r>
            <a:r>
              <a:rPr lang="en-US" sz="1050" dirty="0">
                <a:latin typeface="Courier New" pitchFamily="49" charset="0"/>
                <a:cs typeface="Courier New" pitchFamily="49" charset="0"/>
              </a:rPr>
              <a:t>&gt;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  &lt;</a:t>
            </a:r>
            <a:r>
              <a:rPr lang="en-US" sz="1050" dirty="0" err="1">
                <a:latin typeface="Courier New" pitchFamily="49" charset="0"/>
                <a:cs typeface="Courier New" pitchFamily="49" charset="0"/>
              </a:rPr>
              <a:t>img</a:t>
            </a:r>
            <a:r>
              <a:rPr lang="en-US" sz="1050" dirty="0">
                <a:latin typeface="Courier New" pitchFamily="49" charset="0"/>
                <a:cs typeface="Courier New" pitchFamily="49" charset="0"/>
              </a:rPr>
              <a:t> border="0" alt</a:t>
            </a:r>
            <a:r>
              <a:rPr lang="en-US" sz="1050" dirty="0" smtClean="0">
                <a:latin typeface="Courier New" pitchFamily="49" charset="0"/>
                <a:cs typeface="Courier New" pitchFamily="49" charset="0"/>
              </a:rPr>
              <a:t>="</a:t>
            </a:r>
            <a:r>
              <a:rPr lang="en-US" sz="1050" dirty="0">
                <a:latin typeface="Courier New" pitchFamily="49" charset="0"/>
                <a:cs typeface="Courier New" pitchFamily="49" charset="0"/>
              </a:rPr>
              <a:t> Personal </a:t>
            </a:r>
            <a:r>
              <a:rPr lang="en-US" sz="1050" dirty="0" smtClean="0">
                <a:latin typeface="Courier New" pitchFamily="49" charset="0"/>
                <a:cs typeface="Courier New" pitchFamily="49" charset="0"/>
              </a:rPr>
              <a:t>Data"&gt;</a:t>
            </a:r>
            <a:endParaRPr lang="en-US" sz="1050" dirty="0">
              <a:latin typeface="Courier New" pitchFamily="49" charset="0"/>
              <a:cs typeface="Courier New" pitchFamily="49" charset="0"/>
            </a:endParaRPr>
          </a:p>
          <a:p>
            <a:pPr marL="0" indent="0">
              <a:lnSpc>
                <a:spcPct val="100000"/>
              </a:lnSpc>
              <a:spcBef>
                <a:spcPts val="0"/>
              </a:spcBef>
              <a:spcAft>
                <a:spcPts val="0"/>
              </a:spcAft>
              <a:buNone/>
            </a:pPr>
            <a:r>
              <a:rPr lang="en-US" sz="1050" dirty="0" smtClean="0">
                <a:latin typeface="Courier New" pitchFamily="49" charset="0"/>
                <a:cs typeface="Courier New" pitchFamily="49" charset="0"/>
              </a:rPr>
              <a:t>    &lt;</a:t>
            </a:r>
            <a:r>
              <a:rPr lang="en-US" sz="1050" dirty="0" err="1">
                <a:latin typeface="Courier New" pitchFamily="49" charset="0"/>
                <a:cs typeface="Courier New" pitchFamily="49" charset="0"/>
              </a:rPr>
              <a:t>xsl:attribute</a:t>
            </a:r>
            <a:r>
              <a:rPr lang="en-US" sz="1050" dirty="0">
                <a:latin typeface="Courier New" pitchFamily="49" charset="0"/>
                <a:cs typeface="Courier New" pitchFamily="49" charset="0"/>
              </a:rPr>
              <a:t> name="</a:t>
            </a:r>
            <a:r>
              <a:rPr lang="en-US" sz="1050" dirty="0" err="1">
                <a:latin typeface="Courier New" pitchFamily="49" charset="0"/>
                <a:cs typeface="Courier New" pitchFamily="49" charset="0"/>
              </a:rPr>
              <a:t>src</a:t>
            </a:r>
            <a:r>
              <a:rPr lang="en-US" sz="1050" dirty="0" smtClean="0">
                <a:latin typeface="Courier New" pitchFamily="49" charset="0"/>
                <a:cs typeface="Courier New" pitchFamily="49" charset="0"/>
              </a:rPr>
              <a:t>"&gt;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a:t>
            </a:r>
            <a:r>
              <a:rPr lang="en-US" sz="1050" dirty="0" err="1" smtClean="0">
                <a:latin typeface="Courier New" pitchFamily="49" charset="0"/>
                <a:cs typeface="Courier New" pitchFamily="49" charset="0"/>
              </a:rPr>
              <a:t>psc</a:t>
            </a:r>
            <a:r>
              <a:rPr lang="en-US" sz="1050" dirty="0" smtClean="0">
                <a:latin typeface="Courier New" pitchFamily="49" charset="0"/>
                <a:cs typeface="Courier New" pitchFamily="49" charset="0"/>
              </a:rPr>
              <a:t>/</a:t>
            </a:r>
            <a:r>
              <a:rPr lang="en-US" sz="1050" dirty="0" err="1" smtClean="0">
                <a:latin typeface="Courier New" pitchFamily="49" charset="0"/>
                <a:cs typeface="Courier New" pitchFamily="49" charset="0"/>
              </a:rPr>
              <a:t>ps</a:t>
            </a:r>
            <a:r>
              <a:rPr lang="en-US" sz="1050" dirty="0" smtClean="0">
                <a:latin typeface="Courier New" pitchFamily="49" charset="0"/>
                <a:cs typeface="Courier New" pitchFamily="49" charset="0"/>
              </a:rPr>
              <a:t>/EMPLOYEE/SA/s/WEBLIB_PTBR.ISCRIPT1.FieldFormula.IScript_GET_IMAGE?ID=PS_WCS_ROOT_ICN</a:t>
            </a:r>
            <a:endParaRPr lang="en-US" sz="1050" dirty="0" smtClean="0">
              <a:latin typeface="Courier New" pitchFamily="49" charset="0"/>
              <a:cs typeface="Courier New" pitchFamily="49" charset="0"/>
            </a:endParaRPr>
          </a:p>
          <a:p>
            <a:pPr marL="0" indent="0">
              <a:lnSpc>
                <a:spcPct val="100000"/>
              </a:lnSpc>
              <a:spcBef>
                <a:spcPts val="0"/>
              </a:spcBef>
              <a:spcAft>
                <a:spcPts val="0"/>
              </a:spcAft>
              <a:buNone/>
            </a:pPr>
            <a:r>
              <a:rPr lang="en-US" sz="1050" dirty="0">
                <a:latin typeface="Courier New" pitchFamily="49" charset="0"/>
                <a:cs typeface="Courier New" pitchFamily="49" charset="0"/>
              </a:rPr>
              <a:t> </a:t>
            </a:r>
            <a:r>
              <a:rPr lang="en-US" sz="1050" dirty="0" smtClean="0">
                <a:latin typeface="Courier New" pitchFamily="49" charset="0"/>
                <a:cs typeface="Courier New" pitchFamily="49" charset="0"/>
              </a:rPr>
              <a:t>   &lt;/</a:t>
            </a:r>
            <a:r>
              <a:rPr lang="en-US" sz="1050" dirty="0" err="1">
                <a:latin typeface="Courier New" pitchFamily="49" charset="0"/>
                <a:cs typeface="Courier New" pitchFamily="49" charset="0"/>
              </a:rPr>
              <a:t>xsl:attribute</a:t>
            </a:r>
            <a:r>
              <a:rPr lang="en-US" sz="1050" dirty="0">
                <a:latin typeface="Courier New" pitchFamily="49" charset="0"/>
                <a:cs typeface="Courier New" pitchFamily="49" charset="0"/>
              </a:rPr>
              <a:t>&gt;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  &lt;/</a:t>
            </a:r>
            <a:r>
              <a:rPr lang="en-US" sz="1050" dirty="0" err="1">
                <a:latin typeface="Courier New" pitchFamily="49" charset="0"/>
                <a:cs typeface="Courier New" pitchFamily="49" charset="0"/>
              </a:rPr>
              <a:t>img</a:t>
            </a:r>
            <a:r>
              <a:rPr lang="en-US" sz="1050" dirty="0">
                <a:latin typeface="Courier New" pitchFamily="49" charset="0"/>
                <a:cs typeface="Courier New" pitchFamily="49" charset="0"/>
              </a:rPr>
              <a:t>&gt;</a:t>
            </a:r>
          </a:p>
          <a:p>
            <a:pPr marL="0" indent="0">
              <a:lnSpc>
                <a:spcPct val="100000"/>
              </a:lnSpc>
              <a:spcBef>
                <a:spcPts val="0"/>
              </a:spcBef>
              <a:spcAft>
                <a:spcPts val="0"/>
              </a:spcAft>
              <a:buNone/>
            </a:pPr>
            <a:r>
              <a:rPr lang="en-US" sz="1050" dirty="0" smtClean="0">
                <a:latin typeface="Courier New" pitchFamily="49" charset="0"/>
                <a:cs typeface="Courier New" pitchFamily="49" charset="0"/>
              </a:rPr>
              <a:t>&lt;/</a:t>
            </a:r>
            <a:r>
              <a:rPr lang="en-US" sz="1050" dirty="0" err="1">
                <a:latin typeface="Courier New" pitchFamily="49" charset="0"/>
                <a:cs typeface="Courier New" pitchFamily="49" charset="0"/>
              </a:rPr>
              <a:t>xsl:element</a:t>
            </a:r>
            <a:r>
              <a:rPr lang="en-US" sz="1050" dirty="0" smtClean="0">
                <a:latin typeface="Courier New" pitchFamily="49" charset="0"/>
                <a:cs typeface="Courier New" pitchFamily="49" charset="0"/>
              </a:rPr>
              <a:t>&gt;</a:t>
            </a:r>
          </a:p>
          <a:p>
            <a:pPr marL="0" indent="0">
              <a:lnSpc>
                <a:spcPct val="100000"/>
              </a:lnSpc>
              <a:spcBef>
                <a:spcPts val="0"/>
              </a:spcBef>
              <a:spcAft>
                <a:spcPts val="0"/>
              </a:spcAft>
              <a:buNone/>
            </a:pPr>
            <a:endParaRPr lang="en-US" sz="1050" dirty="0" smtClean="0">
              <a:latin typeface="Courier New" pitchFamily="49" charset="0"/>
              <a:cs typeface="Courier New" pitchFamily="49" charset="0"/>
            </a:endParaRPr>
          </a:p>
          <a:p>
            <a:pPr marL="0" indent="0">
              <a:lnSpc>
                <a:spcPct val="100000"/>
              </a:lnSpc>
              <a:spcBef>
                <a:spcPts val="0"/>
              </a:spcBef>
              <a:spcAft>
                <a:spcPts val="0"/>
              </a:spcAft>
              <a:buNone/>
            </a:pPr>
            <a:endParaRPr lang="en-US" sz="1050" dirty="0">
              <a:latin typeface="Courier New" pitchFamily="49" charset="0"/>
              <a:cs typeface="Courier New" pitchFamily="49" charset="0"/>
            </a:endParaRPr>
          </a:p>
          <a:p>
            <a:pPr marL="0" indent="0">
              <a:lnSpc>
                <a:spcPct val="100000"/>
              </a:lnSpc>
              <a:spcBef>
                <a:spcPts val="0"/>
              </a:spcBef>
              <a:spcAft>
                <a:spcPts val="0"/>
              </a:spcAft>
              <a:buNone/>
            </a:pPr>
            <a:endParaRPr lang="en-US" sz="1400" dirty="0" smtClean="0"/>
          </a:p>
          <a:p>
            <a:pPr marL="0" indent="0">
              <a:lnSpc>
                <a:spcPct val="100000"/>
              </a:lnSpc>
              <a:spcBef>
                <a:spcPts val="0"/>
              </a:spcBef>
              <a:spcAft>
                <a:spcPts val="0"/>
              </a:spcAft>
              <a:buNone/>
            </a:pPr>
            <a:endParaRPr lang="en-US" sz="1400" dirty="0" smtClean="0"/>
          </a:p>
          <a:p>
            <a:pPr marL="0" indent="0">
              <a:lnSpc>
                <a:spcPct val="100000"/>
              </a:lnSpc>
              <a:spcBef>
                <a:spcPts val="0"/>
              </a:spcBef>
              <a:spcAft>
                <a:spcPts val="0"/>
              </a:spcAft>
              <a:buNone/>
            </a:pPr>
            <a:endParaRPr lang="en-US" sz="1400" dirty="0"/>
          </a:p>
          <a:p>
            <a:pPr marL="0" indent="0">
              <a:lnSpc>
                <a:spcPct val="100000"/>
              </a:lnSpc>
              <a:spcBef>
                <a:spcPts val="0"/>
              </a:spcBef>
              <a:spcAft>
                <a:spcPts val="0"/>
              </a:spcAft>
              <a:buNone/>
            </a:pPr>
            <a:endParaRPr lang="en-US" sz="1400" dirty="0" smtClean="0"/>
          </a:p>
          <a:p>
            <a:pPr marL="0" indent="0">
              <a:lnSpc>
                <a:spcPct val="100000"/>
              </a:lnSpc>
              <a:spcBef>
                <a:spcPts val="0"/>
              </a:spcBef>
              <a:spcAft>
                <a:spcPts val="0"/>
              </a:spcAft>
              <a:buNone/>
            </a:pPr>
            <a:endParaRPr lang="en-US" sz="1400" dirty="0" smtClean="0"/>
          </a:p>
          <a:p>
            <a:pPr marL="0" indent="0">
              <a:lnSpc>
                <a:spcPct val="100000"/>
              </a:lnSpc>
              <a:spcBef>
                <a:spcPts val="0"/>
              </a:spcBef>
              <a:spcAft>
                <a:spcPts val="0"/>
              </a:spcAft>
              <a:buNone/>
            </a:pPr>
            <a:endParaRPr lang="en-US" sz="1200" dirty="0" smtClean="0"/>
          </a:p>
          <a:p>
            <a:pPr marL="0" indent="0">
              <a:lnSpc>
                <a:spcPct val="100000"/>
              </a:lnSpc>
              <a:spcBef>
                <a:spcPts val="0"/>
              </a:spcBef>
              <a:spcAft>
                <a:spcPts val="0"/>
              </a:spcAft>
              <a:buNone/>
            </a:pPr>
            <a:r>
              <a:rPr lang="en-US" sz="1700" dirty="0"/>
              <a:t>Combine several clickable images in a </a:t>
            </a:r>
            <a:endParaRPr lang="en-US" sz="1700" dirty="0" smtClean="0"/>
          </a:p>
          <a:p>
            <a:pPr marL="0" indent="0">
              <a:lnSpc>
                <a:spcPct val="100000"/>
              </a:lnSpc>
              <a:spcBef>
                <a:spcPts val="0"/>
              </a:spcBef>
              <a:spcAft>
                <a:spcPts val="0"/>
              </a:spcAft>
              <a:buNone/>
            </a:pPr>
            <a:r>
              <a:rPr lang="en-US" sz="1700" dirty="0" smtClean="0"/>
              <a:t>single </a:t>
            </a:r>
            <a:r>
              <a:rPr lang="en-US" sz="1700" dirty="0"/>
              <a:t>table cell to save space and to </a:t>
            </a:r>
            <a:endParaRPr lang="en-US" sz="1700" dirty="0" smtClean="0"/>
          </a:p>
          <a:p>
            <a:pPr marL="0" indent="0">
              <a:lnSpc>
                <a:spcPct val="100000"/>
              </a:lnSpc>
              <a:spcBef>
                <a:spcPts val="0"/>
              </a:spcBef>
              <a:spcAft>
                <a:spcPts val="0"/>
              </a:spcAft>
              <a:buNone/>
            </a:pPr>
            <a:r>
              <a:rPr lang="en-US" sz="1700" dirty="0" smtClean="0"/>
              <a:t>get </a:t>
            </a:r>
            <a:r>
              <a:rPr lang="en-US" sz="1700" dirty="0"/>
              <a:t>rid of all the ugly blue underlined </a:t>
            </a:r>
            <a:endParaRPr lang="en-US" sz="1700" dirty="0" smtClean="0"/>
          </a:p>
          <a:p>
            <a:pPr marL="0" indent="0">
              <a:lnSpc>
                <a:spcPct val="100000"/>
              </a:lnSpc>
              <a:spcBef>
                <a:spcPts val="0"/>
              </a:spcBef>
              <a:spcAft>
                <a:spcPts val="0"/>
              </a:spcAft>
              <a:buNone/>
            </a:pPr>
            <a:r>
              <a:rPr lang="en-US" sz="1700" dirty="0" smtClean="0"/>
              <a:t>standard </a:t>
            </a:r>
            <a:r>
              <a:rPr lang="en-US" sz="1700" dirty="0"/>
              <a:t>links.</a:t>
            </a:r>
          </a:p>
        </p:txBody>
      </p:sp>
      <p:pic>
        <p:nvPicPr>
          <p:cNvPr id="5" name="Picture 4"/>
          <p:cNvPicPr>
            <a:picLocks noChangeAspect="1"/>
          </p:cNvPicPr>
          <p:nvPr/>
        </p:nvPicPr>
        <p:blipFill>
          <a:blip r:embed="rId2"/>
          <a:stretch>
            <a:fillRect/>
          </a:stretch>
        </p:blipFill>
        <p:spPr>
          <a:xfrm>
            <a:off x="813816" y="4222160"/>
            <a:ext cx="3238500" cy="771525"/>
          </a:xfrm>
          <a:prstGeom prst="rect">
            <a:avLst/>
          </a:prstGeom>
        </p:spPr>
        <p:style>
          <a:lnRef idx="2">
            <a:schemeClr val="accent3"/>
          </a:lnRef>
          <a:fillRef idx="1">
            <a:schemeClr val="lt1"/>
          </a:fillRef>
          <a:effectRef idx="0">
            <a:schemeClr val="accent3"/>
          </a:effectRef>
          <a:fontRef idx="minor">
            <a:schemeClr val="dk1"/>
          </a:fontRef>
        </p:style>
      </p:pic>
      <p:pic>
        <p:nvPicPr>
          <p:cNvPr id="6" name="Picture 5"/>
          <p:cNvPicPr>
            <a:picLocks noChangeAspect="1"/>
          </p:cNvPicPr>
          <p:nvPr/>
        </p:nvPicPr>
        <p:blipFill>
          <a:blip r:embed="rId3"/>
          <a:stretch>
            <a:fillRect/>
          </a:stretch>
        </p:blipFill>
        <p:spPr>
          <a:xfrm>
            <a:off x="4761547" y="4222160"/>
            <a:ext cx="3095625" cy="1600200"/>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048880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a:t>
            </a:r>
            <a:r>
              <a:rPr lang="nl-NL" dirty="0" err="1" smtClean="0"/>
              <a:t>Tresholds</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US" dirty="0" smtClean="0"/>
              <a:t>As with normal pagelets, you can set thresholds to apply row or cell colors based on field values in the query. </a:t>
            </a:r>
          </a:p>
          <a:p>
            <a:pPr marL="0" indent="0">
              <a:buNone/>
            </a:pPr>
            <a:r>
              <a:rPr lang="en-US" dirty="0" smtClean="0"/>
              <a:t>There is a cave-eat, when you have complex expressions in your query the threshold settings are not always working via the standard functionality, this is a bug and there is no workaround except writing your own threshold coding (see next slide). This also applies to normal </a:t>
            </a:r>
            <a:r>
              <a:rPr lang="en-US" dirty="0" err="1" smtClean="0"/>
              <a:t>uncustomized</a:t>
            </a:r>
            <a:r>
              <a:rPr lang="en-US" dirty="0" smtClean="0"/>
              <a:t> pagelets.</a:t>
            </a:r>
          </a:p>
          <a:p>
            <a:pPr marL="0" indent="0">
              <a:buNone/>
            </a:pPr>
            <a:r>
              <a:rPr lang="en-US" dirty="0" smtClean="0"/>
              <a:t>Make sure when you have a custom xslt the standard threshold xslt parts are included in your code, if not, the thresholds will not work.</a:t>
            </a:r>
          </a:p>
        </p:txBody>
      </p:sp>
    </p:spTree>
    <p:extLst>
      <p:ext uri="{BB962C8B-B14F-4D97-AF65-F5344CB8AC3E}">
        <p14:creationId xmlns:p14="http://schemas.microsoft.com/office/powerpoint/2010/main" val="301556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pagelets: </a:t>
            </a:r>
            <a:r>
              <a:rPr lang="nl-NL" dirty="0" err="1" smtClean="0"/>
              <a:t>Custom</a:t>
            </a:r>
            <a:r>
              <a:rPr lang="nl-NL" dirty="0" smtClean="0"/>
              <a:t> </a:t>
            </a:r>
            <a:r>
              <a:rPr lang="nl-NL" dirty="0" err="1" smtClean="0"/>
              <a:t>Tresholds</a:t>
            </a:r>
            <a:endParaRPr lang="en-US" dirty="0"/>
          </a:p>
        </p:txBody>
      </p:sp>
      <p:sp>
        <p:nvSpPr>
          <p:cNvPr id="3" name="Content Placeholder 2"/>
          <p:cNvSpPr>
            <a:spLocks noGrp="1"/>
          </p:cNvSpPr>
          <p:nvPr>
            <p:ph sz="half" idx="1"/>
          </p:nvPr>
        </p:nvSpPr>
        <p:spPr>
          <a:xfrm>
            <a:off x="768096" y="2286000"/>
            <a:ext cx="7518654" cy="4023360"/>
          </a:xfrm>
        </p:spPr>
        <p:txBody>
          <a:bodyPr>
            <a:normAutofit fontScale="92500" lnSpcReduction="20000"/>
          </a:bodyPr>
          <a:lstStyle/>
          <a:p>
            <a:pPr marL="0" indent="0">
              <a:buNone/>
            </a:pPr>
            <a:r>
              <a:rPr lang="en-US" dirty="0" smtClean="0"/>
              <a:t>With custom pagelets you can even highlight data or cells based on fields not displayed in the grid.</a:t>
            </a:r>
          </a:p>
          <a:p>
            <a:pPr marL="0" indent="0">
              <a:buNone/>
            </a:pPr>
            <a:r>
              <a:rPr lang="en-US" sz="1500" dirty="0">
                <a:latin typeface="Courier New" pitchFamily="49" charset="0"/>
                <a:cs typeface="Courier New" pitchFamily="49" charset="0"/>
              </a:rPr>
              <a:t>&lt;td</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&lt;</a:t>
            </a:r>
            <a:r>
              <a:rPr lang="en-US" sz="1500" dirty="0" err="1">
                <a:latin typeface="Courier New" pitchFamily="49" charset="0"/>
                <a:cs typeface="Courier New" pitchFamily="49" charset="0"/>
              </a:rPr>
              <a:t>xsl:choose</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xsl:when</a:t>
            </a:r>
            <a:r>
              <a:rPr lang="en-US" sz="1500" dirty="0">
                <a:latin typeface="Courier New" pitchFamily="49" charset="0"/>
                <a:cs typeface="Courier New" pitchFamily="49" charset="0"/>
              </a:rPr>
              <a:t> test="</a:t>
            </a:r>
            <a:r>
              <a:rPr lang="en-US" sz="1500" dirty="0" err="1">
                <a:latin typeface="Courier New" pitchFamily="49" charset="0"/>
                <a:cs typeface="Courier New" pitchFamily="49" charset="0"/>
              </a:rPr>
              <a:t>querydata</a:t>
            </a:r>
            <a:r>
              <a:rPr lang="en-US" sz="1500" dirty="0">
                <a:latin typeface="Courier New" pitchFamily="49" charset="0"/>
                <a:cs typeface="Courier New" pitchFamily="49" charset="0"/>
              </a:rPr>
              <a:t>[position()=37]/text='C</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xsl:attribute</a:t>
            </a:r>
            <a:r>
              <a:rPr lang="en-US" sz="1500" dirty="0">
                <a:latin typeface="Courier New" pitchFamily="49" charset="0"/>
                <a:cs typeface="Courier New" pitchFamily="49" charset="0"/>
              </a:rPr>
              <a:t> name="style</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background-color:red</a:t>
            </a:r>
            <a:r>
              <a:rPr lang="en-US" sz="1500" dirty="0" smtClean="0">
                <a:latin typeface="Courier New" pitchFamily="49" charset="0"/>
                <a:cs typeface="Courier New" pitchFamily="49" charset="0"/>
              </a:rPr>
              <a: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xsl:attribute</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xsl:when</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xsl:when</a:t>
            </a:r>
            <a:r>
              <a:rPr lang="en-US" sz="1500" dirty="0">
                <a:latin typeface="Courier New" pitchFamily="49" charset="0"/>
                <a:cs typeface="Courier New" pitchFamily="49" charset="0"/>
              </a:rPr>
              <a:t> test="</a:t>
            </a:r>
            <a:r>
              <a:rPr lang="en-US" sz="1500" dirty="0" err="1">
                <a:latin typeface="Courier New" pitchFamily="49" charset="0"/>
                <a:cs typeface="Courier New" pitchFamily="49" charset="0"/>
              </a:rPr>
              <a:t>querydata</a:t>
            </a:r>
            <a:r>
              <a:rPr lang="en-US" sz="1500" dirty="0">
                <a:latin typeface="Courier New" pitchFamily="49" charset="0"/>
                <a:cs typeface="Courier New" pitchFamily="49" charset="0"/>
              </a:rPr>
              <a:t>[position()=37]/text='S</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xsl:attribute</a:t>
            </a:r>
            <a:r>
              <a:rPr lang="en-US" sz="1500" dirty="0">
                <a:latin typeface="Courier New" pitchFamily="49" charset="0"/>
                <a:cs typeface="Courier New" pitchFamily="49" charset="0"/>
              </a:rPr>
              <a:t> name="style</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background-color:orange</a:t>
            </a:r>
            <a:r>
              <a:rPr lang="en-US" sz="1500" dirty="0" smtClean="0">
                <a:latin typeface="Courier New" pitchFamily="49" charset="0"/>
                <a:cs typeface="Courier New" pitchFamily="49" charset="0"/>
              </a:rPr>
              <a: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xsl:attribute</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  &lt;/</a:t>
            </a:r>
            <a:r>
              <a:rPr lang="en-US" sz="1500" dirty="0" err="1">
                <a:latin typeface="Courier New" pitchFamily="49" charset="0"/>
                <a:cs typeface="Courier New" pitchFamily="49" charset="0"/>
              </a:rPr>
              <a:t>xsl:when</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&lt;</a:t>
            </a:r>
            <a:r>
              <a:rPr lang="en-US" sz="1500" dirty="0" err="1">
                <a:latin typeface="Courier New" pitchFamily="49" charset="0"/>
                <a:cs typeface="Courier New" pitchFamily="49" charset="0"/>
              </a:rPr>
              <a:t>xsl:otherwise</a:t>
            </a:r>
            <a:r>
              <a:rPr lang="en-US" sz="1500" dirty="0" smtClean="0">
                <a:latin typeface="Courier New" pitchFamily="49" charset="0"/>
                <a:cs typeface="Courier New" pitchFamily="49" charset="0"/>
              </a:rPr>
              <a:t>/&gt;</a:t>
            </a:r>
            <a:br>
              <a:rPr lang="en-US" sz="1500" dirty="0" smtClean="0">
                <a:latin typeface="Courier New" pitchFamily="49" charset="0"/>
                <a:cs typeface="Courier New" pitchFamily="49" charset="0"/>
              </a:rPr>
            </a:br>
            <a:r>
              <a:rPr lang="en-US" sz="1500" dirty="0" smtClean="0">
                <a:latin typeface="Courier New" pitchFamily="49" charset="0"/>
                <a:cs typeface="Courier New" pitchFamily="49" charset="0"/>
              </a:rPr>
              <a:t>&lt;/</a:t>
            </a:r>
            <a:r>
              <a:rPr lang="en-US" sz="1500" dirty="0" err="1">
                <a:latin typeface="Courier New" pitchFamily="49" charset="0"/>
                <a:cs typeface="Courier New" pitchFamily="49" charset="0"/>
              </a:rPr>
              <a:t>xsl:choose</a:t>
            </a:r>
            <a:r>
              <a:rPr lang="en-US" sz="1500" dirty="0" smtClean="0">
                <a:latin typeface="Courier New" pitchFamily="49" charset="0"/>
                <a:cs typeface="Courier New" pitchFamily="49" charset="0"/>
              </a:rPr>
              <a:t>&gt;</a:t>
            </a:r>
          </a:p>
          <a:p>
            <a:pPr marL="0" indent="0">
              <a:buNone/>
            </a:pPr>
            <a:r>
              <a:rPr lang="en-US" sz="2100" dirty="0"/>
              <a:t>Tip: use the query to do complicate calculations </a:t>
            </a:r>
            <a:r>
              <a:rPr lang="en-US" sz="2100" dirty="0" smtClean="0"/>
              <a:t>and return a simple code to set the format. For example: if you want all enrollments between 1 </a:t>
            </a:r>
            <a:r>
              <a:rPr lang="en-US" sz="2100" dirty="0" err="1" smtClean="0"/>
              <a:t>jan</a:t>
            </a:r>
            <a:r>
              <a:rPr lang="en-US" sz="2100" dirty="0" smtClean="0"/>
              <a:t> and 31 </a:t>
            </a:r>
            <a:r>
              <a:rPr lang="en-US" sz="2100" dirty="0" err="1" smtClean="0"/>
              <a:t>aug</a:t>
            </a:r>
            <a:r>
              <a:rPr lang="en-US" sz="2100" dirty="0" smtClean="0"/>
              <a:t> without a specific checklist to be red, create an expression in the query which returns Y or N.</a:t>
            </a:r>
            <a:endParaRPr lang="en-US" sz="2100" dirty="0"/>
          </a:p>
        </p:txBody>
      </p:sp>
    </p:spTree>
    <p:extLst>
      <p:ext uri="{BB962C8B-B14F-4D97-AF65-F5344CB8AC3E}">
        <p14:creationId xmlns:p14="http://schemas.microsoft.com/office/powerpoint/2010/main" val="1569498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a:t>
            </a:r>
            <a:r>
              <a:rPr lang="nl-NL" dirty="0" err="1" smtClean="0"/>
              <a:t>Custom</a:t>
            </a:r>
            <a:r>
              <a:rPr lang="nl-NL" dirty="0" smtClean="0"/>
              <a:t> Components</a:t>
            </a:r>
            <a:endParaRPr lang="en-US" dirty="0"/>
          </a:p>
        </p:txBody>
      </p:sp>
      <p:sp>
        <p:nvSpPr>
          <p:cNvPr id="3" name="Content Placeholder 2"/>
          <p:cNvSpPr>
            <a:spLocks noGrp="1"/>
          </p:cNvSpPr>
          <p:nvPr>
            <p:ph sz="half" idx="1"/>
          </p:nvPr>
        </p:nvSpPr>
        <p:spPr>
          <a:xfrm>
            <a:off x="768096" y="2286000"/>
            <a:ext cx="7518654" cy="4023360"/>
          </a:xfrm>
        </p:spPr>
        <p:txBody>
          <a:bodyPr>
            <a:noAutofit/>
          </a:bodyPr>
          <a:lstStyle/>
          <a:p>
            <a:pPr marL="0" indent="0">
              <a:buNone/>
            </a:pPr>
            <a:r>
              <a:rPr lang="en-US" sz="2400" dirty="0" smtClean="0"/>
              <a:t>You can use custom JavaScript components which you can download from the internet. A few things you have to keep in mind:</a:t>
            </a:r>
          </a:p>
          <a:p>
            <a:pPr marL="0" indent="0">
              <a:buNone/>
            </a:pPr>
            <a:r>
              <a:rPr lang="en-US" sz="2400" dirty="0" smtClean="0"/>
              <a:t>Put the JavaScript and css inside PeopleSoft, do not link to an external website. For security, availability and performance reasons.</a:t>
            </a:r>
          </a:p>
          <a:p>
            <a:pPr marL="0" indent="0">
              <a:buNone/>
            </a:pPr>
            <a:r>
              <a:rPr lang="en-US" sz="2400" dirty="0" smtClean="0"/>
              <a:t>Make sure the component has decent support and development and a active community.</a:t>
            </a:r>
          </a:p>
          <a:p>
            <a:pPr marL="0" indent="0">
              <a:buNone/>
            </a:pPr>
            <a:r>
              <a:rPr lang="en-US" sz="2400" dirty="0" smtClean="0"/>
              <a:t>When </a:t>
            </a:r>
            <a:r>
              <a:rPr lang="en-US" sz="2400" dirty="0"/>
              <a:t>using a custom sorting/ordering component, set the </a:t>
            </a:r>
            <a:r>
              <a:rPr lang="en-US" sz="2400" dirty="0" smtClean="0"/>
              <a:t>MAXROWS in the pagelet wizard </a:t>
            </a:r>
            <a:r>
              <a:rPr lang="en-US" sz="2400" dirty="0"/>
              <a:t>to 99999 to make sure all data is available</a:t>
            </a:r>
            <a:r>
              <a:rPr lang="en-US" sz="2400" dirty="0" smtClean="0"/>
              <a:t>.</a:t>
            </a:r>
            <a:endParaRPr lang="en-US" sz="2400" dirty="0"/>
          </a:p>
        </p:txBody>
      </p:sp>
    </p:spTree>
    <p:extLst>
      <p:ext uri="{BB962C8B-B14F-4D97-AF65-F5344CB8AC3E}">
        <p14:creationId xmlns:p14="http://schemas.microsoft.com/office/powerpoint/2010/main" val="1830497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pagelets</a:t>
            </a:r>
            <a:r>
              <a:rPr lang="nl-NL" dirty="0" smtClean="0"/>
              <a:t>: </a:t>
            </a:r>
            <a:r>
              <a:rPr lang="nl-NL" dirty="0" err="1" smtClean="0"/>
              <a:t>Custom</a:t>
            </a:r>
            <a:r>
              <a:rPr lang="nl-NL" dirty="0" smtClean="0"/>
              <a:t> Components</a:t>
            </a:r>
            <a:endParaRPr lang="en-US" dirty="0"/>
          </a:p>
        </p:txBody>
      </p:sp>
      <p:sp>
        <p:nvSpPr>
          <p:cNvPr id="3" name="Content Placeholder 2"/>
          <p:cNvSpPr>
            <a:spLocks noGrp="1"/>
          </p:cNvSpPr>
          <p:nvPr>
            <p:ph sz="half" idx="1"/>
          </p:nvPr>
        </p:nvSpPr>
        <p:spPr>
          <a:xfrm>
            <a:off x="768096" y="2286000"/>
            <a:ext cx="7518654" cy="4023360"/>
          </a:xfrm>
        </p:spPr>
        <p:txBody>
          <a:bodyPr>
            <a:noAutofit/>
          </a:bodyPr>
          <a:lstStyle/>
          <a:p>
            <a:pPr marL="0" indent="0">
              <a:buNone/>
            </a:pPr>
            <a:r>
              <a:rPr lang="en-US" sz="2400" dirty="0"/>
              <a:t>We are using a custom JavaScript component to enhance the standard pagelet usability. This adds the possibility to sort, filter, paginate, etc. the data. We are using </a:t>
            </a:r>
            <a:r>
              <a:rPr lang="en-US" sz="2400" dirty="0" err="1"/>
              <a:t>DataTables</a:t>
            </a:r>
            <a:r>
              <a:rPr lang="en-US" sz="2400" dirty="0"/>
              <a:t>, this is a free open source project with a decent development team. </a:t>
            </a:r>
            <a:endParaRPr lang="en-US" sz="2400" dirty="0" smtClean="0"/>
          </a:p>
          <a:p>
            <a:pPr marL="0" indent="0">
              <a:buNone/>
            </a:pPr>
            <a:r>
              <a:rPr lang="en-US" sz="2400" dirty="0" smtClean="0"/>
              <a:t>https</a:t>
            </a:r>
            <a:r>
              <a:rPr lang="en-US" sz="2400" dirty="0"/>
              <a:t>://www.datatables.net/</a:t>
            </a:r>
          </a:p>
          <a:p>
            <a:pPr marL="0" indent="0">
              <a:buNone/>
            </a:pPr>
            <a:r>
              <a:rPr lang="en-US" sz="2400" dirty="0" err="1"/>
              <a:t>DataTables</a:t>
            </a:r>
            <a:r>
              <a:rPr lang="en-US" sz="2400" dirty="0"/>
              <a:t> comes with a JavaScript and a css stylesheet, customizations and overrides are done in a separate file. Also this component needs a newer version of JQuery so this is included via a branding option as well.</a:t>
            </a:r>
          </a:p>
        </p:txBody>
      </p:sp>
    </p:spTree>
    <p:extLst>
      <p:ext uri="{BB962C8B-B14F-4D97-AF65-F5344CB8AC3E}">
        <p14:creationId xmlns:p14="http://schemas.microsoft.com/office/powerpoint/2010/main" val="1188162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Pagelet: Information </a:t>
            </a:r>
            <a:r>
              <a:rPr lang="en-US" dirty="0"/>
              <a:t>only</a:t>
            </a:r>
          </a:p>
        </p:txBody>
      </p:sp>
      <p:sp>
        <p:nvSpPr>
          <p:cNvPr id="3" name="Content Placeholder 2"/>
          <p:cNvSpPr>
            <a:spLocks noGrp="1"/>
          </p:cNvSpPr>
          <p:nvPr>
            <p:ph idx="1"/>
          </p:nvPr>
        </p:nvSpPr>
        <p:spPr>
          <a:xfrm>
            <a:off x="768097" y="2286000"/>
            <a:ext cx="2345494" cy="4023360"/>
          </a:xfrm>
        </p:spPr>
        <p:txBody>
          <a:bodyPr>
            <a:normAutofit/>
          </a:bodyPr>
          <a:lstStyle/>
          <a:p>
            <a:pPr marL="0" indent="0">
              <a:buNone/>
            </a:pPr>
            <a:r>
              <a:rPr lang="en-US" dirty="0"/>
              <a:t>Single pagelet with </a:t>
            </a:r>
            <a:r>
              <a:rPr lang="en-US" dirty="0" smtClean="0"/>
              <a:t>information.</a:t>
            </a:r>
          </a:p>
          <a:p>
            <a:pPr marL="0" indent="0">
              <a:buNone/>
            </a:pPr>
            <a:r>
              <a:rPr lang="en-US" dirty="0" smtClean="0"/>
              <a:t>Preferably placed in a dashboard style without </a:t>
            </a:r>
            <a:r>
              <a:rPr lang="en-US" dirty="0"/>
              <a:t>left </a:t>
            </a:r>
            <a:r>
              <a:rPr lang="en-US" dirty="0" smtClean="0"/>
              <a:t>panel</a:t>
            </a:r>
          </a:p>
          <a:p>
            <a:pPr marL="0" indent="0">
              <a:buNone/>
            </a:pPr>
            <a:r>
              <a:rPr lang="en-US" dirty="0" smtClean="0"/>
              <a:t>Can be based on static data, i.e. a HTML table or dynamic data, for example query output</a:t>
            </a:r>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7" name="Picture 6"/>
          <p:cNvPicPr>
            <a:picLocks noChangeAspect="1"/>
          </p:cNvPicPr>
          <p:nvPr/>
        </p:nvPicPr>
        <p:blipFill>
          <a:blip r:embed="rId2"/>
          <a:stretch>
            <a:fillRect/>
          </a:stretch>
        </p:blipFill>
        <p:spPr>
          <a:xfrm>
            <a:off x="3055782" y="2084832"/>
            <a:ext cx="5797702" cy="3695482"/>
          </a:xfrm>
          <a:prstGeom prst="rect">
            <a:avLst/>
          </a:prstGeom>
        </p:spPr>
      </p:pic>
    </p:spTree>
    <p:extLst>
      <p:ext uri="{BB962C8B-B14F-4D97-AF65-F5344CB8AC3E}">
        <p14:creationId xmlns:p14="http://schemas.microsoft.com/office/powerpoint/2010/main" val="4195613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Pagelet: Information </a:t>
            </a:r>
            <a:r>
              <a:rPr lang="en-US" dirty="0"/>
              <a:t>only</a:t>
            </a:r>
          </a:p>
        </p:txBody>
      </p:sp>
      <p:sp>
        <p:nvSpPr>
          <p:cNvPr id="3" name="Content Placeholder 2"/>
          <p:cNvSpPr>
            <a:spLocks noGrp="1"/>
          </p:cNvSpPr>
          <p:nvPr>
            <p:ph idx="1"/>
          </p:nvPr>
        </p:nvSpPr>
        <p:spPr>
          <a:xfrm>
            <a:off x="768096" y="2286000"/>
            <a:ext cx="7644383" cy="4023360"/>
          </a:xfrm>
        </p:spPr>
        <p:txBody>
          <a:bodyPr>
            <a:normAutofit/>
          </a:bodyPr>
          <a:lstStyle/>
          <a:p>
            <a:pPr marL="0" indent="0">
              <a:buNone/>
            </a:pPr>
            <a:r>
              <a:rPr lang="en-US" dirty="0" smtClean="0"/>
              <a:t>For this example we are using </a:t>
            </a:r>
            <a:r>
              <a:rPr lang="en-US" dirty="0" err="1" smtClean="0"/>
              <a:t>Datatables</a:t>
            </a:r>
            <a:r>
              <a:rPr lang="en-US" dirty="0" smtClean="0"/>
              <a:t> format, grouping and search functionality.</a:t>
            </a:r>
          </a:p>
          <a:p>
            <a:pPr marL="0" indent="0">
              <a:buNone/>
            </a:pPr>
            <a:r>
              <a:rPr lang="en-US" dirty="0" smtClean="0"/>
              <a:t>&gt; Create a custom xsl pagelet. For static data put it in the xsl directly, for dynamic data use the query output.</a:t>
            </a:r>
          </a:p>
          <a:p>
            <a:pPr marL="0" indent="0">
              <a:buNone/>
            </a:pPr>
            <a:r>
              <a:rPr lang="en-US" dirty="0" smtClean="0"/>
              <a:t>&gt; Format the table containing the data, hide unwanted columns for example.</a:t>
            </a:r>
          </a:p>
          <a:p>
            <a:pPr marL="0" indent="0">
              <a:buNone/>
            </a:pPr>
            <a:r>
              <a:rPr lang="en-US" dirty="0" smtClean="0"/>
              <a:t>&gt; Write JavaScript code to implement the search and grouping functionality.</a:t>
            </a:r>
          </a:p>
          <a:p>
            <a:pPr marL="0" indent="0">
              <a:buNone/>
            </a:pPr>
            <a:r>
              <a:rPr lang="en-US" dirty="0" smtClean="0"/>
              <a:t>&gt; Create a dashboard page to put the pagelet on and place it in the menu.</a:t>
            </a:r>
          </a:p>
        </p:txBody>
      </p:sp>
      <p:sp>
        <p:nvSpPr>
          <p:cNvPr id="4" name="Footer Placeholder 3"/>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1504036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RUNNING BI Publisher </a:t>
            </a:r>
            <a:r>
              <a:rPr lang="nl-NL" dirty="0" err="1" smtClean="0"/>
              <a:t>from</a:t>
            </a:r>
            <a:r>
              <a:rPr lang="nl-NL" dirty="0" smtClean="0"/>
              <a:t> a </a:t>
            </a:r>
            <a:r>
              <a:rPr lang="nl-NL" dirty="0" err="1" smtClean="0"/>
              <a:t>Pagelet</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nl-NL" dirty="0" smtClean="0"/>
              <a:t>As of </a:t>
            </a:r>
            <a:r>
              <a:rPr lang="nl-NL" dirty="0" err="1" smtClean="0"/>
              <a:t>PeopleTools</a:t>
            </a:r>
            <a:r>
              <a:rPr lang="nl-NL" dirty="0" smtClean="0"/>
              <a:t> 8.55 </a:t>
            </a:r>
            <a:r>
              <a:rPr lang="nl-NL" dirty="0" err="1" smtClean="0"/>
              <a:t>it</a:t>
            </a:r>
            <a:r>
              <a:rPr lang="nl-NL" dirty="0" smtClean="0"/>
              <a:t> is </a:t>
            </a:r>
            <a:r>
              <a:rPr lang="nl-NL" dirty="0" err="1" smtClean="0"/>
              <a:t>also</a:t>
            </a:r>
            <a:r>
              <a:rPr lang="nl-NL" dirty="0" smtClean="0"/>
              <a:t> </a:t>
            </a:r>
            <a:r>
              <a:rPr lang="nl-NL" dirty="0" err="1" smtClean="0"/>
              <a:t>possible</a:t>
            </a:r>
            <a:r>
              <a:rPr lang="nl-NL" dirty="0" smtClean="0"/>
              <a:t> </a:t>
            </a:r>
            <a:r>
              <a:rPr lang="nl-NL" dirty="0" err="1" smtClean="0"/>
              <a:t>to</a:t>
            </a:r>
            <a:r>
              <a:rPr lang="nl-NL" dirty="0" smtClean="0"/>
              <a:t> </a:t>
            </a:r>
            <a:r>
              <a:rPr lang="nl-NL" dirty="0" err="1" smtClean="0"/>
              <a:t>generate</a:t>
            </a:r>
            <a:r>
              <a:rPr lang="nl-NL" dirty="0" smtClean="0"/>
              <a:t> a BI Publisher report on the </a:t>
            </a:r>
            <a:r>
              <a:rPr lang="nl-NL" dirty="0" err="1" smtClean="0"/>
              <a:t>fly</a:t>
            </a:r>
            <a:r>
              <a:rPr lang="nl-NL" dirty="0" smtClean="0"/>
              <a:t>.</a:t>
            </a:r>
          </a:p>
          <a:p>
            <a:pPr marL="0" indent="0">
              <a:buNone/>
            </a:pPr>
            <a:r>
              <a:rPr lang="nl-NL" dirty="0" err="1" smtClean="0"/>
              <a:t>You</a:t>
            </a:r>
            <a:r>
              <a:rPr lang="nl-NL" dirty="0" smtClean="0"/>
              <a:t> </a:t>
            </a:r>
            <a:r>
              <a:rPr lang="nl-NL" dirty="0" err="1" smtClean="0"/>
              <a:t>need</a:t>
            </a:r>
            <a:r>
              <a:rPr lang="nl-NL" dirty="0" smtClean="0"/>
              <a:t> </a:t>
            </a:r>
            <a:r>
              <a:rPr lang="nl-NL" dirty="0" err="1" smtClean="0"/>
              <a:t>to</a:t>
            </a:r>
            <a:r>
              <a:rPr lang="nl-NL" dirty="0" smtClean="0"/>
              <a:t> set up the BI Publisher REST webservice </a:t>
            </a:r>
            <a:r>
              <a:rPr lang="nl-NL" dirty="0" err="1" smtClean="0"/>
              <a:t>for</a:t>
            </a:r>
            <a:r>
              <a:rPr lang="nl-NL" dirty="0" smtClean="0"/>
              <a:t> </a:t>
            </a:r>
            <a:r>
              <a:rPr lang="nl-NL" dirty="0" err="1" smtClean="0"/>
              <a:t>this</a:t>
            </a:r>
            <a:r>
              <a:rPr lang="nl-NL" dirty="0" smtClean="0"/>
              <a:t> </a:t>
            </a:r>
            <a:r>
              <a:rPr lang="nl-NL" dirty="0" err="1" smtClean="0"/>
              <a:t>to</a:t>
            </a:r>
            <a:r>
              <a:rPr lang="nl-NL" dirty="0" smtClean="0"/>
              <a:t> get </a:t>
            </a:r>
            <a:r>
              <a:rPr lang="nl-NL" dirty="0" err="1" smtClean="0"/>
              <a:t>it</a:t>
            </a:r>
            <a:r>
              <a:rPr lang="nl-NL" dirty="0" smtClean="0"/>
              <a:t> </a:t>
            </a:r>
            <a:r>
              <a:rPr lang="nl-NL" dirty="0" err="1" smtClean="0"/>
              <a:t>working</a:t>
            </a:r>
            <a:r>
              <a:rPr lang="nl-NL" dirty="0" smtClean="0"/>
              <a:t> (</a:t>
            </a:r>
            <a:r>
              <a:rPr lang="nl-NL" dirty="0" err="1" smtClean="0"/>
              <a:t>see</a:t>
            </a:r>
            <a:r>
              <a:rPr lang="nl-NL" dirty="0" smtClean="0"/>
              <a:t> </a:t>
            </a:r>
            <a:r>
              <a:rPr lang="nl-NL" dirty="0" err="1"/>
              <a:t>PeopleBooks</a:t>
            </a:r>
            <a:r>
              <a:rPr lang="nl-NL" dirty="0"/>
              <a:t>)</a:t>
            </a:r>
            <a:r>
              <a:rPr lang="nl-NL" dirty="0" smtClean="0"/>
              <a:t>.</a:t>
            </a:r>
            <a:endParaRPr lang="nl-NL" dirty="0"/>
          </a:p>
          <a:p>
            <a:pPr marL="0" indent="0">
              <a:spcBef>
                <a:spcPts val="0"/>
              </a:spcBef>
              <a:spcAft>
                <a:spcPts val="0"/>
              </a:spcAft>
              <a:buNone/>
            </a:pPr>
            <a:endParaRPr lang="en-US" sz="1000" dirty="0" smtClean="0">
              <a:latin typeface="Courier New" pitchFamily="49" charset="0"/>
              <a:cs typeface="Courier New" pitchFamily="49" charset="0"/>
            </a:endParaRPr>
          </a:p>
          <a:p>
            <a:pPr marL="0" indent="0">
              <a:spcBef>
                <a:spcPts val="0"/>
              </a:spcBef>
              <a:spcAft>
                <a:spcPts val="0"/>
              </a:spcAft>
              <a:buNone/>
            </a:pPr>
            <a:r>
              <a:rPr lang="en-US" sz="1000" dirty="0" smtClean="0">
                <a:latin typeface="Courier New" pitchFamily="49" charset="0"/>
                <a:cs typeface="Courier New" pitchFamily="49" charset="0"/>
              </a:rPr>
              <a:t>&lt;</a:t>
            </a:r>
            <a:r>
              <a:rPr lang="en-US" sz="1000" dirty="0" err="1">
                <a:latin typeface="Courier New" pitchFamily="49" charset="0"/>
                <a:cs typeface="Courier New" pitchFamily="49" charset="0"/>
              </a:rPr>
              <a:t>xsl:element</a:t>
            </a:r>
            <a:r>
              <a:rPr lang="en-US" sz="1000" dirty="0">
                <a:latin typeface="Courier New" pitchFamily="49" charset="0"/>
                <a:cs typeface="Courier New" pitchFamily="49" charset="0"/>
              </a:rPr>
              <a:t> name="a"&gt;</a:t>
            </a: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 name="</a:t>
            </a:r>
            <a:r>
              <a:rPr lang="en-US" sz="1000" dirty="0" err="1">
                <a:latin typeface="Courier New" pitchFamily="49" charset="0"/>
                <a:cs typeface="Courier New" pitchFamily="49" charset="0"/>
              </a:rPr>
              <a:t>href</a:t>
            </a:r>
            <a:r>
              <a:rPr lang="en-US" sz="1000" dirty="0">
                <a:latin typeface="Courier New" pitchFamily="49" charset="0"/>
                <a:cs typeface="Courier New" pitchFamily="49" charset="0"/>
              </a:rPr>
              <a:t>"&gt;</a:t>
            </a:r>
          </a:p>
          <a:p>
            <a:pPr marL="0" indent="0">
              <a:spcBef>
                <a:spcPts val="0"/>
              </a:spcBef>
              <a:spcAft>
                <a:spcPts val="0"/>
              </a:spcAft>
              <a:buNone/>
            </a:pPr>
            <a:r>
              <a:rPr lang="en-US" sz="1000" dirty="0" smtClean="0">
                <a:latin typeface="Courier New" pitchFamily="49" charset="0"/>
                <a:cs typeface="Courier New" pitchFamily="49" charset="0"/>
              </a:rPr>
              <a:t>	/PSIGW/</a:t>
            </a:r>
            <a:r>
              <a:rPr lang="en-US" sz="1000" dirty="0" err="1" smtClean="0">
                <a:latin typeface="Courier New" pitchFamily="49" charset="0"/>
                <a:cs typeface="Courier New" pitchFamily="49" charset="0"/>
              </a:rPr>
              <a:t>RESTListeningConnector</a:t>
            </a:r>
            <a:r>
              <a:rPr lang="en-US" sz="1000" dirty="0" smtClean="0">
                <a:latin typeface="Courier New" pitchFamily="49" charset="0"/>
                <a:cs typeface="Courier New" pitchFamily="49" charset="0"/>
              </a:rPr>
              <a:t>/BIPRunReport.v1/P_GRADES/P_GRADES_1?format=</a:t>
            </a:r>
            <a:r>
              <a:rPr lang="en-US" sz="1000" dirty="0" err="1" smtClean="0">
                <a:latin typeface="Courier New" pitchFamily="49" charset="0"/>
                <a:cs typeface="Courier New" pitchFamily="49" charset="0"/>
              </a:rPr>
              <a:t>PDF&amp;amp;langcd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ENG&amp;amp;prompts</a:t>
            </a:r>
            <a:r>
              <a:rPr lang="en-US" sz="1000" dirty="0" smtClean="0">
                <a:latin typeface="Courier New" pitchFamily="49" charset="0"/>
                <a:cs typeface="Courier New" pitchFamily="49" charset="0"/>
              </a:rPr>
              <a:t>=EMPLID</a:t>
            </a:r>
            <a:r>
              <a:rPr lang="en-US" sz="1000" dirty="0">
                <a:latin typeface="Courier New" pitchFamily="49" charset="0"/>
                <a:cs typeface="Courier New" pitchFamily="49" charset="0"/>
              </a:rPr>
              <a:t>,&lt;</a:t>
            </a:r>
            <a:r>
              <a:rPr lang="en-US" sz="1000" dirty="0" err="1">
                <a:latin typeface="Courier New" pitchFamily="49" charset="0"/>
                <a:cs typeface="Courier New" pitchFamily="49" charset="0"/>
              </a:rPr>
              <a:t>xsl:value-of</a:t>
            </a:r>
            <a:r>
              <a:rPr lang="en-US" sz="1000" dirty="0">
                <a:latin typeface="Courier New" pitchFamily="49" charset="0"/>
                <a:cs typeface="Courier New" pitchFamily="49" charset="0"/>
              </a:rPr>
              <a:t> select="</a:t>
            </a:r>
            <a:r>
              <a:rPr lang="en-US" sz="1000" dirty="0" err="1">
                <a:latin typeface="Courier New" pitchFamily="49" charset="0"/>
                <a:cs typeface="Courier New" pitchFamily="49" charset="0"/>
              </a:rPr>
              <a:t>querydata</a:t>
            </a:r>
            <a:r>
              <a:rPr lang="en-US" sz="1000" dirty="0">
                <a:latin typeface="Courier New" pitchFamily="49" charset="0"/>
                <a:cs typeface="Courier New" pitchFamily="49" charset="0"/>
              </a:rPr>
              <a:t>[position()=1]/text</a:t>
            </a:r>
            <a:r>
              <a:rPr lang="en-US" sz="1000" dirty="0" smtClean="0">
                <a:latin typeface="Courier New" pitchFamily="49" charset="0"/>
                <a:cs typeface="Courier New" pitchFamily="49" charset="0"/>
              </a:rPr>
              <a:t>"/&gt;,INSTITUTION,IN030</a:t>
            </a: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smtClean="0">
                <a:latin typeface="Courier New" pitchFamily="49" charset="0"/>
                <a:cs typeface="Courier New" pitchFamily="49" charset="0"/>
              </a:rPr>
              <a:t>xsl:attribute</a:t>
            </a:r>
            <a:r>
              <a:rPr lang="en-US" sz="1000" dirty="0" smtClean="0">
                <a:latin typeface="Courier New" pitchFamily="49" charset="0"/>
                <a:cs typeface="Courier New" pitchFamily="49" charset="0"/>
              </a:rPr>
              <a:t>&gt;</a:t>
            </a: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 name="title</a:t>
            </a:r>
            <a:r>
              <a:rPr lang="en-US" sz="1000" dirty="0" smtClean="0">
                <a:latin typeface="Courier New" pitchFamily="49" charset="0"/>
                <a:cs typeface="Courier New" pitchFamily="49" charset="0"/>
              </a:rPr>
              <a:t>"&gt;</a:t>
            </a:r>
            <a:r>
              <a:rPr lang="en-US" sz="1000" dirty="0" err="1" smtClean="0">
                <a:latin typeface="Courier New" pitchFamily="49" charset="0"/>
                <a:cs typeface="Courier New" pitchFamily="49" charset="0"/>
              </a:rPr>
              <a:t>Gradelist</a:t>
            </a:r>
            <a:r>
              <a:rPr lang="en-US" sz="1000" dirty="0" smtClean="0">
                <a:latin typeface="Courier New" pitchFamily="49" charset="0"/>
                <a:cs typeface="Courier New" pitchFamily="49" charset="0"/>
              </a:rPr>
              <a:t> </a:t>
            </a:r>
            <a:r>
              <a:rPr lang="en-US" sz="1000" dirty="0">
                <a:latin typeface="Courier New" pitchFamily="49" charset="0"/>
                <a:cs typeface="Courier New" pitchFamily="49" charset="0"/>
              </a:rPr>
              <a:t>pdf&lt;/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&gt;</a:t>
            </a: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 name="target"&gt;_new&lt;/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&gt;</a:t>
            </a: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a:latin typeface="Courier New" pitchFamily="49" charset="0"/>
                <a:cs typeface="Courier New" pitchFamily="49" charset="0"/>
              </a:rPr>
              <a:t>img</a:t>
            </a:r>
            <a:r>
              <a:rPr lang="en-US" sz="1000" dirty="0">
                <a:latin typeface="Courier New" pitchFamily="49" charset="0"/>
                <a:cs typeface="Courier New" pitchFamily="49" charset="0"/>
              </a:rPr>
              <a:t> border="0" alt</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Gradelist</a:t>
            </a:r>
            <a:r>
              <a:rPr lang="en-US" sz="1000" dirty="0" smtClean="0">
                <a:latin typeface="Courier New" pitchFamily="49" charset="0"/>
                <a:cs typeface="Courier New" pitchFamily="49" charset="0"/>
              </a:rPr>
              <a:t> pdf"&gt;</a:t>
            </a:r>
            <a:endParaRPr lang="en-US" sz="1000" dirty="0">
              <a:latin typeface="Courier New" pitchFamily="49" charset="0"/>
              <a:cs typeface="Courier New" pitchFamily="49" charset="0"/>
            </a:endParaRP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 name="</a:t>
            </a:r>
            <a:r>
              <a:rPr lang="en-US" sz="1000" dirty="0" err="1">
                <a:latin typeface="Courier New" pitchFamily="49" charset="0"/>
                <a:cs typeface="Courier New" pitchFamily="49" charset="0"/>
              </a:rPr>
              <a:t>src</a:t>
            </a:r>
            <a:r>
              <a:rPr lang="en-US" sz="1000" dirty="0">
                <a:latin typeface="Courier New" pitchFamily="49" charset="0"/>
                <a:cs typeface="Courier New" pitchFamily="49" charset="0"/>
              </a:rPr>
              <a:t>"&gt;/</a:t>
            </a:r>
            <a:r>
              <a:rPr lang="en-US" sz="1000" dirty="0" err="1" smtClean="0">
                <a:latin typeface="Courier New" pitchFamily="49" charset="0"/>
                <a:cs typeface="Courier New" pitchFamily="49" charset="0"/>
              </a:rPr>
              <a:t>psc</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ps</a:t>
            </a:r>
            <a:r>
              <a:rPr lang="en-US" sz="1000" dirty="0" smtClean="0">
                <a:latin typeface="Courier New" pitchFamily="49" charset="0"/>
                <a:cs typeface="Courier New" pitchFamily="49" charset="0"/>
              </a:rPr>
              <a:t>/EMPLOYEE/SA/s/WEBLIB_PTBR.ISCRIPT1.FieldFormula.IScript_GET_IMAGE?ID=MAP_ICON_PDF</a:t>
            </a:r>
            <a:r>
              <a:rPr lang="en-US" sz="1000" dirty="0">
                <a:latin typeface="Courier New" pitchFamily="49" charset="0"/>
                <a:cs typeface="Courier New" pitchFamily="49" charset="0"/>
              </a:rPr>
              <a:t>&lt;/</a:t>
            </a:r>
            <a:r>
              <a:rPr lang="en-US" sz="1000" dirty="0" err="1">
                <a:latin typeface="Courier New" pitchFamily="49" charset="0"/>
                <a:cs typeface="Courier New" pitchFamily="49" charset="0"/>
              </a:rPr>
              <a:t>xsl:attribute</a:t>
            </a:r>
            <a:r>
              <a:rPr lang="en-US" sz="1000" dirty="0">
                <a:latin typeface="Courier New" pitchFamily="49" charset="0"/>
                <a:cs typeface="Courier New" pitchFamily="49" charset="0"/>
              </a:rPr>
              <a:t>&gt;</a:t>
            </a:r>
          </a:p>
          <a:p>
            <a:pPr marL="0" indent="0">
              <a:spcBef>
                <a:spcPts val="0"/>
              </a:spcBef>
              <a:spcAft>
                <a:spcPts val="0"/>
              </a:spcAft>
              <a:buNone/>
            </a:pPr>
            <a:r>
              <a:rPr lang="en-US" sz="1000" dirty="0" smtClean="0">
                <a:latin typeface="Courier New" pitchFamily="49" charset="0"/>
                <a:cs typeface="Courier New" pitchFamily="49" charset="0"/>
              </a:rPr>
              <a:t>  &lt;/</a:t>
            </a:r>
            <a:r>
              <a:rPr lang="en-US" sz="1000" dirty="0" err="1">
                <a:latin typeface="Courier New" pitchFamily="49" charset="0"/>
                <a:cs typeface="Courier New" pitchFamily="49" charset="0"/>
              </a:rPr>
              <a:t>img</a:t>
            </a:r>
            <a:r>
              <a:rPr lang="en-US" sz="1000" dirty="0">
                <a:latin typeface="Courier New" pitchFamily="49" charset="0"/>
                <a:cs typeface="Courier New" pitchFamily="49" charset="0"/>
              </a:rPr>
              <a:t>&gt;</a:t>
            </a:r>
          </a:p>
          <a:p>
            <a:pPr marL="0" indent="0">
              <a:spcBef>
                <a:spcPts val="0"/>
              </a:spcBef>
              <a:spcAft>
                <a:spcPts val="0"/>
              </a:spcAft>
              <a:buNone/>
            </a:pPr>
            <a:r>
              <a:rPr lang="en-US" sz="1000" dirty="0">
                <a:latin typeface="Courier New" pitchFamily="49" charset="0"/>
                <a:cs typeface="Courier New" pitchFamily="49" charset="0"/>
              </a:rPr>
              <a:t>&lt;/</a:t>
            </a:r>
            <a:r>
              <a:rPr lang="en-US" sz="1000" dirty="0" err="1">
                <a:latin typeface="Courier New" pitchFamily="49" charset="0"/>
                <a:cs typeface="Courier New" pitchFamily="49" charset="0"/>
              </a:rPr>
              <a:t>xsl:element</a:t>
            </a:r>
            <a:r>
              <a:rPr lang="en-US" sz="1000" dirty="0" smtClean="0">
                <a:latin typeface="Courier New" pitchFamily="49" charset="0"/>
                <a:cs typeface="Courier New" pitchFamily="49" charset="0"/>
              </a:rPr>
              <a:t>&gt;</a:t>
            </a:r>
            <a:endParaRPr lang="en-US" sz="1000" dirty="0">
              <a:latin typeface="Courier New" pitchFamily="49" charset="0"/>
              <a:cs typeface="Courier New" pitchFamily="49" charset="0"/>
            </a:endParaRPr>
          </a:p>
          <a:p>
            <a:pPr marL="0" indent="0">
              <a:buNone/>
            </a:pPr>
            <a:r>
              <a:rPr lang="nl-NL" dirty="0" err="1" smtClean="0"/>
              <a:t>This</a:t>
            </a:r>
            <a:r>
              <a:rPr lang="nl-NL" dirty="0" smtClean="0"/>
              <a:t> </a:t>
            </a:r>
            <a:r>
              <a:rPr lang="nl-NL" dirty="0" err="1" smtClean="0"/>
              <a:t>will</a:t>
            </a:r>
            <a:r>
              <a:rPr lang="nl-NL" dirty="0" smtClean="0"/>
              <a:t> </a:t>
            </a:r>
            <a:r>
              <a:rPr lang="nl-NL" dirty="0" err="1" smtClean="0"/>
              <a:t>create</a:t>
            </a:r>
            <a:r>
              <a:rPr lang="nl-NL" dirty="0" smtClean="0"/>
              <a:t> </a:t>
            </a:r>
            <a:r>
              <a:rPr lang="nl-NL" dirty="0" err="1" smtClean="0"/>
              <a:t>an</a:t>
            </a:r>
            <a:r>
              <a:rPr lang="nl-NL" dirty="0" smtClean="0"/>
              <a:t> clickable image </a:t>
            </a:r>
            <a:r>
              <a:rPr lang="nl-NL" dirty="0" err="1" smtClean="0"/>
              <a:t>to</a:t>
            </a:r>
            <a:r>
              <a:rPr lang="nl-NL" dirty="0" smtClean="0"/>
              <a:t> a pdf report </a:t>
            </a:r>
            <a:r>
              <a:rPr lang="nl-NL" dirty="0" err="1" smtClean="0"/>
              <a:t>for</a:t>
            </a:r>
            <a:r>
              <a:rPr lang="nl-NL" dirty="0" smtClean="0"/>
              <a:t> a student </a:t>
            </a:r>
            <a:r>
              <a:rPr lang="nl-NL" dirty="0" err="1" smtClean="0"/>
              <a:t>which</a:t>
            </a:r>
            <a:r>
              <a:rPr lang="nl-NL" dirty="0" smtClean="0"/>
              <a:t> </a:t>
            </a:r>
            <a:r>
              <a:rPr lang="nl-NL" dirty="0" err="1" smtClean="0"/>
              <a:t>opens</a:t>
            </a:r>
            <a:r>
              <a:rPr lang="nl-NL" dirty="0" smtClean="0"/>
              <a:t> in a new tab.</a:t>
            </a:r>
            <a:endParaRPr lang="en-US" dirty="0"/>
          </a:p>
        </p:txBody>
      </p:sp>
    </p:spTree>
    <p:extLst>
      <p:ext uri="{BB962C8B-B14F-4D97-AF65-F5344CB8AC3E}">
        <p14:creationId xmlns:p14="http://schemas.microsoft.com/office/powerpoint/2010/main" val="1126162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a:t>
            </a:r>
            <a:r>
              <a:rPr lang="en-US" dirty="0" err="1"/>
              <a:t>amsterdam</a:t>
            </a:r>
            <a:endParaRPr lang="en-US" dirty="0">
              <a:solidFill>
                <a:srgbClr val="2C2F34"/>
              </a:solidFill>
            </a:endParaRPr>
          </a:p>
        </p:txBody>
      </p:sp>
      <p:sp>
        <p:nvSpPr>
          <p:cNvPr id="4" name="Text Placeholder 3"/>
          <p:cNvSpPr>
            <a:spLocks noGrp="1"/>
          </p:cNvSpPr>
          <p:nvPr>
            <p:ph type="body" sz="half" idx="2"/>
          </p:nvPr>
        </p:nvSpPr>
        <p:spPr/>
        <p:txBody>
          <a:bodyPr>
            <a:normAutofit fontScale="77500" lnSpcReduction="20000"/>
          </a:bodyPr>
          <a:lstStyle/>
          <a:p>
            <a:r>
              <a:rPr lang="en-US" dirty="0"/>
              <a:t>Since 1632 </a:t>
            </a:r>
            <a:r>
              <a:rPr lang="en-US" dirty="0" err="1"/>
              <a:t>Athenaem</a:t>
            </a:r>
            <a:r>
              <a:rPr lang="en-US" dirty="0"/>
              <a:t> </a:t>
            </a:r>
            <a:r>
              <a:rPr lang="en-US" dirty="0" err="1"/>
              <a:t>Illustre</a:t>
            </a:r>
            <a:endParaRPr lang="en-US" dirty="0"/>
          </a:p>
          <a:p>
            <a:r>
              <a:rPr lang="en-US" dirty="0"/>
              <a:t>60.500+ </a:t>
            </a:r>
            <a:r>
              <a:rPr lang="en-US" dirty="0" err="1"/>
              <a:t>appliciations</a:t>
            </a:r>
            <a:endParaRPr lang="en-US" dirty="0"/>
          </a:p>
          <a:p>
            <a:r>
              <a:rPr lang="en-US" dirty="0"/>
              <a:t>40.500+ enrolments</a:t>
            </a:r>
          </a:p>
          <a:p>
            <a:r>
              <a:rPr lang="en-US" dirty="0"/>
              <a:t>7 faculties</a:t>
            </a:r>
          </a:p>
          <a:p>
            <a:r>
              <a:rPr lang="en-US" dirty="0"/>
              <a:t>60 bachelor </a:t>
            </a:r>
            <a:r>
              <a:rPr lang="en-US" dirty="0" err="1"/>
              <a:t>programmes</a:t>
            </a:r>
            <a:endParaRPr lang="en-US" dirty="0"/>
          </a:p>
          <a:p>
            <a:r>
              <a:rPr lang="en-US" dirty="0"/>
              <a:t>122 master </a:t>
            </a:r>
            <a:r>
              <a:rPr lang="en-US" dirty="0" err="1"/>
              <a:t>programmes</a:t>
            </a:r>
            <a:endParaRPr lang="en-US" dirty="0"/>
          </a:p>
          <a:p>
            <a:r>
              <a:rPr lang="en-US" dirty="0"/>
              <a:t>151 Non Degree </a:t>
            </a:r>
            <a:r>
              <a:rPr lang="en-US" dirty="0" err="1"/>
              <a:t>programmes</a:t>
            </a:r>
            <a:endParaRPr lang="en-US" dirty="0"/>
          </a:p>
          <a:p>
            <a:r>
              <a:rPr lang="en-US" dirty="0"/>
              <a:t>5000+ </a:t>
            </a:r>
            <a:r>
              <a:rPr lang="en-US" dirty="0" smtClean="0"/>
              <a:t>employees</a:t>
            </a:r>
            <a:endParaRPr lang="en-US" dirty="0"/>
          </a:p>
        </p:txBody>
      </p:sp>
      <p:sp>
        <p:nvSpPr>
          <p:cNvPr id="3" name="Picture Placeholder 2"/>
          <p:cNvSpPr>
            <a:spLocks noGrp="1"/>
          </p:cNvSpPr>
          <p:nvPr>
            <p:ph type="pic" idx="1"/>
          </p:nvPr>
        </p:nvSpPr>
        <p:spPr/>
      </p:sp>
      <p:pic>
        <p:nvPicPr>
          <p:cNvPr id="7" name="Tijdelijke aanduiding voor afbeelding 6"/>
          <p:cNvPicPr>
            <a:picLocks noChangeAspect="1"/>
          </p:cNvPicPr>
          <p:nvPr/>
        </p:nvPicPr>
        <p:blipFill>
          <a:blip r:embed="rId2">
            <a:extLst>
              <a:ext uri="{28A0092B-C50C-407E-A947-70E740481C1C}">
                <a14:useLocalDpi xmlns:a14="http://schemas.microsoft.com/office/drawing/2010/main" val="0"/>
              </a:ext>
            </a:extLst>
          </a:blip>
          <a:srcRect t="16661" b="16661"/>
          <a:stretch>
            <a:fillRect/>
          </a:stretch>
        </p:blipFill>
        <p:spPr>
          <a:xfrm>
            <a:off x="0" y="0"/>
            <a:ext cx="9141714" cy="4572000"/>
          </a:xfrm>
          <a:prstGeom prst="rect">
            <a:avLst/>
          </a:prstGeom>
          <a:solidFill>
            <a:schemeClr val="accent2">
              <a:lumMod val="60000"/>
              <a:lumOff val="40000"/>
            </a:schemeClr>
          </a:solidFill>
        </p:spPr>
      </p:pic>
    </p:spTree>
    <p:extLst>
      <p:ext uri="{BB962C8B-B14F-4D97-AF65-F5344CB8AC3E}">
        <p14:creationId xmlns:p14="http://schemas.microsoft.com/office/powerpoint/2010/main" val="1896693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RUNNING BI Publisher </a:t>
            </a:r>
            <a:r>
              <a:rPr lang="nl-NL" dirty="0" err="1"/>
              <a:t>from</a:t>
            </a:r>
            <a:r>
              <a:rPr lang="nl-NL" dirty="0"/>
              <a:t> a </a:t>
            </a:r>
            <a:r>
              <a:rPr lang="nl-NL" dirty="0" err="1"/>
              <a:t>Pagelet</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spcBef>
                <a:spcPts val="0"/>
              </a:spcBef>
              <a:spcAft>
                <a:spcPts val="0"/>
              </a:spcAft>
              <a:buNone/>
            </a:pPr>
            <a:r>
              <a:rPr lang="en-US" sz="1000" dirty="0" smtClean="0">
                <a:latin typeface="Courier New" pitchFamily="49" charset="0"/>
                <a:cs typeface="Courier New" pitchFamily="49" charset="0"/>
              </a:rPr>
              <a:t>/PSIGW/</a:t>
            </a:r>
            <a:r>
              <a:rPr lang="en-US" sz="1000" dirty="0" err="1" smtClean="0">
                <a:latin typeface="Courier New" pitchFamily="49" charset="0"/>
                <a:cs typeface="Courier New" pitchFamily="49" charset="0"/>
              </a:rPr>
              <a:t>RESTListeningConnector</a:t>
            </a:r>
            <a:r>
              <a:rPr lang="en-US" sz="1000" dirty="0" smtClean="0">
                <a:latin typeface="Courier New" pitchFamily="49" charset="0"/>
                <a:cs typeface="Courier New" pitchFamily="49" charset="0"/>
              </a:rPr>
              <a:t>/BIPRunReport.v1/P_GRADES/P_GRADES_1?format=</a:t>
            </a:r>
            <a:r>
              <a:rPr lang="en-US" sz="1000" dirty="0" err="1" smtClean="0">
                <a:latin typeface="Courier New" pitchFamily="49" charset="0"/>
                <a:cs typeface="Courier New" pitchFamily="49" charset="0"/>
              </a:rPr>
              <a:t>PDF&amp;amp;langcd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ENG&amp;amp;prompts</a:t>
            </a:r>
            <a:r>
              <a:rPr lang="en-US" sz="1000" dirty="0" smtClean="0">
                <a:latin typeface="Courier New" pitchFamily="49" charset="0"/>
                <a:cs typeface="Courier New" pitchFamily="49" charset="0"/>
              </a:rPr>
              <a:t>=EMPLID,12345678,INSTITUTION,IN030</a:t>
            </a:r>
          </a:p>
          <a:p>
            <a:pPr marL="0" indent="0">
              <a:spcBef>
                <a:spcPts val="0"/>
              </a:spcBef>
              <a:spcAft>
                <a:spcPts val="0"/>
              </a:spcAft>
              <a:buNone/>
            </a:pPr>
            <a:endParaRPr lang="en-US" sz="1000" dirty="0" smtClean="0">
              <a:latin typeface="Courier New" pitchFamily="49" charset="0"/>
              <a:cs typeface="Courier New" pitchFamily="49" charset="0"/>
            </a:endParaRPr>
          </a:p>
          <a:p>
            <a:pPr marL="0" indent="0">
              <a:spcBef>
                <a:spcPts val="0"/>
              </a:spcBef>
              <a:spcAft>
                <a:spcPts val="0"/>
              </a:spcAft>
              <a:buNone/>
            </a:pPr>
            <a:r>
              <a:rPr lang="en-US" dirty="0" smtClean="0"/>
              <a:t>Explanation of the link</a:t>
            </a:r>
          </a:p>
          <a:p>
            <a:pPr marL="0" indent="0">
              <a:spcBef>
                <a:spcPts val="0"/>
              </a:spcBef>
              <a:spcAft>
                <a:spcPts val="0"/>
              </a:spcAft>
              <a:buNone/>
              <a:tabLst>
                <a:tab pos="3676650" algn="l"/>
              </a:tabLst>
            </a:pPr>
            <a:r>
              <a:rPr lang="en-US" sz="1000" dirty="0" smtClean="0">
                <a:latin typeface="Courier New" pitchFamily="49" charset="0"/>
                <a:cs typeface="Courier New" pitchFamily="49" charset="0"/>
              </a:rPr>
              <a:t>/PSIGW/</a:t>
            </a:r>
            <a:r>
              <a:rPr lang="en-US" sz="1000" dirty="0" err="1" smtClean="0">
                <a:latin typeface="Courier New" pitchFamily="49" charset="0"/>
                <a:cs typeface="Courier New" pitchFamily="49" charset="0"/>
              </a:rPr>
              <a:t>RESTListeningConnector</a:t>
            </a:r>
            <a:r>
              <a:rPr lang="en-US" sz="1000" dirty="0" smtClean="0">
                <a:latin typeface="Courier New" pitchFamily="49" charset="0"/>
                <a:cs typeface="Courier New" pitchFamily="49" charset="0"/>
              </a:rPr>
              <a:t>/BIPRunReport.v1	Link to the BI Publisher REST webservice</a:t>
            </a:r>
          </a:p>
          <a:p>
            <a:pPr marL="0" indent="0">
              <a:spcBef>
                <a:spcPts val="0"/>
              </a:spcBef>
              <a:spcAft>
                <a:spcPts val="0"/>
              </a:spcAft>
              <a:buNone/>
              <a:tabLst>
                <a:tab pos="3676650" algn="l"/>
              </a:tabLst>
            </a:pPr>
            <a:r>
              <a:rPr lang="en-US" sz="1000" dirty="0" smtClean="0">
                <a:latin typeface="Courier New" pitchFamily="49" charset="0"/>
                <a:cs typeface="Courier New" pitchFamily="49" charset="0"/>
              </a:rPr>
              <a:t>/P_GRADES	Report Definition Name</a:t>
            </a:r>
          </a:p>
          <a:p>
            <a:pPr marL="0" indent="0">
              <a:spcBef>
                <a:spcPts val="0"/>
              </a:spcBef>
              <a:spcAft>
                <a:spcPts val="0"/>
              </a:spcAft>
              <a:buNone/>
              <a:tabLst>
                <a:tab pos="3676650" algn="l"/>
              </a:tabLst>
            </a:pPr>
            <a:r>
              <a:rPr lang="en-US" sz="1000" dirty="0" smtClean="0">
                <a:latin typeface="Courier New" pitchFamily="49" charset="0"/>
                <a:cs typeface="Courier New" pitchFamily="49" charset="0"/>
              </a:rPr>
              <a:t>/P_GRADES_1	Report Template Name</a:t>
            </a:r>
          </a:p>
          <a:p>
            <a:pPr marL="0" indent="0">
              <a:spcBef>
                <a:spcPts val="0"/>
              </a:spcBef>
              <a:spcAft>
                <a:spcPts val="0"/>
              </a:spcAft>
              <a:buNone/>
              <a:tabLst>
                <a:tab pos="3676650" algn="l"/>
              </a:tabLst>
            </a:pPr>
            <a:r>
              <a:rPr lang="en-US" sz="1000" dirty="0" smtClean="0">
                <a:latin typeface="Courier New" pitchFamily="49" charset="0"/>
                <a:cs typeface="Courier New" pitchFamily="49" charset="0"/>
              </a:rPr>
              <a:t>?format=PDF	Requested format (</a:t>
            </a:r>
            <a:r>
              <a:rPr lang="en-US" sz="1000" dirty="0" err="1" smtClean="0">
                <a:latin typeface="Courier New" pitchFamily="49" charset="0"/>
                <a:cs typeface="Courier New" pitchFamily="49" charset="0"/>
              </a:rPr>
              <a:t>pdf</a:t>
            </a:r>
            <a:r>
              <a:rPr lang="en-US" sz="1000" dirty="0" smtClean="0">
                <a:latin typeface="Courier New" pitchFamily="49" charset="0"/>
                <a:cs typeface="Courier New" pitchFamily="49" charset="0"/>
              </a:rPr>
              <a:t>, rtf, </a:t>
            </a:r>
            <a:r>
              <a:rPr lang="en-US" sz="1000" dirty="0" err="1" smtClean="0">
                <a:latin typeface="Courier New" pitchFamily="49" charset="0"/>
                <a:cs typeface="Courier New" pitchFamily="49" charset="0"/>
              </a:rPr>
              <a:t>xls</a:t>
            </a:r>
            <a:r>
              <a:rPr lang="en-US" sz="1000" dirty="0" smtClean="0">
                <a:latin typeface="Courier New" pitchFamily="49" charset="0"/>
                <a:cs typeface="Courier New" pitchFamily="49" charset="0"/>
              </a:rPr>
              <a:t>, html)</a:t>
            </a:r>
          </a:p>
          <a:p>
            <a:pPr marL="0" indent="0">
              <a:spcBef>
                <a:spcPts val="0"/>
              </a:spcBef>
              <a:spcAft>
                <a:spcPts val="0"/>
              </a:spcAft>
              <a:buNone/>
              <a:tabLst>
                <a:tab pos="3676650" algn="l"/>
              </a:tabLst>
            </a:pPr>
            <a:r>
              <a:rPr lang="en-US" sz="1000" dirty="0" smtClean="0">
                <a:latin typeface="Courier New" pitchFamily="49" charset="0"/>
                <a:cs typeface="Courier New" pitchFamily="49" charset="0"/>
              </a:rPr>
              <a:t>&amp;</a:t>
            </a:r>
            <a:r>
              <a:rPr lang="en-US" sz="1000" dirty="0" err="1" smtClean="0">
                <a:latin typeface="Courier New" pitchFamily="49" charset="0"/>
                <a:cs typeface="Courier New" pitchFamily="49" charset="0"/>
              </a:rPr>
              <a:t>amp;langcd</a:t>
            </a:r>
            <a:r>
              <a:rPr lang="en-US" sz="1000" dirty="0" smtClean="0">
                <a:latin typeface="Courier New" pitchFamily="49" charset="0"/>
                <a:cs typeface="Courier New" pitchFamily="49" charset="0"/>
              </a:rPr>
              <a:t>=ENG	Language</a:t>
            </a:r>
          </a:p>
          <a:p>
            <a:pPr marL="0" indent="0">
              <a:spcBef>
                <a:spcPts val="0"/>
              </a:spcBef>
              <a:spcAft>
                <a:spcPts val="0"/>
              </a:spcAft>
              <a:buNone/>
              <a:tabLst>
                <a:tab pos="3676650" algn="l"/>
              </a:tabLst>
            </a:pPr>
            <a:r>
              <a:rPr lang="en-US" sz="1000" dirty="0" smtClean="0">
                <a:latin typeface="Courier New" pitchFamily="49" charset="0"/>
                <a:cs typeface="Courier New" pitchFamily="49" charset="0"/>
              </a:rPr>
              <a:t>&amp;</a:t>
            </a:r>
            <a:r>
              <a:rPr lang="en-US" sz="1000" dirty="0" err="1" smtClean="0">
                <a:latin typeface="Courier New" pitchFamily="49" charset="0"/>
                <a:cs typeface="Courier New" pitchFamily="49" charset="0"/>
              </a:rPr>
              <a:t>amp;prompts</a:t>
            </a:r>
            <a:r>
              <a:rPr lang="en-US" sz="1000" dirty="0" smtClean="0">
                <a:latin typeface="Courier New" pitchFamily="49" charset="0"/>
                <a:cs typeface="Courier New" pitchFamily="49" charset="0"/>
              </a:rPr>
              <a:t>=EMPLID,12345678,INSTITUTION,IN030 	Query prompts with values</a:t>
            </a:r>
            <a:r>
              <a:rPr lang="en-US" sz="1000" dirty="0">
                <a:latin typeface="Courier New" pitchFamily="49" charset="0"/>
                <a:cs typeface="Courier New" pitchFamily="49" charset="0"/>
              </a:rPr>
              <a:t>. Comma separated</a:t>
            </a:r>
            <a:endParaRPr lang="en-US" sz="1000" dirty="0" smtClean="0">
              <a:latin typeface="Courier New" pitchFamily="49" charset="0"/>
              <a:cs typeface="Courier New" pitchFamily="49" charset="0"/>
            </a:endParaRPr>
          </a:p>
          <a:p>
            <a:pPr marL="0" indent="0">
              <a:spcBef>
                <a:spcPts val="0"/>
              </a:spcBef>
              <a:spcAft>
                <a:spcPts val="0"/>
              </a:spcAft>
              <a:buNone/>
              <a:tabLst>
                <a:tab pos="3676650" algn="l"/>
              </a:tabLst>
            </a:pPr>
            <a:endParaRPr lang="en-US" sz="1000" dirty="0" smtClean="0">
              <a:latin typeface="Courier New" pitchFamily="49" charset="0"/>
              <a:cs typeface="Courier New" pitchFamily="49" charset="0"/>
            </a:endParaRPr>
          </a:p>
          <a:p>
            <a:pPr marL="0" indent="0">
              <a:spcBef>
                <a:spcPts val="0"/>
              </a:spcBef>
              <a:spcAft>
                <a:spcPts val="0"/>
              </a:spcAft>
              <a:buNone/>
              <a:tabLst>
                <a:tab pos="3676650" algn="l"/>
              </a:tabLst>
            </a:pPr>
            <a:endParaRPr lang="en-US" dirty="0" smtClean="0">
              <a:solidFill>
                <a:prstClr val="black"/>
              </a:solidFill>
            </a:endParaRPr>
          </a:p>
          <a:p>
            <a:pPr marL="0" indent="0">
              <a:spcBef>
                <a:spcPts val="0"/>
              </a:spcBef>
              <a:spcAft>
                <a:spcPts val="0"/>
              </a:spcAft>
              <a:buNone/>
              <a:tabLst>
                <a:tab pos="3676650" algn="l"/>
              </a:tabLst>
            </a:pPr>
            <a:r>
              <a:rPr lang="en-US" dirty="0" smtClean="0">
                <a:solidFill>
                  <a:prstClr val="black"/>
                </a:solidFill>
              </a:rPr>
              <a:t>The BI Publisher REST service needs to be accessible to the user, this might needs additional configuration to set this up in a way only authorized users have access as by default the standard PSIGW gateway is used which might be inaccessible to normal users.</a:t>
            </a:r>
            <a:endParaRPr lang="en-US" sz="1000" dirty="0" smtClean="0">
              <a:latin typeface="Courier New" pitchFamily="49" charset="0"/>
              <a:cs typeface="Courier New" pitchFamily="49" charset="0"/>
            </a:endParaRPr>
          </a:p>
        </p:txBody>
      </p:sp>
    </p:spTree>
    <p:extLst>
      <p:ext uri="{BB962C8B-B14F-4D97-AF65-F5344CB8AC3E}">
        <p14:creationId xmlns:p14="http://schemas.microsoft.com/office/powerpoint/2010/main" val="925950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RUNNING BI Publisher </a:t>
            </a:r>
            <a:r>
              <a:rPr lang="nl-NL" dirty="0" err="1"/>
              <a:t>from</a:t>
            </a:r>
            <a:r>
              <a:rPr lang="nl-NL" dirty="0"/>
              <a:t> a </a:t>
            </a:r>
            <a:r>
              <a:rPr lang="nl-NL" dirty="0" err="1"/>
              <a:t>Pagelet</a:t>
            </a:r>
            <a:endParaRPr lang="en-US" dirty="0"/>
          </a:p>
        </p:txBody>
      </p:sp>
      <p:sp>
        <p:nvSpPr>
          <p:cNvPr id="3" name="Content Placeholder 2"/>
          <p:cNvSpPr>
            <a:spLocks noGrp="1"/>
          </p:cNvSpPr>
          <p:nvPr>
            <p:ph sz="half" idx="1"/>
          </p:nvPr>
        </p:nvSpPr>
        <p:spPr>
          <a:xfrm>
            <a:off x="768096" y="2286000"/>
            <a:ext cx="4051554" cy="4023360"/>
          </a:xfrm>
        </p:spPr>
        <p:txBody>
          <a:bodyPr>
            <a:normAutofit/>
          </a:bodyPr>
          <a:lstStyle/>
          <a:p>
            <a:pPr marL="0" indent="0">
              <a:buNone/>
            </a:pPr>
            <a:r>
              <a:rPr lang="en-US" dirty="0"/>
              <a:t>Addition to the </a:t>
            </a:r>
            <a:r>
              <a:rPr lang="en-US" dirty="0" err="1"/>
              <a:t>PeopleBooks</a:t>
            </a:r>
            <a:r>
              <a:rPr lang="en-US" dirty="0"/>
              <a:t>: </a:t>
            </a:r>
          </a:p>
          <a:p>
            <a:pPr marL="0" indent="0">
              <a:buNone/>
            </a:pPr>
            <a:r>
              <a:rPr lang="en-US" dirty="0"/>
              <a:t>If you have a prompt on unique field, for example EMPLID, </a:t>
            </a:r>
            <a:r>
              <a:rPr lang="en-US" dirty="0" smtClean="0"/>
              <a:t>you </a:t>
            </a:r>
            <a:r>
              <a:rPr lang="en-US" dirty="0"/>
              <a:t>need to use </a:t>
            </a:r>
            <a:r>
              <a:rPr lang="en-US" dirty="0" smtClean="0"/>
              <a:t>the Field Name EMPLID=1234568</a:t>
            </a:r>
            <a:r>
              <a:rPr lang="en-US" dirty="0"/>
              <a:t>. </a:t>
            </a:r>
            <a:endParaRPr lang="en-US" dirty="0" smtClean="0"/>
          </a:p>
          <a:p>
            <a:pPr marL="0" indent="0">
              <a:buNone/>
            </a:pPr>
            <a:r>
              <a:rPr lang="en-US" dirty="0" smtClean="0"/>
              <a:t>If </a:t>
            </a:r>
            <a:r>
              <a:rPr lang="en-US" dirty="0"/>
              <a:t>you have multiple prompts with the same underlying field, for example you have 2 checkbox prompts based on field YESNO_LBL, you need to use the Unique Prompt Names (‘BIND1’).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2224089"/>
            <a:ext cx="3667125" cy="2340556"/>
          </a:xfrm>
          <a:prstGeom prst="rect">
            <a:avLst/>
          </a:prstGeom>
          <a:ln/>
          <a:extLst/>
        </p:spPr>
        <p:style>
          <a:lnRef idx="2">
            <a:schemeClr val="accent3"/>
          </a:lnRef>
          <a:fillRef idx="1">
            <a:schemeClr val="lt1"/>
          </a:fillRef>
          <a:effectRef idx="0">
            <a:schemeClr val="accent3"/>
          </a:effectRef>
          <a:fontRef idx="minor">
            <a:schemeClr val="dk1"/>
          </a:fontRef>
        </p:style>
      </p:pic>
      <p:sp>
        <p:nvSpPr>
          <p:cNvPr id="5" name="Rectangle 4"/>
          <p:cNvSpPr/>
          <p:nvPr/>
        </p:nvSpPr>
        <p:spPr>
          <a:xfrm>
            <a:off x="6915150" y="3305175"/>
            <a:ext cx="1533525" cy="43815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tangle 6"/>
          <p:cNvSpPr/>
          <p:nvPr/>
        </p:nvSpPr>
        <p:spPr>
          <a:xfrm>
            <a:off x="5057775" y="2552700"/>
            <a:ext cx="962025" cy="361950"/>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cxnSp>
        <p:nvCxnSpPr>
          <p:cNvPr id="8" name="Straight Arrow Connector 7"/>
          <p:cNvCxnSpPr/>
          <p:nvPr/>
        </p:nvCxnSpPr>
        <p:spPr>
          <a:xfrm flipV="1">
            <a:off x="4457700" y="3524251"/>
            <a:ext cx="2457450" cy="14954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57700" y="2914651"/>
            <a:ext cx="600075" cy="609599"/>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38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Navigation</a:t>
            </a:r>
            <a:r>
              <a:rPr lang="nl-NL" dirty="0" smtClean="0"/>
              <a:t> Collection</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nl-NL" dirty="0" smtClean="0"/>
              <a:t>It is </a:t>
            </a:r>
            <a:r>
              <a:rPr lang="nl-NL" dirty="0" err="1" smtClean="0"/>
              <a:t>possible</a:t>
            </a:r>
            <a:r>
              <a:rPr lang="nl-NL" dirty="0" smtClean="0"/>
              <a:t> </a:t>
            </a:r>
            <a:r>
              <a:rPr lang="nl-NL" dirty="0" err="1" smtClean="0"/>
              <a:t>to</a:t>
            </a:r>
            <a:r>
              <a:rPr lang="nl-NL" dirty="0" smtClean="0"/>
              <a:t> </a:t>
            </a:r>
            <a:r>
              <a:rPr lang="nl-NL" dirty="0" err="1" smtClean="0"/>
              <a:t>execute</a:t>
            </a:r>
            <a:r>
              <a:rPr lang="nl-NL" dirty="0" smtClean="0"/>
              <a:t> a query </a:t>
            </a:r>
            <a:r>
              <a:rPr lang="nl-NL" dirty="0" err="1" smtClean="0"/>
              <a:t>directly</a:t>
            </a:r>
            <a:r>
              <a:rPr lang="nl-NL" dirty="0" smtClean="0"/>
              <a:t> </a:t>
            </a:r>
            <a:r>
              <a:rPr lang="nl-NL" dirty="0" err="1" smtClean="0"/>
              <a:t>from</a:t>
            </a:r>
            <a:r>
              <a:rPr lang="nl-NL" dirty="0" smtClean="0"/>
              <a:t> a </a:t>
            </a:r>
            <a:r>
              <a:rPr lang="nl-NL" dirty="0" err="1" smtClean="0"/>
              <a:t>navigation</a:t>
            </a:r>
            <a:r>
              <a:rPr lang="nl-NL" dirty="0" smtClean="0"/>
              <a:t> </a:t>
            </a:r>
            <a:r>
              <a:rPr lang="nl-NL" dirty="0" err="1" smtClean="0"/>
              <a:t>collection</a:t>
            </a:r>
            <a:r>
              <a:rPr lang="nl-NL" dirty="0" smtClean="0"/>
              <a:t>. </a:t>
            </a:r>
            <a:r>
              <a:rPr lang="nl-NL" dirty="0" err="1" smtClean="0"/>
              <a:t>To</a:t>
            </a:r>
            <a:r>
              <a:rPr lang="nl-NL" dirty="0" smtClean="0"/>
              <a:t> make </a:t>
            </a:r>
            <a:r>
              <a:rPr lang="nl-NL" dirty="0" err="1" smtClean="0"/>
              <a:t>this</a:t>
            </a:r>
            <a:r>
              <a:rPr lang="nl-NL" dirty="0" smtClean="0"/>
              <a:t> </a:t>
            </a:r>
            <a:r>
              <a:rPr lang="nl-NL" dirty="0" err="1" smtClean="0"/>
              <a:t>work</a:t>
            </a:r>
            <a:r>
              <a:rPr lang="nl-NL" dirty="0" smtClean="0"/>
              <a:t> </a:t>
            </a:r>
            <a:r>
              <a:rPr lang="nl-NL" dirty="0" err="1" smtClean="0"/>
              <a:t>you</a:t>
            </a:r>
            <a:r>
              <a:rPr lang="nl-NL" dirty="0" smtClean="0"/>
              <a:t> </a:t>
            </a:r>
            <a:r>
              <a:rPr lang="nl-NL" dirty="0" err="1" smtClean="0"/>
              <a:t>need</a:t>
            </a:r>
            <a:r>
              <a:rPr lang="nl-NL" dirty="0" smtClean="0"/>
              <a:t> a </a:t>
            </a:r>
            <a:r>
              <a:rPr lang="nl-NL" dirty="0" err="1" smtClean="0"/>
              <a:t>generic</a:t>
            </a:r>
            <a:r>
              <a:rPr lang="nl-NL" dirty="0" smtClean="0"/>
              <a:t> menu entry </a:t>
            </a:r>
            <a:r>
              <a:rPr lang="nl-NL" dirty="0" err="1" smtClean="0"/>
              <a:t>for</a:t>
            </a:r>
            <a:r>
              <a:rPr lang="nl-NL" dirty="0" smtClean="0"/>
              <a:t> query </a:t>
            </a:r>
            <a:r>
              <a:rPr lang="nl-NL" dirty="0" err="1" smtClean="0"/>
              <a:t>executing</a:t>
            </a:r>
            <a:r>
              <a:rPr lang="nl-NL" dirty="0" smtClean="0"/>
              <a:t>. The query </a:t>
            </a:r>
            <a:r>
              <a:rPr lang="nl-NL" dirty="0" err="1" smtClean="0"/>
              <a:t>and</a:t>
            </a:r>
            <a:r>
              <a:rPr lang="nl-NL" dirty="0" smtClean="0"/>
              <a:t> prompts </a:t>
            </a:r>
            <a:r>
              <a:rPr lang="nl-NL" dirty="0" err="1" smtClean="0"/>
              <a:t>can</a:t>
            </a:r>
            <a:r>
              <a:rPr lang="nl-NL" dirty="0" smtClean="0"/>
              <a:t> </a:t>
            </a:r>
            <a:r>
              <a:rPr lang="nl-NL" dirty="0" err="1" smtClean="0"/>
              <a:t>be</a:t>
            </a:r>
            <a:r>
              <a:rPr lang="nl-NL" dirty="0" smtClean="0"/>
              <a:t> </a:t>
            </a:r>
            <a:r>
              <a:rPr lang="nl-NL" dirty="0" err="1" smtClean="0"/>
              <a:t>added</a:t>
            </a:r>
            <a:r>
              <a:rPr lang="nl-NL" dirty="0" smtClean="0"/>
              <a:t> in the </a:t>
            </a:r>
            <a:r>
              <a:rPr lang="nl-NL" dirty="0" err="1" smtClean="0"/>
              <a:t>navigation</a:t>
            </a:r>
            <a:r>
              <a:rPr lang="nl-NL" dirty="0" smtClean="0"/>
              <a:t> </a:t>
            </a:r>
            <a:r>
              <a:rPr lang="nl-NL" dirty="0" err="1" smtClean="0"/>
              <a:t>collection</a:t>
            </a:r>
            <a:r>
              <a:rPr lang="nl-NL" dirty="0" smtClean="0"/>
              <a:t> entry.</a:t>
            </a:r>
          </a:p>
          <a:p>
            <a:pPr marL="0" indent="0">
              <a:buNone/>
            </a:pPr>
            <a:r>
              <a:rPr lang="nl-NL" dirty="0" smtClean="0"/>
              <a:t>Via </a:t>
            </a:r>
            <a:r>
              <a:rPr lang="nl-NL" dirty="0" err="1" smtClean="0"/>
              <a:t>Structure</a:t>
            </a:r>
            <a:r>
              <a:rPr lang="nl-NL" dirty="0" smtClean="0"/>
              <a:t> </a:t>
            </a:r>
            <a:r>
              <a:rPr lang="nl-NL" dirty="0" err="1" smtClean="0"/>
              <a:t>and</a:t>
            </a:r>
            <a:r>
              <a:rPr lang="nl-NL" dirty="0" smtClean="0"/>
              <a:t> Content: </a:t>
            </a:r>
            <a:r>
              <a:rPr lang="nl-NL" dirty="0" err="1" smtClean="0"/>
              <a:t>add</a:t>
            </a:r>
            <a:r>
              <a:rPr lang="nl-NL" dirty="0" smtClean="0"/>
              <a:t> a menu item </a:t>
            </a:r>
            <a:r>
              <a:rPr lang="nl-NL" dirty="0" err="1" smtClean="0"/>
              <a:t>somewhere</a:t>
            </a:r>
            <a:r>
              <a:rPr lang="nl-NL" dirty="0" smtClean="0"/>
              <a:t> in the menu, </a:t>
            </a:r>
            <a:r>
              <a:rPr lang="nl-NL" dirty="0" err="1" smtClean="0"/>
              <a:t>you</a:t>
            </a:r>
            <a:r>
              <a:rPr lang="nl-NL" dirty="0" smtClean="0"/>
              <a:t> </a:t>
            </a:r>
            <a:r>
              <a:rPr lang="nl-NL" dirty="0" err="1" smtClean="0"/>
              <a:t>can</a:t>
            </a:r>
            <a:r>
              <a:rPr lang="nl-NL" dirty="0" smtClean="0"/>
              <a:t> put </a:t>
            </a:r>
            <a:r>
              <a:rPr lang="nl-NL" dirty="0" err="1" smtClean="0"/>
              <a:t>it</a:t>
            </a:r>
            <a:r>
              <a:rPr lang="nl-NL" dirty="0" smtClean="0"/>
              <a:t> in a </a:t>
            </a:r>
            <a:r>
              <a:rPr lang="nl-NL" dirty="0" err="1" smtClean="0"/>
              <a:t>hidden</a:t>
            </a:r>
            <a:r>
              <a:rPr lang="nl-NL" dirty="0" smtClean="0"/>
              <a:t> folder </a:t>
            </a:r>
            <a:r>
              <a:rPr lang="nl-NL" dirty="0" err="1" smtClean="0"/>
              <a:t>to</a:t>
            </a:r>
            <a:r>
              <a:rPr lang="nl-NL" dirty="0" smtClean="0"/>
              <a:t> </a:t>
            </a:r>
            <a:r>
              <a:rPr lang="nl-NL" dirty="0" err="1" smtClean="0"/>
              <a:t>hide</a:t>
            </a:r>
            <a:r>
              <a:rPr lang="nl-NL" dirty="0" smtClean="0"/>
              <a:t> </a:t>
            </a:r>
            <a:r>
              <a:rPr lang="nl-NL" dirty="0" err="1" smtClean="0"/>
              <a:t>it</a:t>
            </a:r>
            <a:r>
              <a:rPr lang="nl-NL" dirty="0" smtClean="0"/>
              <a:t> </a:t>
            </a:r>
            <a:r>
              <a:rPr lang="nl-NL" dirty="0" err="1" smtClean="0"/>
              <a:t>from</a:t>
            </a:r>
            <a:r>
              <a:rPr lang="nl-NL" dirty="0" smtClean="0"/>
              <a:t> </a:t>
            </a:r>
            <a:r>
              <a:rPr lang="nl-NL" dirty="0" err="1" smtClean="0"/>
              <a:t>normal</a:t>
            </a:r>
            <a:r>
              <a:rPr lang="nl-NL" dirty="0" smtClean="0"/>
              <a:t> </a:t>
            </a:r>
            <a:r>
              <a:rPr lang="nl-NL" dirty="0" err="1" smtClean="0"/>
              <a:t>navigation</a:t>
            </a:r>
            <a:r>
              <a:rPr lang="nl-NL" dirty="0" smtClean="0"/>
              <a:t>.</a:t>
            </a:r>
          </a:p>
          <a:p>
            <a:pPr marL="0" indent="0">
              <a:spcBef>
                <a:spcPts val="0"/>
              </a:spcBef>
              <a:spcAft>
                <a:spcPts val="0"/>
              </a:spcAft>
              <a:buNone/>
            </a:pPr>
            <a:r>
              <a:rPr lang="nl-NL" sz="1600" dirty="0" smtClean="0">
                <a:latin typeface="Courier New" pitchFamily="49" charset="0"/>
                <a:cs typeface="Courier New" pitchFamily="49" charset="0"/>
              </a:rPr>
              <a:t>URL Type: PeopleSoft </a:t>
            </a:r>
            <a:r>
              <a:rPr lang="nl-NL" sz="1600" dirty="0" err="1" smtClean="0">
                <a:latin typeface="Courier New" pitchFamily="49" charset="0"/>
                <a:cs typeface="Courier New" pitchFamily="49" charset="0"/>
              </a:rPr>
              <a:t>Generic</a:t>
            </a:r>
            <a:r>
              <a:rPr lang="nl-NL" sz="1600" dirty="0" smtClean="0">
                <a:latin typeface="Courier New" pitchFamily="49" charset="0"/>
                <a:cs typeface="Courier New" pitchFamily="49" charset="0"/>
              </a:rPr>
              <a:t> URL</a:t>
            </a:r>
          </a:p>
          <a:p>
            <a:pPr marL="0" indent="0">
              <a:spcBef>
                <a:spcPts val="0"/>
              </a:spcBef>
              <a:spcAft>
                <a:spcPts val="0"/>
              </a:spcAft>
              <a:buNone/>
            </a:pPr>
            <a:r>
              <a:rPr lang="nl-NL" sz="1600" dirty="0" smtClean="0">
                <a:latin typeface="Courier New" pitchFamily="49" charset="0"/>
                <a:cs typeface="Courier New" pitchFamily="49" charset="0"/>
              </a:rPr>
              <a:t>Portal URL: q/?</a:t>
            </a:r>
          </a:p>
          <a:p>
            <a:pPr marL="0" indent="0">
              <a:buNone/>
            </a:pPr>
            <a:r>
              <a:rPr lang="nl-NL" dirty="0" smtClean="0"/>
              <a:t>In the </a:t>
            </a:r>
            <a:r>
              <a:rPr lang="nl-NL" dirty="0" err="1" smtClean="0"/>
              <a:t>navigation</a:t>
            </a:r>
            <a:r>
              <a:rPr lang="nl-NL" dirty="0" smtClean="0"/>
              <a:t> </a:t>
            </a:r>
            <a:r>
              <a:rPr lang="nl-NL" dirty="0" err="1" smtClean="0"/>
              <a:t>collection</a:t>
            </a:r>
            <a:r>
              <a:rPr lang="nl-NL" dirty="0" smtClean="0"/>
              <a:t> &gt; </a:t>
            </a:r>
            <a:r>
              <a:rPr lang="nl-NL" dirty="0" err="1" smtClean="0"/>
              <a:t>Add</a:t>
            </a:r>
            <a:r>
              <a:rPr lang="nl-NL" dirty="0" smtClean="0"/>
              <a:t>/</a:t>
            </a:r>
            <a:r>
              <a:rPr lang="nl-NL" dirty="0" err="1" smtClean="0"/>
              <a:t>Edit</a:t>
            </a:r>
            <a:r>
              <a:rPr lang="nl-NL" dirty="0" smtClean="0"/>
              <a:t> Link:</a:t>
            </a:r>
          </a:p>
          <a:p>
            <a:pPr marL="0" indent="0">
              <a:buNone/>
            </a:pPr>
            <a:r>
              <a:rPr lang="nl-NL" sz="1400" dirty="0">
                <a:latin typeface="Courier New" pitchFamily="49" charset="0"/>
                <a:cs typeface="Courier New" pitchFamily="49" charset="0"/>
              </a:rPr>
              <a:t>Menu Item: </a:t>
            </a:r>
            <a:r>
              <a:rPr lang="nl-NL" sz="1400" dirty="0" err="1">
                <a:latin typeface="Courier New" pitchFamily="49" charset="0"/>
                <a:cs typeface="Courier New" pitchFamily="49" charset="0"/>
              </a:rPr>
              <a:t>Use</a:t>
            </a:r>
            <a:r>
              <a:rPr lang="nl-NL" sz="1400" dirty="0">
                <a:latin typeface="Courier New" pitchFamily="49" charset="0"/>
                <a:cs typeface="Courier New" pitchFamily="49" charset="0"/>
              </a:rPr>
              <a:t> the </a:t>
            </a:r>
            <a:r>
              <a:rPr lang="nl-NL" sz="1400" dirty="0" err="1">
                <a:latin typeface="Courier New" pitchFamily="49" charset="0"/>
                <a:cs typeface="Courier New" pitchFamily="49" charset="0"/>
              </a:rPr>
              <a:t>above</a:t>
            </a:r>
            <a:r>
              <a:rPr lang="nl-NL" sz="1400" dirty="0">
                <a:latin typeface="Courier New" pitchFamily="49" charset="0"/>
                <a:cs typeface="Courier New" pitchFamily="49" charset="0"/>
              </a:rPr>
              <a:t> menu item</a:t>
            </a:r>
          </a:p>
          <a:p>
            <a:pPr marL="0" indent="0">
              <a:spcBef>
                <a:spcPts val="0"/>
              </a:spcBef>
              <a:spcAft>
                <a:spcPts val="0"/>
              </a:spcAft>
              <a:buNone/>
            </a:pPr>
            <a:r>
              <a:rPr lang="nl-NL" sz="1400" dirty="0" err="1" smtClean="0">
                <a:latin typeface="Courier New" pitchFamily="49" charset="0"/>
                <a:cs typeface="Courier New" pitchFamily="49" charset="0"/>
              </a:rPr>
              <a:t>Additional</a:t>
            </a:r>
            <a:r>
              <a:rPr lang="nl-NL" sz="1400" dirty="0">
                <a:latin typeface="Courier New" pitchFamily="49" charset="0"/>
                <a:cs typeface="Courier New" pitchFamily="49" charset="0"/>
              </a:rPr>
              <a:t> Parameters: </a:t>
            </a:r>
            <a:r>
              <a:rPr lang="nl-NL" sz="1400" dirty="0" err="1" smtClean="0">
                <a:latin typeface="Courier New" pitchFamily="49" charset="0"/>
                <a:cs typeface="Courier New" pitchFamily="49" charset="0"/>
              </a:rPr>
              <a:t>ICAction</a:t>
            </a:r>
            <a:r>
              <a:rPr lang="nl-NL" sz="1400" dirty="0" smtClean="0">
                <a:latin typeface="Courier New" pitchFamily="49" charset="0"/>
                <a:cs typeface="Courier New" pitchFamily="49" charset="0"/>
              </a:rPr>
              <a:t>=</a:t>
            </a:r>
            <a:r>
              <a:rPr lang="nl-NL" sz="1400" dirty="0" err="1" smtClean="0">
                <a:latin typeface="Courier New" pitchFamily="49" charset="0"/>
                <a:cs typeface="Courier New" pitchFamily="49" charset="0"/>
              </a:rPr>
              <a:t>ICQryNameURL</a:t>
            </a:r>
            <a:r>
              <a:rPr lang="nl-NL" sz="1400" dirty="0" smtClean="0">
                <a:latin typeface="Courier New" pitchFamily="49" charset="0"/>
                <a:cs typeface="Courier New" pitchFamily="49" charset="0"/>
              </a:rPr>
              <a:t>=PUBLIC.MY_QUERY_NAME</a:t>
            </a:r>
          </a:p>
          <a:p>
            <a:pPr marL="0" indent="0">
              <a:spcBef>
                <a:spcPts val="0"/>
              </a:spcBef>
              <a:spcAft>
                <a:spcPts val="0"/>
              </a:spcAft>
              <a:buNone/>
            </a:pPr>
            <a:r>
              <a:rPr lang="nl-NL" sz="1400" dirty="0" err="1" smtClean="0">
                <a:latin typeface="Courier New" pitchFamily="49" charset="0"/>
                <a:cs typeface="Courier New" pitchFamily="49" charset="0"/>
              </a:rPr>
              <a:t>Override</a:t>
            </a:r>
            <a:r>
              <a:rPr lang="nl-NL" sz="1400" dirty="0" smtClean="0">
                <a:latin typeface="Courier New" pitchFamily="49" charset="0"/>
                <a:cs typeface="Courier New" pitchFamily="49" charset="0"/>
              </a:rPr>
              <a:t> Label: </a:t>
            </a:r>
            <a:r>
              <a:rPr lang="nl-NL" sz="1400" dirty="0" err="1" smtClean="0">
                <a:latin typeface="Courier New" pitchFamily="49" charset="0"/>
                <a:cs typeface="Courier New" pitchFamily="49" charset="0"/>
              </a:rPr>
              <a:t>this</a:t>
            </a:r>
            <a:r>
              <a:rPr lang="nl-NL" sz="1400" dirty="0" smtClean="0">
                <a:latin typeface="Courier New" pitchFamily="49" charset="0"/>
                <a:cs typeface="Courier New" pitchFamily="49" charset="0"/>
              </a:rPr>
              <a:t> is the name </a:t>
            </a:r>
            <a:r>
              <a:rPr lang="nl-NL" sz="1400" dirty="0" err="1" smtClean="0">
                <a:latin typeface="Courier New" pitchFamily="49" charset="0"/>
                <a:cs typeface="Courier New" pitchFamily="49" charset="0"/>
              </a:rPr>
              <a:t>for</a:t>
            </a:r>
            <a:r>
              <a:rPr lang="nl-NL" sz="1400" dirty="0" smtClean="0">
                <a:latin typeface="Courier New" pitchFamily="49" charset="0"/>
                <a:cs typeface="Courier New" pitchFamily="49" charset="0"/>
              </a:rPr>
              <a:t> the link</a:t>
            </a:r>
          </a:p>
          <a:p>
            <a:pPr marL="0" indent="0">
              <a:spcBef>
                <a:spcPts val="0"/>
              </a:spcBef>
              <a:spcAft>
                <a:spcPts val="0"/>
              </a:spcAft>
              <a:buNone/>
            </a:pPr>
            <a:r>
              <a:rPr lang="nl-NL" dirty="0" err="1"/>
              <a:t>Override</a:t>
            </a:r>
            <a:r>
              <a:rPr lang="nl-NL" dirty="0"/>
              <a:t> image/</a:t>
            </a:r>
            <a:r>
              <a:rPr lang="nl-NL" dirty="0" err="1"/>
              <a:t>description</a:t>
            </a:r>
            <a:r>
              <a:rPr lang="nl-NL" dirty="0"/>
              <a:t> </a:t>
            </a:r>
            <a:r>
              <a:rPr lang="nl-NL" dirty="0" err="1"/>
              <a:t>if</a:t>
            </a:r>
            <a:r>
              <a:rPr lang="nl-NL" dirty="0"/>
              <a:t> </a:t>
            </a:r>
            <a:r>
              <a:rPr lang="nl-NL" dirty="0" err="1"/>
              <a:t>you</a:t>
            </a:r>
            <a:r>
              <a:rPr lang="nl-NL" dirty="0"/>
              <a:t> want </a:t>
            </a:r>
            <a:r>
              <a:rPr lang="nl-NL" dirty="0" err="1"/>
              <a:t>an</a:t>
            </a:r>
            <a:r>
              <a:rPr lang="nl-NL" dirty="0"/>
              <a:t> image or a long </a:t>
            </a:r>
            <a:r>
              <a:rPr lang="nl-NL" dirty="0" err="1"/>
              <a:t>description</a:t>
            </a:r>
            <a:endParaRPr lang="en-US" dirty="0"/>
          </a:p>
        </p:txBody>
      </p:sp>
    </p:spTree>
    <p:extLst>
      <p:ext uri="{BB962C8B-B14F-4D97-AF65-F5344CB8AC3E}">
        <p14:creationId xmlns:p14="http://schemas.microsoft.com/office/powerpoint/2010/main" val="966181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STRUCTURE AND CONTENT</a:t>
            </a:r>
            <a:endParaRPr lang="nl-NL" dirty="0"/>
          </a:p>
        </p:txBody>
      </p:sp>
      <p:sp>
        <p:nvSpPr>
          <p:cNvPr id="3" name="Content Placeholder 2"/>
          <p:cNvSpPr>
            <a:spLocks noGrp="1"/>
          </p:cNvSpPr>
          <p:nvPr>
            <p:ph sz="half" idx="1"/>
          </p:nvPr>
        </p:nvSpPr>
        <p:spPr>
          <a:xfrm>
            <a:off x="768096" y="2286000"/>
            <a:ext cx="7290054" cy="4023360"/>
          </a:xfrm>
        </p:spPr>
        <p:txBody>
          <a:bodyPr/>
          <a:lstStyle/>
          <a:p>
            <a:r>
              <a:rPr lang="nl-NL" u="sng" dirty="0" err="1" smtClean="0"/>
              <a:t>Some</a:t>
            </a:r>
            <a:r>
              <a:rPr lang="nl-NL" u="sng" dirty="0" smtClean="0"/>
              <a:t> tips</a:t>
            </a:r>
          </a:p>
          <a:p>
            <a:pPr>
              <a:buFont typeface="Arial" panose="020B0604020202020204" pitchFamily="34" charset="0"/>
              <a:buChar char="•"/>
            </a:pPr>
            <a:r>
              <a:rPr lang="nl-NL" dirty="0" smtClean="0"/>
              <a:t>For </a:t>
            </a:r>
            <a:r>
              <a:rPr lang="nl-NL" dirty="0" err="1" smtClean="0"/>
              <a:t>organizing</a:t>
            </a:r>
            <a:r>
              <a:rPr lang="nl-NL" dirty="0" smtClean="0"/>
              <a:t> </a:t>
            </a:r>
            <a:r>
              <a:rPr lang="nl-NL" dirty="0" err="1" smtClean="0"/>
              <a:t>your</a:t>
            </a:r>
            <a:r>
              <a:rPr lang="nl-NL" dirty="0" smtClean="0"/>
              <a:t> workcenter </a:t>
            </a:r>
            <a:r>
              <a:rPr lang="nl-NL" dirty="0" err="1" smtClean="0"/>
              <a:t>you</a:t>
            </a:r>
            <a:r>
              <a:rPr lang="nl-NL" dirty="0" smtClean="0"/>
              <a:t> </a:t>
            </a:r>
            <a:r>
              <a:rPr lang="nl-NL" dirty="0" err="1" smtClean="0"/>
              <a:t>can</a:t>
            </a:r>
            <a:r>
              <a:rPr lang="nl-NL" dirty="0" smtClean="0"/>
              <a:t> </a:t>
            </a:r>
            <a:r>
              <a:rPr lang="nl-NL" dirty="0" err="1" smtClean="0"/>
              <a:t>create</a:t>
            </a:r>
            <a:r>
              <a:rPr lang="nl-NL" dirty="0" smtClean="0"/>
              <a:t> </a:t>
            </a:r>
            <a:r>
              <a:rPr lang="nl-NL" dirty="0" err="1" smtClean="0"/>
              <a:t>one</a:t>
            </a:r>
            <a:r>
              <a:rPr lang="nl-NL" dirty="0" smtClean="0"/>
              <a:t> or more </a:t>
            </a:r>
            <a:r>
              <a:rPr lang="nl-NL" dirty="0" err="1" smtClean="0"/>
              <a:t>specific</a:t>
            </a:r>
            <a:r>
              <a:rPr lang="nl-NL" dirty="0" smtClean="0"/>
              <a:t> folders (menu items) in </a:t>
            </a:r>
            <a:r>
              <a:rPr lang="nl-NL" dirty="0" err="1" smtClean="0"/>
              <a:t>your</a:t>
            </a:r>
            <a:r>
              <a:rPr lang="nl-NL" dirty="0" smtClean="0"/>
              <a:t> menu.</a:t>
            </a:r>
          </a:p>
          <a:p>
            <a:pPr>
              <a:buFont typeface="Arial" panose="020B0604020202020204" pitchFamily="34" charset="0"/>
              <a:buChar char="•"/>
            </a:pPr>
            <a:r>
              <a:rPr lang="nl-NL" dirty="0" smtClean="0"/>
              <a:t>For </a:t>
            </a:r>
            <a:r>
              <a:rPr lang="nl-NL" dirty="0" err="1" smtClean="0"/>
              <a:t>organizing</a:t>
            </a:r>
            <a:r>
              <a:rPr lang="nl-NL" dirty="0" smtClean="0"/>
              <a:t> </a:t>
            </a:r>
            <a:r>
              <a:rPr lang="nl-NL" dirty="0" err="1" smtClean="0"/>
              <a:t>your</a:t>
            </a:r>
            <a:r>
              <a:rPr lang="nl-NL" dirty="0" smtClean="0"/>
              <a:t> pagelets </a:t>
            </a:r>
            <a:r>
              <a:rPr lang="nl-NL" dirty="0" err="1" smtClean="0"/>
              <a:t>you</a:t>
            </a:r>
            <a:r>
              <a:rPr lang="nl-NL" dirty="0" smtClean="0"/>
              <a:t> </a:t>
            </a:r>
            <a:r>
              <a:rPr lang="nl-NL" dirty="0" err="1" smtClean="0"/>
              <a:t>can</a:t>
            </a:r>
            <a:r>
              <a:rPr lang="nl-NL" dirty="0" smtClean="0"/>
              <a:t> </a:t>
            </a:r>
            <a:r>
              <a:rPr lang="nl-NL" dirty="0" err="1" smtClean="0"/>
              <a:t>create</a:t>
            </a:r>
            <a:r>
              <a:rPr lang="nl-NL" dirty="0" smtClean="0"/>
              <a:t> different pagelet folders</a:t>
            </a:r>
          </a:p>
          <a:p>
            <a:pPr marL="0" indent="0">
              <a:buNone/>
            </a:pPr>
            <a:r>
              <a:rPr lang="nl-NL" i="1" dirty="0" smtClean="0"/>
              <a:t>  Root &gt; Portal Objects &gt; Pagelets</a:t>
            </a:r>
          </a:p>
          <a:p>
            <a:pPr>
              <a:buFont typeface="Arial" panose="020B0604020202020204" pitchFamily="34" charset="0"/>
              <a:buChar char="•"/>
            </a:pPr>
            <a:r>
              <a:rPr lang="nl-NL" dirty="0" smtClean="0"/>
              <a:t>For Fluid homepage </a:t>
            </a:r>
            <a:r>
              <a:rPr lang="nl-NL" dirty="0" err="1" smtClean="0"/>
              <a:t>tiles</a:t>
            </a:r>
            <a:r>
              <a:rPr lang="nl-NL" dirty="0" smtClean="0"/>
              <a:t> </a:t>
            </a:r>
            <a:r>
              <a:rPr lang="nl-NL" dirty="0" err="1" smtClean="0"/>
              <a:t>you</a:t>
            </a:r>
            <a:r>
              <a:rPr lang="nl-NL" dirty="0" smtClean="0"/>
              <a:t> </a:t>
            </a:r>
            <a:r>
              <a:rPr lang="nl-NL" dirty="0" err="1" smtClean="0"/>
              <a:t>can</a:t>
            </a:r>
            <a:r>
              <a:rPr lang="nl-NL" dirty="0" smtClean="0"/>
              <a:t> </a:t>
            </a:r>
            <a:r>
              <a:rPr lang="nl-NL" dirty="0" err="1" smtClean="0"/>
              <a:t>create</a:t>
            </a:r>
            <a:r>
              <a:rPr lang="nl-NL" dirty="0" smtClean="0"/>
              <a:t> a </a:t>
            </a:r>
            <a:r>
              <a:rPr lang="nl-NL" dirty="0" err="1" smtClean="0"/>
              <a:t>specific</a:t>
            </a:r>
            <a:r>
              <a:rPr lang="nl-NL" dirty="0" smtClean="0"/>
              <a:t> </a:t>
            </a:r>
            <a:r>
              <a:rPr lang="nl-NL" dirty="0" err="1" smtClean="0"/>
              <a:t>category</a:t>
            </a:r>
            <a:r>
              <a:rPr lang="nl-NL" dirty="0" smtClean="0"/>
              <a:t> </a:t>
            </a:r>
            <a:r>
              <a:rPr lang="nl-NL" dirty="0" err="1" smtClean="0"/>
              <a:t>to</a:t>
            </a:r>
            <a:r>
              <a:rPr lang="nl-NL" dirty="0" smtClean="0"/>
              <a:t> store </a:t>
            </a:r>
            <a:r>
              <a:rPr lang="nl-NL" dirty="0" err="1" smtClean="0"/>
              <a:t>your</a:t>
            </a:r>
            <a:r>
              <a:rPr lang="nl-NL" dirty="0" smtClean="0"/>
              <a:t> workcenter </a:t>
            </a:r>
            <a:r>
              <a:rPr lang="nl-NL" dirty="0" err="1" smtClean="0"/>
              <a:t>tiles</a:t>
            </a:r>
            <a:r>
              <a:rPr lang="nl-NL" dirty="0" smtClean="0"/>
              <a:t>.</a:t>
            </a:r>
          </a:p>
          <a:p>
            <a:pPr marL="0" indent="0">
              <a:buNone/>
            </a:pPr>
            <a:r>
              <a:rPr lang="nl-NL" i="1" dirty="0" smtClean="0"/>
              <a:t>  Root &gt; Fluid </a:t>
            </a:r>
            <a:r>
              <a:rPr lang="nl-NL" i="1" dirty="0" err="1" smtClean="0"/>
              <a:t>Structure</a:t>
            </a:r>
            <a:r>
              <a:rPr lang="nl-NL" i="1" dirty="0" smtClean="0"/>
              <a:t> Content &gt; Fluid Pages</a:t>
            </a:r>
            <a:endParaRPr lang="nl-NL" i="1"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3533109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SECURITY</a:t>
            </a:r>
            <a:endParaRPr lang="nl-NL" dirty="0"/>
          </a:p>
        </p:txBody>
      </p:sp>
      <p:sp>
        <p:nvSpPr>
          <p:cNvPr id="3" name="Content Placeholder 2"/>
          <p:cNvSpPr>
            <a:spLocks noGrp="1"/>
          </p:cNvSpPr>
          <p:nvPr>
            <p:ph sz="half" idx="1"/>
          </p:nvPr>
        </p:nvSpPr>
        <p:spPr>
          <a:xfrm>
            <a:off x="768096" y="2286000"/>
            <a:ext cx="7290054" cy="4023360"/>
          </a:xfrm>
        </p:spPr>
        <p:txBody>
          <a:bodyPr>
            <a:normAutofit fontScale="92500" lnSpcReduction="20000"/>
          </a:bodyPr>
          <a:lstStyle/>
          <a:p>
            <a:r>
              <a:rPr lang="en-GB" dirty="0" smtClean="0"/>
              <a:t>Four levels of security (depending on pagelet type)</a:t>
            </a:r>
          </a:p>
          <a:p>
            <a:pPr marL="457200" indent="-457200">
              <a:buFont typeface="+mj-lt"/>
              <a:buAutoNum type="arabicPeriod"/>
            </a:pPr>
            <a:r>
              <a:rPr lang="en-GB" dirty="0" smtClean="0"/>
              <a:t>Query security (for query based pagelets)</a:t>
            </a:r>
          </a:p>
          <a:p>
            <a:pPr marL="457200" indent="-457200">
              <a:buFont typeface="+mj-lt"/>
              <a:buAutoNum type="arabicPeriod"/>
            </a:pPr>
            <a:r>
              <a:rPr lang="en-GB" dirty="0" smtClean="0"/>
              <a:t>Pagelet security (via Pagelet wizard step 6)</a:t>
            </a:r>
          </a:p>
          <a:p>
            <a:pPr marL="457200" indent="-457200">
              <a:buFont typeface="+mj-lt"/>
              <a:buAutoNum type="arabicPeriod"/>
            </a:pPr>
            <a:r>
              <a:rPr lang="en-GB" dirty="0" smtClean="0"/>
              <a:t>WorkCenter Dashboard security (via WorkCenter Dashboard)</a:t>
            </a:r>
          </a:p>
          <a:p>
            <a:pPr marL="457200" indent="-457200">
              <a:buFont typeface="+mj-lt"/>
              <a:buAutoNum type="arabicPeriod"/>
            </a:pPr>
            <a:r>
              <a:rPr lang="en-GB" dirty="0" smtClean="0"/>
              <a:t>Menu folder security (via Structure and Content)</a:t>
            </a:r>
          </a:p>
          <a:p>
            <a:r>
              <a:rPr lang="en-GB" u="sng" dirty="0" smtClean="0"/>
              <a:t>Some tips:</a:t>
            </a:r>
          </a:p>
          <a:p>
            <a:r>
              <a:rPr lang="en-GB" dirty="0" smtClean="0"/>
              <a:t>When you don’t have access to a pagelet it will not be displayed on your workcenter. If it is the only pagelet in a workcenter tab, the tab itself unfortunately is still displayed (a blank tab). There is no way to put security on a workcenter tab.</a:t>
            </a:r>
          </a:p>
          <a:p>
            <a:r>
              <a:rPr lang="en-GB" dirty="0" smtClean="0"/>
              <a:t>Setting the ‘Valid to date’ in the past on the CREF will disable direct access to a workcenter via a tile or menu item.</a:t>
            </a:r>
            <a:endParaRPr lang="en-GB"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1040850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Workcenters: 9.2</a:t>
            </a:r>
            <a:endParaRPr lang="en-US" dirty="0"/>
          </a:p>
        </p:txBody>
      </p:sp>
      <p:sp>
        <p:nvSpPr>
          <p:cNvPr id="3" name="Content Placeholder 2"/>
          <p:cNvSpPr>
            <a:spLocks noGrp="1"/>
          </p:cNvSpPr>
          <p:nvPr>
            <p:ph sz="half" idx="1"/>
          </p:nvPr>
        </p:nvSpPr>
        <p:spPr>
          <a:xfrm>
            <a:off x="768096" y="2286000"/>
            <a:ext cx="7518654" cy="4023360"/>
          </a:xfrm>
        </p:spPr>
        <p:txBody>
          <a:bodyPr>
            <a:normAutofit fontScale="77500" lnSpcReduction="20000"/>
          </a:bodyPr>
          <a:lstStyle/>
          <a:p>
            <a:pPr marL="0" indent="0">
              <a:buNone/>
            </a:pPr>
            <a:r>
              <a:rPr lang="en-US" dirty="0" smtClean="0"/>
              <a:t>In 9.2 Enterprise Components will give you a new type of WorkCenter and new types of pagelets:</a:t>
            </a:r>
          </a:p>
          <a:p>
            <a:pPr>
              <a:buFont typeface="Arial" panose="020B0604020202020204" pitchFamily="34" charset="0"/>
              <a:buChar char="•"/>
            </a:pPr>
            <a:r>
              <a:rPr lang="en-US" dirty="0" smtClean="0"/>
              <a:t>My Work: a list with to-do items. Needs a custom PeopleCode component to work</a:t>
            </a:r>
          </a:p>
          <a:p>
            <a:pPr>
              <a:buFont typeface="Arial" panose="020B0604020202020204" pitchFamily="34" charset="0"/>
              <a:buChar char="•"/>
            </a:pPr>
            <a:r>
              <a:rPr lang="en-US" dirty="0" smtClean="0"/>
              <a:t>Links: Links to components</a:t>
            </a:r>
          </a:p>
          <a:p>
            <a:pPr>
              <a:buFont typeface="Arial" panose="020B0604020202020204" pitchFamily="34" charset="0"/>
              <a:buChar char="•"/>
            </a:pPr>
            <a:r>
              <a:rPr lang="en-US" dirty="0" smtClean="0"/>
              <a:t>Queries: list of query’s</a:t>
            </a:r>
          </a:p>
          <a:p>
            <a:pPr>
              <a:buFont typeface="Arial" panose="020B0604020202020204" pitchFamily="34" charset="0"/>
              <a:buChar char="•"/>
            </a:pPr>
            <a:r>
              <a:rPr lang="en-US" dirty="0" smtClean="0"/>
              <a:t>Reports/Processes: list of reports</a:t>
            </a:r>
          </a:p>
          <a:p>
            <a:pPr marL="0" indent="0">
              <a:buNone/>
            </a:pPr>
            <a:r>
              <a:rPr lang="en-US" dirty="0" smtClean="0"/>
              <a:t>Items can be added centrally or by the user.</a:t>
            </a:r>
          </a:p>
          <a:p>
            <a:pPr marL="0" indent="0">
              <a:buNone/>
            </a:pPr>
            <a:r>
              <a:rPr lang="en-US" dirty="0" smtClean="0"/>
              <a:t>Filter/Scope options gives the functionality to set default values, </a:t>
            </a:r>
            <a:r>
              <a:rPr lang="en-US" dirty="0" err="1" smtClean="0"/>
              <a:t>runcontrols</a:t>
            </a:r>
            <a:r>
              <a:rPr lang="en-US" dirty="0" smtClean="0"/>
              <a:t>, etc. for the pagelet items. These can be grouped in sets to switch easily to another set of prompt values.</a:t>
            </a:r>
          </a:p>
          <a:p>
            <a:pPr marL="0" indent="0">
              <a:buNone/>
            </a:pPr>
            <a:r>
              <a:rPr lang="en-US" dirty="0" smtClean="0"/>
              <a:t>Available for classic workcenters and fluid. In classic they can be combined with other pagelets, in fluid you just have the new Enterprise Components pagelets.</a:t>
            </a:r>
          </a:p>
          <a:p>
            <a:pPr marL="0" indent="0">
              <a:buNone/>
            </a:pPr>
            <a:r>
              <a:rPr lang="en-US" dirty="0" smtClean="0"/>
              <a:t>Fluid workcenters: basically this needs a lot of custom PeopleCode to get it working. Only the standard Enterprise Component pagelets are out-of-the-box available.</a:t>
            </a:r>
            <a:endParaRPr lang="en-US" dirty="0"/>
          </a:p>
        </p:txBody>
      </p:sp>
    </p:spTree>
    <p:extLst>
      <p:ext uri="{BB962C8B-B14F-4D97-AF65-F5344CB8AC3E}">
        <p14:creationId xmlns:p14="http://schemas.microsoft.com/office/powerpoint/2010/main" val="1171768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Workcenters: Fluid</a:t>
            </a:r>
            <a:endParaRPr lang="en-US" dirty="0"/>
          </a:p>
        </p:txBody>
      </p:sp>
      <p:sp>
        <p:nvSpPr>
          <p:cNvPr id="3" name="Content Placeholder 2"/>
          <p:cNvSpPr>
            <a:spLocks noGrp="1"/>
          </p:cNvSpPr>
          <p:nvPr>
            <p:ph sz="half" idx="1"/>
          </p:nvPr>
        </p:nvSpPr>
        <p:spPr>
          <a:xfrm>
            <a:off x="768096" y="2286000"/>
            <a:ext cx="7518654" cy="4023360"/>
          </a:xfrm>
        </p:spPr>
        <p:txBody>
          <a:bodyPr>
            <a:normAutofit lnSpcReduction="10000"/>
          </a:bodyPr>
          <a:lstStyle/>
          <a:p>
            <a:pPr marL="0" indent="0">
              <a:buNone/>
            </a:pPr>
            <a:r>
              <a:rPr lang="en-US" dirty="0" smtClean="0"/>
              <a:t>Basically this needs a lot of custom PeopleCode to get it working as there are no pre-delivered Campus WorkCenters and no tools to make them via the front end like classic workcenters. </a:t>
            </a:r>
          </a:p>
          <a:p>
            <a:pPr marL="0" indent="0">
              <a:buNone/>
            </a:pPr>
            <a:r>
              <a:rPr lang="en-US" dirty="0" smtClean="0"/>
              <a:t>Only the standard Enterprise Component pagelets are out-of-the-box available.</a:t>
            </a:r>
          </a:p>
          <a:p>
            <a:pPr marL="0" indent="0">
              <a:buNone/>
            </a:pPr>
            <a:r>
              <a:rPr lang="en-US" dirty="0" smtClean="0"/>
              <a:t>Lots of navigation quirks… Jumping out of the workcenter to a transaction page in the same window, or sometimes in a new tab, sometimes in classic, sometimes in fluid, etc.</a:t>
            </a:r>
          </a:p>
          <a:p>
            <a:pPr marL="0" indent="0">
              <a:buNone/>
            </a:pPr>
            <a:r>
              <a:rPr lang="en-US" dirty="0" smtClean="0"/>
              <a:t>Fluid is portable device optimized and not very handy on a normal PC or laptop, waste of screen space due to the big font size and additional spaces between items.</a:t>
            </a:r>
          </a:p>
          <a:p>
            <a:pPr marL="0" indent="0">
              <a:buNone/>
            </a:pPr>
            <a:r>
              <a:rPr lang="en-US" dirty="0" smtClean="0"/>
              <a:t>Try it for yourself? Financials PUM does have them to play with.</a:t>
            </a:r>
            <a:endParaRPr lang="en-US" dirty="0"/>
          </a:p>
        </p:txBody>
      </p:sp>
    </p:spTree>
    <p:extLst>
      <p:ext uri="{BB962C8B-B14F-4D97-AF65-F5344CB8AC3E}">
        <p14:creationId xmlns:p14="http://schemas.microsoft.com/office/powerpoint/2010/main" val="1385951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9.2 Classic Workcenter</a:t>
            </a:r>
            <a:endParaRPr lang="nl-NL"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6" name="Picture 5"/>
          <p:cNvPicPr/>
          <p:nvPr/>
        </p:nvPicPr>
        <p:blipFill>
          <a:blip r:embed="rId2"/>
          <a:stretch>
            <a:fillRect/>
          </a:stretch>
        </p:blipFill>
        <p:spPr>
          <a:xfrm>
            <a:off x="751840" y="2084831"/>
            <a:ext cx="7543748" cy="3976603"/>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3198109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9.2 Fluid Workcenter</a:t>
            </a:r>
            <a:endParaRPr lang="nl-NL"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40237" y="1753289"/>
            <a:ext cx="5638800" cy="4854575"/>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789361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Fluid Homepage</a:t>
            </a:r>
            <a:endParaRPr lang="nl-NL" dirty="0"/>
          </a:p>
        </p:txBody>
      </p:sp>
      <p:sp>
        <p:nvSpPr>
          <p:cNvPr id="5" name="Content Placeholder 4"/>
          <p:cNvSpPr>
            <a:spLocks noGrp="1"/>
          </p:cNvSpPr>
          <p:nvPr>
            <p:ph idx="1"/>
          </p:nvPr>
        </p:nvSpPr>
        <p:spPr>
          <a:xfrm>
            <a:off x="768096" y="5816338"/>
            <a:ext cx="7290055" cy="725864"/>
          </a:xfrm>
        </p:spPr>
        <p:txBody>
          <a:bodyPr>
            <a:normAutofit/>
          </a:bodyPr>
          <a:lstStyle/>
          <a:p>
            <a:r>
              <a:rPr lang="en-GB" dirty="0" smtClean="0"/>
              <a:t>Use tiles on your fluid homepage to directly go the workcenters. Users can add or remove tiles if needed.</a:t>
            </a:r>
            <a:endParaRPr lang="en-GB" dirty="0"/>
          </a:p>
        </p:txBody>
      </p:sp>
      <p:sp>
        <p:nvSpPr>
          <p:cNvPr id="3" name="Footer Placeholder 2"/>
          <p:cNvSpPr>
            <a:spLocks noGrp="1"/>
          </p:cNvSpPr>
          <p:nvPr>
            <p:ph type="ftr" sz="quarter" idx="11"/>
          </p:nvPr>
        </p:nvSpPr>
        <p:spPr/>
        <p:txBody>
          <a:bodyPr/>
          <a:lstStyle/>
          <a:p>
            <a:r>
              <a:rPr lang="en-US" smtClean="0"/>
              <a:t>EMEA Alliance   11-12 October 2016</a:t>
            </a:r>
            <a:endParaRPr lang="en-US"/>
          </a:p>
        </p:txBody>
      </p:sp>
      <p:pic>
        <p:nvPicPr>
          <p:cNvPr id="7" name="Picture 6"/>
          <p:cNvPicPr>
            <a:picLocks noChangeAspect="1"/>
          </p:cNvPicPr>
          <p:nvPr/>
        </p:nvPicPr>
        <p:blipFill>
          <a:blip r:embed="rId2"/>
          <a:stretch>
            <a:fillRect/>
          </a:stretch>
        </p:blipFill>
        <p:spPr>
          <a:xfrm>
            <a:off x="768097" y="1810635"/>
            <a:ext cx="5349900" cy="3934406"/>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61822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nl-NL" dirty="0"/>
          </a:p>
        </p:txBody>
      </p:sp>
      <p:sp>
        <p:nvSpPr>
          <p:cNvPr id="3" name="Content Placeholder 2"/>
          <p:cNvSpPr>
            <a:spLocks noGrp="1"/>
          </p:cNvSpPr>
          <p:nvPr>
            <p:ph idx="1"/>
          </p:nvPr>
        </p:nvSpPr>
        <p:spPr/>
        <p:txBody>
          <a:bodyPr/>
          <a:lstStyle/>
          <a:p>
            <a:r>
              <a:rPr lang="nl-NL" dirty="0" err="1" smtClean="0"/>
              <a:t>WorkCenters</a:t>
            </a:r>
            <a:r>
              <a:rPr lang="nl-NL" dirty="0" smtClean="0"/>
              <a:t> </a:t>
            </a:r>
            <a:r>
              <a:rPr lang="nl-NL" dirty="0" err="1" smtClean="0"/>
              <a:t>Functional</a:t>
            </a:r>
            <a:endParaRPr lang="nl-NL" dirty="0" smtClean="0"/>
          </a:p>
          <a:p>
            <a:r>
              <a:rPr lang="nl-NL" dirty="0" err="1" smtClean="0"/>
              <a:t>WorkCenter</a:t>
            </a:r>
            <a:r>
              <a:rPr lang="nl-NL" dirty="0" smtClean="0"/>
              <a:t> Technical</a:t>
            </a:r>
          </a:p>
          <a:p>
            <a:r>
              <a:rPr lang="nl-NL" dirty="0" smtClean="0"/>
              <a:t>Pagelets</a:t>
            </a:r>
          </a:p>
          <a:p>
            <a:r>
              <a:rPr lang="nl-NL" dirty="0" smtClean="0"/>
              <a:t>Branding Objects</a:t>
            </a:r>
          </a:p>
          <a:p>
            <a:r>
              <a:rPr lang="nl-NL" dirty="0" err="1" smtClean="0"/>
              <a:t>Customization</a:t>
            </a:r>
            <a:endParaRPr lang="nl-NL" dirty="0" smtClean="0"/>
          </a:p>
          <a:p>
            <a:r>
              <a:rPr lang="nl-NL" dirty="0" smtClean="0"/>
              <a:t>Security</a:t>
            </a:r>
          </a:p>
          <a:p>
            <a:r>
              <a:rPr lang="nl-NL" dirty="0" smtClean="0"/>
              <a:t>9.2 &amp; Fluid</a:t>
            </a:r>
          </a:p>
          <a:p>
            <a:r>
              <a:rPr lang="nl-NL" dirty="0" smtClean="0"/>
              <a:t>Q&amp;A</a:t>
            </a:r>
            <a:endParaRPr lang="nl-NL"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416173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Fluid </a:t>
            </a:r>
            <a:r>
              <a:rPr lang="nl-NL" dirty="0"/>
              <a:t>Homepage: </a:t>
            </a:r>
            <a:r>
              <a:rPr lang="nl-NL" dirty="0" err="1"/>
              <a:t>Dynamic</a:t>
            </a:r>
            <a:r>
              <a:rPr lang="nl-NL" dirty="0"/>
              <a:t> </a:t>
            </a:r>
            <a:r>
              <a:rPr lang="nl-NL" dirty="0" err="1"/>
              <a:t>tiles</a:t>
            </a:r>
            <a:endParaRPr lang="nl-NL" dirty="0"/>
          </a:p>
        </p:txBody>
      </p:sp>
      <p:sp>
        <p:nvSpPr>
          <p:cNvPr id="5" name="Content Placeholder 4"/>
          <p:cNvSpPr>
            <a:spLocks noGrp="1"/>
          </p:cNvSpPr>
          <p:nvPr>
            <p:ph idx="1"/>
          </p:nvPr>
        </p:nvSpPr>
        <p:spPr>
          <a:xfrm>
            <a:off x="768096" y="3135086"/>
            <a:ext cx="7290055" cy="3407116"/>
          </a:xfrm>
        </p:spPr>
        <p:txBody>
          <a:bodyPr>
            <a:normAutofit/>
          </a:bodyPr>
          <a:lstStyle/>
          <a:p>
            <a:r>
              <a:rPr lang="en-GB" dirty="0" smtClean="0"/>
              <a:t>Dynamic content on home page tiles. </a:t>
            </a:r>
          </a:p>
          <a:p>
            <a:r>
              <a:rPr lang="en-GB" dirty="0" smtClean="0"/>
              <a:t>This can be done via the tile wizard, but lot of issues… For example, tile wizard is not multi-language, to access static content tiles created via the tile wizard you need way too much authorization roles, etc.</a:t>
            </a:r>
          </a:p>
          <a:p>
            <a:r>
              <a:rPr lang="en-GB" u="sng" dirty="0" smtClean="0"/>
              <a:t>Workaround</a:t>
            </a:r>
          </a:p>
          <a:p>
            <a:r>
              <a:rPr lang="en-GB" dirty="0" smtClean="0"/>
              <a:t>Create a pagelet and put it on a tile!</a:t>
            </a:r>
          </a:p>
          <a:p>
            <a:r>
              <a:rPr lang="en-GB" dirty="0" smtClean="0"/>
              <a:t>Via a custom xsl pagelet you can get all the data on a tile you ever wanted.</a:t>
            </a:r>
            <a:endParaRPr lang="en-GB" dirty="0"/>
          </a:p>
        </p:txBody>
      </p:sp>
      <p:sp>
        <p:nvSpPr>
          <p:cNvPr id="3" name="Footer Placeholder 2"/>
          <p:cNvSpPr>
            <a:spLocks noGrp="1"/>
          </p:cNvSpPr>
          <p:nvPr>
            <p:ph type="ftr" sz="quarter" idx="11"/>
          </p:nvPr>
        </p:nvSpPr>
        <p:spPr/>
        <p:txBody>
          <a:bodyPr/>
          <a:lstStyle/>
          <a:p>
            <a:r>
              <a:rPr lang="en-US" smtClean="0"/>
              <a:t>EMEA Alliance   11-12 October 2016</a:t>
            </a:r>
            <a:endParaRPr lang="en-US"/>
          </a:p>
        </p:txBody>
      </p:sp>
      <p:pic>
        <p:nvPicPr>
          <p:cNvPr id="2" name="Picture 1"/>
          <p:cNvPicPr>
            <a:picLocks noChangeAspect="1"/>
          </p:cNvPicPr>
          <p:nvPr/>
        </p:nvPicPr>
        <p:blipFill>
          <a:blip r:embed="rId2"/>
          <a:stretch>
            <a:fillRect/>
          </a:stretch>
        </p:blipFill>
        <p:spPr>
          <a:xfrm>
            <a:off x="768096" y="1849613"/>
            <a:ext cx="2913647" cy="1182526"/>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253040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Fluid Homepage: </a:t>
            </a:r>
            <a:r>
              <a:rPr lang="nl-NL" dirty="0" err="1" smtClean="0"/>
              <a:t>Dynamic</a:t>
            </a:r>
            <a:r>
              <a:rPr lang="nl-NL" dirty="0" smtClean="0"/>
              <a:t> </a:t>
            </a:r>
            <a:r>
              <a:rPr lang="nl-NL" dirty="0" err="1" smtClean="0"/>
              <a:t>tiles</a:t>
            </a:r>
            <a:endParaRPr lang="nl-NL" dirty="0"/>
          </a:p>
        </p:txBody>
      </p:sp>
      <p:pic>
        <p:nvPicPr>
          <p:cNvPr id="6" name="Content Placeholder 5"/>
          <p:cNvPicPr>
            <a:picLocks noGrp="1" noChangeAspect="1"/>
          </p:cNvPicPr>
          <p:nvPr>
            <p:ph idx="1"/>
          </p:nvPr>
        </p:nvPicPr>
        <p:blipFill>
          <a:blip r:embed="rId2"/>
          <a:stretch>
            <a:fillRect/>
          </a:stretch>
        </p:blipFill>
        <p:spPr>
          <a:xfrm>
            <a:off x="389998" y="1861684"/>
            <a:ext cx="4454215" cy="3406775"/>
          </a:xfrm>
          <a:prstGeom prst="rect">
            <a:avLst/>
          </a:prstGeom>
        </p:spPr>
        <p:style>
          <a:lnRef idx="2">
            <a:schemeClr val="accent3"/>
          </a:lnRef>
          <a:fillRef idx="1">
            <a:schemeClr val="lt1"/>
          </a:fillRef>
          <a:effectRef idx="0">
            <a:schemeClr val="accent3"/>
          </a:effectRef>
          <a:fontRef idx="minor">
            <a:schemeClr val="dk1"/>
          </a:fontRef>
        </p:style>
      </p:pic>
      <p:sp>
        <p:nvSpPr>
          <p:cNvPr id="3" name="Footer Placeholder 2"/>
          <p:cNvSpPr>
            <a:spLocks noGrp="1"/>
          </p:cNvSpPr>
          <p:nvPr>
            <p:ph type="ftr" sz="quarter" idx="11"/>
          </p:nvPr>
        </p:nvSpPr>
        <p:spPr/>
        <p:txBody>
          <a:bodyPr/>
          <a:lstStyle/>
          <a:p>
            <a:r>
              <a:rPr lang="en-US" smtClean="0"/>
              <a:t>EMEA Alliance   11-12 October 2016</a:t>
            </a:r>
            <a:endParaRPr lang="en-US"/>
          </a:p>
        </p:txBody>
      </p:sp>
      <p:pic>
        <p:nvPicPr>
          <p:cNvPr id="7" name="Picture 6"/>
          <p:cNvPicPr>
            <a:picLocks noChangeAspect="1"/>
          </p:cNvPicPr>
          <p:nvPr/>
        </p:nvPicPr>
        <p:blipFill>
          <a:blip r:embed="rId3"/>
          <a:stretch>
            <a:fillRect/>
          </a:stretch>
        </p:blipFill>
        <p:spPr>
          <a:xfrm>
            <a:off x="4898571" y="1856306"/>
            <a:ext cx="4061859" cy="3412154"/>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89841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Workcenters: SUMMARIZE</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US" dirty="0" smtClean="0"/>
              <a:t>Using the basic pagelet functionality you can make usable workcenters but...</a:t>
            </a:r>
          </a:p>
          <a:p>
            <a:pPr marL="0" indent="0">
              <a:buNone/>
            </a:pPr>
            <a:r>
              <a:rPr lang="en-US" dirty="0" smtClean="0"/>
              <a:t>... with a little knowledge of PS Query, Navigation collections, HTML, xsl, xml, css and JavaScript you can really enhance the usability.</a:t>
            </a:r>
            <a:endParaRPr lang="en-US" dirty="0"/>
          </a:p>
        </p:txBody>
      </p:sp>
    </p:spTree>
    <p:extLst>
      <p:ext uri="{BB962C8B-B14F-4D97-AF65-F5344CB8AC3E}">
        <p14:creationId xmlns:p14="http://schemas.microsoft.com/office/powerpoint/2010/main" val="10090881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Usefull</a:t>
            </a:r>
            <a:r>
              <a:rPr lang="nl-NL" dirty="0" smtClean="0"/>
              <a:t> menu items</a:t>
            </a:r>
            <a:endParaRPr lang="en-US" dirty="0"/>
          </a:p>
        </p:txBody>
      </p:sp>
      <p:sp>
        <p:nvSpPr>
          <p:cNvPr id="3" name="Content Placeholder 2"/>
          <p:cNvSpPr>
            <a:spLocks noGrp="1"/>
          </p:cNvSpPr>
          <p:nvPr>
            <p:ph sz="half" idx="1"/>
          </p:nvPr>
        </p:nvSpPr>
        <p:spPr>
          <a:xfrm>
            <a:off x="768096" y="2286000"/>
            <a:ext cx="7518654" cy="4023360"/>
          </a:xfrm>
        </p:spPr>
        <p:txBody>
          <a:bodyPr>
            <a:normAutofit/>
          </a:bodyPr>
          <a:lstStyle/>
          <a:p>
            <a:pPr marL="0" indent="0">
              <a:buNone/>
            </a:pPr>
            <a:r>
              <a:rPr lang="en-US" dirty="0"/>
              <a:t>Main Menu &gt; PeopleTools &gt; </a:t>
            </a:r>
            <a:r>
              <a:rPr lang="en-US" dirty="0" smtClean="0"/>
              <a:t>Portal &gt;</a:t>
            </a:r>
          </a:p>
          <a:p>
            <a:pPr marL="0" indent="0">
              <a:buNone/>
            </a:pPr>
            <a:r>
              <a:rPr lang="en-US" dirty="0" smtClean="0"/>
              <a:t>&gt; Branding &gt; Branding Objects</a:t>
            </a:r>
          </a:p>
          <a:p>
            <a:pPr marL="0" indent="0">
              <a:buNone/>
            </a:pPr>
            <a:r>
              <a:rPr lang="en-US" dirty="0" smtClean="0"/>
              <a:t>&gt; WorkCenter</a:t>
            </a:r>
          </a:p>
          <a:p>
            <a:pPr marL="0" indent="0">
              <a:buNone/>
            </a:pPr>
            <a:r>
              <a:rPr lang="en-US" dirty="0" smtClean="0"/>
              <a:t>&gt; Portal Utilities &gt; </a:t>
            </a:r>
            <a:r>
              <a:rPr lang="en-US" dirty="0" err="1" smtClean="0"/>
              <a:t>Navigaion</a:t>
            </a:r>
            <a:r>
              <a:rPr lang="en-US" dirty="0" smtClean="0"/>
              <a:t> Collections</a:t>
            </a:r>
          </a:p>
          <a:p>
            <a:pPr marL="0" indent="0">
              <a:buNone/>
            </a:pPr>
            <a:r>
              <a:rPr lang="en-US" dirty="0" smtClean="0"/>
              <a:t>&gt; Pagelet wizard</a:t>
            </a:r>
          </a:p>
          <a:p>
            <a:pPr marL="0" indent="0">
              <a:buNone/>
            </a:pPr>
            <a:r>
              <a:rPr lang="en-US" dirty="0" smtClean="0"/>
              <a:t>&gt; Structure and Content</a:t>
            </a:r>
          </a:p>
          <a:p>
            <a:pPr marL="0" indent="0">
              <a:buNone/>
            </a:pPr>
            <a:r>
              <a:rPr lang="en-US" dirty="0" smtClean="0"/>
              <a:t>&gt; Inter Window Communication</a:t>
            </a:r>
          </a:p>
          <a:p>
            <a:pPr marL="0" indent="0">
              <a:buNone/>
            </a:pPr>
            <a:endParaRPr lang="en-US" dirty="0"/>
          </a:p>
        </p:txBody>
      </p:sp>
    </p:spTree>
    <p:extLst>
      <p:ext uri="{BB962C8B-B14F-4D97-AF65-F5344CB8AC3E}">
        <p14:creationId xmlns:p14="http://schemas.microsoft.com/office/powerpoint/2010/main" val="2242518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err="1" smtClean="0"/>
              <a:t>Questions</a:t>
            </a:r>
            <a:r>
              <a:rPr lang="nl-NL" dirty="0" smtClean="0"/>
              <a:t> &amp; DISCUSSION</a:t>
            </a:r>
            <a:endParaRPr lang="nl-NL" dirty="0"/>
          </a:p>
        </p:txBody>
      </p:sp>
      <p:sp>
        <p:nvSpPr>
          <p:cNvPr id="7" name="Content Placeholder 6"/>
          <p:cNvSpPr>
            <a:spLocks noGrp="1"/>
          </p:cNvSpPr>
          <p:nvPr>
            <p:ph idx="1"/>
          </p:nvPr>
        </p:nvSpPr>
        <p:spPr/>
        <p:txBody>
          <a:bodyPr/>
          <a:lstStyle/>
          <a:p>
            <a:r>
              <a:rPr lang="nl-NL" dirty="0" err="1" smtClean="0"/>
              <a:t>Questions</a:t>
            </a:r>
            <a:r>
              <a:rPr lang="nl-NL" dirty="0" smtClean="0"/>
              <a:t>?</a:t>
            </a:r>
          </a:p>
          <a:p>
            <a:r>
              <a:rPr lang="nl-NL" dirty="0" err="1" smtClean="0"/>
              <a:t>Other</a:t>
            </a:r>
            <a:r>
              <a:rPr lang="nl-NL" dirty="0" smtClean="0"/>
              <a:t> </a:t>
            </a:r>
            <a:r>
              <a:rPr lang="nl-NL" dirty="0" err="1" smtClean="0"/>
              <a:t>ideas</a:t>
            </a:r>
            <a:r>
              <a:rPr lang="nl-NL" dirty="0" smtClean="0"/>
              <a:t>?</a:t>
            </a:r>
          </a:p>
          <a:p>
            <a:r>
              <a:rPr lang="nl-NL" dirty="0" err="1" smtClean="0"/>
              <a:t>Your</a:t>
            </a:r>
            <a:r>
              <a:rPr lang="nl-NL" dirty="0" smtClean="0"/>
              <a:t> </a:t>
            </a:r>
            <a:r>
              <a:rPr lang="nl-NL" dirty="0" err="1" smtClean="0"/>
              <a:t>examples</a:t>
            </a:r>
            <a:r>
              <a:rPr lang="nl-NL" dirty="0" smtClean="0"/>
              <a:t>?</a:t>
            </a:r>
            <a:endParaRPr lang="nl-NL"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533415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Mark van der </a:t>
            </a:r>
            <a:r>
              <a:rPr lang="en-US" dirty="0" smtClean="0"/>
              <a:t>Molen</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a:t>Functional Application Manager</a:t>
            </a:r>
          </a:p>
          <a:p>
            <a:r>
              <a:rPr lang="en-US" dirty="0"/>
              <a:t>University of </a:t>
            </a:r>
            <a:r>
              <a:rPr lang="en-US" dirty="0" smtClean="0"/>
              <a:t>Amsterdam</a:t>
            </a:r>
          </a:p>
          <a:p>
            <a:r>
              <a:rPr lang="en-US" dirty="0"/>
              <a:t>m.vandermolen@uva.nl</a:t>
            </a:r>
          </a:p>
          <a:p>
            <a:endParaRPr lang="en-US" dirty="0"/>
          </a:p>
        </p:txBody>
      </p:sp>
      <p:sp>
        <p:nvSpPr>
          <p:cNvPr id="5" name="Text Placeholder 4"/>
          <p:cNvSpPr>
            <a:spLocks noGrp="1"/>
          </p:cNvSpPr>
          <p:nvPr>
            <p:ph type="body" sz="quarter" idx="3"/>
          </p:nvPr>
        </p:nvSpPr>
        <p:spPr/>
        <p:txBody>
          <a:bodyPr/>
          <a:lstStyle/>
          <a:p>
            <a:r>
              <a:rPr lang="en-US" dirty="0" err="1"/>
              <a:t>Carolien</a:t>
            </a:r>
            <a:r>
              <a:rPr lang="en-US" dirty="0"/>
              <a:t> ten </a:t>
            </a:r>
            <a:r>
              <a:rPr lang="en-US" dirty="0" err="1" smtClean="0"/>
              <a:t>Oever</a:t>
            </a:r>
            <a:endParaRPr lang="en-US" dirty="0"/>
          </a:p>
        </p:txBody>
      </p:sp>
      <p:sp>
        <p:nvSpPr>
          <p:cNvPr id="6" name="Content Placeholder 5"/>
          <p:cNvSpPr>
            <a:spLocks noGrp="1"/>
          </p:cNvSpPr>
          <p:nvPr>
            <p:ph sz="quarter" idx="4"/>
          </p:nvPr>
        </p:nvSpPr>
        <p:spPr>
          <a:xfrm>
            <a:off x="4491990" y="2967788"/>
            <a:ext cx="3566160" cy="1446168"/>
          </a:xfrm>
        </p:spPr>
        <p:txBody>
          <a:bodyPr>
            <a:normAutofit/>
          </a:bodyPr>
          <a:lstStyle/>
          <a:p>
            <a:r>
              <a:rPr lang="en-US" dirty="0"/>
              <a:t>Functional Application Manager</a:t>
            </a:r>
          </a:p>
          <a:p>
            <a:r>
              <a:rPr lang="en-US" dirty="0"/>
              <a:t>University of Amsterdam</a:t>
            </a:r>
          </a:p>
          <a:p>
            <a:r>
              <a:rPr lang="en-US" dirty="0" smtClean="0"/>
              <a:t>c.a.m.tenoever@uva.nl</a:t>
            </a:r>
            <a:endParaRPr lang="en-US" dirty="0"/>
          </a:p>
          <a:p>
            <a:endParaRPr lang="en-US" dirty="0" smtClean="0"/>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2898579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16-17 October 2017</a:t>
            </a:r>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2493" b="12493"/>
          <a:stretch>
            <a:fillRect/>
          </a:stretch>
        </p:blip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WORKCENTERS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251608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Workcenters</a:t>
            </a:r>
            <a:endParaRPr lang="nl-NL" dirty="0"/>
          </a:p>
        </p:txBody>
      </p:sp>
      <p:pic>
        <p:nvPicPr>
          <p:cNvPr id="5" name="Content Placeholder 4"/>
          <p:cNvPicPr>
            <a:picLocks noGrp="1" noChangeAspect="1"/>
          </p:cNvPicPr>
          <p:nvPr>
            <p:ph idx="1"/>
          </p:nvPr>
        </p:nvPicPr>
        <p:blipFill>
          <a:blip r:embed="rId2"/>
          <a:stretch>
            <a:fillRect/>
          </a:stretch>
        </p:blipFill>
        <p:spPr>
          <a:xfrm>
            <a:off x="910490" y="2286000"/>
            <a:ext cx="7005519" cy="4022725"/>
          </a:xfrm>
          <a:prstGeom prst="rect">
            <a:avLst/>
          </a:prstGeom>
        </p:spPr>
        <p:style>
          <a:lnRef idx="2">
            <a:schemeClr val="accent3"/>
          </a:lnRef>
          <a:fillRef idx="1">
            <a:schemeClr val="lt1"/>
          </a:fillRef>
          <a:effectRef idx="0">
            <a:schemeClr val="accent3"/>
          </a:effectRef>
          <a:fontRef idx="minor">
            <a:schemeClr val="dk1"/>
          </a:fontRef>
        </p:style>
      </p:pic>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252018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Workcenter types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Navigation only</a:t>
            </a:r>
            <a:r>
              <a:rPr lang="en-US" dirty="0"/>
              <a:t/>
            </a:r>
            <a:br>
              <a:rPr lang="en-US" dirty="0"/>
            </a:br>
            <a:r>
              <a:rPr lang="en-US" dirty="0" smtClean="0"/>
              <a:t>One or more navigation collections without student specific criteria</a:t>
            </a:r>
            <a:endParaRPr lang="en-US" dirty="0"/>
          </a:p>
          <a:p>
            <a:pPr>
              <a:buFont typeface="Arial" panose="020B0604020202020204" pitchFamily="34" charset="0"/>
              <a:buChar char="•"/>
            </a:pPr>
            <a:r>
              <a:rPr lang="en-US" dirty="0" smtClean="0"/>
              <a:t>Worklists</a:t>
            </a:r>
            <a:r>
              <a:rPr lang="en-US" dirty="0"/>
              <a:t/>
            </a:r>
            <a:br>
              <a:rPr lang="en-US" dirty="0"/>
            </a:br>
            <a:r>
              <a:rPr lang="en-US" dirty="0" smtClean="0"/>
              <a:t>One or more pagelets with ‘to-do</a:t>
            </a:r>
            <a:r>
              <a:rPr lang="en-US" dirty="0"/>
              <a:t> </a:t>
            </a:r>
            <a:r>
              <a:rPr lang="en-US" dirty="0" smtClean="0"/>
              <a:t>actions’ for students for certain criteria.</a:t>
            </a:r>
            <a:endParaRPr lang="en-US" dirty="0"/>
          </a:p>
          <a:p>
            <a:pPr>
              <a:buFont typeface="Arial" panose="020B0604020202020204" pitchFamily="34" charset="0"/>
              <a:buChar char="•"/>
            </a:pPr>
            <a:r>
              <a:rPr lang="en-US" dirty="0" smtClean="0"/>
              <a:t>Process workflow</a:t>
            </a:r>
            <a:r>
              <a:rPr lang="en-US" dirty="0"/>
              <a:t/>
            </a:r>
            <a:br>
              <a:rPr lang="en-US" dirty="0"/>
            </a:br>
            <a:r>
              <a:rPr lang="en-US" dirty="0" smtClean="0"/>
              <a:t>Support a simple or complex process where students ‘move’ from pagelet to pagelet depending on their ‘state’ in the process</a:t>
            </a:r>
            <a:r>
              <a:rPr lang="en-US" dirty="0" smtClean="0"/>
              <a:t>. Basically an advanced form of the Worklist type.</a:t>
            </a:r>
            <a:endParaRPr lang="en-US" dirty="0" smtClean="0"/>
          </a:p>
          <a:p>
            <a:pPr>
              <a:buFont typeface="Arial" panose="020B0604020202020204" pitchFamily="34" charset="0"/>
              <a:buChar char="•"/>
            </a:pPr>
            <a:r>
              <a:rPr lang="en-US" dirty="0" smtClean="0"/>
              <a:t>Workplace</a:t>
            </a:r>
            <a:br>
              <a:rPr lang="en-US" dirty="0" smtClean="0"/>
            </a:br>
            <a:r>
              <a:rPr lang="en-US" dirty="0" smtClean="0"/>
              <a:t>A single pagelet with links depending on prefilled </a:t>
            </a:r>
            <a:r>
              <a:rPr lang="en-US" dirty="0" smtClean="0"/>
              <a:t>student data</a:t>
            </a:r>
            <a:r>
              <a:rPr lang="en-US" dirty="0" smtClean="0"/>
              <a:t>.</a:t>
            </a:r>
            <a:endParaRPr lang="en-US" dirty="0"/>
          </a:p>
          <a:p>
            <a:pPr>
              <a:buFont typeface="Arial" panose="020B0604020202020204" pitchFamily="34" charset="0"/>
              <a:buChar char="•"/>
            </a:pPr>
            <a:r>
              <a:rPr lang="en-US" dirty="0" smtClean="0"/>
              <a:t>Information only</a:t>
            </a:r>
            <a:r>
              <a:rPr lang="en-US" dirty="0"/>
              <a:t/>
            </a:r>
            <a:br>
              <a:rPr lang="en-US" dirty="0"/>
            </a:br>
            <a:r>
              <a:rPr lang="en-US" dirty="0" smtClean="0"/>
              <a:t>Single pagelet with information. Dashboard style, no left panel</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423330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Only</a:t>
            </a:r>
            <a:endParaRPr lang="en-US" dirty="0"/>
          </a:p>
        </p:txBody>
      </p:sp>
      <p:sp>
        <p:nvSpPr>
          <p:cNvPr id="3" name="Content Placeholder 2"/>
          <p:cNvSpPr>
            <a:spLocks noGrp="1"/>
          </p:cNvSpPr>
          <p:nvPr>
            <p:ph idx="1"/>
          </p:nvPr>
        </p:nvSpPr>
        <p:spPr>
          <a:xfrm>
            <a:off x="768097" y="2286000"/>
            <a:ext cx="2570189" cy="4023360"/>
          </a:xfrm>
        </p:spPr>
        <p:txBody>
          <a:bodyPr>
            <a:normAutofit/>
          </a:bodyPr>
          <a:lstStyle/>
          <a:p>
            <a:pPr marL="0" indent="0">
              <a:buNone/>
            </a:pPr>
            <a:r>
              <a:rPr lang="en-US" sz="1800" dirty="0" smtClean="0"/>
              <a:t>A single navigation collection with links</a:t>
            </a:r>
          </a:p>
          <a:p>
            <a:pPr marL="0" indent="0">
              <a:buNone/>
            </a:pPr>
            <a:r>
              <a:rPr lang="en-US" sz="1800" dirty="0" smtClean="0"/>
              <a:t>Useful for simplifying navigation, for example to put different related menu items together from different menus.</a:t>
            </a:r>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5" name="Picture 4"/>
          <p:cNvPicPr>
            <a:picLocks noChangeAspect="1"/>
          </p:cNvPicPr>
          <p:nvPr/>
        </p:nvPicPr>
        <p:blipFill>
          <a:blip r:embed="rId2"/>
          <a:stretch>
            <a:fillRect/>
          </a:stretch>
        </p:blipFill>
        <p:spPr>
          <a:xfrm>
            <a:off x="3321794" y="2286001"/>
            <a:ext cx="5444836" cy="2852056"/>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4632155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1788</TotalTime>
  <Words>3233</Words>
  <Application>Microsoft Office PowerPoint</Application>
  <PresentationFormat>On-screen Show (4:3)</PresentationFormat>
  <Paragraphs>402</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Tw Cen MT</vt:lpstr>
      <vt:lpstr>Tw Cen MT Condensed</vt:lpstr>
      <vt:lpstr>Wingdings 3</vt:lpstr>
      <vt:lpstr>Integral</vt:lpstr>
      <vt:lpstr>Usability 2.0:  How to create advanced workcenters, dashboards and pagelets without AppDesigner</vt:lpstr>
      <vt:lpstr>presenters</vt:lpstr>
      <vt:lpstr>PowerPoint Presentation</vt:lpstr>
      <vt:lpstr>University of amsterdam</vt:lpstr>
      <vt:lpstr>AGENDA</vt:lpstr>
      <vt:lpstr>WORKCENTERS</vt:lpstr>
      <vt:lpstr>Workcenters</vt:lpstr>
      <vt:lpstr>Workcenter types</vt:lpstr>
      <vt:lpstr>Navigation Only</vt:lpstr>
      <vt:lpstr>Worklists</vt:lpstr>
      <vt:lpstr>Process workflow</vt:lpstr>
      <vt:lpstr>Workplace</vt:lpstr>
      <vt:lpstr>Information only</vt:lpstr>
      <vt:lpstr>Customize pagelets</vt:lpstr>
      <vt:lpstr>Customize pagelets</vt:lpstr>
      <vt:lpstr>TECHNICAL</vt:lpstr>
      <vt:lpstr>Workcenter basics: types</vt:lpstr>
      <vt:lpstr>Workcenter basics: Configuration</vt:lpstr>
      <vt:lpstr>pagelets: Tips and tricks</vt:lpstr>
      <vt:lpstr>Demo</vt:lpstr>
      <vt:lpstr>PowerPoint Presentation</vt:lpstr>
      <vt:lpstr>PowerPoint Presentation</vt:lpstr>
      <vt:lpstr>pagelets: Tips and tricks</vt:lpstr>
      <vt:lpstr>pagelets: Tips and tricks</vt:lpstr>
      <vt:lpstr>BRANDING OBJECTS</vt:lpstr>
      <vt:lpstr>Branding OBJECTS</vt:lpstr>
      <vt:lpstr>pagelets: Javascript &amp; CSS</vt:lpstr>
      <vt:lpstr>pagelets: Images</vt:lpstr>
      <vt:lpstr>pagelets: Dynamic Query Links</vt:lpstr>
      <vt:lpstr>pagelets: Dynamic Component Links</vt:lpstr>
      <vt:lpstr>pagelets: Mouse Overs</vt:lpstr>
      <vt:lpstr>pagelets: Images</vt:lpstr>
      <vt:lpstr>pagelets: Tresholds</vt:lpstr>
      <vt:lpstr>pagelets: Custom Tresholds</vt:lpstr>
      <vt:lpstr>pagelets: Custom Components</vt:lpstr>
      <vt:lpstr>pagelets: Custom Components</vt:lpstr>
      <vt:lpstr>Pagelet: Information only</vt:lpstr>
      <vt:lpstr>Pagelet: Information only</vt:lpstr>
      <vt:lpstr>RUNNING BI Publisher from a Pagelet</vt:lpstr>
      <vt:lpstr>RUNNING BI Publisher from a Pagelet</vt:lpstr>
      <vt:lpstr>RUNNING BI Publisher from a Pagelet</vt:lpstr>
      <vt:lpstr>Navigation Collection</vt:lpstr>
      <vt:lpstr>STRUCTURE AND CONTENT</vt:lpstr>
      <vt:lpstr>SECURITY</vt:lpstr>
      <vt:lpstr>Workcenters: 9.2</vt:lpstr>
      <vt:lpstr>Workcenters: Fluid</vt:lpstr>
      <vt:lpstr>9.2 Classic Workcenter</vt:lpstr>
      <vt:lpstr>9.2 Fluid Workcenter</vt:lpstr>
      <vt:lpstr>Fluid Homepage</vt:lpstr>
      <vt:lpstr>Fluid Homepage: Dynamic tiles</vt:lpstr>
      <vt:lpstr>Fluid Homepage: Dynamic tiles</vt:lpstr>
      <vt:lpstr>Workcenters: SUMMARIZE</vt:lpstr>
      <vt:lpstr>Usefull menu items</vt:lpstr>
      <vt:lpstr>Questions &amp; DISCUSSION</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Mark van der Molen</cp:lastModifiedBy>
  <cp:revision>76</cp:revision>
  <dcterms:created xsi:type="dcterms:W3CDTF">2015-09-02T14:36:24Z</dcterms:created>
  <dcterms:modified xsi:type="dcterms:W3CDTF">2017-10-13T11:56:14Z</dcterms:modified>
</cp:coreProperties>
</file>