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9" r:id="rId10"/>
    <p:sldId id="264" r:id="rId11"/>
    <p:sldId id="270" r:id="rId12"/>
    <p:sldId id="265" r:id="rId13"/>
    <p:sldId id="266" r:id="rId14"/>
    <p:sldId id="267" r:id="rId15"/>
    <p:sldId id="268"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7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243444891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44700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dirty="0"/>
              <a:t>Initial discussions at my institution centered around what information to collect and store in PS; what to feed in from admission (we collect some gender identity information on our application); how to allow opt-in/opt-out capabilities for use cases such as LGBTQ group mailing lists; PS class rosters; LMS class rosters; housing surveys; How do we define/use existing SEX field?</a:t>
            </a:r>
          </a:p>
        </p:txBody>
      </p:sp>
    </p:spTree>
    <p:extLst>
      <p:ext uri="{BB962C8B-B14F-4D97-AF65-F5344CB8AC3E}">
        <p14:creationId xmlns:p14="http://schemas.microsoft.com/office/powerpoint/2010/main" val="2064947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Initial discussions at my institution centered around what information to collect and store in PS; what to feed in from admission (we collect some gender identity information on our application); how to allow opt-in/opt-out capabilities for use cases such as LGBTQ group mailing lists; PS class rosters; LMS class rosters; housing surveys; How do we define/use existing SEX field?</a:t>
            </a:r>
          </a:p>
        </p:txBody>
      </p:sp>
    </p:spTree>
    <p:extLst>
      <p:ext uri="{BB962C8B-B14F-4D97-AF65-F5344CB8AC3E}">
        <p14:creationId xmlns:p14="http://schemas.microsoft.com/office/powerpoint/2010/main" val="2134249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49007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19283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30949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3539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14211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70740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2291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169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26840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49275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8924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30168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744575"/>
            <a:ext cx="8520600" cy="2882100"/>
          </a:xfrm>
          <a:prstGeom prst="rect">
            <a:avLst/>
          </a:prstGeom>
        </p:spPr>
        <p:txBody>
          <a:bodyPr wrap="square" lIns="91425" tIns="91425" rIns="91425" bIns="91425" anchor="t" anchorCtr="0">
            <a:noAutofit/>
          </a:bodyPr>
          <a:lstStyle/>
          <a:p>
            <a:pPr lvl="0">
              <a:spcBef>
                <a:spcPts val="0"/>
              </a:spcBef>
              <a:buNone/>
            </a:pPr>
            <a:r>
              <a:rPr lang="en" sz="3600" dirty="0"/>
              <a:t>Gender-related information </a:t>
            </a:r>
          </a:p>
          <a:p>
            <a:pPr lvl="0">
              <a:spcBef>
                <a:spcPts val="0"/>
              </a:spcBef>
              <a:buNone/>
            </a:pPr>
            <a:r>
              <a:rPr lang="en" sz="3600" dirty="0"/>
              <a:t>in PeopleSoft Campus Solutions </a:t>
            </a:r>
            <a:r>
              <a:rPr lang="en" sz="3600" dirty="0" smtClean="0"/>
              <a:t>9.2, PUM </a:t>
            </a:r>
            <a:r>
              <a:rPr lang="en" sz="3600" dirty="0" smtClean="0"/>
              <a:t>006</a:t>
            </a:r>
            <a:br>
              <a:rPr lang="en" sz="3600" dirty="0" smtClean="0"/>
            </a:br>
            <a:r>
              <a:rPr lang="en" sz="3600" dirty="0"/>
              <a:t/>
            </a:r>
            <a:br>
              <a:rPr lang="en" sz="3600" dirty="0"/>
            </a:br>
            <a:r>
              <a:rPr lang="en" sz="2400" dirty="0" smtClean="0"/>
              <a:t>Criss Laidlaw | Williams College | claidlaw@williams.edu</a:t>
            </a:r>
            <a:endParaRPr lang="en" sz="3600" dirty="0"/>
          </a:p>
        </p:txBody>
      </p:sp>
      <p:sp>
        <p:nvSpPr>
          <p:cNvPr id="55" name="Shape 55"/>
          <p:cNvSpPr txBox="1">
            <a:spLocks noGrp="1"/>
          </p:cNvSpPr>
          <p:nvPr>
            <p:ph type="subTitle" idx="1"/>
          </p:nvPr>
        </p:nvSpPr>
        <p:spPr>
          <a:xfrm>
            <a:off x="260950" y="3807000"/>
            <a:ext cx="8520600" cy="792600"/>
          </a:xfrm>
          <a:prstGeom prst="rect">
            <a:avLst/>
          </a:prstGeom>
        </p:spPr>
        <p:txBody>
          <a:bodyPr wrap="square" lIns="91425" tIns="91425" rIns="91425" bIns="91425" anchor="t" anchorCtr="0">
            <a:noAutofit/>
          </a:bodyPr>
          <a:lstStyle/>
          <a:p>
            <a:pPr lvl="0">
              <a:spcBef>
                <a:spcPts val="0"/>
              </a:spcBef>
              <a:buNone/>
            </a:pPr>
            <a:r>
              <a:rPr lang="en" dirty="0" smtClean="0"/>
              <a:t>HEUG EMEA, O</a:t>
            </a:r>
            <a:r>
              <a:rPr lang="en-US" dirty="0" smtClean="0"/>
              <a:t>c</a:t>
            </a:r>
            <a:r>
              <a:rPr lang="en" dirty="0" smtClean="0"/>
              <a:t>tober 2017</a:t>
            </a:r>
            <a:endParaRPr lang="e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dirty="0"/>
              <a:t>Discussion items</a:t>
            </a:r>
          </a:p>
        </p:txBody>
      </p:sp>
      <p:sp>
        <p:nvSpPr>
          <p:cNvPr id="107" name="Shape 10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dirty="0"/>
              <a:t>Is collecting and using gender-related information of interest</a:t>
            </a:r>
            <a:r>
              <a:rPr lang="en" dirty="0" smtClean="0"/>
              <a:t>?</a:t>
            </a:r>
          </a:p>
          <a:p>
            <a:pPr lvl="0">
              <a:spcBef>
                <a:spcPts val="0"/>
              </a:spcBef>
              <a:buNone/>
            </a:pPr>
            <a:endParaRPr lang="en" dirty="0"/>
          </a:p>
          <a:p>
            <a:pPr lvl="0">
              <a:spcBef>
                <a:spcPts val="0"/>
              </a:spcBef>
              <a:buNone/>
            </a:pPr>
            <a:r>
              <a:rPr lang="en" dirty="0"/>
              <a:t>What information items are worth collecting</a:t>
            </a:r>
            <a:r>
              <a:rPr lang="en" dirty="0" smtClean="0"/>
              <a:t>?</a:t>
            </a:r>
            <a:endParaRPr lang="en" dirty="0"/>
          </a:p>
        </p:txBody>
      </p:sp>
      <p:pic>
        <p:nvPicPr>
          <p:cNvPr id="2" name="Picture 1"/>
          <p:cNvPicPr>
            <a:picLocks noChangeAspect="1"/>
          </p:cNvPicPr>
          <p:nvPr/>
        </p:nvPicPr>
        <p:blipFill>
          <a:blip r:embed="rId3"/>
          <a:stretch>
            <a:fillRect/>
          </a:stretch>
        </p:blipFill>
        <p:spPr>
          <a:xfrm>
            <a:off x="5314416" y="4371867"/>
            <a:ext cx="3829584" cy="77163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dirty="0"/>
              <a:t>Discussion items</a:t>
            </a:r>
          </a:p>
        </p:txBody>
      </p:sp>
      <p:sp>
        <p:nvSpPr>
          <p:cNvPr id="107" name="Shape 10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dirty="0" smtClean="0"/>
              <a:t>How </a:t>
            </a:r>
            <a:r>
              <a:rPr lang="en" dirty="0"/>
              <a:t>will information be used</a:t>
            </a:r>
            <a:r>
              <a:rPr lang="en" dirty="0" smtClean="0"/>
              <a:t>? </a:t>
            </a:r>
          </a:p>
          <a:p>
            <a:pPr lvl="0">
              <a:spcBef>
                <a:spcPts val="0"/>
              </a:spcBef>
              <a:buNone/>
            </a:pPr>
            <a:r>
              <a:rPr lang="en-US" i="1" dirty="0" smtClean="0"/>
              <a:t>M</a:t>
            </a:r>
            <a:r>
              <a:rPr lang="en" i="1" dirty="0" smtClean="0"/>
              <a:t>ust be clearly documented in light of GDPR</a:t>
            </a:r>
            <a:endParaRPr lang="en" dirty="0" smtClean="0"/>
          </a:p>
          <a:p>
            <a:pPr lvl="0">
              <a:spcBef>
                <a:spcPts val="0"/>
              </a:spcBef>
              <a:buNone/>
            </a:pPr>
            <a:r>
              <a:rPr lang="en" dirty="0" smtClean="0"/>
              <a:t>Who </a:t>
            </a:r>
            <a:r>
              <a:rPr lang="en" dirty="0"/>
              <a:t>will have </a:t>
            </a:r>
            <a:r>
              <a:rPr lang="en" dirty="0" smtClean="0"/>
              <a:t>access, to what, and when?</a:t>
            </a:r>
            <a:endParaRPr lang="en" dirty="0"/>
          </a:p>
          <a:p>
            <a:pPr lvl="0">
              <a:spcBef>
                <a:spcPts val="0"/>
              </a:spcBef>
              <a:buNone/>
            </a:pPr>
            <a:r>
              <a:rPr lang="en" dirty="0"/>
              <a:t>How will we inform students of usage &amp; access?</a:t>
            </a:r>
          </a:p>
          <a:p>
            <a:pPr lvl="0">
              <a:spcBef>
                <a:spcPts val="0"/>
              </a:spcBef>
              <a:buNone/>
            </a:pPr>
            <a:r>
              <a:rPr lang="en" dirty="0"/>
              <a:t>Should we extend </a:t>
            </a:r>
            <a:r>
              <a:rPr lang="en" dirty="0" smtClean="0"/>
              <a:t>information collection &amp; use to </a:t>
            </a:r>
            <a:r>
              <a:rPr lang="en" dirty="0"/>
              <a:t>include faculty &amp; </a:t>
            </a:r>
            <a:r>
              <a:rPr lang="en" dirty="0" smtClean="0"/>
              <a:t>staff?</a:t>
            </a:r>
            <a:endParaRPr lang="en" dirty="0"/>
          </a:p>
        </p:txBody>
      </p:sp>
      <p:pic>
        <p:nvPicPr>
          <p:cNvPr id="2" name="Picture 1"/>
          <p:cNvPicPr>
            <a:picLocks noChangeAspect="1"/>
          </p:cNvPicPr>
          <p:nvPr/>
        </p:nvPicPr>
        <p:blipFill>
          <a:blip r:embed="rId3"/>
          <a:stretch>
            <a:fillRect/>
          </a:stretch>
        </p:blipFill>
        <p:spPr>
          <a:xfrm>
            <a:off x="5314416" y="4371867"/>
            <a:ext cx="3829584" cy="771633"/>
          </a:xfrm>
          <a:prstGeom prst="rect">
            <a:avLst/>
          </a:prstGeom>
        </p:spPr>
      </p:pic>
    </p:spTree>
    <p:extLst>
      <p:ext uri="{BB962C8B-B14F-4D97-AF65-F5344CB8AC3E}">
        <p14:creationId xmlns:p14="http://schemas.microsoft.com/office/powerpoint/2010/main" val="1902811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dirty="0"/>
              <a:t>Definitions (from PeopleBooks </a:t>
            </a:r>
            <a:r>
              <a:rPr lang="en" dirty="0" smtClean="0"/>
              <a:t>documentation</a:t>
            </a:r>
            <a:r>
              <a:rPr lang="en" dirty="0"/>
              <a:t>)</a:t>
            </a:r>
          </a:p>
        </p:txBody>
      </p:sp>
      <p:sp>
        <p:nvSpPr>
          <p:cNvPr id="113" name="Shape 113"/>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spcBef>
                <a:spcPts val="2200"/>
              </a:spcBef>
              <a:spcAft>
                <a:spcPts val="0"/>
              </a:spcAft>
              <a:buNone/>
            </a:pPr>
            <a:r>
              <a:rPr lang="en" sz="1100" b="1">
                <a:solidFill>
                  <a:srgbClr val="343434"/>
                </a:solidFill>
              </a:rPr>
              <a:t>Birth Gender</a:t>
            </a:r>
          </a:p>
          <a:p>
            <a:pPr lvl="0" rtl="0">
              <a:spcBef>
                <a:spcPts val="900"/>
              </a:spcBef>
              <a:spcAft>
                <a:spcPts val="0"/>
              </a:spcAft>
              <a:buNone/>
            </a:pPr>
            <a:r>
              <a:rPr lang="en" sz="1100">
                <a:solidFill>
                  <a:srgbClr val="343434"/>
                </a:solidFill>
              </a:rPr>
              <a:t>Select a birth gender from the list of values, if permitted. The field label is defined as message text on the Biographic Fields page.</a:t>
            </a:r>
          </a:p>
          <a:p>
            <a:pPr lvl="0" rtl="0">
              <a:spcBef>
                <a:spcPts val="2200"/>
              </a:spcBef>
              <a:spcAft>
                <a:spcPts val="0"/>
              </a:spcAft>
              <a:buNone/>
            </a:pPr>
            <a:r>
              <a:rPr lang="en" sz="1100" b="1">
                <a:solidFill>
                  <a:srgbClr val="343434"/>
                </a:solidFill>
              </a:rPr>
              <a:t>Gender Identity</a:t>
            </a:r>
          </a:p>
          <a:p>
            <a:pPr lvl="0" rtl="0">
              <a:spcBef>
                <a:spcPts val="900"/>
              </a:spcBef>
              <a:spcAft>
                <a:spcPts val="0"/>
              </a:spcAft>
              <a:buNone/>
            </a:pPr>
            <a:r>
              <a:rPr lang="en" sz="1100">
                <a:solidFill>
                  <a:srgbClr val="343434"/>
                </a:solidFill>
              </a:rPr>
              <a:t>Select a gender identity from the list of values, if permitted. The field label is defined as message text on the Biographic Fields page. If you select Other, and the Other Identity field is included, the Other Identity field appears.</a:t>
            </a:r>
          </a:p>
          <a:p>
            <a:pPr lvl="0" rtl="0">
              <a:spcBef>
                <a:spcPts val="2200"/>
              </a:spcBef>
              <a:spcAft>
                <a:spcPts val="0"/>
              </a:spcAft>
              <a:buNone/>
            </a:pPr>
            <a:r>
              <a:rPr lang="en" sz="1100" b="1">
                <a:solidFill>
                  <a:srgbClr val="343434"/>
                </a:solidFill>
              </a:rPr>
              <a:t>Other Identity</a:t>
            </a:r>
          </a:p>
          <a:p>
            <a:pPr lvl="0" rtl="0">
              <a:spcBef>
                <a:spcPts val="900"/>
              </a:spcBef>
              <a:spcAft>
                <a:spcPts val="0"/>
              </a:spcAft>
              <a:buNone/>
            </a:pPr>
            <a:r>
              <a:rPr lang="en" sz="1100">
                <a:solidFill>
                  <a:srgbClr val="343434"/>
                </a:solidFill>
              </a:rPr>
              <a:t>Enter a description with a maximum of 120 characters. The field label is defined as message text on the Biographic Fields page.</a:t>
            </a:r>
          </a:p>
          <a:p>
            <a:pPr lvl="0" rtl="0">
              <a:spcBef>
                <a:spcPts val="900"/>
              </a:spcBef>
              <a:spcAft>
                <a:spcPts val="0"/>
              </a:spcAft>
              <a:buNone/>
            </a:pPr>
            <a:r>
              <a:rPr lang="en" sz="1100">
                <a:solidFill>
                  <a:srgbClr val="343434"/>
                </a:solidFill>
              </a:rPr>
              <a:t>This field appears if Gender Identity is included on the page and is set to Other, or if Other Identity is included but Gender Identity is not. However, if an Other Identity value is saved and Gender Identity is not included on the page, the Gender Identity value in the underlying record is set to Other (OT).</a:t>
            </a:r>
          </a:p>
          <a:p>
            <a:pPr lvl="0">
              <a:spcBef>
                <a:spcPts val="0"/>
              </a:spcBef>
              <a:buNone/>
            </a:pP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Definitions, continued</a:t>
            </a:r>
          </a:p>
        </p:txBody>
      </p:sp>
      <p:sp>
        <p:nvSpPr>
          <p:cNvPr id="119" name="Shape 119"/>
          <p:cNvSpPr txBox="1">
            <a:spLocks noGrp="1"/>
          </p:cNvSpPr>
          <p:nvPr>
            <p:ph type="body" idx="1"/>
          </p:nvPr>
        </p:nvSpPr>
        <p:spPr>
          <a:xfrm>
            <a:off x="311700" y="1152475"/>
            <a:ext cx="8520600" cy="3678000"/>
          </a:xfrm>
          <a:prstGeom prst="rect">
            <a:avLst/>
          </a:prstGeom>
        </p:spPr>
        <p:txBody>
          <a:bodyPr wrap="square" lIns="91425" tIns="91425" rIns="91425" bIns="91425" anchor="t" anchorCtr="0">
            <a:noAutofit/>
          </a:bodyPr>
          <a:lstStyle/>
          <a:p>
            <a:pPr lvl="0" rtl="0">
              <a:spcBef>
                <a:spcPts val="2200"/>
              </a:spcBef>
              <a:spcAft>
                <a:spcPts val="0"/>
              </a:spcAft>
              <a:buClr>
                <a:schemeClr val="dk1"/>
              </a:buClr>
              <a:buSzPct val="100000"/>
              <a:buFont typeface="Arial"/>
              <a:buNone/>
            </a:pPr>
            <a:r>
              <a:rPr lang="en" sz="1100" b="1">
                <a:solidFill>
                  <a:srgbClr val="343434"/>
                </a:solidFill>
              </a:rPr>
              <a:t>Sexual Orientation</a:t>
            </a:r>
          </a:p>
          <a:p>
            <a:pPr lvl="0" rtl="0">
              <a:spcBef>
                <a:spcPts val="900"/>
              </a:spcBef>
              <a:spcAft>
                <a:spcPts val="0"/>
              </a:spcAft>
              <a:buClr>
                <a:schemeClr val="dk1"/>
              </a:buClr>
              <a:buSzPct val="100000"/>
              <a:buFont typeface="Arial"/>
              <a:buNone/>
            </a:pPr>
            <a:r>
              <a:rPr lang="en" sz="1100">
                <a:solidFill>
                  <a:srgbClr val="343434"/>
                </a:solidFill>
              </a:rPr>
              <a:t>Select a sexual orientation from the list of values, if permitted. The field label is defined as message text on the Biographic Fields page. If you select Other, and the Other Orientation field is included, the Other Orientation field appears.</a:t>
            </a:r>
          </a:p>
          <a:p>
            <a:pPr lvl="0" rtl="0">
              <a:spcBef>
                <a:spcPts val="2200"/>
              </a:spcBef>
              <a:spcAft>
                <a:spcPts val="0"/>
              </a:spcAft>
              <a:buClr>
                <a:schemeClr val="dk1"/>
              </a:buClr>
              <a:buSzPct val="100000"/>
              <a:buFont typeface="Arial"/>
              <a:buNone/>
            </a:pPr>
            <a:r>
              <a:rPr lang="en" sz="1100" b="1">
                <a:solidFill>
                  <a:srgbClr val="343434"/>
                </a:solidFill>
              </a:rPr>
              <a:t>Other Orientation</a:t>
            </a:r>
          </a:p>
          <a:p>
            <a:pPr lvl="0" rtl="0">
              <a:spcBef>
                <a:spcPts val="900"/>
              </a:spcBef>
              <a:spcAft>
                <a:spcPts val="0"/>
              </a:spcAft>
              <a:buClr>
                <a:schemeClr val="dk1"/>
              </a:buClr>
              <a:buSzPct val="100000"/>
              <a:buFont typeface="Arial"/>
              <a:buNone/>
            </a:pPr>
            <a:r>
              <a:rPr lang="en" sz="1100">
                <a:solidFill>
                  <a:srgbClr val="343434"/>
                </a:solidFill>
              </a:rPr>
              <a:t>Enter a description with a maximum of 120 characters. The field label is defined as message text on the Biographic Fields page.</a:t>
            </a:r>
          </a:p>
          <a:p>
            <a:pPr lvl="0" rtl="0">
              <a:spcBef>
                <a:spcPts val="900"/>
              </a:spcBef>
              <a:spcAft>
                <a:spcPts val="0"/>
              </a:spcAft>
              <a:buClr>
                <a:schemeClr val="dk1"/>
              </a:buClr>
              <a:buSzPct val="100000"/>
              <a:buFont typeface="Arial"/>
              <a:buNone/>
            </a:pPr>
            <a:r>
              <a:rPr lang="en" sz="1100">
                <a:solidFill>
                  <a:srgbClr val="343434"/>
                </a:solidFill>
              </a:rPr>
              <a:t>This field appears if Sexual Orientation is included on the page and is set to Other or if Other Orientation is included but Sexual Orientation is not. However, if an Other Orientation value is saved and Sexual Orientation is not included on the page, the Sexual Orientation value in the underlying record is set to Other (OT).</a:t>
            </a:r>
          </a:p>
          <a:p>
            <a:pPr lvl="0" rtl="0">
              <a:spcBef>
                <a:spcPts val="2200"/>
              </a:spcBef>
              <a:spcAft>
                <a:spcPts val="0"/>
              </a:spcAft>
              <a:buClr>
                <a:schemeClr val="dk1"/>
              </a:buClr>
              <a:buSzPct val="100000"/>
              <a:buFont typeface="Arial"/>
              <a:buNone/>
            </a:pPr>
            <a:r>
              <a:rPr lang="en" sz="1100" b="1">
                <a:solidFill>
                  <a:srgbClr val="343434"/>
                </a:solidFill>
              </a:rPr>
              <a:t>Preferred Pronouns</a:t>
            </a:r>
          </a:p>
          <a:p>
            <a:pPr lvl="0" rtl="0">
              <a:spcBef>
                <a:spcPts val="900"/>
              </a:spcBef>
              <a:spcAft>
                <a:spcPts val="0"/>
              </a:spcAft>
              <a:buClr>
                <a:schemeClr val="dk1"/>
              </a:buClr>
              <a:buSzPct val="100000"/>
              <a:buFont typeface="Arial"/>
              <a:buNone/>
            </a:pPr>
            <a:r>
              <a:rPr lang="en" sz="1100">
                <a:solidFill>
                  <a:srgbClr val="343434"/>
                </a:solidFill>
              </a:rPr>
              <a:t>Select preferred pronouns from the list of values, if permitted. The field label is defined as message text on the Biographic Fields page. If you select Other, and the Other Pronouns field is included, the Other Pronouns field appears.</a:t>
            </a:r>
          </a:p>
          <a:p>
            <a:pPr lvl="0">
              <a:spcBef>
                <a:spcPts val="0"/>
              </a:spcBef>
              <a:buNone/>
            </a:pP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Definitions, continued</a:t>
            </a:r>
          </a:p>
        </p:txBody>
      </p:sp>
      <p:sp>
        <p:nvSpPr>
          <p:cNvPr id="125" name="Shape 125"/>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spcBef>
                <a:spcPts val="2200"/>
              </a:spcBef>
              <a:spcAft>
                <a:spcPts val="0"/>
              </a:spcAft>
              <a:buClr>
                <a:schemeClr val="dk1"/>
              </a:buClr>
              <a:buSzPct val="100000"/>
              <a:buFont typeface="Arial"/>
              <a:buNone/>
            </a:pPr>
            <a:r>
              <a:rPr lang="en" sz="1100" b="1">
                <a:solidFill>
                  <a:srgbClr val="343434"/>
                </a:solidFill>
              </a:rPr>
              <a:t>Other Pronouns</a:t>
            </a:r>
          </a:p>
          <a:p>
            <a:pPr lvl="0" rtl="0">
              <a:spcBef>
                <a:spcPts val="900"/>
              </a:spcBef>
              <a:spcAft>
                <a:spcPts val="0"/>
              </a:spcAft>
              <a:buClr>
                <a:schemeClr val="dk1"/>
              </a:buClr>
              <a:buSzPct val="100000"/>
              <a:buFont typeface="Arial"/>
              <a:buNone/>
            </a:pPr>
            <a:r>
              <a:rPr lang="en" sz="1100">
                <a:solidFill>
                  <a:srgbClr val="343434"/>
                </a:solidFill>
              </a:rPr>
              <a:t>Enter a description with a maximum of 120 characters. The field label is defined as message text on the Biographic Fields page.</a:t>
            </a:r>
          </a:p>
          <a:p>
            <a:pPr lvl="0" rtl="0">
              <a:spcBef>
                <a:spcPts val="900"/>
              </a:spcBef>
              <a:spcAft>
                <a:spcPts val="0"/>
              </a:spcAft>
              <a:buClr>
                <a:schemeClr val="dk1"/>
              </a:buClr>
              <a:buSzPct val="100000"/>
              <a:buFont typeface="Arial"/>
              <a:buNone/>
            </a:pPr>
            <a:r>
              <a:rPr lang="en" sz="1100">
                <a:solidFill>
                  <a:srgbClr val="343434"/>
                </a:solidFill>
              </a:rPr>
              <a:t>This field appears if Preferred Pronouns is included on the page and is set to Other or if Other Pronouns is included but Preferred Pronouns is not. However, if an Other Pronouns value is saved and Preferred Pronouns is not included on the page, the Preferred Pronouns value in the underlying record is set to Other (OT).</a:t>
            </a:r>
          </a:p>
          <a:p>
            <a:pPr lvl="0" rtl="0">
              <a:spcBef>
                <a:spcPts val="2200"/>
              </a:spcBef>
              <a:spcAft>
                <a:spcPts val="0"/>
              </a:spcAft>
              <a:buClr>
                <a:schemeClr val="dk1"/>
              </a:buClr>
              <a:buSzPct val="100000"/>
              <a:buFont typeface="Arial"/>
              <a:buNone/>
            </a:pPr>
            <a:r>
              <a:rPr lang="en" sz="1100" b="1">
                <a:solidFill>
                  <a:srgbClr val="343434"/>
                </a:solidFill>
              </a:rPr>
              <a:t>Attribute Label </a:t>
            </a:r>
            <a:r>
              <a:rPr lang="en" sz="1100">
                <a:solidFill>
                  <a:srgbClr val="343434"/>
                </a:solidFill>
              </a:rPr>
              <a:t>1 through 9</a:t>
            </a:r>
          </a:p>
          <a:p>
            <a:pPr lvl="0" rtl="0">
              <a:spcBef>
                <a:spcPts val="900"/>
              </a:spcBef>
              <a:spcAft>
                <a:spcPts val="0"/>
              </a:spcAft>
              <a:buClr>
                <a:schemeClr val="dk1"/>
              </a:buClr>
              <a:buSzPct val="100000"/>
              <a:buFont typeface="Arial"/>
              <a:buNone/>
            </a:pPr>
            <a:r>
              <a:rPr lang="en" sz="1100">
                <a:solidFill>
                  <a:srgbClr val="343434"/>
                </a:solidFill>
              </a:rPr>
              <a:t>Select a value from the list of values, if defined. Field labels are defined on the Biographic Fields page.</a:t>
            </a:r>
          </a:p>
          <a:p>
            <a:pPr lvl="0">
              <a:spcBef>
                <a:spcPts val="0"/>
              </a:spcBef>
              <a:buClr>
                <a:schemeClr val="dk1"/>
              </a:buClr>
              <a:buSzPct val="61111"/>
              <a:buFont typeface="Arial"/>
              <a:buNone/>
            </a:pPr>
            <a:endParaRPr/>
          </a:p>
          <a:p>
            <a:pPr lvl="0">
              <a:spcBef>
                <a:spcPts val="0"/>
              </a:spcBef>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Configuration Details</a:t>
            </a:r>
          </a:p>
        </p:txBody>
      </p:sp>
      <p:sp>
        <p:nvSpPr>
          <p:cNvPr id="131" name="Shape 131"/>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sz="1100">
                <a:solidFill>
                  <a:srgbClr val="343434"/>
                </a:solidFill>
                <a:highlight>
                  <a:srgbClr val="FFFFFF"/>
                </a:highlight>
              </a:rPr>
              <a:t>Access the Biographic Details page (Set Up SACR &gt; Install &gt; Campus Community Installation &gt; Biographic Fields).</a:t>
            </a:r>
          </a:p>
          <a:p>
            <a:pPr lvl="0">
              <a:spcBef>
                <a:spcPts val="0"/>
              </a:spcBef>
              <a:buNone/>
            </a:pPr>
            <a:r>
              <a:rPr lang="en" sz="1100">
                <a:solidFill>
                  <a:srgbClr val="343434"/>
                </a:solidFill>
                <a:highlight>
                  <a:srgbClr val="FFFFFF"/>
                </a:highlight>
              </a:rPr>
              <a:t>Access the Personal Details Configuration page (Set Up SACR &gt; Common Definitions &gt; Self Service &gt; Campus Community &gt; Personal Details Configuration).</a:t>
            </a:r>
          </a:p>
          <a:p>
            <a:pPr lvl="0" rtl="0">
              <a:spcBef>
                <a:spcPts val="900"/>
              </a:spcBef>
              <a:spcAft>
                <a:spcPts val="0"/>
              </a:spcAft>
              <a:buClr>
                <a:schemeClr val="dk1"/>
              </a:buClr>
              <a:buSzPct val="100000"/>
              <a:buFont typeface="Arial"/>
              <a:buNone/>
            </a:pPr>
            <a:r>
              <a:rPr lang="en" sz="1100">
                <a:solidFill>
                  <a:srgbClr val="343434"/>
                </a:solidFill>
              </a:rPr>
              <a:t>Translate values of Other, Prefer not to say and Unknown are delivered for:</a:t>
            </a:r>
          </a:p>
          <a:p>
            <a:pPr marL="711200" lvl="0" indent="-298450" rtl="0">
              <a:spcBef>
                <a:spcPts val="900"/>
              </a:spcBef>
              <a:spcAft>
                <a:spcPts val="0"/>
              </a:spcAft>
              <a:buClr>
                <a:srgbClr val="343434"/>
              </a:buClr>
              <a:buSzPct val="100000"/>
            </a:pPr>
            <a:r>
              <a:rPr lang="en" sz="1100">
                <a:solidFill>
                  <a:srgbClr val="343434"/>
                </a:solidFill>
              </a:rPr>
              <a:t>Birth Gender (SCC_BIRTH_GENDER)</a:t>
            </a:r>
          </a:p>
          <a:p>
            <a:pPr marL="711200" lvl="0" indent="-298450" rtl="0">
              <a:spcBef>
                <a:spcPts val="900"/>
              </a:spcBef>
              <a:spcAft>
                <a:spcPts val="0"/>
              </a:spcAft>
              <a:buClr>
                <a:srgbClr val="343434"/>
              </a:buClr>
              <a:buSzPct val="100000"/>
            </a:pPr>
            <a:r>
              <a:rPr lang="en" sz="1100">
                <a:solidFill>
                  <a:srgbClr val="343434"/>
                </a:solidFill>
              </a:rPr>
              <a:t>Gender Identity (SCC_GENDER_ID)</a:t>
            </a:r>
          </a:p>
          <a:p>
            <a:pPr marL="711200" lvl="0" indent="-298450" rtl="0">
              <a:spcBef>
                <a:spcPts val="900"/>
              </a:spcBef>
              <a:spcAft>
                <a:spcPts val="0"/>
              </a:spcAft>
              <a:buClr>
                <a:srgbClr val="343434"/>
              </a:buClr>
              <a:buSzPct val="100000"/>
            </a:pPr>
            <a:r>
              <a:rPr lang="en" sz="1100">
                <a:solidFill>
                  <a:srgbClr val="343434"/>
                </a:solidFill>
              </a:rPr>
              <a:t>Sexual Orientation (SCC_SEXUAL_ORT)</a:t>
            </a:r>
          </a:p>
          <a:p>
            <a:pPr marL="711200" lvl="0" indent="-298450" rtl="0">
              <a:spcBef>
                <a:spcPts val="900"/>
              </a:spcBef>
              <a:spcAft>
                <a:spcPts val="0"/>
              </a:spcAft>
              <a:buClr>
                <a:srgbClr val="343434"/>
              </a:buClr>
              <a:buSzPct val="100000"/>
            </a:pPr>
            <a:r>
              <a:rPr lang="en" sz="1100">
                <a:solidFill>
                  <a:srgbClr val="343434"/>
                </a:solidFill>
              </a:rPr>
              <a:t>Preferred Pronouns (SCC_PRONOUNS)</a:t>
            </a:r>
          </a:p>
          <a:p>
            <a:pPr lvl="0" rtl="0">
              <a:spcBef>
                <a:spcPts val="900"/>
              </a:spcBef>
              <a:spcAft>
                <a:spcPts val="0"/>
              </a:spcAft>
              <a:buClr>
                <a:schemeClr val="dk1"/>
              </a:buClr>
              <a:buSzPct val="100000"/>
              <a:buFont typeface="Arial"/>
              <a:buNone/>
            </a:pPr>
            <a:r>
              <a:rPr lang="en" sz="1100">
                <a:solidFill>
                  <a:srgbClr val="343434"/>
                </a:solidFill>
              </a:rPr>
              <a:t>Institutions can create their own values to meet their data capture requirements. The Biographical Attribute fields (SCC_BIO_ATTRIB_1 to 9) are delivered with a single translate value Unknown. To use a Biographical Attribute field, institutions should add their own translate values as required and define a message catalog entry to be used as the field label.</a:t>
            </a:r>
          </a:p>
          <a:p>
            <a:pPr lvl="0">
              <a:spcBef>
                <a:spcPts val="0"/>
              </a:spcBef>
              <a:buNone/>
            </a:pPr>
            <a:endParaRPr sz="1100">
              <a:solidFill>
                <a:srgbClr val="343434"/>
              </a:solidFill>
              <a:highlight>
                <a:srgbClr val="FFFFFF"/>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dirty="0"/>
              <a:t>Gender-related information items </a:t>
            </a:r>
            <a:r>
              <a:rPr lang="en" dirty="0" smtClean="0"/>
              <a:t>available in PUM 6</a:t>
            </a:r>
            <a:endParaRPr lang="en" dirty="0"/>
          </a:p>
        </p:txBody>
      </p:sp>
      <p:sp>
        <p:nvSpPr>
          <p:cNvPr id="61" name="Shape 61"/>
          <p:cNvSpPr txBox="1">
            <a:spLocks noGrp="1"/>
          </p:cNvSpPr>
          <p:nvPr>
            <p:ph type="body" idx="1"/>
          </p:nvPr>
        </p:nvSpPr>
        <p:spPr>
          <a:xfrm>
            <a:off x="311700" y="1141965"/>
            <a:ext cx="8520600" cy="3763500"/>
          </a:xfrm>
          <a:prstGeom prst="rect">
            <a:avLst/>
          </a:prstGeom>
        </p:spPr>
        <p:txBody>
          <a:bodyPr wrap="square" lIns="91425" tIns="91425" rIns="91425" bIns="91425" anchor="t" anchorCtr="0">
            <a:noAutofit/>
          </a:bodyPr>
          <a:lstStyle/>
          <a:p>
            <a:pPr lvl="0">
              <a:spcBef>
                <a:spcPts val="0"/>
              </a:spcBef>
              <a:buNone/>
            </a:pPr>
            <a:r>
              <a:rPr lang="en" dirty="0"/>
              <a:t>Birth Gender </a:t>
            </a:r>
            <a:br>
              <a:rPr lang="en" dirty="0"/>
            </a:br>
            <a:r>
              <a:rPr lang="en" i="1" dirty="0"/>
              <a:t>select from a list of birth genders</a:t>
            </a:r>
          </a:p>
          <a:p>
            <a:pPr lvl="0">
              <a:spcBef>
                <a:spcPts val="0"/>
              </a:spcBef>
              <a:buNone/>
            </a:pPr>
            <a:r>
              <a:rPr lang="en" dirty="0"/>
              <a:t>Gender Identity</a:t>
            </a:r>
            <a:br>
              <a:rPr lang="en" dirty="0"/>
            </a:br>
            <a:r>
              <a:rPr lang="en" i="1" dirty="0"/>
              <a:t>select from a list of identities or optionally specify Other and enter identity</a:t>
            </a:r>
          </a:p>
          <a:p>
            <a:pPr lvl="0">
              <a:spcBef>
                <a:spcPts val="0"/>
              </a:spcBef>
              <a:buNone/>
            </a:pPr>
            <a:r>
              <a:rPr lang="en" dirty="0"/>
              <a:t>Sexual Orientation</a:t>
            </a:r>
            <a:br>
              <a:rPr lang="en" dirty="0"/>
            </a:br>
            <a:r>
              <a:rPr lang="en" i="1" dirty="0"/>
              <a:t>select from a list of orientations or optionally specify Other and enter orientation</a:t>
            </a:r>
          </a:p>
          <a:p>
            <a:pPr lvl="0">
              <a:spcBef>
                <a:spcPts val="0"/>
              </a:spcBef>
              <a:buNone/>
            </a:pPr>
            <a:r>
              <a:rPr lang="en" dirty="0"/>
              <a:t>Personal Pronouns</a:t>
            </a:r>
            <a:br>
              <a:rPr lang="en" dirty="0"/>
            </a:br>
            <a:r>
              <a:rPr lang="en" i="1" dirty="0"/>
              <a:t>select from a list of pronouns or optionally specify Other and enter pronoun</a:t>
            </a:r>
          </a:p>
          <a:p>
            <a:pPr lvl="0">
              <a:spcBef>
                <a:spcPts val="0"/>
              </a:spcBef>
              <a:buNone/>
            </a:pPr>
            <a:r>
              <a:rPr lang="en" dirty="0"/>
              <a:t>Up to 9 additional attributes</a:t>
            </a:r>
          </a:p>
          <a:p>
            <a:pPr lvl="0">
              <a:spcBef>
                <a:spcPts val="0"/>
              </a:spcBef>
              <a:buNone/>
            </a:pPr>
            <a:endParaRPr dirty="0"/>
          </a:p>
        </p:txBody>
      </p:sp>
      <p:pic>
        <p:nvPicPr>
          <p:cNvPr id="2" name="Picture 1"/>
          <p:cNvPicPr>
            <a:picLocks noChangeAspect="1"/>
          </p:cNvPicPr>
          <p:nvPr/>
        </p:nvPicPr>
        <p:blipFill>
          <a:blip r:embed="rId3"/>
          <a:stretch>
            <a:fillRect/>
          </a:stretch>
        </p:blipFill>
        <p:spPr>
          <a:xfrm>
            <a:off x="8515262" y="4422813"/>
            <a:ext cx="628738" cy="552527"/>
          </a:xfrm>
          <a:prstGeom prst="rect">
            <a:avLst/>
          </a:prstGeom>
        </p:spPr>
      </p:pic>
      <p:pic>
        <p:nvPicPr>
          <p:cNvPr id="5" name="Picture 4"/>
          <p:cNvPicPr>
            <a:picLocks noChangeAspect="1"/>
          </p:cNvPicPr>
          <p:nvPr/>
        </p:nvPicPr>
        <p:blipFill>
          <a:blip r:embed="rId4"/>
          <a:stretch>
            <a:fillRect/>
          </a:stretch>
        </p:blipFill>
        <p:spPr>
          <a:xfrm>
            <a:off x="8053349" y="4484609"/>
            <a:ext cx="485843" cy="59063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dirty="0"/>
              <a:t>Capabilities as of </a:t>
            </a:r>
            <a:r>
              <a:rPr lang="en" dirty="0" smtClean="0"/>
              <a:t>PUM 006</a:t>
            </a:r>
            <a:endParaRPr lang="en" dirty="0"/>
          </a:p>
        </p:txBody>
      </p:sp>
      <p:sp>
        <p:nvSpPr>
          <p:cNvPr id="67" name="Shape 6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dirty="0"/>
              <a:t>Configuration of information </a:t>
            </a:r>
            <a:r>
              <a:rPr lang="en" dirty="0" smtClean="0"/>
              <a:t>items to collect, store &amp; display</a:t>
            </a:r>
            <a:endParaRPr lang="en" dirty="0"/>
          </a:p>
          <a:p>
            <a:pPr>
              <a:buNone/>
            </a:pPr>
            <a:r>
              <a:rPr lang="en" dirty="0"/>
              <a:t>Self-service page for use by students</a:t>
            </a:r>
          </a:p>
          <a:p>
            <a:pPr lvl="0">
              <a:spcBef>
                <a:spcPts val="0"/>
              </a:spcBef>
              <a:buNone/>
            </a:pPr>
            <a:r>
              <a:rPr lang="en" dirty="0" smtClean="0"/>
              <a:t>Storage </a:t>
            </a:r>
            <a:r>
              <a:rPr lang="en" dirty="0"/>
              <a:t>in a delivered database table, with effective dates</a:t>
            </a:r>
          </a:p>
          <a:p>
            <a:pPr lvl="0">
              <a:spcBef>
                <a:spcPts val="0"/>
              </a:spcBef>
              <a:buNone/>
            </a:pPr>
            <a:r>
              <a:rPr lang="en" dirty="0"/>
              <a:t>Data entry &amp; maintenance by administrative staff, with page security</a:t>
            </a:r>
          </a:p>
          <a:p>
            <a:pPr lvl="0">
              <a:spcBef>
                <a:spcPts val="0"/>
              </a:spcBef>
              <a:buNone/>
            </a:pPr>
            <a:r>
              <a:rPr lang="en" dirty="0" smtClean="0"/>
              <a:t>Query </a:t>
            </a:r>
            <a:r>
              <a:rPr lang="en" dirty="0"/>
              <a:t>access by authorized administrative staff</a:t>
            </a:r>
          </a:p>
        </p:txBody>
      </p:sp>
      <p:pic>
        <p:nvPicPr>
          <p:cNvPr id="2" name="Picture 1"/>
          <p:cNvPicPr>
            <a:picLocks noChangeAspect="1"/>
          </p:cNvPicPr>
          <p:nvPr/>
        </p:nvPicPr>
        <p:blipFill>
          <a:blip r:embed="rId3"/>
          <a:stretch>
            <a:fillRect/>
          </a:stretch>
        </p:blipFill>
        <p:spPr>
          <a:xfrm>
            <a:off x="8696263" y="4657657"/>
            <a:ext cx="447737" cy="48584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Planned capabilities</a:t>
            </a:r>
          </a:p>
        </p:txBody>
      </p:sp>
      <p:sp>
        <p:nvSpPr>
          <p:cNvPr id="73" name="Shape 73"/>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lgn="ctr">
              <a:spcBef>
                <a:spcPts val="0"/>
              </a:spcBef>
              <a:buNone/>
            </a:pPr>
            <a:r>
              <a:rPr lang="en" dirty="0"/>
              <a:t>Support for loading gender information from other sources, e.g. Admission </a:t>
            </a:r>
          </a:p>
          <a:p>
            <a:pPr lvl="0" algn="ctr">
              <a:spcBef>
                <a:spcPts val="0"/>
              </a:spcBef>
              <a:buNone/>
            </a:pPr>
            <a:r>
              <a:rPr lang="en" dirty="0"/>
              <a:t>Class </a:t>
            </a:r>
            <a:r>
              <a:rPr lang="en" dirty="0" smtClean="0"/>
              <a:t>rosters</a:t>
            </a:r>
          </a:p>
          <a:p>
            <a:pPr lvl="0" algn="ctr">
              <a:spcBef>
                <a:spcPts val="0"/>
              </a:spcBef>
              <a:buNone/>
            </a:pPr>
            <a:r>
              <a:rPr lang="en" dirty="0" smtClean="0"/>
              <a:t>???</a:t>
            </a:r>
            <a:endParaRPr lang="en" dirty="0"/>
          </a:p>
          <a:p>
            <a:pPr lvl="0" algn="ctr">
              <a:spcBef>
                <a:spcPts val="0"/>
              </a:spcBef>
              <a:buNone/>
            </a:pPr>
            <a:r>
              <a:rPr lang="en" i="1" dirty="0" smtClean="0"/>
              <a:t>How </a:t>
            </a:r>
            <a:r>
              <a:rPr lang="en" i="1" dirty="0"/>
              <a:t>else would we </a:t>
            </a:r>
            <a:r>
              <a:rPr lang="en" i="1" dirty="0" smtClean="0"/>
              <a:t>in higher education want </a:t>
            </a:r>
            <a:r>
              <a:rPr lang="en" i="1" dirty="0"/>
              <a:t>to use this information</a:t>
            </a:r>
            <a:r>
              <a:rPr lang="en" i="1" dirty="0" smtClean="0"/>
              <a:t>?  </a:t>
            </a:r>
          </a:p>
          <a:p>
            <a:pPr lvl="0" algn="ctr">
              <a:spcBef>
                <a:spcPts val="0"/>
              </a:spcBef>
              <a:buNone/>
            </a:pPr>
            <a:r>
              <a:rPr lang="en" i="1" dirty="0" smtClean="0"/>
              <a:t>Let the Campus Community AG know what your instutition needs</a:t>
            </a:r>
            <a:endParaRPr lang="en" i="1" dirty="0"/>
          </a:p>
        </p:txBody>
      </p:sp>
      <p:pic>
        <p:nvPicPr>
          <p:cNvPr id="2" name="Picture 1"/>
          <p:cNvPicPr>
            <a:picLocks noChangeAspect="1"/>
          </p:cNvPicPr>
          <p:nvPr/>
        </p:nvPicPr>
        <p:blipFill>
          <a:blip r:embed="rId3"/>
          <a:stretch>
            <a:fillRect/>
          </a:stretch>
        </p:blipFill>
        <p:spPr>
          <a:xfrm>
            <a:off x="8589378" y="4568875"/>
            <a:ext cx="485843" cy="52394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Configuration</a:t>
            </a:r>
          </a:p>
        </p:txBody>
      </p:sp>
      <p:sp>
        <p:nvSpPr>
          <p:cNvPr id="79" name="Shape 79"/>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endParaRPr dirty="0"/>
          </a:p>
        </p:txBody>
      </p:sp>
      <p:pic>
        <p:nvPicPr>
          <p:cNvPr id="2" name="Picture 1"/>
          <p:cNvPicPr>
            <a:picLocks noChangeAspect="1"/>
          </p:cNvPicPr>
          <p:nvPr/>
        </p:nvPicPr>
        <p:blipFill>
          <a:blip r:embed="rId3"/>
          <a:stretch>
            <a:fillRect/>
          </a:stretch>
        </p:blipFill>
        <p:spPr>
          <a:xfrm>
            <a:off x="3504731" y="445025"/>
            <a:ext cx="5327569" cy="4123850"/>
          </a:xfrm>
          <a:prstGeom prst="rect">
            <a:avLst/>
          </a:prstGeom>
        </p:spPr>
      </p:pic>
      <p:pic>
        <p:nvPicPr>
          <p:cNvPr id="3" name="Picture 2"/>
          <p:cNvPicPr>
            <a:picLocks noChangeAspect="1"/>
          </p:cNvPicPr>
          <p:nvPr/>
        </p:nvPicPr>
        <p:blipFill>
          <a:blip r:embed="rId4"/>
          <a:stretch>
            <a:fillRect/>
          </a:stretch>
        </p:blipFill>
        <p:spPr>
          <a:xfrm>
            <a:off x="8696263" y="4408309"/>
            <a:ext cx="447737" cy="59063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Configuration (Self-Service)</a:t>
            </a:r>
          </a:p>
        </p:txBody>
      </p:sp>
      <p:sp>
        <p:nvSpPr>
          <p:cNvPr id="86" name="Shape 8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US" sz="1400" dirty="0" smtClean="0"/>
              <a:t>Set Up SACR&gt;Common Definitions&gt;Self-Service&gt;Campus Community&gt;Personal Details Configuration</a:t>
            </a:r>
          </a:p>
          <a:p>
            <a:pPr lvl="0">
              <a:spcBef>
                <a:spcPts val="0"/>
              </a:spcBef>
              <a:buNone/>
            </a:pPr>
            <a:endParaRPr lang="en-US" dirty="0" smtClean="0"/>
          </a:p>
          <a:p>
            <a:pPr lvl="0">
              <a:spcBef>
                <a:spcPts val="0"/>
              </a:spcBef>
              <a:buNone/>
            </a:pPr>
            <a:endParaRPr dirty="0"/>
          </a:p>
        </p:txBody>
      </p:sp>
      <p:pic>
        <p:nvPicPr>
          <p:cNvPr id="2" name="Picture 1"/>
          <p:cNvPicPr>
            <a:picLocks noChangeAspect="1"/>
          </p:cNvPicPr>
          <p:nvPr/>
        </p:nvPicPr>
        <p:blipFill>
          <a:blip r:embed="rId3"/>
          <a:stretch>
            <a:fillRect/>
          </a:stretch>
        </p:blipFill>
        <p:spPr>
          <a:xfrm>
            <a:off x="1489543" y="1569720"/>
            <a:ext cx="5863757" cy="3351303"/>
          </a:xfrm>
          <a:prstGeom prst="rect">
            <a:avLst/>
          </a:prstGeom>
        </p:spPr>
      </p:pic>
      <p:pic>
        <p:nvPicPr>
          <p:cNvPr id="3" name="Picture 2"/>
          <p:cNvPicPr>
            <a:picLocks noChangeAspect="1"/>
          </p:cNvPicPr>
          <p:nvPr/>
        </p:nvPicPr>
        <p:blipFill>
          <a:blip r:embed="rId4"/>
          <a:stretch>
            <a:fillRect/>
          </a:stretch>
        </p:blipFill>
        <p:spPr>
          <a:xfrm>
            <a:off x="8477157" y="4430580"/>
            <a:ext cx="666843" cy="62873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Administrative Office Access</a:t>
            </a:r>
          </a:p>
        </p:txBody>
      </p:sp>
      <p:sp>
        <p:nvSpPr>
          <p:cNvPr id="93" name="Shape 93"/>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endParaRPr dirty="0"/>
          </a:p>
        </p:txBody>
      </p:sp>
      <p:pic>
        <p:nvPicPr>
          <p:cNvPr id="3" name="Picture 2"/>
          <p:cNvPicPr>
            <a:picLocks noChangeAspect="1"/>
          </p:cNvPicPr>
          <p:nvPr/>
        </p:nvPicPr>
        <p:blipFill>
          <a:blip r:embed="rId3"/>
          <a:stretch>
            <a:fillRect/>
          </a:stretch>
        </p:blipFill>
        <p:spPr>
          <a:xfrm>
            <a:off x="311700" y="1152475"/>
            <a:ext cx="7305675" cy="3438525"/>
          </a:xfrm>
          <a:prstGeom prst="rect">
            <a:avLst/>
          </a:prstGeom>
        </p:spPr>
      </p:pic>
      <p:pic>
        <p:nvPicPr>
          <p:cNvPr id="2" name="Picture 1"/>
          <p:cNvPicPr>
            <a:picLocks noChangeAspect="1"/>
          </p:cNvPicPr>
          <p:nvPr/>
        </p:nvPicPr>
        <p:blipFill>
          <a:blip r:embed="rId4"/>
          <a:stretch>
            <a:fillRect/>
          </a:stretch>
        </p:blipFill>
        <p:spPr>
          <a:xfrm>
            <a:off x="8629578" y="4400446"/>
            <a:ext cx="514422" cy="74305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Student Self-Service</a:t>
            </a:r>
          </a:p>
        </p:txBody>
      </p:sp>
      <p:sp>
        <p:nvSpPr>
          <p:cNvPr id="100" name="Shape 100"/>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endParaRPr/>
          </a:p>
        </p:txBody>
      </p:sp>
      <p:pic>
        <p:nvPicPr>
          <p:cNvPr id="2" name="Picture 1"/>
          <p:cNvPicPr>
            <a:picLocks noChangeAspect="1"/>
          </p:cNvPicPr>
          <p:nvPr/>
        </p:nvPicPr>
        <p:blipFill>
          <a:blip r:embed="rId3"/>
          <a:stretch>
            <a:fillRect/>
          </a:stretch>
        </p:blipFill>
        <p:spPr>
          <a:xfrm>
            <a:off x="1402080" y="1165931"/>
            <a:ext cx="7466917" cy="3398449"/>
          </a:xfrm>
          <a:prstGeom prst="rect">
            <a:avLst/>
          </a:prstGeom>
        </p:spPr>
      </p:pic>
      <p:pic>
        <p:nvPicPr>
          <p:cNvPr id="3" name="Picture 2"/>
          <p:cNvPicPr>
            <a:picLocks noChangeAspect="1"/>
          </p:cNvPicPr>
          <p:nvPr/>
        </p:nvPicPr>
        <p:blipFill>
          <a:blip r:embed="rId4"/>
          <a:stretch>
            <a:fillRect/>
          </a:stretch>
        </p:blipFill>
        <p:spPr>
          <a:xfrm>
            <a:off x="8611786" y="4313045"/>
            <a:ext cx="514422" cy="78115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SCC_PERS_BIOG Table</a:t>
            </a:r>
          </a:p>
        </p:txBody>
      </p:sp>
      <p:sp>
        <p:nvSpPr>
          <p:cNvPr id="137" name="Shape 13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endParaRPr/>
          </a:p>
        </p:txBody>
      </p:sp>
      <p:pic>
        <p:nvPicPr>
          <p:cNvPr id="138" name="Shape 138"/>
          <p:cNvPicPr preferRelativeResize="0"/>
          <p:nvPr/>
        </p:nvPicPr>
        <p:blipFill>
          <a:blip r:embed="rId3">
            <a:alphaModFix/>
          </a:blip>
          <a:stretch>
            <a:fillRect/>
          </a:stretch>
        </p:blipFill>
        <p:spPr>
          <a:xfrm>
            <a:off x="311688" y="1152463"/>
            <a:ext cx="5705475" cy="3629025"/>
          </a:xfrm>
          <a:prstGeom prst="rect">
            <a:avLst/>
          </a:prstGeom>
          <a:noFill/>
          <a:ln>
            <a:noFill/>
          </a:ln>
        </p:spPr>
      </p:pic>
      <p:pic>
        <p:nvPicPr>
          <p:cNvPr id="3" name="Picture 2"/>
          <p:cNvPicPr>
            <a:picLocks noChangeAspect="1"/>
          </p:cNvPicPr>
          <p:nvPr/>
        </p:nvPicPr>
        <p:blipFill>
          <a:blip r:embed="rId4"/>
          <a:stretch>
            <a:fillRect/>
          </a:stretch>
        </p:blipFill>
        <p:spPr>
          <a:xfrm>
            <a:off x="8527457" y="4514751"/>
            <a:ext cx="609685" cy="53347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1542</TotalTime>
  <Words>953</Words>
  <Application>Microsoft Office PowerPoint</Application>
  <PresentationFormat>On-screen Show (16:9)</PresentationFormat>
  <Paragraphs>70</Paragraphs>
  <Slides>15</Slides>
  <Notes>15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Simple Light</vt:lpstr>
      <vt:lpstr>Gender-related information  in PeopleSoft Campus Solutions 9.2, PUM 006  Criss Laidlaw | Williams College | claidlaw@williams.edu</vt:lpstr>
      <vt:lpstr>Gender-related information items available in PUM 6</vt:lpstr>
      <vt:lpstr>Capabilities as of PUM 006</vt:lpstr>
      <vt:lpstr>Planned capabilities</vt:lpstr>
      <vt:lpstr>Configuration</vt:lpstr>
      <vt:lpstr>Configuration (Self-Service)</vt:lpstr>
      <vt:lpstr>Administrative Office Access</vt:lpstr>
      <vt:lpstr>Student Self-Service</vt:lpstr>
      <vt:lpstr>SCC_PERS_BIOG Table</vt:lpstr>
      <vt:lpstr>Discussion items</vt:lpstr>
      <vt:lpstr>Discussion items</vt:lpstr>
      <vt:lpstr>Definitions (from PeopleBooks documentation)</vt:lpstr>
      <vt:lpstr>Definitions, continued</vt:lpstr>
      <vt:lpstr>Definitions, continued</vt:lpstr>
      <vt:lpstr>Configuration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Gender-related information  in PeopleSoft Campus Solutions 9.2, PUM 006</dc:title>
  <cp:lastModifiedBy>desktopadmin</cp:lastModifiedBy>
  <cp:revision>32</cp:revision>
  <dcterms:modified xsi:type="dcterms:W3CDTF">2017-10-17T08:41:44Z</dcterms:modified>
</cp:coreProperties>
</file>