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12"/>
  </p:notesMasterIdLst>
  <p:sldIdLst>
    <p:sldId id="259" r:id="rId2"/>
    <p:sldId id="261" r:id="rId3"/>
    <p:sldId id="286" r:id="rId4"/>
    <p:sldId id="287" r:id="rId5"/>
    <p:sldId id="293" r:id="rId6"/>
    <p:sldId id="288" r:id="rId7"/>
    <p:sldId id="289" r:id="rId8"/>
    <p:sldId id="290" r:id="rId9"/>
    <p:sldId id="291" r:id="rId10"/>
    <p:sldId id="292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F7816-2A27-4A2E-B262-0C89886884DB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741181-854E-4982-AE1F-4433C05B9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7419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1E47C00-CA5A-449B-AFF4-39933D5FEF0A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ADU 9-11 November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6B23-8F6D-4947-88AC-038BF7B2E1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1575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94E02-59BF-4712-925D-106C31C35635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ADU 9-11 November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6B23-8F6D-4947-88AC-038BF7B2E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293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EE40F-480B-46E3-8D74-8CF23500BABC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ADU 9-11 November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6B23-8F6D-4947-88AC-038BF7B2E12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6112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D0DF7-F23B-422D-BE45-5AD6C72C438A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ADU 9-11 November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6B23-8F6D-4947-88AC-038BF7B2E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625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EDBF1-7AE2-44CD-A01B-C203EC0D1B2F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ADU 9-11 November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6B23-8F6D-4947-88AC-038BF7B2E127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7444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65C9A-16B1-4E48-9482-2AADE8846F12}" type="datetime1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ADU 9-11 November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6B23-8F6D-4947-88AC-038BF7B2E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97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BA655-8F02-44A4-B0D6-FD0CAC24D64C}" type="datetime1">
              <a:rPr lang="en-US" smtClean="0"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ADU 9-11 November 2016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6B23-8F6D-4947-88AC-038BF7B2E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331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6C3C23-B749-4D10-B7E9-3E52E6751D49}" type="datetime1">
              <a:rPr lang="en-US" smtClean="0"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ADU 9-11 November 2016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6B23-8F6D-4947-88AC-038BF7B2E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58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3403F-A48F-4724-BC19-8B3D1679F96D}" type="datetime1">
              <a:rPr lang="en-US" smtClean="0"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ADU 9-11 November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6B23-8F6D-4947-88AC-038BF7B2E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31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225534-9ED6-4C67-92B2-9BC614BB5165}" type="datetime1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ADU 9-11 November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6B23-8F6D-4947-88AC-038BF7B2E1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41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BA87-0AFF-42EC-BF4E-75ED77AB7B30}" type="datetime1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ADU 9-11 November 2016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36B23-8F6D-4947-88AC-038BF7B2E127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3469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0326B37-5487-4FB6-BFCA-0980821CD2EE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ADU 9-11 November 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3A636B23-8F6D-4947-88AC-038BF7B2E12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406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hf sldNum="0" hdr="0" dt="0"/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crm.ps@list.heug.or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Crm</a:t>
            </a:r>
            <a:r>
              <a:rPr lang="en-US" dirty="0" smtClean="0"/>
              <a:t> track welcome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9 NOVEMBER 2016</a:t>
            </a:r>
            <a:endParaRPr lang="en-US" dirty="0"/>
          </a:p>
        </p:txBody>
      </p:sp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" b="24717"/>
          <a:stretch/>
        </p:blipFill>
        <p:spPr/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ADU 9-11 November 2016</a:t>
            </a:r>
          </a:p>
        </p:txBody>
      </p:sp>
    </p:spTree>
    <p:extLst>
      <p:ext uri="{BB962C8B-B14F-4D97-AF65-F5344CB8AC3E}">
        <p14:creationId xmlns:p14="http://schemas.microsoft.com/office/powerpoint/2010/main" val="3876221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856444"/>
            <a:ext cx="7290055" cy="4023360"/>
          </a:xfrm>
        </p:spPr>
        <p:txBody>
          <a:bodyPr/>
          <a:lstStyle/>
          <a:p>
            <a:r>
              <a:rPr lang="en-AU" b="1" dirty="0"/>
              <a:t>Any other topics you would like to discuss with CRM, vendor and Oracle colleagues?</a:t>
            </a:r>
            <a:endParaRPr lang="ga-IE" b="1" dirty="0" smtClean="0"/>
          </a:p>
          <a:p>
            <a:r>
              <a:rPr lang="en-AU" dirty="0" smtClean="0"/>
              <a:t>Would </a:t>
            </a:r>
            <a:r>
              <a:rPr lang="en-AU" dirty="0"/>
              <a:t>anyone be interested in having a joint user group catch up? We have one every quarter in WA.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ADU 9-11 November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1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Crm track </a:t>
            </a:r>
            <a:r>
              <a:rPr lang="en-US" dirty="0" smtClean="0"/>
              <a:t>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1757968"/>
            <a:ext cx="7290055" cy="4436769"/>
          </a:xfrm>
        </p:spPr>
        <p:txBody>
          <a:bodyPr>
            <a:normAutofit fontScale="92500" lnSpcReduction="20000"/>
          </a:bodyPr>
          <a:lstStyle/>
          <a:p>
            <a:r>
              <a:rPr lang="ga-IE" sz="2600" b="1" u="sng" dirty="0" smtClean="0"/>
              <a:t>Wednesday</a:t>
            </a:r>
            <a:endParaRPr lang="en-US" sz="26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CX Roadmap</a:t>
            </a:r>
            <a:r>
              <a:rPr lang="ga-IE" dirty="0" smtClean="0"/>
              <a:t> (Session </a:t>
            </a:r>
            <a:r>
              <a:rPr lang="en-AU" dirty="0" smtClean="0"/>
              <a:t>36090</a:t>
            </a:r>
            <a:r>
              <a:rPr lang="ga-IE" dirty="0" smtClean="0"/>
              <a:t>)</a:t>
            </a:r>
            <a:r>
              <a:rPr lang="en-AU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ga-IE" smtClean="0"/>
              <a:t>1:00pm – 2:00pm Alex </a:t>
            </a:r>
            <a:r>
              <a:rPr lang="ga-IE" dirty="0" smtClean="0"/>
              <a:t>Patison, Oracle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ga-IE" dirty="0" smtClean="0"/>
              <a:t>Oracle Student Cloud Roadmap (Session 36081)</a:t>
            </a:r>
            <a:r>
              <a:rPr lang="en-US" dirty="0"/>
              <a:t/>
            </a:r>
            <a:br>
              <a:rPr lang="en-US" dirty="0"/>
            </a:br>
            <a:r>
              <a:rPr lang="ga-IE" dirty="0" smtClean="0"/>
              <a:t>2:05pm-2:50pm Gary Allen, Oracle  </a:t>
            </a:r>
            <a:r>
              <a:rPr lang="ga-IE" dirty="0" smtClean="0">
                <a:solidFill>
                  <a:srgbClr val="FF0000"/>
                </a:solidFill>
              </a:rPr>
              <a:t>Prince Room 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UON </a:t>
            </a:r>
            <a:r>
              <a:rPr lang="en-AU" dirty="0"/>
              <a:t>Online Admissions through OPA and Service Cloud </a:t>
            </a:r>
            <a:r>
              <a:rPr lang="ga-IE" dirty="0" smtClean="0"/>
              <a:t>(Session </a:t>
            </a:r>
            <a:r>
              <a:rPr lang="en-AU" dirty="0" smtClean="0"/>
              <a:t>36045</a:t>
            </a:r>
            <a:r>
              <a:rPr lang="ga-IE" dirty="0" smtClean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ga-IE" dirty="0" smtClean="0"/>
              <a:t>3:25pm - 4:10pm Emily Middleton, University of Newcastle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Growth </a:t>
            </a:r>
            <a:r>
              <a:rPr lang="en-AU" dirty="0"/>
              <a:t>Hacking Strategies for Higher Education </a:t>
            </a:r>
            <a:r>
              <a:rPr lang="en-AU" dirty="0" smtClean="0"/>
              <a:t>3.0</a:t>
            </a:r>
            <a:r>
              <a:rPr lang="ga-IE" dirty="0" smtClean="0"/>
              <a:t> (Session </a:t>
            </a:r>
            <a:r>
              <a:rPr lang="en-AU" dirty="0" smtClean="0"/>
              <a:t>36091</a:t>
            </a:r>
            <a:r>
              <a:rPr lang="ga-IE" dirty="0" smtClean="0"/>
              <a:t>)</a:t>
            </a:r>
            <a:r>
              <a:rPr lang="en-AU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ga-IE" dirty="0" smtClean="0"/>
              <a:t>4:15pm-5:00pm Helen Huynh, Oracle</a:t>
            </a:r>
          </a:p>
          <a:p>
            <a:pPr marL="457200" indent="-457200">
              <a:buFont typeface="+mj-lt"/>
              <a:buAutoNum type="arabicPeriod"/>
            </a:pPr>
            <a:r>
              <a:rPr lang="ga-IE" dirty="0" smtClean="0"/>
              <a:t>Welcome Reception with Vendors</a:t>
            </a:r>
            <a:r>
              <a:rPr lang="en-AU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ga-IE" dirty="0" smtClean="0"/>
              <a:t>6:00pm – 8:00pm  </a:t>
            </a:r>
            <a:r>
              <a:rPr lang="ga-IE" dirty="0" smtClean="0">
                <a:solidFill>
                  <a:srgbClr val="FF0000"/>
                </a:solidFill>
              </a:rPr>
              <a:t>Royal Benowa Foyer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ADU 9-11 November 2016</a:t>
            </a:r>
          </a:p>
        </p:txBody>
      </p:sp>
    </p:spTree>
    <p:extLst>
      <p:ext uri="{BB962C8B-B14F-4D97-AF65-F5344CB8AC3E}">
        <p14:creationId xmlns:p14="http://schemas.microsoft.com/office/powerpoint/2010/main" val="56921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856444"/>
            <a:ext cx="7290055" cy="5614260"/>
          </a:xfrm>
        </p:spPr>
        <p:txBody>
          <a:bodyPr>
            <a:normAutofit fontScale="85000" lnSpcReduction="20000"/>
          </a:bodyPr>
          <a:lstStyle/>
          <a:p>
            <a:r>
              <a:rPr lang="ga-IE" sz="2800" b="1" u="sng" dirty="0" smtClean="0"/>
              <a:t>Thursday</a:t>
            </a:r>
            <a:endParaRPr lang="en-US" sz="2800" b="1" dirty="0" smtClean="0"/>
          </a:p>
          <a:p>
            <a:pPr marL="457200" indent="-457200">
              <a:buFont typeface="+mj-lt"/>
              <a:buAutoNum type="arabicPeriod"/>
            </a:pPr>
            <a:r>
              <a:rPr lang="ga-IE" dirty="0" smtClean="0"/>
              <a:t>ADU16 Keynote Speaker</a:t>
            </a:r>
            <a:r>
              <a:rPr lang="en-AU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ga-IE" dirty="0" smtClean="0"/>
              <a:t>9:00am – 10:10am Steve Sammartino, </a:t>
            </a:r>
            <a:r>
              <a:rPr lang="ga-IE" dirty="0" smtClean="0">
                <a:solidFill>
                  <a:srgbClr val="FF0000"/>
                </a:solidFill>
              </a:rPr>
              <a:t>Prince Room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Oracle </a:t>
            </a:r>
            <a:r>
              <a:rPr lang="en-AU" dirty="0"/>
              <a:t>Policy Automation and Oracle Service Cloud - Case Studies and Roadmap </a:t>
            </a:r>
            <a:r>
              <a:rPr lang="ga-IE" dirty="0" smtClean="0"/>
              <a:t>(Session 36003)</a:t>
            </a:r>
            <a:r>
              <a:rPr lang="en-US" dirty="0"/>
              <a:t/>
            </a:r>
            <a:br>
              <a:rPr lang="en-US" dirty="0"/>
            </a:br>
            <a:r>
              <a:rPr lang="ga-IE" dirty="0" smtClean="0"/>
              <a:t>10:40am – 11:25am Gavan Carroll, Oracle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From </a:t>
            </a:r>
            <a:r>
              <a:rPr lang="en-AU" dirty="0"/>
              <a:t>CRM to CX to XX </a:t>
            </a:r>
            <a:r>
              <a:rPr lang="ga-IE" dirty="0" smtClean="0"/>
              <a:t>(Session </a:t>
            </a:r>
            <a:r>
              <a:rPr lang="en-AU" dirty="0" smtClean="0"/>
              <a:t>360</a:t>
            </a:r>
            <a:r>
              <a:rPr lang="ga-IE" dirty="0" smtClean="0"/>
              <a:t>61)</a:t>
            </a:r>
            <a:r>
              <a:rPr lang="en-US" dirty="0"/>
              <a:t/>
            </a:r>
            <a:br>
              <a:rPr lang="en-US" dirty="0"/>
            </a:br>
            <a:r>
              <a:rPr lang="ga-IE" dirty="0" smtClean="0"/>
              <a:t>11:30am - 12:15pm Andrew Forbes, University of Queensland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SMS </a:t>
            </a:r>
            <a:r>
              <a:rPr lang="en-AU" dirty="0"/>
              <a:t>in CRM - Yes please! </a:t>
            </a:r>
            <a:r>
              <a:rPr lang="ga-IE" dirty="0" smtClean="0"/>
              <a:t>(Session </a:t>
            </a:r>
            <a:r>
              <a:rPr lang="en-AU" dirty="0" smtClean="0"/>
              <a:t>360</a:t>
            </a:r>
            <a:r>
              <a:rPr lang="ga-IE" dirty="0" smtClean="0"/>
              <a:t>53)</a:t>
            </a:r>
            <a:r>
              <a:rPr lang="en-AU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ga-IE" dirty="0" smtClean="0"/>
              <a:t>1:30pm – 2:15pm Shayne Simpson, University of the Sunshine Coast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Managing </a:t>
            </a:r>
            <a:r>
              <a:rPr lang="en-AU" dirty="0"/>
              <a:t>Academic Progress with Campus Solutions and Oracle Service Cloud </a:t>
            </a:r>
            <a:r>
              <a:rPr lang="ga-IE" dirty="0" smtClean="0"/>
              <a:t>(Session 36037)</a:t>
            </a:r>
            <a:r>
              <a:rPr lang="en-AU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ga-IE" dirty="0" smtClean="0"/>
              <a:t>2:20pm – 3:05pm 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Event </a:t>
            </a:r>
            <a:r>
              <a:rPr lang="en-AU" dirty="0"/>
              <a:t>Registration in the Service </a:t>
            </a:r>
            <a:r>
              <a:rPr lang="en-AU" dirty="0" smtClean="0"/>
              <a:t>Cloud</a:t>
            </a:r>
            <a:r>
              <a:rPr lang="ga-IE" dirty="0" smtClean="0"/>
              <a:t> (Session 36087)</a:t>
            </a:r>
            <a:r>
              <a:rPr lang="en-AU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ga-IE" dirty="0" smtClean="0"/>
              <a:t>3:35pm </a:t>
            </a:r>
            <a:r>
              <a:rPr lang="ga-IE" dirty="0"/>
              <a:t>– </a:t>
            </a:r>
            <a:r>
              <a:rPr lang="ga-IE" dirty="0" smtClean="0"/>
              <a:t>4:20pm Stephen Mitchell, University of Southern Queensland</a:t>
            </a: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Providing </a:t>
            </a:r>
            <a:r>
              <a:rPr lang="en-AU" dirty="0"/>
              <a:t>a better customer experience through system redesign and integration </a:t>
            </a:r>
            <a:r>
              <a:rPr lang="ga-IE" dirty="0" smtClean="0"/>
              <a:t>(</a:t>
            </a:r>
            <a:r>
              <a:rPr lang="ga-IE" dirty="0"/>
              <a:t>Session </a:t>
            </a:r>
            <a:r>
              <a:rPr lang="ga-IE" dirty="0" smtClean="0"/>
              <a:t>36059)</a:t>
            </a:r>
            <a:r>
              <a:rPr lang="en-AU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ga-IE" dirty="0" smtClean="0"/>
              <a:t>4:25pm </a:t>
            </a:r>
            <a:r>
              <a:rPr lang="ga-IE" dirty="0"/>
              <a:t>– </a:t>
            </a:r>
            <a:r>
              <a:rPr lang="ga-IE" dirty="0" smtClean="0"/>
              <a:t>5:10pm John Hegarty, Swinburne University of Technology </a:t>
            </a:r>
          </a:p>
          <a:p>
            <a:pPr marL="457200" indent="-457200">
              <a:buFont typeface="+mj-lt"/>
              <a:buAutoNum type="arabicPeriod"/>
            </a:pPr>
            <a:r>
              <a:rPr lang="ga-IE" dirty="0" smtClean="0"/>
              <a:t>Conference Dinner – </a:t>
            </a:r>
            <a:r>
              <a:rPr lang="ga-IE" sz="2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Masquerade Ball Theme</a:t>
            </a:r>
            <a:r>
              <a:rPr lang="en-AU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ga-IE" dirty="0" smtClean="0"/>
              <a:t>7:00pm </a:t>
            </a:r>
            <a:r>
              <a:rPr lang="ga-IE" dirty="0"/>
              <a:t>– </a:t>
            </a:r>
            <a:r>
              <a:rPr lang="ga-IE" dirty="0" smtClean="0"/>
              <a:t>11:00pm </a:t>
            </a:r>
            <a:r>
              <a:rPr lang="ga-IE" dirty="0" smtClean="0">
                <a:solidFill>
                  <a:srgbClr val="FF0000"/>
                </a:solidFill>
              </a:rPr>
              <a:t>Monarch/Marquis Rooms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ADU 9-11 November 2016</a:t>
            </a:r>
          </a:p>
        </p:txBody>
      </p:sp>
    </p:spTree>
    <p:extLst>
      <p:ext uri="{BB962C8B-B14F-4D97-AF65-F5344CB8AC3E}">
        <p14:creationId xmlns:p14="http://schemas.microsoft.com/office/powerpoint/2010/main" val="155967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817811"/>
            <a:ext cx="7290055" cy="4436769"/>
          </a:xfrm>
        </p:spPr>
        <p:txBody>
          <a:bodyPr>
            <a:normAutofit/>
          </a:bodyPr>
          <a:lstStyle/>
          <a:p>
            <a:r>
              <a:rPr lang="ga-IE" sz="2600" b="1" u="sng" dirty="0" smtClean="0"/>
              <a:t>Friday</a:t>
            </a:r>
            <a:endParaRPr lang="en-US" sz="26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CRM </a:t>
            </a:r>
            <a:r>
              <a:rPr lang="en-AU" dirty="0"/>
              <a:t>Birds of a Feather </a:t>
            </a:r>
            <a:r>
              <a:rPr lang="ga-IE" dirty="0" smtClean="0"/>
              <a:t>(Session </a:t>
            </a:r>
            <a:r>
              <a:rPr lang="en-AU" dirty="0" smtClean="0"/>
              <a:t>360</a:t>
            </a:r>
            <a:r>
              <a:rPr lang="ga-IE" dirty="0" smtClean="0"/>
              <a:t>8</a:t>
            </a:r>
            <a:r>
              <a:rPr lang="en-AU" dirty="0" smtClean="0"/>
              <a:t>9</a:t>
            </a:r>
            <a:r>
              <a:rPr lang="ga-IE" dirty="0" smtClean="0"/>
              <a:t>)</a:t>
            </a:r>
            <a:r>
              <a:rPr lang="en-AU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ga-IE" dirty="0" smtClean="0"/>
              <a:t>9:00am – 9:45am Marty Mag Uidhir, University of Newcastle/CRM Advisory Group</a:t>
            </a:r>
          </a:p>
          <a:p>
            <a:pPr marL="0" indent="0">
              <a:buNone/>
            </a:pPr>
            <a:r>
              <a:rPr lang="ga-IE" dirty="0" smtClean="0">
                <a:solidFill>
                  <a:srgbClr val="0070C0"/>
                </a:solidFill>
              </a:rPr>
              <a:t>Please complete the Birds of a Feather survey:</a:t>
            </a:r>
            <a:r>
              <a:rPr lang="ga-IE" dirty="0" smtClean="0">
                <a:solidFill>
                  <a:srgbClr val="FF0000"/>
                </a:solidFill>
              </a:rPr>
              <a:t> https://goo.gl/SmVr5J</a:t>
            </a:r>
            <a:endParaRPr lang="en-US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AU" dirty="0" smtClean="0"/>
              <a:t>The </a:t>
            </a:r>
            <a:r>
              <a:rPr lang="en-AU" dirty="0"/>
              <a:t>Student Journey - Graduation to Grave </a:t>
            </a:r>
            <a:r>
              <a:rPr lang="ga-IE" dirty="0" smtClean="0"/>
              <a:t>(Session 36042)</a:t>
            </a:r>
            <a:r>
              <a:rPr lang="en-US" dirty="0"/>
              <a:t/>
            </a:r>
            <a:br>
              <a:rPr lang="en-US" dirty="0"/>
            </a:br>
            <a:r>
              <a:rPr lang="ga-IE" dirty="0" smtClean="0"/>
              <a:t>10:15am - 11:00am Gillian Sargent, Edith Cowan University</a:t>
            </a:r>
            <a:r>
              <a:rPr lang="ga-IE" dirty="0" smtClean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ga-IE" dirty="0" smtClean="0"/>
              <a:t>Closing remarks </a:t>
            </a:r>
            <a:r>
              <a:rPr lang="ga-IE" dirty="0" smtClean="0">
                <a:solidFill>
                  <a:srgbClr val="FF0000"/>
                </a:solidFill>
              </a:rPr>
              <a:t>Prince Room</a:t>
            </a:r>
            <a:r>
              <a:rPr lang="en-US" dirty="0"/>
              <a:t/>
            </a:r>
            <a:br>
              <a:rPr lang="en-US" dirty="0"/>
            </a:br>
            <a:r>
              <a:rPr lang="ga-IE" dirty="0" smtClean="0"/>
              <a:t>11:00am – 11:30am Mark Erickson, ANZ HEUG President (University of Queensland)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ADU 9-11 November 2016</a:t>
            </a:r>
          </a:p>
        </p:txBody>
      </p:sp>
    </p:spTree>
    <p:extLst>
      <p:ext uri="{BB962C8B-B14F-4D97-AF65-F5344CB8AC3E}">
        <p14:creationId xmlns:p14="http://schemas.microsoft.com/office/powerpoint/2010/main" val="16518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dirty="0" smtClean="0"/>
              <a:t>CRM Advisory Group update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Listserv – </a:t>
            </a:r>
            <a:r>
              <a:rPr lang="en-AU" dirty="0">
                <a:hlinkClick r:id="rId2"/>
              </a:rPr>
              <a:t>crm.ps@list.heug.org</a:t>
            </a:r>
            <a:r>
              <a:rPr lang="en-AU" dirty="0"/>
              <a:t> </a:t>
            </a:r>
          </a:p>
          <a:p>
            <a:r>
              <a:rPr lang="en-AU" dirty="0"/>
              <a:t>Elections</a:t>
            </a:r>
          </a:p>
          <a:p>
            <a:r>
              <a:rPr lang="ga-IE" dirty="0" smtClean="0"/>
              <a:t>CRM </a:t>
            </a:r>
            <a:r>
              <a:rPr lang="en-AU" dirty="0" smtClean="0"/>
              <a:t>Whitepaper</a:t>
            </a:r>
            <a:endParaRPr lang="en-AU" dirty="0"/>
          </a:p>
          <a:p>
            <a:r>
              <a:rPr lang="en-AU" dirty="0" smtClean="0"/>
              <a:t>Alliance</a:t>
            </a:r>
            <a:r>
              <a:rPr lang="ga-IE" dirty="0" smtClean="0"/>
              <a:t> – MGM Grand, Las Vegas</a:t>
            </a:r>
          </a:p>
          <a:p>
            <a:r>
              <a:rPr lang="ga-IE" dirty="0" smtClean="0"/>
              <a:t>Presentations available on site</a:t>
            </a:r>
            <a:endParaRPr lang="en-AU" dirty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ADU 9-11 November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3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849998"/>
            <a:ext cx="7290055" cy="5620706"/>
          </a:xfrm>
        </p:spPr>
        <p:txBody>
          <a:bodyPr>
            <a:normAutofit/>
          </a:bodyPr>
          <a:lstStyle/>
          <a:p>
            <a:r>
              <a:rPr lang="en-AU" b="1" dirty="0"/>
              <a:t>What CRM- related problem/business opportunity would you like to discuss with colleagues and/or Oracle?</a:t>
            </a:r>
            <a:endParaRPr lang="ga-IE" dirty="0" smtClean="0"/>
          </a:p>
          <a:p>
            <a:r>
              <a:rPr lang="en-AU" dirty="0" smtClean="0"/>
              <a:t>Who </a:t>
            </a:r>
            <a:r>
              <a:rPr lang="en-AU" dirty="0"/>
              <a:t>is handling Case Management (counselling, appeals, </a:t>
            </a:r>
            <a:r>
              <a:rPr lang="en-AU" dirty="0" err="1"/>
              <a:t>etc</a:t>
            </a:r>
            <a:r>
              <a:rPr lang="en-AU" dirty="0"/>
              <a:t>) in their CRM and how did they go about it.</a:t>
            </a:r>
          </a:p>
          <a:p>
            <a:endParaRPr lang="en-AU" dirty="0"/>
          </a:p>
          <a:p>
            <a:r>
              <a:rPr lang="en-AU" dirty="0"/>
              <a:t>Which </a:t>
            </a:r>
            <a:r>
              <a:rPr lang="en-AU" dirty="0" err="1"/>
              <a:t>Uni's</a:t>
            </a:r>
            <a:r>
              <a:rPr lang="en-AU" dirty="0"/>
              <a:t> have TRIM integration and how is it being done (developed in-house or externally).</a:t>
            </a:r>
          </a:p>
          <a:p>
            <a:endParaRPr lang="en-AU" dirty="0"/>
          </a:p>
          <a:p>
            <a:r>
              <a:rPr lang="en-AU" dirty="0"/>
              <a:t>What functionality/solutions is everyone using to manage conversions/retention.  Does anyone  who uses Eloqua to generate  leads have any information on the process after Eloqua (e.g. Service Cloud) to do nurturing and report on progress of leads.</a:t>
            </a:r>
          </a:p>
          <a:p>
            <a:endParaRPr lang="en-AU" dirty="0"/>
          </a:p>
          <a:p>
            <a:r>
              <a:rPr lang="en-AU" dirty="0"/>
              <a:t>Has anyone implemented Collaborate yet and what has the experience been like so far</a:t>
            </a:r>
            <a:r>
              <a:rPr lang="en-AU" dirty="0" smtClean="0"/>
              <a:t>.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ADU 9-11 November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38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869321"/>
            <a:ext cx="7290055" cy="4023360"/>
          </a:xfrm>
        </p:spPr>
        <p:txBody>
          <a:bodyPr>
            <a:normAutofit lnSpcReduction="10000"/>
          </a:bodyPr>
          <a:lstStyle/>
          <a:p>
            <a:r>
              <a:rPr lang="en-AU" dirty="0"/>
              <a:t>Has anyone implemented </a:t>
            </a:r>
            <a:r>
              <a:rPr lang="ga-IE" dirty="0" smtClean="0"/>
              <a:t>e</a:t>
            </a:r>
            <a:r>
              <a:rPr lang="en-AU" dirty="0" smtClean="0"/>
              <a:t>mail sharing</a:t>
            </a:r>
            <a:r>
              <a:rPr lang="ga-IE" dirty="0" smtClean="0"/>
              <a:t>? </a:t>
            </a:r>
            <a:r>
              <a:rPr lang="ga-IE" dirty="0" smtClean="0">
                <a:solidFill>
                  <a:srgbClr val="0070C0"/>
                </a:solidFill>
              </a:rPr>
              <a:t>Mike Beveridge</a:t>
            </a:r>
          </a:p>
          <a:p>
            <a:r>
              <a:rPr lang="en-AU" dirty="0" smtClean="0"/>
              <a:t>Custom </a:t>
            </a:r>
            <a:r>
              <a:rPr lang="en-AU" dirty="0"/>
              <a:t>objects and custom fields. What is the best way forward at the moment</a:t>
            </a:r>
            <a:r>
              <a:rPr lang="en-AU" dirty="0" smtClean="0"/>
              <a:t>?</a:t>
            </a:r>
            <a:endParaRPr lang="en-AU" dirty="0">
              <a:solidFill>
                <a:srgbClr val="0070C0"/>
              </a:solidFill>
            </a:endParaRPr>
          </a:p>
          <a:p>
            <a:r>
              <a:rPr lang="en-AU" dirty="0" smtClean="0"/>
              <a:t>Oracle </a:t>
            </a:r>
            <a:r>
              <a:rPr lang="en-AU" dirty="0"/>
              <a:t>is obviously moving away from custom fields, however it's a transition phase at the moment and custom objects are not fully featured (e.g. Business rules</a:t>
            </a:r>
            <a:r>
              <a:rPr lang="en-AU" dirty="0" smtClean="0"/>
              <a:t>).</a:t>
            </a:r>
            <a:r>
              <a:rPr lang="ga-IE" dirty="0" smtClean="0"/>
              <a:t> </a:t>
            </a:r>
            <a:endParaRPr lang="en-AU" dirty="0"/>
          </a:p>
          <a:p>
            <a:r>
              <a:rPr lang="en-AU" dirty="0" smtClean="0"/>
              <a:t>Any </a:t>
            </a:r>
            <a:r>
              <a:rPr lang="en-AU" dirty="0"/>
              <a:t>suggestions for moving forward</a:t>
            </a:r>
            <a:r>
              <a:rPr lang="en-AU" dirty="0" smtClean="0"/>
              <a:t>?</a:t>
            </a:r>
            <a:r>
              <a:rPr lang="ga-IE" dirty="0" smtClean="0"/>
              <a:t> </a:t>
            </a:r>
            <a:r>
              <a:rPr lang="ga-IE" dirty="0">
                <a:solidFill>
                  <a:srgbClr val="0070C0"/>
                </a:solidFill>
              </a:rPr>
              <a:t>Daniel </a:t>
            </a:r>
            <a:r>
              <a:rPr lang="ga-IE" dirty="0" smtClean="0">
                <a:solidFill>
                  <a:srgbClr val="0070C0"/>
                </a:solidFill>
              </a:rPr>
              <a:t>Chalker</a:t>
            </a:r>
          </a:p>
          <a:p>
            <a:r>
              <a:rPr lang="en-AU" dirty="0"/>
              <a:t>Has there been any progress to solve the 400 days transaction purge issue</a:t>
            </a:r>
            <a:r>
              <a:rPr lang="en-AU" dirty="0" smtClean="0"/>
              <a:t>?</a:t>
            </a:r>
            <a:r>
              <a:rPr lang="ga-IE" dirty="0" smtClean="0"/>
              <a:t> </a:t>
            </a:r>
            <a:r>
              <a:rPr lang="ga-IE" dirty="0" smtClean="0">
                <a:solidFill>
                  <a:srgbClr val="0070C0"/>
                </a:solidFill>
              </a:rPr>
              <a:t>Dipesh Shah</a:t>
            </a:r>
          </a:p>
          <a:p>
            <a:r>
              <a:rPr lang="en-AU" dirty="0" smtClean="0"/>
              <a:t>What</a:t>
            </a:r>
            <a:r>
              <a:rPr lang="ga-IE" dirty="0" smtClean="0"/>
              <a:t>’</a:t>
            </a:r>
            <a:r>
              <a:rPr lang="en-AU" dirty="0" smtClean="0"/>
              <a:t>s </a:t>
            </a:r>
            <a:r>
              <a:rPr lang="en-AU" dirty="0"/>
              <a:t>the best way to implement queue security across the CRM, ice using CRM to house University </a:t>
            </a:r>
            <a:r>
              <a:rPr lang="ga-IE" dirty="0" smtClean="0"/>
              <a:t>c</a:t>
            </a:r>
            <a:r>
              <a:rPr lang="en-AU" dirty="0" err="1" smtClean="0"/>
              <a:t>omplaints</a:t>
            </a:r>
            <a:r>
              <a:rPr lang="en-AU" dirty="0" smtClean="0"/>
              <a:t> </a:t>
            </a:r>
            <a:r>
              <a:rPr lang="en-AU" dirty="0"/>
              <a:t>and privacy issues. Other than removing the ability for staff to create </a:t>
            </a:r>
            <a:r>
              <a:rPr lang="en-AU" dirty="0" smtClean="0"/>
              <a:t>reports</a:t>
            </a:r>
            <a:r>
              <a:rPr lang="ga-IE" dirty="0" smtClean="0"/>
              <a:t>. </a:t>
            </a:r>
            <a:r>
              <a:rPr lang="ga-IE" dirty="0" smtClean="0">
                <a:solidFill>
                  <a:srgbClr val="0070C0"/>
                </a:solidFill>
              </a:rPr>
              <a:t>John Hegarty</a:t>
            </a:r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ADU 9-11 November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1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869323"/>
            <a:ext cx="7290055" cy="4023360"/>
          </a:xfrm>
        </p:spPr>
        <p:txBody>
          <a:bodyPr>
            <a:normAutofit fontScale="92500" lnSpcReduction="10000"/>
          </a:bodyPr>
          <a:lstStyle/>
          <a:p>
            <a:r>
              <a:rPr lang="en-AU" b="1" dirty="0"/>
              <a:t>What would you like to discuss with colleagues and/or Oracle about product direction and/or current and future functionality</a:t>
            </a:r>
            <a:r>
              <a:rPr lang="en-AU" b="1" dirty="0" smtClean="0"/>
              <a:t>?</a:t>
            </a:r>
            <a:endParaRPr lang="ga-IE" b="1" dirty="0" smtClean="0"/>
          </a:p>
          <a:p>
            <a:r>
              <a:rPr lang="en-AU" dirty="0" smtClean="0"/>
              <a:t>Html5 in outreach</a:t>
            </a:r>
            <a:r>
              <a:rPr lang="ga-IE" dirty="0" smtClean="0"/>
              <a:t> – </a:t>
            </a:r>
            <a:r>
              <a:rPr lang="ga-IE" dirty="0" smtClean="0">
                <a:solidFill>
                  <a:srgbClr val="0070C0"/>
                </a:solidFill>
              </a:rPr>
              <a:t>Mike Beveridge</a:t>
            </a:r>
          </a:p>
          <a:p>
            <a:r>
              <a:rPr lang="en-AU" dirty="0" smtClean="0"/>
              <a:t>There are lots of new products that 'integrate' with Service Cloud (Eloqua, </a:t>
            </a:r>
            <a:r>
              <a:rPr lang="en-AU" dirty="0" err="1" smtClean="0"/>
              <a:t>Enquira</a:t>
            </a:r>
            <a:r>
              <a:rPr lang="en-AU" dirty="0" smtClean="0"/>
              <a:t>, SRM) </a:t>
            </a:r>
            <a:r>
              <a:rPr lang="en-AU" dirty="0" err="1" smtClean="0"/>
              <a:t>etc</a:t>
            </a:r>
            <a:r>
              <a:rPr lang="en-AU" dirty="0" smtClean="0"/>
              <a:t>, and offer improvements over the delivered service cloud functionality. </a:t>
            </a:r>
          </a:p>
          <a:p>
            <a:r>
              <a:rPr lang="en-AU" dirty="0" smtClean="0"/>
              <a:t>Unfortunately these products don't always seem to work as well together as we would hope. Is oracle looking to replace/deprecate  these service cloud modules? Once one of these new products is released, development on the corresponding component within Service Cloud seems to slow/stop. </a:t>
            </a:r>
          </a:p>
          <a:p>
            <a:r>
              <a:rPr lang="en-AU" dirty="0" smtClean="0"/>
              <a:t>What is the Oracle strategy moving forward for service cloud?</a:t>
            </a:r>
            <a:r>
              <a:rPr lang="ga-IE" dirty="0" smtClean="0"/>
              <a:t> - </a:t>
            </a:r>
            <a:r>
              <a:rPr lang="ga-IE" dirty="0" smtClean="0">
                <a:solidFill>
                  <a:srgbClr val="0070C0"/>
                </a:solidFill>
              </a:rPr>
              <a:t>Daniel Chalker</a:t>
            </a:r>
          </a:p>
          <a:p>
            <a:r>
              <a:rPr lang="en-AU" dirty="0"/>
              <a:t>When will Browser UI be available for all</a:t>
            </a:r>
            <a:r>
              <a:rPr lang="en-AU" dirty="0" smtClean="0"/>
              <a:t>?</a:t>
            </a:r>
            <a:r>
              <a:rPr lang="ga-IE" dirty="0" smtClean="0"/>
              <a:t> </a:t>
            </a:r>
            <a:r>
              <a:rPr lang="ga-IE" dirty="0" smtClean="0">
                <a:solidFill>
                  <a:srgbClr val="0070C0"/>
                </a:solidFill>
              </a:rPr>
              <a:t>John Hegarty</a:t>
            </a: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ADU 9-11 November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6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6" y="817811"/>
            <a:ext cx="7290055" cy="4023360"/>
          </a:xfrm>
        </p:spPr>
        <p:txBody>
          <a:bodyPr/>
          <a:lstStyle/>
          <a:p>
            <a:r>
              <a:rPr lang="en-AU" b="1" dirty="0"/>
              <a:t>What would you like to discuss or suggest about how the CRM Advisory Group (and our own ANZ group) can do to better serve the higher </a:t>
            </a:r>
            <a:r>
              <a:rPr lang="en-AU" b="1" dirty="0" err="1"/>
              <a:t>ed</a:t>
            </a:r>
            <a:r>
              <a:rPr lang="en-AU" b="1" dirty="0"/>
              <a:t> CRM community between conferences</a:t>
            </a:r>
            <a:r>
              <a:rPr lang="en-AU" b="1" dirty="0" smtClean="0"/>
              <a:t>?</a:t>
            </a:r>
            <a:endParaRPr lang="ga-IE" b="1" dirty="0" smtClean="0"/>
          </a:p>
          <a:p>
            <a:r>
              <a:rPr lang="en-AU" dirty="0"/>
              <a:t>Everyone could try and engage a bit more on the forums, ask questions etc</a:t>
            </a:r>
            <a:r>
              <a:rPr lang="en-AU" dirty="0" smtClean="0"/>
              <a:t>.</a:t>
            </a:r>
            <a:r>
              <a:rPr lang="ga-IE" dirty="0" smtClean="0"/>
              <a:t> </a:t>
            </a:r>
            <a:r>
              <a:rPr lang="ga-IE" dirty="0" smtClean="0">
                <a:solidFill>
                  <a:srgbClr val="0070C0"/>
                </a:solidFill>
              </a:rPr>
              <a:t>Daniel Chalker</a:t>
            </a:r>
          </a:p>
          <a:p>
            <a:r>
              <a:rPr lang="en-AU" dirty="0"/>
              <a:t>Have a way for institutes to share what CRM projects that they are working on</a:t>
            </a:r>
            <a:r>
              <a:rPr lang="en-AU" dirty="0" smtClean="0"/>
              <a:t>.</a:t>
            </a:r>
            <a:r>
              <a:rPr lang="ga-IE" dirty="0" smtClean="0">
                <a:solidFill>
                  <a:srgbClr val="0070C0"/>
                </a:solidFill>
              </a:rPr>
              <a:t> John Hegarty</a:t>
            </a:r>
            <a:endParaRPr lang="en-AU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ADU 9-11 November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10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579</TotalTime>
  <Words>459</Words>
  <Application>Microsoft Office PowerPoint</Application>
  <PresentationFormat>On-screen Show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Tw Cen MT</vt:lpstr>
      <vt:lpstr>Tw Cen MT Condensed</vt:lpstr>
      <vt:lpstr>Wingdings 3</vt:lpstr>
      <vt:lpstr>Integral</vt:lpstr>
      <vt:lpstr>Crm track welcome</vt:lpstr>
      <vt:lpstr>Crm track Overview </vt:lpstr>
      <vt:lpstr>PowerPoint Presentation</vt:lpstr>
      <vt:lpstr>PowerPoint Presentation</vt:lpstr>
      <vt:lpstr>CRM Advisory Group update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Amy Ewing</dc:creator>
  <cp:lastModifiedBy>Marty Mag Uidhir</cp:lastModifiedBy>
  <cp:revision>38</cp:revision>
  <dcterms:created xsi:type="dcterms:W3CDTF">2015-09-02T14:36:24Z</dcterms:created>
  <dcterms:modified xsi:type="dcterms:W3CDTF">2016-11-10T09:04:59Z</dcterms:modified>
</cp:coreProperties>
</file>