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colors4.xml" ContentType="application/vnd.openxmlformats-officedocument.drawingml.diagramColors+xml"/>
  <Override PartName="/ppt/theme/theme1.xml" ContentType="application/vnd.openxmlformats-officedocument.theme+xml"/>
  <Override PartName="/ppt/diagrams/layout4.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8" r:id="rId12"/>
    <p:sldId id="269" r:id="rId13"/>
    <p:sldId id="266"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622" autoAdjust="0"/>
  </p:normalViewPr>
  <p:slideViewPr>
    <p:cSldViewPr snapToGrid="0" snapToObjects="1">
      <p:cViewPr varScale="1">
        <p:scale>
          <a:sx n="110" d="100"/>
          <a:sy n="110" d="100"/>
        </p:scale>
        <p:origin x="-8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9BC3AB-EE2F-4566-B7AF-15C532FAFECC}" type="doc">
      <dgm:prSet loTypeId="urn:microsoft.com/office/officeart/2005/8/layout/hProcess4" loCatId="process" qsTypeId="urn:microsoft.com/office/officeart/2005/8/quickstyle/simple1" qsCatId="simple" csTypeId="urn:microsoft.com/office/officeart/2005/8/colors/accent1_2" csCatId="accent1" phldr="1"/>
      <dgm:spPr/>
    </dgm:pt>
    <dgm:pt modelId="{7BAB88B5-BCA1-438E-B027-81C1250959CC}">
      <dgm:prSet phldrT="[Text]"/>
      <dgm:spPr/>
      <dgm:t>
        <a:bodyPr/>
        <a:lstStyle/>
        <a:p>
          <a:r>
            <a:rPr lang="en-US" dirty="0" smtClean="0"/>
            <a:t>FMS Query</a:t>
          </a:r>
          <a:endParaRPr lang="en-US" dirty="0"/>
        </a:p>
      </dgm:t>
    </dgm:pt>
    <dgm:pt modelId="{35CD9BFD-D6C0-44F5-A073-9722DB4B72FA}" type="parTrans" cxnId="{7645AAC5-F798-4B47-B87B-C34B3AE66019}">
      <dgm:prSet/>
      <dgm:spPr/>
      <dgm:t>
        <a:bodyPr/>
        <a:lstStyle/>
        <a:p>
          <a:endParaRPr lang="en-US"/>
        </a:p>
      </dgm:t>
    </dgm:pt>
    <dgm:pt modelId="{69CF15D2-7348-41F6-8F07-3E63195F857D}" type="sibTrans" cxnId="{7645AAC5-F798-4B47-B87B-C34B3AE66019}">
      <dgm:prSet/>
      <dgm:spPr/>
      <dgm:t>
        <a:bodyPr/>
        <a:lstStyle/>
        <a:p>
          <a:endParaRPr lang="en-US"/>
        </a:p>
      </dgm:t>
    </dgm:pt>
    <dgm:pt modelId="{E5B546E6-6070-4B45-A506-4BADA437D868}">
      <dgm:prSet phldrT="[Text]"/>
      <dgm:spPr/>
      <dgm:t>
        <a:bodyPr/>
        <a:lstStyle/>
        <a:p>
          <a:r>
            <a:rPr lang="en-US" dirty="0" smtClean="0"/>
            <a:t>nVision Layout</a:t>
          </a:r>
          <a:endParaRPr lang="en-US" dirty="0"/>
        </a:p>
      </dgm:t>
    </dgm:pt>
    <dgm:pt modelId="{FD533485-9D17-4E2C-B97E-C9AE4EB23714}" type="parTrans" cxnId="{8B1F3E81-667E-447B-8E03-4E69A057EA88}">
      <dgm:prSet/>
      <dgm:spPr/>
      <dgm:t>
        <a:bodyPr/>
        <a:lstStyle/>
        <a:p>
          <a:endParaRPr lang="en-US"/>
        </a:p>
      </dgm:t>
    </dgm:pt>
    <dgm:pt modelId="{8386DBAD-5D08-42DF-8CE6-018B91F4020D}" type="sibTrans" cxnId="{8B1F3E81-667E-447B-8E03-4E69A057EA88}">
      <dgm:prSet/>
      <dgm:spPr/>
      <dgm:t>
        <a:bodyPr/>
        <a:lstStyle/>
        <a:p>
          <a:endParaRPr lang="en-US"/>
        </a:p>
      </dgm:t>
    </dgm:pt>
    <dgm:pt modelId="{248B7F04-3BA5-4EE2-8936-97C9EE17CC77}">
      <dgm:prSet phldrT="[Text]"/>
      <dgm:spPr/>
      <dgm:t>
        <a:bodyPr/>
        <a:lstStyle/>
        <a:p>
          <a:r>
            <a:rPr lang="en-US" dirty="0" smtClean="0"/>
            <a:t>Report Request</a:t>
          </a:r>
          <a:endParaRPr lang="en-US" dirty="0"/>
        </a:p>
      </dgm:t>
    </dgm:pt>
    <dgm:pt modelId="{FA8D3417-F6ED-4E3D-BA23-5E399D9DB12A}" type="parTrans" cxnId="{F57D1DB6-6B0B-4215-ACD4-A59A26BC458B}">
      <dgm:prSet/>
      <dgm:spPr/>
      <dgm:t>
        <a:bodyPr/>
        <a:lstStyle/>
        <a:p>
          <a:endParaRPr lang="en-US"/>
        </a:p>
      </dgm:t>
    </dgm:pt>
    <dgm:pt modelId="{D9596C48-E50F-494B-942C-AA3B10444BD7}" type="sibTrans" cxnId="{F57D1DB6-6B0B-4215-ACD4-A59A26BC458B}">
      <dgm:prSet/>
      <dgm:spPr/>
      <dgm:t>
        <a:bodyPr/>
        <a:lstStyle/>
        <a:p>
          <a:endParaRPr lang="en-US"/>
        </a:p>
      </dgm:t>
    </dgm:pt>
    <dgm:pt modelId="{B6195982-3D81-40C4-A74D-49120A83227E}">
      <dgm:prSet phldrT="[Text]"/>
      <dgm:spPr/>
      <dgm:t>
        <a:bodyPr/>
        <a:lstStyle/>
        <a:p>
          <a:r>
            <a:rPr lang="en-US" dirty="0" smtClean="0"/>
            <a:t>Report Output</a:t>
          </a:r>
          <a:endParaRPr lang="en-US" dirty="0"/>
        </a:p>
      </dgm:t>
    </dgm:pt>
    <dgm:pt modelId="{717E9638-E9CA-4598-B39A-0CBABAD8B4F0}" type="parTrans" cxnId="{09A7A931-A770-4FBC-BD2B-A66994AA283C}">
      <dgm:prSet/>
      <dgm:spPr/>
      <dgm:t>
        <a:bodyPr/>
        <a:lstStyle/>
        <a:p>
          <a:endParaRPr lang="en-US"/>
        </a:p>
      </dgm:t>
    </dgm:pt>
    <dgm:pt modelId="{2CD25B72-66E3-47AE-A6D0-1595FDB7B598}" type="sibTrans" cxnId="{09A7A931-A770-4FBC-BD2B-A66994AA283C}">
      <dgm:prSet/>
      <dgm:spPr/>
      <dgm:t>
        <a:bodyPr/>
        <a:lstStyle/>
        <a:p>
          <a:endParaRPr lang="en-US"/>
        </a:p>
      </dgm:t>
    </dgm:pt>
    <dgm:pt modelId="{114B6FC8-BEF5-47C8-B484-40DCB6970350}" type="pres">
      <dgm:prSet presAssocID="{DB9BC3AB-EE2F-4566-B7AF-15C532FAFECC}" presName="Name0" presStyleCnt="0">
        <dgm:presLayoutVars>
          <dgm:dir/>
          <dgm:animLvl val="lvl"/>
          <dgm:resizeHandles val="exact"/>
        </dgm:presLayoutVars>
      </dgm:prSet>
      <dgm:spPr/>
    </dgm:pt>
    <dgm:pt modelId="{C8B03795-1BF8-4D61-97F1-92AE65D1D390}" type="pres">
      <dgm:prSet presAssocID="{DB9BC3AB-EE2F-4566-B7AF-15C532FAFECC}" presName="tSp" presStyleCnt="0"/>
      <dgm:spPr/>
    </dgm:pt>
    <dgm:pt modelId="{60A73D51-A96B-40B3-BED6-3E6C85EAB222}" type="pres">
      <dgm:prSet presAssocID="{DB9BC3AB-EE2F-4566-B7AF-15C532FAFECC}" presName="bSp" presStyleCnt="0"/>
      <dgm:spPr/>
    </dgm:pt>
    <dgm:pt modelId="{DB07618A-168B-4102-8D69-9D5913D676CA}" type="pres">
      <dgm:prSet presAssocID="{DB9BC3AB-EE2F-4566-B7AF-15C532FAFECC}" presName="process" presStyleCnt="0"/>
      <dgm:spPr/>
    </dgm:pt>
    <dgm:pt modelId="{61710B84-0469-4AE3-9A85-D4BBD72F7044}" type="pres">
      <dgm:prSet presAssocID="{7BAB88B5-BCA1-438E-B027-81C1250959CC}" presName="composite1" presStyleCnt="0"/>
      <dgm:spPr/>
    </dgm:pt>
    <dgm:pt modelId="{528B6B60-B36A-4E78-9A03-098558A6BD86}" type="pres">
      <dgm:prSet presAssocID="{7BAB88B5-BCA1-438E-B027-81C1250959CC}" presName="dummyNode1" presStyleLbl="node1" presStyleIdx="0" presStyleCnt="4"/>
      <dgm:spPr/>
    </dgm:pt>
    <dgm:pt modelId="{2C830FB9-E7D3-46B7-946F-44D94509CB0A}" type="pres">
      <dgm:prSet presAssocID="{7BAB88B5-BCA1-438E-B027-81C1250959CC}" presName="childNode1" presStyleLbl="bgAcc1" presStyleIdx="0" presStyleCnt="4">
        <dgm:presLayoutVars>
          <dgm:bulletEnabled val="1"/>
        </dgm:presLayoutVars>
      </dgm:prSet>
      <dgm:spPr/>
    </dgm:pt>
    <dgm:pt modelId="{F79DEE30-51F9-4BAF-821D-84D532DBA60E}" type="pres">
      <dgm:prSet presAssocID="{7BAB88B5-BCA1-438E-B027-81C1250959CC}" presName="childNode1tx" presStyleLbl="bgAcc1" presStyleIdx="0" presStyleCnt="4">
        <dgm:presLayoutVars>
          <dgm:bulletEnabled val="1"/>
        </dgm:presLayoutVars>
      </dgm:prSet>
      <dgm:spPr/>
    </dgm:pt>
    <dgm:pt modelId="{894A0F49-E297-44B0-9A85-365F80E00003}" type="pres">
      <dgm:prSet presAssocID="{7BAB88B5-BCA1-438E-B027-81C1250959CC}" presName="parentNode1" presStyleLbl="node1" presStyleIdx="0" presStyleCnt="4">
        <dgm:presLayoutVars>
          <dgm:chMax val="1"/>
          <dgm:bulletEnabled val="1"/>
        </dgm:presLayoutVars>
      </dgm:prSet>
      <dgm:spPr/>
      <dgm:t>
        <a:bodyPr/>
        <a:lstStyle/>
        <a:p>
          <a:endParaRPr lang="en-US"/>
        </a:p>
      </dgm:t>
    </dgm:pt>
    <dgm:pt modelId="{78A72F66-268F-460E-931F-FB4FC5613C21}" type="pres">
      <dgm:prSet presAssocID="{7BAB88B5-BCA1-438E-B027-81C1250959CC}" presName="connSite1" presStyleCnt="0"/>
      <dgm:spPr/>
    </dgm:pt>
    <dgm:pt modelId="{E5802F43-DF19-406A-A626-7CBBC3337BAF}" type="pres">
      <dgm:prSet presAssocID="{69CF15D2-7348-41F6-8F07-3E63195F857D}" presName="Name9" presStyleLbl="sibTrans2D1" presStyleIdx="0" presStyleCnt="3"/>
      <dgm:spPr/>
      <dgm:t>
        <a:bodyPr/>
        <a:lstStyle/>
        <a:p>
          <a:endParaRPr lang="en-US"/>
        </a:p>
      </dgm:t>
    </dgm:pt>
    <dgm:pt modelId="{941EBD08-D293-405A-AA57-62B3DDA3AC2E}" type="pres">
      <dgm:prSet presAssocID="{E5B546E6-6070-4B45-A506-4BADA437D868}" presName="composite2" presStyleCnt="0"/>
      <dgm:spPr/>
    </dgm:pt>
    <dgm:pt modelId="{93DF5A42-A0A2-40E5-A77D-212ABC123ADF}" type="pres">
      <dgm:prSet presAssocID="{E5B546E6-6070-4B45-A506-4BADA437D868}" presName="dummyNode2" presStyleLbl="node1" presStyleIdx="0" presStyleCnt="4"/>
      <dgm:spPr/>
    </dgm:pt>
    <dgm:pt modelId="{104911D8-C225-4BF1-910B-5560A1D695BD}" type="pres">
      <dgm:prSet presAssocID="{E5B546E6-6070-4B45-A506-4BADA437D868}" presName="childNode2" presStyleLbl="bgAcc1" presStyleIdx="1" presStyleCnt="4">
        <dgm:presLayoutVars>
          <dgm:bulletEnabled val="1"/>
        </dgm:presLayoutVars>
      </dgm:prSet>
      <dgm:spPr/>
    </dgm:pt>
    <dgm:pt modelId="{9B0A0398-6F10-4341-99D6-F4A1FCA7188D}" type="pres">
      <dgm:prSet presAssocID="{E5B546E6-6070-4B45-A506-4BADA437D868}" presName="childNode2tx" presStyleLbl="bgAcc1" presStyleIdx="1" presStyleCnt="4">
        <dgm:presLayoutVars>
          <dgm:bulletEnabled val="1"/>
        </dgm:presLayoutVars>
      </dgm:prSet>
      <dgm:spPr/>
    </dgm:pt>
    <dgm:pt modelId="{E7D3064F-C011-4F9F-BD14-AB8806401EAD}" type="pres">
      <dgm:prSet presAssocID="{E5B546E6-6070-4B45-A506-4BADA437D868}" presName="parentNode2" presStyleLbl="node1" presStyleIdx="1" presStyleCnt="4">
        <dgm:presLayoutVars>
          <dgm:chMax val="0"/>
          <dgm:bulletEnabled val="1"/>
        </dgm:presLayoutVars>
      </dgm:prSet>
      <dgm:spPr/>
      <dgm:t>
        <a:bodyPr/>
        <a:lstStyle/>
        <a:p>
          <a:endParaRPr lang="en-US"/>
        </a:p>
      </dgm:t>
    </dgm:pt>
    <dgm:pt modelId="{FE688BFE-4497-4EA7-9E93-5CEADBE8BEB4}" type="pres">
      <dgm:prSet presAssocID="{E5B546E6-6070-4B45-A506-4BADA437D868}" presName="connSite2" presStyleCnt="0"/>
      <dgm:spPr/>
    </dgm:pt>
    <dgm:pt modelId="{9B061E1B-FC44-4586-84AB-6E00857C00DB}" type="pres">
      <dgm:prSet presAssocID="{8386DBAD-5D08-42DF-8CE6-018B91F4020D}" presName="Name18" presStyleLbl="sibTrans2D1" presStyleIdx="1" presStyleCnt="3"/>
      <dgm:spPr/>
      <dgm:t>
        <a:bodyPr/>
        <a:lstStyle/>
        <a:p>
          <a:endParaRPr lang="en-US"/>
        </a:p>
      </dgm:t>
    </dgm:pt>
    <dgm:pt modelId="{5628C94E-CCDE-469B-BF93-AB5CA855ADF5}" type="pres">
      <dgm:prSet presAssocID="{248B7F04-3BA5-4EE2-8936-97C9EE17CC77}" presName="composite1" presStyleCnt="0"/>
      <dgm:spPr/>
    </dgm:pt>
    <dgm:pt modelId="{51CC3A54-B1DC-44DF-9C86-52F38379A6B4}" type="pres">
      <dgm:prSet presAssocID="{248B7F04-3BA5-4EE2-8936-97C9EE17CC77}" presName="dummyNode1" presStyleLbl="node1" presStyleIdx="1" presStyleCnt="4"/>
      <dgm:spPr/>
    </dgm:pt>
    <dgm:pt modelId="{D49C132F-CCBF-4C10-ACFC-AAB66F0833C8}" type="pres">
      <dgm:prSet presAssocID="{248B7F04-3BA5-4EE2-8936-97C9EE17CC77}" presName="childNode1" presStyleLbl="bgAcc1" presStyleIdx="2" presStyleCnt="4">
        <dgm:presLayoutVars>
          <dgm:bulletEnabled val="1"/>
        </dgm:presLayoutVars>
      </dgm:prSet>
      <dgm:spPr/>
    </dgm:pt>
    <dgm:pt modelId="{1CB7929D-F1C8-47FC-88AF-EF5A5023C4F0}" type="pres">
      <dgm:prSet presAssocID="{248B7F04-3BA5-4EE2-8936-97C9EE17CC77}" presName="childNode1tx" presStyleLbl="bgAcc1" presStyleIdx="2" presStyleCnt="4">
        <dgm:presLayoutVars>
          <dgm:bulletEnabled val="1"/>
        </dgm:presLayoutVars>
      </dgm:prSet>
      <dgm:spPr/>
    </dgm:pt>
    <dgm:pt modelId="{D560A133-5FBC-42A6-82BE-9A4A7532DED7}" type="pres">
      <dgm:prSet presAssocID="{248B7F04-3BA5-4EE2-8936-97C9EE17CC77}" presName="parentNode1" presStyleLbl="node1" presStyleIdx="2" presStyleCnt="4">
        <dgm:presLayoutVars>
          <dgm:chMax val="1"/>
          <dgm:bulletEnabled val="1"/>
        </dgm:presLayoutVars>
      </dgm:prSet>
      <dgm:spPr/>
      <dgm:t>
        <a:bodyPr/>
        <a:lstStyle/>
        <a:p>
          <a:endParaRPr lang="en-US"/>
        </a:p>
      </dgm:t>
    </dgm:pt>
    <dgm:pt modelId="{06567A5F-D8E8-4CD4-A489-2AC3FC99E3EA}" type="pres">
      <dgm:prSet presAssocID="{248B7F04-3BA5-4EE2-8936-97C9EE17CC77}" presName="connSite1" presStyleCnt="0"/>
      <dgm:spPr/>
    </dgm:pt>
    <dgm:pt modelId="{4D604539-B331-488B-B4AA-43C1A7A766CC}" type="pres">
      <dgm:prSet presAssocID="{D9596C48-E50F-494B-942C-AA3B10444BD7}" presName="Name9" presStyleLbl="sibTrans2D1" presStyleIdx="2" presStyleCnt="3"/>
      <dgm:spPr/>
      <dgm:t>
        <a:bodyPr/>
        <a:lstStyle/>
        <a:p>
          <a:endParaRPr lang="en-US"/>
        </a:p>
      </dgm:t>
    </dgm:pt>
    <dgm:pt modelId="{08EC5D33-86CB-40C5-9CD2-1F52D74B9D52}" type="pres">
      <dgm:prSet presAssocID="{B6195982-3D81-40C4-A74D-49120A83227E}" presName="composite2" presStyleCnt="0"/>
      <dgm:spPr/>
    </dgm:pt>
    <dgm:pt modelId="{8799B3AC-563D-466F-ADC4-EA546A7DDE72}" type="pres">
      <dgm:prSet presAssocID="{B6195982-3D81-40C4-A74D-49120A83227E}" presName="dummyNode2" presStyleLbl="node1" presStyleIdx="2" presStyleCnt="4"/>
      <dgm:spPr/>
    </dgm:pt>
    <dgm:pt modelId="{8A3C4064-E0C4-4DAD-9DEF-7011547330C4}" type="pres">
      <dgm:prSet presAssocID="{B6195982-3D81-40C4-A74D-49120A83227E}" presName="childNode2" presStyleLbl="bgAcc1" presStyleIdx="3" presStyleCnt="4">
        <dgm:presLayoutVars>
          <dgm:bulletEnabled val="1"/>
        </dgm:presLayoutVars>
      </dgm:prSet>
      <dgm:spPr/>
    </dgm:pt>
    <dgm:pt modelId="{42B96AC9-A471-425C-9979-D30D629CAD0D}" type="pres">
      <dgm:prSet presAssocID="{B6195982-3D81-40C4-A74D-49120A83227E}" presName="childNode2tx" presStyleLbl="bgAcc1" presStyleIdx="3" presStyleCnt="4">
        <dgm:presLayoutVars>
          <dgm:bulletEnabled val="1"/>
        </dgm:presLayoutVars>
      </dgm:prSet>
      <dgm:spPr/>
    </dgm:pt>
    <dgm:pt modelId="{3C1A7561-AC11-42D8-B066-9A80C5F99299}" type="pres">
      <dgm:prSet presAssocID="{B6195982-3D81-40C4-A74D-49120A83227E}" presName="parentNode2" presStyleLbl="node1" presStyleIdx="3" presStyleCnt="4">
        <dgm:presLayoutVars>
          <dgm:chMax val="0"/>
          <dgm:bulletEnabled val="1"/>
        </dgm:presLayoutVars>
      </dgm:prSet>
      <dgm:spPr/>
      <dgm:t>
        <a:bodyPr/>
        <a:lstStyle/>
        <a:p>
          <a:endParaRPr lang="en-US"/>
        </a:p>
      </dgm:t>
    </dgm:pt>
    <dgm:pt modelId="{C66EE500-B360-4788-9376-CED9076535C0}" type="pres">
      <dgm:prSet presAssocID="{B6195982-3D81-40C4-A74D-49120A83227E}" presName="connSite2" presStyleCnt="0"/>
      <dgm:spPr/>
    </dgm:pt>
  </dgm:ptLst>
  <dgm:cxnLst>
    <dgm:cxn modelId="{B80B38FB-0033-4E54-A0A3-6418C0C0C1F1}" type="presOf" srcId="{7BAB88B5-BCA1-438E-B027-81C1250959CC}" destId="{894A0F49-E297-44B0-9A85-365F80E00003}" srcOrd="0" destOrd="0" presId="urn:microsoft.com/office/officeart/2005/8/layout/hProcess4"/>
    <dgm:cxn modelId="{425A855D-5AAF-483A-91D5-69CC93CE5658}" type="presOf" srcId="{DB9BC3AB-EE2F-4566-B7AF-15C532FAFECC}" destId="{114B6FC8-BEF5-47C8-B484-40DCB6970350}" srcOrd="0" destOrd="0" presId="urn:microsoft.com/office/officeart/2005/8/layout/hProcess4"/>
    <dgm:cxn modelId="{8B1F3E81-667E-447B-8E03-4E69A057EA88}" srcId="{DB9BC3AB-EE2F-4566-B7AF-15C532FAFECC}" destId="{E5B546E6-6070-4B45-A506-4BADA437D868}" srcOrd="1" destOrd="0" parTransId="{FD533485-9D17-4E2C-B97E-C9AE4EB23714}" sibTransId="{8386DBAD-5D08-42DF-8CE6-018B91F4020D}"/>
    <dgm:cxn modelId="{09A7A931-A770-4FBC-BD2B-A66994AA283C}" srcId="{DB9BC3AB-EE2F-4566-B7AF-15C532FAFECC}" destId="{B6195982-3D81-40C4-A74D-49120A83227E}" srcOrd="3" destOrd="0" parTransId="{717E9638-E9CA-4598-B39A-0CBABAD8B4F0}" sibTransId="{2CD25B72-66E3-47AE-A6D0-1595FDB7B598}"/>
    <dgm:cxn modelId="{7645AAC5-F798-4B47-B87B-C34B3AE66019}" srcId="{DB9BC3AB-EE2F-4566-B7AF-15C532FAFECC}" destId="{7BAB88B5-BCA1-438E-B027-81C1250959CC}" srcOrd="0" destOrd="0" parTransId="{35CD9BFD-D6C0-44F5-A073-9722DB4B72FA}" sibTransId="{69CF15D2-7348-41F6-8F07-3E63195F857D}"/>
    <dgm:cxn modelId="{46F7043E-BED9-4428-B02C-2FB02D0F872F}" type="presOf" srcId="{D9596C48-E50F-494B-942C-AA3B10444BD7}" destId="{4D604539-B331-488B-B4AA-43C1A7A766CC}" srcOrd="0" destOrd="0" presId="urn:microsoft.com/office/officeart/2005/8/layout/hProcess4"/>
    <dgm:cxn modelId="{FB9CC74B-CCD4-4A84-B7BA-9F9207E4A274}" type="presOf" srcId="{69CF15D2-7348-41F6-8F07-3E63195F857D}" destId="{E5802F43-DF19-406A-A626-7CBBC3337BAF}" srcOrd="0" destOrd="0" presId="urn:microsoft.com/office/officeart/2005/8/layout/hProcess4"/>
    <dgm:cxn modelId="{813BD7FC-C8E3-4EB3-9448-62E0FEC5DF39}" type="presOf" srcId="{B6195982-3D81-40C4-A74D-49120A83227E}" destId="{3C1A7561-AC11-42D8-B066-9A80C5F99299}" srcOrd="0" destOrd="0" presId="urn:microsoft.com/office/officeart/2005/8/layout/hProcess4"/>
    <dgm:cxn modelId="{F4A6BA2C-1A02-4DAF-929D-D7F9E40ED671}" type="presOf" srcId="{E5B546E6-6070-4B45-A506-4BADA437D868}" destId="{E7D3064F-C011-4F9F-BD14-AB8806401EAD}" srcOrd="0" destOrd="0" presId="urn:microsoft.com/office/officeart/2005/8/layout/hProcess4"/>
    <dgm:cxn modelId="{7E4999B6-4049-4577-BFCE-C410B490EC10}" type="presOf" srcId="{248B7F04-3BA5-4EE2-8936-97C9EE17CC77}" destId="{D560A133-5FBC-42A6-82BE-9A4A7532DED7}" srcOrd="0" destOrd="0" presId="urn:microsoft.com/office/officeart/2005/8/layout/hProcess4"/>
    <dgm:cxn modelId="{911C4C1E-4E29-4A7C-8A9E-B1BDECFB1670}" type="presOf" srcId="{8386DBAD-5D08-42DF-8CE6-018B91F4020D}" destId="{9B061E1B-FC44-4586-84AB-6E00857C00DB}" srcOrd="0" destOrd="0" presId="urn:microsoft.com/office/officeart/2005/8/layout/hProcess4"/>
    <dgm:cxn modelId="{F57D1DB6-6B0B-4215-ACD4-A59A26BC458B}" srcId="{DB9BC3AB-EE2F-4566-B7AF-15C532FAFECC}" destId="{248B7F04-3BA5-4EE2-8936-97C9EE17CC77}" srcOrd="2" destOrd="0" parTransId="{FA8D3417-F6ED-4E3D-BA23-5E399D9DB12A}" sibTransId="{D9596C48-E50F-494B-942C-AA3B10444BD7}"/>
    <dgm:cxn modelId="{D40B8FA7-FCBD-464B-90AA-F82B6BD33249}" type="presParOf" srcId="{114B6FC8-BEF5-47C8-B484-40DCB6970350}" destId="{C8B03795-1BF8-4D61-97F1-92AE65D1D390}" srcOrd="0" destOrd="0" presId="urn:microsoft.com/office/officeart/2005/8/layout/hProcess4"/>
    <dgm:cxn modelId="{66004145-409A-4B7F-B54B-CFD804BC1EEF}" type="presParOf" srcId="{114B6FC8-BEF5-47C8-B484-40DCB6970350}" destId="{60A73D51-A96B-40B3-BED6-3E6C85EAB222}" srcOrd="1" destOrd="0" presId="urn:microsoft.com/office/officeart/2005/8/layout/hProcess4"/>
    <dgm:cxn modelId="{EA34D823-7CAB-4C99-B95E-8BA6988FF537}" type="presParOf" srcId="{114B6FC8-BEF5-47C8-B484-40DCB6970350}" destId="{DB07618A-168B-4102-8D69-9D5913D676CA}" srcOrd="2" destOrd="0" presId="urn:microsoft.com/office/officeart/2005/8/layout/hProcess4"/>
    <dgm:cxn modelId="{6244CEE0-6688-487B-B475-D639BBEF39BD}" type="presParOf" srcId="{DB07618A-168B-4102-8D69-9D5913D676CA}" destId="{61710B84-0469-4AE3-9A85-D4BBD72F7044}" srcOrd="0" destOrd="0" presId="urn:microsoft.com/office/officeart/2005/8/layout/hProcess4"/>
    <dgm:cxn modelId="{0548810A-DFEF-4A26-842F-20385A9B8266}" type="presParOf" srcId="{61710B84-0469-4AE3-9A85-D4BBD72F7044}" destId="{528B6B60-B36A-4E78-9A03-098558A6BD86}" srcOrd="0" destOrd="0" presId="urn:microsoft.com/office/officeart/2005/8/layout/hProcess4"/>
    <dgm:cxn modelId="{E10BDB0F-DD12-4B1C-B9AA-D2C289753039}" type="presParOf" srcId="{61710B84-0469-4AE3-9A85-D4BBD72F7044}" destId="{2C830FB9-E7D3-46B7-946F-44D94509CB0A}" srcOrd="1" destOrd="0" presId="urn:microsoft.com/office/officeart/2005/8/layout/hProcess4"/>
    <dgm:cxn modelId="{4A2552D2-C20E-475A-A6DC-983FC196879D}" type="presParOf" srcId="{61710B84-0469-4AE3-9A85-D4BBD72F7044}" destId="{F79DEE30-51F9-4BAF-821D-84D532DBA60E}" srcOrd="2" destOrd="0" presId="urn:microsoft.com/office/officeart/2005/8/layout/hProcess4"/>
    <dgm:cxn modelId="{FB2E8DA7-B91E-4A9D-A6F9-0E3D07556FF3}" type="presParOf" srcId="{61710B84-0469-4AE3-9A85-D4BBD72F7044}" destId="{894A0F49-E297-44B0-9A85-365F80E00003}" srcOrd="3" destOrd="0" presId="urn:microsoft.com/office/officeart/2005/8/layout/hProcess4"/>
    <dgm:cxn modelId="{F1CB8A53-0B20-4651-AE3E-A93FDF521214}" type="presParOf" srcId="{61710B84-0469-4AE3-9A85-D4BBD72F7044}" destId="{78A72F66-268F-460E-931F-FB4FC5613C21}" srcOrd="4" destOrd="0" presId="urn:microsoft.com/office/officeart/2005/8/layout/hProcess4"/>
    <dgm:cxn modelId="{CC3BB969-E229-478D-9D68-775FFCA3169D}" type="presParOf" srcId="{DB07618A-168B-4102-8D69-9D5913D676CA}" destId="{E5802F43-DF19-406A-A626-7CBBC3337BAF}" srcOrd="1" destOrd="0" presId="urn:microsoft.com/office/officeart/2005/8/layout/hProcess4"/>
    <dgm:cxn modelId="{45DFAB71-8A8E-4E99-B393-F30852CDA729}" type="presParOf" srcId="{DB07618A-168B-4102-8D69-9D5913D676CA}" destId="{941EBD08-D293-405A-AA57-62B3DDA3AC2E}" srcOrd="2" destOrd="0" presId="urn:microsoft.com/office/officeart/2005/8/layout/hProcess4"/>
    <dgm:cxn modelId="{1F8143B3-03A1-43C2-A6C8-A227CAD491A9}" type="presParOf" srcId="{941EBD08-D293-405A-AA57-62B3DDA3AC2E}" destId="{93DF5A42-A0A2-40E5-A77D-212ABC123ADF}" srcOrd="0" destOrd="0" presId="urn:microsoft.com/office/officeart/2005/8/layout/hProcess4"/>
    <dgm:cxn modelId="{FD05568D-2469-4093-922E-7B69C12EE4F5}" type="presParOf" srcId="{941EBD08-D293-405A-AA57-62B3DDA3AC2E}" destId="{104911D8-C225-4BF1-910B-5560A1D695BD}" srcOrd="1" destOrd="0" presId="urn:microsoft.com/office/officeart/2005/8/layout/hProcess4"/>
    <dgm:cxn modelId="{1584B9DE-879D-43F8-983F-C75058DD5D81}" type="presParOf" srcId="{941EBD08-D293-405A-AA57-62B3DDA3AC2E}" destId="{9B0A0398-6F10-4341-99D6-F4A1FCA7188D}" srcOrd="2" destOrd="0" presId="urn:microsoft.com/office/officeart/2005/8/layout/hProcess4"/>
    <dgm:cxn modelId="{E48DDCDC-A14A-4D67-8C25-B14463115EBB}" type="presParOf" srcId="{941EBD08-D293-405A-AA57-62B3DDA3AC2E}" destId="{E7D3064F-C011-4F9F-BD14-AB8806401EAD}" srcOrd="3" destOrd="0" presId="urn:microsoft.com/office/officeart/2005/8/layout/hProcess4"/>
    <dgm:cxn modelId="{91994A80-8119-4944-A616-66898BDCEB68}" type="presParOf" srcId="{941EBD08-D293-405A-AA57-62B3DDA3AC2E}" destId="{FE688BFE-4497-4EA7-9E93-5CEADBE8BEB4}" srcOrd="4" destOrd="0" presId="urn:microsoft.com/office/officeart/2005/8/layout/hProcess4"/>
    <dgm:cxn modelId="{7B85A9B1-CBA2-45AC-9F34-AB0BAEA2AFDE}" type="presParOf" srcId="{DB07618A-168B-4102-8D69-9D5913D676CA}" destId="{9B061E1B-FC44-4586-84AB-6E00857C00DB}" srcOrd="3" destOrd="0" presId="urn:microsoft.com/office/officeart/2005/8/layout/hProcess4"/>
    <dgm:cxn modelId="{745B459E-59A1-4811-A480-66C25DBE7F0D}" type="presParOf" srcId="{DB07618A-168B-4102-8D69-9D5913D676CA}" destId="{5628C94E-CCDE-469B-BF93-AB5CA855ADF5}" srcOrd="4" destOrd="0" presId="urn:microsoft.com/office/officeart/2005/8/layout/hProcess4"/>
    <dgm:cxn modelId="{5C68B6ED-045F-4B34-BE9F-426B4AE3EB9B}" type="presParOf" srcId="{5628C94E-CCDE-469B-BF93-AB5CA855ADF5}" destId="{51CC3A54-B1DC-44DF-9C86-52F38379A6B4}" srcOrd="0" destOrd="0" presId="urn:microsoft.com/office/officeart/2005/8/layout/hProcess4"/>
    <dgm:cxn modelId="{E05154B7-7E37-42A9-9B3C-368EA9D9A3C5}" type="presParOf" srcId="{5628C94E-CCDE-469B-BF93-AB5CA855ADF5}" destId="{D49C132F-CCBF-4C10-ACFC-AAB66F0833C8}" srcOrd="1" destOrd="0" presId="urn:microsoft.com/office/officeart/2005/8/layout/hProcess4"/>
    <dgm:cxn modelId="{AC7602F5-5ED0-49F3-9DC1-070BDBE5AE5D}" type="presParOf" srcId="{5628C94E-CCDE-469B-BF93-AB5CA855ADF5}" destId="{1CB7929D-F1C8-47FC-88AF-EF5A5023C4F0}" srcOrd="2" destOrd="0" presId="urn:microsoft.com/office/officeart/2005/8/layout/hProcess4"/>
    <dgm:cxn modelId="{F5433D55-3EEA-4271-92D5-F75DC6CDFC1D}" type="presParOf" srcId="{5628C94E-CCDE-469B-BF93-AB5CA855ADF5}" destId="{D560A133-5FBC-42A6-82BE-9A4A7532DED7}" srcOrd="3" destOrd="0" presId="urn:microsoft.com/office/officeart/2005/8/layout/hProcess4"/>
    <dgm:cxn modelId="{4B05CBD3-8ED3-4889-98B6-1BC72EC3A5E6}" type="presParOf" srcId="{5628C94E-CCDE-469B-BF93-AB5CA855ADF5}" destId="{06567A5F-D8E8-4CD4-A489-2AC3FC99E3EA}" srcOrd="4" destOrd="0" presId="urn:microsoft.com/office/officeart/2005/8/layout/hProcess4"/>
    <dgm:cxn modelId="{A6BBE112-6D43-4164-9BC1-AE53321A4F49}" type="presParOf" srcId="{DB07618A-168B-4102-8D69-9D5913D676CA}" destId="{4D604539-B331-488B-B4AA-43C1A7A766CC}" srcOrd="5" destOrd="0" presId="urn:microsoft.com/office/officeart/2005/8/layout/hProcess4"/>
    <dgm:cxn modelId="{ED06FDB4-E377-40B7-BAC5-826957B70DAC}" type="presParOf" srcId="{DB07618A-168B-4102-8D69-9D5913D676CA}" destId="{08EC5D33-86CB-40C5-9CD2-1F52D74B9D52}" srcOrd="6" destOrd="0" presId="urn:microsoft.com/office/officeart/2005/8/layout/hProcess4"/>
    <dgm:cxn modelId="{8EDEF52A-EE56-46A7-B218-D43866663DD1}" type="presParOf" srcId="{08EC5D33-86CB-40C5-9CD2-1F52D74B9D52}" destId="{8799B3AC-563D-466F-ADC4-EA546A7DDE72}" srcOrd="0" destOrd="0" presId="urn:microsoft.com/office/officeart/2005/8/layout/hProcess4"/>
    <dgm:cxn modelId="{144F1478-4DC4-4A82-8702-67BADAF51EFC}" type="presParOf" srcId="{08EC5D33-86CB-40C5-9CD2-1F52D74B9D52}" destId="{8A3C4064-E0C4-4DAD-9DEF-7011547330C4}" srcOrd="1" destOrd="0" presId="urn:microsoft.com/office/officeart/2005/8/layout/hProcess4"/>
    <dgm:cxn modelId="{2411EA1C-6C35-40B2-AF84-C446075A81EE}" type="presParOf" srcId="{08EC5D33-86CB-40C5-9CD2-1F52D74B9D52}" destId="{42B96AC9-A471-425C-9979-D30D629CAD0D}" srcOrd="2" destOrd="0" presId="urn:microsoft.com/office/officeart/2005/8/layout/hProcess4"/>
    <dgm:cxn modelId="{D367995E-D124-4FE0-A98C-B6AB8CA96D58}" type="presParOf" srcId="{08EC5D33-86CB-40C5-9CD2-1F52D74B9D52}" destId="{3C1A7561-AC11-42D8-B066-9A80C5F99299}" srcOrd="3" destOrd="0" presId="urn:microsoft.com/office/officeart/2005/8/layout/hProcess4"/>
    <dgm:cxn modelId="{6F8C42DC-AAF3-4A41-976B-5189F1A71086}" type="presParOf" srcId="{08EC5D33-86CB-40C5-9CD2-1F52D74B9D52}" destId="{C66EE500-B360-4788-9376-CED9076535C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907484-26BF-435D-A2E3-58783D8D88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CC2208-8E3B-46EA-B4DA-9E9BE2BCB0A2}">
      <dgm:prSet phldrT="[Text]"/>
      <dgm:spPr/>
      <dgm:t>
        <a:bodyPr/>
        <a:lstStyle/>
        <a:p>
          <a:r>
            <a:rPr lang="en-US" dirty="0" smtClean="0"/>
            <a:t>PER Activity from the period selected</a:t>
          </a:r>
        </a:p>
        <a:p>
          <a:r>
            <a:rPr lang="en-US" dirty="0" smtClean="0"/>
            <a:t>PER+1 Activity from the next period selected</a:t>
          </a:r>
        </a:p>
        <a:p>
          <a:r>
            <a:rPr lang="en-US" dirty="0" smtClean="0"/>
            <a:t>PER-1 Activity from the prior period selected</a:t>
          </a:r>
          <a:endParaRPr lang="en-US" dirty="0"/>
        </a:p>
      </dgm:t>
    </dgm:pt>
    <dgm:pt modelId="{DD2A64A0-30A2-4C4E-B6A1-DDF5816B0235}" type="parTrans" cxnId="{D5264DBD-5094-4136-9510-5A680E696E97}">
      <dgm:prSet/>
      <dgm:spPr/>
      <dgm:t>
        <a:bodyPr/>
        <a:lstStyle/>
        <a:p>
          <a:endParaRPr lang="en-US"/>
        </a:p>
      </dgm:t>
    </dgm:pt>
    <dgm:pt modelId="{A288B1AF-69AC-427C-AEBE-1D6C634B67BC}" type="sibTrans" cxnId="{D5264DBD-5094-4136-9510-5A680E696E97}">
      <dgm:prSet/>
      <dgm:spPr/>
      <dgm:t>
        <a:bodyPr/>
        <a:lstStyle/>
        <a:p>
          <a:endParaRPr lang="en-US"/>
        </a:p>
      </dgm:t>
    </dgm:pt>
    <dgm:pt modelId="{946E6FA7-95A2-429F-BDC9-6A6697F603DE}">
      <dgm:prSet phldrT="[Text]"/>
      <dgm:spPr/>
      <dgm:t>
        <a:bodyPr/>
        <a:lstStyle/>
        <a:p>
          <a:r>
            <a:rPr lang="en-US" dirty="0" smtClean="0"/>
            <a:t>YTD Year-to-date amounts for the items selected</a:t>
          </a:r>
          <a:endParaRPr lang="en-US" dirty="0"/>
        </a:p>
      </dgm:t>
    </dgm:pt>
    <dgm:pt modelId="{FC0F5FCD-5C89-4462-BAB1-9BDD082EB9FE}" type="parTrans" cxnId="{B27A14D0-87BA-4080-BB0B-FEC7F52100C6}">
      <dgm:prSet/>
      <dgm:spPr/>
      <dgm:t>
        <a:bodyPr/>
        <a:lstStyle/>
        <a:p>
          <a:endParaRPr lang="en-US"/>
        </a:p>
      </dgm:t>
    </dgm:pt>
    <dgm:pt modelId="{5EC29118-AFAB-4789-B799-DE5ACB0B02AF}" type="sibTrans" cxnId="{B27A14D0-87BA-4080-BB0B-FEC7F52100C6}">
      <dgm:prSet/>
      <dgm:spPr/>
      <dgm:t>
        <a:bodyPr/>
        <a:lstStyle/>
        <a:p>
          <a:endParaRPr lang="en-US"/>
        </a:p>
      </dgm:t>
    </dgm:pt>
    <dgm:pt modelId="{E374DFEF-B9C5-4470-B878-D5147E504DA3}">
      <dgm:prSet phldrT="[Text]"/>
      <dgm:spPr/>
      <dgm:t>
        <a:bodyPr/>
        <a:lstStyle/>
        <a:p>
          <a:r>
            <a:rPr lang="en-US" dirty="0" smtClean="0"/>
            <a:t>BAL Current amounts for balance sheet accounts</a:t>
          </a:r>
        </a:p>
        <a:p>
          <a:r>
            <a:rPr lang="en-US" dirty="0" smtClean="0"/>
            <a:t>BAL-1YR Current amount last year</a:t>
          </a:r>
          <a:endParaRPr lang="en-US" dirty="0"/>
        </a:p>
      </dgm:t>
    </dgm:pt>
    <dgm:pt modelId="{64204EE2-6EE6-4096-B11E-1425CE37CE90}" type="parTrans" cxnId="{8CB564D6-AB41-45CE-B857-34D2B60F9740}">
      <dgm:prSet/>
      <dgm:spPr/>
      <dgm:t>
        <a:bodyPr/>
        <a:lstStyle/>
        <a:p>
          <a:endParaRPr lang="en-US"/>
        </a:p>
      </dgm:t>
    </dgm:pt>
    <dgm:pt modelId="{078A7EFF-C3C6-490F-B9C1-0D44737EE362}" type="sibTrans" cxnId="{8CB564D6-AB41-45CE-B857-34D2B60F9740}">
      <dgm:prSet/>
      <dgm:spPr/>
      <dgm:t>
        <a:bodyPr/>
        <a:lstStyle/>
        <a:p>
          <a:endParaRPr lang="en-US"/>
        </a:p>
      </dgm:t>
    </dgm:pt>
    <dgm:pt modelId="{5A3B8D8D-EC87-4F0B-A5FD-3B0240580941}">
      <dgm:prSet phldrT="[Text]"/>
      <dgm:spPr/>
      <dgm:t>
        <a:bodyPr/>
        <a:lstStyle/>
        <a:p>
          <a:r>
            <a:rPr lang="en-US" dirty="0" smtClean="0"/>
            <a:t>BEGBAL Beginning balance</a:t>
          </a:r>
          <a:endParaRPr lang="en-US" dirty="0"/>
        </a:p>
      </dgm:t>
    </dgm:pt>
    <dgm:pt modelId="{5AB2B8D2-A7E5-41F4-8F10-4E813E16C46A}" type="parTrans" cxnId="{2B1718E1-4F22-4758-8F96-78CF629BDF05}">
      <dgm:prSet/>
      <dgm:spPr/>
      <dgm:t>
        <a:bodyPr/>
        <a:lstStyle/>
        <a:p>
          <a:endParaRPr lang="en-US"/>
        </a:p>
      </dgm:t>
    </dgm:pt>
    <dgm:pt modelId="{E8F1A929-2184-46F5-99AF-7BFA653B7A4E}" type="sibTrans" cxnId="{2B1718E1-4F22-4758-8F96-78CF629BDF05}">
      <dgm:prSet/>
      <dgm:spPr/>
      <dgm:t>
        <a:bodyPr/>
        <a:lstStyle/>
        <a:p>
          <a:endParaRPr lang="en-US"/>
        </a:p>
      </dgm:t>
    </dgm:pt>
    <dgm:pt modelId="{7C148CD1-A863-474C-980A-7F4CF72BDA04}" type="pres">
      <dgm:prSet presAssocID="{9B907484-26BF-435D-A2E3-58783D8D8863}" presName="linear" presStyleCnt="0">
        <dgm:presLayoutVars>
          <dgm:dir/>
          <dgm:animLvl val="lvl"/>
          <dgm:resizeHandles val="exact"/>
        </dgm:presLayoutVars>
      </dgm:prSet>
      <dgm:spPr/>
      <dgm:t>
        <a:bodyPr/>
        <a:lstStyle/>
        <a:p>
          <a:endParaRPr lang="en-US"/>
        </a:p>
      </dgm:t>
    </dgm:pt>
    <dgm:pt modelId="{BBCC482D-306F-48FB-B0E1-B5858A5C7A8B}" type="pres">
      <dgm:prSet presAssocID="{A8CC2208-8E3B-46EA-B4DA-9E9BE2BCB0A2}" presName="parentLin" presStyleCnt="0"/>
      <dgm:spPr/>
    </dgm:pt>
    <dgm:pt modelId="{E1E010CB-1E9F-426D-B54B-844FE40F21FB}" type="pres">
      <dgm:prSet presAssocID="{A8CC2208-8E3B-46EA-B4DA-9E9BE2BCB0A2}" presName="parentLeftMargin" presStyleLbl="node1" presStyleIdx="0" presStyleCnt="4"/>
      <dgm:spPr/>
      <dgm:t>
        <a:bodyPr/>
        <a:lstStyle/>
        <a:p>
          <a:endParaRPr lang="en-US"/>
        </a:p>
      </dgm:t>
    </dgm:pt>
    <dgm:pt modelId="{97203CEC-2B0F-41BE-99D5-8F575034807B}" type="pres">
      <dgm:prSet presAssocID="{A8CC2208-8E3B-46EA-B4DA-9E9BE2BCB0A2}" presName="parentText" presStyleLbl="node1" presStyleIdx="0" presStyleCnt="4" custScaleY="238579">
        <dgm:presLayoutVars>
          <dgm:chMax val="0"/>
          <dgm:bulletEnabled val="1"/>
        </dgm:presLayoutVars>
      </dgm:prSet>
      <dgm:spPr/>
      <dgm:t>
        <a:bodyPr/>
        <a:lstStyle/>
        <a:p>
          <a:endParaRPr lang="en-US"/>
        </a:p>
      </dgm:t>
    </dgm:pt>
    <dgm:pt modelId="{C2339AF8-F842-49F5-B523-D818C8A50C00}" type="pres">
      <dgm:prSet presAssocID="{A8CC2208-8E3B-46EA-B4DA-9E9BE2BCB0A2}" presName="negativeSpace" presStyleCnt="0"/>
      <dgm:spPr/>
    </dgm:pt>
    <dgm:pt modelId="{EFEF721A-2494-4500-9869-68C16AAF6864}" type="pres">
      <dgm:prSet presAssocID="{A8CC2208-8E3B-46EA-B4DA-9E9BE2BCB0A2}" presName="childText" presStyleLbl="conFgAcc1" presStyleIdx="0" presStyleCnt="4">
        <dgm:presLayoutVars>
          <dgm:bulletEnabled val="1"/>
        </dgm:presLayoutVars>
      </dgm:prSet>
      <dgm:spPr/>
    </dgm:pt>
    <dgm:pt modelId="{0C3AECCA-3865-402B-B8E8-5058FB8A9F89}" type="pres">
      <dgm:prSet presAssocID="{A288B1AF-69AC-427C-AEBE-1D6C634B67BC}" presName="spaceBetweenRectangles" presStyleCnt="0"/>
      <dgm:spPr/>
    </dgm:pt>
    <dgm:pt modelId="{C08E50B8-DBC3-4C01-9FA0-A557EAA0DD1E}" type="pres">
      <dgm:prSet presAssocID="{946E6FA7-95A2-429F-BDC9-6A6697F603DE}" presName="parentLin" presStyleCnt="0"/>
      <dgm:spPr/>
    </dgm:pt>
    <dgm:pt modelId="{73B111A1-97D8-4BCF-9821-53387C3D6ED6}" type="pres">
      <dgm:prSet presAssocID="{946E6FA7-95A2-429F-BDC9-6A6697F603DE}" presName="parentLeftMargin" presStyleLbl="node1" presStyleIdx="0" presStyleCnt="4"/>
      <dgm:spPr/>
      <dgm:t>
        <a:bodyPr/>
        <a:lstStyle/>
        <a:p>
          <a:endParaRPr lang="en-US"/>
        </a:p>
      </dgm:t>
    </dgm:pt>
    <dgm:pt modelId="{EB44D042-94D8-44CA-939A-0867C435E826}" type="pres">
      <dgm:prSet presAssocID="{946E6FA7-95A2-429F-BDC9-6A6697F603DE}" presName="parentText" presStyleLbl="node1" presStyleIdx="1" presStyleCnt="4">
        <dgm:presLayoutVars>
          <dgm:chMax val="0"/>
          <dgm:bulletEnabled val="1"/>
        </dgm:presLayoutVars>
      </dgm:prSet>
      <dgm:spPr/>
      <dgm:t>
        <a:bodyPr/>
        <a:lstStyle/>
        <a:p>
          <a:endParaRPr lang="en-US"/>
        </a:p>
      </dgm:t>
    </dgm:pt>
    <dgm:pt modelId="{298DF815-C4A5-4065-9827-41C5291A35C0}" type="pres">
      <dgm:prSet presAssocID="{946E6FA7-95A2-429F-BDC9-6A6697F603DE}" presName="negativeSpace" presStyleCnt="0"/>
      <dgm:spPr/>
    </dgm:pt>
    <dgm:pt modelId="{73D39CCC-7D44-48D8-86EA-449FC5A9BD3F}" type="pres">
      <dgm:prSet presAssocID="{946E6FA7-95A2-429F-BDC9-6A6697F603DE}" presName="childText" presStyleLbl="conFgAcc1" presStyleIdx="1" presStyleCnt="4">
        <dgm:presLayoutVars>
          <dgm:bulletEnabled val="1"/>
        </dgm:presLayoutVars>
      </dgm:prSet>
      <dgm:spPr/>
    </dgm:pt>
    <dgm:pt modelId="{0EDEBC47-0600-4896-AACE-B2E33A412283}" type="pres">
      <dgm:prSet presAssocID="{5EC29118-AFAB-4789-B799-DE5ACB0B02AF}" presName="spaceBetweenRectangles" presStyleCnt="0"/>
      <dgm:spPr/>
    </dgm:pt>
    <dgm:pt modelId="{B3DD28AE-A7E1-4429-9FC9-B2E8EBF890F6}" type="pres">
      <dgm:prSet presAssocID="{E374DFEF-B9C5-4470-B878-D5147E504DA3}" presName="parentLin" presStyleCnt="0"/>
      <dgm:spPr/>
    </dgm:pt>
    <dgm:pt modelId="{142D626A-84B6-49A6-998B-FD324E2A447C}" type="pres">
      <dgm:prSet presAssocID="{E374DFEF-B9C5-4470-B878-D5147E504DA3}" presName="parentLeftMargin" presStyleLbl="node1" presStyleIdx="1" presStyleCnt="4"/>
      <dgm:spPr/>
      <dgm:t>
        <a:bodyPr/>
        <a:lstStyle/>
        <a:p>
          <a:endParaRPr lang="en-US"/>
        </a:p>
      </dgm:t>
    </dgm:pt>
    <dgm:pt modelId="{610ACA76-DDA5-469A-AA60-3F7E0C818C3A}" type="pres">
      <dgm:prSet presAssocID="{E374DFEF-B9C5-4470-B878-D5147E504DA3}" presName="parentText" presStyleLbl="node1" presStyleIdx="2" presStyleCnt="4" custScaleY="155236">
        <dgm:presLayoutVars>
          <dgm:chMax val="0"/>
          <dgm:bulletEnabled val="1"/>
        </dgm:presLayoutVars>
      </dgm:prSet>
      <dgm:spPr/>
      <dgm:t>
        <a:bodyPr/>
        <a:lstStyle/>
        <a:p>
          <a:endParaRPr lang="en-US"/>
        </a:p>
      </dgm:t>
    </dgm:pt>
    <dgm:pt modelId="{27734061-3327-41EA-BD2F-7243129C6D24}" type="pres">
      <dgm:prSet presAssocID="{E374DFEF-B9C5-4470-B878-D5147E504DA3}" presName="negativeSpace" presStyleCnt="0"/>
      <dgm:spPr/>
    </dgm:pt>
    <dgm:pt modelId="{148D0393-DBBC-4305-80DC-B0D74750DEF8}" type="pres">
      <dgm:prSet presAssocID="{E374DFEF-B9C5-4470-B878-D5147E504DA3}" presName="childText" presStyleLbl="conFgAcc1" presStyleIdx="2" presStyleCnt="4">
        <dgm:presLayoutVars>
          <dgm:bulletEnabled val="1"/>
        </dgm:presLayoutVars>
      </dgm:prSet>
      <dgm:spPr/>
    </dgm:pt>
    <dgm:pt modelId="{2938C8FE-7DD7-4D9C-9C37-309DDC6253CF}" type="pres">
      <dgm:prSet presAssocID="{078A7EFF-C3C6-490F-B9C1-0D44737EE362}" presName="spaceBetweenRectangles" presStyleCnt="0"/>
      <dgm:spPr/>
    </dgm:pt>
    <dgm:pt modelId="{138C5BDE-5540-46F0-8834-212CBE9EB1A2}" type="pres">
      <dgm:prSet presAssocID="{5A3B8D8D-EC87-4F0B-A5FD-3B0240580941}" presName="parentLin" presStyleCnt="0"/>
      <dgm:spPr/>
    </dgm:pt>
    <dgm:pt modelId="{BF1F26B5-A1EE-4A9E-9946-36D9E578BA11}" type="pres">
      <dgm:prSet presAssocID="{5A3B8D8D-EC87-4F0B-A5FD-3B0240580941}" presName="parentLeftMargin" presStyleLbl="node1" presStyleIdx="2" presStyleCnt="4"/>
      <dgm:spPr/>
      <dgm:t>
        <a:bodyPr/>
        <a:lstStyle/>
        <a:p>
          <a:endParaRPr lang="en-US"/>
        </a:p>
      </dgm:t>
    </dgm:pt>
    <dgm:pt modelId="{25F96306-D130-4027-A3F6-576EDC51B2CE}" type="pres">
      <dgm:prSet presAssocID="{5A3B8D8D-EC87-4F0B-A5FD-3B0240580941}" presName="parentText" presStyleLbl="node1" presStyleIdx="3" presStyleCnt="4">
        <dgm:presLayoutVars>
          <dgm:chMax val="0"/>
          <dgm:bulletEnabled val="1"/>
        </dgm:presLayoutVars>
      </dgm:prSet>
      <dgm:spPr/>
      <dgm:t>
        <a:bodyPr/>
        <a:lstStyle/>
        <a:p>
          <a:endParaRPr lang="en-US"/>
        </a:p>
      </dgm:t>
    </dgm:pt>
    <dgm:pt modelId="{3512F9B8-5DFD-4327-A328-83155BD56A46}" type="pres">
      <dgm:prSet presAssocID="{5A3B8D8D-EC87-4F0B-A5FD-3B0240580941}" presName="negativeSpace" presStyleCnt="0"/>
      <dgm:spPr/>
    </dgm:pt>
    <dgm:pt modelId="{3CF9FE1F-9D05-40F8-9A59-E8A5B4EDF489}" type="pres">
      <dgm:prSet presAssocID="{5A3B8D8D-EC87-4F0B-A5FD-3B0240580941}" presName="childText" presStyleLbl="conFgAcc1" presStyleIdx="3" presStyleCnt="4">
        <dgm:presLayoutVars>
          <dgm:bulletEnabled val="1"/>
        </dgm:presLayoutVars>
      </dgm:prSet>
      <dgm:spPr/>
    </dgm:pt>
  </dgm:ptLst>
  <dgm:cxnLst>
    <dgm:cxn modelId="{8CB564D6-AB41-45CE-B857-34D2B60F9740}" srcId="{9B907484-26BF-435D-A2E3-58783D8D8863}" destId="{E374DFEF-B9C5-4470-B878-D5147E504DA3}" srcOrd="2" destOrd="0" parTransId="{64204EE2-6EE6-4096-B11E-1425CE37CE90}" sibTransId="{078A7EFF-C3C6-490F-B9C1-0D44737EE362}"/>
    <dgm:cxn modelId="{3504470A-235F-401E-8F8A-802B9272D958}" type="presOf" srcId="{A8CC2208-8E3B-46EA-B4DA-9E9BE2BCB0A2}" destId="{E1E010CB-1E9F-426D-B54B-844FE40F21FB}" srcOrd="0" destOrd="0" presId="urn:microsoft.com/office/officeart/2005/8/layout/list1"/>
    <dgm:cxn modelId="{6E19B3C4-5319-47A4-B240-5CD1504D34AC}" type="presOf" srcId="{E374DFEF-B9C5-4470-B878-D5147E504DA3}" destId="{142D626A-84B6-49A6-998B-FD324E2A447C}" srcOrd="0" destOrd="0" presId="urn:microsoft.com/office/officeart/2005/8/layout/list1"/>
    <dgm:cxn modelId="{9B3B007E-A25A-4ED9-9872-FC81D2367004}" type="presOf" srcId="{E374DFEF-B9C5-4470-B878-D5147E504DA3}" destId="{610ACA76-DDA5-469A-AA60-3F7E0C818C3A}" srcOrd="1" destOrd="0" presId="urn:microsoft.com/office/officeart/2005/8/layout/list1"/>
    <dgm:cxn modelId="{B27A14D0-87BA-4080-BB0B-FEC7F52100C6}" srcId="{9B907484-26BF-435D-A2E3-58783D8D8863}" destId="{946E6FA7-95A2-429F-BDC9-6A6697F603DE}" srcOrd="1" destOrd="0" parTransId="{FC0F5FCD-5C89-4462-BAB1-9BDD082EB9FE}" sibTransId="{5EC29118-AFAB-4789-B799-DE5ACB0B02AF}"/>
    <dgm:cxn modelId="{F1D09959-E51F-4A2C-88BD-90107D42824D}" type="presOf" srcId="{9B907484-26BF-435D-A2E3-58783D8D8863}" destId="{7C148CD1-A863-474C-980A-7F4CF72BDA04}" srcOrd="0" destOrd="0" presId="urn:microsoft.com/office/officeart/2005/8/layout/list1"/>
    <dgm:cxn modelId="{58411C52-3F57-4329-8FBE-0FBF852E5BEC}" type="presOf" srcId="{5A3B8D8D-EC87-4F0B-A5FD-3B0240580941}" destId="{BF1F26B5-A1EE-4A9E-9946-36D9E578BA11}" srcOrd="0" destOrd="0" presId="urn:microsoft.com/office/officeart/2005/8/layout/list1"/>
    <dgm:cxn modelId="{EF6BDD3B-654D-493F-AA78-FCD663F910BB}" type="presOf" srcId="{5A3B8D8D-EC87-4F0B-A5FD-3B0240580941}" destId="{25F96306-D130-4027-A3F6-576EDC51B2CE}" srcOrd="1" destOrd="0" presId="urn:microsoft.com/office/officeart/2005/8/layout/list1"/>
    <dgm:cxn modelId="{D5264DBD-5094-4136-9510-5A680E696E97}" srcId="{9B907484-26BF-435D-A2E3-58783D8D8863}" destId="{A8CC2208-8E3B-46EA-B4DA-9E9BE2BCB0A2}" srcOrd="0" destOrd="0" parTransId="{DD2A64A0-30A2-4C4E-B6A1-DDF5816B0235}" sibTransId="{A288B1AF-69AC-427C-AEBE-1D6C634B67BC}"/>
    <dgm:cxn modelId="{BBCEBF1E-A819-49E8-9002-7DF31CD16674}" type="presOf" srcId="{946E6FA7-95A2-429F-BDC9-6A6697F603DE}" destId="{73B111A1-97D8-4BCF-9821-53387C3D6ED6}" srcOrd="0" destOrd="0" presId="urn:microsoft.com/office/officeart/2005/8/layout/list1"/>
    <dgm:cxn modelId="{2B1718E1-4F22-4758-8F96-78CF629BDF05}" srcId="{9B907484-26BF-435D-A2E3-58783D8D8863}" destId="{5A3B8D8D-EC87-4F0B-A5FD-3B0240580941}" srcOrd="3" destOrd="0" parTransId="{5AB2B8D2-A7E5-41F4-8F10-4E813E16C46A}" sibTransId="{E8F1A929-2184-46F5-99AF-7BFA653B7A4E}"/>
    <dgm:cxn modelId="{4358A359-BE3A-4BB9-9EAF-FAF44CED43A1}" type="presOf" srcId="{946E6FA7-95A2-429F-BDC9-6A6697F603DE}" destId="{EB44D042-94D8-44CA-939A-0867C435E826}" srcOrd="1" destOrd="0" presId="urn:microsoft.com/office/officeart/2005/8/layout/list1"/>
    <dgm:cxn modelId="{57247906-C4D2-4325-9BA3-F4ECE3169D06}" type="presOf" srcId="{A8CC2208-8E3B-46EA-B4DA-9E9BE2BCB0A2}" destId="{97203CEC-2B0F-41BE-99D5-8F575034807B}" srcOrd="1" destOrd="0" presId="urn:microsoft.com/office/officeart/2005/8/layout/list1"/>
    <dgm:cxn modelId="{AAEFC0B5-4701-4927-A4A7-5D2F49C6F2BD}" type="presParOf" srcId="{7C148CD1-A863-474C-980A-7F4CF72BDA04}" destId="{BBCC482D-306F-48FB-B0E1-B5858A5C7A8B}" srcOrd="0" destOrd="0" presId="urn:microsoft.com/office/officeart/2005/8/layout/list1"/>
    <dgm:cxn modelId="{5C1DEC06-490D-4CC0-8D86-C17600579A85}" type="presParOf" srcId="{BBCC482D-306F-48FB-B0E1-B5858A5C7A8B}" destId="{E1E010CB-1E9F-426D-B54B-844FE40F21FB}" srcOrd="0" destOrd="0" presId="urn:microsoft.com/office/officeart/2005/8/layout/list1"/>
    <dgm:cxn modelId="{2C2C77A1-6E23-4F14-83E1-BC899753A492}" type="presParOf" srcId="{BBCC482D-306F-48FB-B0E1-B5858A5C7A8B}" destId="{97203CEC-2B0F-41BE-99D5-8F575034807B}" srcOrd="1" destOrd="0" presId="urn:microsoft.com/office/officeart/2005/8/layout/list1"/>
    <dgm:cxn modelId="{63C8DF0B-E103-4160-B58E-BEEB6AA6BB9B}" type="presParOf" srcId="{7C148CD1-A863-474C-980A-7F4CF72BDA04}" destId="{C2339AF8-F842-49F5-B523-D818C8A50C00}" srcOrd="1" destOrd="0" presId="urn:microsoft.com/office/officeart/2005/8/layout/list1"/>
    <dgm:cxn modelId="{BB3BFDF6-0532-43C3-B0AF-D0C060DBC85D}" type="presParOf" srcId="{7C148CD1-A863-474C-980A-7F4CF72BDA04}" destId="{EFEF721A-2494-4500-9869-68C16AAF6864}" srcOrd="2" destOrd="0" presId="urn:microsoft.com/office/officeart/2005/8/layout/list1"/>
    <dgm:cxn modelId="{78F34E6F-E3D6-4B48-A633-044BDE14F03E}" type="presParOf" srcId="{7C148CD1-A863-474C-980A-7F4CF72BDA04}" destId="{0C3AECCA-3865-402B-B8E8-5058FB8A9F89}" srcOrd="3" destOrd="0" presId="urn:microsoft.com/office/officeart/2005/8/layout/list1"/>
    <dgm:cxn modelId="{C6A15C8F-0185-4886-A533-F0FD095C1901}" type="presParOf" srcId="{7C148CD1-A863-474C-980A-7F4CF72BDA04}" destId="{C08E50B8-DBC3-4C01-9FA0-A557EAA0DD1E}" srcOrd="4" destOrd="0" presId="urn:microsoft.com/office/officeart/2005/8/layout/list1"/>
    <dgm:cxn modelId="{9912977C-1807-4C18-9B00-379D4D036664}" type="presParOf" srcId="{C08E50B8-DBC3-4C01-9FA0-A557EAA0DD1E}" destId="{73B111A1-97D8-4BCF-9821-53387C3D6ED6}" srcOrd="0" destOrd="0" presId="urn:microsoft.com/office/officeart/2005/8/layout/list1"/>
    <dgm:cxn modelId="{74D9D9CC-F0C6-4468-933D-F5939B49D44C}" type="presParOf" srcId="{C08E50B8-DBC3-4C01-9FA0-A557EAA0DD1E}" destId="{EB44D042-94D8-44CA-939A-0867C435E826}" srcOrd="1" destOrd="0" presId="urn:microsoft.com/office/officeart/2005/8/layout/list1"/>
    <dgm:cxn modelId="{02C9669E-7090-49FE-94AD-22EF578553CD}" type="presParOf" srcId="{7C148CD1-A863-474C-980A-7F4CF72BDA04}" destId="{298DF815-C4A5-4065-9827-41C5291A35C0}" srcOrd="5" destOrd="0" presId="urn:microsoft.com/office/officeart/2005/8/layout/list1"/>
    <dgm:cxn modelId="{34EA3A5E-38E3-4131-B933-320A242CBF59}" type="presParOf" srcId="{7C148CD1-A863-474C-980A-7F4CF72BDA04}" destId="{73D39CCC-7D44-48D8-86EA-449FC5A9BD3F}" srcOrd="6" destOrd="0" presId="urn:microsoft.com/office/officeart/2005/8/layout/list1"/>
    <dgm:cxn modelId="{F8723B62-B7B0-44F8-903E-0E6DED9CEADA}" type="presParOf" srcId="{7C148CD1-A863-474C-980A-7F4CF72BDA04}" destId="{0EDEBC47-0600-4896-AACE-B2E33A412283}" srcOrd="7" destOrd="0" presId="urn:microsoft.com/office/officeart/2005/8/layout/list1"/>
    <dgm:cxn modelId="{18BC4280-E0F8-412A-83A5-F8370AC3E7BA}" type="presParOf" srcId="{7C148CD1-A863-474C-980A-7F4CF72BDA04}" destId="{B3DD28AE-A7E1-4429-9FC9-B2E8EBF890F6}" srcOrd="8" destOrd="0" presId="urn:microsoft.com/office/officeart/2005/8/layout/list1"/>
    <dgm:cxn modelId="{1AD646DB-1DD5-4BCC-B2BA-02A3FA661EA3}" type="presParOf" srcId="{B3DD28AE-A7E1-4429-9FC9-B2E8EBF890F6}" destId="{142D626A-84B6-49A6-998B-FD324E2A447C}" srcOrd="0" destOrd="0" presId="urn:microsoft.com/office/officeart/2005/8/layout/list1"/>
    <dgm:cxn modelId="{96524462-3790-4FC8-91D5-90C1BA1B66B1}" type="presParOf" srcId="{B3DD28AE-A7E1-4429-9FC9-B2E8EBF890F6}" destId="{610ACA76-DDA5-469A-AA60-3F7E0C818C3A}" srcOrd="1" destOrd="0" presId="urn:microsoft.com/office/officeart/2005/8/layout/list1"/>
    <dgm:cxn modelId="{F1ADD915-DC3D-433A-BACA-623526A97FD5}" type="presParOf" srcId="{7C148CD1-A863-474C-980A-7F4CF72BDA04}" destId="{27734061-3327-41EA-BD2F-7243129C6D24}" srcOrd="9" destOrd="0" presId="urn:microsoft.com/office/officeart/2005/8/layout/list1"/>
    <dgm:cxn modelId="{21116420-E2AF-4A12-BB1C-0609112A3B0F}" type="presParOf" srcId="{7C148CD1-A863-474C-980A-7F4CF72BDA04}" destId="{148D0393-DBBC-4305-80DC-B0D74750DEF8}" srcOrd="10" destOrd="0" presId="urn:microsoft.com/office/officeart/2005/8/layout/list1"/>
    <dgm:cxn modelId="{CBD8CEA4-59AE-474E-9D40-9D9C0E054AD4}" type="presParOf" srcId="{7C148CD1-A863-474C-980A-7F4CF72BDA04}" destId="{2938C8FE-7DD7-4D9C-9C37-309DDC6253CF}" srcOrd="11" destOrd="0" presId="urn:microsoft.com/office/officeart/2005/8/layout/list1"/>
    <dgm:cxn modelId="{D84728E4-992E-4723-A5E4-F66874558319}" type="presParOf" srcId="{7C148CD1-A863-474C-980A-7F4CF72BDA04}" destId="{138C5BDE-5540-46F0-8834-212CBE9EB1A2}" srcOrd="12" destOrd="0" presId="urn:microsoft.com/office/officeart/2005/8/layout/list1"/>
    <dgm:cxn modelId="{60DEEBF6-4E93-4B26-B7F9-2E1087D499E4}" type="presParOf" srcId="{138C5BDE-5540-46F0-8834-212CBE9EB1A2}" destId="{BF1F26B5-A1EE-4A9E-9946-36D9E578BA11}" srcOrd="0" destOrd="0" presId="urn:microsoft.com/office/officeart/2005/8/layout/list1"/>
    <dgm:cxn modelId="{EE947E2F-36FB-4147-A4F2-FD5AC32911A8}" type="presParOf" srcId="{138C5BDE-5540-46F0-8834-212CBE9EB1A2}" destId="{25F96306-D130-4027-A3F6-576EDC51B2CE}" srcOrd="1" destOrd="0" presId="urn:microsoft.com/office/officeart/2005/8/layout/list1"/>
    <dgm:cxn modelId="{738E10C7-6EED-403D-BFA6-930FCA07EF3A}" type="presParOf" srcId="{7C148CD1-A863-474C-980A-7F4CF72BDA04}" destId="{3512F9B8-5DFD-4327-A328-83155BD56A46}" srcOrd="13" destOrd="0" presId="urn:microsoft.com/office/officeart/2005/8/layout/list1"/>
    <dgm:cxn modelId="{76AC6ABA-254F-43CE-9E4F-E57EC5A34AC6}" type="presParOf" srcId="{7C148CD1-A863-474C-980A-7F4CF72BDA04}" destId="{3CF9FE1F-9D05-40F8-9A59-E8A5B4EDF48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EED2CC-25EE-4E4E-8277-70FD63489299}" type="doc">
      <dgm:prSet loTypeId="urn:microsoft.com/office/officeart/2005/8/layout/pyramid3" loCatId="pyramid" qsTypeId="urn:microsoft.com/office/officeart/2005/8/quickstyle/simple1" qsCatId="simple" csTypeId="urn:microsoft.com/office/officeart/2005/8/colors/accent1_2" csCatId="accent1" phldr="1"/>
      <dgm:spPr/>
    </dgm:pt>
    <dgm:pt modelId="{E89BB0DA-9B2E-4F6F-A549-1E56F8C4EEF1}">
      <dgm:prSet phldrT="[Text]" custT="1"/>
      <dgm:spPr>
        <a:solidFill>
          <a:schemeClr val="tx2">
            <a:lumMod val="20000"/>
            <a:lumOff val="80000"/>
          </a:schemeClr>
        </a:solidFill>
        <a:effectLst>
          <a:innerShdw blurRad="63500" dist="50800" dir="2700000">
            <a:prstClr val="black">
              <a:alpha val="50000"/>
            </a:prstClr>
          </a:innerShdw>
        </a:effectLst>
        <a:scene3d>
          <a:camera prst="orthographicFront"/>
          <a:lightRig rig="threePt" dir="t"/>
        </a:scene3d>
        <a:sp3d>
          <a:bevelT/>
          <a:bevelB w="152400" h="50800" prst="softRound"/>
        </a:sp3d>
      </dgm:spPr>
      <dgm:t>
        <a:bodyPr/>
        <a:lstStyle/>
        <a:p>
          <a:r>
            <a:rPr lang="en-US" sz="3600" dirty="0" smtClean="0">
              <a:solidFill>
                <a:schemeClr val="bg1"/>
              </a:solidFill>
            </a:rPr>
            <a:t>Worksheet</a:t>
          </a:r>
          <a:endParaRPr lang="en-US" sz="3600" dirty="0">
            <a:solidFill>
              <a:schemeClr val="bg1"/>
            </a:solidFill>
          </a:endParaRPr>
        </a:p>
      </dgm:t>
    </dgm:pt>
    <dgm:pt modelId="{69CC4ED1-E470-4B9D-B6DD-C3EBC5212D1E}" type="parTrans" cxnId="{8BD29395-1691-4A3A-96E3-DDCE975A71A5}">
      <dgm:prSet/>
      <dgm:spPr/>
      <dgm:t>
        <a:bodyPr/>
        <a:lstStyle/>
        <a:p>
          <a:endParaRPr lang="en-US"/>
        </a:p>
      </dgm:t>
    </dgm:pt>
    <dgm:pt modelId="{A44DD595-ED68-41BA-9651-B7718DFE3155}" type="sibTrans" cxnId="{8BD29395-1691-4A3A-96E3-DDCE975A71A5}">
      <dgm:prSet/>
      <dgm:spPr/>
      <dgm:t>
        <a:bodyPr/>
        <a:lstStyle/>
        <a:p>
          <a:endParaRPr lang="en-US"/>
        </a:p>
      </dgm:t>
    </dgm:pt>
    <dgm:pt modelId="{0C5C3EE7-0613-441E-9648-A8A184F32B6C}">
      <dgm:prSet phldrT="[Text]" custT="1"/>
      <dgm:spPr>
        <a:solidFill>
          <a:schemeClr val="tx2">
            <a:lumMod val="40000"/>
            <a:lumOff val="60000"/>
          </a:schemeClr>
        </a:solidFill>
        <a:effectLst>
          <a:innerShdw blurRad="63500" dist="50800" dir="2700000">
            <a:prstClr val="black">
              <a:alpha val="50000"/>
            </a:prstClr>
          </a:innerShdw>
        </a:effectLst>
        <a:scene3d>
          <a:camera prst="orthographicFront"/>
          <a:lightRig rig="threePt" dir="t"/>
        </a:scene3d>
        <a:sp3d>
          <a:bevelT prst="relaxedInset"/>
          <a:bevelB w="152400" h="50800" prst="softRound"/>
        </a:sp3d>
      </dgm:spPr>
      <dgm:t>
        <a:bodyPr/>
        <a:lstStyle/>
        <a:p>
          <a:r>
            <a:rPr lang="en-US" sz="3600" dirty="0" smtClean="0">
              <a:solidFill>
                <a:schemeClr val="bg1"/>
              </a:solidFill>
            </a:rPr>
            <a:t>Column</a:t>
          </a:r>
          <a:endParaRPr lang="en-US" sz="3600" dirty="0">
            <a:solidFill>
              <a:schemeClr val="bg1"/>
            </a:solidFill>
          </a:endParaRPr>
        </a:p>
      </dgm:t>
    </dgm:pt>
    <dgm:pt modelId="{BFA3B4F6-230B-4D51-803C-25E41548B159}" type="parTrans" cxnId="{184A602F-F30E-4BD4-892B-EE6D953C999B}">
      <dgm:prSet/>
      <dgm:spPr/>
      <dgm:t>
        <a:bodyPr/>
        <a:lstStyle/>
        <a:p>
          <a:endParaRPr lang="en-US"/>
        </a:p>
      </dgm:t>
    </dgm:pt>
    <dgm:pt modelId="{3C9A1B9F-0984-46B5-83AF-7E317742DA54}" type="sibTrans" cxnId="{184A602F-F30E-4BD4-892B-EE6D953C999B}">
      <dgm:prSet/>
      <dgm:spPr/>
      <dgm:t>
        <a:bodyPr/>
        <a:lstStyle/>
        <a:p>
          <a:endParaRPr lang="en-US"/>
        </a:p>
      </dgm:t>
    </dgm:pt>
    <dgm:pt modelId="{5E9FA42D-A67B-4DED-BB8B-3C2EB8D4C991}">
      <dgm:prSet phldrT="[Text]" custT="1"/>
      <dgm:spPr>
        <a:solidFill>
          <a:schemeClr val="tx2">
            <a:lumMod val="60000"/>
            <a:lumOff val="40000"/>
          </a:schemeClr>
        </a:solidFill>
        <a:effectLst>
          <a:innerShdw blurRad="63500" dist="50800" dir="2700000">
            <a:prstClr val="black">
              <a:alpha val="50000"/>
            </a:prstClr>
          </a:innerShdw>
        </a:effectLst>
        <a:scene3d>
          <a:camera prst="orthographicFront"/>
          <a:lightRig rig="threePt" dir="t"/>
        </a:scene3d>
        <a:sp3d>
          <a:bevelB w="152400" h="50800" prst="softRound"/>
        </a:sp3d>
      </dgm:spPr>
      <dgm:t>
        <a:bodyPr/>
        <a:lstStyle/>
        <a:p>
          <a:r>
            <a:rPr lang="en-US" sz="3600" dirty="0" smtClean="0">
              <a:solidFill>
                <a:schemeClr val="bg1"/>
              </a:solidFill>
            </a:rPr>
            <a:t>Row</a:t>
          </a:r>
          <a:endParaRPr lang="en-US" sz="3600" dirty="0">
            <a:solidFill>
              <a:schemeClr val="bg1"/>
            </a:solidFill>
          </a:endParaRPr>
        </a:p>
      </dgm:t>
    </dgm:pt>
    <dgm:pt modelId="{D9D7A79A-DC63-4523-8538-0E5255CE9ADD}" type="parTrans" cxnId="{88409468-597E-40AC-9131-DBDBDED9171A}">
      <dgm:prSet/>
      <dgm:spPr/>
      <dgm:t>
        <a:bodyPr/>
        <a:lstStyle/>
        <a:p>
          <a:endParaRPr lang="en-US"/>
        </a:p>
      </dgm:t>
    </dgm:pt>
    <dgm:pt modelId="{28559FAE-3A4B-467B-AB23-33DB482ED9AD}" type="sibTrans" cxnId="{88409468-597E-40AC-9131-DBDBDED9171A}">
      <dgm:prSet/>
      <dgm:spPr/>
      <dgm:t>
        <a:bodyPr/>
        <a:lstStyle/>
        <a:p>
          <a:endParaRPr lang="en-US"/>
        </a:p>
      </dgm:t>
    </dgm:pt>
    <dgm:pt modelId="{F4CEA3F3-5D4D-4520-95E1-1468C25935A2}">
      <dgm:prSet phldrT="[Text]" custT="1"/>
      <dgm:spPr>
        <a:solidFill>
          <a:schemeClr val="tx2">
            <a:lumMod val="75000"/>
          </a:schemeClr>
        </a:solidFill>
        <a:effectLst>
          <a:innerShdw blurRad="63500" dist="50800" dir="2700000">
            <a:prstClr val="black">
              <a:alpha val="50000"/>
            </a:prstClr>
          </a:innerShdw>
        </a:effectLst>
        <a:scene3d>
          <a:camera prst="orthographicFront"/>
          <a:lightRig rig="threePt" dir="t"/>
        </a:scene3d>
        <a:sp3d>
          <a:bevelB w="152400" h="50800" prst="softRound"/>
        </a:sp3d>
      </dgm:spPr>
      <dgm:t>
        <a:bodyPr/>
        <a:lstStyle/>
        <a:p>
          <a:r>
            <a:rPr lang="en-US" sz="3500" dirty="0" smtClean="0">
              <a:solidFill>
                <a:schemeClr val="bg1"/>
              </a:solidFill>
            </a:rPr>
            <a:t>Cell</a:t>
          </a:r>
          <a:endParaRPr lang="en-US" sz="3500" dirty="0">
            <a:solidFill>
              <a:schemeClr val="bg1"/>
            </a:solidFill>
          </a:endParaRPr>
        </a:p>
      </dgm:t>
    </dgm:pt>
    <dgm:pt modelId="{261E5F71-EB48-434C-B2AC-2204A85795AE}" type="parTrans" cxnId="{C13639B8-EAD5-481D-A131-21DBF72A9E6A}">
      <dgm:prSet/>
      <dgm:spPr/>
      <dgm:t>
        <a:bodyPr/>
        <a:lstStyle/>
        <a:p>
          <a:endParaRPr lang="en-US"/>
        </a:p>
      </dgm:t>
    </dgm:pt>
    <dgm:pt modelId="{12BCF069-1FB4-4C48-BB9D-AEB02DE0313C}" type="sibTrans" cxnId="{C13639B8-EAD5-481D-A131-21DBF72A9E6A}">
      <dgm:prSet/>
      <dgm:spPr/>
      <dgm:t>
        <a:bodyPr/>
        <a:lstStyle/>
        <a:p>
          <a:endParaRPr lang="en-US"/>
        </a:p>
      </dgm:t>
    </dgm:pt>
    <dgm:pt modelId="{18058672-B609-449A-BD60-9BF05F4B8F73}" type="pres">
      <dgm:prSet presAssocID="{0DEED2CC-25EE-4E4E-8277-70FD63489299}" presName="Name0" presStyleCnt="0">
        <dgm:presLayoutVars>
          <dgm:dir/>
          <dgm:animLvl val="lvl"/>
          <dgm:resizeHandles val="exact"/>
        </dgm:presLayoutVars>
      </dgm:prSet>
      <dgm:spPr/>
    </dgm:pt>
    <dgm:pt modelId="{5DEFC02C-B36D-4011-9EE8-F94CC7620406}" type="pres">
      <dgm:prSet presAssocID="{E89BB0DA-9B2E-4F6F-A549-1E56F8C4EEF1}" presName="Name8" presStyleCnt="0"/>
      <dgm:spPr/>
    </dgm:pt>
    <dgm:pt modelId="{6A404D1D-A9A9-4593-B2F4-93AFCE777276}" type="pres">
      <dgm:prSet presAssocID="{E89BB0DA-9B2E-4F6F-A549-1E56F8C4EEF1}" presName="level" presStyleLbl="node1" presStyleIdx="0" presStyleCnt="4">
        <dgm:presLayoutVars>
          <dgm:chMax val="1"/>
          <dgm:bulletEnabled val="1"/>
        </dgm:presLayoutVars>
      </dgm:prSet>
      <dgm:spPr/>
      <dgm:t>
        <a:bodyPr/>
        <a:lstStyle/>
        <a:p>
          <a:endParaRPr lang="en-US"/>
        </a:p>
      </dgm:t>
    </dgm:pt>
    <dgm:pt modelId="{EAACDB9B-4E36-4B8F-B478-7EDC0AE9B7F1}" type="pres">
      <dgm:prSet presAssocID="{E89BB0DA-9B2E-4F6F-A549-1E56F8C4EEF1}" presName="levelTx" presStyleLbl="revTx" presStyleIdx="0" presStyleCnt="0">
        <dgm:presLayoutVars>
          <dgm:chMax val="1"/>
          <dgm:bulletEnabled val="1"/>
        </dgm:presLayoutVars>
      </dgm:prSet>
      <dgm:spPr/>
    </dgm:pt>
    <dgm:pt modelId="{0A922106-F699-41E9-810A-7E2A8A5D4276}" type="pres">
      <dgm:prSet presAssocID="{0C5C3EE7-0613-441E-9648-A8A184F32B6C}" presName="Name8" presStyleCnt="0"/>
      <dgm:spPr/>
    </dgm:pt>
    <dgm:pt modelId="{51890145-7202-4E62-8E48-311388A8C0E5}" type="pres">
      <dgm:prSet presAssocID="{0C5C3EE7-0613-441E-9648-A8A184F32B6C}" presName="level" presStyleLbl="node1" presStyleIdx="1" presStyleCnt="4">
        <dgm:presLayoutVars>
          <dgm:chMax val="1"/>
          <dgm:bulletEnabled val="1"/>
        </dgm:presLayoutVars>
      </dgm:prSet>
      <dgm:spPr/>
    </dgm:pt>
    <dgm:pt modelId="{D2A22525-3D0D-4D6F-ABC5-E24AF9647043}" type="pres">
      <dgm:prSet presAssocID="{0C5C3EE7-0613-441E-9648-A8A184F32B6C}" presName="levelTx" presStyleLbl="revTx" presStyleIdx="0" presStyleCnt="0">
        <dgm:presLayoutVars>
          <dgm:chMax val="1"/>
          <dgm:bulletEnabled val="1"/>
        </dgm:presLayoutVars>
      </dgm:prSet>
      <dgm:spPr/>
    </dgm:pt>
    <dgm:pt modelId="{9DA35B0B-0731-44C4-89FC-539D081B21BC}" type="pres">
      <dgm:prSet presAssocID="{5E9FA42D-A67B-4DED-BB8B-3C2EB8D4C991}" presName="Name8" presStyleCnt="0"/>
      <dgm:spPr/>
    </dgm:pt>
    <dgm:pt modelId="{FA7EA80A-A92A-487B-A394-F2698AB5BE56}" type="pres">
      <dgm:prSet presAssocID="{5E9FA42D-A67B-4DED-BB8B-3C2EB8D4C991}" presName="level" presStyleLbl="node1" presStyleIdx="2" presStyleCnt="4">
        <dgm:presLayoutVars>
          <dgm:chMax val="1"/>
          <dgm:bulletEnabled val="1"/>
        </dgm:presLayoutVars>
      </dgm:prSet>
      <dgm:spPr/>
    </dgm:pt>
    <dgm:pt modelId="{46313190-4751-4352-93CD-0E7A93A12CCB}" type="pres">
      <dgm:prSet presAssocID="{5E9FA42D-A67B-4DED-BB8B-3C2EB8D4C991}" presName="levelTx" presStyleLbl="revTx" presStyleIdx="0" presStyleCnt="0">
        <dgm:presLayoutVars>
          <dgm:chMax val="1"/>
          <dgm:bulletEnabled val="1"/>
        </dgm:presLayoutVars>
      </dgm:prSet>
      <dgm:spPr/>
    </dgm:pt>
    <dgm:pt modelId="{36F9C365-D96F-4F41-95C7-996679260296}" type="pres">
      <dgm:prSet presAssocID="{F4CEA3F3-5D4D-4520-95E1-1468C25935A2}" presName="Name8" presStyleCnt="0"/>
      <dgm:spPr/>
    </dgm:pt>
    <dgm:pt modelId="{1FA80F2B-1BE1-413F-BA45-EC50795FD837}" type="pres">
      <dgm:prSet presAssocID="{F4CEA3F3-5D4D-4520-95E1-1468C25935A2}" presName="level" presStyleLbl="node1" presStyleIdx="3" presStyleCnt="4">
        <dgm:presLayoutVars>
          <dgm:chMax val="1"/>
          <dgm:bulletEnabled val="1"/>
        </dgm:presLayoutVars>
      </dgm:prSet>
      <dgm:spPr/>
    </dgm:pt>
    <dgm:pt modelId="{D672636F-755F-41D9-A08C-BB724B03C779}" type="pres">
      <dgm:prSet presAssocID="{F4CEA3F3-5D4D-4520-95E1-1468C25935A2}" presName="levelTx" presStyleLbl="revTx" presStyleIdx="0" presStyleCnt="0">
        <dgm:presLayoutVars>
          <dgm:chMax val="1"/>
          <dgm:bulletEnabled val="1"/>
        </dgm:presLayoutVars>
      </dgm:prSet>
      <dgm:spPr/>
    </dgm:pt>
  </dgm:ptLst>
  <dgm:cxnLst>
    <dgm:cxn modelId="{184A602F-F30E-4BD4-892B-EE6D953C999B}" srcId="{0DEED2CC-25EE-4E4E-8277-70FD63489299}" destId="{0C5C3EE7-0613-441E-9648-A8A184F32B6C}" srcOrd="1" destOrd="0" parTransId="{BFA3B4F6-230B-4D51-803C-25E41548B159}" sibTransId="{3C9A1B9F-0984-46B5-83AF-7E317742DA54}"/>
    <dgm:cxn modelId="{88409468-597E-40AC-9131-DBDBDED9171A}" srcId="{0DEED2CC-25EE-4E4E-8277-70FD63489299}" destId="{5E9FA42D-A67B-4DED-BB8B-3C2EB8D4C991}" srcOrd="2" destOrd="0" parTransId="{D9D7A79A-DC63-4523-8538-0E5255CE9ADD}" sibTransId="{28559FAE-3A4B-467B-AB23-33DB482ED9AD}"/>
    <dgm:cxn modelId="{DC315D52-02DA-41F4-B01D-EA9C015FD94A}" type="presOf" srcId="{E89BB0DA-9B2E-4F6F-A549-1E56F8C4EEF1}" destId="{EAACDB9B-4E36-4B8F-B478-7EDC0AE9B7F1}" srcOrd="1" destOrd="0" presId="urn:microsoft.com/office/officeart/2005/8/layout/pyramid3"/>
    <dgm:cxn modelId="{24D170CB-48E3-42D7-9472-446C6ACCB359}" type="presOf" srcId="{5E9FA42D-A67B-4DED-BB8B-3C2EB8D4C991}" destId="{46313190-4751-4352-93CD-0E7A93A12CCB}" srcOrd="1" destOrd="0" presId="urn:microsoft.com/office/officeart/2005/8/layout/pyramid3"/>
    <dgm:cxn modelId="{8BD29395-1691-4A3A-96E3-DDCE975A71A5}" srcId="{0DEED2CC-25EE-4E4E-8277-70FD63489299}" destId="{E89BB0DA-9B2E-4F6F-A549-1E56F8C4EEF1}" srcOrd="0" destOrd="0" parTransId="{69CC4ED1-E470-4B9D-B6DD-C3EBC5212D1E}" sibTransId="{A44DD595-ED68-41BA-9651-B7718DFE3155}"/>
    <dgm:cxn modelId="{88BE46B7-E402-4D76-8657-7A32CC8EE018}" type="presOf" srcId="{F4CEA3F3-5D4D-4520-95E1-1468C25935A2}" destId="{D672636F-755F-41D9-A08C-BB724B03C779}" srcOrd="1" destOrd="0" presId="urn:microsoft.com/office/officeart/2005/8/layout/pyramid3"/>
    <dgm:cxn modelId="{806F2FDD-1245-4392-AAD0-A8D1C6187F05}" type="presOf" srcId="{0C5C3EE7-0613-441E-9648-A8A184F32B6C}" destId="{51890145-7202-4E62-8E48-311388A8C0E5}" srcOrd="0" destOrd="0" presId="urn:microsoft.com/office/officeart/2005/8/layout/pyramid3"/>
    <dgm:cxn modelId="{D66831A9-FD5A-4A61-BEBC-0DDD7A3DBE52}" type="presOf" srcId="{F4CEA3F3-5D4D-4520-95E1-1468C25935A2}" destId="{1FA80F2B-1BE1-413F-BA45-EC50795FD837}" srcOrd="0" destOrd="0" presId="urn:microsoft.com/office/officeart/2005/8/layout/pyramid3"/>
    <dgm:cxn modelId="{C13639B8-EAD5-481D-A131-21DBF72A9E6A}" srcId="{0DEED2CC-25EE-4E4E-8277-70FD63489299}" destId="{F4CEA3F3-5D4D-4520-95E1-1468C25935A2}" srcOrd="3" destOrd="0" parTransId="{261E5F71-EB48-434C-B2AC-2204A85795AE}" sibTransId="{12BCF069-1FB4-4C48-BB9D-AEB02DE0313C}"/>
    <dgm:cxn modelId="{C4B55511-D5E3-44E8-84BF-B79981F0A7E1}" type="presOf" srcId="{0C5C3EE7-0613-441E-9648-A8A184F32B6C}" destId="{D2A22525-3D0D-4D6F-ABC5-E24AF9647043}" srcOrd="1" destOrd="0" presId="urn:microsoft.com/office/officeart/2005/8/layout/pyramid3"/>
    <dgm:cxn modelId="{579F97BA-5D32-4DD5-80AC-D5E0BAD09537}" type="presOf" srcId="{5E9FA42D-A67B-4DED-BB8B-3C2EB8D4C991}" destId="{FA7EA80A-A92A-487B-A394-F2698AB5BE56}" srcOrd="0" destOrd="0" presId="urn:microsoft.com/office/officeart/2005/8/layout/pyramid3"/>
    <dgm:cxn modelId="{CB6AB288-A293-4B91-90E3-F38D3CE7EC74}" type="presOf" srcId="{E89BB0DA-9B2E-4F6F-A549-1E56F8C4EEF1}" destId="{6A404D1D-A9A9-4593-B2F4-93AFCE777276}" srcOrd="0" destOrd="0" presId="urn:microsoft.com/office/officeart/2005/8/layout/pyramid3"/>
    <dgm:cxn modelId="{52B141CE-CC91-4981-AFDB-D71D1A7D2777}" type="presOf" srcId="{0DEED2CC-25EE-4E4E-8277-70FD63489299}" destId="{18058672-B609-449A-BD60-9BF05F4B8F73}" srcOrd="0" destOrd="0" presId="urn:microsoft.com/office/officeart/2005/8/layout/pyramid3"/>
    <dgm:cxn modelId="{410FCBEB-7607-4E9E-AFEA-A0E6D53DD578}" type="presParOf" srcId="{18058672-B609-449A-BD60-9BF05F4B8F73}" destId="{5DEFC02C-B36D-4011-9EE8-F94CC7620406}" srcOrd="0" destOrd="0" presId="urn:microsoft.com/office/officeart/2005/8/layout/pyramid3"/>
    <dgm:cxn modelId="{1AF11A86-6615-42EF-B466-3CF0711207CD}" type="presParOf" srcId="{5DEFC02C-B36D-4011-9EE8-F94CC7620406}" destId="{6A404D1D-A9A9-4593-B2F4-93AFCE777276}" srcOrd="0" destOrd="0" presId="urn:microsoft.com/office/officeart/2005/8/layout/pyramid3"/>
    <dgm:cxn modelId="{63143479-5CC8-4544-8C98-6F9F891C6DC6}" type="presParOf" srcId="{5DEFC02C-B36D-4011-9EE8-F94CC7620406}" destId="{EAACDB9B-4E36-4B8F-B478-7EDC0AE9B7F1}" srcOrd="1" destOrd="0" presId="urn:microsoft.com/office/officeart/2005/8/layout/pyramid3"/>
    <dgm:cxn modelId="{2C7BA517-1605-4810-B8A9-571E17ADF628}" type="presParOf" srcId="{18058672-B609-449A-BD60-9BF05F4B8F73}" destId="{0A922106-F699-41E9-810A-7E2A8A5D4276}" srcOrd="1" destOrd="0" presId="urn:microsoft.com/office/officeart/2005/8/layout/pyramid3"/>
    <dgm:cxn modelId="{4A8F6174-59F9-4C8F-9ECD-8EA87EBCF3DE}" type="presParOf" srcId="{0A922106-F699-41E9-810A-7E2A8A5D4276}" destId="{51890145-7202-4E62-8E48-311388A8C0E5}" srcOrd="0" destOrd="0" presId="urn:microsoft.com/office/officeart/2005/8/layout/pyramid3"/>
    <dgm:cxn modelId="{D5370B13-603C-45E2-A993-9E75B4670D43}" type="presParOf" srcId="{0A922106-F699-41E9-810A-7E2A8A5D4276}" destId="{D2A22525-3D0D-4D6F-ABC5-E24AF9647043}" srcOrd="1" destOrd="0" presId="urn:microsoft.com/office/officeart/2005/8/layout/pyramid3"/>
    <dgm:cxn modelId="{A24D32C5-3652-4E8C-97FF-FB4446FB1308}" type="presParOf" srcId="{18058672-B609-449A-BD60-9BF05F4B8F73}" destId="{9DA35B0B-0731-44C4-89FC-539D081B21BC}" srcOrd="2" destOrd="0" presId="urn:microsoft.com/office/officeart/2005/8/layout/pyramid3"/>
    <dgm:cxn modelId="{016815E3-3934-46E1-9F75-AEDF4D92CB1E}" type="presParOf" srcId="{9DA35B0B-0731-44C4-89FC-539D081B21BC}" destId="{FA7EA80A-A92A-487B-A394-F2698AB5BE56}" srcOrd="0" destOrd="0" presId="urn:microsoft.com/office/officeart/2005/8/layout/pyramid3"/>
    <dgm:cxn modelId="{65B1469A-2789-431B-A56E-143E198A2C4D}" type="presParOf" srcId="{9DA35B0B-0731-44C4-89FC-539D081B21BC}" destId="{46313190-4751-4352-93CD-0E7A93A12CCB}" srcOrd="1" destOrd="0" presId="urn:microsoft.com/office/officeart/2005/8/layout/pyramid3"/>
    <dgm:cxn modelId="{9600BD8E-1EA7-45CF-B93B-BB616A51B586}" type="presParOf" srcId="{18058672-B609-449A-BD60-9BF05F4B8F73}" destId="{36F9C365-D96F-4F41-95C7-996679260296}" srcOrd="3" destOrd="0" presId="urn:microsoft.com/office/officeart/2005/8/layout/pyramid3"/>
    <dgm:cxn modelId="{8A3F7498-C2A4-441F-8CEB-A4036E6FD07E}" type="presParOf" srcId="{36F9C365-D96F-4F41-95C7-996679260296}" destId="{1FA80F2B-1BE1-413F-BA45-EC50795FD837}" srcOrd="0" destOrd="0" presId="urn:microsoft.com/office/officeart/2005/8/layout/pyramid3"/>
    <dgm:cxn modelId="{AA2C9D61-CF23-4533-A53B-6E7C34BF5B09}" type="presParOf" srcId="{36F9C365-D96F-4F41-95C7-996679260296}" destId="{D672636F-755F-41D9-A08C-BB724B03C779}"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0F677E-181D-4043-BCC1-DDBB34D8CDB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2DC1314-7736-4F47-B2C5-C8E2378C54CB}">
      <dgm:prSet phldrT="[Text]"/>
      <dgm:spPr/>
      <dgm:t>
        <a:bodyPr/>
        <a:lstStyle/>
        <a:p>
          <a:r>
            <a:rPr lang="en-US" dirty="0" smtClean="0"/>
            <a:t>nPlosion Types</a:t>
          </a:r>
          <a:endParaRPr lang="en-US" dirty="0"/>
        </a:p>
      </dgm:t>
    </dgm:pt>
    <dgm:pt modelId="{C8BC9BC3-B230-45F1-8993-B5E64A4B3C8C}" type="parTrans" cxnId="{5C3B5D19-D0B6-4248-A3EA-06265248C228}">
      <dgm:prSet/>
      <dgm:spPr/>
      <dgm:t>
        <a:bodyPr/>
        <a:lstStyle/>
        <a:p>
          <a:endParaRPr lang="en-US"/>
        </a:p>
      </dgm:t>
    </dgm:pt>
    <dgm:pt modelId="{EA5A8CC2-0A9E-480C-A70F-DA9BEF1BA408}" type="sibTrans" cxnId="{5C3B5D19-D0B6-4248-A3EA-06265248C228}">
      <dgm:prSet/>
      <dgm:spPr/>
      <dgm:t>
        <a:bodyPr/>
        <a:lstStyle/>
        <a:p>
          <a:endParaRPr lang="en-US"/>
        </a:p>
      </dgm:t>
    </dgm:pt>
    <dgm:pt modelId="{B9E9F279-A79D-443A-AAEA-9AE9E0227737}">
      <dgm:prSet phldrT="[Text]"/>
      <dgm:spPr/>
      <dgm:t>
        <a:bodyPr/>
        <a:lstStyle/>
        <a:p>
          <a:r>
            <a:rPr lang="en-US" dirty="0" smtClean="0"/>
            <a:t>To bottom of tree</a:t>
          </a:r>
          <a:endParaRPr lang="en-US" dirty="0"/>
        </a:p>
      </dgm:t>
    </dgm:pt>
    <dgm:pt modelId="{3FE32BDD-566A-4C66-A970-08DEF77B8D7D}" type="parTrans" cxnId="{E3B0E9FD-98BD-4536-B8CA-1056D66C5332}">
      <dgm:prSet/>
      <dgm:spPr/>
      <dgm:t>
        <a:bodyPr/>
        <a:lstStyle/>
        <a:p>
          <a:endParaRPr lang="en-US"/>
        </a:p>
      </dgm:t>
    </dgm:pt>
    <dgm:pt modelId="{2206AAD8-4FC8-4756-BB65-7A34AE005472}" type="sibTrans" cxnId="{E3B0E9FD-98BD-4536-B8CA-1056D66C5332}">
      <dgm:prSet/>
      <dgm:spPr/>
      <dgm:t>
        <a:bodyPr/>
        <a:lstStyle/>
        <a:p>
          <a:endParaRPr lang="en-US"/>
        </a:p>
      </dgm:t>
    </dgm:pt>
    <dgm:pt modelId="{A3234367-5BB3-441B-B26D-6F4770605A0C}">
      <dgm:prSet phldrT="[Text]"/>
      <dgm:spPr/>
      <dgm:t>
        <a:bodyPr/>
        <a:lstStyle/>
        <a:p>
          <a:r>
            <a:rPr lang="en-US" dirty="0" smtClean="0"/>
            <a:t>To Specified Level</a:t>
          </a:r>
          <a:endParaRPr lang="en-US" dirty="0"/>
        </a:p>
      </dgm:t>
    </dgm:pt>
    <dgm:pt modelId="{3E4C02DD-6B78-4E52-85F8-1D05B2E6F28E}" type="parTrans" cxnId="{55EA2630-F2E4-4925-8FA8-3FA92A420455}">
      <dgm:prSet/>
      <dgm:spPr/>
      <dgm:t>
        <a:bodyPr/>
        <a:lstStyle/>
        <a:p>
          <a:endParaRPr lang="en-US"/>
        </a:p>
      </dgm:t>
    </dgm:pt>
    <dgm:pt modelId="{678C2E77-4335-4B37-AEF4-01158A5965FD}" type="sibTrans" cxnId="{55EA2630-F2E4-4925-8FA8-3FA92A420455}">
      <dgm:prSet/>
      <dgm:spPr/>
      <dgm:t>
        <a:bodyPr/>
        <a:lstStyle/>
        <a:p>
          <a:endParaRPr lang="en-US"/>
        </a:p>
      </dgm:t>
    </dgm:pt>
    <dgm:pt modelId="{E1891D36-FB8E-41E5-9FE1-3394467CFBDE}">
      <dgm:prSet phldrT="[Text]"/>
      <dgm:spPr/>
      <dgm:t>
        <a:bodyPr/>
        <a:lstStyle/>
        <a:p>
          <a:r>
            <a:rPr lang="en-US" dirty="0" smtClean="0"/>
            <a:t>To Immediate Child</a:t>
          </a:r>
          <a:endParaRPr lang="en-US" dirty="0"/>
        </a:p>
      </dgm:t>
    </dgm:pt>
    <dgm:pt modelId="{288D2E45-9200-4AFF-9B4D-58E9BC873197}" type="parTrans" cxnId="{7E88B099-11C9-45DA-9452-05798B9D02DA}">
      <dgm:prSet/>
      <dgm:spPr/>
      <dgm:t>
        <a:bodyPr/>
        <a:lstStyle/>
        <a:p>
          <a:endParaRPr lang="en-US"/>
        </a:p>
      </dgm:t>
    </dgm:pt>
    <dgm:pt modelId="{053F00E2-2215-48A0-9F4A-0C2494C65A7D}" type="sibTrans" cxnId="{7E88B099-11C9-45DA-9452-05798B9D02DA}">
      <dgm:prSet/>
      <dgm:spPr/>
      <dgm:t>
        <a:bodyPr/>
        <a:lstStyle/>
        <a:p>
          <a:endParaRPr lang="en-US"/>
        </a:p>
      </dgm:t>
    </dgm:pt>
    <dgm:pt modelId="{F7B6A647-72FC-4865-8981-83339D2054B9}">
      <dgm:prSet phldrT="[Text]"/>
      <dgm:spPr/>
      <dgm:t>
        <a:bodyPr/>
        <a:lstStyle/>
        <a:p>
          <a:r>
            <a:rPr lang="en-US" dirty="0" smtClean="0"/>
            <a:t>To Details Only</a:t>
          </a:r>
          <a:endParaRPr lang="en-US" dirty="0"/>
        </a:p>
      </dgm:t>
    </dgm:pt>
    <dgm:pt modelId="{4949ECEC-9663-426E-B3CE-8D3285681593}" type="parTrans" cxnId="{8AE94DFA-6B08-446D-9E64-9368D60CD1FF}">
      <dgm:prSet/>
      <dgm:spPr/>
      <dgm:t>
        <a:bodyPr/>
        <a:lstStyle/>
        <a:p>
          <a:endParaRPr lang="en-US"/>
        </a:p>
      </dgm:t>
    </dgm:pt>
    <dgm:pt modelId="{DDA48226-8E43-4EE5-9E1D-CF2272EFF6E0}" type="sibTrans" cxnId="{8AE94DFA-6B08-446D-9E64-9368D60CD1FF}">
      <dgm:prSet/>
      <dgm:spPr/>
      <dgm:t>
        <a:bodyPr/>
        <a:lstStyle/>
        <a:p>
          <a:endParaRPr lang="en-US"/>
        </a:p>
      </dgm:t>
    </dgm:pt>
    <dgm:pt modelId="{005989A5-CD6B-4902-98CD-2D5EDA187206}">
      <dgm:prSet phldrT="[Text]"/>
      <dgm:spPr/>
      <dgm:t>
        <a:bodyPr/>
        <a:lstStyle/>
        <a:p>
          <a:r>
            <a:rPr lang="en-US" dirty="0" smtClean="0"/>
            <a:t>None</a:t>
          </a:r>
          <a:endParaRPr lang="en-US" dirty="0"/>
        </a:p>
      </dgm:t>
    </dgm:pt>
    <dgm:pt modelId="{A4129939-AF43-4E70-A00B-FB7FBEA0CA95}" type="parTrans" cxnId="{167668C9-62BE-4432-B24B-7E202DABAC8C}">
      <dgm:prSet/>
      <dgm:spPr/>
      <dgm:t>
        <a:bodyPr/>
        <a:lstStyle/>
        <a:p>
          <a:endParaRPr lang="en-US"/>
        </a:p>
      </dgm:t>
    </dgm:pt>
    <dgm:pt modelId="{0AC8F9B4-F4AA-4CE2-852A-48CDFAF3ABD1}" type="sibTrans" cxnId="{167668C9-62BE-4432-B24B-7E202DABAC8C}">
      <dgm:prSet/>
      <dgm:spPr/>
      <dgm:t>
        <a:bodyPr/>
        <a:lstStyle/>
        <a:p>
          <a:endParaRPr lang="en-US"/>
        </a:p>
      </dgm:t>
    </dgm:pt>
    <dgm:pt modelId="{F64842B6-E3AF-497F-BF5A-372B8B84EB9F}" type="pres">
      <dgm:prSet presAssocID="{940F677E-181D-4043-BCC1-DDBB34D8CDB1}" presName="composite" presStyleCnt="0">
        <dgm:presLayoutVars>
          <dgm:chMax val="1"/>
          <dgm:dir/>
          <dgm:resizeHandles val="exact"/>
        </dgm:presLayoutVars>
      </dgm:prSet>
      <dgm:spPr/>
    </dgm:pt>
    <dgm:pt modelId="{9A8B3630-107A-428E-99CE-8E4E0A499A8F}" type="pres">
      <dgm:prSet presAssocID="{D2DC1314-7736-4F47-B2C5-C8E2378C54CB}" presName="roof" presStyleLbl="dkBgShp" presStyleIdx="0" presStyleCnt="2"/>
      <dgm:spPr/>
    </dgm:pt>
    <dgm:pt modelId="{D552C160-DF38-4317-8C61-1CEA0EF20DBB}" type="pres">
      <dgm:prSet presAssocID="{D2DC1314-7736-4F47-B2C5-C8E2378C54CB}" presName="pillars" presStyleCnt="0"/>
      <dgm:spPr/>
    </dgm:pt>
    <dgm:pt modelId="{6BB8FCF6-351B-4020-A4F9-CB3054048E49}" type="pres">
      <dgm:prSet presAssocID="{D2DC1314-7736-4F47-B2C5-C8E2378C54CB}" presName="pillar1" presStyleLbl="node1" presStyleIdx="0" presStyleCnt="5">
        <dgm:presLayoutVars>
          <dgm:bulletEnabled val="1"/>
        </dgm:presLayoutVars>
      </dgm:prSet>
      <dgm:spPr/>
      <dgm:t>
        <a:bodyPr/>
        <a:lstStyle/>
        <a:p>
          <a:endParaRPr lang="en-US"/>
        </a:p>
      </dgm:t>
    </dgm:pt>
    <dgm:pt modelId="{544DAD7F-02F2-4974-B23D-0DBB0DFC34CD}" type="pres">
      <dgm:prSet presAssocID="{A3234367-5BB3-441B-B26D-6F4770605A0C}" presName="pillarX" presStyleLbl="node1" presStyleIdx="1" presStyleCnt="5">
        <dgm:presLayoutVars>
          <dgm:bulletEnabled val="1"/>
        </dgm:presLayoutVars>
      </dgm:prSet>
      <dgm:spPr/>
    </dgm:pt>
    <dgm:pt modelId="{B047B5AC-C347-4830-A4C9-F3E724A0CC89}" type="pres">
      <dgm:prSet presAssocID="{E1891D36-FB8E-41E5-9FE1-3394467CFBDE}" presName="pillarX" presStyleLbl="node1" presStyleIdx="2" presStyleCnt="5">
        <dgm:presLayoutVars>
          <dgm:bulletEnabled val="1"/>
        </dgm:presLayoutVars>
      </dgm:prSet>
      <dgm:spPr/>
      <dgm:t>
        <a:bodyPr/>
        <a:lstStyle/>
        <a:p>
          <a:endParaRPr lang="en-US"/>
        </a:p>
      </dgm:t>
    </dgm:pt>
    <dgm:pt modelId="{3A82EEC4-42CA-44C2-BAE3-9FA8F493CE9C}" type="pres">
      <dgm:prSet presAssocID="{F7B6A647-72FC-4865-8981-83339D2054B9}" presName="pillarX" presStyleLbl="node1" presStyleIdx="3" presStyleCnt="5">
        <dgm:presLayoutVars>
          <dgm:bulletEnabled val="1"/>
        </dgm:presLayoutVars>
      </dgm:prSet>
      <dgm:spPr/>
    </dgm:pt>
    <dgm:pt modelId="{410D5F2E-65AE-4015-9C17-EE0A364F3B1F}" type="pres">
      <dgm:prSet presAssocID="{005989A5-CD6B-4902-98CD-2D5EDA187206}" presName="pillarX" presStyleLbl="node1" presStyleIdx="4" presStyleCnt="5">
        <dgm:presLayoutVars>
          <dgm:bulletEnabled val="1"/>
        </dgm:presLayoutVars>
      </dgm:prSet>
      <dgm:spPr/>
    </dgm:pt>
    <dgm:pt modelId="{3B514350-B342-4D36-A6F2-702A8CB2D3E9}" type="pres">
      <dgm:prSet presAssocID="{D2DC1314-7736-4F47-B2C5-C8E2378C54CB}" presName="base" presStyleLbl="dkBgShp" presStyleIdx="1" presStyleCnt="2"/>
      <dgm:spPr/>
    </dgm:pt>
  </dgm:ptLst>
  <dgm:cxnLst>
    <dgm:cxn modelId="{6D643CD3-4C93-498F-B983-F758B0EA534A}" type="presOf" srcId="{E1891D36-FB8E-41E5-9FE1-3394467CFBDE}" destId="{B047B5AC-C347-4830-A4C9-F3E724A0CC89}" srcOrd="0" destOrd="0" presId="urn:microsoft.com/office/officeart/2005/8/layout/hList3"/>
    <dgm:cxn modelId="{090AC1A6-2492-435E-B540-7741AD572813}" type="presOf" srcId="{005989A5-CD6B-4902-98CD-2D5EDA187206}" destId="{410D5F2E-65AE-4015-9C17-EE0A364F3B1F}" srcOrd="0" destOrd="0" presId="urn:microsoft.com/office/officeart/2005/8/layout/hList3"/>
    <dgm:cxn modelId="{286563D0-6441-4D49-970D-0F300AFBB5D8}" type="presOf" srcId="{D2DC1314-7736-4F47-B2C5-C8E2378C54CB}" destId="{9A8B3630-107A-428E-99CE-8E4E0A499A8F}" srcOrd="0" destOrd="0" presId="urn:microsoft.com/office/officeart/2005/8/layout/hList3"/>
    <dgm:cxn modelId="{E3B0E9FD-98BD-4536-B8CA-1056D66C5332}" srcId="{D2DC1314-7736-4F47-B2C5-C8E2378C54CB}" destId="{B9E9F279-A79D-443A-AAEA-9AE9E0227737}" srcOrd="0" destOrd="0" parTransId="{3FE32BDD-566A-4C66-A970-08DEF77B8D7D}" sibTransId="{2206AAD8-4FC8-4756-BB65-7A34AE005472}"/>
    <dgm:cxn modelId="{4029F574-D8F6-4248-848C-92C8FCFAA4DA}" type="presOf" srcId="{F7B6A647-72FC-4865-8981-83339D2054B9}" destId="{3A82EEC4-42CA-44C2-BAE3-9FA8F493CE9C}" srcOrd="0" destOrd="0" presId="urn:microsoft.com/office/officeart/2005/8/layout/hList3"/>
    <dgm:cxn modelId="{8AE94DFA-6B08-446D-9E64-9368D60CD1FF}" srcId="{D2DC1314-7736-4F47-B2C5-C8E2378C54CB}" destId="{F7B6A647-72FC-4865-8981-83339D2054B9}" srcOrd="3" destOrd="0" parTransId="{4949ECEC-9663-426E-B3CE-8D3285681593}" sibTransId="{DDA48226-8E43-4EE5-9E1D-CF2272EFF6E0}"/>
    <dgm:cxn modelId="{55EA2630-F2E4-4925-8FA8-3FA92A420455}" srcId="{D2DC1314-7736-4F47-B2C5-C8E2378C54CB}" destId="{A3234367-5BB3-441B-B26D-6F4770605A0C}" srcOrd="1" destOrd="0" parTransId="{3E4C02DD-6B78-4E52-85F8-1D05B2E6F28E}" sibTransId="{678C2E77-4335-4B37-AEF4-01158A5965FD}"/>
    <dgm:cxn modelId="{A7687890-7E8B-4A74-A61F-E3256A70B829}" type="presOf" srcId="{940F677E-181D-4043-BCC1-DDBB34D8CDB1}" destId="{F64842B6-E3AF-497F-BF5A-372B8B84EB9F}" srcOrd="0" destOrd="0" presId="urn:microsoft.com/office/officeart/2005/8/layout/hList3"/>
    <dgm:cxn modelId="{A12D5A10-F32F-4402-B637-9659C298186E}" type="presOf" srcId="{B9E9F279-A79D-443A-AAEA-9AE9E0227737}" destId="{6BB8FCF6-351B-4020-A4F9-CB3054048E49}" srcOrd="0" destOrd="0" presId="urn:microsoft.com/office/officeart/2005/8/layout/hList3"/>
    <dgm:cxn modelId="{7E88B099-11C9-45DA-9452-05798B9D02DA}" srcId="{D2DC1314-7736-4F47-B2C5-C8E2378C54CB}" destId="{E1891D36-FB8E-41E5-9FE1-3394467CFBDE}" srcOrd="2" destOrd="0" parTransId="{288D2E45-9200-4AFF-9B4D-58E9BC873197}" sibTransId="{053F00E2-2215-48A0-9F4A-0C2494C65A7D}"/>
    <dgm:cxn modelId="{5C3B5D19-D0B6-4248-A3EA-06265248C228}" srcId="{940F677E-181D-4043-BCC1-DDBB34D8CDB1}" destId="{D2DC1314-7736-4F47-B2C5-C8E2378C54CB}" srcOrd="0" destOrd="0" parTransId="{C8BC9BC3-B230-45F1-8993-B5E64A4B3C8C}" sibTransId="{EA5A8CC2-0A9E-480C-A70F-DA9BEF1BA408}"/>
    <dgm:cxn modelId="{167668C9-62BE-4432-B24B-7E202DABAC8C}" srcId="{D2DC1314-7736-4F47-B2C5-C8E2378C54CB}" destId="{005989A5-CD6B-4902-98CD-2D5EDA187206}" srcOrd="4" destOrd="0" parTransId="{A4129939-AF43-4E70-A00B-FB7FBEA0CA95}" sibTransId="{0AC8F9B4-F4AA-4CE2-852A-48CDFAF3ABD1}"/>
    <dgm:cxn modelId="{F08C6F1C-7096-4EE5-9486-38C24A7714FB}" type="presOf" srcId="{A3234367-5BB3-441B-B26D-6F4770605A0C}" destId="{544DAD7F-02F2-4974-B23D-0DBB0DFC34CD}" srcOrd="0" destOrd="0" presId="urn:microsoft.com/office/officeart/2005/8/layout/hList3"/>
    <dgm:cxn modelId="{680853E6-AD69-4DD2-A112-D6FD7E8C2FDA}" type="presParOf" srcId="{F64842B6-E3AF-497F-BF5A-372B8B84EB9F}" destId="{9A8B3630-107A-428E-99CE-8E4E0A499A8F}" srcOrd="0" destOrd="0" presId="urn:microsoft.com/office/officeart/2005/8/layout/hList3"/>
    <dgm:cxn modelId="{C8AF2A11-F3A1-4B5F-AAAB-9720C05C7A2B}" type="presParOf" srcId="{F64842B6-E3AF-497F-BF5A-372B8B84EB9F}" destId="{D552C160-DF38-4317-8C61-1CEA0EF20DBB}" srcOrd="1" destOrd="0" presId="urn:microsoft.com/office/officeart/2005/8/layout/hList3"/>
    <dgm:cxn modelId="{BAA28101-41A4-4973-A040-C9782B337C7F}" type="presParOf" srcId="{D552C160-DF38-4317-8C61-1CEA0EF20DBB}" destId="{6BB8FCF6-351B-4020-A4F9-CB3054048E49}" srcOrd="0" destOrd="0" presId="urn:microsoft.com/office/officeart/2005/8/layout/hList3"/>
    <dgm:cxn modelId="{4C6F4962-46D5-4393-9A8A-090400BBE326}" type="presParOf" srcId="{D552C160-DF38-4317-8C61-1CEA0EF20DBB}" destId="{544DAD7F-02F2-4974-B23D-0DBB0DFC34CD}" srcOrd="1" destOrd="0" presId="urn:microsoft.com/office/officeart/2005/8/layout/hList3"/>
    <dgm:cxn modelId="{39A844CD-C169-47FF-9214-0017B18E2DB2}" type="presParOf" srcId="{D552C160-DF38-4317-8C61-1CEA0EF20DBB}" destId="{B047B5AC-C347-4830-A4C9-F3E724A0CC89}" srcOrd="2" destOrd="0" presId="urn:microsoft.com/office/officeart/2005/8/layout/hList3"/>
    <dgm:cxn modelId="{BAEA5489-4958-41F7-80F4-EF576A453750}" type="presParOf" srcId="{D552C160-DF38-4317-8C61-1CEA0EF20DBB}" destId="{3A82EEC4-42CA-44C2-BAE3-9FA8F493CE9C}" srcOrd="3" destOrd="0" presId="urn:microsoft.com/office/officeart/2005/8/layout/hList3"/>
    <dgm:cxn modelId="{EBBDA759-C8AD-4583-8167-CD0E04733C59}" type="presParOf" srcId="{D552C160-DF38-4317-8C61-1CEA0EF20DBB}" destId="{410D5F2E-65AE-4015-9C17-EE0A364F3B1F}" srcOrd="4" destOrd="0" presId="urn:microsoft.com/office/officeart/2005/8/layout/hList3"/>
    <dgm:cxn modelId="{C9CFDC79-F1BA-4A85-9AED-69D1C95E9479}" type="presParOf" srcId="{F64842B6-E3AF-497F-BF5A-372B8B84EB9F}" destId="{3B514350-B342-4D36-A6F2-702A8CB2D3E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30FB9-E7D3-46B7-946F-44D94509CB0A}">
      <dsp:nvSpPr>
        <dsp:cNvPr id="0" name=""/>
        <dsp:cNvSpPr/>
      </dsp:nvSpPr>
      <dsp:spPr>
        <a:xfrm>
          <a:off x="1229684" y="343158"/>
          <a:ext cx="799479" cy="659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02F43-DF19-406A-A626-7CBBC3337BAF}">
      <dsp:nvSpPr>
        <dsp:cNvPr id="0" name=""/>
        <dsp:cNvSpPr/>
      </dsp:nvSpPr>
      <dsp:spPr>
        <a:xfrm>
          <a:off x="1612043" y="259833"/>
          <a:ext cx="1236781" cy="1236781"/>
        </a:xfrm>
        <a:prstGeom prst="leftCircularArrow">
          <a:avLst>
            <a:gd name="adj1" fmla="val 6005"/>
            <a:gd name="adj2" fmla="val 792858"/>
            <a:gd name="adj3" fmla="val 2568368"/>
            <a:gd name="adj4" fmla="val 9024489"/>
            <a:gd name="adj5" fmla="val 70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4A0F49-E297-44B0-9A85-365F80E00003}">
      <dsp:nvSpPr>
        <dsp:cNvPr id="0" name=""/>
        <dsp:cNvSpPr/>
      </dsp:nvSpPr>
      <dsp:spPr>
        <a:xfrm>
          <a:off x="1407346" y="861261"/>
          <a:ext cx="710648" cy="282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FMS Query</a:t>
          </a:r>
          <a:endParaRPr lang="en-US" sz="800" kern="1200" dirty="0"/>
        </a:p>
      </dsp:txBody>
      <dsp:txXfrm>
        <a:off x="1415623" y="869538"/>
        <a:ext cx="694094" cy="266047"/>
      </dsp:txXfrm>
    </dsp:sp>
    <dsp:sp modelId="{104911D8-C225-4BF1-910B-5560A1D695BD}">
      <dsp:nvSpPr>
        <dsp:cNvPr id="0" name=""/>
        <dsp:cNvSpPr/>
      </dsp:nvSpPr>
      <dsp:spPr>
        <a:xfrm>
          <a:off x="2471678" y="343158"/>
          <a:ext cx="799479" cy="659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61E1B-FC44-4586-84AB-6E00857C00DB}">
      <dsp:nvSpPr>
        <dsp:cNvPr id="0" name=""/>
        <dsp:cNvSpPr/>
      </dsp:nvSpPr>
      <dsp:spPr>
        <a:xfrm>
          <a:off x="2847374" y="-176748"/>
          <a:ext cx="1338936" cy="1338936"/>
        </a:xfrm>
        <a:prstGeom prst="circularArrow">
          <a:avLst>
            <a:gd name="adj1" fmla="val 5547"/>
            <a:gd name="adj2" fmla="val 723835"/>
            <a:gd name="adj3" fmla="val 19100655"/>
            <a:gd name="adj4" fmla="val 12575511"/>
            <a:gd name="adj5" fmla="val 647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3064F-C011-4F9F-BD14-AB8806401EAD}">
      <dsp:nvSpPr>
        <dsp:cNvPr id="0" name=""/>
        <dsp:cNvSpPr/>
      </dsp:nvSpPr>
      <dsp:spPr>
        <a:xfrm>
          <a:off x="2649340" y="201858"/>
          <a:ext cx="710648" cy="282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nVision Layout</a:t>
          </a:r>
          <a:endParaRPr lang="en-US" sz="800" kern="1200" dirty="0"/>
        </a:p>
      </dsp:txBody>
      <dsp:txXfrm>
        <a:off x="2657617" y="210135"/>
        <a:ext cx="694094" cy="266047"/>
      </dsp:txXfrm>
    </dsp:sp>
    <dsp:sp modelId="{D49C132F-CCBF-4C10-ACFC-AAB66F0833C8}">
      <dsp:nvSpPr>
        <dsp:cNvPr id="0" name=""/>
        <dsp:cNvSpPr/>
      </dsp:nvSpPr>
      <dsp:spPr>
        <a:xfrm>
          <a:off x="3713671" y="343158"/>
          <a:ext cx="799479" cy="659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04539-B331-488B-B4AA-43C1A7A766CC}">
      <dsp:nvSpPr>
        <dsp:cNvPr id="0" name=""/>
        <dsp:cNvSpPr/>
      </dsp:nvSpPr>
      <dsp:spPr>
        <a:xfrm>
          <a:off x="4096030" y="259833"/>
          <a:ext cx="1236781" cy="1236781"/>
        </a:xfrm>
        <a:prstGeom prst="leftCircularArrow">
          <a:avLst>
            <a:gd name="adj1" fmla="val 6005"/>
            <a:gd name="adj2" fmla="val 792858"/>
            <a:gd name="adj3" fmla="val 2568368"/>
            <a:gd name="adj4" fmla="val 9024489"/>
            <a:gd name="adj5" fmla="val 70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60A133-5FBC-42A6-82BE-9A4A7532DED7}">
      <dsp:nvSpPr>
        <dsp:cNvPr id="0" name=""/>
        <dsp:cNvSpPr/>
      </dsp:nvSpPr>
      <dsp:spPr>
        <a:xfrm>
          <a:off x="3891333" y="861261"/>
          <a:ext cx="710648" cy="282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Report Request</a:t>
          </a:r>
          <a:endParaRPr lang="en-US" sz="800" kern="1200" dirty="0"/>
        </a:p>
      </dsp:txBody>
      <dsp:txXfrm>
        <a:off x="3899610" y="869538"/>
        <a:ext cx="694094" cy="266047"/>
      </dsp:txXfrm>
    </dsp:sp>
    <dsp:sp modelId="{8A3C4064-E0C4-4DAD-9DEF-7011547330C4}">
      <dsp:nvSpPr>
        <dsp:cNvPr id="0" name=""/>
        <dsp:cNvSpPr/>
      </dsp:nvSpPr>
      <dsp:spPr>
        <a:xfrm>
          <a:off x="4955664" y="343158"/>
          <a:ext cx="799479" cy="6594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1A7561-AC11-42D8-B066-9A80C5F99299}">
      <dsp:nvSpPr>
        <dsp:cNvPr id="0" name=""/>
        <dsp:cNvSpPr/>
      </dsp:nvSpPr>
      <dsp:spPr>
        <a:xfrm>
          <a:off x="5133327" y="201858"/>
          <a:ext cx="710648" cy="2826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kern="1200" dirty="0" smtClean="0"/>
            <a:t>Report Output</a:t>
          </a:r>
          <a:endParaRPr lang="en-US" sz="800" kern="1200" dirty="0"/>
        </a:p>
      </dsp:txBody>
      <dsp:txXfrm>
        <a:off x="5141604" y="210135"/>
        <a:ext cx="694094" cy="266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F721A-2494-4500-9869-68C16AAF6864}">
      <dsp:nvSpPr>
        <dsp:cNvPr id="0" name=""/>
        <dsp:cNvSpPr/>
      </dsp:nvSpPr>
      <dsp:spPr>
        <a:xfrm>
          <a:off x="0" y="565114"/>
          <a:ext cx="60988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203CEC-2B0F-41BE-99D5-8F575034807B}">
      <dsp:nvSpPr>
        <dsp:cNvPr id="0" name=""/>
        <dsp:cNvSpPr/>
      </dsp:nvSpPr>
      <dsp:spPr>
        <a:xfrm>
          <a:off x="304645" y="8429"/>
          <a:ext cx="4265042" cy="7042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66" tIns="0" rIns="161366" bIns="0" numCol="1" spcCol="1270" anchor="ctr" anchorCtr="0">
          <a:noAutofit/>
        </a:bodyPr>
        <a:lstStyle/>
        <a:p>
          <a:pPr lvl="0" algn="l" defTabSz="444500">
            <a:lnSpc>
              <a:spcPct val="90000"/>
            </a:lnSpc>
            <a:spcBef>
              <a:spcPct val="0"/>
            </a:spcBef>
            <a:spcAft>
              <a:spcPct val="35000"/>
            </a:spcAft>
          </a:pPr>
          <a:r>
            <a:rPr lang="en-US" sz="1000" kern="1200" dirty="0" smtClean="0"/>
            <a:t>PER Activity from the period selected</a:t>
          </a:r>
        </a:p>
        <a:p>
          <a:pPr lvl="0" algn="l" defTabSz="444500">
            <a:lnSpc>
              <a:spcPct val="90000"/>
            </a:lnSpc>
            <a:spcBef>
              <a:spcPct val="0"/>
            </a:spcBef>
            <a:spcAft>
              <a:spcPct val="35000"/>
            </a:spcAft>
          </a:pPr>
          <a:r>
            <a:rPr lang="en-US" sz="1000" kern="1200" dirty="0" smtClean="0"/>
            <a:t>PER+1 Activity from the next period selected</a:t>
          </a:r>
        </a:p>
        <a:p>
          <a:pPr lvl="0" algn="l" defTabSz="444500">
            <a:lnSpc>
              <a:spcPct val="90000"/>
            </a:lnSpc>
            <a:spcBef>
              <a:spcPct val="0"/>
            </a:spcBef>
            <a:spcAft>
              <a:spcPct val="35000"/>
            </a:spcAft>
          </a:pPr>
          <a:r>
            <a:rPr lang="en-US" sz="1000" kern="1200" dirty="0" smtClean="0"/>
            <a:t>PER-1 Activity from the prior period selected</a:t>
          </a:r>
          <a:endParaRPr lang="en-US" sz="1000" kern="1200" dirty="0"/>
        </a:p>
      </dsp:txBody>
      <dsp:txXfrm>
        <a:off x="339025" y="42809"/>
        <a:ext cx="4196282" cy="635525"/>
      </dsp:txXfrm>
    </dsp:sp>
    <dsp:sp modelId="{73D39CCC-7D44-48D8-86EA-449FC5A9BD3F}">
      <dsp:nvSpPr>
        <dsp:cNvPr id="0" name=""/>
        <dsp:cNvSpPr/>
      </dsp:nvSpPr>
      <dsp:spPr>
        <a:xfrm>
          <a:off x="0" y="1018714"/>
          <a:ext cx="60988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44D042-94D8-44CA-939A-0867C435E826}">
      <dsp:nvSpPr>
        <dsp:cNvPr id="0" name=""/>
        <dsp:cNvSpPr/>
      </dsp:nvSpPr>
      <dsp:spPr>
        <a:xfrm>
          <a:off x="304943" y="871114"/>
          <a:ext cx="426921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66" tIns="0" rIns="161366" bIns="0" numCol="1" spcCol="1270" anchor="ctr" anchorCtr="0">
          <a:noAutofit/>
        </a:bodyPr>
        <a:lstStyle/>
        <a:p>
          <a:pPr lvl="0" algn="l" defTabSz="444500">
            <a:lnSpc>
              <a:spcPct val="90000"/>
            </a:lnSpc>
            <a:spcBef>
              <a:spcPct val="0"/>
            </a:spcBef>
            <a:spcAft>
              <a:spcPct val="35000"/>
            </a:spcAft>
          </a:pPr>
          <a:r>
            <a:rPr lang="en-US" sz="1000" kern="1200" dirty="0" smtClean="0"/>
            <a:t>YTD Year-to-date amounts for the items selected</a:t>
          </a:r>
          <a:endParaRPr lang="en-US" sz="1000" kern="1200" dirty="0"/>
        </a:p>
      </dsp:txBody>
      <dsp:txXfrm>
        <a:off x="319353" y="885524"/>
        <a:ext cx="4240391" cy="266380"/>
      </dsp:txXfrm>
    </dsp:sp>
    <dsp:sp modelId="{148D0393-DBBC-4305-80DC-B0D74750DEF8}">
      <dsp:nvSpPr>
        <dsp:cNvPr id="0" name=""/>
        <dsp:cNvSpPr/>
      </dsp:nvSpPr>
      <dsp:spPr>
        <a:xfrm>
          <a:off x="0" y="1635371"/>
          <a:ext cx="60988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ACA76-DDA5-469A-AA60-3F7E0C818C3A}">
      <dsp:nvSpPr>
        <dsp:cNvPr id="0" name=""/>
        <dsp:cNvSpPr/>
      </dsp:nvSpPr>
      <dsp:spPr>
        <a:xfrm>
          <a:off x="304645" y="1324714"/>
          <a:ext cx="4265042" cy="458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66" tIns="0" rIns="161366" bIns="0" numCol="1" spcCol="1270" anchor="ctr" anchorCtr="0">
          <a:noAutofit/>
        </a:bodyPr>
        <a:lstStyle/>
        <a:p>
          <a:pPr lvl="0" algn="l" defTabSz="444500">
            <a:lnSpc>
              <a:spcPct val="90000"/>
            </a:lnSpc>
            <a:spcBef>
              <a:spcPct val="0"/>
            </a:spcBef>
            <a:spcAft>
              <a:spcPct val="35000"/>
            </a:spcAft>
          </a:pPr>
          <a:r>
            <a:rPr lang="en-US" sz="1000" kern="1200" dirty="0" smtClean="0"/>
            <a:t>BAL Current amounts for balance sheet accounts</a:t>
          </a:r>
        </a:p>
        <a:p>
          <a:pPr lvl="0" algn="l" defTabSz="444500">
            <a:lnSpc>
              <a:spcPct val="90000"/>
            </a:lnSpc>
            <a:spcBef>
              <a:spcPct val="0"/>
            </a:spcBef>
            <a:spcAft>
              <a:spcPct val="35000"/>
            </a:spcAft>
          </a:pPr>
          <a:r>
            <a:rPr lang="en-US" sz="1000" kern="1200" dirty="0" smtClean="0"/>
            <a:t>BAL-1YR Current amount last year</a:t>
          </a:r>
          <a:endParaRPr lang="en-US" sz="1000" kern="1200" dirty="0"/>
        </a:p>
      </dsp:txBody>
      <dsp:txXfrm>
        <a:off x="327015" y="1347084"/>
        <a:ext cx="4220302" cy="413516"/>
      </dsp:txXfrm>
    </dsp:sp>
    <dsp:sp modelId="{3CF9FE1F-9D05-40F8-9A59-E8A5B4EDF489}">
      <dsp:nvSpPr>
        <dsp:cNvPr id="0" name=""/>
        <dsp:cNvSpPr/>
      </dsp:nvSpPr>
      <dsp:spPr>
        <a:xfrm>
          <a:off x="0" y="2088971"/>
          <a:ext cx="6098873"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F96306-D130-4027-A3F6-576EDC51B2CE}">
      <dsp:nvSpPr>
        <dsp:cNvPr id="0" name=""/>
        <dsp:cNvSpPr/>
      </dsp:nvSpPr>
      <dsp:spPr>
        <a:xfrm>
          <a:off x="304943" y="1941371"/>
          <a:ext cx="4269211" cy="295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66" tIns="0" rIns="161366" bIns="0" numCol="1" spcCol="1270" anchor="ctr" anchorCtr="0">
          <a:noAutofit/>
        </a:bodyPr>
        <a:lstStyle/>
        <a:p>
          <a:pPr lvl="0" algn="l" defTabSz="444500">
            <a:lnSpc>
              <a:spcPct val="90000"/>
            </a:lnSpc>
            <a:spcBef>
              <a:spcPct val="0"/>
            </a:spcBef>
            <a:spcAft>
              <a:spcPct val="35000"/>
            </a:spcAft>
          </a:pPr>
          <a:r>
            <a:rPr lang="en-US" sz="1000" kern="1200" dirty="0" smtClean="0"/>
            <a:t>BEGBAL Beginning balance</a:t>
          </a:r>
          <a:endParaRPr lang="en-US" sz="1000" kern="1200" dirty="0"/>
        </a:p>
      </dsp:txBody>
      <dsp:txXfrm>
        <a:off x="319353" y="1955781"/>
        <a:ext cx="4240391"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04D1D-A9A9-4593-B2F4-93AFCE777276}">
      <dsp:nvSpPr>
        <dsp:cNvPr id="0" name=""/>
        <dsp:cNvSpPr/>
      </dsp:nvSpPr>
      <dsp:spPr>
        <a:xfrm rot="10800000">
          <a:off x="0" y="0"/>
          <a:ext cx="6412301" cy="901460"/>
        </a:xfrm>
        <a:prstGeom prst="trapezoid">
          <a:avLst>
            <a:gd name="adj" fmla="val 88915"/>
          </a:avLst>
        </a:prstGeom>
        <a:solidFill>
          <a:schemeClr val="tx2">
            <a:lumMod val="20000"/>
            <a:lumOff val="80000"/>
          </a:schemeClr>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a:scene3d>
          <a:camera prst="orthographicFront"/>
          <a:lightRig rig="threePt" dir="t"/>
        </a:scene3d>
        <a:sp3d>
          <a:bevelT/>
          <a:bevelB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Worksheet</a:t>
          </a:r>
          <a:endParaRPr lang="en-US" sz="3600" kern="1200" dirty="0">
            <a:solidFill>
              <a:schemeClr val="bg1"/>
            </a:solidFill>
          </a:endParaRPr>
        </a:p>
      </dsp:txBody>
      <dsp:txXfrm rot="-10800000">
        <a:off x="1122152" y="0"/>
        <a:ext cx="4167996" cy="901460"/>
      </dsp:txXfrm>
    </dsp:sp>
    <dsp:sp modelId="{51890145-7202-4E62-8E48-311388A8C0E5}">
      <dsp:nvSpPr>
        <dsp:cNvPr id="0" name=""/>
        <dsp:cNvSpPr/>
      </dsp:nvSpPr>
      <dsp:spPr>
        <a:xfrm rot="10800000">
          <a:off x="801537" y="901460"/>
          <a:ext cx="4809226" cy="901460"/>
        </a:xfrm>
        <a:prstGeom prst="trapezoid">
          <a:avLst>
            <a:gd name="adj" fmla="val 88915"/>
          </a:avLst>
        </a:prstGeom>
        <a:solidFill>
          <a:schemeClr val="tx2">
            <a:lumMod val="40000"/>
            <a:lumOff val="60000"/>
          </a:schemeClr>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a:scene3d>
          <a:camera prst="orthographicFront"/>
          <a:lightRig rig="threePt" dir="t"/>
        </a:scene3d>
        <a:sp3d>
          <a:bevelT prst="relaxedInset"/>
          <a:bevelB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Column</a:t>
          </a:r>
          <a:endParaRPr lang="en-US" sz="3600" kern="1200" dirty="0">
            <a:solidFill>
              <a:schemeClr val="bg1"/>
            </a:solidFill>
          </a:endParaRPr>
        </a:p>
      </dsp:txBody>
      <dsp:txXfrm rot="-10800000">
        <a:off x="1643152" y="901460"/>
        <a:ext cx="3125997" cy="901460"/>
      </dsp:txXfrm>
    </dsp:sp>
    <dsp:sp modelId="{FA7EA80A-A92A-487B-A394-F2698AB5BE56}">
      <dsp:nvSpPr>
        <dsp:cNvPr id="0" name=""/>
        <dsp:cNvSpPr/>
      </dsp:nvSpPr>
      <dsp:spPr>
        <a:xfrm rot="10800000">
          <a:off x="1603075" y="1802921"/>
          <a:ext cx="3206150" cy="901460"/>
        </a:xfrm>
        <a:prstGeom prst="trapezoid">
          <a:avLst>
            <a:gd name="adj" fmla="val 88915"/>
          </a:avLst>
        </a:prstGeom>
        <a:solidFill>
          <a:schemeClr val="tx2">
            <a:lumMod val="60000"/>
            <a:lumOff val="40000"/>
          </a:schemeClr>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a:scene3d>
          <a:camera prst="orthographicFront"/>
          <a:lightRig rig="threePt" dir="t"/>
        </a:scene3d>
        <a:sp3d>
          <a:bevelB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bg1"/>
              </a:solidFill>
            </a:rPr>
            <a:t>Row</a:t>
          </a:r>
          <a:endParaRPr lang="en-US" sz="3600" kern="1200" dirty="0">
            <a:solidFill>
              <a:schemeClr val="bg1"/>
            </a:solidFill>
          </a:endParaRPr>
        </a:p>
      </dsp:txBody>
      <dsp:txXfrm rot="-10800000">
        <a:off x="2164151" y="1802921"/>
        <a:ext cx="2083998" cy="901460"/>
      </dsp:txXfrm>
    </dsp:sp>
    <dsp:sp modelId="{1FA80F2B-1BE1-413F-BA45-EC50795FD837}">
      <dsp:nvSpPr>
        <dsp:cNvPr id="0" name=""/>
        <dsp:cNvSpPr/>
      </dsp:nvSpPr>
      <dsp:spPr>
        <a:xfrm rot="10800000">
          <a:off x="2404613" y="2704381"/>
          <a:ext cx="1603075" cy="901460"/>
        </a:xfrm>
        <a:prstGeom prst="trapezoid">
          <a:avLst>
            <a:gd name="adj" fmla="val 88915"/>
          </a:avLst>
        </a:prstGeom>
        <a:solidFill>
          <a:schemeClr val="tx2">
            <a:lumMod val="75000"/>
          </a:schemeClr>
        </a:solidFill>
        <a:ln w="25400" cap="flat" cmpd="sng" algn="ctr">
          <a:solidFill>
            <a:schemeClr val="lt1">
              <a:hueOff val="0"/>
              <a:satOff val="0"/>
              <a:lumOff val="0"/>
              <a:alphaOff val="0"/>
            </a:schemeClr>
          </a:solidFill>
          <a:prstDash val="solid"/>
        </a:ln>
        <a:effectLst>
          <a:innerShdw blurRad="63500" dist="50800" dir="2700000">
            <a:prstClr val="black">
              <a:alpha val="50000"/>
            </a:prstClr>
          </a:innerShdw>
        </a:effectLst>
        <a:scene3d>
          <a:camera prst="orthographicFront"/>
          <a:lightRig rig="threePt" dir="t"/>
        </a:scene3d>
        <a:sp3d>
          <a:bevelB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solidFill>
            </a:rPr>
            <a:t>Cell</a:t>
          </a:r>
          <a:endParaRPr lang="en-US" sz="3500" kern="1200" dirty="0">
            <a:solidFill>
              <a:schemeClr val="bg1"/>
            </a:solidFill>
          </a:endParaRPr>
        </a:p>
      </dsp:txBody>
      <dsp:txXfrm rot="-10800000">
        <a:off x="2404613" y="2704381"/>
        <a:ext cx="1603075" cy="901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B3630-107A-428E-99CE-8E4E0A499A8F}">
      <dsp:nvSpPr>
        <dsp:cNvPr id="0" name=""/>
        <dsp:cNvSpPr/>
      </dsp:nvSpPr>
      <dsp:spPr>
        <a:xfrm>
          <a:off x="0" y="0"/>
          <a:ext cx="6096000" cy="93151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nPlosion Types</a:t>
          </a:r>
          <a:endParaRPr lang="en-US" sz="4300" kern="1200" dirty="0"/>
        </a:p>
      </dsp:txBody>
      <dsp:txXfrm>
        <a:off x="0" y="0"/>
        <a:ext cx="6096000" cy="931516"/>
      </dsp:txXfrm>
    </dsp:sp>
    <dsp:sp modelId="{6BB8FCF6-351B-4020-A4F9-CB3054048E49}">
      <dsp:nvSpPr>
        <dsp:cNvPr id="0" name=""/>
        <dsp:cNvSpPr/>
      </dsp:nvSpPr>
      <dsp:spPr>
        <a:xfrm>
          <a:off x="744" y="931516"/>
          <a:ext cx="1218902" cy="195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To bottom of tree</a:t>
          </a:r>
          <a:endParaRPr lang="en-US" sz="1900" kern="1200" dirty="0"/>
        </a:p>
      </dsp:txBody>
      <dsp:txXfrm>
        <a:off x="744" y="931516"/>
        <a:ext cx="1218902" cy="1956184"/>
      </dsp:txXfrm>
    </dsp:sp>
    <dsp:sp modelId="{544DAD7F-02F2-4974-B23D-0DBB0DFC34CD}">
      <dsp:nvSpPr>
        <dsp:cNvPr id="0" name=""/>
        <dsp:cNvSpPr/>
      </dsp:nvSpPr>
      <dsp:spPr>
        <a:xfrm>
          <a:off x="1219646" y="931516"/>
          <a:ext cx="1218902" cy="195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To Specified Level</a:t>
          </a:r>
          <a:endParaRPr lang="en-US" sz="1900" kern="1200" dirty="0"/>
        </a:p>
      </dsp:txBody>
      <dsp:txXfrm>
        <a:off x="1219646" y="931516"/>
        <a:ext cx="1218902" cy="1956184"/>
      </dsp:txXfrm>
    </dsp:sp>
    <dsp:sp modelId="{B047B5AC-C347-4830-A4C9-F3E724A0CC89}">
      <dsp:nvSpPr>
        <dsp:cNvPr id="0" name=""/>
        <dsp:cNvSpPr/>
      </dsp:nvSpPr>
      <dsp:spPr>
        <a:xfrm>
          <a:off x="2438548" y="931516"/>
          <a:ext cx="1218902" cy="195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To Immediate Child</a:t>
          </a:r>
          <a:endParaRPr lang="en-US" sz="1900" kern="1200" dirty="0"/>
        </a:p>
      </dsp:txBody>
      <dsp:txXfrm>
        <a:off x="2438548" y="931516"/>
        <a:ext cx="1218902" cy="1956184"/>
      </dsp:txXfrm>
    </dsp:sp>
    <dsp:sp modelId="{3A82EEC4-42CA-44C2-BAE3-9FA8F493CE9C}">
      <dsp:nvSpPr>
        <dsp:cNvPr id="0" name=""/>
        <dsp:cNvSpPr/>
      </dsp:nvSpPr>
      <dsp:spPr>
        <a:xfrm>
          <a:off x="3657451" y="931516"/>
          <a:ext cx="1218902" cy="195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To Details Only</a:t>
          </a:r>
          <a:endParaRPr lang="en-US" sz="1900" kern="1200" dirty="0"/>
        </a:p>
      </dsp:txBody>
      <dsp:txXfrm>
        <a:off x="3657451" y="931516"/>
        <a:ext cx="1218902" cy="1956184"/>
      </dsp:txXfrm>
    </dsp:sp>
    <dsp:sp modelId="{410D5F2E-65AE-4015-9C17-EE0A364F3B1F}">
      <dsp:nvSpPr>
        <dsp:cNvPr id="0" name=""/>
        <dsp:cNvSpPr/>
      </dsp:nvSpPr>
      <dsp:spPr>
        <a:xfrm>
          <a:off x="4876353" y="931516"/>
          <a:ext cx="1218902" cy="195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None</a:t>
          </a:r>
          <a:endParaRPr lang="en-US" sz="1900" kern="1200" dirty="0"/>
        </a:p>
      </dsp:txBody>
      <dsp:txXfrm>
        <a:off x="4876353" y="931516"/>
        <a:ext cx="1218902" cy="1956184"/>
      </dsp:txXfrm>
    </dsp:sp>
    <dsp:sp modelId="{3B514350-B342-4D36-A6F2-702A8CB2D3E9}">
      <dsp:nvSpPr>
        <dsp:cNvPr id="0" name=""/>
        <dsp:cNvSpPr/>
      </dsp:nvSpPr>
      <dsp:spPr>
        <a:xfrm>
          <a:off x="0" y="2887700"/>
          <a:ext cx="6096000" cy="21735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41091100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8942148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114709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33FE3-E178-4B4A-8F25-5945B27AC53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248713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33FE3-E178-4B4A-8F25-5945B27AC539}"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3159473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33FE3-E178-4B4A-8F25-5945B27AC539}"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4053158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33FE3-E178-4B4A-8F25-5945B27AC539}"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6370172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33FE3-E178-4B4A-8F25-5945B27AC539}"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0353968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33FE3-E178-4B4A-8F25-5945B27AC539}"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18024103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3007914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33FE3-E178-4B4A-8F25-5945B27AC539}"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3A8F6-A251-1140-A7E4-8D131BB0541D}" type="slidenum">
              <a:rPr lang="en-US" smtClean="0"/>
              <a:t>‹#›</a:t>
            </a:fld>
            <a:endParaRPr lang="en-US"/>
          </a:p>
        </p:txBody>
      </p:sp>
    </p:spTree>
    <p:extLst>
      <p:ext uri="{BB962C8B-B14F-4D97-AF65-F5344CB8AC3E}">
        <p14:creationId xmlns:p14="http://schemas.microsoft.com/office/powerpoint/2010/main" val="297339921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33FE3-E178-4B4A-8F25-5945B27AC539}" type="datetimeFigureOut">
              <a:rPr lang="en-US" smtClean="0"/>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3A8F6-A251-1140-A7E4-8D131BB0541D}" type="slidenum">
              <a:rPr lang="en-US" smtClean="0"/>
              <a:t>‹#›</a:t>
            </a:fld>
            <a:endParaRPr lang="en-US"/>
          </a:p>
        </p:txBody>
      </p:sp>
    </p:spTree>
    <p:extLst>
      <p:ext uri="{BB962C8B-B14F-4D97-AF65-F5344CB8AC3E}">
        <p14:creationId xmlns:p14="http://schemas.microsoft.com/office/powerpoint/2010/main" val="264036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Arab HEUG slid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98" y="-23829"/>
            <a:ext cx="9637596" cy="6881830"/>
          </a:xfrm>
          <a:prstGeom prst="rect">
            <a:avLst/>
          </a:prstGeom>
        </p:spPr>
      </p:pic>
    </p:spTree>
    <p:extLst>
      <p:ext uri="{BB962C8B-B14F-4D97-AF65-F5344CB8AC3E}">
        <p14:creationId xmlns:p14="http://schemas.microsoft.com/office/powerpoint/2010/main" val="29405747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3693319"/>
          </a:xfrm>
          <a:prstGeom prst="rect">
            <a:avLst/>
          </a:prstGeom>
          <a:noFill/>
        </p:spPr>
        <p:txBody>
          <a:bodyPr wrap="square" rtlCol="0">
            <a:spAutoFit/>
          </a:bodyPr>
          <a:lstStyle/>
          <a:p>
            <a:pPr marL="285750" indent="-285750">
              <a:buFont typeface="Wingdings" pitchFamily="2" charset="2"/>
              <a:buChar char="q"/>
            </a:pPr>
            <a:r>
              <a:rPr lang="en-US" dirty="0" smtClean="0"/>
              <a:t>Report Layouts </a:t>
            </a:r>
            <a:r>
              <a:rPr lang="en-US" dirty="0" smtClean="0"/>
              <a:t>:</a:t>
            </a:r>
          </a:p>
          <a:p>
            <a:endParaRPr lang="en-US" dirty="0" smtClean="0"/>
          </a:p>
          <a:p>
            <a:pPr marL="742950" lvl="1" indent="-285750">
              <a:buFont typeface="Wingdings" pitchFamily="2" charset="2"/>
              <a:buChar char="ü"/>
            </a:pPr>
            <a:r>
              <a:rPr lang="en-US" dirty="0" smtClean="0"/>
              <a:t>A </a:t>
            </a:r>
            <a:r>
              <a:rPr lang="en-US" b="1" dirty="0"/>
              <a:t>layout</a:t>
            </a:r>
            <a:r>
              <a:rPr lang="en-US" dirty="0"/>
              <a:t> is a template, which defines how the report will look and what type of information will go into the cells of the spreadsheet </a:t>
            </a:r>
            <a:r>
              <a:rPr lang="en-US" dirty="0" smtClean="0"/>
              <a:t>;</a:t>
            </a:r>
            <a:endParaRPr lang="en-US" dirty="0" smtClean="0"/>
          </a:p>
          <a:p>
            <a:pPr marL="742950" lvl="1" indent="-285750">
              <a:buFont typeface="Wingdings" pitchFamily="2" charset="2"/>
              <a:buChar char="ü"/>
            </a:pPr>
            <a:r>
              <a:rPr lang="en-US" dirty="0" smtClean="0"/>
              <a:t>It </a:t>
            </a:r>
            <a:r>
              <a:rPr lang="en-US" dirty="0"/>
              <a:t>does not contain financial data from the database, only references to retrieve the financial data when the report is </a:t>
            </a:r>
            <a:r>
              <a:rPr lang="en-US" dirty="0" smtClean="0"/>
              <a:t>run</a:t>
            </a:r>
            <a:r>
              <a:rPr lang="en-US" dirty="0" smtClean="0"/>
              <a:t>;</a:t>
            </a:r>
            <a:endParaRPr lang="en-US" dirty="0" smtClean="0"/>
          </a:p>
          <a:p>
            <a:pPr marL="742950" lvl="1" indent="-285750">
              <a:buFont typeface="Wingdings" pitchFamily="2" charset="2"/>
              <a:buChar char="ü"/>
            </a:pPr>
            <a:r>
              <a:rPr lang="en-US" dirty="0"/>
              <a:t>There are two types of PS/nVision </a:t>
            </a:r>
            <a:r>
              <a:rPr lang="en-US" dirty="0" smtClean="0"/>
              <a:t>layouts:</a:t>
            </a:r>
          </a:p>
          <a:p>
            <a:pPr marL="1200150" lvl="2" indent="-285750">
              <a:buFont typeface="Wingdings" pitchFamily="2" charset="2"/>
              <a:buChar char="Ø"/>
            </a:pPr>
            <a:r>
              <a:rPr lang="en-US" b="1" dirty="0" smtClean="0"/>
              <a:t>Matrix, </a:t>
            </a:r>
            <a:r>
              <a:rPr lang="en-US" dirty="0" smtClean="0"/>
              <a:t>layout have data selection criteria associated with columns and rows;</a:t>
            </a:r>
          </a:p>
          <a:p>
            <a:pPr marL="1200150" lvl="2" indent="-285750">
              <a:buFont typeface="Wingdings" pitchFamily="2" charset="2"/>
              <a:buChar char="Ø"/>
            </a:pPr>
            <a:r>
              <a:rPr lang="en-US" b="1" dirty="0" smtClean="0"/>
              <a:t>Tabular, </a:t>
            </a:r>
            <a:r>
              <a:rPr lang="en-US" dirty="0" smtClean="0"/>
              <a:t>layouts used with PeopleSoft query to retrieve and display data.</a:t>
            </a:r>
            <a:endParaRPr lang="en-US" dirty="0" smtClean="0"/>
          </a:p>
          <a:p>
            <a:pPr marL="742950" lvl="1" indent="-285750">
              <a:buFont typeface="Wingdings" pitchFamily="2" charset="2"/>
              <a:buChar char="ü"/>
            </a:pPr>
            <a:endParaRPr lang="en-US" dirty="0" smtClean="0"/>
          </a:p>
          <a:p>
            <a:pPr marL="742950" lvl="1" indent="-285750">
              <a:buFont typeface="Wingdings" pitchFamily="2" charset="2"/>
              <a:buChar char="ü"/>
            </a:pPr>
            <a:endParaRPr lang="en-US" dirty="0"/>
          </a:p>
        </p:txBody>
      </p:sp>
      <p:sp>
        <p:nvSpPr>
          <p:cNvPr id="6" name="TextBox 5"/>
          <p:cNvSpPr txBox="1"/>
          <p:nvPr/>
        </p:nvSpPr>
        <p:spPr>
          <a:xfrm>
            <a:off x="5745192" y="5807464"/>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2310279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1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1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 calcmode="lin" valueType="num">
                                      <p:cBhvr>
                                        <p:cTn id="50"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1"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2"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3"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369332"/>
          </a:xfrm>
          <a:prstGeom prst="rect">
            <a:avLst/>
          </a:prstGeom>
          <a:noFill/>
        </p:spPr>
        <p:txBody>
          <a:bodyPr wrap="square" rtlCol="0">
            <a:spAutoFit/>
          </a:bodyPr>
          <a:lstStyle/>
          <a:p>
            <a:pPr marL="285750" indent="-285750">
              <a:buFont typeface="Wingdings" pitchFamily="2" charset="2"/>
              <a:buChar char="q"/>
            </a:pPr>
            <a:r>
              <a:rPr lang="en-US" dirty="0" smtClean="0"/>
              <a:t>Matrix</a:t>
            </a:r>
            <a:r>
              <a:rPr lang="en-US" dirty="0" smtClean="0"/>
              <a:t> Layout Criteria Understanding:</a:t>
            </a:r>
            <a:endParaRPr lang="en-US" dirty="0" smtClean="0"/>
          </a:p>
        </p:txBody>
      </p:sp>
      <p:sp>
        <p:nvSpPr>
          <p:cNvPr id="6" name="TextBox 5"/>
          <p:cNvSpPr txBox="1"/>
          <p:nvPr/>
        </p:nvSpPr>
        <p:spPr>
          <a:xfrm>
            <a:off x="5745192" y="5807464"/>
            <a:ext cx="1630392" cy="369332"/>
          </a:xfrm>
          <a:prstGeom prst="rect">
            <a:avLst/>
          </a:prstGeom>
          <a:noFill/>
        </p:spPr>
        <p:txBody>
          <a:bodyPr wrap="square" rtlCol="0">
            <a:spAutoFit/>
          </a:bodyPr>
          <a:lstStyle/>
          <a:p>
            <a:r>
              <a:rPr lang="en-US" dirty="0" smtClean="0"/>
              <a:t>Continues….</a:t>
            </a:r>
            <a:endParaRPr lang="en-US" dirty="0"/>
          </a:p>
        </p:txBody>
      </p:sp>
      <p:graphicFrame>
        <p:nvGraphicFramePr>
          <p:cNvPr id="2" name="Diagram 1"/>
          <p:cNvGraphicFramePr/>
          <p:nvPr>
            <p:extLst>
              <p:ext uri="{D42A27DB-BD31-4B8C-83A1-F6EECF244321}">
                <p14:modId xmlns:p14="http://schemas.microsoft.com/office/powerpoint/2010/main" val="1694974232"/>
              </p:ext>
            </p:extLst>
          </p:nvPr>
        </p:nvGraphicFramePr>
        <p:xfrm>
          <a:off x="1207698" y="2674188"/>
          <a:ext cx="6412302" cy="360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124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graphicEl>
                                              <a:dgm id="{6A404D1D-A9A9-4593-B2F4-93AFCE777276}"/>
                                            </p:graphicEl>
                                          </p:spTgt>
                                        </p:tgtEl>
                                        <p:attrNameLst>
                                          <p:attrName>style.visibility</p:attrName>
                                        </p:attrNameLst>
                                      </p:cBhvr>
                                      <p:to>
                                        <p:strVal val="visible"/>
                                      </p:to>
                                    </p:set>
                                    <p:animEffect transition="in" filter="wheel(1)">
                                      <p:cBhvr>
                                        <p:cTn id="22" dur="2000"/>
                                        <p:tgtEl>
                                          <p:spTgt spid="2">
                                            <p:graphicEl>
                                              <a:dgm id="{6A404D1D-A9A9-4593-B2F4-93AFCE77727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graphicEl>
                                              <a:dgm id="{51890145-7202-4E62-8E48-311388A8C0E5}"/>
                                            </p:graphicEl>
                                          </p:spTgt>
                                        </p:tgtEl>
                                        <p:attrNameLst>
                                          <p:attrName>style.visibility</p:attrName>
                                        </p:attrNameLst>
                                      </p:cBhvr>
                                      <p:to>
                                        <p:strVal val="visible"/>
                                      </p:to>
                                    </p:set>
                                    <p:animEffect transition="in" filter="wheel(1)">
                                      <p:cBhvr>
                                        <p:cTn id="27" dur="2000"/>
                                        <p:tgtEl>
                                          <p:spTgt spid="2">
                                            <p:graphicEl>
                                              <a:dgm id="{51890145-7202-4E62-8E48-311388A8C0E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graphicEl>
                                              <a:dgm id="{FA7EA80A-A92A-487B-A394-F2698AB5BE56}"/>
                                            </p:graphicEl>
                                          </p:spTgt>
                                        </p:tgtEl>
                                        <p:attrNameLst>
                                          <p:attrName>style.visibility</p:attrName>
                                        </p:attrNameLst>
                                      </p:cBhvr>
                                      <p:to>
                                        <p:strVal val="visible"/>
                                      </p:to>
                                    </p:set>
                                    <p:animEffect transition="in" filter="wheel(1)">
                                      <p:cBhvr>
                                        <p:cTn id="32" dur="2000"/>
                                        <p:tgtEl>
                                          <p:spTgt spid="2">
                                            <p:graphicEl>
                                              <a:dgm id="{FA7EA80A-A92A-487B-A394-F2698AB5BE5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graphicEl>
                                              <a:dgm id="{1FA80F2B-1BE1-413F-BA45-EC50795FD837}"/>
                                            </p:graphicEl>
                                          </p:spTgt>
                                        </p:tgtEl>
                                        <p:attrNameLst>
                                          <p:attrName>style.visibility</p:attrName>
                                        </p:attrNameLst>
                                      </p:cBhvr>
                                      <p:to>
                                        <p:strVal val="visible"/>
                                      </p:to>
                                    </p:set>
                                    <p:animEffect transition="in" filter="wheel(1)">
                                      <p:cBhvr>
                                        <p:cTn id="37" dur="2000"/>
                                        <p:tgtEl>
                                          <p:spTgt spid="2">
                                            <p:graphicEl>
                                              <a:dgm id="{1FA80F2B-1BE1-413F-BA45-EC50795FD83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p:cTn id="42"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3"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4"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5"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369332"/>
          </a:xfrm>
          <a:prstGeom prst="rect">
            <a:avLst/>
          </a:prstGeom>
          <a:noFill/>
        </p:spPr>
        <p:txBody>
          <a:bodyPr wrap="square" rtlCol="0">
            <a:spAutoFit/>
          </a:bodyPr>
          <a:lstStyle/>
          <a:p>
            <a:pPr marL="285750" indent="-285750">
              <a:buFont typeface="Wingdings" pitchFamily="2" charset="2"/>
              <a:buChar char="q"/>
            </a:pPr>
            <a:r>
              <a:rPr lang="en-US" dirty="0" smtClean="0"/>
              <a:t>Matrix</a:t>
            </a:r>
            <a:r>
              <a:rPr lang="en-US" dirty="0" smtClean="0"/>
              <a:t> Layout Criteria Understanding:</a:t>
            </a:r>
            <a:endParaRPr lang="en-US" dirty="0" smtClean="0"/>
          </a:p>
        </p:txBody>
      </p:sp>
      <p:sp>
        <p:nvSpPr>
          <p:cNvPr id="6" name="TextBox 5"/>
          <p:cNvSpPr txBox="1"/>
          <p:nvPr/>
        </p:nvSpPr>
        <p:spPr>
          <a:xfrm>
            <a:off x="5745192" y="5807464"/>
            <a:ext cx="1630392" cy="369332"/>
          </a:xfrm>
          <a:prstGeom prst="rect">
            <a:avLst/>
          </a:prstGeom>
          <a:noFill/>
        </p:spPr>
        <p:txBody>
          <a:bodyPr wrap="square" rtlCol="0">
            <a:spAutoFit/>
          </a:bodyPr>
          <a:lstStyle/>
          <a:p>
            <a:r>
              <a:rPr lang="en-US" dirty="0" smtClean="0"/>
              <a:t>Continues….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225" y="2570673"/>
            <a:ext cx="6219647" cy="303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550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heel(1)">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9"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0"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369332"/>
          </a:xfrm>
          <a:prstGeom prst="rect">
            <a:avLst/>
          </a:prstGeom>
          <a:noFill/>
        </p:spPr>
        <p:txBody>
          <a:bodyPr wrap="square" rtlCol="0">
            <a:spAutoFit/>
          </a:bodyPr>
          <a:lstStyle/>
          <a:p>
            <a:pPr marL="285750" indent="-285750">
              <a:buFont typeface="Wingdings" pitchFamily="2" charset="2"/>
              <a:buChar char="q"/>
            </a:pPr>
            <a:r>
              <a:rPr lang="en-US" dirty="0" smtClean="0"/>
              <a:t>Matrix</a:t>
            </a:r>
            <a:r>
              <a:rPr lang="en-US" dirty="0" smtClean="0"/>
              <a:t> Layout output Example:</a:t>
            </a:r>
            <a:endParaRPr lang="en-US" dirty="0" smtClean="0"/>
          </a:p>
        </p:txBody>
      </p:sp>
      <p:sp>
        <p:nvSpPr>
          <p:cNvPr id="6" name="TextBox 5"/>
          <p:cNvSpPr txBox="1"/>
          <p:nvPr/>
        </p:nvSpPr>
        <p:spPr>
          <a:xfrm>
            <a:off x="5745192" y="5807464"/>
            <a:ext cx="1630392" cy="369332"/>
          </a:xfrm>
          <a:prstGeom prst="rect">
            <a:avLst/>
          </a:prstGeom>
          <a:noFill/>
        </p:spPr>
        <p:txBody>
          <a:bodyPr wrap="square" rtlCol="0">
            <a:spAutoFit/>
          </a:bodyPr>
          <a:lstStyle/>
          <a:p>
            <a:r>
              <a:rPr lang="en-US" dirty="0" smtClean="0"/>
              <a:t>Continues….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2472062"/>
            <a:ext cx="7168550" cy="308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0060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wheel(1)">
                                      <p:cBhvr>
                                        <p:cTn id="22" dur="2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9"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0"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369332"/>
          </a:xfrm>
          <a:prstGeom prst="rect">
            <a:avLst/>
          </a:prstGeom>
          <a:noFill/>
        </p:spPr>
        <p:txBody>
          <a:bodyPr wrap="square" rtlCol="0">
            <a:spAutoFit/>
          </a:bodyPr>
          <a:lstStyle/>
          <a:p>
            <a:pPr marL="285750" indent="-285750">
              <a:buFont typeface="Wingdings" pitchFamily="2" charset="2"/>
              <a:buChar char="q"/>
            </a:pPr>
            <a:r>
              <a:rPr lang="en-US" dirty="0" smtClean="0"/>
              <a:t>Tabular Layout:</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196" y="2407225"/>
            <a:ext cx="4602192" cy="349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5199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heel(1)">
                                      <p:cBhvr>
                                        <p:cTn id="2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970318"/>
          </a:xfrm>
          <a:prstGeom prst="rect">
            <a:avLst/>
          </a:prstGeom>
          <a:noFill/>
        </p:spPr>
        <p:txBody>
          <a:bodyPr wrap="square" rtlCol="0">
            <a:spAutoFit/>
          </a:bodyPr>
          <a:lstStyle/>
          <a:p>
            <a:pPr marL="285750" indent="-285750">
              <a:buFont typeface="Wingdings" pitchFamily="2" charset="2"/>
              <a:buChar char="q"/>
            </a:pPr>
            <a:r>
              <a:rPr lang="en-US" dirty="0" smtClean="0"/>
              <a:t>Producing Report Labels </a:t>
            </a:r>
            <a:r>
              <a:rPr lang="en-US" dirty="0" smtClean="0"/>
              <a:t>:</a:t>
            </a:r>
          </a:p>
          <a:p>
            <a:endParaRPr lang="en-US" dirty="0" smtClean="0"/>
          </a:p>
          <a:p>
            <a:pPr marL="742950" lvl="1" indent="-285750">
              <a:buFont typeface="Wingdings" pitchFamily="2" charset="2"/>
              <a:buChar char="ü"/>
            </a:pPr>
            <a:r>
              <a:rPr lang="en-US" dirty="0" smtClean="0"/>
              <a:t>with </a:t>
            </a:r>
            <a:r>
              <a:rPr lang="en-US" dirty="0"/>
              <a:t>PS/nVision, you can have the system automatically produce row and column labels for your </a:t>
            </a:r>
            <a:r>
              <a:rPr lang="en-US" dirty="0" smtClean="0"/>
              <a:t>report</a:t>
            </a:r>
            <a:r>
              <a:rPr lang="en-US" dirty="0" smtClean="0"/>
              <a:t>;</a:t>
            </a:r>
            <a:endParaRPr lang="en-US" dirty="0" smtClean="0"/>
          </a:p>
          <a:p>
            <a:pPr marL="742950" lvl="1" indent="-285750">
              <a:buFont typeface="Wingdings" pitchFamily="2" charset="2"/>
              <a:buChar char="ü"/>
            </a:pPr>
            <a:r>
              <a:rPr lang="en-US" dirty="0" smtClean="0"/>
              <a:t>Report </a:t>
            </a:r>
            <a:r>
              <a:rPr lang="en-US" dirty="0"/>
              <a:t>labels work in conjunction with criteria. When a row or column containing a </a:t>
            </a:r>
            <a:r>
              <a:rPr lang="en-US" i="1" dirty="0"/>
              <a:t>report label definition </a:t>
            </a:r>
            <a:r>
              <a:rPr lang="en-US" dirty="0"/>
              <a:t>intersects a column or row containing </a:t>
            </a:r>
            <a:r>
              <a:rPr lang="en-US" i="1" dirty="0"/>
              <a:t>field criteria</a:t>
            </a:r>
            <a:r>
              <a:rPr lang="en-US" dirty="0"/>
              <a:t>, a report label is placed in that cell </a:t>
            </a:r>
            <a:r>
              <a:rPr lang="en-US" dirty="0" smtClean="0"/>
              <a:t>;</a:t>
            </a:r>
            <a:endParaRPr lang="en-US" dirty="0" smtClean="0"/>
          </a:p>
          <a:p>
            <a:pPr marL="742950" lvl="1" indent="-285750">
              <a:buFont typeface="Wingdings" pitchFamily="2" charset="2"/>
              <a:buChar char="ü"/>
            </a:pPr>
            <a:r>
              <a:rPr lang="en-US" dirty="0" smtClean="0"/>
              <a:t>Things to remember:</a:t>
            </a:r>
          </a:p>
          <a:p>
            <a:pPr marL="1200150" lvl="2" indent="-285750">
              <a:buFont typeface="Wingdings" pitchFamily="2" charset="2"/>
              <a:buChar char="Ø"/>
            </a:pPr>
            <a:r>
              <a:rPr lang="en-US" dirty="0" smtClean="0"/>
              <a:t>Labels </a:t>
            </a:r>
            <a:r>
              <a:rPr lang="en-US" dirty="0"/>
              <a:t>are entered as row or column criteria, NEVER as cell or worksheet </a:t>
            </a:r>
            <a:r>
              <a:rPr lang="en-US" dirty="0" smtClean="0"/>
              <a:t>criteria</a:t>
            </a:r>
          </a:p>
          <a:p>
            <a:pPr marL="1200150" lvl="2" indent="-285750">
              <a:buFont typeface="Wingdings" pitchFamily="2" charset="2"/>
              <a:buChar char="Ø"/>
            </a:pPr>
            <a:r>
              <a:rPr lang="en-US" dirty="0" smtClean="0"/>
              <a:t>If </a:t>
            </a:r>
            <a:r>
              <a:rPr lang="en-US" dirty="0"/>
              <a:t>your report data is displayed in columns, set up your corresponding text labels in </a:t>
            </a:r>
            <a:r>
              <a:rPr lang="en-US" dirty="0" smtClean="0"/>
              <a:t>rows and vice versa;</a:t>
            </a:r>
          </a:p>
          <a:p>
            <a:pPr marL="1200150" lvl="2" indent="-285750">
              <a:buFont typeface="Wingdings" pitchFamily="2" charset="2"/>
              <a:buChar char="Ø"/>
            </a:pPr>
            <a:r>
              <a:rPr lang="en-US" dirty="0" smtClean="0"/>
              <a:t>DO </a:t>
            </a:r>
            <a:r>
              <a:rPr lang="en-US" dirty="0"/>
              <a:t>NOT place label criteria on a row or column that already </a:t>
            </a:r>
            <a:endParaRPr lang="en-US" dirty="0" smtClean="0"/>
          </a:p>
          <a:p>
            <a:pPr lvl="2"/>
            <a:r>
              <a:rPr lang="en-US" dirty="0" smtClean="0"/>
              <a:t>      contains criteria.</a:t>
            </a:r>
            <a:endParaRPr lang="en-US" dirty="0" smtClean="0"/>
          </a:p>
        </p:txBody>
      </p:sp>
      <p:sp>
        <p:nvSpPr>
          <p:cNvPr id="6" name="TextBox 5"/>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32246685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500"/>
                                        <p:tgtEl>
                                          <p:spTgt spid="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6">
                                            <p:txEl>
                                              <p:pRg st="0" end="0"/>
                                            </p:txEl>
                                          </p:spTgt>
                                        </p:tgtEl>
                                        <p:attrNameLst>
                                          <p:attrName>style.visibility</p:attrName>
                                        </p:attrNameLst>
                                      </p:cBhvr>
                                      <p:to>
                                        <p:strVal val="visible"/>
                                      </p:to>
                                    </p:set>
                                    <p:anim calcmode="lin" valueType="num">
                                      <p:cBhvr>
                                        <p:cTn id="60"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1"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2"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3"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Report Labels Example :</a:t>
            </a:r>
            <a:endParaRPr lang="en-US"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2493034"/>
            <a:ext cx="5086350" cy="366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63902" y="3303918"/>
            <a:ext cx="1751162" cy="113868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Come from Tree Definition</a:t>
            </a:r>
            <a:endParaRPr lang="en-US" dirty="0"/>
          </a:p>
        </p:txBody>
      </p:sp>
      <p:sp>
        <p:nvSpPr>
          <p:cNvPr id="7" name="Oval 6"/>
          <p:cNvSpPr/>
          <p:nvPr/>
        </p:nvSpPr>
        <p:spPr>
          <a:xfrm>
            <a:off x="5486400" y="2976114"/>
            <a:ext cx="1293961" cy="53483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Manual Label</a:t>
            </a:r>
            <a:endParaRPr lang="en-US" dirty="0"/>
          </a:p>
        </p:txBody>
      </p:sp>
      <p:cxnSp>
        <p:nvCxnSpPr>
          <p:cNvPr id="6" name="Straight Arrow Connector 5"/>
          <p:cNvCxnSpPr>
            <a:stCxn id="2" idx="6"/>
          </p:cNvCxnSpPr>
          <p:nvPr/>
        </p:nvCxnSpPr>
        <p:spPr>
          <a:xfrm>
            <a:off x="1915064" y="3873261"/>
            <a:ext cx="6728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Elbow Connector 8"/>
          <p:cNvCxnSpPr>
            <a:stCxn id="7" idx="4"/>
          </p:cNvCxnSpPr>
          <p:nvPr/>
        </p:nvCxnSpPr>
        <p:spPr>
          <a:xfrm rot="5400000">
            <a:off x="4852860" y="2351200"/>
            <a:ext cx="120770" cy="244027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6005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heel(1)">
                                      <p:cBhvr>
                                        <p:cTn id="22" dur="2000"/>
                                        <p:tgtEl>
                                          <p:spTgt spid="614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fltVal val="0"/>
                                          </p:val>
                                        </p:tav>
                                        <p:tav tm="100000">
                                          <p:val>
                                            <p:strVal val="#ppt_w"/>
                                          </p:val>
                                        </p:tav>
                                      </p:tavLst>
                                    </p:anim>
                                    <p:anim calcmode="lin" valueType="num">
                                      <p:cBhvr>
                                        <p:cTn id="44" dur="1000" fill="hold"/>
                                        <p:tgtEl>
                                          <p:spTgt spid="2"/>
                                        </p:tgtEl>
                                        <p:attrNameLst>
                                          <p:attrName>ppt_h</p:attrName>
                                        </p:attrNameLst>
                                      </p:cBhvr>
                                      <p:tavLst>
                                        <p:tav tm="0">
                                          <p:val>
                                            <p:fltVal val="0"/>
                                          </p:val>
                                        </p:tav>
                                        <p:tav tm="100000">
                                          <p:val>
                                            <p:strVal val="#ppt_h"/>
                                          </p:val>
                                        </p:tav>
                                      </p:tavLst>
                                    </p:anim>
                                    <p:anim calcmode="lin" valueType="num">
                                      <p:cBhvr>
                                        <p:cTn id="45" dur="1000" fill="hold"/>
                                        <p:tgtEl>
                                          <p:spTgt spid="2"/>
                                        </p:tgtEl>
                                        <p:attrNameLst>
                                          <p:attrName>style.rotation</p:attrName>
                                        </p:attrNameLst>
                                      </p:cBhvr>
                                      <p:tavLst>
                                        <p:tav tm="0">
                                          <p:val>
                                            <p:fltVal val="90"/>
                                          </p:val>
                                        </p:tav>
                                        <p:tav tm="100000">
                                          <p:val>
                                            <p:fltVal val="0"/>
                                          </p:val>
                                        </p:tav>
                                      </p:tavLst>
                                    </p:anim>
                                    <p:animEffect transition="in" filter="fade">
                                      <p:cBhvr>
                                        <p:cTn id="46" dur="10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416320"/>
          </a:xfrm>
          <a:prstGeom prst="rect">
            <a:avLst/>
          </a:prstGeom>
          <a:noFill/>
        </p:spPr>
        <p:txBody>
          <a:bodyPr wrap="square" rtlCol="0">
            <a:spAutoFit/>
          </a:bodyPr>
          <a:lstStyle/>
          <a:p>
            <a:pPr marL="285750" indent="-285750">
              <a:buFont typeface="Wingdings" pitchFamily="2" charset="2"/>
              <a:buChar char="q"/>
            </a:pPr>
            <a:r>
              <a:rPr lang="en-US" dirty="0" smtClean="0"/>
              <a:t>Understanding nPlosion </a:t>
            </a:r>
            <a:r>
              <a:rPr lang="en-US" dirty="0" smtClean="0"/>
              <a:t>:</a:t>
            </a:r>
          </a:p>
          <a:p>
            <a:endParaRPr lang="en-US" dirty="0" smtClean="0"/>
          </a:p>
          <a:p>
            <a:pPr marL="742950" lvl="1" indent="-285750">
              <a:buFont typeface="Wingdings" pitchFamily="2" charset="2"/>
              <a:buChar char="ü"/>
            </a:pPr>
            <a:r>
              <a:rPr lang="en-US" dirty="0" smtClean="0"/>
              <a:t>Used to </a:t>
            </a:r>
            <a:r>
              <a:rPr lang="en-US" dirty="0"/>
              <a:t>create individual columns for the detail values summarized by the tree </a:t>
            </a:r>
            <a:r>
              <a:rPr lang="en-US" dirty="0" smtClean="0"/>
              <a:t>node</a:t>
            </a:r>
            <a:r>
              <a:rPr lang="en-US" dirty="0" smtClean="0"/>
              <a:t>;</a:t>
            </a:r>
            <a:endParaRPr lang="en-US" dirty="0" smtClean="0"/>
          </a:p>
          <a:p>
            <a:pPr marL="742950" lvl="1" indent="-285750">
              <a:buFont typeface="Wingdings" pitchFamily="2" charset="2"/>
              <a:buChar char="ü"/>
            </a:pPr>
            <a:r>
              <a:rPr lang="en-US" dirty="0" smtClean="0"/>
              <a:t>Can be used for multi-period time span</a:t>
            </a:r>
            <a:r>
              <a:rPr lang="en-US" dirty="0" smtClean="0"/>
              <a:t>;</a:t>
            </a:r>
            <a:endParaRPr lang="en-US" dirty="0" smtClean="0"/>
          </a:p>
          <a:p>
            <a:pPr marL="742950" lvl="1" indent="-285750">
              <a:buFont typeface="Wingdings" pitchFamily="2" charset="2"/>
              <a:buChar char="ü"/>
            </a:pPr>
            <a:r>
              <a:rPr lang="en-US" dirty="0" smtClean="0"/>
              <a:t>Helpful </a:t>
            </a:r>
            <a:r>
              <a:rPr lang="en-US" dirty="0"/>
              <a:t>to show the underlying detail balances and their corresponding </a:t>
            </a:r>
            <a:r>
              <a:rPr lang="en-US" dirty="0" smtClean="0"/>
              <a:t>labels;</a:t>
            </a:r>
          </a:p>
          <a:p>
            <a:pPr marL="742950" lvl="1" indent="-285750">
              <a:buFont typeface="Wingdings" pitchFamily="2" charset="2"/>
              <a:buChar char="ü"/>
            </a:pPr>
            <a:r>
              <a:rPr lang="en-US" dirty="0" smtClean="0"/>
              <a:t>Reason for using nPlosion:</a:t>
            </a:r>
          </a:p>
          <a:p>
            <a:pPr marL="1200150" lvl="2" indent="-285750">
              <a:buFont typeface="Wingdings" pitchFamily="2" charset="2"/>
              <a:buChar char="Ø"/>
            </a:pPr>
            <a:r>
              <a:rPr lang="en-US" dirty="0" smtClean="0"/>
              <a:t>provides </a:t>
            </a:r>
            <a:r>
              <a:rPr lang="en-US" dirty="0"/>
              <a:t>the ability to expand and collapse detail after the report is run, using Excel’s outlining </a:t>
            </a:r>
            <a:r>
              <a:rPr lang="en-US" dirty="0" smtClean="0"/>
              <a:t>feature;</a:t>
            </a:r>
          </a:p>
          <a:p>
            <a:pPr marL="1200150" lvl="2" indent="-285750">
              <a:buFont typeface="Wingdings" pitchFamily="2" charset="2"/>
              <a:buChar char="Ø"/>
            </a:pPr>
            <a:r>
              <a:rPr lang="en-US" dirty="0" smtClean="0"/>
              <a:t>allows </a:t>
            </a:r>
            <a:r>
              <a:rPr lang="en-US" dirty="0"/>
              <a:t>a single report to replace multiple </a:t>
            </a:r>
            <a:r>
              <a:rPr lang="en-US" dirty="0" smtClean="0"/>
              <a:t>reports</a:t>
            </a:r>
            <a:endParaRPr lang="en-US" dirty="0"/>
          </a:p>
          <a:p>
            <a:pPr marL="1200150" lvl="2" indent="-285750">
              <a:buFont typeface="Wingdings" pitchFamily="2" charset="2"/>
              <a:buChar char="Ø"/>
            </a:pPr>
            <a:endParaRPr lang="en-US" dirty="0" smtClean="0"/>
          </a:p>
        </p:txBody>
      </p:sp>
      <p:sp>
        <p:nvSpPr>
          <p:cNvPr id="6" name="TextBox 5"/>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42828932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additive="base">
                                        <p:cTn id="40" dur="1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1" dur="1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500"/>
                                        <p:tgtEl>
                                          <p:spTgt spid="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1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 calcmode="lin" valueType="num">
                                      <p:cBhvr>
                                        <p:cTn id="56"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7"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8"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9"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Understanding nPlosion :</a:t>
            </a:r>
            <a:endParaRPr lang="en-US" dirty="0" smtClean="0"/>
          </a:p>
        </p:txBody>
      </p:sp>
      <p:graphicFrame>
        <p:nvGraphicFramePr>
          <p:cNvPr id="2" name="Diagram 1"/>
          <p:cNvGraphicFramePr/>
          <p:nvPr>
            <p:extLst>
              <p:ext uri="{D42A27DB-BD31-4B8C-83A1-F6EECF244321}">
                <p14:modId xmlns:p14="http://schemas.microsoft.com/office/powerpoint/2010/main" val="4176991935"/>
              </p:ext>
            </p:extLst>
          </p:nvPr>
        </p:nvGraphicFramePr>
        <p:xfrm>
          <a:off x="1332778" y="2562501"/>
          <a:ext cx="6096000" cy="3105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13470304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graphicEl>
                                              <a:dgm id="{3B514350-B342-4D36-A6F2-702A8CB2D3E9}"/>
                                            </p:graphicEl>
                                          </p:spTgt>
                                        </p:tgtEl>
                                        <p:attrNameLst>
                                          <p:attrName>style.visibility</p:attrName>
                                        </p:attrNameLst>
                                      </p:cBhvr>
                                      <p:to>
                                        <p:strVal val="visible"/>
                                      </p:to>
                                    </p:set>
                                    <p:animEffect transition="in" filter="wheel(1)">
                                      <p:cBhvr>
                                        <p:cTn id="22" dur="2000"/>
                                        <p:tgtEl>
                                          <p:spTgt spid="2">
                                            <p:graphicEl>
                                              <a:dgm id="{3B514350-B342-4D36-A6F2-702A8CB2D3E9}"/>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
                                            <p:graphicEl>
                                              <a:dgm id="{9A8B3630-107A-428E-99CE-8E4E0A499A8F}"/>
                                            </p:graphicEl>
                                          </p:spTgt>
                                        </p:tgtEl>
                                        <p:attrNameLst>
                                          <p:attrName>style.visibility</p:attrName>
                                        </p:attrNameLst>
                                      </p:cBhvr>
                                      <p:to>
                                        <p:strVal val="visible"/>
                                      </p:to>
                                    </p:set>
                                    <p:animEffect transition="in" filter="wheel(1)">
                                      <p:cBhvr>
                                        <p:cTn id="25" dur="2000"/>
                                        <p:tgtEl>
                                          <p:spTgt spid="2">
                                            <p:graphicEl>
                                              <a:dgm id="{9A8B3630-107A-428E-99CE-8E4E0A499A8F}"/>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graphicEl>
                                              <a:dgm id="{6BB8FCF6-351B-4020-A4F9-CB3054048E49}"/>
                                            </p:graphicEl>
                                          </p:spTgt>
                                        </p:tgtEl>
                                        <p:attrNameLst>
                                          <p:attrName>style.visibility</p:attrName>
                                        </p:attrNameLst>
                                      </p:cBhvr>
                                      <p:to>
                                        <p:strVal val="visible"/>
                                      </p:to>
                                    </p:set>
                                    <p:animEffect transition="in" filter="wheel(1)">
                                      <p:cBhvr>
                                        <p:cTn id="30" dur="2000"/>
                                        <p:tgtEl>
                                          <p:spTgt spid="2">
                                            <p:graphicEl>
                                              <a:dgm id="{6BB8FCF6-351B-4020-A4F9-CB3054048E4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
                                            <p:graphicEl>
                                              <a:dgm id="{544DAD7F-02F2-4974-B23D-0DBB0DFC34CD}"/>
                                            </p:graphicEl>
                                          </p:spTgt>
                                        </p:tgtEl>
                                        <p:attrNameLst>
                                          <p:attrName>style.visibility</p:attrName>
                                        </p:attrNameLst>
                                      </p:cBhvr>
                                      <p:to>
                                        <p:strVal val="visible"/>
                                      </p:to>
                                    </p:set>
                                    <p:animEffect transition="in" filter="wheel(1)">
                                      <p:cBhvr>
                                        <p:cTn id="35" dur="2000"/>
                                        <p:tgtEl>
                                          <p:spTgt spid="2">
                                            <p:graphicEl>
                                              <a:dgm id="{544DAD7F-02F2-4974-B23D-0DBB0DFC34CD}"/>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
                                            <p:graphicEl>
                                              <a:dgm id="{B047B5AC-C347-4830-A4C9-F3E724A0CC89}"/>
                                            </p:graphicEl>
                                          </p:spTgt>
                                        </p:tgtEl>
                                        <p:attrNameLst>
                                          <p:attrName>style.visibility</p:attrName>
                                        </p:attrNameLst>
                                      </p:cBhvr>
                                      <p:to>
                                        <p:strVal val="visible"/>
                                      </p:to>
                                    </p:set>
                                    <p:animEffect transition="in" filter="wheel(1)">
                                      <p:cBhvr>
                                        <p:cTn id="40" dur="2000"/>
                                        <p:tgtEl>
                                          <p:spTgt spid="2">
                                            <p:graphicEl>
                                              <a:dgm id="{B047B5AC-C347-4830-A4C9-F3E724A0CC8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
                                            <p:graphicEl>
                                              <a:dgm id="{3A82EEC4-42CA-44C2-BAE3-9FA8F493CE9C}"/>
                                            </p:graphicEl>
                                          </p:spTgt>
                                        </p:tgtEl>
                                        <p:attrNameLst>
                                          <p:attrName>style.visibility</p:attrName>
                                        </p:attrNameLst>
                                      </p:cBhvr>
                                      <p:to>
                                        <p:strVal val="visible"/>
                                      </p:to>
                                    </p:set>
                                    <p:animEffect transition="in" filter="wheel(1)">
                                      <p:cBhvr>
                                        <p:cTn id="45" dur="2000"/>
                                        <p:tgtEl>
                                          <p:spTgt spid="2">
                                            <p:graphicEl>
                                              <a:dgm id="{3A82EEC4-42CA-44C2-BAE3-9FA8F493CE9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
                                            <p:graphicEl>
                                              <a:dgm id="{410D5F2E-65AE-4015-9C17-EE0A364F3B1F}"/>
                                            </p:graphicEl>
                                          </p:spTgt>
                                        </p:tgtEl>
                                        <p:attrNameLst>
                                          <p:attrName>style.visibility</p:attrName>
                                        </p:attrNameLst>
                                      </p:cBhvr>
                                      <p:to>
                                        <p:strVal val="visible"/>
                                      </p:to>
                                    </p:set>
                                    <p:animEffect transition="in" filter="wheel(1)">
                                      <p:cBhvr>
                                        <p:cTn id="50" dur="2000"/>
                                        <p:tgtEl>
                                          <p:spTgt spid="2">
                                            <p:graphicEl>
                                              <a:dgm id="{410D5F2E-65AE-4015-9C17-EE0A364F3B1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p:cTn id="55" dur="1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6" dur="1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57" dur="15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58"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nPlosion Example :</a:t>
            </a:r>
            <a:endParaRPr lang="en-US"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08" y="2595473"/>
            <a:ext cx="5351792" cy="287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24554537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wheel(1)">
                                      <p:cBhvr>
                                        <p:cTn id="22" dur="2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9"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0"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940"/>
            <a:ext cx="8229600" cy="562124"/>
          </a:xfrm>
        </p:spPr>
        <p:txBody>
          <a:bodyPr>
            <a:normAutofit fontScale="90000"/>
          </a:bodyPr>
          <a:lstStyle/>
          <a:p>
            <a:r>
              <a:rPr lang="en-US" b="1" dirty="0" smtClean="0"/>
              <a:t>Agenda</a:t>
            </a:r>
            <a:endParaRPr lang="en-US" b="1" dirty="0"/>
          </a:p>
        </p:txBody>
      </p:sp>
      <p:sp>
        <p:nvSpPr>
          <p:cNvPr id="3" name="Content Placeholder 2"/>
          <p:cNvSpPr>
            <a:spLocks noGrp="1"/>
          </p:cNvSpPr>
          <p:nvPr>
            <p:ph idx="1"/>
          </p:nvPr>
        </p:nvSpPr>
        <p:spPr>
          <a:xfrm>
            <a:off x="457200" y="2915728"/>
            <a:ext cx="8229600" cy="1449238"/>
          </a:xfrm>
        </p:spPr>
        <p:txBody>
          <a:bodyPr>
            <a:normAutofit fontScale="92500" lnSpcReduction="20000"/>
          </a:bodyPr>
          <a:lstStyle/>
          <a:p>
            <a:pPr>
              <a:buFont typeface="Wingdings" pitchFamily="2" charset="2"/>
              <a:buChar char="q"/>
            </a:pPr>
            <a:r>
              <a:rPr lang="en-US" dirty="0" smtClean="0"/>
              <a:t> Introduction to PeopleSoft nVision (PS/nVision)</a:t>
            </a:r>
          </a:p>
          <a:p>
            <a:pPr>
              <a:buFont typeface="Wingdings" pitchFamily="2" charset="2"/>
              <a:buChar char="q"/>
            </a:pPr>
            <a:r>
              <a:rPr lang="en-US" dirty="0"/>
              <a:t> </a:t>
            </a:r>
            <a:r>
              <a:rPr lang="en-US" dirty="0" smtClean="0"/>
              <a:t>Basics of </a:t>
            </a:r>
            <a:r>
              <a:rPr lang="en-US" dirty="0" smtClean="0"/>
              <a:t>PS/nVision</a:t>
            </a:r>
          </a:p>
          <a:p>
            <a:pPr>
              <a:buFont typeface="Wingdings" pitchFamily="2" charset="2"/>
              <a:buChar char="q"/>
            </a:pPr>
            <a:r>
              <a:rPr lang="en-US" dirty="0" smtClean="0"/>
              <a:t> </a:t>
            </a:r>
            <a:r>
              <a:rPr lang="en-US" dirty="0" smtClean="0"/>
              <a:t>Question and Answers</a:t>
            </a:r>
            <a:endParaRPr lang="en-US" dirty="0"/>
          </a:p>
        </p:txBody>
      </p:sp>
    </p:spTree>
    <p:extLst>
      <p:ext uri="{BB962C8B-B14F-4D97-AF65-F5344CB8AC3E}">
        <p14:creationId xmlns:p14="http://schemas.microsoft.com/office/powerpoint/2010/main" val="35830296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nPlosion with Labels Example :</a:t>
            </a:r>
            <a:endParaRPr lang="en-US" dirty="0" smtClean="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10" y="2717321"/>
            <a:ext cx="701480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2917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wheel(1)">
                                      <p:cBhvr>
                                        <p:cTn id="2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nPlosion of timespans Example :</a:t>
            </a:r>
            <a:endParaRPr lang="en-US" dirty="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302" y="2562045"/>
            <a:ext cx="6865548" cy="293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8450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wheel(1)">
                                      <p:cBhvr>
                                        <p:cTn id="22"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4247317"/>
          </a:xfrm>
          <a:prstGeom prst="rect">
            <a:avLst/>
          </a:prstGeom>
          <a:noFill/>
        </p:spPr>
        <p:txBody>
          <a:bodyPr wrap="square" rtlCol="0">
            <a:spAutoFit/>
          </a:bodyPr>
          <a:lstStyle/>
          <a:p>
            <a:pPr marL="285750" indent="-285750">
              <a:buFont typeface="Wingdings" pitchFamily="2" charset="2"/>
              <a:buChar char="q"/>
            </a:pPr>
            <a:r>
              <a:rPr lang="en-US" dirty="0" smtClean="0"/>
              <a:t>Usin</a:t>
            </a:r>
            <a:r>
              <a:rPr lang="en-US" dirty="0" smtClean="0"/>
              <a:t>g PS/nVision Variables</a:t>
            </a:r>
            <a:r>
              <a:rPr lang="en-US" dirty="0" smtClean="0"/>
              <a:t>:</a:t>
            </a:r>
            <a:endParaRPr lang="en-US" dirty="0" smtClean="0"/>
          </a:p>
          <a:p>
            <a:endParaRPr lang="en-US" dirty="0" smtClean="0"/>
          </a:p>
          <a:p>
            <a:pPr marL="742950" lvl="1" indent="-285750">
              <a:buFont typeface="Wingdings" pitchFamily="2" charset="2"/>
              <a:buChar char="ü"/>
            </a:pPr>
            <a:r>
              <a:rPr lang="en-US" dirty="0" smtClean="0"/>
              <a:t>allows </a:t>
            </a:r>
            <a:r>
              <a:rPr lang="en-US" dirty="0"/>
              <a:t>you to insert </a:t>
            </a:r>
            <a:r>
              <a:rPr lang="en-US" b="1" dirty="0"/>
              <a:t>variables </a:t>
            </a:r>
            <a:r>
              <a:rPr lang="en-US" dirty="0"/>
              <a:t>in your layouts for heading information that might change from report run to report </a:t>
            </a:r>
            <a:r>
              <a:rPr lang="en-US" dirty="0" smtClean="0"/>
              <a:t>run</a:t>
            </a:r>
            <a:r>
              <a:rPr lang="en-US" dirty="0" smtClean="0"/>
              <a:t>;</a:t>
            </a:r>
            <a:endParaRPr lang="en-US" dirty="0" smtClean="0"/>
          </a:p>
          <a:p>
            <a:pPr marL="742950" lvl="1" indent="-285750">
              <a:buFont typeface="Wingdings" pitchFamily="2" charset="2"/>
              <a:buChar char="ü"/>
            </a:pPr>
            <a:r>
              <a:rPr lang="en-US" dirty="0" smtClean="0"/>
              <a:t>This </a:t>
            </a:r>
            <a:r>
              <a:rPr lang="en-US" dirty="0"/>
              <a:t>is useful for heading information that might change. For example, the As of Date variable may be used to automatically print the date from the request on the report instance so you do not have to enter it every time you run the </a:t>
            </a:r>
            <a:r>
              <a:rPr lang="en-US" dirty="0" smtClean="0"/>
              <a:t>report</a:t>
            </a:r>
            <a:r>
              <a:rPr lang="en-US" dirty="0" smtClean="0"/>
              <a:t>;</a:t>
            </a:r>
            <a:endParaRPr lang="en-US" dirty="0" smtClean="0"/>
          </a:p>
          <a:p>
            <a:pPr marL="742950" lvl="1" indent="-285750">
              <a:buFont typeface="Wingdings" pitchFamily="2" charset="2"/>
              <a:buChar char="ü"/>
            </a:pPr>
            <a:r>
              <a:rPr lang="en-US" dirty="0" smtClean="0"/>
              <a:t>Variables </a:t>
            </a:r>
            <a:r>
              <a:rPr lang="en-US" dirty="0"/>
              <a:t>are represented by codes consisting of three letters bracketed by percent sign (%) characters </a:t>
            </a:r>
            <a:r>
              <a:rPr lang="en-US" dirty="0" smtClean="0"/>
              <a:t>;</a:t>
            </a:r>
          </a:p>
          <a:p>
            <a:pPr marL="742950" lvl="1" indent="-285750">
              <a:buFont typeface="Wingdings" pitchFamily="2" charset="2"/>
              <a:buChar char="ü"/>
            </a:pPr>
            <a:r>
              <a:rPr lang="en-US" dirty="0" smtClean="0"/>
              <a:t>Types of Variables:</a:t>
            </a:r>
          </a:p>
          <a:p>
            <a:pPr marL="1200150" lvl="2" indent="-285750">
              <a:buFont typeface="Wingdings" pitchFamily="2" charset="2"/>
              <a:buChar char="Ø"/>
            </a:pPr>
            <a:r>
              <a:rPr lang="en-US" dirty="0" smtClean="0"/>
              <a:t>Report Request Variables;</a:t>
            </a:r>
          </a:p>
          <a:p>
            <a:pPr marL="1200150" lvl="2" indent="-285750">
              <a:buFont typeface="Wingdings" pitchFamily="2" charset="2"/>
              <a:buChar char="Ø"/>
            </a:pPr>
            <a:r>
              <a:rPr lang="en-US" dirty="0" smtClean="0"/>
              <a:t>Date and Time Period Variables;</a:t>
            </a:r>
          </a:p>
          <a:p>
            <a:pPr marL="1200150" lvl="2" indent="-285750">
              <a:buFont typeface="Wingdings" pitchFamily="2" charset="2"/>
              <a:buChar char="Ø"/>
            </a:pPr>
            <a:r>
              <a:rPr lang="en-US" dirty="0" smtClean="0"/>
              <a:t>Scope related variables</a:t>
            </a:r>
            <a:endParaRPr lang="en-US" dirty="0"/>
          </a:p>
          <a:p>
            <a:pPr marL="1200150" lvl="2" indent="-285750">
              <a:buFont typeface="Wingdings" pitchFamily="2" charset="2"/>
              <a:buChar char="Ø"/>
            </a:pPr>
            <a:endParaRPr lang="en-US" dirty="0" smtClean="0"/>
          </a:p>
        </p:txBody>
      </p:sp>
      <p:sp>
        <p:nvSpPr>
          <p:cNvPr id="6" name="TextBox 5"/>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32204155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additive="base">
                                        <p:cTn id="40" dur="1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41" dur="1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500"/>
                                        <p:tgtEl>
                                          <p:spTgt spid="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1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1500"/>
                                        <p:tgtEl>
                                          <p:spTgt spid="5">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p:cTn id="61"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2"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3"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4"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Usin</a:t>
            </a:r>
            <a:r>
              <a:rPr lang="en-US" dirty="0" smtClean="0"/>
              <a:t>g PS/nVision Variables</a:t>
            </a:r>
            <a:r>
              <a:rPr lang="en-US" dirty="0"/>
              <a:t> </a:t>
            </a:r>
            <a:r>
              <a:rPr lang="en-US" dirty="0" smtClean="0"/>
              <a:t>Example</a:t>
            </a:r>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58" y="2421062"/>
            <a:ext cx="3622016" cy="285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664" y="2421062"/>
            <a:ext cx="3752132" cy="275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276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wheel(1)">
                                      <p:cBhvr>
                                        <p:cTn id="22" dur="2000"/>
                                        <p:tgtEl>
                                          <p:spTgt spid="1024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243"/>
                                        </p:tgtEl>
                                        <p:attrNameLst>
                                          <p:attrName>style.visibility</p:attrName>
                                        </p:attrNameLst>
                                      </p:cBhvr>
                                      <p:to>
                                        <p:strVal val="visible"/>
                                      </p:to>
                                    </p:set>
                                    <p:animEffect transition="in" filter="wheel(1)">
                                      <p:cBhvr>
                                        <p:cTn id="2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2585323"/>
          </a:xfrm>
          <a:prstGeom prst="rect">
            <a:avLst/>
          </a:prstGeom>
          <a:noFill/>
        </p:spPr>
        <p:txBody>
          <a:bodyPr wrap="square" rtlCol="0">
            <a:spAutoFit/>
          </a:bodyPr>
          <a:lstStyle/>
          <a:p>
            <a:pPr marL="285750" indent="-285750">
              <a:buFont typeface="Wingdings" pitchFamily="2" charset="2"/>
              <a:buChar char="q"/>
            </a:pPr>
            <a:r>
              <a:rPr lang="en-US" dirty="0" smtClean="0"/>
              <a:t>Usin</a:t>
            </a:r>
            <a:r>
              <a:rPr lang="en-US" dirty="0" smtClean="0"/>
              <a:t>g Scopes in PS/nVision</a:t>
            </a:r>
            <a:r>
              <a:rPr lang="en-US" dirty="0" smtClean="0"/>
              <a:t>:</a:t>
            </a:r>
            <a:endParaRPr lang="en-US" dirty="0" smtClean="0"/>
          </a:p>
          <a:p>
            <a:endParaRPr lang="en-US" dirty="0" smtClean="0"/>
          </a:p>
          <a:p>
            <a:pPr marL="742950" lvl="1" indent="-285750">
              <a:buFont typeface="Wingdings" pitchFamily="2" charset="2"/>
              <a:buChar char="ü"/>
            </a:pPr>
            <a:r>
              <a:rPr lang="en-US" dirty="0" smtClean="0"/>
              <a:t>helps to create multiple </a:t>
            </a:r>
            <a:r>
              <a:rPr lang="en-US" dirty="0"/>
              <a:t>instances of a report based on specific values for a </a:t>
            </a:r>
            <a:r>
              <a:rPr lang="en-US" dirty="0" smtClean="0"/>
              <a:t>field, </a:t>
            </a:r>
            <a:r>
              <a:rPr lang="en-US" dirty="0"/>
              <a:t>such as instances for each business unit, department, or </a:t>
            </a:r>
            <a:r>
              <a:rPr lang="en-US" dirty="0" smtClean="0"/>
              <a:t>product</a:t>
            </a:r>
            <a:r>
              <a:rPr lang="en-US" dirty="0" smtClean="0"/>
              <a:t>;</a:t>
            </a:r>
            <a:endParaRPr lang="en-US" dirty="0" smtClean="0"/>
          </a:p>
          <a:p>
            <a:pPr marL="742950" lvl="1" indent="-285750">
              <a:buFont typeface="Wingdings" pitchFamily="2" charset="2"/>
              <a:buChar char="ü"/>
            </a:pPr>
            <a:r>
              <a:rPr lang="en-US" dirty="0"/>
              <a:t>o</a:t>
            </a:r>
            <a:r>
              <a:rPr lang="en-US" dirty="0" smtClean="0"/>
              <a:t>n combining layout with scope, one report request automatically produces </a:t>
            </a:r>
            <a:r>
              <a:rPr lang="en-US" dirty="0"/>
              <a:t>multiple reports for these specific field </a:t>
            </a:r>
            <a:r>
              <a:rPr lang="en-US" dirty="0" smtClean="0"/>
              <a:t>values;</a:t>
            </a:r>
          </a:p>
          <a:p>
            <a:pPr marL="742950" lvl="1" indent="-285750">
              <a:buFont typeface="Wingdings" pitchFamily="2" charset="2"/>
              <a:buChar char="ü"/>
            </a:pPr>
            <a:r>
              <a:rPr lang="en-US" dirty="0"/>
              <a:t>a</a:t>
            </a:r>
            <a:r>
              <a:rPr lang="en-US" dirty="0" smtClean="0"/>
              <a:t>llows </a:t>
            </a:r>
            <a:r>
              <a:rPr lang="en-US" dirty="0"/>
              <a:t>departmental managers </a:t>
            </a:r>
            <a:r>
              <a:rPr lang="en-US" dirty="0" smtClean="0"/>
              <a:t>to </a:t>
            </a:r>
            <a:r>
              <a:rPr lang="en-US" dirty="0"/>
              <a:t>see reported results for their own areas of </a:t>
            </a:r>
            <a:r>
              <a:rPr lang="en-US" dirty="0" smtClean="0"/>
              <a:t>responsibility.</a:t>
            </a:r>
            <a:endParaRPr lang="en-US" dirty="0" smtClean="0"/>
          </a:p>
        </p:txBody>
      </p:sp>
      <p:sp>
        <p:nvSpPr>
          <p:cNvPr id="6" name="TextBox 5"/>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569004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1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5" dur="1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1"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2"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3"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Usin</a:t>
            </a:r>
            <a:r>
              <a:rPr lang="en-US" dirty="0" smtClean="0"/>
              <a:t>g Scopes in PS/nVision</a:t>
            </a:r>
            <a:r>
              <a:rPr lang="en-US" dirty="0" smtClean="0"/>
              <a:t>:</a:t>
            </a:r>
            <a:endParaRPr lang="en-US" dirty="0" smtClean="0"/>
          </a:p>
        </p:txBody>
      </p:sp>
      <p:sp>
        <p:nvSpPr>
          <p:cNvPr id="7" name="Rectangle 6"/>
          <p:cNvSpPr/>
          <p:nvPr/>
        </p:nvSpPr>
        <p:spPr>
          <a:xfrm>
            <a:off x="1311215" y="2855343"/>
            <a:ext cx="1121434" cy="603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nVision Layout</a:t>
            </a:r>
          </a:p>
          <a:p>
            <a:pPr algn="ctr"/>
            <a:r>
              <a:rPr lang="en-US" sz="1200" dirty="0" smtClean="0"/>
              <a:t>Income Statement</a:t>
            </a:r>
            <a:endParaRPr lang="en-US" sz="1200" dirty="0"/>
          </a:p>
        </p:txBody>
      </p:sp>
      <p:sp>
        <p:nvSpPr>
          <p:cNvPr id="8" name="Rectangle 7"/>
          <p:cNvSpPr/>
          <p:nvPr/>
        </p:nvSpPr>
        <p:spPr>
          <a:xfrm>
            <a:off x="1311215" y="3933645"/>
            <a:ext cx="1121434" cy="6038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Scope</a:t>
            </a:r>
          </a:p>
          <a:p>
            <a:pPr algn="ctr"/>
            <a:r>
              <a:rPr lang="en-US" sz="1400" dirty="0" smtClean="0"/>
              <a:t>BU01,BU02,BU03</a:t>
            </a:r>
            <a:endParaRPr lang="en-US" sz="1400" dirty="0"/>
          </a:p>
        </p:txBody>
      </p:sp>
      <p:sp>
        <p:nvSpPr>
          <p:cNvPr id="9" name="Parallelogram 8"/>
          <p:cNvSpPr/>
          <p:nvPr/>
        </p:nvSpPr>
        <p:spPr>
          <a:xfrm>
            <a:off x="3260785" y="3157267"/>
            <a:ext cx="1475117" cy="1078301"/>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Report request with scope</a:t>
            </a:r>
            <a:endParaRPr lang="en-US" dirty="0"/>
          </a:p>
        </p:txBody>
      </p:sp>
      <p:sp>
        <p:nvSpPr>
          <p:cNvPr id="10" name="Flowchart: Punched Tape 9"/>
          <p:cNvSpPr/>
          <p:nvPr/>
        </p:nvSpPr>
        <p:spPr>
          <a:xfrm>
            <a:off x="5814204" y="2484408"/>
            <a:ext cx="1026543" cy="560717"/>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 BU01</a:t>
            </a:r>
            <a:endParaRPr lang="en-US" dirty="0"/>
          </a:p>
        </p:txBody>
      </p:sp>
      <p:sp>
        <p:nvSpPr>
          <p:cNvPr id="11" name="Flowchart: Punched Tape 10"/>
          <p:cNvSpPr/>
          <p:nvPr/>
        </p:nvSpPr>
        <p:spPr>
          <a:xfrm>
            <a:off x="5814204" y="3372928"/>
            <a:ext cx="1026543" cy="560717"/>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 BU02</a:t>
            </a:r>
            <a:endParaRPr lang="en-US" dirty="0"/>
          </a:p>
        </p:txBody>
      </p:sp>
      <p:sp>
        <p:nvSpPr>
          <p:cNvPr id="12" name="Flowchart: Punched Tape 11"/>
          <p:cNvSpPr/>
          <p:nvPr/>
        </p:nvSpPr>
        <p:spPr>
          <a:xfrm>
            <a:off x="5883214" y="4114800"/>
            <a:ext cx="1026543" cy="560717"/>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IS BU03</a:t>
            </a:r>
            <a:endParaRPr lang="en-US" dirty="0"/>
          </a:p>
        </p:txBody>
      </p:sp>
      <p:cxnSp>
        <p:nvCxnSpPr>
          <p:cNvPr id="14" name="Straight Arrow Connector 13"/>
          <p:cNvCxnSpPr>
            <a:stCxn id="7" idx="3"/>
            <a:endCxn id="9" idx="5"/>
          </p:cNvCxnSpPr>
          <p:nvPr/>
        </p:nvCxnSpPr>
        <p:spPr>
          <a:xfrm>
            <a:off x="2432649" y="3157268"/>
            <a:ext cx="962924" cy="5391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424023" y="3713670"/>
            <a:ext cx="962924" cy="539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9" idx="2"/>
            <a:endCxn id="10" idx="1"/>
          </p:cNvCxnSpPr>
          <p:nvPr/>
        </p:nvCxnSpPr>
        <p:spPr>
          <a:xfrm flipV="1">
            <a:off x="4601114" y="2764767"/>
            <a:ext cx="1213090" cy="93165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9" idx="2"/>
          </p:cNvCxnSpPr>
          <p:nvPr/>
        </p:nvCxnSpPr>
        <p:spPr>
          <a:xfrm>
            <a:off x="4601114" y="3696418"/>
            <a:ext cx="121309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9" idx="2"/>
            <a:endCxn id="12" idx="1"/>
          </p:cNvCxnSpPr>
          <p:nvPr/>
        </p:nvCxnSpPr>
        <p:spPr>
          <a:xfrm>
            <a:off x="4601114" y="3696418"/>
            <a:ext cx="1282100" cy="698741"/>
          </a:xfrm>
          <a:prstGeom prst="bentConnector3">
            <a:avLst>
              <a:gd name="adj1" fmla="val 47309"/>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996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par>
                                <p:cTn id="33" presetID="6" presetClass="entr" presetSubtype="1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6"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2000"/>
                                        <p:tgtEl>
                                          <p:spTgt spid="20"/>
                                        </p:tgtEl>
                                      </p:cBhvr>
                                    </p:animEffect>
                                  </p:childTnLst>
                                </p:cTn>
                              </p:par>
                              <p:par>
                                <p:cTn id="47" presetID="6"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19"/>
          </a:xfrm>
          <a:prstGeom prst="rect">
            <a:avLst/>
          </a:prstGeom>
          <a:noFill/>
        </p:spPr>
        <p:txBody>
          <a:bodyPr wrap="square" rtlCol="0">
            <a:spAutoFit/>
          </a:bodyPr>
          <a:lstStyle/>
          <a:p>
            <a:pPr marL="285750" indent="-285750">
              <a:buFont typeface="Wingdings" pitchFamily="2" charset="2"/>
              <a:buChar char="q"/>
            </a:pPr>
            <a:r>
              <a:rPr lang="en-US" dirty="0" smtClean="0"/>
              <a:t>DrillDown </a:t>
            </a:r>
            <a:r>
              <a:rPr lang="en-US" dirty="0" smtClean="0"/>
              <a:t>in PS/nVision</a:t>
            </a:r>
            <a:r>
              <a:rPr lang="en-US" dirty="0" smtClean="0"/>
              <a:t>:</a:t>
            </a:r>
            <a:endParaRPr lang="en-US" dirty="0" smtClean="0"/>
          </a:p>
          <a:p>
            <a:endParaRPr lang="en-US" dirty="0" smtClean="0"/>
          </a:p>
          <a:p>
            <a:pPr marL="742950" lvl="1" indent="-285750">
              <a:buFont typeface="Wingdings" pitchFamily="2" charset="2"/>
              <a:buChar char="ü"/>
            </a:pPr>
            <a:r>
              <a:rPr lang="en-US" dirty="0" smtClean="0"/>
              <a:t>way </a:t>
            </a:r>
            <a:r>
              <a:rPr lang="en-US" dirty="0"/>
              <a:t>to automatically generate supporting detail behind any amount on a </a:t>
            </a:r>
            <a:r>
              <a:rPr lang="en-US" dirty="0" smtClean="0"/>
              <a:t>report</a:t>
            </a:r>
            <a:r>
              <a:rPr lang="en-US" dirty="0" smtClean="0"/>
              <a:t>;</a:t>
            </a:r>
            <a:endParaRPr lang="en-US" dirty="0" smtClean="0"/>
          </a:p>
          <a:p>
            <a:pPr marL="742950" lvl="1" indent="-285750">
              <a:buFont typeface="Wingdings" pitchFamily="2" charset="2"/>
              <a:buChar char="ü"/>
            </a:pPr>
            <a:r>
              <a:rPr lang="en-US" dirty="0" smtClean="0"/>
              <a:t>DrillDown </a:t>
            </a:r>
            <a:r>
              <a:rPr lang="en-US" dirty="0"/>
              <a:t>enables you to select a cell in your report (XLS file) and expand it according to new criteria contained in the “</a:t>
            </a:r>
            <a:r>
              <a:rPr lang="en-US" b="1" dirty="0"/>
              <a:t>child layout</a:t>
            </a:r>
            <a:r>
              <a:rPr lang="en-US" dirty="0" smtClean="0"/>
              <a:t>.”;</a:t>
            </a:r>
          </a:p>
          <a:p>
            <a:pPr marL="742950" lvl="1" indent="-285750">
              <a:buFont typeface="Wingdings" pitchFamily="2" charset="2"/>
              <a:buChar char="ü"/>
            </a:pPr>
            <a:r>
              <a:rPr lang="en-US" dirty="0" smtClean="0"/>
              <a:t>several </a:t>
            </a:r>
            <a:r>
              <a:rPr lang="en-US" dirty="0"/>
              <a:t>DrillDown layouts that are standard with </a:t>
            </a:r>
            <a:r>
              <a:rPr lang="en-US" dirty="0" smtClean="0"/>
              <a:t>PeopleSoft:</a:t>
            </a:r>
            <a:endParaRPr lang="en-US" dirty="0"/>
          </a:p>
          <a:p>
            <a:pPr marL="1200150" lvl="2" indent="-285750">
              <a:buFont typeface="Wingdings" pitchFamily="2" charset="2"/>
              <a:buChar char="Ø"/>
            </a:pPr>
            <a:r>
              <a:rPr lang="en-US" dirty="0" smtClean="0"/>
              <a:t>BU by Period</a:t>
            </a:r>
          </a:p>
          <a:p>
            <a:pPr marL="1200150" lvl="2" indent="-285750">
              <a:buFont typeface="Wingdings" pitchFamily="2" charset="2"/>
              <a:buChar char="Ø"/>
            </a:pPr>
            <a:r>
              <a:rPr lang="en-US" dirty="0" smtClean="0"/>
              <a:t>BU by account</a:t>
            </a:r>
          </a:p>
          <a:p>
            <a:pPr marL="1200150" lvl="2" indent="-285750">
              <a:buFont typeface="Wingdings" pitchFamily="2" charset="2"/>
              <a:buChar char="Ø"/>
            </a:pPr>
            <a:r>
              <a:rPr lang="en-US" dirty="0" smtClean="0"/>
              <a:t>Account by period</a:t>
            </a:r>
          </a:p>
          <a:p>
            <a:pPr marL="1200150" lvl="2" indent="-285750">
              <a:buFont typeface="Wingdings" pitchFamily="2" charset="2"/>
              <a:buChar char="Ø"/>
            </a:pPr>
            <a:r>
              <a:rPr lang="en-US" dirty="0" smtClean="0"/>
              <a:t>Account by department</a:t>
            </a:r>
          </a:p>
          <a:p>
            <a:pPr marL="1200150" lvl="2" indent="-285750">
              <a:buFont typeface="Wingdings" pitchFamily="2" charset="2"/>
              <a:buChar char="Ø"/>
            </a:pPr>
            <a:r>
              <a:rPr lang="en-US" dirty="0" smtClean="0"/>
              <a:t>Department by account</a:t>
            </a:r>
          </a:p>
          <a:p>
            <a:pPr marL="1200150" lvl="2" indent="-285750">
              <a:buFont typeface="Wingdings" pitchFamily="2" charset="2"/>
              <a:buChar char="Ø"/>
            </a:pPr>
            <a:r>
              <a:rPr lang="en-US" dirty="0" smtClean="0"/>
              <a:t>Journal Lines and so on</a:t>
            </a:r>
          </a:p>
        </p:txBody>
      </p:sp>
      <p:sp>
        <p:nvSpPr>
          <p:cNvPr id="6" name="TextBox 5"/>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35411243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1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1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500"/>
                                        <p:tgtEl>
                                          <p:spTgt spid="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1500"/>
                                        <p:tgtEl>
                                          <p:spTgt spid="5">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1500"/>
                                        <p:tgtEl>
                                          <p:spTgt spid="5">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 calcmode="lin" valueType="num">
                                      <p:cBhvr>
                                        <p:cTn id="70"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71"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72"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73"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DrillDown </a:t>
            </a:r>
            <a:r>
              <a:rPr lang="en-US" dirty="0" smtClean="0"/>
              <a:t>in PS/nVision example</a:t>
            </a:r>
            <a:r>
              <a:rPr lang="en-US" dirty="0" smtClean="0"/>
              <a:t>:</a:t>
            </a:r>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0" y="2595562"/>
            <a:ext cx="3008626" cy="210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634" y="2590799"/>
            <a:ext cx="4744527" cy="211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1380225" y="2786332"/>
            <a:ext cx="850700" cy="642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992702" y="3429000"/>
            <a:ext cx="940279" cy="61678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Account and Period</a:t>
            </a:r>
            <a:endParaRPr lang="en-US" sz="1100" dirty="0"/>
          </a:p>
        </p:txBody>
      </p:sp>
    </p:spTree>
    <p:extLst>
      <p:ext uri="{BB962C8B-B14F-4D97-AF65-F5344CB8AC3E}">
        <p14:creationId xmlns:p14="http://schemas.microsoft.com/office/powerpoint/2010/main" val="8635055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6"/>
                                        </p:tgtEl>
                                        <p:attrNameLst>
                                          <p:attrName>style.visibility</p:attrName>
                                        </p:attrNameLst>
                                      </p:cBhvr>
                                      <p:to>
                                        <p:strVal val="visible"/>
                                      </p:to>
                                    </p:set>
                                    <p:animEffect transition="in" filter="wheel(1)">
                                      <p:cBhvr>
                                        <p:cTn id="22" dur="2000"/>
                                        <p:tgtEl>
                                          <p:spTgt spid="1126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1267"/>
                                        </p:tgtEl>
                                        <p:attrNameLst>
                                          <p:attrName>style.visibility</p:attrName>
                                        </p:attrNameLst>
                                      </p:cBhvr>
                                      <p:to>
                                        <p:strVal val="visible"/>
                                      </p:to>
                                    </p:set>
                                    <p:animEffect transition="in" filter="wheel(1)">
                                      <p:cBhvr>
                                        <p:cTn id="35"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2862322"/>
          </a:xfrm>
          <a:prstGeom prst="rect">
            <a:avLst/>
          </a:prstGeom>
          <a:noFill/>
        </p:spPr>
        <p:txBody>
          <a:bodyPr wrap="square" rtlCol="0">
            <a:spAutoFit/>
          </a:bodyPr>
          <a:lstStyle/>
          <a:p>
            <a:pPr marL="285750" indent="-285750">
              <a:buFont typeface="Wingdings" pitchFamily="2" charset="2"/>
              <a:buChar char="q"/>
            </a:pPr>
            <a:r>
              <a:rPr lang="en-US" dirty="0" smtClean="0"/>
              <a:t>Report Books in</a:t>
            </a:r>
            <a:r>
              <a:rPr lang="en-US" dirty="0" smtClean="0"/>
              <a:t> PS/nVision</a:t>
            </a:r>
            <a:r>
              <a:rPr lang="en-US" dirty="0" smtClean="0"/>
              <a:t>:</a:t>
            </a:r>
            <a:endParaRPr lang="en-US" dirty="0" smtClean="0"/>
          </a:p>
          <a:p>
            <a:endParaRPr lang="en-US" dirty="0" smtClean="0"/>
          </a:p>
          <a:p>
            <a:pPr marL="742950" lvl="1" indent="-285750">
              <a:buFont typeface="Wingdings" pitchFamily="2" charset="2"/>
              <a:buChar char="ü"/>
            </a:pPr>
            <a:r>
              <a:rPr lang="en-US" dirty="0" smtClean="0"/>
              <a:t>To group </a:t>
            </a:r>
            <a:r>
              <a:rPr lang="en-US" dirty="0"/>
              <a:t>PS/nVision reports for specific Run Control </a:t>
            </a:r>
            <a:r>
              <a:rPr lang="en-US" dirty="0" smtClean="0"/>
              <a:t>IDs. </a:t>
            </a:r>
            <a:r>
              <a:rPr lang="en-US" dirty="0"/>
              <a:t>These can be run and scheduled through the Process Scheduler without having to run each report </a:t>
            </a:r>
            <a:r>
              <a:rPr lang="en-US" dirty="0" smtClean="0"/>
              <a:t>individually</a:t>
            </a:r>
            <a:r>
              <a:rPr lang="en-US" dirty="0" smtClean="0"/>
              <a:t>;</a:t>
            </a:r>
            <a:endParaRPr lang="en-US" dirty="0" smtClean="0"/>
          </a:p>
          <a:p>
            <a:pPr marL="742950" lvl="1" indent="-285750">
              <a:buFont typeface="Wingdings" pitchFamily="2" charset="2"/>
              <a:buChar char="ü"/>
            </a:pPr>
            <a:r>
              <a:rPr lang="en-US" dirty="0" smtClean="0"/>
              <a:t>Report </a:t>
            </a:r>
            <a:r>
              <a:rPr lang="en-US" dirty="0"/>
              <a:t>Books give you the options </a:t>
            </a:r>
            <a:r>
              <a:rPr lang="en-US" dirty="0" smtClean="0"/>
              <a:t>of:</a:t>
            </a:r>
            <a:endParaRPr lang="en-US" dirty="0"/>
          </a:p>
          <a:p>
            <a:pPr marL="1200150" lvl="2" indent="-285750">
              <a:buFont typeface="Wingdings" pitchFamily="2" charset="2"/>
              <a:buChar char="Ø"/>
            </a:pPr>
            <a:r>
              <a:rPr lang="en-US" dirty="0" smtClean="0"/>
              <a:t>Running </a:t>
            </a:r>
            <a:r>
              <a:rPr lang="en-US" dirty="0"/>
              <a:t>a group of reports using a single Process Scheduler </a:t>
            </a:r>
            <a:r>
              <a:rPr lang="en-US" dirty="0" smtClean="0"/>
              <a:t>request</a:t>
            </a:r>
          </a:p>
          <a:p>
            <a:pPr marL="1200150" lvl="2" indent="-285750">
              <a:buFont typeface="Wingdings" pitchFamily="2" charset="2"/>
              <a:buChar char="Ø"/>
            </a:pPr>
            <a:r>
              <a:rPr lang="en-US" dirty="0" smtClean="0"/>
              <a:t>Turn </a:t>
            </a:r>
            <a:r>
              <a:rPr lang="en-US" dirty="0"/>
              <a:t>off reports not needed but keep them in the Report </a:t>
            </a:r>
            <a:r>
              <a:rPr lang="en-US" dirty="0" smtClean="0"/>
              <a:t>Book</a:t>
            </a:r>
          </a:p>
          <a:p>
            <a:pPr marL="1200150" lvl="2" indent="-285750">
              <a:buFont typeface="Wingdings" pitchFamily="2" charset="2"/>
              <a:buChar char="Ø"/>
            </a:pPr>
            <a:r>
              <a:rPr lang="en-US" dirty="0" smtClean="0"/>
              <a:t>Running </a:t>
            </a:r>
            <a:r>
              <a:rPr lang="en-US" dirty="0"/>
              <a:t>all reports using the same As of Date and Tree </a:t>
            </a:r>
            <a:r>
              <a:rPr lang="en-US" dirty="0" smtClean="0"/>
              <a:t>dates</a:t>
            </a:r>
            <a:endParaRPr lang="en-US" dirty="0"/>
          </a:p>
        </p:txBody>
      </p:sp>
      <p:sp>
        <p:nvSpPr>
          <p:cNvPr id="6" name="TextBox 5"/>
          <p:cNvSpPr txBox="1"/>
          <p:nvPr/>
        </p:nvSpPr>
        <p:spPr>
          <a:xfrm>
            <a:off x="5745192" y="5910981"/>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10637743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1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0"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51"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52"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5" name="TextBox 4"/>
          <p:cNvSpPr txBox="1"/>
          <p:nvPr/>
        </p:nvSpPr>
        <p:spPr>
          <a:xfrm>
            <a:off x="657600" y="2037893"/>
            <a:ext cx="7666891" cy="369332"/>
          </a:xfrm>
          <a:prstGeom prst="rect">
            <a:avLst/>
          </a:prstGeom>
          <a:noFill/>
        </p:spPr>
        <p:txBody>
          <a:bodyPr wrap="square" rtlCol="0">
            <a:spAutoFit/>
          </a:bodyPr>
          <a:lstStyle/>
          <a:p>
            <a:pPr marL="285750" indent="-285750">
              <a:buFont typeface="Wingdings" pitchFamily="2" charset="2"/>
              <a:buChar char="q"/>
            </a:pPr>
            <a:r>
              <a:rPr lang="en-US" dirty="0" smtClean="0"/>
              <a:t>Report Books in</a:t>
            </a:r>
            <a:r>
              <a:rPr lang="en-US" dirty="0" smtClean="0"/>
              <a:t> PS/nVision setting up example</a:t>
            </a:r>
            <a:r>
              <a:rPr lang="en-US" dirty="0" smtClean="0"/>
              <a:t>:</a:t>
            </a:r>
            <a:endParaRPr lang="en-US" dirty="0" smtClean="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7" y="2571502"/>
            <a:ext cx="7677509" cy="253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104" y="4780336"/>
            <a:ext cx="3009092" cy="65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460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wheel(1)">
                                      <p:cBhvr>
                                        <p:cTn id="22" dur="2000"/>
                                        <p:tgtEl>
                                          <p:spTgt spid="12290"/>
                                        </p:tgtEl>
                                      </p:cBhvr>
                                    </p:animEffect>
                                  </p:childTnLst>
                                </p:cTn>
                              </p:par>
                              <p:par>
                                <p:cTn id="23" presetID="21" presetClass="entr" presetSubtype="1" fill="hold" nodeType="withEffect">
                                  <p:stCondLst>
                                    <p:cond delay="0"/>
                                  </p:stCondLst>
                                  <p:childTnLst>
                                    <p:set>
                                      <p:cBhvr>
                                        <p:cTn id="24" dur="1" fill="hold">
                                          <p:stCondLst>
                                            <p:cond delay="0"/>
                                          </p:stCondLst>
                                        </p:cTn>
                                        <p:tgtEl>
                                          <p:spTgt spid="12291"/>
                                        </p:tgtEl>
                                        <p:attrNameLst>
                                          <p:attrName>style.visibility</p:attrName>
                                        </p:attrNameLst>
                                      </p:cBhvr>
                                      <p:to>
                                        <p:strVal val="visible"/>
                                      </p:to>
                                    </p:set>
                                    <p:animEffect transition="in" filter="wheel(1)">
                                      <p:cBhvr>
                                        <p:cTn id="25"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a:t>Introduction to PeopleSoft nVision (PS/nVision)</a:t>
            </a:r>
          </a:p>
        </p:txBody>
      </p:sp>
      <p:sp>
        <p:nvSpPr>
          <p:cNvPr id="4" name="TextBox 3"/>
          <p:cNvSpPr txBox="1"/>
          <p:nvPr/>
        </p:nvSpPr>
        <p:spPr>
          <a:xfrm>
            <a:off x="657600" y="2037893"/>
            <a:ext cx="7841810" cy="3139321"/>
          </a:xfrm>
          <a:prstGeom prst="rect">
            <a:avLst/>
          </a:prstGeom>
          <a:noFill/>
        </p:spPr>
        <p:txBody>
          <a:bodyPr wrap="square" rtlCol="0">
            <a:spAutoFit/>
          </a:bodyPr>
          <a:lstStyle/>
          <a:p>
            <a:pPr marL="285750" indent="-285750">
              <a:buFont typeface="Wingdings" pitchFamily="2" charset="2"/>
              <a:buChar char="q"/>
            </a:pPr>
            <a:r>
              <a:rPr lang="en-US" dirty="0"/>
              <a:t>P</a:t>
            </a:r>
            <a:r>
              <a:rPr lang="en-US" dirty="0" smtClean="0"/>
              <a:t>owerful </a:t>
            </a:r>
            <a:r>
              <a:rPr lang="en-US" dirty="0"/>
              <a:t>and flexible spreadsheet based financial reporting </a:t>
            </a:r>
            <a:r>
              <a:rPr lang="en-US" dirty="0" smtClean="0"/>
              <a:t>tool that can be used with PS applications:</a:t>
            </a:r>
          </a:p>
          <a:p>
            <a:endParaRPr lang="en-US" dirty="0" smtClean="0"/>
          </a:p>
          <a:p>
            <a:pPr marL="742950" lvl="1" indent="-285750">
              <a:buFont typeface="Wingdings" pitchFamily="2" charset="2"/>
              <a:buChar char="ü"/>
            </a:pPr>
            <a:r>
              <a:rPr lang="en-US" dirty="0"/>
              <a:t>PS/nVision combines the mathematical and formatting features of Excel with advanced reporting features such as </a:t>
            </a:r>
            <a:r>
              <a:rPr lang="en-US" dirty="0" smtClean="0"/>
              <a:t>scope and variables;</a:t>
            </a:r>
            <a:endParaRPr lang="en-US" dirty="0"/>
          </a:p>
          <a:p>
            <a:pPr marL="742950" lvl="1" indent="-285750">
              <a:buFont typeface="Wingdings" pitchFamily="2" charset="2"/>
              <a:buChar char="ü"/>
            </a:pPr>
            <a:r>
              <a:rPr lang="en-US" dirty="0" smtClean="0"/>
              <a:t>Using of this tool helps you to analyze results rather than summarizing and entering data to spreadsheet;</a:t>
            </a:r>
          </a:p>
          <a:p>
            <a:pPr marL="742950" lvl="1" indent="-285750">
              <a:buFont typeface="Wingdings" pitchFamily="2" charset="2"/>
              <a:buChar char="ü"/>
            </a:pPr>
            <a:r>
              <a:rPr lang="en-US" dirty="0" smtClean="0"/>
              <a:t>helps </a:t>
            </a:r>
            <a:r>
              <a:rPr lang="en-US" dirty="0"/>
              <a:t>you see the big picture, explore details, and make </a:t>
            </a:r>
            <a:r>
              <a:rPr lang="en-US" dirty="0" smtClean="0"/>
              <a:t>decisions.</a:t>
            </a:r>
          </a:p>
          <a:p>
            <a:pPr marL="742950" lvl="1" indent="-285750">
              <a:buFont typeface="Wingdings" pitchFamily="2" charset="2"/>
              <a:buChar char="ü"/>
            </a:pPr>
            <a:endParaRPr lang="en-US" dirty="0" smtClean="0"/>
          </a:p>
          <a:p>
            <a:pPr marL="742950" lvl="1" indent="-285750">
              <a:buFont typeface="Wingdings" pitchFamily="2" charset="2"/>
              <a:buChar char="ü"/>
            </a:pPr>
            <a:endParaRPr lang="en-US" dirty="0" smtClean="0"/>
          </a:p>
          <a:p>
            <a:pPr marL="742950" lvl="1" indent="-285750">
              <a:buFont typeface="Wingdings" pitchFamily="2" charset="2"/>
              <a:buChar char="ü"/>
            </a:pPr>
            <a:endParaRPr lang="en-US" dirty="0"/>
          </a:p>
        </p:txBody>
      </p:sp>
    </p:spTree>
    <p:extLst>
      <p:ext uri="{BB962C8B-B14F-4D97-AF65-F5344CB8AC3E}">
        <p14:creationId xmlns:p14="http://schemas.microsoft.com/office/powerpoint/2010/main" val="29487877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1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1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940"/>
            <a:ext cx="8229600" cy="2063120"/>
          </a:xfrm>
        </p:spPr>
        <p:txBody>
          <a:bodyPr>
            <a:normAutofit/>
          </a:bodyPr>
          <a:lstStyle/>
          <a:p>
            <a:r>
              <a:rPr lang="en-US" b="1" dirty="0" smtClean="0"/>
              <a:t>Questions</a:t>
            </a:r>
            <a:br>
              <a:rPr lang="en-US" b="1" dirty="0" smtClean="0"/>
            </a:br>
            <a:r>
              <a:rPr lang="en-US" b="1" dirty="0"/>
              <a:t>?</a:t>
            </a:r>
            <a:endParaRPr lang="en-US" b="1" dirty="0"/>
          </a:p>
        </p:txBody>
      </p:sp>
    </p:spTree>
    <p:extLst>
      <p:ext uri="{BB962C8B-B14F-4D97-AF65-F5344CB8AC3E}">
        <p14:creationId xmlns:p14="http://schemas.microsoft.com/office/powerpoint/2010/main" val="21805776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2940"/>
            <a:ext cx="8229600" cy="2063120"/>
          </a:xfrm>
        </p:spPr>
        <p:txBody>
          <a:bodyPr>
            <a:normAutofit/>
          </a:bodyPr>
          <a:lstStyle/>
          <a:p>
            <a:r>
              <a:rPr lang="en-US" b="1" dirty="0" smtClean="0"/>
              <a:t>Thank You</a:t>
            </a:r>
            <a:endParaRPr lang="en-US" b="1" dirty="0"/>
          </a:p>
        </p:txBody>
      </p:sp>
    </p:spTree>
    <p:extLst>
      <p:ext uri="{BB962C8B-B14F-4D97-AF65-F5344CB8AC3E}">
        <p14:creationId xmlns:p14="http://schemas.microsoft.com/office/powerpoint/2010/main" val="4250898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0224" y="1287222"/>
            <a:ext cx="5874589" cy="400110"/>
          </a:xfrm>
          <a:prstGeom prst="rect">
            <a:avLst/>
          </a:prstGeom>
          <a:noFill/>
        </p:spPr>
        <p:txBody>
          <a:bodyPr wrap="square" rtlCol="0">
            <a:spAutoFit/>
          </a:bodyPr>
          <a:lstStyle/>
          <a:p>
            <a:r>
              <a:rPr lang="en-US" sz="2000" b="1" dirty="0"/>
              <a:t>Introduction to PeopleSoft nVision (PS/nVision)</a:t>
            </a:r>
          </a:p>
        </p:txBody>
      </p:sp>
      <p:sp>
        <p:nvSpPr>
          <p:cNvPr id="5" name="TextBox 4"/>
          <p:cNvSpPr txBox="1"/>
          <p:nvPr/>
        </p:nvSpPr>
        <p:spPr>
          <a:xfrm>
            <a:off x="804249" y="1903306"/>
            <a:ext cx="7841810" cy="2308324"/>
          </a:xfrm>
          <a:prstGeom prst="rect">
            <a:avLst/>
          </a:prstGeom>
          <a:noFill/>
        </p:spPr>
        <p:txBody>
          <a:bodyPr wrap="square" rtlCol="0">
            <a:spAutoFit/>
          </a:bodyPr>
          <a:lstStyle/>
          <a:p>
            <a:pPr marL="285750" indent="-285750">
              <a:buFont typeface="Wingdings" pitchFamily="2" charset="2"/>
              <a:buChar char="q"/>
            </a:pPr>
            <a:r>
              <a:rPr lang="en-US" dirty="0" smtClean="0"/>
              <a:t>Interface and Extraction of Information</a:t>
            </a:r>
          </a:p>
          <a:p>
            <a:endParaRPr lang="en-US" dirty="0" smtClean="0"/>
          </a:p>
          <a:p>
            <a:pPr marL="742950" lvl="1" indent="-285750">
              <a:buFont typeface="Wingdings" pitchFamily="2" charset="2"/>
              <a:buChar char="ü"/>
            </a:pPr>
            <a:r>
              <a:rPr lang="en-US" dirty="0" smtClean="0"/>
              <a:t>Interface is similar to web browser, with buttons and displays that can be customized as per requirement;</a:t>
            </a:r>
          </a:p>
          <a:p>
            <a:pPr marL="742950" lvl="1" indent="-285750">
              <a:buFont typeface="Wingdings" pitchFamily="2" charset="2"/>
              <a:buChar char="ü"/>
            </a:pPr>
            <a:r>
              <a:rPr lang="en-US" dirty="0"/>
              <a:t>PS/nVision selects data from your PeopleSoft database using ledgers, trees, and </a:t>
            </a:r>
            <a:r>
              <a:rPr lang="en-US" dirty="0" smtClean="0"/>
              <a:t>queries;</a:t>
            </a:r>
          </a:p>
          <a:p>
            <a:pPr marL="742950" lvl="1" indent="-285750">
              <a:buFont typeface="Wingdings" pitchFamily="2" charset="2"/>
              <a:buChar char="ü"/>
            </a:pPr>
            <a:r>
              <a:rPr lang="en-US" dirty="0"/>
              <a:t>Ability to expand and collapse report details based on the grouping structured stored in trees</a:t>
            </a:r>
            <a:r>
              <a:rPr lang="en-US" dirty="0" smtClean="0"/>
              <a:t>.</a:t>
            </a:r>
            <a:endParaRPr lang="en-US" dirty="0"/>
          </a:p>
        </p:txBody>
      </p:sp>
      <p:graphicFrame>
        <p:nvGraphicFramePr>
          <p:cNvPr id="7" name="Diagram 6"/>
          <p:cNvGraphicFramePr/>
          <p:nvPr>
            <p:extLst>
              <p:ext uri="{D42A27DB-BD31-4B8C-83A1-F6EECF244321}">
                <p14:modId xmlns:p14="http://schemas.microsoft.com/office/powerpoint/2010/main" val="565385757"/>
              </p:ext>
            </p:extLst>
          </p:nvPr>
        </p:nvGraphicFramePr>
        <p:xfrm>
          <a:off x="1302589" y="4330459"/>
          <a:ext cx="7073660" cy="1345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5021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1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 calcmode="lin" valueType="num">
                                      <p:cBhvr additive="base">
                                        <p:cTn id="34"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graphicEl>
                                              <a:dgm id="{894A0F49-E297-44B0-9A85-365F80E00003}"/>
                                            </p:graphicEl>
                                          </p:spTgt>
                                        </p:tgtEl>
                                        <p:attrNameLst>
                                          <p:attrName>style.visibility</p:attrName>
                                        </p:attrNameLst>
                                      </p:cBhvr>
                                      <p:to>
                                        <p:strVal val="visible"/>
                                      </p:to>
                                    </p:set>
                                    <p:animEffect transition="in" filter="wheel(1)">
                                      <p:cBhvr>
                                        <p:cTn id="40" dur="2000"/>
                                        <p:tgtEl>
                                          <p:spTgt spid="7">
                                            <p:graphicEl>
                                              <a:dgm id="{894A0F49-E297-44B0-9A85-365F80E0000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7">
                                            <p:graphicEl>
                                              <a:dgm id="{2C830FB9-E7D3-46B7-946F-44D94509CB0A}"/>
                                            </p:graphicEl>
                                          </p:spTgt>
                                        </p:tgtEl>
                                        <p:attrNameLst>
                                          <p:attrName>style.visibility</p:attrName>
                                        </p:attrNameLst>
                                      </p:cBhvr>
                                      <p:to>
                                        <p:strVal val="visible"/>
                                      </p:to>
                                    </p:set>
                                    <p:animEffect transition="in" filter="wheel(1)">
                                      <p:cBhvr>
                                        <p:cTn id="45" dur="2000"/>
                                        <p:tgtEl>
                                          <p:spTgt spid="7">
                                            <p:graphicEl>
                                              <a:dgm id="{2C830FB9-E7D3-46B7-946F-44D94509CB0A}"/>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7">
                                            <p:graphicEl>
                                              <a:dgm id="{E5802F43-DF19-406A-A626-7CBBC3337BAF}"/>
                                            </p:graphicEl>
                                          </p:spTgt>
                                        </p:tgtEl>
                                        <p:attrNameLst>
                                          <p:attrName>style.visibility</p:attrName>
                                        </p:attrNameLst>
                                      </p:cBhvr>
                                      <p:to>
                                        <p:strVal val="visible"/>
                                      </p:to>
                                    </p:set>
                                    <p:animEffect transition="in" filter="wheel(1)">
                                      <p:cBhvr>
                                        <p:cTn id="50" dur="2000"/>
                                        <p:tgtEl>
                                          <p:spTgt spid="7">
                                            <p:graphicEl>
                                              <a:dgm id="{E5802F43-DF19-406A-A626-7CBBC3337BAF}"/>
                                            </p:graphicEl>
                                          </p:spTgt>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7">
                                            <p:graphicEl>
                                              <a:dgm id="{E7D3064F-C011-4F9F-BD14-AB8806401EAD}"/>
                                            </p:graphicEl>
                                          </p:spTgt>
                                        </p:tgtEl>
                                        <p:attrNameLst>
                                          <p:attrName>style.visibility</p:attrName>
                                        </p:attrNameLst>
                                      </p:cBhvr>
                                      <p:to>
                                        <p:strVal val="visible"/>
                                      </p:to>
                                    </p:set>
                                    <p:animEffect transition="in" filter="wheel(1)">
                                      <p:cBhvr>
                                        <p:cTn id="53" dur="2000"/>
                                        <p:tgtEl>
                                          <p:spTgt spid="7">
                                            <p:graphicEl>
                                              <a:dgm id="{E7D3064F-C011-4F9F-BD14-AB8806401EA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7">
                                            <p:graphicEl>
                                              <a:dgm id="{104911D8-C225-4BF1-910B-5560A1D695BD}"/>
                                            </p:graphicEl>
                                          </p:spTgt>
                                        </p:tgtEl>
                                        <p:attrNameLst>
                                          <p:attrName>style.visibility</p:attrName>
                                        </p:attrNameLst>
                                      </p:cBhvr>
                                      <p:to>
                                        <p:strVal val="visible"/>
                                      </p:to>
                                    </p:set>
                                    <p:animEffect transition="in" filter="wheel(1)">
                                      <p:cBhvr>
                                        <p:cTn id="58" dur="2000"/>
                                        <p:tgtEl>
                                          <p:spTgt spid="7">
                                            <p:graphicEl>
                                              <a:dgm id="{104911D8-C225-4BF1-910B-5560A1D695BD}"/>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7">
                                            <p:graphicEl>
                                              <a:dgm id="{9B061E1B-FC44-4586-84AB-6E00857C00DB}"/>
                                            </p:graphicEl>
                                          </p:spTgt>
                                        </p:tgtEl>
                                        <p:attrNameLst>
                                          <p:attrName>style.visibility</p:attrName>
                                        </p:attrNameLst>
                                      </p:cBhvr>
                                      <p:to>
                                        <p:strVal val="visible"/>
                                      </p:to>
                                    </p:set>
                                    <p:animEffect transition="in" filter="wheel(1)">
                                      <p:cBhvr>
                                        <p:cTn id="63" dur="2000"/>
                                        <p:tgtEl>
                                          <p:spTgt spid="7">
                                            <p:graphicEl>
                                              <a:dgm id="{9B061E1B-FC44-4586-84AB-6E00857C00DB}"/>
                                            </p:graphicEl>
                                          </p:spTgt>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7">
                                            <p:graphicEl>
                                              <a:dgm id="{D560A133-5FBC-42A6-82BE-9A4A7532DED7}"/>
                                            </p:graphicEl>
                                          </p:spTgt>
                                        </p:tgtEl>
                                        <p:attrNameLst>
                                          <p:attrName>style.visibility</p:attrName>
                                        </p:attrNameLst>
                                      </p:cBhvr>
                                      <p:to>
                                        <p:strVal val="visible"/>
                                      </p:to>
                                    </p:set>
                                    <p:animEffect transition="in" filter="wheel(1)">
                                      <p:cBhvr>
                                        <p:cTn id="66" dur="2000"/>
                                        <p:tgtEl>
                                          <p:spTgt spid="7">
                                            <p:graphicEl>
                                              <a:dgm id="{D560A133-5FBC-42A6-82BE-9A4A7532DED7}"/>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7">
                                            <p:graphicEl>
                                              <a:dgm id="{D49C132F-CCBF-4C10-ACFC-AAB66F0833C8}"/>
                                            </p:graphicEl>
                                          </p:spTgt>
                                        </p:tgtEl>
                                        <p:attrNameLst>
                                          <p:attrName>style.visibility</p:attrName>
                                        </p:attrNameLst>
                                      </p:cBhvr>
                                      <p:to>
                                        <p:strVal val="visible"/>
                                      </p:to>
                                    </p:set>
                                    <p:animEffect transition="in" filter="wheel(1)">
                                      <p:cBhvr>
                                        <p:cTn id="71" dur="2000"/>
                                        <p:tgtEl>
                                          <p:spTgt spid="7">
                                            <p:graphicEl>
                                              <a:dgm id="{D49C132F-CCBF-4C10-ACFC-AAB66F0833C8}"/>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7">
                                            <p:graphicEl>
                                              <a:dgm id="{4D604539-B331-488B-B4AA-43C1A7A766CC}"/>
                                            </p:graphicEl>
                                          </p:spTgt>
                                        </p:tgtEl>
                                        <p:attrNameLst>
                                          <p:attrName>style.visibility</p:attrName>
                                        </p:attrNameLst>
                                      </p:cBhvr>
                                      <p:to>
                                        <p:strVal val="visible"/>
                                      </p:to>
                                    </p:set>
                                    <p:animEffect transition="in" filter="wheel(1)">
                                      <p:cBhvr>
                                        <p:cTn id="76" dur="2000"/>
                                        <p:tgtEl>
                                          <p:spTgt spid="7">
                                            <p:graphicEl>
                                              <a:dgm id="{4D604539-B331-488B-B4AA-43C1A7A766CC}"/>
                                            </p:graphicEl>
                                          </p:spTgt>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7">
                                            <p:graphicEl>
                                              <a:dgm id="{3C1A7561-AC11-42D8-B066-9A80C5F99299}"/>
                                            </p:graphicEl>
                                          </p:spTgt>
                                        </p:tgtEl>
                                        <p:attrNameLst>
                                          <p:attrName>style.visibility</p:attrName>
                                        </p:attrNameLst>
                                      </p:cBhvr>
                                      <p:to>
                                        <p:strVal val="visible"/>
                                      </p:to>
                                    </p:set>
                                    <p:animEffect transition="in" filter="wheel(1)">
                                      <p:cBhvr>
                                        <p:cTn id="79" dur="2000"/>
                                        <p:tgtEl>
                                          <p:spTgt spid="7">
                                            <p:graphicEl>
                                              <a:dgm id="{3C1A7561-AC11-42D8-B066-9A80C5F9929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7">
                                            <p:graphicEl>
                                              <a:dgm id="{8A3C4064-E0C4-4DAD-9DEF-7011547330C4}"/>
                                            </p:graphicEl>
                                          </p:spTgt>
                                        </p:tgtEl>
                                        <p:attrNameLst>
                                          <p:attrName>style.visibility</p:attrName>
                                        </p:attrNameLst>
                                      </p:cBhvr>
                                      <p:to>
                                        <p:strVal val="visible"/>
                                      </p:to>
                                    </p:set>
                                    <p:animEffect transition="in" filter="wheel(1)">
                                      <p:cBhvr>
                                        <p:cTn id="84" dur="2000"/>
                                        <p:tgtEl>
                                          <p:spTgt spid="7">
                                            <p:graphicEl>
                                              <a:dgm id="{8A3C4064-E0C4-4DAD-9DEF-7011547330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a:t>Introduction to PeopleSoft nVision (PS/nVision)</a:t>
            </a:r>
          </a:p>
        </p:txBody>
      </p:sp>
      <p:sp>
        <p:nvSpPr>
          <p:cNvPr id="4" name="TextBox 3"/>
          <p:cNvSpPr txBox="1"/>
          <p:nvPr/>
        </p:nvSpPr>
        <p:spPr>
          <a:xfrm>
            <a:off x="657600" y="2037893"/>
            <a:ext cx="7841810" cy="3139321"/>
          </a:xfrm>
          <a:prstGeom prst="rect">
            <a:avLst/>
          </a:prstGeom>
          <a:noFill/>
        </p:spPr>
        <p:txBody>
          <a:bodyPr wrap="square" rtlCol="0">
            <a:spAutoFit/>
          </a:bodyPr>
          <a:lstStyle/>
          <a:p>
            <a:pPr marL="285750" indent="-285750">
              <a:buFont typeface="Wingdings" pitchFamily="2" charset="2"/>
              <a:buChar char="q"/>
            </a:pPr>
            <a:r>
              <a:rPr lang="en-US" dirty="0" smtClean="0"/>
              <a:t>Additional traits of PeopleSoft nVision :</a:t>
            </a:r>
          </a:p>
          <a:p>
            <a:endParaRPr lang="en-US" dirty="0" smtClean="0"/>
          </a:p>
          <a:p>
            <a:pPr marL="742950" lvl="1" indent="-285750">
              <a:buFont typeface="Wingdings" pitchFamily="2" charset="2"/>
              <a:buChar char="ü"/>
            </a:pPr>
            <a:r>
              <a:rPr lang="en-US" dirty="0" smtClean="0"/>
              <a:t>Drill down capabilities can be incorporated to move from the summarized report to underline details;</a:t>
            </a:r>
          </a:p>
          <a:p>
            <a:pPr marL="742950" lvl="1" indent="-285750">
              <a:buFont typeface="Wingdings" pitchFamily="2" charset="2"/>
              <a:buChar char="ü"/>
            </a:pPr>
            <a:r>
              <a:rPr lang="en-US" dirty="0" smtClean="0"/>
              <a:t>Multiple output files (reports) may be created from a single report request; </a:t>
            </a:r>
          </a:p>
          <a:p>
            <a:pPr marL="742950" lvl="1" indent="-285750">
              <a:buFont typeface="Wingdings" pitchFamily="2" charset="2"/>
              <a:buChar char="ü"/>
            </a:pPr>
            <a:r>
              <a:rPr lang="en-US" dirty="0" smtClean="0"/>
              <a:t>Reports may be scheduled to run in groups or individually at a predefined time from a dedicated PC.</a:t>
            </a:r>
          </a:p>
          <a:p>
            <a:pPr marL="742950" lvl="1" indent="-285750">
              <a:buFont typeface="Wingdings" pitchFamily="2" charset="2"/>
              <a:buChar char="ü"/>
            </a:pPr>
            <a:endParaRPr lang="en-US" dirty="0" smtClean="0"/>
          </a:p>
          <a:p>
            <a:pPr marL="742950" lvl="1" indent="-285750">
              <a:buFont typeface="Wingdings" pitchFamily="2" charset="2"/>
              <a:buChar char="ü"/>
            </a:pPr>
            <a:endParaRPr lang="en-US" dirty="0" smtClean="0"/>
          </a:p>
          <a:p>
            <a:pPr marL="742950" lvl="1" indent="-285750">
              <a:buFont typeface="Wingdings" pitchFamily="2" charset="2"/>
              <a:buChar char="ü"/>
            </a:pPr>
            <a:endParaRPr lang="en-US" dirty="0"/>
          </a:p>
        </p:txBody>
      </p:sp>
    </p:spTree>
    <p:extLst>
      <p:ext uri="{BB962C8B-B14F-4D97-AF65-F5344CB8AC3E}">
        <p14:creationId xmlns:p14="http://schemas.microsoft.com/office/powerpoint/2010/main" val="800865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1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1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2585323"/>
          </a:xfrm>
          <a:prstGeom prst="rect">
            <a:avLst/>
          </a:prstGeom>
          <a:noFill/>
        </p:spPr>
        <p:txBody>
          <a:bodyPr wrap="square" rtlCol="0">
            <a:spAutoFit/>
          </a:bodyPr>
          <a:lstStyle/>
          <a:p>
            <a:pPr marL="285750" indent="-285750">
              <a:buFont typeface="Wingdings" pitchFamily="2" charset="2"/>
              <a:buChar char="q"/>
            </a:pPr>
            <a:r>
              <a:rPr lang="en-US" dirty="0" smtClean="0"/>
              <a:t>Time Spans and PS/</a:t>
            </a:r>
            <a:r>
              <a:rPr lang="en-US" dirty="0" err="1" smtClean="0"/>
              <a:t>nvision</a:t>
            </a:r>
            <a:r>
              <a:rPr lang="en-US" dirty="0" smtClean="0"/>
              <a:t> :</a:t>
            </a:r>
          </a:p>
          <a:p>
            <a:endParaRPr lang="en-US" dirty="0" smtClean="0"/>
          </a:p>
          <a:p>
            <a:pPr marL="742950" lvl="1" indent="-285750">
              <a:buFont typeface="Wingdings" pitchFamily="2" charset="2"/>
              <a:buChar char="ü"/>
            </a:pPr>
            <a:r>
              <a:rPr lang="en-US" dirty="0" smtClean="0"/>
              <a:t>Used to easily select and retrieve ledger balances for a specific time period or a range of time;</a:t>
            </a:r>
          </a:p>
          <a:p>
            <a:pPr marL="742950" lvl="1" indent="-285750">
              <a:buFont typeface="Wingdings" pitchFamily="2" charset="2"/>
              <a:buChar char="ü"/>
            </a:pPr>
            <a:r>
              <a:rPr lang="en-US" dirty="0" smtClean="0"/>
              <a:t>Controls the period of time for which data is extracted from the ledger table. List of some commonly used time spans is as follows:</a:t>
            </a:r>
          </a:p>
          <a:p>
            <a:pPr lvl="1"/>
            <a:endParaRPr lang="en-US" dirty="0" smtClean="0"/>
          </a:p>
          <a:p>
            <a:pPr marL="742950" lvl="1" indent="-285750">
              <a:buFont typeface="Wingdings" pitchFamily="2" charset="2"/>
              <a:buChar char="ü"/>
            </a:pPr>
            <a:endParaRPr lang="en-US" dirty="0" smtClean="0"/>
          </a:p>
          <a:p>
            <a:pPr marL="742950" lvl="1" indent="-285750">
              <a:buFont typeface="Wingdings" pitchFamily="2" charset="2"/>
              <a:buChar char="ü"/>
            </a:pPr>
            <a:endParaRPr lang="en-US" dirty="0"/>
          </a:p>
        </p:txBody>
      </p:sp>
      <p:graphicFrame>
        <p:nvGraphicFramePr>
          <p:cNvPr id="5" name="Diagram 4"/>
          <p:cNvGraphicFramePr/>
          <p:nvPr>
            <p:extLst>
              <p:ext uri="{D42A27DB-BD31-4B8C-83A1-F6EECF244321}">
                <p14:modId xmlns:p14="http://schemas.microsoft.com/office/powerpoint/2010/main" val="3952404747"/>
              </p:ext>
            </p:extLst>
          </p:nvPr>
        </p:nvGraphicFramePr>
        <p:xfrm>
          <a:off x="1466491" y="3752491"/>
          <a:ext cx="6098874" cy="234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3924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1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5">
                                            <p:graphicEl>
                                              <a:dgm id="{97203CEC-2B0F-41BE-99D5-8F575034807B}"/>
                                            </p:graphicEl>
                                          </p:spTgt>
                                        </p:tgtEl>
                                        <p:attrNameLst>
                                          <p:attrName>style.visibility</p:attrName>
                                        </p:attrNameLst>
                                      </p:cBhvr>
                                      <p:to>
                                        <p:strVal val="visible"/>
                                      </p:to>
                                    </p:set>
                                    <p:animEffect transition="in" filter="wheel(1)">
                                      <p:cBhvr>
                                        <p:cTn id="34" dur="2000"/>
                                        <p:tgtEl>
                                          <p:spTgt spid="5">
                                            <p:graphicEl>
                                              <a:dgm id="{97203CEC-2B0F-41BE-99D5-8F575034807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graphicEl>
                                              <a:dgm id="{EFEF721A-2494-4500-9869-68C16AAF6864}"/>
                                            </p:graphicEl>
                                          </p:spTgt>
                                        </p:tgtEl>
                                        <p:attrNameLst>
                                          <p:attrName>style.visibility</p:attrName>
                                        </p:attrNameLst>
                                      </p:cBhvr>
                                      <p:to>
                                        <p:strVal val="visible"/>
                                      </p:to>
                                    </p:set>
                                    <p:animEffect transition="in" filter="wheel(1)">
                                      <p:cBhvr>
                                        <p:cTn id="39" dur="2000"/>
                                        <p:tgtEl>
                                          <p:spTgt spid="5">
                                            <p:graphicEl>
                                              <a:dgm id="{EFEF721A-2494-4500-9869-68C16AAF686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
                                            <p:graphicEl>
                                              <a:dgm id="{EB44D042-94D8-44CA-939A-0867C435E826}"/>
                                            </p:graphicEl>
                                          </p:spTgt>
                                        </p:tgtEl>
                                        <p:attrNameLst>
                                          <p:attrName>style.visibility</p:attrName>
                                        </p:attrNameLst>
                                      </p:cBhvr>
                                      <p:to>
                                        <p:strVal val="visible"/>
                                      </p:to>
                                    </p:set>
                                    <p:animEffect transition="in" filter="wheel(1)">
                                      <p:cBhvr>
                                        <p:cTn id="44" dur="2000"/>
                                        <p:tgtEl>
                                          <p:spTgt spid="5">
                                            <p:graphicEl>
                                              <a:dgm id="{EB44D042-94D8-44CA-939A-0867C435E82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5">
                                            <p:graphicEl>
                                              <a:dgm id="{73D39CCC-7D44-48D8-86EA-449FC5A9BD3F}"/>
                                            </p:graphicEl>
                                          </p:spTgt>
                                        </p:tgtEl>
                                        <p:attrNameLst>
                                          <p:attrName>style.visibility</p:attrName>
                                        </p:attrNameLst>
                                      </p:cBhvr>
                                      <p:to>
                                        <p:strVal val="visible"/>
                                      </p:to>
                                    </p:set>
                                    <p:animEffect transition="in" filter="wheel(1)">
                                      <p:cBhvr>
                                        <p:cTn id="49" dur="2000"/>
                                        <p:tgtEl>
                                          <p:spTgt spid="5">
                                            <p:graphicEl>
                                              <a:dgm id="{73D39CCC-7D44-48D8-86EA-449FC5A9BD3F}"/>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5">
                                            <p:graphicEl>
                                              <a:dgm id="{610ACA76-DDA5-469A-AA60-3F7E0C818C3A}"/>
                                            </p:graphicEl>
                                          </p:spTgt>
                                        </p:tgtEl>
                                        <p:attrNameLst>
                                          <p:attrName>style.visibility</p:attrName>
                                        </p:attrNameLst>
                                      </p:cBhvr>
                                      <p:to>
                                        <p:strVal val="visible"/>
                                      </p:to>
                                    </p:set>
                                    <p:animEffect transition="in" filter="wheel(1)">
                                      <p:cBhvr>
                                        <p:cTn id="54" dur="2000"/>
                                        <p:tgtEl>
                                          <p:spTgt spid="5">
                                            <p:graphicEl>
                                              <a:dgm id="{610ACA76-DDA5-469A-AA60-3F7E0C818C3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5">
                                            <p:graphicEl>
                                              <a:dgm id="{148D0393-DBBC-4305-80DC-B0D74750DEF8}"/>
                                            </p:graphicEl>
                                          </p:spTgt>
                                        </p:tgtEl>
                                        <p:attrNameLst>
                                          <p:attrName>style.visibility</p:attrName>
                                        </p:attrNameLst>
                                      </p:cBhvr>
                                      <p:to>
                                        <p:strVal val="visible"/>
                                      </p:to>
                                    </p:set>
                                    <p:animEffect transition="in" filter="wheel(1)">
                                      <p:cBhvr>
                                        <p:cTn id="59" dur="2000"/>
                                        <p:tgtEl>
                                          <p:spTgt spid="5">
                                            <p:graphicEl>
                                              <a:dgm id="{148D0393-DBBC-4305-80DC-B0D74750DEF8}"/>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5">
                                            <p:graphicEl>
                                              <a:dgm id="{25F96306-D130-4027-A3F6-576EDC51B2CE}"/>
                                            </p:graphicEl>
                                          </p:spTgt>
                                        </p:tgtEl>
                                        <p:attrNameLst>
                                          <p:attrName>style.visibility</p:attrName>
                                        </p:attrNameLst>
                                      </p:cBhvr>
                                      <p:to>
                                        <p:strVal val="visible"/>
                                      </p:to>
                                    </p:set>
                                    <p:animEffect transition="in" filter="wheel(1)">
                                      <p:cBhvr>
                                        <p:cTn id="64" dur="2000"/>
                                        <p:tgtEl>
                                          <p:spTgt spid="5">
                                            <p:graphicEl>
                                              <a:dgm id="{25F96306-D130-4027-A3F6-576EDC51B2CE}"/>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5">
                                            <p:graphicEl>
                                              <a:dgm id="{3CF9FE1F-9D05-40F8-9A59-E8A5B4EDF489}"/>
                                            </p:graphicEl>
                                          </p:spTgt>
                                        </p:tgtEl>
                                        <p:attrNameLst>
                                          <p:attrName>style.visibility</p:attrName>
                                        </p:attrNameLst>
                                      </p:cBhvr>
                                      <p:to>
                                        <p:strVal val="visible"/>
                                      </p:to>
                                    </p:set>
                                    <p:animEffect transition="in" filter="wheel(1)">
                                      <p:cBhvr>
                                        <p:cTn id="69" dur="2000"/>
                                        <p:tgtEl>
                                          <p:spTgt spid="5">
                                            <p:graphicEl>
                                              <a:dgm id="{3CF9FE1F-9D05-40F8-9A59-E8A5B4EDF4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2862322"/>
          </a:xfrm>
          <a:prstGeom prst="rect">
            <a:avLst/>
          </a:prstGeom>
          <a:noFill/>
        </p:spPr>
        <p:txBody>
          <a:bodyPr wrap="square" rtlCol="0">
            <a:spAutoFit/>
          </a:bodyPr>
          <a:lstStyle/>
          <a:p>
            <a:pPr marL="285750" indent="-285750">
              <a:buFont typeface="Wingdings" pitchFamily="2" charset="2"/>
              <a:buChar char="q"/>
            </a:pPr>
            <a:r>
              <a:rPr lang="en-US" dirty="0" smtClean="0"/>
              <a:t>Trees and PS/nVision :</a:t>
            </a:r>
          </a:p>
          <a:p>
            <a:endParaRPr lang="en-US" dirty="0" smtClean="0"/>
          </a:p>
          <a:p>
            <a:pPr marL="742950" lvl="1" indent="-285750">
              <a:buFont typeface="Wingdings" pitchFamily="2" charset="2"/>
              <a:buChar char="ü"/>
            </a:pPr>
            <a:r>
              <a:rPr lang="en-US" b="1" dirty="0" smtClean="0"/>
              <a:t>Tree </a:t>
            </a:r>
            <a:r>
              <a:rPr lang="en-US" dirty="0"/>
              <a:t>is a graphic representation of the hierarchical relationships of data in the </a:t>
            </a:r>
            <a:r>
              <a:rPr lang="en-US" dirty="0" smtClean="0"/>
              <a:t>database;</a:t>
            </a:r>
          </a:p>
          <a:p>
            <a:pPr marL="742950" lvl="1" indent="-285750">
              <a:buFont typeface="Wingdings" pitchFamily="2" charset="2"/>
              <a:buChar char="ü"/>
            </a:pPr>
            <a:r>
              <a:rPr lang="en-US" dirty="0" smtClean="0"/>
              <a:t>provides </a:t>
            </a:r>
            <a:r>
              <a:rPr lang="en-US" dirty="0"/>
              <a:t>a way to organize related data in a logical </a:t>
            </a:r>
            <a:r>
              <a:rPr lang="en-US" dirty="0" smtClean="0"/>
              <a:t>manner;</a:t>
            </a:r>
          </a:p>
          <a:p>
            <a:pPr marL="742950" lvl="1" indent="-285750">
              <a:buFont typeface="Wingdings" pitchFamily="2" charset="2"/>
              <a:buChar char="ü"/>
            </a:pPr>
            <a:r>
              <a:rPr lang="en-US" dirty="0"/>
              <a:t>g</a:t>
            </a:r>
            <a:r>
              <a:rPr lang="en-US" dirty="0" smtClean="0"/>
              <a:t>ives </a:t>
            </a:r>
            <a:r>
              <a:rPr lang="en-US" dirty="0"/>
              <a:t>a visual summary of the tremendous amount of detailed data the system </a:t>
            </a:r>
            <a:r>
              <a:rPr lang="en-US" dirty="0" smtClean="0"/>
              <a:t>stores</a:t>
            </a:r>
          </a:p>
          <a:p>
            <a:pPr lvl="1"/>
            <a:endParaRPr lang="en-US" dirty="0" smtClean="0"/>
          </a:p>
          <a:p>
            <a:pPr marL="742950" lvl="1" indent="-285750">
              <a:buFont typeface="Wingdings" pitchFamily="2" charset="2"/>
              <a:buChar char="ü"/>
            </a:pPr>
            <a:endParaRPr lang="en-US" dirty="0" smtClean="0"/>
          </a:p>
          <a:p>
            <a:pPr marL="742950" lvl="1" indent="-285750">
              <a:buFont typeface="Wingdings" pitchFamily="2" charset="2"/>
              <a:buChar char="ü"/>
            </a:pPr>
            <a:endParaRPr lang="en-US" dirty="0"/>
          </a:p>
        </p:txBody>
      </p:sp>
      <p:sp>
        <p:nvSpPr>
          <p:cNvPr id="6" name="TextBox 5"/>
          <p:cNvSpPr txBox="1"/>
          <p:nvPr/>
        </p:nvSpPr>
        <p:spPr>
          <a:xfrm>
            <a:off x="5952226" y="5022460"/>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3668820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1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3" dur="1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1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9" dur="1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additive="base">
                                        <p:cTn id="34" dur="1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5" dur="1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 calcmode="lin" valueType="num">
                                      <p:cBhvr>
                                        <p:cTn id="40"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1" dur="1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42" dur="15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43"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sp>
        <p:nvSpPr>
          <p:cNvPr id="4" name="TextBox 3"/>
          <p:cNvSpPr txBox="1"/>
          <p:nvPr/>
        </p:nvSpPr>
        <p:spPr>
          <a:xfrm>
            <a:off x="657600" y="2037893"/>
            <a:ext cx="7841810" cy="369332"/>
          </a:xfrm>
          <a:prstGeom prst="rect">
            <a:avLst/>
          </a:prstGeom>
          <a:noFill/>
        </p:spPr>
        <p:txBody>
          <a:bodyPr wrap="square" rtlCol="0">
            <a:spAutoFit/>
          </a:bodyPr>
          <a:lstStyle/>
          <a:p>
            <a:pPr marL="285750" indent="-285750">
              <a:buFont typeface="Wingdings" pitchFamily="2" charset="2"/>
              <a:buChar char="q"/>
            </a:pPr>
            <a:r>
              <a:rPr lang="en-US" dirty="0" smtClean="0"/>
              <a:t>Trees and PS/nVision: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63" y="2407225"/>
            <a:ext cx="7556740" cy="291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14202" y="5583177"/>
            <a:ext cx="1630392" cy="369332"/>
          </a:xfrm>
          <a:prstGeom prst="rect">
            <a:avLst/>
          </a:prstGeom>
          <a:noFill/>
        </p:spPr>
        <p:txBody>
          <a:bodyPr wrap="square" rtlCol="0">
            <a:spAutoFit/>
          </a:bodyPr>
          <a:lstStyle/>
          <a:p>
            <a:r>
              <a:rPr lang="en-US" dirty="0" smtClean="0"/>
              <a:t>Continues….</a:t>
            </a:r>
            <a:endParaRPr lang="en-US" dirty="0"/>
          </a:p>
        </p:txBody>
      </p:sp>
    </p:spTree>
    <p:extLst>
      <p:ext uri="{BB962C8B-B14F-4D97-AF65-F5344CB8AC3E}">
        <p14:creationId xmlns:p14="http://schemas.microsoft.com/office/powerpoint/2010/main" val="10304397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1)">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1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1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15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0"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0225" y="1287222"/>
            <a:ext cx="5874589" cy="400110"/>
          </a:xfrm>
          <a:prstGeom prst="rect">
            <a:avLst/>
          </a:prstGeom>
          <a:noFill/>
        </p:spPr>
        <p:txBody>
          <a:bodyPr wrap="square" rtlCol="0">
            <a:spAutoFit/>
          </a:bodyPr>
          <a:lstStyle/>
          <a:p>
            <a:r>
              <a:rPr lang="en-US" sz="2000" b="1" dirty="0" smtClean="0"/>
              <a:t>Basics of </a:t>
            </a:r>
            <a:r>
              <a:rPr lang="en-US" sz="2000" b="1" dirty="0"/>
              <a:t>PeopleSoft nVision (PS/nVision)</a:t>
            </a:r>
          </a:p>
        </p:txBody>
      </p:sp>
      <p:graphicFrame>
        <p:nvGraphicFramePr>
          <p:cNvPr id="7" name="Table 6"/>
          <p:cNvGraphicFramePr>
            <a:graphicFrameLocks noGrp="1"/>
          </p:cNvGraphicFramePr>
          <p:nvPr>
            <p:extLst>
              <p:ext uri="{D42A27DB-BD31-4B8C-83A1-F6EECF244321}">
                <p14:modId xmlns:p14="http://schemas.microsoft.com/office/powerpoint/2010/main" val="2596616356"/>
              </p:ext>
            </p:extLst>
          </p:nvPr>
        </p:nvGraphicFramePr>
        <p:xfrm>
          <a:off x="897146" y="1779900"/>
          <a:ext cx="6806243" cy="3924014"/>
        </p:xfrm>
        <a:graphic>
          <a:graphicData uri="http://schemas.openxmlformats.org/drawingml/2006/table">
            <a:tbl>
              <a:tblPr firstRow="1" bandRow="1">
                <a:tableStyleId>{5C22544A-7EE6-4342-B048-85BDC9FD1C3A}</a:tableStyleId>
              </a:tblPr>
              <a:tblGrid>
                <a:gridCol w="1349368"/>
                <a:gridCol w="2659510"/>
                <a:gridCol w="2797365"/>
              </a:tblGrid>
              <a:tr h="352503">
                <a:tc gridSpan="3">
                  <a:txBody>
                    <a:bodyPr/>
                    <a:lstStyle/>
                    <a:p>
                      <a:r>
                        <a:rPr lang="en-US" dirty="0" smtClean="0"/>
                        <a:t>Tree Elements</a:t>
                      </a:r>
                      <a:endParaRPr lang="en-US" dirty="0"/>
                    </a:p>
                  </a:txBody>
                  <a:tcPr/>
                </a:tc>
                <a:tc hMerge="1">
                  <a:txBody>
                    <a:bodyPr/>
                    <a:lstStyle/>
                    <a:p>
                      <a:endParaRPr lang="en-US"/>
                    </a:p>
                  </a:txBody>
                  <a:tcPr/>
                </a:tc>
                <a:tc hMerge="1">
                  <a:txBody>
                    <a:bodyPr/>
                    <a:lstStyle/>
                    <a:p>
                      <a:endParaRPr lang="en-US"/>
                    </a:p>
                  </a:txBody>
                  <a:tcPr/>
                </a:tc>
              </a:tr>
              <a:tr h="352503">
                <a:tc>
                  <a:txBody>
                    <a:bodyPr/>
                    <a:lstStyle/>
                    <a:p>
                      <a:r>
                        <a:rPr lang="en-US" b="1" dirty="0" smtClean="0"/>
                        <a:t>Name</a:t>
                      </a:r>
                      <a:endParaRPr lang="en-US" b="1" dirty="0"/>
                    </a:p>
                  </a:txBody>
                  <a:tcPr/>
                </a:tc>
                <a:tc>
                  <a:txBody>
                    <a:bodyPr/>
                    <a:lstStyle/>
                    <a:p>
                      <a:r>
                        <a:rPr lang="en-US" b="1" dirty="0" smtClean="0"/>
                        <a:t>Description</a:t>
                      </a:r>
                      <a:endParaRPr lang="en-US" b="1" dirty="0"/>
                    </a:p>
                  </a:txBody>
                  <a:tcPr/>
                </a:tc>
                <a:tc>
                  <a:txBody>
                    <a:bodyPr/>
                    <a:lstStyle/>
                    <a:p>
                      <a:r>
                        <a:rPr lang="en-US" b="1" dirty="0" smtClean="0"/>
                        <a:t>nVision Example</a:t>
                      </a:r>
                      <a:endParaRPr lang="en-US" b="1" dirty="0"/>
                    </a:p>
                  </a:txBody>
                  <a:tcPr/>
                </a:tc>
              </a:tr>
              <a:tr h="616881">
                <a:tc>
                  <a:txBody>
                    <a:bodyPr/>
                    <a:lstStyle/>
                    <a:p>
                      <a:r>
                        <a:rPr lang="en-US" dirty="0" smtClean="0"/>
                        <a:t>Node</a:t>
                      </a:r>
                      <a:endParaRPr lang="en-US" dirty="0"/>
                    </a:p>
                  </a:txBody>
                  <a:tcPr/>
                </a:tc>
                <a:tc>
                  <a:txBody>
                    <a:bodyPr/>
                    <a:lstStyle/>
                    <a:p>
                      <a:r>
                        <a:rPr lang="en-US" baseline="0" dirty="0" smtClean="0"/>
                        <a:t>Summarizes a group of detail values or nodes</a:t>
                      </a:r>
                      <a:endParaRPr lang="en-US" dirty="0"/>
                    </a:p>
                  </a:txBody>
                  <a:tcPr/>
                </a:tc>
                <a:tc>
                  <a:txBody>
                    <a:bodyPr/>
                    <a:lstStyle/>
                    <a:p>
                      <a:r>
                        <a:rPr lang="en-US" dirty="0" smtClean="0"/>
                        <a:t>Balance Sheet</a:t>
                      </a:r>
                      <a:endParaRPr lang="en-US" dirty="0"/>
                    </a:p>
                  </a:txBody>
                  <a:tcPr/>
                </a:tc>
              </a:tr>
              <a:tr h="616881">
                <a:tc>
                  <a:txBody>
                    <a:bodyPr/>
                    <a:lstStyle/>
                    <a:p>
                      <a:r>
                        <a:rPr lang="en-US" dirty="0" smtClean="0"/>
                        <a:t>Detail Values</a:t>
                      </a:r>
                      <a:endParaRPr lang="en-US" dirty="0"/>
                    </a:p>
                  </a:txBody>
                  <a:tcPr/>
                </a:tc>
                <a:tc>
                  <a:txBody>
                    <a:bodyPr/>
                    <a:lstStyle/>
                    <a:p>
                      <a:r>
                        <a:rPr lang="en-US" dirty="0" smtClean="0"/>
                        <a:t>Lowest field attached</a:t>
                      </a:r>
                      <a:r>
                        <a:rPr lang="en-US" baseline="0" dirty="0" smtClean="0"/>
                        <a:t> to node</a:t>
                      </a:r>
                      <a:endParaRPr lang="en-US" dirty="0"/>
                    </a:p>
                  </a:txBody>
                  <a:tcPr/>
                </a:tc>
                <a:tc>
                  <a:txBody>
                    <a:bodyPr/>
                    <a:lstStyle/>
                    <a:p>
                      <a:r>
                        <a:rPr lang="en-US" dirty="0" smtClean="0"/>
                        <a:t>Accounts under</a:t>
                      </a:r>
                      <a:r>
                        <a:rPr lang="en-US" baseline="0" dirty="0" smtClean="0"/>
                        <a:t> cash node</a:t>
                      </a:r>
                      <a:endParaRPr lang="en-US" dirty="0"/>
                    </a:p>
                  </a:txBody>
                  <a:tcPr/>
                </a:tc>
              </a:tr>
              <a:tr h="352503">
                <a:tc gridSpan="3">
                  <a:txBody>
                    <a:bodyPr/>
                    <a:lstStyle/>
                    <a:p>
                      <a:r>
                        <a:rPr lang="en-US" b="1" dirty="0" smtClean="0"/>
                        <a:t>Relationship</a:t>
                      </a:r>
                      <a:endParaRPr lang="en-US" b="1" dirty="0"/>
                    </a:p>
                  </a:txBody>
                  <a:tcPr/>
                </a:tc>
                <a:tc hMerge="1">
                  <a:txBody>
                    <a:bodyPr/>
                    <a:lstStyle/>
                    <a:p>
                      <a:endParaRPr lang="en-US"/>
                    </a:p>
                  </a:txBody>
                  <a:tcPr/>
                </a:tc>
                <a:tc hMerge="1">
                  <a:txBody>
                    <a:bodyPr/>
                    <a:lstStyle/>
                    <a:p>
                      <a:endParaRPr lang="en-US"/>
                    </a:p>
                  </a:txBody>
                  <a:tcPr/>
                </a:tc>
              </a:tr>
              <a:tr h="352503">
                <a:tc>
                  <a:txBody>
                    <a:bodyPr/>
                    <a:lstStyle/>
                    <a:p>
                      <a:r>
                        <a:rPr lang="en-US" dirty="0" smtClean="0"/>
                        <a:t>Parent</a:t>
                      </a:r>
                      <a:endParaRPr lang="en-US" dirty="0"/>
                    </a:p>
                  </a:txBody>
                  <a:tcPr/>
                </a:tc>
                <a:tc>
                  <a:txBody>
                    <a:bodyPr/>
                    <a:lstStyle/>
                    <a:p>
                      <a:r>
                        <a:rPr lang="en-US" dirty="0" smtClean="0"/>
                        <a:t>Tope post node</a:t>
                      </a:r>
                      <a:endParaRPr lang="en-US" dirty="0"/>
                    </a:p>
                  </a:txBody>
                  <a:tcPr/>
                </a:tc>
                <a:tc>
                  <a:txBody>
                    <a:bodyPr/>
                    <a:lstStyle/>
                    <a:p>
                      <a:r>
                        <a:rPr lang="en-US" dirty="0" smtClean="0"/>
                        <a:t>Balance Sheet</a:t>
                      </a:r>
                      <a:endParaRPr lang="en-US" dirty="0"/>
                    </a:p>
                  </a:txBody>
                  <a:tcPr/>
                </a:tc>
              </a:tr>
              <a:tr h="616881">
                <a:tc>
                  <a:txBody>
                    <a:bodyPr/>
                    <a:lstStyle/>
                    <a:p>
                      <a:r>
                        <a:rPr lang="en-US" dirty="0" smtClean="0"/>
                        <a:t>Child</a:t>
                      </a:r>
                      <a:endParaRPr lang="en-US" dirty="0"/>
                    </a:p>
                  </a:txBody>
                  <a:tcPr/>
                </a:tc>
                <a:tc>
                  <a:txBody>
                    <a:bodyPr/>
                    <a:lstStyle/>
                    <a:p>
                      <a:r>
                        <a:rPr lang="en-US" dirty="0" smtClean="0"/>
                        <a:t>Subordinate to parent node</a:t>
                      </a:r>
                      <a:endParaRPr lang="en-US" dirty="0"/>
                    </a:p>
                  </a:txBody>
                  <a:tcPr/>
                </a:tc>
                <a:tc>
                  <a:txBody>
                    <a:bodyPr/>
                    <a:lstStyle/>
                    <a:p>
                      <a:r>
                        <a:rPr lang="en-US" dirty="0" smtClean="0"/>
                        <a:t>BALSheet </a:t>
                      </a:r>
                      <a:r>
                        <a:rPr lang="en-US" baseline="0" dirty="0" smtClean="0"/>
                        <a:t>child to All Accounts</a:t>
                      </a:r>
                      <a:endParaRPr lang="en-US" dirty="0"/>
                    </a:p>
                  </a:txBody>
                  <a:tcPr/>
                </a:tc>
              </a:tr>
              <a:tr h="540734">
                <a:tc>
                  <a:txBody>
                    <a:bodyPr/>
                    <a:lstStyle/>
                    <a:p>
                      <a:r>
                        <a:rPr lang="en-US" dirty="0" smtClean="0"/>
                        <a:t>Sibling</a:t>
                      </a:r>
                      <a:endParaRPr lang="en-US" dirty="0"/>
                    </a:p>
                  </a:txBody>
                  <a:tcPr/>
                </a:tc>
                <a:tc>
                  <a:txBody>
                    <a:bodyPr/>
                    <a:lstStyle/>
                    <a:p>
                      <a:r>
                        <a:rPr lang="en-US" dirty="0" smtClean="0"/>
                        <a:t>Node at same level</a:t>
                      </a:r>
                      <a:endParaRPr lang="en-US" dirty="0"/>
                    </a:p>
                  </a:txBody>
                  <a:tcPr/>
                </a:tc>
                <a:tc>
                  <a:txBody>
                    <a:bodyPr/>
                    <a:lstStyle/>
                    <a:p>
                      <a:r>
                        <a:rPr lang="en-US" dirty="0" smtClean="0"/>
                        <a:t>Cash and Receivables</a:t>
                      </a:r>
                      <a:endParaRPr lang="en-US" dirty="0"/>
                    </a:p>
                  </a:txBody>
                  <a:tcPr/>
                </a:tc>
              </a:tr>
            </a:tbl>
          </a:graphicData>
        </a:graphic>
      </p:graphicFrame>
    </p:spTree>
    <p:extLst>
      <p:ext uri="{BB962C8B-B14F-4D97-AF65-F5344CB8AC3E}">
        <p14:creationId xmlns:p14="http://schemas.microsoft.com/office/powerpoint/2010/main" val="38298641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E700ADF335F1E4D87E99FF16D59DB40" ma:contentTypeVersion="0" ma:contentTypeDescription="Create a new document." ma:contentTypeScope="" ma:versionID="dac78cca7395b9a96dae865401006a29">
  <xsd:schema xmlns:xsd="http://www.w3.org/2001/XMLSchema" xmlns:xs="http://www.w3.org/2001/XMLSchema" xmlns:p="http://schemas.microsoft.com/office/2006/metadata/properties" xmlns:ns2="4fad5fcc-667c-490e-8661-ea05419ed44c" targetNamespace="http://schemas.microsoft.com/office/2006/metadata/properties" ma:root="true" ma:fieldsID="9a665cf6457769932653b5cef00b9904" ns2:_="">
    <xsd:import namespace="4fad5fcc-667c-490e-8661-ea05419ed44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d5fcc-667c-490e-8661-ea05419ed4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fad5fcc-667c-490e-8661-ea05419ed44c">K7VEDEUVCE52-667-79</_dlc_DocId>
    <_dlc_DocIdUrl xmlns="4fad5fcc-667c-490e-8661-ea05419ed44c">
      <Url>https://infohub.adu.ac.ae/ArabHEUG/_layouts/15/DocIdRedir.aspx?ID=K7VEDEUVCE52-667-79</Url>
      <Description>K7VEDEUVCE52-667-79</Description>
    </_dlc_DocIdUrl>
  </documentManagement>
</p:properties>
</file>

<file path=customXml/itemProps1.xml><?xml version="1.0" encoding="utf-8"?>
<ds:datastoreItem xmlns:ds="http://schemas.openxmlformats.org/officeDocument/2006/customXml" ds:itemID="{395E756B-718D-459E-BF3B-ED2F08D66C0E}"/>
</file>

<file path=customXml/itemProps2.xml><?xml version="1.0" encoding="utf-8"?>
<ds:datastoreItem xmlns:ds="http://schemas.openxmlformats.org/officeDocument/2006/customXml" ds:itemID="{C9461DCB-7938-4DAB-91E2-CD03FE6C6DE2}"/>
</file>

<file path=customXml/itemProps3.xml><?xml version="1.0" encoding="utf-8"?>
<ds:datastoreItem xmlns:ds="http://schemas.openxmlformats.org/officeDocument/2006/customXml" ds:itemID="{27A56C8D-5E58-40AE-B2D7-897001E8FD49}"/>
</file>

<file path=customXml/itemProps4.xml><?xml version="1.0" encoding="utf-8"?>
<ds:datastoreItem xmlns:ds="http://schemas.openxmlformats.org/officeDocument/2006/customXml" ds:itemID="{30442EF0-7BB1-4278-ACCF-F6960EA407E7}"/>
</file>

<file path=docProps/app.xml><?xml version="1.0" encoding="utf-8"?>
<Properties xmlns="http://schemas.openxmlformats.org/officeDocument/2006/extended-properties" xmlns:vt="http://schemas.openxmlformats.org/officeDocument/2006/docPropsVTypes">
  <TotalTime>837</TotalTime>
  <Words>1316</Words>
  <Application>Microsoft Office PowerPoint</Application>
  <PresentationFormat>On-screen Show (4:3)</PresentationFormat>
  <Paragraphs>197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Thank You</vt:lpstr>
    </vt:vector>
  </TitlesOfParts>
  <Company>Abu Dhabi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Tellawi</dc:creator>
  <cp:lastModifiedBy>Syed Sultan</cp:lastModifiedBy>
  <cp:revision>105</cp:revision>
  <dcterms:created xsi:type="dcterms:W3CDTF">2016-02-23T12:56:43Z</dcterms:created>
  <dcterms:modified xsi:type="dcterms:W3CDTF">2016-11-03T13:03:16Z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0x0101003E700ADF335F1E4D87E99FF16D59DB40</vt:lpwstr>
  </property>
  <property fmtid="{D5CDD505-2E9C-101B-9397-08002B2CF9AE}" pid="3" name="_dlc_DocIdItemGuid">
    <vt:lpwstr>a6330605-91b2-4199-8a1b-47b39e14b20e</vt:lpwstr>
  </property>
</Properties>
</file>