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"/>
  </p:sldMasterIdLst>
  <p:notesMasterIdLst>
    <p:notesMasterId r:id="rId83"/>
  </p:notesMasterIdLst>
  <p:sldIdLst>
    <p:sldId id="441" r:id="rId2"/>
    <p:sldId id="397" r:id="rId3"/>
    <p:sldId id="337" r:id="rId4"/>
    <p:sldId id="375" r:id="rId5"/>
    <p:sldId id="398" r:id="rId6"/>
    <p:sldId id="372" r:id="rId7"/>
    <p:sldId id="346" r:id="rId8"/>
    <p:sldId id="347" r:id="rId9"/>
    <p:sldId id="290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4" r:id="rId18"/>
    <p:sldId id="385" r:id="rId19"/>
    <p:sldId id="383" r:id="rId20"/>
    <p:sldId id="439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74" r:id="rId33"/>
    <p:sldId id="349" r:id="rId34"/>
    <p:sldId id="350" r:id="rId35"/>
    <p:sldId id="399" r:id="rId36"/>
    <p:sldId id="352" r:id="rId37"/>
    <p:sldId id="357" r:id="rId38"/>
    <p:sldId id="401" r:id="rId39"/>
    <p:sldId id="405" r:id="rId40"/>
    <p:sldId id="406" r:id="rId41"/>
    <p:sldId id="407" r:id="rId42"/>
    <p:sldId id="408" r:id="rId43"/>
    <p:sldId id="409" r:id="rId44"/>
    <p:sldId id="422" r:id="rId45"/>
    <p:sldId id="368" r:id="rId46"/>
    <p:sldId id="417" r:id="rId47"/>
    <p:sldId id="418" r:id="rId48"/>
    <p:sldId id="419" r:id="rId49"/>
    <p:sldId id="348" r:id="rId50"/>
    <p:sldId id="421" r:id="rId51"/>
    <p:sldId id="420" r:id="rId52"/>
    <p:sldId id="403" r:id="rId53"/>
    <p:sldId id="356" r:id="rId54"/>
    <p:sldId id="412" r:id="rId55"/>
    <p:sldId id="425" r:id="rId56"/>
    <p:sldId id="427" r:id="rId57"/>
    <p:sldId id="413" r:id="rId58"/>
    <p:sldId id="367" r:id="rId59"/>
    <p:sldId id="404" r:id="rId60"/>
    <p:sldId id="431" r:id="rId61"/>
    <p:sldId id="433" r:id="rId62"/>
    <p:sldId id="435" r:id="rId63"/>
    <p:sldId id="414" r:id="rId64"/>
    <p:sldId id="434" r:id="rId65"/>
    <p:sldId id="432" r:id="rId66"/>
    <p:sldId id="429" r:id="rId67"/>
    <p:sldId id="437" r:id="rId68"/>
    <p:sldId id="438" r:id="rId69"/>
    <p:sldId id="430" r:id="rId70"/>
    <p:sldId id="436" r:id="rId71"/>
    <p:sldId id="426" r:id="rId72"/>
    <p:sldId id="415" r:id="rId73"/>
    <p:sldId id="416" r:id="rId74"/>
    <p:sldId id="363" r:id="rId75"/>
    <p:sldId id="365" r:id="rId76"/>
    <p:sldId id="423" r:id="rId77"/>
    <p:sldId id="364" r:id="rId78"/>
    <p:sldId id="366" r:id="rId79"/>
    <p:sldId id="336" r:id="rId80"/>
    <p:sldId id="333" r:id="rId81"/>
    <p:sldId id="411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CFB"/>
    <a:srgbClr val="70B6EA"/>
    <a:srgbClr val="0F4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7" autoAdjust="0"/>
  </p:normalViewPr>
  <p:slideViewPr>
    <p:cSldViewPr snapToGrid="0">
      <p:cViewPr varScale="1">
        <p:scale>
          <a:sx n="97" d="100"/>
          <a:sy n="97" d="100"/>
        </p:scale>
        <p:origin x="1548" y="84"/>
      </p:cViewPr>
      <p:guideLst/>
    </p:cSldViewPr>
  </p:slideViewPr>
  <p:outlineViewPr>
    <p:cViewPr>
      <p:scale>
        <a:sx n="33" d="100"/>
        <a:sy n="33" d="100"/>
      </p:scale>
      <p:origin x="0" y="-150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7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47" Type="http://schemas.openxmlformats.org/officeDocument/2006/relationships/slide" Target="slides/slide49.xml"/><Relationship Id="rId50" Type="http://schemas.openxmlformats.org/officeDocument/2006/relationships/slide" Target="slides/slide52.xml"/><Relationship Id="rId55" Type="http://schemas.openxmlformats.org/officeDocument/2006/relationships/slide" Target="slides/slide59.xml"/><Relationship Id="rId63" Type="http://schemas.openxmlformats.org/officeDocument/2006/relationships/slide" Target="slides/slide78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30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7.xml"/><Relationship Id="rId53" Type="http://schemas.openxmlformats.org/officeDocument/2006/relationships/slide" Target="slides/slide57.xml"/><Relationship Id="rId58" Type="http://schemas.openxmlformats.org/officeDocument/2006/relationships/slide" Target="slides/slide72.xml"/><Relationship Id="rId66" Type="http://schemas.openxmlformats.org/officeDocument/2006/relationships/slide" Target="slides/slide81.xml"/><Relationship Id="rId5" Type="http://schemas.openxmlformats.org/officeDocument/2006/relationships/slide" Target="slides/slide5.xml"/><Relationship Id="rId61" Type="http://schemas.openxmlformats.org/officeDocument/2006/relationships/slide" Target="slides/slide75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5.xml"/><Relationship Id="rId48" Type="http://schemas.openxmlformats.org/officeDocument/2006/relationships/slide" Target="slides/slide50.xml"/><Relationship Id="rId56" Type="http://schemas.openxmlformats.org/officeDocument/2006/relationships/slide" Target="slides/slide63.xml"/><Relationship Id="rId64" Type="http://schemas.openxmlformats.org/officeDocument/2006/relationships/slide" Target="slides/slide79.xml"/><Relationship Id="rId8" Type="http://schemas.openxmlformats.org/officeDocument/2006/relationships/slide" Target="slides/slide8.xml"/><Relationship Id="rId51" Type="http://schemas.openxmlformats.org/officeDocument/2006/relationships/slide" Target="slides/slide53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8.xml"/><Relationship Id="rId59" Type="http://schemas.openxmlformats.org/officeDocument/2006/relationships/slide" Target="slides/slide73.xml"/><Relationship Id="rId20" Type="http://schemas.openxmlformats.org/officeDocument/2006/relationships/slide" Target="slides/slide21.xml"/><Relationship Id="rId41" Type="http://schemas.openxmlformats.org/officeDocument/2006/relationships/slide" Target="slides/slide42.xml"/><Relationship Id="rId54" Type="http://schemas.openxmlformats.org/officeDocument/2006/relationships/slide" Target="slides/slide58.xml"/><Relationship Id="rId62" Type="http://schemas.openxmlformats.org/officeDocument/2006/relationships/slide" Target="slides/slide77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1.xml"/><Relationship Id="rId57" Type="http://schemas.openxmlformats.org/officeDocument/2006/relationships/slide" Target="slides/slide65.xml"/><Relationship Id="rId10" Type="http://schemas.openxmlformats.org/officeDocument/2006/relationships/slide" Target="slides/slide10.xml"/><Relationship Id="rId31" Type="http://schemas.openxmlformats.org/officeDocument/2006/relationships/slide" Target="slides/slide32.xml"/><Relationship Id="rId44" Type="http://schemas.openxmlformats.org/officeDocument/2006/relationships/slide" Target="slides/slide46.xml"/><Relationship Id="rId52" Type="http://schemas.openxmlformats.org/officeDocument/2006/relationships/slide" Target="slides/slide54.xml"/><Relationship Id="rId60" Type="http://schemas.openxmlformats.org/officeDocument/2006/relationships/slide" Target="slides/slide74.xml"/><Relationship Id="rId65" Type="http://schemas.openxmlformats.org/officeDocument/2006/relationships/slide" Target="slides/slide8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45489-B855-405F-A6C0-0234428FBA08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D280B-2085-4ECF-907D-282398D55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95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61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Canvas doesn’t</a:t>
            </a:r>
            <a:r>
              <a:rPr lang="en-US" baseline="0" dirty="0" smtClean="0"/>
              <a:t> need to use the ‘Course Template’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964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at SaNS</a:t>
            </a:r>
            <a:r>
              <a:rPr lang="en-US" baseline="0" dirty="0" smtClean="0"/>
              <a:t> use a more complicated structure, we developed a course-hierarchy</a:t>
            </a:r>
          </a:p>
          <a:p>
            <a:r>
              <a:rPr lang="en-US" baseline="0" dirty="0" smtClean="0"/>
              <a:t>(actually, this serves as the first design of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Enrollment and Activity Management’)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344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triggers for different data-flows and different</a:t>
            </a:r>
            <a:r>
              <a:rPr lang="en-US" baseline="0" dirty="0" smtClean="0"/>
              <a:t> CS-</a:t>
            </a:r>
            <a:r>
              <a:rPr lang="en-US" baseline="0" dirty="0" err="1" smtClean="0"/>
              <a:t>processess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593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no logic in the trigger, so every events leads to a message, even if that’s useless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47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79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629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80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38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Who has a real-time integration </a:t>
            </a:r>
            <a:r>
              <a:rPr lang="en-US" noProof="0" dirty="0" smtClean="0"/>
              <a:t>between CS and an LMS working</a:t>
            </a:r>
            <a:r>
              <a:rPr lang="en-US" noProof="0" dirty="0" smtClean="0"/>
              <a:t>?</a:t>
            </a:r>
          </a:p>
          <a:p>
            <a:r>
              <a:rPr lang="en-US" noProof="0" dirty="0" smtClean="0"/>
              <a:t>Who</a:t>
            </a:r>
            <a:r>
              <a:rPr lang="en-US" baseline="0" noProof="0" dirty="0" smtClean="0"/>
              <a:t> uses </a:t>
            </a:r>
            <a:r>
              <a:rPr lang="en-US" baseline="0" noProof="0" dirty="0" smtClean="0"/>
              <a:t>SAIP or is implementing it?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62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have</a:t>
            </a:r>
            <a:r>
              <a:rPr lang="en-US" baseline="0" dirty="0" smtClean="0"/>
              <a:t> Amsterdam, Leiden en Utrecht in common?</a:t>
            </a:r>
          </a:p>
          <a:p>
            <a:r>
              <a:rPr lang="en-US" baseline="0" dirty="0" smtClean="0"/>
              <a:t>Yes, the theme of the conference has its departure here: the canals are all about fluid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E3E4-A70E-4BCE-882B-5225FC4163A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78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E3E4-A70E-4BCE-882B-5225FC4163A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2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F4E5D-E98D-4488-BC41-4626E0C2C94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82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but where does it come</a:t>
            </a:r>
            <a:r>
              <a:rPr lang="en-US" baseline="0" dirty="0" smtClean="0"/>
              <a:t> from?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23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27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the CS</a:t>
            </a:r>
            <a:r>
              <a:rPr lang="en-US" baseline="0" dirty="0" smtClean="0"/>
              <a:t> part of the environment</a:t>
            </a:r>
          </a:p>
          <a:p>
            <a:r>
              <a:rPr lang="en-US" dirty="0" smtClean="0"/>
              <a:t>So </a:t>
            </a:r>
            <a:r>
              <a:rPr lang="en-US" dirty="0" smtClean="0"/>
              <a:t>we don’t import (yet) grades from</a:t>
            </a:r>
            <a:r>
              <a:rPr lang="en-US" baseline="0" dirty="0" smtClean="0"/>
              <a:t> Canvas in CS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7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something on the difference</a:t>
            </a:r>
            <a:r>
              <a:rPr lang="en-US" baseline="0" dirty="0" smtClean="0"/>
              <a:t> in definitions</a:t>
            </a:r>
          </a:p>
          <a:p>
            <a:r>
              <a:rPr lang="en-US" baseline="0" dirty="0" smtClean="0"/>
              <a:t>Both sides want to be compliant to the </a:t>
            </a:r>
            <a:r>
              <a:rPr lang="en-US" baseline="0" dirty="0" err="1" smtClean="0"/>
              <a:t>internatiol</a:t>
            </a:r>
            <a:r>
              <a:rPr lang="en-US" baseline="0" dirty="0" smtClean="0"/>
              <a:t> IMS-LIS specification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280B-2085-4ECF-907D-282398D55C01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44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46" y="4960137"/>
            <a:ext cx="5254654" cy="146304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1774796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2" indent="0" algn="ctr">
              <a:buNone/>
              <a:defRPr sz="1200"/>
            </a:lvl2pPr>
            <a:lvl3pPr marL="685783" indent="0" algn="ctr">
              <a:buNone/>
              <a:defRPr sz="12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‹nr.›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1" y="6202978"/>
            <a:ext cx="565293" cy="5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4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026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46" y="4960137"/>
            <a:ext cx="5254654" cy="146304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1774796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‹nr.›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" y="6202983"/>
            <a:ext cx="565293" cy="5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4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43" y="579078"/>
            <a:ext cx="7315200" cy="14996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42" y="2263019"/>
            <a:ext cx="3491393" cy="402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5736" y="2255380"/>
            <a:ext cx="3480907" cy="402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1442" y="6470704"/>
            <a:ext cx="2609371" cy="274320"/>
          </a:xfrm>
        </p:spPr>
        <p:txBody>
          <a:bodyPr/>
          <a:lstStyle/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594443" cy="274320"/>
          </a:xfrm>
        </p:spPr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43" y="593734"/>
            <a:ext cx="7315200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42" y="2179636"/>
            <a:ext cx="3491393" cy="7881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442" y="2967788"/>
            <a:ext cx="3491394" cy="33415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446" y="2179636"/>
            <a:ext cx="3515197" cy="7881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446" y="2967788"/>
            <a:ext cx="3515197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1442" y="6470704"/>
            <a:ext cx="2685342" cy="274320"/>
          </a:xfrm>
        </p:spPr>
        <p:txBody>
          <a:bodyPr/>
          <a:lstStyle/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679696" cy="274320"/>
          </a:xfrm>
        </p:spPr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46" y="4960138"/>
            <a:ext cx="5254654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1774796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" y="6202981"/>
            <a:ext cx="563579" cy="5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546" y="579079"/>
            <a:ext cx="731520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546" y="2263019"/>
            <a:ext cx="731520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7546" y="6470704"/>
            <a:ext cx="256897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60054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08" y="6470704"/>
            <a:ext cx="4445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58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7" y="6202983"/>
            <a:ext cx="565293" cy="5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0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lnSpc>
          <a:spcPct val="80000"/>
        </a:lnSpc>
        <a:spcBef>
          <a:spcPct val="0"/>
        </a:spcBef>
        <a:buNone/>
        <a:defRPr sz="440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jsgrob@uva.nl" TargetMode="External"/><Relationship Id="rId2" Type="http://schemas.openxmlformats.org/officeDocument/2006/relationships/hyperlink" Target="mailto:hans.janssen@sans-ec.n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Interfacing </a:t>
            </a:r>
            <a:r>
              <a:rPr lang="en-US" dirty="0"/>
              <a:t>Courses and </a:t>
            </a:r>
            <a:r>
              <a:rPr lang="en-US" dirty="0" smtClean="0"/>
              <a:t>Enrollments from CS to an LMS</a:t>
            </a:r>
            <a:endParaRPr lang="en-US" noProof="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SESSION 4517</a:t>
            </a:r>
          </a:p>
          <a:p>
            <a:r>
              <a:rPr lang="en-US" sz="1800" dirty="0" smtClean="0"/>
              <a:t>OCT </a:t>
            </a:r>
            <a:r>
              <a:rPr lang="en-US" sz="1800" dirty="0"/>
              <a:t>10, 2018</a:t>
            </a:r>
            <a:endParaRPr lang="nl-NL" sz="1800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9A8B3FD3-A5E4-4BB5-B006-261DED46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3014"/>
          <a:stretch>
            <a:fillRect/>
          </a:stretch>
        </p:blipFill>
        <p:spPr>
          <a:xfrm>
            <a:off x="2286" y="0"/>
            <a:ext cx="9141714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8" y="1179308"/>
            <a:ext cx="2850356" cy="27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Interfacing </a:t>
            </a:r>
            <a:r>
              <a:rPr lang="en-US" noProof="0" dirty="0"/>
              <a:t>CS and Canvas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Functional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21422" b="2557"/>
          <a:stretch/>
        </p:blipFill>
        <p:spPr>
          <a:xfrm>
            <a:off x="-8709" y="8710"/>
            <a:ext cx="9152709" cy="4554582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14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WHY?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286000"/>
            <a:ext cx="4012910" cy="4023360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Students are enrolled into courses only once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There are no discrepancies between Campus Solutions and Canvas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It’s clear to all employees which students follow education at the UvA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No double work</a:t>
            </a: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No shadow administration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-432" r="26920"/>
          <a:stretch/>
        </p:blipFill>
        <p:spPr>
          <a:xfrm>
            <a:off x="5660571" y="2272937"/>
            <a:ext cx="2429692" cy="3034284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97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286000"/>
            <a:ext cx="4021617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user can control real time </a:t>
            </a:r>
            <a:r>
              <a:rPr lang="en-US" b="1" dirty="0" smtClean="0"/>
              <a:t>which</a:t>
            </a:r>
            <a:r>
              <a:rPr lang="en-US" dirty="0" smtClean="0"/>
              <a:t> courses go to Canvas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user can control </a:t>
            </a:r>
            <a:r>
              <a:rPr lang="en-US" b="1" dirty="0" smtClean="0"/>
              <a:t>when</a:t>
            </a:r>
            <a:r>
              <a:rPr lang="en-US" dirty="0" smtClean="0"/>
              <a:t> courses go to Canvas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user can control when </a:t>
            </a:r>
            <a:r>
              <a:rPr lang="en-US" b="1" dirty="0" smtClean="0"/>
              <a:t>enrollments</a:t>
            </a:r>
            <a:r>
              <a:rPr lang="en-US" dirty="0" smtClean="0"/>
              <a:t> go to Canvas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user can </a:t>
            </a:r>
            <a:r>
              <a:rPr lang="en-US" b="1" dirty="0" smtClean="0"/>
              <a:t>edit/fix</a:t>
            </a:r>
            <a:r>
              <a:rPr lang="en-US" dirty="0" smtClean="0"/>
              <a:t> enrollments and drops anytime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4" y="2286000"/>
            <a:ext cx="3622765" cy="2415176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37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286000"/>
            <a:ext cx="4021617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user gets </a:t>
            </a:r>
            <a:r>
              <a:rPr lang="en-US" b="1" dirty="0"/>
              <a:t>feedback</a:t>
            </a:r>
            <a:r>
              <a:rPr lang="en-US" dirty="0"/>
              <a:t> from Canvas in Campus Solutions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user can create a course in Canvas </a:t>
            </a:r>
            <a:r>
              <a:rPr lang="en-US" b="1" dirty="0"/>
              <a:t>after</a:t>
            </a:r>
            <a:r>
              <a:rPr lang="en-US" dirty="0"/>
              <a:t> student </a:t>
            </a:r>
            <a:r>
              <a:rPr lang="en-US" dirty="0" smtClean="0"/>
              <a:t>enrollment </a:t>
            </a:r>
            <a:r>
              <a:rPr lang="en-US" dirty="0"/>
              <a:t>in Campus Solutions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A </a:t>
            </a:r>
            <a:r>
              <a:rPr lang="en-US" b="1" dirty="0"/>
              <a:t>batch process </a:t>
            </a:r>
            <a:r>
              <a:rPr lang="en-US" dirty="0"/>
              <a:t>exports all subsequent </a:t>
            </a:r>
            <a:r>
              <a:rPr lang="en-US" dirty="0" smtClean="0"/>
              <a:t>enrollments </a:t>
            </a:r>
            <a:r>
              <a:rPr lang="en-US" dirty="0"/>
              <a:t>and drops to Canvas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4" y="2286000"/>
            <a:ext cx="3622765" cy="2415176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05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HOW?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We use class attributes to trigger courses and enrollments to Canvas:</a:t>
            </a:r>
          </a:p>
          <a:p>
            <a:pPr marL="0" indent="0">
              <a:buNone/>
            </a:pPr>
            <a:endParaRPr lang="en-US" dirty="0" smtClean="0"/>
          </a:p>
          <a:p>
            <a:pPr marL="354711" lvl="1" indent="-180975">
              <a:buFont typeface="Arial" panose="020B0604020202020204" pitchFamily="34" charset="0"/>
              <a:buChar char="•"/>
            </a:pPr>
            <a:r>
              <a:rPr lang="en-US" dirty="0" smtClean="0"/>
              <a:t>CVSA = J (Yes) 			Course goes to Canvas</a:t>
            </a:r>
          </a:p>
          <a:p>
            <a:pPr marL="354711" lvl="1" indent="-18097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3736" lvl="1" indent="0">
              <a:buNone/>
            </a:pPr>
            <a:endParaRPr lang="en-US" dirty="0" smtClean="0"/>
          </a:p>
          <a:p>
            <a:pPr marL="354711" lvl="1" indent="-180975">
              <a:buFont typeface="Arial" panose="020B0604020202020204" pitchFamily="34" charset="0"/>
              <a:buChar char="•"/>
            </a:pPr>
            <a:r>
              <a:rPr lang="en-US" dirty="0" smtClean="0"/>
              <a:t>CVST = J (Yes)			Student enrollments go to Canvas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838091" y="29502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ight Arrow 5"/>
          <p:cNvSpPr/>
          <p:nvPr/>
        </p:nvSpPr>
        <p:spPr>
          <a:xfrm>
            <a:off x="2838091" y="38130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3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ClAss</a:t>
            </a:r>
            <a:r>
              <a:rPr lang="en-US" noProof="0" dirty="0" smtClean="0"/>
              <a:t> attributes in CS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619160"/>
            <a:ext cx="4951217" cy="4870961"/>
          </a:xfrm>
        </p:spPr>
      </p:pic>
      <p:sp>
        <p:nvSpPr>
          <p:cNvPr id="9" name="Rounded Rectangle 8"/>
          <p:cNvSpPr/>
          <p:nvPr/>
        </p:nvSpPr>
        <p:spPr>
          <a:xfrm>
            <a:off x="379562" y="5633049"/>
            <a:ext cx="5702061" cy="58275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5719313" y="1619160"/>
            <a:ext cx="301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Main</a:t>
            </a:r>
            <a:r>
              <a:rPr lang="nl-NL" dirty="0" smtClean="0"/>
              <a:t> Menu &gt; </a:t>
            </a:r>
          </a:p>
          <a:p>
            <a:r>
              <a:rPr lang="nl-NL" dirty="0" smtClean="0"/>
              <a:t>Curriculum Management &gt; Schedule of Classes &gt; </a:t>
            </a:r>
            <a:r>
              <a:rPr lang="nl-NL" dirty="0" err="1" smtClean="0"/>
              <a:t>Maintain</a:t>
            </a:r>
            <a:r>
              <a:rPr lang="nl-NL" dirty="0" smtClean="0"/>
              <a:t> Schedule of Classes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ClAss</a:t>
            </a:r>
            <a:r>
              <a:rPr lang="en-US" noProof="0" dirty="0" smtClean="0"/>
              <a:t> attributes in CS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619160"/>
            <a:ext cx="4951217" cy="4870961"/>
          </a:xfrm>
        </p:spPr>
      </p:pic>
      <p:sp>
        <p:nvSpPr>
          <p:cNvPr id="9" name="Rounded Rectangle 8"/>
          <p:cNvSpPr/>
          <p:nvPr/>
        </p:nvSpPr>
        <p:spPr>
          <a:xfrm>
            <a:off x="768096" y="6176512"/>
            <a:ext cx="525123" cy="31360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5719313" y="1619160"/>
            <a:ext cx="301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Main</a:t>
            </a:r>
            <a:r>
              <a:rPr lang="nl-NL" dirty="0" smtClean="0"/>
              <a:t> Menu &gt; </a:t>
            </a:r>
          </a:p>
          <a:p>
            <a:r>
              <a:rPr lang="nl-NL" dirty="0" smtClean="0"/>
              <a:t>Curriculum Management &gt; Schedule of Classes &gt; </a:t>
            </a:r>
            <a:r>
              <a:rPr lang="nl-NL" dirty="0" err="1" smtClean="0"/>
              <a:t>Maintain</a:t>
            </a:r>
            <a:r>
              <a:rPr lang="nl-NL" dirty="0" smtClean="0"/>
              <a:t> Schedule of Classes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51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ClAss</a:t>
            </a:r>
            <a:r>
              <a:rPr lang="en-US" noProof="0" dirty="0" smtClean="0"/>
              <a:t> attributes in CS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084832"/>
            <a:ext cx="7419975" cy="139065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00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ClAss</a:t>
            </a:r>
            <a:r>
              <a:rPr lang="en-US" noProof="0" dirty="0" smtClean="0"/>
              <a:t> attributes in CS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084832"/>
            <a:ext cx="7419975" cy="1390650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0" y="1689463"/>
            <a:ext cx="8516983" cy="23338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84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Course in Canvas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10" name="Afbeelding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7" y="2721261"/>
            <a:ext cx="5618146" cy="22025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89253" y="3273700"/>
            <a:ext cx="1945850" cy="64698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Left Arrow 5"/>
          <p:cNvSpPr/>
          <p:nvPr/>
        </p:nvSpPr>
        <p:spPr>
          <a:xfrm rot="17854253">
            <a:off x="6138287" y="2501711"/>
            <a:ext cx="793630" cy="5745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845247" y="1843384"/>
            <a:ext cx="2562045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CS Term + Class </a:t>
            </a:r>
            <a:r>
              <a:rPr lang="nl-NL" dirty="0" err="1" smtClean="0"/>
              <a:t>Number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3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bg1"/>
                </a:solidFill>
              </a:rPr>
              <a:t>presenters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Hans Janssen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Product Manager</a:t>
            </a:r>
            <a:br>
              <a:rPr lang="en-US" smtClean="0"/>
            </a:br>
            <a:r>
              <a:rPr lang="en-US" smtClean="0"/>
              <a:t>SaNS Expertise Centre</a:t>
            </a:r>
            <a:br>
              <a:rPr lang="en-US" smtClean="0"/>
            </a:br>
            <a:r>
              <a:rPr lang="en-US" smtClean="0">
                <a:hlinkClick r:id="rId2"/>
              </a:rPr>
              <a:t>hans.janssen@sans-ec.nl</a:t>
            </a:r>
            <a:endParaRPr lang="en-US" smtClean="0"/>
          </a:p>
          <a:p>
            <a:r>
              <a:rPr lang="en-US" smtClean="0"/>
              <a:t>Hans has a background in study advising, functional maintenance and information management. He has worked for the SaNS Expertise Centre as Product Manager and Solutions Architect since 2008.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mtClean="0"/>
              <a:t>Gijs Grob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Functional Consultant</a:t>
            </a:r>
            <a:br>
              <a:rPr lang="en-US" dirty="0" smtClean="0"/>
            </a:br>
            <a:r>
              <a:rPr lang="en-US" dirty="0" smtClean="0"/>
              <a:t>University of Amsterdam</a:t>
            </a:r>
            <a:br>
              <a:rPr lang="en-US" dirty="0" smtClean="0"/>
            </a:br>
            <a:r>
              <a:rPr lang="nl-NL" dirty="0" smtClean="0">
                <a:hlinkClick r:id="rId3"/>
              </a:rPr>
              <a:t>gijsgrob@uva.nl</a:t>
            </a:r>
            <a:r>
              <a:rPr lang="nl-NL" dirty="0" smtClean="0"/>
              <a:t> </a:t>
            </a:r>
          </a:p>
          <a:p>
            <a:r>
              <a:rPr lang="en-US" dirty="0" smtClean="0"/>
              <a:t>Gijs has a background in biology. He has worked as a functional application manager of Campus Solutions for the University of Amsterdam since 2013.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46" y="733468"/>
            <a:ext cx="2830136" cy="1132055"/>
          </a:xfrm>
          <a:prstGeom prst="rect">
            <a:avLst/>
          </a:prstGeom>
          <a:noFill/>
        </p:spPr>
      </p:pic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course in Canvas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20</a:t>
            </a:fld>
            <a:endParaRPr lang="en-US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46" y="2187711"/>
            <a:ext cx="7359112" cy="40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6686" y="2595154"/>
            <a:ext cx="2351314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1058092" y="3166888"/>
            <a:ext cx="16285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Campus Solutions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32200" y="3248297"/>
            <a:ext cx="1079137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5168538" y="2595154"/>
            <a:ext cx="2351314" cy="2220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529944" y="3166888"/>
            <a:ext cx="16285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Black-board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82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6686" y="2595154"/>
            <a:ext cx="2351314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1058092" y="3166888"/>
            <a:ext cx="16285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Campus Solutions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32200" y="3248297"/>
            <a:ext cx="1079137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5168538" y="2595154"/>
            <a:ext cx="2351314" cy="2220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529944" y="3166888"/>
            <a:ext cx="16285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Black Box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9944" y="2804160"/>
            <a:ext cx="3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?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1544" y="2804159"/>
            <a:ext cx="3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?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9944" y="4040777"/>
            <a:ext cx="3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?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8099" y="3366943"/>
            <a:ext cx="3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?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1544" y="4108278"/>
            <a:ext cx="3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?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3721" y="3478324"/>
            <a:ext cx="3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?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0024" y="2677136"/>
            <a:ext cx="3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?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744" y="4176192"/>
            <a:ext cx="3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?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14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6686" y="2595154"/>
            <a:ext cx="2351314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1058092" y="3166888"/>
            <a:ext cx="16285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Campus Solutions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38369" y="2770648"/>
            <a:ext cx="1079137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5168538" y="2595154"/>
            <a:ext cx="2351314" cy="22206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529944" y="3413109"/>
            <a:ext cx="16285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Canvas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flipH="1">
            <a:off x="3632198" y="3799903"/>
            <a:ext cx="1085307" cy="792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983122"/>
            <a:ext cx="6112893" cy="41693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6815" y="5443268"/>
            <a:ext cx="6607834" cy="27604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10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9" y="2408207"/>
            <a:ext cx="8317557" cy="17238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1705" y="3519577"/>
            <a:ext cx="5193103" cy="27604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0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755205"/>
            <a:ext cx="6981825" cy="4486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69674" y="5426015"/>
            <a:ext cx="6254152" cy="38818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ounded Rectangle 6"/>
          <p:cNvSpPr/>
          <p:nvPr/>
        </p:nvSpPr>
        <p:spPr>
          <a:xfrm>
            <a:off x="5331125" y="2005351"/>
            <a:ext cx="828135" cy="30870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8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755205"/>
            <a:ext cx="6981825" cy="4486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83410" y="5773809"/>
            <a:ext cx="6254152" cy="38818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6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III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Table SNS_CANVAS_ENR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4" y="2810420"/>
            <a:ext cx="8543925" cy="264795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III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8" y="2660714"/>
            <a:ext cx="7835210" cy="358333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Table SNS_CANVAS_ENR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47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Goal of this presentation</a:t>
            </a:r>
            <a:endParaRPr 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buFont typeface="Wingdings" panose="05000000000000000000" pitchFamily="2" charset="2"/>
              <a:buChar char="Ø"/>
            </a:pPr>
            <a:r>
              <a:rPr lang="en-US" dirty="0" smtClean="0"/>
              <a:t>Demonstrate the flow from CS to Canvas</a:t>
            </a:r>
          </a:p>
          <a:p>
            <a:pPr marL="225425" indent="-225425">
              <a:buFont typeface="Wingdings" panose="05000000000000000000" pitchFamily="2" charset="2"/>
              <a:buChar char="Ø"/>
            </a:pPr>
            <a:r>
              <a:rPr lang="en-US" dirty="0" smtClean="0"/>
              <a:t>Explain the difficulties in exporting </a:t>
            </a:r>
            <a:br>
              <a:rPr lang="en-US" dirty="0" smtClean="0"/>
            </a:br>
            <a:r>
              <a:rPr lang="en-US" dirty="0" smtClean="0"/>
              <a:t>course information to an LMS</a:t>
            </a:r>
          </a:p>
          <a:p>
            <a:pPr marL="225425" indent="-225425">
              <a:buFont typeface="Wingdings" panose="05000000000000000000" pitchFamily="2" charset="2"/>
              <a:buChar char="Ø"/>
            </a:pPr>
            <a:r>
              <a:rPr lang="en-US" dirty="0" smtClean="0"/>
              <a:t>Functionality of SAIP, and why we didn’t use it </a:t>
            </a:r>
          </a:p>
          <a:p>
            <a:pPr marL="225425" indent="-225425">
              <a:buFont typeface="Wingdings" panose="05000000000000000000" pitchFamily="2" charset="2"/>
              <a:buChar char="Ø"/>
            </a:pPr>
            <a:r>
              <a:rPr lang="en-US" dirty="0" smtClean="0"/>
              <a:t>Show the power of our ‘Generic Interface’</a:t>
            </a:r>
          </a:p>
          <a:p>
            <a:pPr marL="225425" indent="-225425">
              <a:buFont typeface="Wingdings" panose="05000000000000000000" pitchFamily="2" charset="2"/>
              <a:buChar char="Ø"/>
            </a:pPr>
            <a:r>
              <a:rPr lang="en-US" dirty="0" smtClean="0"/>
              <a:t>Show what webservices, messages </a:t>
            </a:r>
            <a:br>
              <a:rPr lang="en-US" dirty="0" smtClean="0"/>
            </a:br>
            <a:r>
              <a:rPr lang="en-US" dirty="0" smtClean="0"/>
              <a:t>and mappings are used</a:t>
            </a:r>
          </a:p>
          <a:p>
            <a:pPr marL="225425" indent="-225425">
              <a:buFont typeface="Wingdings" panose="05000000000000000000" pitchFamily="2" charset="2"/>
              <a:buChar char="Ø"/>
            </a:pPr>
            <a:r>
              <a:rPr lang="en-US" dirty="0" smtClean="0"/>
              <a:t>Explain how we handle Feedback from Canvas</a:t>
            </a:r>
          </a:p>
          <a:p>
            <a:pPr marL="225425" indent="-225425">
              <a:buFont typeface="Wingdings" panose="05000000000000000000" pitchFamily="2" charset="2"/>
              <a:buChar char="Ø"/>
            </a:pPr>
            <a:r>
              <a:rPr lang="en-US" dirty="0" smtClean="0"/>
              <a:t>Lessons learned, mistakes to avoid</a:t>
            </a:r>
          </a:p>
          <a:p>
            <a:pPr marL="225425" indent="-225425">
              <a:buFont typeface="Wingdings" panose="05000000000000000000" pitchFamily="2" charset="2"/>
              <a:buChar char="Ø"/>
            </a:pPr>
            <a:r>
              <a:rPr lang="en-US" dirty="0" smtClean="0"/>
              <a:t>Next steps: serving different Learning </a:t>
            </a:r>
            <a:r>
              <a:rPr lang="en-US" dirty="0"/>
              <a:t>M</a:t>
            </a:r>
            <a:r>
              <a:rPr lang="en-US" dirty="0" smtClean="0"/>
              <a:t>anagement Systems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29" y="2661975"/>
            <a:ext cx="1513242" cy="756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5" y="4770094"/>
            <a:ext cx="1847313" cy="4348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65" y="3855693"/>
            <a:ext cx="1826843" cy="4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from Canvas IN CS III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8" y="2660714"/>
            <a:ext cx="7835210" cy="358333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Table SNS_CANVAS_ENR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43447" y="3721892"/>
            <a:ext cx="581572" cy="18587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Left Arrow 7"/>
          <p:cNvSpPr/>
          <p:nvPr/>
        </p:nvSpPr>
        <p:spPr>
          <a:xfrm rot="20065243">
            <a:off x="3986197" y="3410157"/>
            <a:ext cx="499637" cy="3968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547014" y="3049060"/>
            <a:ext cx="102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Enrolled</a:t>
            </a:r>
            <a:endParaRPr lang="nl-NL" dirty="0"/>
          </a:p>
        </p:txBody>
      </p:sp>
      <p:sp>
        <p:nvSpPr>
          <p:cNvPr id="11" name="Rounded Rectangle 10"/>
          <p:cNvSpPr/>
          <p:nvPr/>
        </p:nvSpPr>
        <p:spPr>
          <a:xfrm>
            <a:off x="4547014" y="3049061"/>
            <a:ext cx="956803" cy="369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29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Interfacing CS and Canvas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Technical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0817" b="23270"/>
          <a:stretch/>
        </p:blipFill>
        <p:spPr>
          <a:xfrm>
            <a:off x="0" y="-30253"/>
            <a:ext cx="9144001" cy="4593627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93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Functionality - Recapitulation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Courses and classes are created in CS and exported to Canvas</a:t>
            </a:r>
          </a:p>
          <a:p>
            <a:pPr lvl="1"/>
            <a:r>
              <a:rPr lang="en-US" dirty="0" smtClean="0"/>
              <a:t>Real Time</a:t>
            </a:r>
          </a:p>
          <a:p>
            <a:pPr lvl="1"/>
            <a:r>
              <a:rPr lang="en-US" dirty="0" smtClean="0"/>
              <a:t>Triggered by teacher/coordinator</a:t>
            </a:r>
          </a:p>
          <a:p>
            <a:pPr lvl="1"/>
            <a:r>
              <a:rPr lang="en-US" dirty="0" smtClean="0"/>
              <a:t>On individual basis</a:t>
            </a:r>
          </a:p>
          <a:p>
            <a:pPr lvl="1"/>
            <a:r>
              <a:rPr lang="en-US" dirty="0" smtClean="0"/>
              <a:t>Canvas creates its own Courses and Sections</a:t>
            </a:r>
          </a:p>
          <a:p>
            <a:r>
              <a:rPr lang="en-US" dirty="0" smtClean="0"/>
              <a:t>Students enroll in CS and enrollments are exported to Canvas</a:t>
            </a:r>
          </a:p>
          <a:p>
            <a:pPr lvl="1"/>
            <a:r>
              <a:rPr lang="en-US" dirty="0" smtClean="0"/>
              <a:t>In scheduled batch or real time</a:t>
            </a:r>
            <a:endParaRPr lang="en-US" dirty="0"/>
          </a:p>
          <a:p>
            <a:r>
              <a:rPr lang="en-US" dirty="0" smtClean="0"/>
              <a:t>Information on Course/section creation in Canvas is exported to CS</a:t>
            </a:r>
          </a:p>
          <a:p>
            <a:pPr lvl="1"/>
            <a:r>
              <a:rPr lang="en-US" dirty="0" smtClean="0"/>
              <a:t>Real time: teacher immediately sees in CS that course creation was successful</a:t>
            </a:r>
          </a:p>
          <a:p>
            <a:r>
              <a:rPr lang="en-US" dirty="0" smtClean="0"/>
              <a:t>Successful enrollments are exported to CS</a:t>
            </a:r>
          </a:p>
          <a:p>
            <a:pPr lvl="1"/>
            <a:r>
              <a:rPr lang="en-US" dirty="0" smtClean="0"/>
              <a:t>Coordinator can check that all CS-enrollments are in </a:t>
            </a:r>
            <a:r>
              <a:rPr lang="en-US" dirty="0"/>
              <a:t>Canvas (with a query</a:t>
            </a:r>
            <a:r>
              <a:rPr lang="en-US" dirty="0" smtClean="0"/>
              <a:t>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1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Interfacing CS and Canvas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33</a:t>
            </a:fld>
            <a:endParaRPr lang="en-US" noProof="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82" y="1852558"/>
            <a:ext cx="5693328" cy="14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Information needed by Canvas</a:t>
            </a:r>
            <a:endParaRPr lang="en-US" noProof="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needs information to work properly:</a:t>
            </a:r>
          </a:p>
          <a:p>
            <a:pPr lvl="1"/>
            <a:r>
              <a:rPr lang="en-US" dirty="0" smtClean="0"/>
              <a:t>Course/section information (name, SIS-identifier)</a:t>
            </a:r>
          </a:p>
          <a:p>
            <a:pPr lvl="1"/>
            <a:r>
              <a:rPr lang="en-US" dirty="0" smtClean="0"/>
              <a:t>Student information (name, identifier)</a:t>
            </a:r>
          </a:p>
          <a:p>
            <a:pPr lvl="1"/>
            <a:r>
              <a:rPr lang="en-US" dirty="0" smtClean="0"/>
              <a:t>Enrollment information (course ID, student ID)</a:t>
            </a:r>
          </a:p>
          <a:p>
            <a:pPr lvl="1"/>
            <a:r>
              <a:rPr lang="en-US" dirty="0" smtClean="0"/>
              <a:t>Staff information (Name, </a:t>
            </a:r>
            <a:r>
              <a:rPr lang="en-US" dirty="0" err="1" smtClean="0"/>
              <a:t>EmplID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Account information</a:t>
            </a:r>
          </a:p>
          <a:p>
            <a:pPr lvl="1"/>
            <a:r>
              <a:rPr lang="en-US" dirty="0" smtClean="0"/>
              <a:t>Organizational information (Structure, ID, Name)</a:t>
            </a:r>
          </a:p>
          <a:p>
            <a:pPr lvl="1"/>
            <a:r>
              <a:rPr lang="en-US" dirty="0" smtClean="0"/>
              <a:t>Term information (SIS ID)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39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Feeding Canvas With information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pPr/>
              <a:t>35</a:t>
            </a:fld>
            <a:endParaRPr lang="en-US" noProof="0" dirty="0"/>
          </a:p>
        </p:txBody>
      </p:sp>
      <p:sp>
        <p:nvSpPr>
          <p:cNvPr id="23" name="Tijdelijke aanduiding voor inhoud 22"/>
          <p:cNvSpPr>
            <a:spLocks noGrp="1"/>
          </p:cNvSpPr>
          <p:nvPr>
            <p:ph idx="1"/>
          </p:nvPr>
        </p:nvSpPr>
        <p:spPr>
          <a:xfrm>
            <a:off x="917546" y="3523593"/>
            <a:ext cx="7315200" cy="2762786"/>
          </a:xfrm>
        </p:spPr>
        <p:txBody>
          <a:bodyPr/>
          <a:lstStyle/>
          <a:p>
            <a:r>
              <a:rPr lang="en-US" dirty="0" smtClean="0"/>
              <a:t>Course information and enrollments come from CS</a:t>
            </a:r>
          </a:p>
          <a:p>
            <a:r>
              <a:rPr lang="en-US" dirty="0" smtClean="0"/>
              <a:t>Information about users (name, account) comes from IdM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Teaching Staff</a:t>
            </a:r>
          </a:p>
          <a:p>
            <a:r>
              <a:rPr lang="en-US" dirty="0" smtClean="0"/>
              <a:t>Academic Organization and terms are put in manually</a:t>
            </a:r>
            <a:endParaRPr lang="en-US" dirty="0"/>
          </a:p>
        </p:txBody>
      </p:sp>
      <p:pic>
        <p:nvPicPr>
          <p:cNvPr id="25" name="Tijdelijke aanduiding voor inhou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30" y="2263018"/>
            <a:ext cx="6928032" cy="1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Interactions between CS and Canvas</a:t>
            </a:r>
            <a:endParaRPr lang="en-US" noProof="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917546" y="4198373"/>
            <a:ext cx="7315200" cy="2088005"/>
          </a:xfrm>
        </p:spPr>
        <p:txBody>
          <a:bodyPr/>
          <a:lstStyle/>
          <a:p>
            <a:r>
              <a:rPr lang="en-US" noProof="0" dirty="0" smtClean="0"/>
              <a:t>(Real-time) messages from CS tot Canvas:</a:t>
            </a:r>
          </a:p>
          <a:p>
            <a:pPr lvl="1"/>
            <a:r>
              <a:rPr lang="en-US" noProof="0" dirty="0" smtClean="0"/>
              <a:t>CS Classes to Canvas Courses/sections (always real-time)</a:t>
            </a:r>
          </a:p>
          <a:p>
            <a:pPr lvl="1"/>
            <a:r>
              <a:rPr lang="en-US" noProof="0" dirty="0" smtClean="0"/>
              <a:t>CS Enrollments to Canvas Enrollments (mostly scheduled)</a:t>
            </a:r>
          </a:p>
          <a:p>
            <a:r>
              <a:rPr lang="en-US" noProof="0" dirty="0" smtClean="0"/>
              <a:t>Real-time messages from Canvas to CS</a:t>
            </a:r>
          </a:p>
          <a:p>
            <a:pPr lvl="1"/>
            <a:r>
              <a:rPr lang="en-US" noProof="0" dirty="0" smtClean="0"/>
              <a:t>Canvas Courses/sections to CS Class Attributes &amp; LMS-fields</a:t>
            </a:r>
          </a:p>
          <a:p>
            <a:pPr lvl="1"/>
            <a:r>
              <a:rPr lang="en-US" noProof="0" dirty="0" smtClean="0"/>
              <a:t>Canvas Enrollments to CS custom table</a:t>
            </a:r>
          </a:p>
          <a:p>
            <a:pPr lvl="1"/>
            <a:endParaRPr lang="en-US" noProof="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pPr/>
              <a:t>36</a:t>
            </a:fld>
            <a:endParaRPr lang="en-US" noProof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30" y="1904597"/>
            <a:ext cx="5551032" cy="21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Infrastructure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546" y="3372465"/>
            <a:ext cx="7315200" cy="2913914"/>
          </a:xfrm>
        </p:spPr>
        <p:txBody>
          <a:bodyPr/>
          <a:lstStyle/>
          <a:p>
            <a:r>
              <a:rPr lang="en-US" noProof="0" dirty="0" smtClean="0"/>
              <a:t>PIB (PeopleSoft Integration Broker in CS)</a:t>
            </a:r>
          </a:p>
          <a:p>
            <a:pPr lvl="1"/>
            <a:r>
              <a:rPr lang="en-US" noProof="0" dirty="0" smtClean="0"/>
              <a:t>Sends XML-messages</a:t>
            </a:r>
          </a:p>
          <a:p>
            <a:pPr lvl="1"/>
            <a:r>
              <a:rPr lang="en-US" dirty="0" smtClean="0"/>
              <a:t>Receives XML-message responses from SAP PI/Canvas</a:t>
            </a:r>
            <a:endParaRPr lang="en-US" noProof="0" dirty="0" smtClean="0"/>
          </a:p>
          <a:p>
            <a:r>
              <a:rPr lang="en-US" noProof="0" dirty="0" smtClean="0"/>
              <a:t>SAP PI</a:t>
            </a:r>
          </a:p>
          <a:p>
            <a:pPr lvl="1"/>
            <a:r>
              <a:rPr lang="en-US" noProof="0" dirty="0" smtClean="0"/>
              <a:t>Mapping of XML to/from JSON</a:t>
            </a:r>
          </a:p>
          <a:p>
            <a:pPr lvl="1"/>
            <a:r>
              <a:rPr lang="en-US" dirty="0" smtClean="0"/>
              <a:t>Logic to extract course and/or section information form CS-Message</a:t>
            </a:r>
            <a:endParaRPr lang="en-US" noProof="0" dirty="0" smtClean="0"/>
          </a:p>
          <a:p>
            <a:pPr lvl="1"/>
            <a:r>
              <a:rPr lang="en-US" noProof="0" dirty="0" smtClean="0"/>
              <a:t>Architectural choice of UvA to use SAP PI as broker for all webservices</a:t>
            </a:r>
          </a:p>
          <a:p>
            <a:r>
              <a:rPr lang="en-US" noProof="0" dirty="0" smtClean="0"/>
              <a:t>Canvas API</a:t>
            </a:r>
          </a:p>
          <a:p>
            <a:pPr lvl="1"/>
            <a:r>
              <a:rPr lang="en-US" dirty="0" smtClean="0"/>
              <a:t>Handling of JSON calls from SAP PI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37</a:t>
            </a:fld>
            <a:endParaRPr lang="en-US" noProof="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82" y="1852558"/>
            <a:ext cx="5693328" cy="14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Integration Steps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integration steps:</a:t>
            </a:r>
          </a:p>
          <a:p>
            <a:pPr lvl="1"/>
            <a:r>
              <a:rPr lang="en-US" dirty="0" smtClean="0"/>
              <a:t>Trigger: a change on a component or a scheduled process</a:t>
            </a:r>
          </a:p>
          <a:p>
            <a:pPr lvl="1"/>
            <a:r>
              <a:rPr lang="en-US" dirty="0" smtClean="0"/>
              <a:t>Call of an event-handler</a:t>
            </a:r>
          </a:p>
          <a:p>
            <a:pPr lvl="1"/>
            <a:r>
              <a:rPr lang="en-US" dirty="0" smtClean="0"/>
              <a:t>Running SQL-select statements (views)</a:t>
            </a:r>
          </a:p>
          <a:p>
            <a:pPr lvl="1"/>
            <a:r>
              <a:rPr lang="en-US" dirty="0" smtClean="0"/>
              <a:t>Combining information into a message</a:t>
            </a:r>
          </a:p>
          <a:p>
            <a:pPr lvl="1"/>
            <a:r>
              <a:rPr lang="en-US" dirty="0" smtClean="0"/>
              <a:t>Routing the external message with webservice in PIB</a:t>
            </a:r>
          </a:p>
          <a:p>
            <a:pPr lvl="1"/>
            <a:r>
              <a:rPr lang="en-US" dirty="0" smtClean="0"/>
              <a:t>Filtering the message</a:t>
            </a:r>
          </a:p>
          <a:p>
            <a:pPr lvl="1"/>
            <a:r>
              <a:rPr lang="en-US" dirty="0" smtClean="0"/>
              <a:t>Sending the message to SAP PI</a:t>
            </a:r>
          </a:p>
          <a:p>
            <a:pPr lvl="1"/>
            <a:r>
              <a:rPr lang="en-US" dirty="0" smtClean="0"/>
              <a:t>Parsing and mapping the XML-content to JSON</a:t>
            </a:r>
          </a:p>
          <a:p>
            <a:pPr lvl="1"/>
            <a:r>
              <a:rPr lang="en-US" dirty="0" smtClean="0"/>
              <a:t>Calling the Canvas-API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83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Different Data models </a:t>
            </a:r>
            <a:br>
              <a:rPr lang="en-US" noProof="0" dirty="0" smtClean="0"/>
            </a:br>
            <a:r>
              <a:rPr lang="en-US" noProof="0" dirty="0" smtClean="0"/>
              <a:t>in CS, SaNS-CS and Canvas</a:t>
            </a:r>
            <a:endParaRPr lang="en-US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 mapping on IMS-LIS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39</a:t>
            </a:fld>
            <a:endParaRPr lang="en-US" noProof="0" dirty="0"/>
          </a:p>
        </p:txBody>
      </p:sp>
      <p:pic>
        <p:nvPicPr>
          <p:cNvPr id="9" name="Picture 1" descr="C:\Users\surf\AppData\Local\Temp\msohtmlclip1\02\clip_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18" y="872830"/>
            <a:ext cx="3658111" cy="27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92" y="1362370"/>
            <a:ext cx="17907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Overview of this presentation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(Gijs Grob)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How?</a:t>
            </a:r>
          </a:p>
          <a:p>
            <a:r>
              <a:rPr lang="en-US" dirty="0" smtClean="0"/>
              <a:t>Technical (Hans Janssen)</a:t>
            </a:r>
          </a:p>
          <a:p>
            <a:pPr lvl="1"/>
            <a:r>
              <a:rPr lang="en-US" dirty="0" smtClean="0"/>
              <a:t>Differences between CS and Canvas</a:t>
            </a:r>
          </a:p>
          <a:p>
            <a:pPr lvl="1"/>
            <a:r>
              <a:rPr lang="en-US" dirty="0" smtClean="0"/>
              <a:t>Standard CS capabilities for integration</a:t>
            </a:r>
          </a:p>
          <a:p>
            <a:pPr lvl="1"/>
            <a:r>
              <a:rPr lang="en-US" dirty="0" smtClean="0"/>
              <a:t>SaNS customization</a:t>
            </a:r>
          </a:p>
          <a:p>
            <a:pPr lvl="1"/>
            <a:r>
              <a:rPr lang="en-US" dirty="0" smtClean="0"/>
              <a:t>Triggers and messages</a:t>
            </a:r>
          </a:p>
          <a:p>
            <a:pPr lvl="1"/>
            <a:r>
              <a:rPr lang="en-US" dirty="0" smtClean="0"/>
              <a:t>Feedback</a:t>
            </a:r>
            <a:endParaRPr lang="en-US" dirty="0"/>
          </a:p>
          <a:p>
            <a:r>
              <a:rPr lang="en-US" dirty="0" smtClean="0"/>
              <a:t>Lessons learned and next steps</a:t>
            </a:r>
          </a:p>
          <a:p>
            <a:pPr lvl="1"/>
            <a:r>
              <a:rPr lang="en-US" dirty="0" smtClean="0"/>
              <a:t>Integrating with different LMSs</a:t>
            </a:r>
            <a:endParaRPr lang="en-US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" r="15765"/>
          <a:stretch/>
        </p:blipFill>
        <p:spPr>
          <a:xfrm>
            <a:off x="4887683" y="2286000"/>
            <a:ext cx="3559631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 smtClean="0"/>
              <a:t>IMS-LIS: Standard for SIS-LMS exchange</a:t>
            </a:r>
            <a:endParaRPr lang="en-US" sz="4000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546" y="2263019"/>
            <a:ext cx="7315200" cy="4023360"/>
          </a:xfrm>
        </p:spPr>
        <p:txBody>
          <a:bodyPr/>
          <a:lstStyle/>
          <a:p>
            <a:r>
              <a:rPr lang="en-US" dirty="0" smtClean="0"/>
              <a:t>IMS-LIS: Learning </a:t>
            </a:r>
            <a:r>
              <a:rPr lang="en-US" dirty="0"/>
              <a:t>I</a:t>
            </a:r>
            <a:r>
              <a:rPr lang="en-US" dirty="0" smtClean="0"/>
              <a:t>nformation Services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Learning Information Services (LIS) specification is the definition of how systems manage the exchange of information that describes people, groups, memberships, courses and outcomes within the context of learning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IMS-LIS describes information exchange for these objects: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- to provide data exchange about people who are participating in learning;</a:t>
            </a:r>
            <a:endParaRPr lang="nl-NL" sz="2000" dirty="0"/>
          </a:p>
          <a:p>
            <a:pPr lvl="1"/>
            <a:r>
              <a:rPr lang="en-US" dirty="0" smtClean="0"/>
              <a:t>Enrolment </a:t>
            </a:r>
            <a:r>
              <a:rPr lang="en-US" dirty="0"/>
              <a:t>of People on Courses - to control the exchange of information for people attending courses;</a:t>
            </a:r>
            <a:endParaRPr lang="nl-NL" sz="2000" dirty="0"/>
          </a:p>
          <a:p>
            <a:pPr lvl="1"/>
            <a:r>
              <a:rPr lang="en-US" dirty="0" smtClean="0"/>
              <a:t>Organizational </a:t>
            </a:r>
            <a:r>
              <a:rPr lang="en-US" dirty="0"/>
              <a:t>structures - to control the exchange of information for people attending courses;</a:t>
            </a:r>
            <a:endParaRPr lang="nl-NL" sz="2000" dirty="0"/>
          </a:p>
          <a:p>
            <a:pPr lvl="1"/>
            <a:r>
              <a:rPr lang="en-US" dirty="0" smtClean="0"/>
              <a:t>Course </a:t>
            </a:r>
            <a:r>
              <a:rPr lang="en-US" dirty="0"/>
              <a:t>structure information - to provide data exchange for information about taught courses;</a:t>
            </a:r>
            <a:endParaRPr lang="nl-NL" sz="2000" dirty="0"/>
          </a:p>
          <a:p>
            <a:pPr lvl="1"/>
            <a:r>
              <a:rPr lang="en-US" dirty="0" smtClean="0"/>
              <a:t>Grade-book </a:t>
            </a:r>
            <a:r>
              <a:rPr lang="en-US" dirty="0"/>
              <a:t>information - to provide data exchange for outcomes information;</a:t>
            </a:r>
            <a:endParaRPr lang="nl-NL" sz="2000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40</a:t>
            </a:fld>
            <a:endParaRPr lang="en-US" noProof="0" dirty="0"/>
          </a:p>
        </p:txBody>
      </p:sp>
      <p:sp>
        <p:nvSpPr>
          <p:cNvPr id="8" name="Rechthoek 7"/>
          <p:cNvSpPr/>
          <p:nvPr/>
        </p:nvSpPr>
        <p:spPr>
          <a:xfrm>
            <a:off x="914402" y="4041058"/>
            <a:ext cx="7315200" cy="4719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914402" y="5039571"/>
            <a:ext cx="7315200" cy="4719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17" y="1738134"/>
            <a:ext cx="2373107" cy="6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Different Data models</a:t>
            </a:r>
            <a:endParaRPr lang="en-US" noProof="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uses a data model based on IMS-LIS</a:t>
            </a:r>
          </a:p>
          <a:p>
            <a:r>
              <a:rPr lang="en-US" dirty="0" smtClean="0"/>
              <a:t>The data model of CS needs to be mapped on IMS-LIS as well</a:t>
            </a:r>
          </a:p>
          <a:p>
            <a:r>
              <a:rPr lang="en-US" dirty="0" smtClean="0"/>
              <a:t>Involved are courses, classes and enrollments</a:t>
            </a:r>
          </a:p>
          <a:p>
            <a:pPr lvl="1"/>
            <a:r>
              <a:rPr lang="en-US" dirty="0" smtClean="0"/>
              <a:t>(plus student and staff information, but that’s not used in the SIS-Canvas integration)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81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Course/Class versus Course/section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42</a:t>
            </a:fld>
            <a:endParaRPr lang="en-US" noProof="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16401"/>
              </p:ext>
            </p:extLst>
          </p:nvPr>
        </p:nvGraphicFramePr>
        <p:xfrm>
          <a:off x="1030189" y="2078694"/>
          <a:ext cx="6096000" cy="21168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75119">
                  <a:extLst>
                    <a:ext uri="{9D8B030D-6E8A-4147-A177-3AD203B41FA5}">
                      <a16:colId xmlns:a16="http://schemas.microsoft.com/office/drawing/2014/main" val="218886542"/>
                    </a:ext>
                  </a:extLst>
                </a:gridCol>
                <a:gridCol w="3420881">
                  <a:extLst>
                    <a:ext uri="{9D8B030D-6E8A-4147-A177-3AD203B41FA5}">
                      <a16:colId xmlns:a16="http://schemas.microsoft.com/office/drawing/2014/main" val="1170237684"/>
                    </a:ext>
                  </a:extLst>
                </a:gridCol>
              </a:tblGrid>
              <a:tr h="316727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Mapping of </a:t>
                      </a:r>
                      <a:r>
                        <a:rPr lang="en-US" dirty="0" smtClean="0"/>
                        <a:t>standard CS </a:t>
                      </a:r>
                      <a:r>
                        <a:rPr lang="en-US" dirty="0" smtClean="0"/>
                        <a:t>objects tot IMS-LIS objects</a:t>
                      </a:r>
                      <a:endParaRPr lang="en-US" sz="13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82843"/>
                  </a:ext>
                </a:extLst>
              </a:tr>
              <a:tr h="316727">
                <a:tc>
                  <a:txBody>
                    <a:bodyPr/>
                    <a:lstStyle/>
                    <a:p>
                      <a:r>
                        <a:rPr lang="en-US" dirty="0" smtClean="0"/>
                        <a:t>CS Object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IMS</a:t>
                      </a:r>
                      <a:r>
                        <a:rPr lang="en-US" baseline="0" dirty="0" smtClean="0"/>
                        <a:t> LIS object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37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Template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98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endParaRPr lang="en-US" sz="13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Offering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6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section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Section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61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membership or</a:t>
                      </a:r>
                      <a:r>
                        <a:rPr lang="en-US" baseline="0" dirty="0" smtClean="0"/>
                        <a:t> Class Membership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30016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02657"/>
              </p:ext>
            </p:extLst>
          </p:nvPr>
        </p:nvGraphicFramePr>
        <p:xfrm>
          <a:off x="1030189" y="4454009"/>
          <a:ext cx="6096000" cy="17459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75119">
                  <a:extLst>
                    <a:ext uri="{9D8B030D-6E8A-4147-A177-3AD203B41FA5}">
                      <a16:colId xmlns:a16="http://schemas.microsoft.com/office/drawing/2014/main" val="218886542"/>
                    </a:ext>
                  </a:extLst>
                </a:gridCol>
                <a:gridCol w="3420881">
                  <a:extLst>
                    <a:ext uri="{9D8B030D-6E8A-4147-A177-3AD203B41FA5}">
                      <a16:colId xmlns:a16="http://schemas.microsoft.com/office/drawing/2014/main" val="1170237684"/>
                    </a:ext>
                  </a:extLst>
                </a:gridCol>
              </a:tblGrid>
              <a:tr h="316727">
                <a:tc gridSpan="2"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Mapping of SaNS CS objects tot Canvas objects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197891"/>
                  </a:ext>
                </a:extLst>
              </a:tr>
              <a:tr h="316727">
                <a:tc>
                  <a:txBody>
                    <a:bodyPr/>
                    <a:lstStyle/>
                    <a:p>
                      <a:r>
                        <a:rPr lang="en-US" dirty="0" smtClean="0"/>
                        <a:t>CS Object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Canvas </a:t>
                      </a:r>
                      <a:r>
                        <a:rPr lang="en-US" baseline="0" dirty="0" smtClean="0"/>
                        <a:t>object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37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at Education Unit level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6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at Activity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61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 (enroll; drop)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r>
                        <a:rPr lang="en-US" baseline="0" dirty="0" smtClean="0"/>
                        <a:t> enrollment (active; deleted)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3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3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SaNS customization on Courses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546" y="1702581"/>
            <a:ext cx="7315200" cy="4583798"/>
          </a:xfrm>
        </p:spPr>
        <p:txBody>
          <a:bodyPr>
            <a:normAutofit/>
          </a:bodyPr>
          <a:lstStyle/>
          <a:p>
            <a:r>
              <a:rPr lang="en-US" dirty="0" smtClean="0"/>
              <a:t>SaNS uses ‘course hierarchy’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Every course can be a child or a parent of another course</a:t>
            </a:r>
          </a:p>
          <a:p>
            <a:r>
              <a:rPr lang="en-US" dirty="0" smtClean="0"/>
              <a:t>Classes have no hierarchy, but can be connected to every course-level</a:t>
            </a:r>
          </a:p>
          <a:p>
            <a:endParaRPr 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43</a:t>
            </a:fld>
            <a:endParaRPr lang="en-US" noProof="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3" y="2174524"/>
            <a:ext cx="5014487" cy="32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Hierarchy</a:t>
            </a:r>
            <a:endParaRPr lang="en-US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SaNS uses a custom table to define the parent-child relation</a:t>
            </a:r>
            <a:br>
              <a:rPr lang="en-US" dirty="0" smtClean="0"/>
            </a:br>
            <a:r>
              <a:rPr lang="en-US" dirty="0"/>
              <a:t>(SNS_CRSE_DTL)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pPr/>
              <a:t>44</a:t>
            </a:fld>
            <a:endParaRPr lang="en-US" noProof="0" dirty="0"/>
          </a:p>
        </p:txBody>
      </p:sp>
      <p:sp>
        <p:nvSpPr>
          <p:cNvPr id="15" name="Rechthoek 14"/>
          <p:cNvSpPr/>
          <p:nvPr/>
        </p:nvSpPr>
        <p:spPr>
          <a:xfrm>
            <a:off x="4545650" y="4935794"/>
            <a:ext cx="1717499" cy="14650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95" y="3033712"/>
            <a:ext cx="6598126" cy="32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 smtClean="0"/>
              <a:t>Course Hierarchy mapping with Canvas</a:t>
            </a:r>
            <a:endParaRPr lang="en-US" sz="4000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pPr/>
              <a:t>45</a:t>
            </a:fld>
            <a:endParaRPr lang="en-US" noProof="0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>
          <a:xfrm>
            <a:off x="917546" y="2263019"/>
            <a:ext cx="2848209" cy="4023360"/>
          </a:xfrm>
        </p:spPr>
        <p:txBody>
          <a:bodyPr/>
          <a:lstStyle/>
          <a:p>
            <a:r>
              <a:rPr lang="en-US" dirty="0" smtClean="0"/>
              <a:t>UvA uses only two levels:</a:t>
            </a:r>
          </a:p>
          <a:p>
            <a:pPr lvl="1"/>
            <a:r>
              <a:rPr lang="en-US" dirty="0" smtClean="0"/>
              <a:t>Education Unit</a:t>
            </a:r>
          </a:p>
          <a:p>
            <a:pPr lvl="1"/>
            <a:r>
              <a:rPr lang="en-US" dirty="0" smtClean="0"/>
              <a:t>Activity</a:t>
            </a:r>
          </a:p>
          <a:p>
            <a:pPr marL="0" indent="0">
              <a:buNone/>
            </a:pPr>
            <a:r>
              <a:rPr lang="en-US" dirty="0" smtClean="0"/>
              <a:t>Classes are connected to:</a:t>
            </a:r>
          </a:p>
          <a:p>
            <a:pPr lvl="1"/>
            <a:r>
              <a:rPr lang="en-US" dirty="0"/>
              <a:t>Education Unit</a:t>
            </a:r>
          </a:p>
          <a:p>
            <a:pPr lvl="1"/>
            <a:r>
              <a:rPr lang="en-US" dirty="0" smtClean="0"/>
              <a:t>Workgroups (or other activities)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Classes at EU level become courses in Canvas</a:t>
            </a:r>
          </a:p>
          <a:p>
            <a:pPr marL="0" indent="0">
              <a:buNone/>
            </a:pPr>
            <a:r>
              <a:rPr lang="en-US" dirty="0" smtClean="0"/>
              <a:t>Classes at activity level become sections in Canvas</a:t>
            </a:r>
          </a:p>
          <a:p>
            <a:endParaRPr lang="en-US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837" y="1946787"/>
            <a:ext cx="4856413" cy="40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Available</a:t>
            </a:r>
            <a:r>
              <a:rPr lang="en-US" baseline="0" noProof="0" dirty="0" smtClean="0"/>
              <a:t> Integration Components</a:t>
            </a:r>
            <a:endParaRPr lang="en-US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CS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SaNS Customization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46</a:t>
            </a:fld>
            <a:endParaRPr lang="en-US" noProof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76" y="879373"/>
            <a:ext cx="5753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PIB: PeopleSoft Integration Broker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PIB is the basis for all integrations used by CS and SaNS</a:t>
            </a:r>
          </a:p>
          <a:p>
            <a:r>
              <a:rPr lang="en-US" dirty="0" smtClean="0"/>
              <a:t>Webservices to connect with external systems</a:t>
            </a:r>
          </a:p>
          <a:p>
            <a:r>
              <a:rPr lang="en-US" dirty="0" smtClean="0"/>
              <a:t>Messages (XML or JSON) to exchange content</a:t>
            </a:r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66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SAIP: Student Admin Integration Pack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functionality to integrate CS with an LMS</a:t>
            </a:r>
          </a:p>
          <a:p>
            <a:pPr lvl="1"/>
            <a:r>
              <a:rPr lang="en-US" dirty="0" smtClean="0"/>
              <a:t>Real time or in batch</a:t>
            </a:r>
          </a:p>
          <a:p>
            <a:pPr lvl="1"/>
            <a:r>
              <a:rPr lang="en-US" dirty="0" smtClean="0"/>
              <a:t>Delivering information on courses, classes, students, staff and enrollments</a:t>
            </a:r>
          </a:p>
          <a:p>
            <a:pPr lvl="1"/>
            <a:r>
              <a:rPr lang="en-US" dirty="0" smtClean="0"/>
              <a:t>Importing grades in CS from an LMS</a:t>
            </a:r>
          </a:p>
          <a:p>
            <a:pPr marL="96014" lvl="1" indent="0">
              <a:buNone/>
            </a:pPr>
            <a:endParaRPr lang="en-US" dirty="0" smtClean="0"/>
          </a:p>
          <a:p>
            <a:pPr marL="96014" lvl="1" indent="0">
              <a:buNone/>
            </a:pPr>
            <a:r>
              <a:rPr lang="en-US" dirty="0" smtClean="0"/>
              <a:t>Uses ‘services’ as defined by IMS</a:t>
            </a:r>
          </a:p>
          <a:p>
            <a:pPr marL="96014" lvl="1" indent="0">
              <a:buNone/>
            </a:pPr>
            <a:endParaRPr lang="en-US" dirty="0"/>
          </a:p>
          <a:p>
            <a:pPr marL="96014" lvl="1" indent="0">
              <a:buNone/>
            </a:pPr>
            <a:r>
              <a:rPr lang="en-US" dirty="0" smtClean="0"/>
              <a:t>Triggered when courses/classes are created or updated</a:t>
            </a:r>
          </a:p>
          <a:p>
            <a:pPr marL="96014" lvl="1" indent="0">
              <a:buNone/>
            </a:pPr>
            <a:r>
              <a:rPr lang="en-US" dirty="0" smtClean="0"/>
              <a:t>Triggered when the Enrollment Cobol does an enrollment in STDNT_ENRL</a:t>
            </a:r>
          </a:p>
          <a:p>
            <a:pPr marL="96014" lvl="1" indent="0">
              <a:buNone/>
            </a:pPr>
            <a:endParaRPr lang="en-US" dirty="0"/>
          </a:p>
          <a:p>
            <a:pPr marL="96014" lvl="1" indent="0">
              <a:buNone/>
            </a:pPr>
            <a:r>
              <a:rPr lang="en-US" dirty="0" smtClean="0"/>
              <a:t>Rich set-up possibilities to control which courses are involved</a:t>
            </a:r>
          </a:p>
          <a:p>
            <a:pPr marL="233174" lvl="2" indent="0">
              <a:buNone/>
            </a:pPr>
            <a:r>
              <a:rPr lang="en-US" dirty="0" smtClean="0"/>
              <a:t>by department and/or program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23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Power of SAIP …</a:t>
            </a:r>
            <a:endParaRPr lang="en-US" noProof="0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490" y="2555082"/>
            <a:ext cx="4915020" cy="3017044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4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University of </a:t>
            </a:r>
            <a:r>
              <a:rPr lang="en-US" noProof="0" dirty="0" err="1"/>
              <a:t>amsterdam</a:t>
            </a:r>
            <a:endParaRPr lang="en-US" noProof="0" dirty="0">
              <a:solidFill>
                <a:srgbClr val="2C2F3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603754" cy="15412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Largest university of The Netherlands</a:t>
            </a:r>
            <a:endParaRPr lang="en-US" dirty="0"/>
          </a:p>
          <a:p>
            <a:r>
              <a:rPr lang="en-US" dirty="0" smtClean="0"/>
              <a:t>60,500</a:t>
            </a:r>
            <a:r>
              <a:rPr lang="en-US" dirty="0"/>
              <a:t>+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40,500</a:t>
            </a:r>
            <a:r>
              <a:rPr lang="en-US" dirty="0"/>
              <a:t>+ </a:t>
            </a:r>
            <a:r>
              <a:rPr lang="en-US" dirty="0" smtClean="0"/>
              <a:t>program enrollments</a:t>
            </a:r>
            <a:endParaRPr lang="en-US" dirty="0"/>
          </a:p>
          <a:p>
            <a:r>
              <a:rPr lang="en-US" dirty="0" smtClean="0"/>
              <a:t>62 </a:t>
            </a:r>
            <a:r>
              <a:rPr lang="en-US" dirty="0"/>
              <a:t>B</a:t>
            </a:r>
            <a:r>
              <a:rPr lang="en-US" dirty="0" smtClean="0"/>
              <a:t>achelor programs</a:t>
            </a:r>
            <a:endParaRPr lang="en-US" dirty="0"/>
          </a:p>
          <a:p>
            <a:r>
              <a:rPr lang="en-US" dirty="0" smtClean="0"/>
              <a:t>137 Master programs</a:t>
            </a:r>
            <a:endParaRPr lang="en-US" dirty="0"/>
          </a:p>
          <a:p>
            <a:r>
              <a:rPr lang="en-US" dirty="0"/>
              <a:t>151 Non Degree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3,000 PhD students: 550 promotions/year</a:t>
            </a:r>
            <a:endParaRPr lang="en-US" dirty="0"/>
          </a:p>
          <a:p>
            <a:r>
              <a:rPr lang="en-US" dirty="0" smtClean="0"/>
              <a:t>6,000+ staff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Tijdelijke aanduiding voor 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6661"/>
          <a:stretch>
            <a:fillRect/>
          </a:stretch>
        </p:blipFill>
        <p:spPr>
          <a:xfrm>
            <a:off x="0" y="0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… and Why we</a:t>
            </a:r>
            <a:r>
              <a:rPr lang="en-US" baseline="0" noProof="0" dirty="0" smtClean="0"/>
              <a:t> don’t use </a:t>
            </a:r>
            <a:r>
              <a:rPr lang="en-US" baseline="0" noProof="0" dirty="0" err="1" smtClean="0"/>
              <a:t>saip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</a:t>
            </a:r>
          </a:p>
          <a:p>
            <a:pPr lvl="1"/>
            <a:r>
              <a:rPr lang="en-US" dirty="0" smtClean="0"/>
              <a:t>SAIP is not able to handle our ‘course hierarchy’</a:t>
            </a:r>
          </a:p>
          <a:p>
            <a:pPr lvl="1"/>
            <a:r>
              <a:rPr lang="en-US" dirty="0" smtClean="0"/>
              <a:t>SAIP is not able to send enrollments already made when the class is sent to Canvas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Won’t</a:t>
            </a:r>
          </a:p>
          <a:p>
            <a:pPr lvl="1"/>
            <a:r>
              <a:rPr lang="en-US" dirty="0" smtClean="0"/>
              <a:t>We want the teacher or course-coordinator to be able to decide when class information goes to Canvas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85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 smtClean="0"/>
              <a:t>Generic Interface: a SaNS Customization</a:t>
            </a:r>
            <a:endParaRPr lang="en-US" sz="4000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to make creating interfaces easy</a:t>
            </a:r>
          </a:p>
          <a:p>
            <a:r>
              <a:rPr lang="en-US" dirty="0" smtClean="0"/>
              <a:t>Combination of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eoplecode</a:t>
            </a:r>
            <a:r>
              <a:rPr lang="en-US" dirty="0" smtClean="0"/>
              <a:t> triggers on components </a:t>
            </a:r>
            <a:r>
              <a:rPr lang="en-US" dirty="0"/>
              <a:t>o</a:t>
            </a:r>
            <a:r>
              <a:rPr lang="en-US" dirty="0" smtClean="0"/>
              <a:t>r records</a:t>
            </a:r>
          </a:p>
          <a:p>
            <a:pPr lvl="1"/>
            <a:r>
              <a:rPr lang="en-US" dirty="0" smtClean="0"/>
              <a:t>Set-up table to define interfaces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et-up table to combine views</a:t>
            </a:r>
          </a:p>
          <a:p>
            <a:pPr lvl="1"/>
            <a:r>
              <a:rPr lang="en-US" dirty="0" smtClean="0"/>
              <a:t>Views </a:t>
            </a:r>
          </a:p>
          <a:p>
            <a:pPr lvl="1"/>
            <a:r>
              <a:rPr lang="en-US" dirty="0" smtClean="0"/>
              <a:t>Functions to fill message based on views</a:t>
            </a:r>
          </a:p>
          <a:p>
            <a:pPr lvl="1"/>
            <a:r>
              <a:rPr lang="en-US" dirty="0" smtClean="0"/>
              <a:t>Webservice-operations </a:t>
            </a:r>
            <a:endParaRPr lang="en-US" dirty="0"/>
          </a:p>
          <a:p>
            <a:pPr lvl="1"/>
            <a:r>
              <a:rPr lang="en-US" dirty="0" smtClean="0"/>
              <a:t>Message filtering</a:t>
            </a:r>
          </a:p>
          <a:p>
            <a:pPr lvl="1"/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51</a:t>
            </a:fld>
            <a:endParaRPr lang="en-US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46" y="5063107"/>
            <a:ext cx="7315200" cy="12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45574" y="1445342"/>
            <a:ext cx="2094272" cy="1710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Triggers</a:t>
            </a:r>
            <a:endParaRPr lang="en-US" noProof="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start of the integration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52</a:t>
            </a:fld>
            <a:endParaRPr lang="en-US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46" y="1680806"/>
            <a:ext cx="7315200" cy="12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Triggers - Overview</a:t>
            </a:r>
            <a:endParaRPr lang="en-US" noProof="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Class-attributes (record on </a:t>
            </a:r>
            <a:r>
              <a:rPr lang="nl-NL" dirty="0" smtClean="0"/>
              <a:t>CLASS_DATA component</a:t>
            </a:r>
            <a:r>
              <a:rPr lang="en-US" noProof="0" dirty="0" smtClean="0"/>
              <a:t>) are used to trigger messages:</a:t>
            </a:r>
          </a:p>
          <a:p>
            <a:pPr lvl="1"/>
            <a:r>
              <a:rPr lang="en-US" dirty="0" smtClean="0"/>
              <a:t>Attribute (CVSA) to trigger the information about the class (and related course(s))</a:t>
            </a:r>
          </a:p>
          <a:p>
            <a:pPr lvl="1"/>
            <a:r>
              <a:rPr lang="en-US" noProof="0" dirty="0" smtClean="0"/>
              <a:t>Attribute (CVST) to trigger the enrollments already made</a:t>
            </a:r>
          </a:p>
          <a:p>
            <a:r>
              <a:rPr lang="en-US" dirty="0" smtClean="0"/>
              <a:t>Scheduled process (Application Engine) to collect all enrollments </a:t>
            </a:r>
          </a:p>
          <a:p>
            <a:pPr lvl="1"/>
            <a:r>
              <a:rPr lang="en-US" dirty="0" smtClean="0"/>
              <a:t>only enrollments made since the last run are selected</a:t>
            </a:r>
          </a:p>
          <a:p>
            <a:pPr lvl="1"/>
            <a:r>
              <a:rPr lang="en-US" dirty="0" smtClean="0"/>
              <a:t>starts the interface to build/send a message with the enrollment</a:t>
            </a:r>
          </a:p>
          <a:p>
            <a:r>
              <a:rPr lang="en-US" noProof="0" dirty="0" smtClean="0"/>
              <a:t>Process</a:t>
            </a:r>
            <a:r>
              <a:rPr lang="en-US" dirty="0" smtClean="0"/>
              <a:t> (Application Engine) to select all enrollments for a specific class</a:t>
            </a:r>
          </a:p>
          <a:p>
            <a:pPr lvl="1"/>
            <a:r>
              <a:rPr lang="en-US" dirty="0"/>
              <a:t>a</a:t>
            </a:r>
            <a:r>
              <a:rPr lang="en-US" noProof="0" dirty="0" err="1" smtClean="0"/>
              <a:t>nd</a:t>
            </a:r>
            <a:r>
              <a:rPr lang="en-US" noProof="0" dirty="0" smtClean="0"/>
              <a:t> starts the interface to build/send a message with the enrollments</a:t>
            </a:r>
          </a:p>
          <a:p>
            <a:r>
              <a:rPr lang="en-US" dirty="0" smtClean="0"/>
              <a:t>SAIP trigger </a:t>
            </a:r>
            <a:r>
              <a:rPr lang="en-US" dirty="0"/>
              <a:t>on </a:t>
            </a:r>
            <a:r>
              <a:rPr lang="en-US" dirty="0" err="1" smtClean="0"/>
              <a:t>Enrl</a:t>
            </a:r>
            <a:r>
              <a:rPr lang="en-US" dirty="0" smtClean="0"/>
              <a:t> </a:t>
            </a:r>
            <a:r>
              <a:rPr lang="en-US" dirty="0"/>
              <a:t>Cobol </a:t>
            </a:r>
            <a:r>
              <a:rPr lang="en-US" dirty="0" smtClean="0"/>
              <a:t>to </a:t>
            </a:r>
            <a:r>
              <a:rPr lang="en-US" dirty="0"/>
              <a:t>add </a:t>
            </a:r>
            <a:r>
              <a:rPr lang="en-US" dirty="0" smtClean="0"/>
              <a:t>enrollment-information </a:t>
            </a:r>
            <a:r>
              <a:rPr lang="en-US" dirty="0"/>
              <a:t>to </a:t>
            </a:r>
            <a:r>
              <a:rPr lang="en-US" dirty="0" smtClean="0"/>
              <a:t>SAIP-table</a:t>
            </a:r>
            <a:endParaRPr lang="en-US" dirty="0"/>
          </a:p>
          <a:p>
            <a:pPr lvl="1"/>
            <a:r>
              <a:rPr lang="en-US" dirty="0" smtClean="0"/>
              <a:t>process </a:t>
            </a:r>
            <a:r>
              <a:rPr lang="en-US" dirty="0"/>
              <a:t>collects the records </a:t>
            </a:r>
            <a:r>
              <a:rPr lang="en-US" dirty="0" smtClean="0"/>
              <a:t>(every 5 minutes)</a:t>
            </a:r>
          </a:p>
          <a:p>
            <a:pPr lvl="1"/>
            <a:r>
              <a:rPr lang="en-US" dirty="0" smtClean="0"/>
              <a:t>starts </a:t>
            </a:r>
            <a:r>
              <a:rPr lang="en-US" dirty="0"/>
              <a:t>interface and message construction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1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Triggers for Course/Class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on Class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Call of interface “CLASS_TBL” to build Class-message based on CLASS_TBL field values in the component-buffer.</a:t>
            </a:r>
          </a:p>
          <a:p>
            <a:r>
              <a:rPr lang="en-US" dirty="0" smtClean="0"/>
              <a:t>So every time the component is saved a message is created.</a:t>
            </a:r>
          </a:p>
          <a:p>
            <a:r>
              <a:rPr lang="en-US" dirty="0" smtClean="0"/>
              <a:t>Most of the messages are discarded along the process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54</a:t>
            </a:fld>
            <a:endParaRPr lang="en-US" noProof="0" dirty="0"/>
          </a:p>
        </p:txBody>
      </p:sp>
      <p:sp>
        <p:nvSpPr>
          <p:cNvPr id="7" name="Tekstvak 6"/>
          <p:cNvSpPr txBox="1"/>
          <p:nvPr/>
        </p:nvSpPr>
        <p:spPr>
          <a:xfrm>
            <a:off x="917546" y="2892281"/>
            <a:ext cx="73152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SNS_INTERFACE:SNS_SUB_INTERFACE:*;</a:t>
            </a:r>
          </a:p>
          <a:p>
            <a:r>
              <a:rPr lang="en-US" sz="10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 SNS_INTERFACE:SNS_SUB_INTERFACE &amp;int;</a:t>
            </a:r>
          </a:p>
          <a:p>
            <a:r>
              <a:rPr lang="en-US" sz="10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 Row &amp;row;</a:t>
            </a:r>
          </a:p>
          <a:p>
            <a:r>
              <a:rPr lang="en-US" sz="10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&amp;row = GetRow();</a:t>
            </a:r>
          </a:p>
          <a:p>
            <a:r>
              <a:rPr lang="en-US" sz="10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&amp;int = create SNS_INTERFACE:SNS_SUB_INTERFACE();</a:t>
            </a:r>
          </a:p>
          <a:p>
            <a:endParaRPr lang="en-US" sz="10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&amp;int.sns_check(%Component, "CLASS_TBL", &amp;row, "SavePostChange", CreateArrayAny(&amp;row.CLASS_TBL.CRSE_ID.Value, &amp;row.CLASS_TBL.CRSE_OFFER_NBR.Value, &amp;row.CLASS_TBL.STRM.Value, &amp;row.CLASS_TBL.SESSION_CODE.Value, &amp;row.CLASS_TBL.CLASS_SECTION.Value))</a:t>
            </a:r>
            <a:r>
              <a:rPr lang="en-US" sz="10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0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interface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55</a:t>
            </a:fld>
            <a:endParaRPr lang="en-US" noProof="0" dirty="0"/>
          </a:p>
        </p:txBody>
      </p:sp>
      <p:pic>
        <p:nvPicPr>
          <p:cNvPr id="7" name="Tijdelijke aanduiding voor inhoud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887" y="2651125"/>
            <a:ext cx="61245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Dataset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the interface</a:t>
            </a:r>
            <a:br>
              <a:rPr lang="en-US" dirty="0" smtClean="0"/>
            </a:br>
            <a:r>
              <a:rPr lang="en-US" dirty="0" smtClean="0"/>
              <a:t>with a dataset and a</a:t>
            </a:r>
            <a:br>
              <a:rPr lang="en-US" dirty="0" smtClean="0"/>
            </a:br>
            <a:r>
              <a:rPr lang="en-US" dirty="0" smtClean="0"/>
              <a:t>service operation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56</a:t>
            </a:fld>
            <a:endParaRPr lang="en-US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1579904"/>
            <a:ext cx="4781508" cy="48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Triggers for Enrollments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>
                <a:latin typeface="Courier New" panose="02070309020205020404" pitchFamily="49" charset="0"/>
                <a:cs typeface="Courier New" panose="02070309020205020404" pitchFamily="49" charset="0"/>
              </a:rPr>
              <a:t>/* select </a:t>
            </a: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 update </a:t>
            </a:r>
            <a:r>
              <a:rPr lang="en-US" sz="1100" noProof="1">
                <a:latin typeface="Courier New" panose="02070309020205020404" pitchFamily="49" charset="0"/>
                <a:cs typeface="Courier New" panose="02070309020205020404" pitchFamily="49" charset="0"/>
              </a:rPr>
              <a:t>*/ </a:t>
            </a:r>
            <a:endParaRPr lang="en-US" sz="11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&amp;sql = "select %datetimeout(lastexecdttm) from %table(s030_enrlmsg)";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SQLExec(&amp;sql, &amp;lastrundt);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&amp;sql = "update %table(s030_enrlmsg) set lastexecdttm=%currentdatetimein";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SQLExec(&amp;sql);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DateTimeToLocalizedString(&amp;lastrundt, "yyyy-MM-d HH:mm:ss"));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1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/* select enrollments since last update */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&amp;sql = "%selectall(:1) where to_date(to_char(last_upd_dt_stmp,'YYYYMMDD')||' '|| to_char(last_upd_tm_stmp, 'HH24.MI.SS'),'YYYYMMDD HH24.MI.SS') &gt;= %datetimein(:2)";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&amp;sqlSincelastrun = CreateSQL(&amp;sql, &amp;recEnrollment, &amp;lastrundt);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1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/* loop thru all enrollments */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 &amp;sqlSincelastrun.Fetch(&amp;recEnrollment)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&amp;n = &amp;n + 1;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b="1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sns_sub_interface("", "STDNT_ENRL", "SavePostChange", &amp;operation, &amp;datetimestamp, CreateArrayAny(&amp;recEnrollment.STRM.Value, &amp;recEnrollment.ACAD_CAREER.Value, &amp;recEnrollment.CLASS_NBR.Value, &amp;recEnrollment.EMPLID.Value));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End-While;</a:t>
            </a:r>
            <a:endParaRPr lang="en-US" sz="1100" noProof="1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71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Different Enrollment Flows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students already enrolled in a class when class is triggered to </a:t>
            </a:r>
            <a:r>
              <a:rPr lang="en-US" dirty="0"/>
              <a:t>LMS</a:t>
            </a:r>
            <a:endParaRPr lang="en-US" dirty="0" smtClean="0"/>
          </a:p>
          <a:p>
            <a:r>
              <a:rPr lang="en-US" dirty="0" smtClean="0"/>
              <a:t>Bulk enrollments by administration</a:t>
            </a:r>
          </a:p>
          <a:p>
            <a:r>
              <a:rPr lang="en-US" dirty="0" smtClean="0"/>
              <a:t>Individual enrollments by administration</a:t>
            </a:r>
          </a:p>
          <a:p>
            <a:r>
              <a:rPr lang="en-US" dirty="0" smtClean="0"/>
              <a:t>Individual enrollments by students (largest part)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7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Messages</a:t>
            </a:r>
            <a:endParaRPr lang="en-US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information delivered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59</a:t>
            </a:fld>
            <a:endParaRPr lang="en-US" noProof="0" dirty="0"/>
          </a:p>
        </p:txBody>
      </p:sp>
      <p:sp>
        <p:nvSpPr>
          <p:cNvPr id="9" name="Rechthoek 8"/>
          <p:cNvSpPr/>
          <p:nvPr/>
        </p:nvSpPr>
        <p:spPr>
          <a:xfrm>
            <a:off x="2939845" y="1445342"/>
            <a:ext cx="1071716" cy="1710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46" y="1680806"/>
            <a:ext cx="7315200" cy="12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SaNS</a:t>
            </a:r>
            <a:br>
              <a:rPr lang="en-US" noProof="0" dirty="0" smtClean="0"/>
            </a:br>
            <a:r>
              <a:rPr lang="en-US" noProof="0" dirty="0" err="1" smtClean="0"/>
              <a:t>SaNS</a:t>
            </a:r>
            <a:r>
              <a:rPr lang="en-US" noProof="0" dirty="0" smtClean="0"/>
              <a:t> </a:t>
            </a:r>
            <a:r>
              <a:rPr lang="en-US" noProof="0" dirty="0" err="1" smtClean="0"/>
              <a:t>ExpertisecentER</a:t>
            </a:r>
            <a:endParaRPr lang="en-US" noProof="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 b="99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223934" cy="1463040"/>
          </a:xfrm>
        </p:spPr>
        <p:txBody>
          <a:bodyPr>
            <a:normAutofit/>
          </a:bodyPr>
          <a:lstStyle/>
          <a:p>
            <a:r>
              <a:rPr lang="en-US" dirty="0"/>
              <a:t>Leiden University</a:t>
            </a:r>
          </a:p>
          <a:p>
            <a:r>
              <a:rPr lang="en-US" dirty="0"/>
              <a:t>University of Amsterdam</a:t>
            </a:r>
          </a:p>
          <a:p>
            <a:r>
              <a:rPr lang="en-US" dirty="0"/>
              <a:t>Amsterdam University of Applied Sciences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-2286" y="-9766"/>
            <a:ext cx="9144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21"/>
          <a:stretch/>
        </p:blipFill>
        <p:spPr>
          <a:xfrm>
            <a:off x="-2286" y="-976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Creation and sending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trigger on a component starts code to build a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message is composed by a combination of 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Field values in the component buffer act as bind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Every save-action leads to one or more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views/queries check class-attribute status (CVSA = “Y”)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Message with specific empty field can be skipped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messages pass a filtering routine, only filled messages are 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SAP PI translates XML to JSON and sends the message to Canvas</a:t>
            </a:r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05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message structure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61</a:t>
            </a:fld>
            <a:endParaRPr lang="en-US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12344" b="-2892"/>
          <a:stretch/>
        </p:blipFill>
        <p:spPr>
          <a:xfrm>
            <a:off x="917546" y="1715824"/>
            <a:ext cx="731167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for Class/Course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class/course message is filled with several views:</a:t>
            </a:r>
          </a:p>
          <a:p>
            <a:pPr lvl="1"/>
            <a:r>
              <a:rPr lang="en-US" dirty="0" smtClean="0"/>
              <a:t>Views to collect class/course information of the triggered class (empty if CVSA = “N”)</a:t>
            </a:r>
          </a:p>
          <a:p>
            <a:pPr lvl="1"/>
            <a:r>
              <a:rPr lang="en-US" dirty="0" smtClean="0"/>
              <a:t>Views to collect class/course information of the parent or child</a:t>
            </a:r>
          </a:p>
          <a:p>
            <a:pPr lvl="1"/>
            <a:r>
              <a:rPr lang="en-US" dirty="0" smtClean="0"/>
              <a:t>View to collect class attributes of the triggered class</a:t>
            </a:r>
          </a:p>
          <a:p>
            <a:pPr lvl="1"/>
            <a:r>
              <a:rPr lang="en-US" dirty="0" smtClean="0"/>
              <a:t>View to collect meeting pattern</a:t>
            </a:r>
          </a:p>
          <a:p>
            <a:pPr lvl="1"/>
            <a:r>
              <a:rPr lang="en-US" dirty="0" smtClean="0"/>
              <a:t>View to collect teacher/instructor</a:t>
            </a:r>
          </a:p>
          <a:p>
            <a:pPr lvl="1"/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81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 smtClean="0"/>
              <a:t>Message definition for Enrollments</a:t>
            </a:r>
            <a:endParaRPr lang="en-US" sz="4000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63</a:t>
            </a:fld>
            <a:endParaRPr lang="en-US" noProof="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46" y="2017870"/>
            <a:ext cx="7315200" cy="43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structure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="1.0"?&gt;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PSMessage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MsgData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&lt;Transaction&gt;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&lt;S030_CLS_FLG_VW class="R"&gt;</a:t>
            </a:r>
            <a:endParaRPr 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&lt;CRSE_ID&gt;108025&lt;/CRSE_ID&gt;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&lt;CRSE_OFFER_NBR&gt;1&lt;/CRSE_OFFER_NBR&gt;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&lt;STRM&gt;2171&lt;/STRM&gt;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&lt;SESSION_CODE&gt;S11&lt;/SESSION_CODE&gt;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&lt;CLASS_SECTION&gt;WG01&lt;/CLASS_SECTION&gt;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&lt;ACAD_YEAR&gt;2017&lt;/ACAD_YEAR&gt;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&lt;INSTITUTION&gt;IN030&lt;/INSTITUTION&gt;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&lt;ACAD_GROUP&gt;08&lt;/ACAD_GROUP&gt;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&lt;SUBJECT&gt;SCOM&lt;/SUBJECT&gt;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&lt;CATALOG_NBR&gt;77521502AW&lt;/CATALOG_NBR&gt;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&lt;ACAD_CAREER&gt;10&lt;/ACAD_CAREER&gt;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&lt;DESCR&gt;Persuasieve Com. (DCW3) W&lt;/DESCR&gt;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&lt;DESCR254&gt;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Persuasieve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Communicatie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(DCW3)&lt;/DESCR254&gt;</a:t>
            </a:r>
            <a:endParaRPr 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&lt;CLASS_NBR&gt;2757&lt;/CLASS_NBR&gt;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&lt;SSR_COMPONENT&gt;WG&lt;/SSR_COMPONENT&gt;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&lt;ENRL_CAP&gt;25&lt;/ENRL_CAP&gt;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&lt;ACAD_ORG&gt;2514S001&lt;/ACAD_ORG&gt;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&lt;START_DT&gt;2017-09-04&lt;/START_DT&gt;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&lt;END_DT&gt;2017-10-29&lt;/END_DT&gt;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25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Service operations and filtering</a:t>
            </a:r>
            <a:endParaRPr lang="en-US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Preparing and sending the message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65</a:t>
            </a:fld>
            <a:endParaRPr lang="en-US" noProof="0" dirty="0"/>
          </a:p>
        </p:txBody>
      </p:sp>
      <p:sp>
        <p:nvSpPr>
          <p:cNvPr id="9" name="Rechthoek 8"/>
          <p:cNvSpPr/>
          <p:nvPr/>
        </p:nvSpPr>
        <p:spPr>
          <a:xfrm>
            <a:off x="3952568" y="1438388"/>
            <a:ext cx="3274142" cy="1710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46" y="1680806"/>
            <a:ext cx="7315200" cy="12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Webservice operations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66</a:t>
            </a:fld>
            <a:endParaRPr lang="en-US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65" y="1782646"/>
            <a:ext cx="5736833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Webservice handler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operations calls handler: Message filtering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67</a:t>
            </a:fld>
            <a:endParaRPr lang="en-US" noProof="0" dirty="0"/>
          </a:p>
        </p:txBody>
      </p:sp>
      <p:grpSp>
        <p:nvGrpSpPr>
          <p:cNvPr id="9" name="Group 8"/>
          <p:cNvGrpSpPr/>
          <p:nvPr/>
        </p:nvGrpSpPr>
        <p:grpSpPr>
          <a:xfrm>
            <a:off x="917546" y="3250308"/>
            <a:ext cx="5736833" cy="3036071"/>
            <a:chOff x="2499059" y="3342470"/>
            <a:chExt cx="5736833" cy="3036071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9059" y="3342470"/>
              <a:ext cx="5736833" cy="303607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/>
          </p:nvSpPr>
          <p:spPr>
            <a:xfrm>
              <a:off x="4149213" y="5161935"/>
              <a:ext cx="3048000" cy="1130710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Webservice Routing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68</a:t>
            </a:fld>
            <a:endParaRPr lang="en-US" noProof="0" dirty="0"/>
          </a:p>
        </p:txBody>
      </p:sp>
      <p:grpSp>
        <p:nvGrpSpPr>
          <p:cNvPr id="9" name="Group 8"/>
          <p:cNvGrpSpPr/>
          <p:nvPr/>
        </p:nvGrpSpPr>
        <p:grpSpPr>
          <a:xfrm>
            <a:off x="917546" y="2235302"/>
            <a:ext cx="5572178" cy="3872733"/>
            <a:chOff x="2660568" y="2363437"/>
            <a:chExt cx="5572178" cy="3872733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0568" y="2363437"/>
              <a:ext cx="5474682" cy="3822523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/>
          </p:nvSpPr>
          <p:spPr>
            <a:xfrm>
              <a:off x="5184746" y="5555226"/>
              <a:ext cx="3048000" cy="680944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8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Filtering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code checks whether the message fields are empty</a:t>
            </a:r>
          </a:p>
          <a:p>
            <a:pPr lvl="1"/>
            <a:r>
              <a:rPr lang="en-US" dirty="0" smtClean="0"/>
              <a:t>If so: message is not sent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pPr/>
              <a:t>69</a:t>
            </a:fld>
            <a:endParaRPr lang="en-US" noProof="0" dirty="0"/>
          </a:p>
        </p:txBody>
      </p:sp>
      <p:sp>
        <p:nvSpPr>
          <p:cNvPr id="7" name="Tekstvak 6"/>
          <p:cNvSpPr txBox="1"/>
          <p:nvPr/>
        </p:nvSpPr>
        <p:spPr>
          <a:xfrm>
            <a:off x="917546" y="2962222"/>
            <a:ext cx="7410377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If None(&amp;aNodeList [1].NodeValue) Then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Return (%IntBroker_ROUTE_NONE);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/* het aantal classes op OE niveau voor dezelfde sessie moet 1 zijn */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&amp;aNodeList = &amp;rootNode.GetElementsByTagName("CLASSCOUNT");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 All(&amp;aNodeList [1].NodeValue) Then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If &amp;aNodeList [1].NodeValue = "1" Or &amp;aNodeList [1].NodeValue = "0" Then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&amp;aNodeListParent = &amp;rootNode.FindNodes("MsgData/Transaction/S030_CLS_FLG_VW/SSR_COMPONENT");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&amp;aNodeListChild = &amp;rootNode.FindNodes("MsgData/Transaction/S030_CLS_FLG_VW/S030_CLS_FL2_VW/SSR_COMPONENT");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&amp;aNodeListParent [1].NodeValue = "OE" Then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(%IntBroker_ROUTE_ALL);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Else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If All(&amp;aNodeListChild [1].NodeValue) And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&amp;aNodeListChild.len = 1 Then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If &amp;aNodeListChild [1].NodeValue = "OE" Then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Return (%IntBroker_ROUTE_ALL);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Else Return (%IntBroker_ROUTE_NONE);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End-If;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Else Return (%IntBroker_ROUTE_NONE);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End-If;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End-If;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Else Return (%IntBroker_ROUTE_NONE);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End-If;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Else Return (%IntBroker_ROUTE_ALL);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End-If;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End-If;</a:t>
            </a:r>
          </a:p>
          <a:p>
            <a:r>
              <a:rPr lang="en-US" sz="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end-method;</a:t>
            </a:r>
            <a:endParaRPr lang="en-US" sz="8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is SaNS?</a:t>
            </a:r>
            <a:endParaRPr lang="en-US" noProof="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noProof="0" dirty="0" smtClean="0"/>
              <a:t>SaNS: ‘</a:t>
            </a:r>
            <a:r>
              <a:rPr lang="en-US" altLang="nl-NL" noProof="0" dirty="0" err="1" smtClean="0"/>
              <a:t>Samenwerking</a:t>
            </a:r>
            <a:r>
              <a:rPr lang="en-US" altLang="nl-NL" noProof="0" dirty="0" smtClean="0"/>
              <a:t> Nieuw SIS’: ‘Collaboration for a New SIS’ </a:t>
            </a:r>
          </a:p>
          <a:p>
            <a:r>
              <a:rPr lang="en-US" altLang="nl-NL" noProof="0" dirty="0" smtClean="0"/>
              <a:t>3 Universities in The Netherlands:</a:t>
            </a:r>
          </a:p>
          <a:p>
            <a:pPr lvl="1"/>
            <a:r>
              <a:rPr lang="en-US" altLang="nl-NL" noProof="0" dirty="0" smtClean="0"/>
              <a:t>University of Amsterdam </a:t>
            </a:r>
          </a:p>
          <a:p>
            <a:pPr lvl="1"/>
            <a:r>
              <a:rPr lang="en-US" altLang="nl-NL" dirty="0" smtClean="0"/>
              <a:t>Amsterdam University of Applied Sciences</a:t>
            </a:r>
            <a:endParaRPr lang="en-US" altLang="nl-NL" noProof="0" dirty="0" smtClean="0"/>
          </a:p>
          <a:p>
            <a:pPr lvl="1"/>
            <a:r>
              <a:rPr lang="en-US" altLang="nl-NL" noProof="0" dirty="0" smtClean="0"/>
              <a:t>Leiden University</a:t>
            </a:r>
          </a:p>
          <a:p>
            <a:r>
              <a:rPr lang="en-US" altLang="nl-NL" noProof="0" dirty="0" smtClean="0"/>
              <a:t>100,000 regular students, 60,000 non-regular</a:t>
            </a:r>
            <a:br>
              <a:rPr lang="en-US" altLang="nl-NL" noProof="0" dirty="0" smtClean="0"/>
            </a:br>
            <a:r>
              <a:rPr lang="en-US" altLang="nl-NL" noProof="0" dirty="0" smtClean="0"/>
              <a:t>10,000 faculty users</a:t>
            </a:r>
            <a:br>
              <a:rPr lang="en-US" altLang="nl-NL" noProof="0" dirty="0" smtClean="0"/>
            </a:br>
            <a:r>
              <a:rPr lang="en-US" altLang="nl-NL" noProof="0" dirty="0" smtClean="0"/>
              <a:t>1,000 administrative users</a:t>
            </a:r>
          </a:p>
          <a:p>
            <a:r>
              <a:rPr lang="en-US" altLang="nl-NL" noProof="0" dirty="0" smtClean="0"/>
              <a:t>‘Vanilla CampusHO’: one template to serve them all</a:t>
            </a:r>
          </a:p>
          <a:p>
            <a:r>
              <a:rPr lang="en-US" altLang="nl-NL" noProof="0" dirty="0" smtClean="0"/>
              <a:t>Joint maintenance and development (Expertise Center)</a:t>
            </a:r>
            <a:endParaRPr lang="en-US" alt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33BE-50C0-45A6-85BA-232B90C06BE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44910" y="2779959"/>
            <a:ext cx="1891069" cy="3236875"/>
            <a:chOff x="5842959" y="2286000"/>
            <a:chExt cx="2133600" cy="3652007"/>
          </a:xfrm>
        </p:grpSpPr>
        <p:sp>
          <p:nvSpPr>
            <p:cNvPr id="15" name="Afgeronde rechthoek 12"/>
            <p:cNvSpPr>
              <a:spLocks noChangeArrowheads="1"/>
            </p:cNvSpPr>
            <p:nvPr/>
          </p:nvSpPr>
          <p:spPr bwMode="auto">
            <a:xfrm>
              <a:off x="5842959" y="2286000"/>
              <a:ext cx="2133600" cy="365200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algn="ctr">
              <a:solidFill>
                <a:srgbClr val="0065B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272" y="5200030"/>
              <a:ext cx="1962151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682" y="2395563"/>
              <a:ext cx="2017656" cy="100882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041" y="3499993"/>
              <a:ext cx="1937436" cy="2111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668" y="3835304"/>
              <a:ext cx="1930289" cy="53893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091" y="4331762"/>
              <a:ext cx="1639335" cy="91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8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of SAP PI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SAP PI functions as an Enterprise Service Bus</a:t>
            </a:r>
          </a:p>
          <a:p>
            <a:r>
              <a:rPr lang="en-US" dirty="0" smtClean="0"/>
              <a:t>SAP PI translates SOAP/XML to JSON/REST</a:t>
            </a:r>
          </a:p>
          <a:p>
            <a:r>
              <a:rPr lang="en-US" dirty="0" smtClean="0"/>
              <a:t>SAP PI parses messages and extracts the necessary information</a:t>
            </a:r>
          </a:p>
          <a:p>
            <a:r>
              <a:rPr lang="en-US" dirty="0" smtClean="0"/>
              <a:t>Flows are implemented using BPM’s in SAP PI</a:t>
            </a:r>
          </a:p>
          <a:p>
            <a:r>
              <a:rPr lang="en-US" dirty="0" smtClean="0"/>
              <a:t>Messages from SAP PI to Canvas (API-calls):</a:t>
            </a:r>
            <a:endParaRPr lang="pt-BR" dirty="0"/>
          </a:p>
          <a:p>
            <a:pPr lvl="1"/>
            <a:r>
              <a:rPr lang="pt-BR" dirty="0"/>
              <a:t>https://</a:t>
            </a:r>
            <a:r>
              <a:rPr lang="pt-BR" dirty="0" smtClean="0"/>
              <a:t>uvadlo.instructure.com/api/v1/sections/sis_section_id:2181.11532 {"</a:t>
            </a:r>
            <a:r>
              <a:rPr lang="pt-BR" dirty="0"/>
              <a:t>course_section":{"name":"</a:t>
            </a:r>
            <a:r>
              <a:rPr lang="pt-BR" dirty="0" smtClean="0"/>
              <a:t>PO-2"}}</a:t>
            </a:r>
          </a:p>
          <a:p>
            <a:pPr lvl="1"/>
            <a:r>
              <a:rPr lang="pt-BR" dirty="0" smtClean="0"/>
              <a:t>https://uvadlo.instructure.com/api/v1/sections/sis_section_id:2181.11532/enrollment {"enrollment":{"user_id":29003,"type":"StudentEnrollment","enrollment_state":"active"}}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6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Process</a:t>
            </a:r>
            <a:endParaRPr lang="en-US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Messages from Canvas </a:t>
            </a:r>
          </a:p>
          <a:p>
            <a:r>
              <a:rPr lang="en-US" noProof="0" dirty="0" smtClean="0"/>
              <a:t>to confirm statuses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71</a:t>
            </a:fld>
            <a:endParaRPr lang="en-US" noProof="0" dirty="0"/>
          </a:p>
        </p:txBody>
      </p:sp>
      <p:sp>
        <p:nvSpPr>
          <p:cNvPr id="10" name="Rechthoek 9"/>
          <p:cNvSpPr/>
          <p:nvPr/>
        </p:nvSpPr>
        <p:spPr>
          <a:xfrm>
            <a:off x="1504335" y="1936955"/>
            <a:ext cx="5850194" cy="1192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78" y="890494"/>
            <a:ext cx="5551032" cy="21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Feedback Processes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Course/Section creation in Canvas</a:t>
            </a:r>
          </a:p>
          <a:p>
            <a:pPr lvl="1"/>
            <a:r>
              <a:rPr lang="en-US" dirty="0" smtClean="0"/>
              <a:t>After successful or non-successful creation of a course</a:t>
            </a:r>
          </a:p>
          <a:p>
            <a:pPr lvl="1"/>
            <a:r>
              <a:rPr lang="en-US" dirty="0" smtClean="0"/>
              <a:t>Message sent to CS (via SAP PI</a:t>
            </a:r>
            <a:r>
              <a:rPr lang="en-US" dirty="0"/>
              <a:t> ; JSON converted to XML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Content: Class/term; </a:t>
            </a:r>
            <a:r>
              <a:rPr lang="en-US" dirty="0" err="1" smtClean="0"/>
              <a:t>CourseID</a:t>
            </a:r>
            <a:r>
              <a:rPr lang="en-US" dirty="0" smtClean="0"/>
              <a:t> or </a:t>
            </a:r>
            <a:r>
              <a:rPr lang="en-US" dirty="0" err="1" smtClean="0"/>
              <a:t>CourseID</a:t>
            </a:r>
            <a:r>
              <a:rPr lang="en-US" dirty="0" smtClean="0"/>
              <a:t>/</a:t>
            </a:r>
            <a:r>
              <a:rPr lang="en-US" dirty="0" err="1" smtClean="0"/>
              <a:t>SectionID</a:t>
            </a:r>
            <a:r>
              <a:rPr lang="en-US" dirty="0" smtClean="0"/>
              <a:t>; error message; URL</a:t>
            </a:r>
          </a:p>
          <a:p>
            <a:pPr lvl="1"/>
            <a:r>
              <a:rPr lang="en-US" dirty="0" smtClean="0"/>
              <a:t>CS consumes messages through service operation</a:t>
            </a:r>
          </a:p>
          <a:p>
            <a:pPr lvl="1"/>
            <a:r>
              <a:rPr lang="en-US" dirty="0" smtClean="0"/>
              <a:t>Class-attribute ‘Status’ is updated, URL is entered, date/time is entered or updated</a:t>
            </a:r>
            <a:endParaRPr lang="en-US" dirty="0"/>
          </a:p>
          <a:p>
            <a:r>
              <a:rPr lang="en-US" dirty="0" smtClean="0"/>
              <a:t>Enrollment in Canvas</a:t>
            </a:r>
          </a:p>
          <a:p>
            <a:pPr lvl="1"/>
            <a:r>
              <a:rPr lang="en-US" dirty="0"/>
              <a:t>After successful or non-successful </a:t>
            </a:r>
            <a:r>
              <a:rPr lang="en-US" dirty="0" smtClean="0"/>
              <a:t>enrollment on </a:t>
            </a:r>
            <a:r>
              <a:rPr lang="en-US" dirty="0"/>
              <a:t>a </a:t>
            </a:r>
            <a:r>
              <a:rPr lang="en-US" dirty="0" smtClean="0"/>
              <a:t>section in Canvas</a:t>
            </a:r>
            <a:endParaRPr lang="en-US" dirty="0"/>
          </a:p>
          <a:p>
            <a:pPr lvl="1"/>
            <a:r>
              <a:rPr lang="en-US" dirty="0"/>
              <a:t>Message sent to CS (via SAP </a:t>
            </a:r>
            <a:r>
              <a:rPr lang="en-US" dirty="0" smtClean="0"/>
              <a:t>PI; JSON converted to XML)</a:t>
            </a:r>
            <a:endParaRPr lang="en-US" dirty="0"/>
          </a:p>
          <a:p>
            <a:pPr lvl="1"/>
            <a:r>
              <a:rPr lang="en-US" dirty="0"/>
              <a:t>Content: Class/term; </a:t>
            </a:r>
            <a:r>
              <a:rPr lang="en-US" dirty="0" smtClean="0"/>
              <a:t>EMPLID; </a:t>
            </a:r>
            <a:r>
              <a:rPr lang="en-US" dirty="0"/>
              <a:t>error message; </a:t>
            </a:r>
            <a:r>
              <a:rPr lang="en-US" dirty="0" smtClean="0"/>
              <a:t>date/time; Enrollment-status (E, D)</a:t>
            </a:r>
          </a:p>
          <a:p>
            <a:pPr lvl="1"/>
            <a:r>
              <a:rPr lang="en-US" dirty="0"/>
              <a:t>CS consumes messages through service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Record added to custom table</a:t>
            </a:r>
          </a:p>
          <a:p>
            <a:pPr lvl="1"/>
            <a:r>
              <a:rPr lang="en-US" dirty="0" smtClean="0"/>
              <a:t>Administrator can query table to find any missing enrollment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62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FeedBAck</a:t>
            </a:r>
            <a:r>
              <a:rPr lang="en-US" noProof="0" dirty="0" smtClean="0"/>
              <a:t> process</a:t>
            </a:r>
            <a:endParaRPr lang="en-US" noProof="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46" y="2078695"/>
            <a:ext cx="6637950" cy="4022725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43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Lessons Learned</a:t>
            </a:r>
            <a:endParaRPr lang="en-US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Mistakes to avoid and things to improve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74</a:t>
            </a:fld>
            <a:endParaRPr lang="en-US" noProof="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765" y="1209366"/>
            <a:ext cx="5822392" cy="22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Lessons learned</a:t>
            </a:r>
            <a:endParaRPr lang="en-US" noProof="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the interface depends highly on the complexity of your course/class use</a:t>
            </a:r>
          </a:p>
          <a:p>
            <a:r>
              <a:rPr lang="en-US" dirty="0" smtClean="0"/>
              <a:t>Don’t put in too much information in messages</a:t>
            </a:r>
          </a:p>
          <a:p>
            <a:r>
              <a:rPr lang="en-US" dirty="0" smtClean="0"/>
              <a:t>Design your test cases carefully and search for all possible situations </a:t>
            </a:r>
          </a:p>
          <a:p>
            <a:r>
              <a:rPr lang="en-US" dirty="0" smtClean="0"/>
              <a:t>Test often, invest in automated testing (at least a ‘handy’ way)</a:t>
            </a:r>
          </a:p>
          <a:p>
            <a:r>
              <a:rPr lang="en-US" dirty="0" smtClean="0"/>
              <a:t>SAIP seems complex but is a great tool to generate the interface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you don’t have specific customizations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0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Things to improve 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Less complicated views</a:t>
            </a:r>
          </a:p>
          <a:p>
            <a:r>
              <a:rPr lang="en-US" noProof="0" dirty="0" smtClean="0"/>
              <a:t>Less information in messages</a:t>
            </a:r>
          </a:p>
          <a:p>
            <a:r>
              <a:rPr lang="en-US" noProof="0" dirty="0" smtClean="0"/>
              <a:t>Process logic and JSON in CS (so we can do without SAP PI)</a:t>
            </a:r>
          </a:p>
          <a:p>
            <a:r>
              <a:rPr lang="en-US" noProof="0" dirty="0" smtClean="0"/>
              <a:t>Simple enrollment message after triggering an internal queue</a:t>
            </a:r>
          </a:p>
          <a:p>
            <a:r>
              <a:rPr lang="en-US" dirty="0" smtClean="0"/>
              <a:t>Send enrollments individually, not as a collection</a:t>
            </a:r>
            <a:endParaRPr lang="en-US" noProof="0" dirty="0" smtClean="0"/>
          </a:p>
          <a:p>
            <a:r>
              <a:rPr lang="en-US" noProof="0" dirty="0" smtClean="0"/>
              <a:t>Dedicated fields in class-table for triggering and status-feedback</a:t>
            </a:r>
          </a:p>
          <a:p>
            <a:pPr lvl="1"/>
            <a:r>
              <a:rPr lang="en-US" noProof="0" dirty="0" smtClean="0"/>
              <a:t>instead of class attributes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91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488855" y="570507"/>
            <a:ext cx="13716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What's Next?</a:t>
            </a:r>
            <a:endParaRPr lang="en-US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Integrating CS with Canvas AND Brightspace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77</a:t>
            </a:fld>
            <a:endParaRPr lang="en-US" noProof="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95" y="661947"/>
            <a:ext cx="1188720" cy="118872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483448" y="2230227"/>
            <a:ext cx="13716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88" y="2309504"/>
            <a:ext cx="1188720" cy="1200609"/>
          </a:xfrm>
          <a:prstGeom prst="rect">
            <a:avLst/>
          </a:prstGeom>
        </p:spPr>
      </p:pic>
      <p:pic>
        <p:nvPicPr>
          <p:cNvPr id="11" name="Picture 6" descr="UL-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48" y="1503650"/>
            <a:ext cx="9667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Mijn documenten\SaNS\SaNS - Algemeen\LOGO's instellingen\Logo_Hv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45" y="629434"/>
            <a:ext cx="1371600" cy="20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Mijn documenten\SaNS\SaNS - Algemeen\LOGO's instellingen\logo_uva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76" y="2326743"/>
            <a:ext cx="1371600" cy="3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15"/>
          <p:cNvSpPr/>
          <p:nvPr/>
        </p:nvSpPr>
        <p:spPr>
          <a:xfrm>
            <a:off x="1516234" y="1461754"/>
            <a:ext cx="13716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74" y="1553194"/>
            <a:ext cx="1188720" cy="59436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51" y="2230227"/>
            <a:ext cx="984765" cy="550310"/>
          </a:xfrm>
          <a:prstGeom prst="rect">
            <a:avLst/>
          </a:prstGeom>
        </p:spPr>
      </p:pic>
      <p:sp>
        <p:nvSpPr>
          <p:cNvPr id="17" name="Pijl-links en -rechts 16"/>
          <p:cNvSpPr/>
          <p:nvPr/>
        </p:nvSpPr>
        <p:spPr>
          <a:xfrm rot="20417421">
            <a:off x="2977622" y="1223770"/>
            <a:ext cx="2286000" cy="3001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links en -rechts 17"/>
          <p:cNvSpPr/>
          <p:nvPr/>
        </p:nvSpPr>
        <p:spPr>
          <a:xfrm rot="1200000">
            <a:off x="2977622" y="2687669"/>
            <a:ext cx="2286000" cy="3001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jl-links en -rechts 18"/>
          <p:cNvSpPr/>
          <p:nvPr/>
        </p:nvSpPr>
        <p:spPr>
          <a:xfrm rot="20417421">
            <a:off x="2977622" y="1615758"/>
            <a:ext cx="2286000" cy="3001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Next projects: CS to </a:t>
            </a:r>
            <a:r>
              <a:rPr lang="en-US" noProof="0" dirty="0" err="1" smtClean="0"/>
              <a:t>BrightSpace</a:t>
            </a:r>
            <a:r>
              <a:rPr lang="en-US" noProof="0" dirty="0" smtClean="0"/>
              <a:t>	</a:t>
            </a:r>
            <a:endParaRPr lang="en-US" noProof="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HvA and Leiden University have chosen Brightspace as their LMS</a:t>
            </a:r>
          </a:p>
          <a:p>
            <a:r>
              <a:rPr lang="en-US" noProof="0" dirty="0" smtClean="0"/>
              <a:t>Developing three different solutions? Or making a true ‘global’ (Dutch) solution?</a:t>
            </a:r>
          </a:p>
          <a:p>
            <a:r>
              <a:rPr lang="en-US" dirty="0" smtClean="0"/>
              <a:t>Developing standard IMS-messages (JSON?) in CS</a:t>
            </a:r>
          </a:p>
          <a:p>
            <a:r>
              <a:rPr lang="en-US" dirty="0" smtClean="0"/>
              <a:t>No extra broker for mapping or business logic</a:t>
            </a:r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78</a:t>
            </a:fld>
            <a:endParaRPr lang="en-US" noProof="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72" y="4274699"/>
            <a:ext cx="4387574" cy="16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577649"/>
            <a:ext cx="9144000" cy="1515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bg1"/>
                </a:solidFill>
              </a:rPr>
              <a:t>presenters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Hans Janssen</a:t>
            </a:r>
            <a:endParaRPr lang="nl-NL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noProof="0" dirty="0" smtClean="0"/>
              <a:t>Product Manager</a:t>
            </a:r>
          </a:p>
          <a:p>
            <a:pPr>
              <a:spcBef>
                <a:spcPts val="0"/>
              </a:spcBef>
            </a:pPr>
            <a:r>
              <a:rPr lang="en-US" noProof="0" dirty="0"/>
              <a:t>SaNS </a:t>
            </a:r>
            <a:r>
              <a:rPr lang="en-US" noProof="0" dirty="0" smtClean="0"/>
              <a:t>Expertise Centre</a:t>
            </a:r>
            <a:endParaRPr lang="en-US" noProof="0" dirty="0"/>
          </a:p>
          <a:p>
            <a:pPr>
              <a:spcBef>
                <a:spcPts val="450"/>
              </a:spcBef>
            </a:pPr>
            <a:r>
              <a:rPr lang="en-US" noProof="0" dirty="0" smtClean="0"/>
              <a:t>hans.janssen@sans-ec.nl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Gijs Grob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Functional Consultant</a:t>
            </a:r>
          </a:p>
          <a:p>
            <a:pPr>
              <a:spcBef>
                <a:spcPts val="0"/>
              </a:spcBef>
            </a:pPr>
            <a:r>
              <a:rPr lang="en-US" dirty="0"/>
              <a:t>University of Amsterdam</a:t>
            </a:r>
          </a:p>
          <a:p>
            <a:pPr>
              <a:spcBef>
                <a:spcPts val="450"/>
              </a:spcBef>
            </a:pPr>
            <a:r>
              <a:rPr lang="en-US" dirty="0" smtClean="0"/>
              <a:t>gijsgrob@uva.nl</a:t>
            </a:r>
            <a:endParaRPr lang="en-US" dirty="0"/>
          </a:p>
          <a:p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79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719072" y="2491977"/>
            <a:ext cx="2674620" cy="617220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511993" y="2491977"/>
            <a:ext cx="2674620" cy="617220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2" lvl="3" indent="0">
              <a:buNone/>
            </a:pPr>
            <a:endParaRPr lang="en-US" sz="9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38230" y="4509262"/>
            <a:ext cx="5467541" cy="11247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all HEUG-EMEA presentations will be available for download from the Conference Site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b="6999"/>
          <a:stretch/>
        </p:blipFill>
        <p:spPr>
          <a:xfrm>
            <a:off x="4711446" y="736232"/>
            <a:ext cx="3240662" cy="12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What is SaNS - Expertise Center?</a:t>
            </a:r>
            <a:endParaRPr lang="en-US" noProof="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Joint effort of the SaNS-Universities</a:t>
            </a:r>
          </a:p>
          <a:p>
            <a:r>
              <a:rPr lang="en-US" noProof="0" dirty="0" smtClean="0"/>
              <a:t>Responsible for </a:t>
            </a:r>
          </a:p>
          <a:p>
            <a:pPr lvl="1"/>
            <a:r>
              <a:rPr lang="en-US" noProof="0" dirty="0" smtClean="0"/>
              <a:t>Hosting of the Infrastructure &amp; Technical Maintenance</a:t>
            </a:r>
          </a:p>
          <a:p>
            <a:pPr lvl="1"/>
            <a:r>
              <a:rPr lang="en-US" noProof="0" dirty="0" smtClean="0"/>
              <a:t>Application Maintenance</a:t>
            </a:r>
          </a:p>
          <a:p>
            <a:pPr lvl="1"/>
            <a:r>
              <a:rPr lang="en-US" noProof="0" dirty="0" smtClean="0"/>
              <a:t>Application Development and Customization</a:t>
            </a:r>
          </a:p>
          <a:p>
            <a:pPr lvl="1"/>
            <a:r>
              <a:rPr lang="en-US" noProof="0" dirty="0" smtClean="0"/>
              <a:t>Servicedesk, support, testing, set up</a:t>
            </a:r>
          </a:p>
          <a:p>
            <a:r>
              <a:rPr lang="en-US" noProof="0" dirty="0" smtClean="0"/>
              <a:t>Delivers ‘Campus HO’ as a SaaS-Solution</a:t>
            </a:r>
          </a:p>
          <a:p>
            <a:r>
              <a:rPr lang="en-US" noProof="0" dirty="0" smtClean="0"/>
              <a:t>12 FTE employees</a:t>
            </a:r>
          </a:p>
          <a:p>
            <a:pPr lvl="1"/>
            <a:r>
              <a:rPr lang="en-US" noProof="0" dirty="0" smtClean="0"/>
              <a:t>Support (3), development (2), technical (2) and functional (3)</a:t>
            </a:r>
          </a:p>
          <a:p>
            <a:r>
              <a:rPr lang="en-US" noProof="0" dirty="0" smtClean="0"/>
              <a:t>Hosting and technical maintenance outsourced to MCX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33BE-50C0-45A6-85BA-232B90C06BE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47" y="2778818"/>
            <a:ext cx="2866262" cy="206848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93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Thank You</a:t>
            </a:r>
            <a:endParaRPr lang="en-US" noProof="0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HEUG EMEA 2018 – Antwerp – 9/10 oct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80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87" y="5063463"/>
            <a:ext cx="1256388" cy="1256388"/>
          </a:xfrm>
          <a:prstGeom prst="rect">
            <a:avLst/>
          </a:prstGeom>
        </p:spPr>
      </p:pic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9A8B3FD3-A5E4-4BB5-B006-261DED46C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3014"/>
          <a:stretch>
            <a:fillRect/>
          </a:stretch>
        </p:blipFill>
        <p:spPr>
          <a:xfrm>
            <a:off x="2286" y="0"/>
            <a:ext cx="9141714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8" y="1179308"/>
            <a:ext cx="2850356" cy="27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Plaatjes</a:t>
            </a:r>
            <a:endParaRPr lang="en-US" noProof="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3" y="4257368"/>
            <a:ext cx="1089332" cy="1089332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Interfacing Courses and Enrollments from CS to an LMS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t>81</a:t>
            </a:fld>
            <a:endParaRPr lang="en-US" noProof="0" dirty="0"/>
          </a:p>
        </p:txBody>
      </p:sp>
      <p:pic>
        <p:nvPicPr>
          <p:cNvPr id="11" name="Afbeelding 10" descr="Canvas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60" y="3039110"/>
            <a:ext cx="3332480" cy="779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8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SaNS Situation on Oracle</a:t>
            </a:r>
            <a:endParaRPr lang="en-US" noProof="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PeopleSoft Campus Solutions 9 (upgrade to 9.2 </a:t>
            </a:r>
            <a:r>
              <a:rPr lang="en-US" dirty="0" smtClean="0"/>
              <a:t>in next 2,5 months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Bundle #41</a:t>
            </a:r>
          </a:p>
          <a:p>
            <a:pPr lvl="1"/>
            <a:r>
              <a:rPr lang="en-US" noProof="0" dirty="0" smtClean="0"/>
              <a:t>Modules in use:</a:t>
            </a:r>
          </a:p>
          <a:p>
            <a:pPr lvl="2"/>
            <a:r>
              <a:rPr lang="en-US" noProof="0" dirty="0" smtClean="0"/>
              <a:t>Campus Community</a:t>
            </a:r>
          </a:p>
          <a:p>
            <a:pPr lvl="2"/>
            <a:r>
              <a:rPr lang="en-US" noProof="0" dirty="0" smtClean="0"/>
              <a:t>Student Records</a:t>
            </a:r>
          </a:p>
          <a:p>
            <a:pPr lvl="2"/>
            <a:r>
              <a:rPr lang="en-US" noProof="0" dirty="0" smtClean="0"/>
              <a:t>Academic Advisement</a:t>
            </a:r>
          </a:p>
          <a:p>
            <a:pPr lvl="2"/>
            <a:r>
              <a:rPr lang="en-US" noProof="0" dirty="0" smtClean="0"/>
              <a:t>(Recruitment and) Admission</a:t>
            </a:r>
          </a:p>
          <a:p>
            <a:pPr lvl="2"/>
            <a:r>
              <a:rPr lang="en-US" noProof="0" dirty="0" smtClean="0"/>
              <a:t>(Student Finance)</a:t>
            </a:r>
          </a:p>
          <a:p>
            <a:pPr lvl="2"/>
            <a:r>
              <a:rPr lang="en-US" noProof="0" dirty="0" smtClean="0"/>
              <a:t>Student Self Service</a:t>
            </a:r>
          </a:p>
          <a:p>
            <a:r>
              <a:rPr lang="en-US" noProof="0" dirty="0" smtClean="0"/>
              <a:t>Heavily customized application (NL Higher Ed): ‘CampusHO’</a:t>
            </a:r>
          </a:p>
          <a:p>
            <a:r>
              <a:rPr lang="en-US" noProof="0" dirty="0" err="1" smtClean="0"/>
              <a:t>PeopleTools</a:t>
            </a:r>
            <a:r>
              <a:rPr lang="en-US" noProof="0" dirty="0" smtClean="0"/>
              <a:t> 8.56.09 </a:t>
            </a:r>
          </a:p>
          <a:p>
            <a:r>
              <a:rPr lang="en-US" noProof="0" dirty="0" smtClean="0"/>
              <a:t>Infrastructure and Database:</a:t>
            </a:r>
          </a:p>
          <a:p>
            <a:pPr lvl="1"/>
            <a:r>
              <a:rPr lang="en-US" noProof="0" dirty="0" smtClean="0"/>
              <a:t>Oracle 12.1g </a:t>
            </a:r>
          </a:p>
          <a:p>
            <a:pPr lvl="1"/>
            <a:r>
              <a:rPr lang="en-US" noProof="0" dirty="0" smtClean="0"/>
              <a:t>30 CS-environments (5 per SaNS-institution, 10 for EC, 5-10 POC)</a:t>
            </a:r>
          </a:p>
          <a:p>
            <a:pPr lvl="1"/>
            <a:r>
              <a:rPr lang="en-US" noProof="0" dirty="0" smtClean="0"/>
              <a:t>50 Physical servers, no VM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HEUG EMEA 2018 – Antwerp – 9/10 oct 2018</a:t>
            </a:r>
            <a:endParaRPr lang="en-US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Interfacing Courses and Enrollments from CS to an LMS </a:t>
            </a:r>
            <a:endParaRPr lang="en-US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56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EA-theme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EA-theme" id="{74D5733C-1A47-46A8-975A-E74E0C9564C6}" vid="{D70CE1AD-6BB1-41AD-A47C-2921FD0F70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4586</Words>
  <Application>Microsoft Office PowerPoint</Application>
  <PresentationFormat>Diavoorstelling (4:3)</PresentationFormat>
  <Paragraphs>773</Paragraphs>
  <Slides>81</Slides>
  <Notes>15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81</vt:i4>
      </vt:variant>
    </vt:vector>
  </HeadingPairs>
  <TitlesOfParts>
    <vt:vector size="90" baseType="lpstr">
      <vt:lpstr>MS PGothic</vt:lpstr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EMEA-theme</vt:lpstr>
      <vt:lpstr>Interfacing Courses and Enrollments from CS to an LMS</vt:lpstr>
      <vt:lpstr>presenters</vt:lpstr>
      <vt:lpstr>Goal of this presentation</vt:lpstr>
      <vt:lpstr>Overview of this presentation</vt:lpstr>
      <vt:lpstr>University of amsterdam</vt:lpstr>
      <vt:lpstr>SaNS SaNS ExpertisecentER</vt:lpstr>
      <vt:lpstr>What is SaNS?</vt:lpstr>
      <vt:lpstr>What is SaNS - Expertise Center?</vt:lpstr>
      <vt:lpstr>SaNS Situation on Oracle</vt:lpstr>
      <vt:lpstr>Interfacing CS and Canvas</vt:lpstr>
      <vt:lpstr>WHY?</vt:lpstr>
      <vt:lpstr>WHAT?</vt:lpstr>
      <vt:lpstr>WHAT?</vt:lpstr>
      <vt:lpstr>HOW?</vt:lpstr>
      <vt:lpstr>ClAss attributes in CS</vt:lpstr>
      <vt:lpstr>ClAss attributes in CS</vt:lpstr>
      <vt:lpstr>ClAss attributes in CS</vt:lpstr>
      <vt:lpstr>ClAss attributes in CS</vt:lpstr>
      <vt:lpstr>Course in Canvas</vt:lpstr>
      <vt:lpstr>Resulting course in Canvas</vt:lpstr>
      <vt:lpstr>Feedback from Canvas IN CS I</vt:lpstr>
      <vt:lpstr>Feedback from Canvas IN CS I</vt:lpstr>
      <vt:lpstr>Feedback from Canvas IN CS I</vt:lpstr>
      <vt:lpstr>Feedback from Canvas IN CS I</vt:lpstr>
      <vt:lpstr>Feedback from Canvas IN CS I</vt:lpstr>
      <vt:lpstr>Feedback from Canvas IN CS II</vt:lpstr>
      <vt:lpstr>Feedback from Canvas IN CS II</vt:lpstr>
      <vt:lpstr>Feedback from Canvas IN CS III</vt:lpstr>
      <vt:lpstr>Feedback from Canvas IN CS III</vt:lpstr>
      <vt:lpstr>Feedback from Canvas IN CS III</vt:lpstr>
      <vt:lpstr>Interfacing CS and Canvas</vt:lpstr>
      <vt:lpstr>Functionality - Recapitulation</vt:lpstr>
      <vt:lpstr>Interfacing CS and Canvas</vt:lpstr>
      <vt:lpstr>Information needed by Canvas</vt:lpstr>
      <vt:lpstr>Feeding Canvas With information</vt:lpstr>
      <vt:lpstr>Interactions between CS and Canvas</vt:lpstr>
      <vt:lpstr>Infrastructure</vt:lpstr>
      <vt:lpstr>Integration Steps</vt:lpstr>
      <vt:lpstr>Different Data models  in CS, SaNS-CS and Canvas</vt:lpstr>
      <vt:lpstr>IMS-LIS: Standard for SIS-LMS exchange</vt:lpstr>
      <vt:lpstr>Different Data models</vt:lpstr>
      <vt:lpstr>Course/Class versus Course/section</vt:lpstr>
      <vt:lpstr>SaNS customization on Courses</vt:lpstr>
      <vt:lpstr>Course Hierarchy</vt:lpstr>
      <vt:lpstr>Course Hierarchy mapping with Canvas</vt:lpstr>
      <vt:lpstr>Available Integration Components</vt:lpstr>
      <vt:lpstr>PIB: PeopleSoft Integration Broker</vt:lpstr>
      <vt:lpstr>SAIP: Student Admin Integration Pack</vt:lpstr>
      <vt:lpstr>The Power of SAIP …</vt:lpstr>
      <vt:lpstr>… and Why we don’t use saip</vt:lpstr>
      <vt:lpstr>Generic Interface: a SaNS Customization</vt:lpstr>
      <vt:lpstr>Triggers</vt:lpstr>
      <vt:lpstr>Triggers - Overview</vt:lpstr>
      <vt:lpstr>Triggers for Course/Class</vt:lpstr>
      <vt:lpstr>Calling interface</vt:lpstr>
      <vt:lpstr>Selecting Dataset</vt:lpstr>
      <vt:lpstr>Triggers for Enrollments</vt:lpstr>
      <vt:lpstr>Different Enrollment Flows</vt:lpstr>
      <vt:lpstr>Messages</vt:lpstr>
      <vt:lpstr>Message Creation and sending</vt:lpstr>
      <vt:lpstr>Defining the message structure</vt:lpstr>
      <vt:lpstr>Views for Class/Course</vt:lpstr>
      <vt:lpstr>Message definition for Enrollments</vt:lpstr>
      <vt:lpstr>Message structure</vt:lpstr>
      <vt:lpstr>Service operations and filtering</vt:lpstr>
      <vt:lpstr>Webservice operations</vt:lpstr>
      <vt:lpstr>Webservice handler</vt:lpstr>
      <vt:lpstr>Webservice Routing</vt:lpstr>
      <vt:lpstr>Message Filtering</vt:lpstr>
      <vt:lpstr>Functionality of SAP PI</vt:lpstr>
      <vt:lpstr>Feedback Process</vt:lpstr>
      <vt:lpstr>Feedback Processes</vt:lpstr>
      <vt:lpstr>FeedBAck process</vt:lpstr>
      <vt:lpstr>Lessons Learned</vt:lpstr>
      <vt:lpstr>Lessons learned</vt:lpstr>
      <vt:lpstr>Things to improve </vt:lpstr>
      <vt:lpstr>What's Next?</vt:lpstr>
      <vt:lpstr>Next projects: CS to BrightSpace </vt:lpstr>
      <vt:lpstr>presenters</vt:lpstr>
      <vt:lpstr>Thank You</vt:lpstr>
      <vt:lpstr>Plaatjes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Hans Janssen</cp:lastModifiedBy>
  <cp:revision>383</cp:revision>
  <dcterms:created xsi:type="dcterms:W3CDTF">2015-09-02T14:36:24Z</dcterms:created>
  <dcterms:modified xsi:type="dcterms:W3CDTF">2018-10-10T15:46:57Z</dcterms:modified>
</cp:coreProperties>
</file>