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30"/>
  </p:notesMasterIdLst>
  <p:sldIdLst>
    <p:sldId id="256" r:id="rId2"/>
    <p:sldId id="269" r:id="rId3"/>
    <p:sldId id="271" r:id="rId4"/>
    <p:sldId id="272" r:id="rId5"/>
    <p:sldId id="273" r:id="rId6"/>
    <p:sldId id="274" r:id="rId7"/>
    <p:sldId id="276" r:id="rId8"/>
    <p:sldId id="302" r:id="rId9"/>
    <p:sldId id="301" r:id="rId10"/>
    <p:sldId id="314" r:id="rId11"/>
    <p:sldId id="303" r:id="rId12"/>
    <p:sldId id="304" r:id="rId13"/>
    <p:sldId id="305" r:id="rId14"/>
    <p:sldId id="312" r:id="rId15"/>
    <p:sldId id="313" r:id="rId16"/>
    <p:sldId id="306" r:id="rId17"/>
    <p:sldId id="299" r:id="rId18"/>
    <p:sldId id="307" r:id="rId19"/>
    <p:sldId id="308" r:id="rId20"/>
    <p:sldId id="288" r:id="rId21"/>
    <p:sldId id="309" r:id="rId22"/>
    <p:sldId id="290" r:id="rId23"/>
    <p:sldId id="310" r:id="rId24"/>
    <p:sldId id="292" r:id="rId25"/>
    <p:sldId id="291" r:id="rId26"/>
    <p:sldId id="285" r:id="rId27"/>
    <p:sldId id="286" r:id="rId28"/>
    <p:sldId id="284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uan Carlos Ruiz Cruz" initials="jruiz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A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536" autoAdjust="0"/>
  </p:normalViewPr>
  <p:slideViewPr>
    <p:cSldViewPr>
      <p:cViewPr varScale="1">
        <p:scale>
          <a:sx n="75" d="100"/>
          <a:sy n="75" d="100"/>
        </p:scale>
        <p:origin x="-56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1FE721-FE5F-4171-B23E-35B178DFD87C}" type="datetimeFigureOut">
              <a:rPr lang="es-MX" smtClean="0"/>
              <a:t>22/08/2016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B2B22E-7E95-4CFF-955A-28C699F94B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59113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es-MX" dirty="0" smtClean="0"/>
              <a:t>Profesor</a:t>
            </a:r>
            <a:r>
              <a:rPr lang="es-MX" baseline="0" dirty="0" smtClean="0"/>
              <a:t> postea y firma la calificación final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s-MX" baseline="0" dirty="0" smtClean="0"/>
              <a:t>El alumno presenta la solicitud de revisión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s-MX" dirty="0" smtClean="0"/>
              <a:t>El gestor académico</a:t>
            </a:r>
            <a:r>
              <a:rPr lang="es-MX" baseline="0" dirty="0" smtClean="0"/>
              <a:t> concentra, administra y planea juntas para revisar las solicitudes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s-MX" baseline="0" dirty="0" smtClean="0"/>
              <a:t>El jefe de academia + profesor realizan la revisión, toman decisión, hacen el cambio, generan firma electrónica (si es que la calificación si se modifica) y se le notifica al alumno.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s-MX" baseline="0" dirty="0" smtClean="0"/>
              <a:t>El alumno firma el documento.</a:t>
            </a: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2B22E-7E95-4CFF-955A-28C699F94B00}" type="slidenum">
              <a:rPr lang="es-MX" smtClean="0"/>
              <a:t>10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97487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s-MX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Este botón nos llevará a un panel que se creó para que el alumno pueda registrar </a:t>
            </a:r>
            <a:r>
              <a:rPr kumimoji="0" lang="es-MX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la razón por la cual solicita una modificación.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s-MX" dirty="0" smtClean="0"/>
              <a:t>       -----  Hablar de reglas para que muestre</a:t>
            </a:r>
            <a:r>
              <a:rPr lang="es-MX" baseline="0" dirty="0" smtClean="0"/>
              <a:t> el botón y de la columna de seguimiento de estatus… ------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s-MX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 </a:t>
            </a:r>
            <a:r>
              <a:rPr lang="es-MX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botón Solicitar </a:t>
            </a:r>
            <a:r>
              <a:rPr lang="es-MX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 la columna Revisión </a:t>
            </a:r>
            <a:r>
              <a:rPr lang="es-MX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Calif</a:t>
            </a:r>
            <a:r>
              <a:rPr lang="es-MX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Final, estará </a:t>
            </a:r>
            <a:r>
              <a:rPr lang="es-MX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activo </a:t>
            </a:r>
            <a:r>
              <a:rPr lang="es-MX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una vez que la calificación final ha sido posteada y firmada. 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s-MX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Permanecerá activo hasta dos días antes de la fecha de revisión especificada para la clase en cuestión. </a:t>
            </a: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2B22E-7E95-4CFF-955A-28C699F94B00}" type="slidenum">
              <a:rPr lang="es-MX" smtClean="0"/>
              <a:t>13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877720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9AD0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s-MX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Se genera un documento PDF (Figura 2), el cual el </a:t>
            </a:r>
            <a:r>
              <a:rPr kumimoji="0" lang="es-MX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alumno debe imprimir, firmar y entregar </a:t>
            </a:r>
            <a:r>
              <a:rPr kumimoji="0" lang="es-MX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en la </a:t>
            </a:r>
            <a:r>
              <a:rPr kumimoji="0" lang="es-MX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Coordinación de Gestión Escolar </a:t>
            </a:r>
            <a:r>
              <a:rPr kumimoji="0" lang="es-MX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de la Escuela. 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2B22E-7E95-4CFF-955A-28C699F94B00}" type="slidenum">
              <a:rPr lang="es-MX" smtClean="0"/>
              <a:t>16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651970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9AD0"/>
              </a:buClr>
              <a:buSzPct val="68000"/>
              <a:buFont typeface="Wingdings 3"/>
              <a:buNone/>
              <a:tabLst/>
              <a:defRPr/>
            </a:pPr>
            <a:r>
              <a:rPr kumimoji="0" lang="es-MX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En el PDF, se muestra la </a:t>
            </a:r>
            <a:r>
              <a:rPr kumimoji="0" lang="es-MX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fecha </a:t>
            </a:r>
            <a:r>
              <a:rPr kumimoji="0" lang="es-MX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que el alumno tiene </a:t>
            </a:r>
            <a:r>
              <a:rPr kumimoji="0" lang="es-MX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límite </a:t>
            </a:r>
            <a:r>
              <a:rPr kumimoji="0" lang="es-MX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para entregar el documento.</a:t>
            </a:r>
            <a:endParaRPr kumimoji="0" lang="es-MX" sz="1200" b="0" i="0" u="none" strike="noStrike" kern="1200" cap="none" spc="0" normalizeH="0" baseline="0" noProof="0" dirty="0" smtClean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2B22E-7E95-4CFF-955A-28C699F94B00}" type="slidenum">
              <a:rPr lang="es-MX" smtClean="0"/>
              <a:t>17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188849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Los cambios</a:t>
            </a:r>
            <a:r>
              <a:rPr lang="es-MX" baseline="0" dirty="0" smtClean="0"/>
              <a:t> de calificación los hace la escuela (dentro del periodo permitido) mediante peticiones de inscripción.</a:t>
            </a: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2B22E-7E95-4CFF-955A-28C699F94B00}" type="slidenum">
              <a:rPr lang="es-MX" smtClean="0"/>
              <a:t>20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65747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buClr>
                <a:srgbClr val="009AD0"/>
              </a:buClr>
            </a:pPr>
            <a:endParaRPr lang="es-MX" dirty="0" smtClean="0">
              <a:solidFill>
                <a:schemeClr val="bg1"/>
              </a:solidFill>
            </a:endParaRPr>
          </a:p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2B22E-7E95-4CFF-955A-28C699F94B00}" type="slidenum">
              <a:rPr lang="es-MX" smtClean="0"/>
              <a:t>25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28533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D7AF639-65C1-426C-8450-4094ED78322C}" type="datetimeFigureOut">
              <a:rPr lang="en-US" smtClean="0"/>
              <a:t>8/22/2016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20733BE-50C0-45A6-85BA-232B90C06BE0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7AF639-65C1-426C-8450-4094ED78322C}" type="datetimeFigureOut">
              <a:rPr lang="en-US" smtClean="0"/>
              <a:t>8/22/2016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0733BE-50C0-45A6-85BA-232B90C06BE0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7AF639-65C1-426C-8450-4094ED78322C}" type="datetimeFigureOut">
              <a:rPr lang="en-US" smtClean="0"/>
              <a:t>8/22/2016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0733BE-50C0-45A6-85BA-232B90C06BE0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7AF639-65C1-426C-8450-4094ED78322C}" type="datetimeFigureOut">
              <a:rPr lang="en-US" smtClean="0"/>
              <a:t>8/22/2016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0733BE-50C0-45A6-85BA-232B90C06BE0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7AF639-65C1-426C-8450-4094ED78322C}" type="datetimeFigureOut">
              <a:rPr lang="en-US" smtClean="0"/>
              <a:t>8/22/2016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0733BE-50C0-45A6-85BA-232B90C06BE0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7AF639-65C1-426C-8450-4094ED78322C}" type="datetimeFigureOut">
              <a:rPr lang="en-US" smtClean="0"/>
              <a:t>8/22/2016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0733BE-50C0-45A6-85BA-232B90C06BE0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7AF639-65C1-426C-8450-4094ED78322C}" type="datetimeFigureOut">
              <a:rPr lang="en-US" smtClean="0"/>
              <a:t>8/22/2016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0733BE-50C0-45A6-85BA-232B90C06BE0}" type="slidenum">
              <a:rPr lang="en-US" smtClean="0"/>
              <a:t>‹Nº›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7AF639-65C1-426C-8450-4094ED78322C}" type="datetimeFigureOut">
              <a:rPr lang="en-US" smtClean="0"/>
              <a:t>8/22/2016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0733BE-50C0-45A6-85BA-232B90C06BE0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7AF639-65C1-426C-8450-4094ED78322C}" type="datetimeFigureOut">
              <a:rPr lang="en-US" smtClean="0"/>
              <a:t>8/22/2016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0733BE-50C0-45A6-85BA-232B90C06BE0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D7AF639-65C1-426C-8450-4094ED78322C}" type="datetimeFigureOut">
              <a:rPr lang="en-US" smtClean="0"/>
              <a:t>8/22/2016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0733BE-50C0-45A6-85BA-232B90C06BE0}" type="slidenum">
              <a:rPr lang="en-US" smtClean="0"/>
              <a:t>‹Nº›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D7AF639-65C1-426C-8450-4094ED78322C}" type="datetimeFigureOut">
              <a:rPr lang="en-US" smtClean="0"/>
              <a:t>8/22/2016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20733BE-50C0-45A6-85BA-232B90C06BE0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D7AF639-65C1-426C-8450-4094ED78322C}" type="datetimeFigureOut">
              <a:rPr lang="en-US" smtClean="0"/>
              <a:t>8/22/2016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20733BE-50C0-45A6-85BA-232B90C06BE0}" type="slidenum">
              <a:rPr lang="en-US" smtClean="0"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7" Type="http://schemas.openxmlformats.org/officeDocument/2006/relationships/image" Target="../media/image1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Solicitud de Revisión de </a:t>
            </a:r>
            <a:r>
              <a:rPr lang="es-MX" dirty="0" smtClean="0"/>
              <a:t>Exámenes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s-ES_tradnl" sz="2400" dirty="0" smtClean="0"/>
              <a:t>Hecho</a:t>
            </a:r>
            <a:r>
              <a:rPr lang="en-US" sz="2400" dirty="0" smtClean="0"/>
              <a:t> </a:t>
            </a:r>
            <a:r>
              <a:rPr lang="es-ES_tradnl" sz="2400" dirty="0" smtClean="0"/>
              <a:t>en</a:t>
            </a:r>
            <a:r>
              <a:rPr lang="en-US" sz="2400" dirty="0" smtClean="0"/>
              <a:t> </a:t>
            </a:r>
            <a:r>
              <a:rPr lang="es-ES_tradnl" sz="2400" dirty="0" smtClean="0"/>
              <a:t>Mixcoac</a:t>
            </a:r>
            <a:endParaRPr lang="es-ES_tradnl" sz="4400" dirty="0"/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Sesión </a:t>
            </a:r>
            <a:r>
              <a:rPr lang="es-MX" dirty="0"/>
              <a:t>3006</a:t>
            </a:r>
            <a:endParaRPr lang="es-ES_tradnl" dirty="0" smtClean="0"/>
          </a:p>
          <a:p>
            <a:r>
              <a:rPr lang="en-US" dirty="0" smtClean="0"/>
              <a:t>24 Agosto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99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solidFill>
                  <a:schemeClr val="bg1"/>
                </a:solidFill>
              </a:rPr>
              <a:t>Proceso</a:t>
            </a:r>
            <a:endParaRPr lang="es-ES_tradnl" dirty="0">
              <a:solidFill>
                <a:schemeClr val="bg1"/>
              </a:solidFill>
            </a:endParaRPr>
          </a:p>
        </p:txBody>
      </p:sp>
      <p:grpSp>
        <p:nvGrpSpPr>
          <p:cNvPr id="17" name="16 Grupo"/>
          <p:cNvGrpSpPr/>
          <p:nvPr/>
        </p:nvGrpSpPr>
        <p:grpSpPr>
          <a:xfrm>
            <a:off x="701235" y="1208436"/>
            <a:ext cx="2819400" cy="1826864"/>
            <a:chOff x="76200" y="1221136"/>
            <a:chExt cx="2819400" cy="1826864"/>
          </a:xfrm>
        </p:grpSpPr>
        <p:sp>
          <p:nvSpPr>
            <p:cNvPr id="14" name="13 Elipse"/>
            <p:cNvSpPr/>
            <p:nvPr/>
          </p:nvSpPr>
          <p:spPr>
            <a:xfrm>
              <a:off x="151286" y="1221136"/>
              <a:ext cx="2668114" cy="18268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5" name="Picture 3" descr="C:\Program Files\Microsoft Office\MEDIA\CAGCAT10\j0301252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9316" y="1978380"/>
              <a:ext cx="1072054" cy="9172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1 CuadroTexto"/>
            <p:cNvSpPr txBox="1"/>
            <p:nvPr/>
          </p:nvSpPr>
          <p:spPr>
            <a:xfrm>
              <a:off x="76200" y="1595735"/>
              <a:ext cx="2819400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s-MX" sz="1200" b="1" i="1" dirty="0" smtClean="0">
                  <a:solidFill>
                    <a:srgbClr val="C00000"/>
                  </a:solidFill>
                </a:rPr>
                <a:t>El profesor postea y firma la calificación final</a:t>
              </a:r>
              <a:endParaRPr lang="es-MX" sz="1200" b="1" i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6" name="25 Grupo"/>
          <p:cNvGrpSpPr/>
          <p:nvPr/>
        </p:nvGrpSpPr>
        <p:grpSpPr>
          <a:xfrm>
            <a:off x="5647836" y="1131268"/>
            <a:ext cx="2668114" cy="1826864"/>
            <a:chOff x="3429000" y="1143968"/>
            <a:chExt cx="2668114" cy="1826864"/>
          </a:xfrm>
        </p:grpSpPr>
        <p:sp>
          <p:nvSpPr>
            <p:cNvPr id="19" name="18 Elipse"/>
            <p:cNvSpPr/>
            <p:nvPr/>
          </p:nvSpPr>
          <p:spPr>
            <a:xfrm>
              <a:off x="3429000" y="1143968"/>
              <a:ext cx="2668114" cy="18268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6" name="Picture 4" descr="C:\Program Files\Microsoft Office\MEDIA\CAGCAT10\j0302953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1785" y="1978380"/>
              <a:ext cx="542544" cy="760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9 CuadroTexto"/>
            <p:cNvSpPr txBox="1"/>
            <p:nvPr/>
          </p:nvSpPr>
          <p:spPr>
            <a:xfrm>
              <a:off x="3940556" y="1519535"/>
              <a:ext cx="1698244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algn="ctr">
                <a:defRPr sz="1200" b="1" i="1">
                  <a:solidFill>
                    <a:srgbClr val="C00000"/>
                  </a:solidFill>
                </a:defRPr>
              </a:lvl1pPr>
            </a:lstStyle>
            <a:p>
              <a:r>
                <a:rPr lang="es-MX" dirty="0"/>
                <a:t>El alumno presenta solicitud de revisión</a:t>
              </a:r>
            </a:p>
          </p:txBody>
        </p:sp>
      </p:grpSp>
      <p:grpSp>
        <p:nvGrpSpPr>
          <p:cNvPr id="27" name="26 Grupo"/>
          <p:cNvGrpSpPr/>
          <p:nvPr/>
        </p:nvGrpSpPr>
        <p:grpSpPr>
          <a:xfrm>
            <a:off x="2982025" y="2925075"/>
            <a:ext cx="3125314" cy="2048847"/>
            <a:chOff x="5993286" y="2592739"/>
            <a:chExt cx="3125314" cy="2048847"/>
          </a:xfrm>
        </p:grpSpPr>
        <p:sp>
          <p:nvSpPr>
            <p:cNvPr id="18" name="17 Elipse"/>
            <p:cNvSpPr/>
            <p:nvPr/>
          </p:nvSpPr>
          <p:spPr>
            <a:xfrm>
              <a:off x="5993286" y="2592739"/>
              <a:ext cx="3125314" cy="204884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7" name="Picture 5" descr="C:\Program Files\Microsoft Office\MEDIA\CAGCAT10\j0234657.wm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2800" y="3619497"/>
              <a:ext cx="856793" cy="8339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10 CuadroTexto"/>
            <p:cNvSpPr txBox="1"/>
            <p:nvPr/>
          </p:nvSpPr>
          <p:spPr>
            <a:xfrm>
              <a:off x="6015228" y="2991050"/>
              <a:ext cx="3052572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algn="ctr">
                <a:defRPr sz="1200" b="1" i="1">
                  <a:solidFill>
                    <a:srgbClr val="C00000"/>
                  </a:solidFill>
                </a:defRPr>
              </a:lvl1pPr>
            </a:lstStyle>
            <a:p>
              <a:r>
                <a:rPr lang="es-MX" dirty="0"/>
                <a:t>El gestor académico concentra, administra y planea juntas para revisar las solicitudes</a:t>
              </a:r>
              <a:endParaRPr lang="es-MX" dirty="0"/>
            </a:p>
          </p:txBody>
        </p:sp>
      </p:grpSp>
      <p:grpSp>
        <p:nvGrpSpPr>
          <p:cNvPr id="28" name="27 Grupo"/>
          <p:cNvGrpSpPr/>
          <p:nvPr/>
        </p:nvGrpSpPr>
        <p:grpSpPr>
          <a:xfrm>
            <a:off x="5575620" y="4785766"/>
            <a:ext cx="3125314" cy="2048847"/>
            <a:chOff x="4038600" y="4677348"/>
            <a:chExt cx="3125314" cy="2048847"/>
          </a:xfrm>
        </p:grpSpPr>
        <p:sp>
          <p:nvSpPr>
            <p:cNvPr id="21" name="20 Elipse"/>
            <p:cNvSpPr/>
            <p:nvPr/>
          </p:nvSpPr>
          <p:spPr>
            <a:xfrm>
              <a:off x="4038600" y="4677348"/>
              <a:ext cx="3125314" cy="204884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4" name="Picture 2" descr="C:\Program Files\Microsoft Office\MEDIA\CAGCAT10\j0292020.wmf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2539" y="5630248"/>
              <a:ext cx="771719" cy="7324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11 CuadroTexto"/>
            <p:cNvSpPr txBox="1"/>
            <p:nvPr/>
          </p:nvSpPr>
          <p:spPr>
            <a:xfrm>
              <a:off x="4284363" y="5055440"/>
              <a:ext cx="2726037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algn="ctr">
                <a:defRPr sz="1200" b="1" i="1">
                  <a:solidFill>
                    <a:srgbClr val="C00000"/>
                  </a:solidFill>
                </a:defRPr>
              </a:lvl1pPr>
            </a:lstStyle>
            <a:p>
              <a:r>
                <a:rPr lang="es-MX" dirty="0"/>
                <a:t>El jefe de academia + profesor realizan la revisión, toman decisión</a:t>
              </a:r>
              <a:endParaRPr lang="es-MX" dirty="0"/>
            </a:p>
          </p:txBody>
        </p:sp>
        <p:pic>
          <p:nvPicPr>
            <p:cNvPr id="13" name="Picture 3" descr="C:\Program Files\Microsoft Office\MEDIA\CAGCAT10\j0301252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4911" y="5701771"/>
              <a:ext cx="856096" cy="7324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14 Flecha derecha"/>
          <p:cNvSpPr/>
          <p:nvPr/>
        </p:nvSpPr>
        <p:spPr>
          <a:xfrm>
            <a:off x="4338239" y="1811870"/>
            <a:ext cx="405943" cy="30762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19 Flecha derecha"/>
          <p:cNvSpPr/>
          <p:nvPr/>
        </p:nvSpPr>
        <p:spPr>
          <a:xfrm rot="2026805">
            <a:off x="6257279" y="4391259"/>
            <a:ext cx="405943" cy="30762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" name="21 Flecha derecha"/>
          <p:cNvSpPr/>
          <p:nvPr/>
        </p:nvSpPr>
        <p:spPr>
          <a:xfrm rot="8483463">
            <a:off x="6253066" y="3077597"/>
            <a:ext cx="405943" cy="30762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29" name="28 Grupo"/>
          <p:cNvGrpSpPr/>
          <p:nvPr/>
        </p:nvGrpSpPr>
        <p:grpSpPr>
          <a:xfrm>
            <a:off x="663135" y="4766507"/>
            <a:ext cx="3125314" cy="2048847"/>
            <a:chOff x="303686" y="3657600"/>
            <a:chExt cx="3125314" cy="2048847"/>
          </a:xfrm>
        </p:grpSpPr>
        <p:sp>
          <p:nvSpPr>
            <p:cNvPr id="23" name="22 Elipse"/>
            <p:cNvSpPr/>
            <p:nvPr/>
          </p:nvSpPr>
          <p:spPr>
            <a:xfrm>
              <a:off x="303686" y="3657600"/>
              <a:ext cx="3125314" cy="204884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8" name="Picture 6" descr="C:\Program Files\Microsoft Office\MEDIA\CAGCAT10\j0300520.gif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9316" y="4632900"/>
              <a:ext cx="766941" cy="659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8 Rectángulo"/>
            <p:cNvSpPr/>
            <p:nvPr/>
          </p:nvSpPr>
          <p:spPr>
            <a:xfrm>
              <a:off x="435248" y="4110335"/>
              <a:ext cx="2789546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s-MX" sz="1200" b="1" i="1" dirty="0">
                  <a:solidFill>
                    <a:srgbClr val="C00000"/>
                  </a:solidFill>
                </a:rPr>
                <a:t>Se le </a:t>
              </a:r>
              <a:r>
                <a:rPr lang="es-MX" sz="1200" b="1" i="1" dirty="0">
                  <a:solidFill>
                    <a:srgbClr val="C00000"/>
                  </a:solidFill>
                </a:rPr>
                <a:t>notifica</a:t>
              </a:r>
              <a:r>
                <a:rPr lang="es-MX" sz="1200" b="1" i="1" dirty="0">
                  <a:solidFill>
                    <a:srgbClr val="C00000"/>
                  </a:solidFill>
                </a:rPr>
                <a:t> al </a:t>
              </a:r>
              <a:r>
                <a:rPr lang="es-MX" sz="1200" b="1" i="1" dirty="0" smtClean="0">
                  <a:solidFill>
                    <a:srgbClr val="C00000"/>
                  </a:solidFill>
                </a:rPr>
                <a:t>alumno y éste debe firmar el documento</a:t>
              </a:r>
              <a:endParaRPr lang="es-MX" sz="1200" b="1" i="1" dirty="0">
                <a:solidFill>
                  <a:srgbClr val="C00000"/>
                </a:solidFill>
              </a:endParaRPr>
            </a:p>
          </p:txBody>
        </p:sp>
        <p:pic>
          <p:nvPicPr>
            <p:cNvPr id="24" name="Picture 4" descr="C:\Program Files\Microsoft Office\MEDIA\CAGCAT10\j0302953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7748" y="4531893"/>
              <a:ext cx="542544" cy="760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5" name="24 Flecha derecha"/>
          <p:cNvSpPr/>
          <p:nvPr/>
        </p:nvSpPr>
        <p:spPr>
          <a:xfrm rot="13514786">
            <a:off x="5218452" y="4966148"/>
            <a:ext cx="405943" cy="30762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2" name="31 Flecha derecha"/>
          <p:cNvSpPr/>
          <p:nvPr/>
        </p:nvSpPr>
        <p:spPr>
          <a:xfrm rot="8483463">
            <a:off x="2264701" y="4368399"/>
            <a:ext cx="405943" cy="30762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25369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 animBg="1"/>
      <p:bldP spid="20" grpId="0" animBg="1"/>
      <p:bldP spid="22" grpId="0" animBg="1"/>
      <p:bldP spid="25" grpId="0" animBg="1"/>
      <p:bldP spid="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/>
            <a:r>
              <a:rPr lang="es-MX" dirty="0"/>
              <a:t>Sistematización de la solución</a:t>
            </a:r>
          </a:p>
        </p:txBody>
      </p:sp>
    </p:spTree>
    <p:extLst>
      <p:ext uri="{BB962C8B-B14F-4D97-AF65-F5344CB8AC3E}">
        <p14:creationId xmlns:p14="http://schemas.microsoft.com/office/powerpoint/2010/main" val="61900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8288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s-MX" dirty="0" smtClean="0">
                <a:solidFill>
                  <a:schemeClr val="bg2"/>
                </a:solidFill>
              </a:rPr>
              <a:t>En </a:t>
            </a:r>
            <a:r>
              <a:rPr lang="es-MX" dirty="0">
                <a:solidFill>
                  <a:schemeClr val="bg2"/>
                </a:solidFill>
              </a:rPr>
              <a:t>el Centro de Alumnado, dentro de la sección UP Calificaciones y </a:t>
            </a:r>
            <a:r>
              <a:rPr lang="es-MX" dirty="0" smtClean="0">
                <a:solidFill>
                  <a:schemeClr val="bg2"/>
                </a:solidFill>
              </a:rPr>
              <a:t>Asistencias se creo un botón con el nombre “Solicitar”. (Figura 1)</a:t>
            </a:r>
          </a:p>
          <a:p>
            <a:r>
              <a:rPr lang="es-MX" dirty="0" smtClean="0">
                <a:solidFill>
                  <a:schemeClr val="bg2"/>
                </a:solidFill>
              </a:rPr>
              <a:t>El botón sólo aparecerá habilitado cuando cumpla los requerimientos, </a:t>
            </a:r>
            <a:r>
              <a:rPr lang="es-MX" dirty="0">
                <a:solidFill>
                  <a:schemeClr val="bg2"/>
                </a:solidFill>
              </a:rPr>
              <a:t>es decir, una vez que </a:t>
            </a:r>
            <a:r>
              <a:rPr lang="es-MX" dirty="0" smtClean="0">
                <a:solidFill>
                  <a:schemeClr val="bg2"/>
                </a:solidFill>
              </a:rPr>
              <a:t>la calificación </a:t>
            </a:r>
            <a:r>
              <a:rPr lang="es-MX" dirty="0">
                <a:solidFill>
                  <a:schemeClr val="bg2"/>
                </a:solidFill>
              </a:rPr>
              <a:t>final </a:t>
            </a:r>
            <a:r>
              <a:rPr lang="es-MX" dirty="0" smtClean="0">
                <a:solidFill>
                  <a:schemeClr val="bg2"/>
                </a:solidFill>
              </a:rPr>
              <a:t>ha sido </a:t>
            </a:r>
            <a:r>
              <a:rPr lang="es-MX" dirty="0">
                <a:solidFill>
                  <a:schemeClr val="bg2"/>
                </a:solidFill>
              </a:rPr>
              <a:t>posteada </a:t>
            </a:r>
            <a:r>
              <a:rPr lang="es-MX" dirty="0" smtClean="0">
                <a:solidFill>
                  <a:schemeClr val="bg2"/>
                </a:solidFill>
              </a:rPr>
              <a:t>y firmada</a:t>
            </a:r>
            <a:r>
              <a:rPr lang="es-MX" dirty="0">
                <a:solidFill>
                  <a:schemeClr val="bg2"/>
                </a:solidFill>
              </a:rPr>
              <a:t>.</a:t>
            </a:r>
          </a:p>
          <a:p>
            <a:r>
              <a:rPr lang="es-MX" dirty="0">
                <a:solidFill>
                  <a:schemeClr val="bg2"/>
                </a:solidFill>
              </a:rPr>
              <a:t>Permanecerá </a:t>
            </a:r>
            <a:r>
              <a:rPr lang="es-MX" dirty="0" smtClean="0">
                <a:solidFill>
                  <a:schemeClr val="bg2"/>
                </a:solidFill>
              </a:rPr>
              <a:t>activo hasta </a:t>
            </a:r>
            <a:r>
              <a:rPr lang="es-MX" dirty="0">
                <a:solidFill>
                  <a:schemeClr val="bg2"/>
                </a:solidFill>
              </a:rPr>
              <a:t>dos días </a:t>
            </a:r>
            <a:r>
              <a:rPr lang="es-MX" dirty="0" smtClean="0">
                <a:solidFill>
                  <a:schemeClr val="bg2"/>
                </a:solidFill>
              </a:rPr>
              <a:t>antes de </a:t>
            </a:r>
            <a:r>
              <a:rPr lang="es-MX" dirty="0">
                <a:solidFill>
                  <a:schemeClr val="bg2"/>
                </a:solidFill>
              </a:rPr>
              <a:t>la fecha </a:t>
            </a:r>
            <a:r>
              <a:rPr lang="es-MX" dirty="0" smtClean="0">
                <a:solidFill>
                  <a:schemeClr val="bg2"/>
                </a:solidFill>
              </a:rPr>
              <a:t>de revisión especificada para </a:t>
            </a:r>
            <a:r>
              <a:rPr lang="es-MX" dirty="0">
                <a:solidFill>
                  <a:schemeClr val="bg2"/>
                </a:solidFill>
              </a:rPr>
              <a:t>la clase </a:t>
            </a:r>
            <a:r>
              <a:rPr lang="es-MX" dirty="0" smtClean="0">
                <a:solidFill>
                  <a:schemeClr val="bg2"/>
                </a:solidFill>
              </a:rPr>
              <a:t>en cuestión</a:t>
            </a:r>
            <a:r>
              <a:rPr lang="es-MX" dirty="0">
                <a:solidFill>
                  <a:schemeClr val="bg2"/>
                </a:solidFill>
              </a:rPr>
              <a:t>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pPr marL="109728" indent="0"/>
            <a:r>
              <a:rPr lang="es-MX" sz="4400" dirty="0">
                <a:solidFill>
                  <a:schemeClr val="bg2"/>
                </a:solidFill>
              </a:rPr>
              <a:t>¿Cómo el alumno solicita una revisión?</a:t>
            </a:r>
          </a:p>
        </p:txBody>
      </p:sp>
    </p:spTree>
    <p:extLst>
      <p:ext uri="{BB962C8B-B14F-4D97-AF65-F5344CB8AC3E}">
        <p14:creationId xmlns:p14="http://schemas.microsoft.com/office/powerpoint/2010/main" val="576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00" y="1295400"/>
            <a:ext cx="7500026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Botón de acción: Personalizar">
            <a:hlinkClick r:id="" action="ppaction://hlinkshowjump?jump=nextslide" highlightClick="1"/>
          </p:cNvPr>
          <p:cNvSpPr/>
          <p:nvPr/>
        </p:nvSpPr>
        <p:spPr>
          <a:xfrm>
            <a:off x="6705600" y="3048000"/>
            <a:ext cx="990600" cy="304800"/>
          </a:xfrm>
          <a:prstGeom prst="actionButtonBlank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96979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00" y="1295400"/>
            <a:ext cx="7500026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937" y="2628900"/>
            <a:ext cx="5305425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Botón de acción: Personalizar">
            <a:hlinkClick r:id="" action="ppaction://hlinkshowjump?jump=nextslide" highlightClick="1"/>
          </p:cNvPr>
          <p:cNvSpPr/>
          <p:nvPr/>
        </p:nvSpPr>
        <p:spPr>
          <a:xfrm>
            <a:off x="4876800" y="3657600"/>
            <a:ext cx="685800" cy="15240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79308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362200"/>
            <a:ext cx="4200525" cy="227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Botón de acción: Personalizar">
            <a:hlinkClick r:id="" action="ppaction://hlinkshowjump?jump=nextslide" highlightClick="1"/>
          </p:cNvPr>
          <p:cNvSpPr/>
          <p:nvPr/>
        </p:nvSpPr>
        <p:spPr>
          <a:xfrm>
            <a:off x="3429000" y="4114800"/>
            <a:ext cx="685800" cy="22860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10698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 txBox="1">
            <a:spLocks/>
          </p:cNvSpPr>
          <p:nvPr/>
        </p:nvSpPr>
        <p:spPr>
          <a:xfrm>
            <a:off x="385822" y="762000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9AD0"/>
              </a:buClr>
              <a:buSzPct val="68000"/>
              <a:buFont typeface="Wingdings 3"/>
              <a:buChar char=""/>
              <a:tabLst/>
              <a:defRPr/>
            </a:pPr>
            <a:endParaRPr kumimoji="0" lang="es-MX" sz="2700" b="0" i="0" u="none" strike="noStrike" kern="1200" cap="none" spc="0" normalizeH="0" baseline="0" noProof="0" dirty="0" smtClean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5400"/>
            <a:ext cx="6006162" cy="681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948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109" y="1447800"/>
            <a:ext cx="6816809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0369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 txBox="1">
            <a:spLocks/>
          </p:cNvSpPr>
          <p:nvPr/>
        </p:nvSpPr>
        <p:spPr>
          <a:xfrm>
            <a:off x="385822" y="503237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lvl="0">
              <a:buClr>
                <a:srgbClr val="009AD0"/>
              </a:buClr>
            </a:pPr>
            <a:r>
              <a:rPr lang="es-MX" dirty="0">
                <a:solidFill>
                  <a:srgbClr val="F8F8F8"/>
                </a:solidFill>
              </a:rPr>
              <a:t>Una vez recibida la solicitud, el alumno dará seguimiento a su </a:t>
            </a:r>
            <a:r>
              <a:rPr lang="es-MX" dirty="0" smtClean="0">
                <a:solidFill>
                  <a:srgbClr val="F8F8F8"/>
                </a:solidFill>
              </a:rPr>
              <a:t>petición</a:t>
            </a:r>
            <a:r>
              <a:rPr lang="es-MX" dirty="0">
                <a:solidFill>
                  <a:srgbClr val="F8F8F8"/>
                </a:solidFill>
              </a:rPr>
              <a:t> </a:t>
            </a:r>
            <a:r>
              <a:rPr lang="es-MX" dirty="0" smtClean="0">
                <a:solidFill>
                  <a:srgbClr val="F8F8F8"/>
                </a:solidFill>
              </a:rPr>
              <a:t>consultando </a:t>
            </a:r>
            <a:r>
              <a:rPr lang="es-MX" dirty="0">
                <a:solidFill>
                  <a:srgbClr val="F8F8F8"/>
                </a:solidFill>
              </a:rPr>
              <a:t>la columna </a:t>
            </a:r>
            <a:r>
              <a:rPr lang="es-MX" dirty="0" smtClean="0">
                <a:solidFill>
                  <a:srgbClr val="F8F8F8"/>
                </a:solidFill>
              </a:rPr>
              <a:t>“Estatus </a:t>
            </a:r>
            <a:r>
              <a:rPr lang="es-MX" dirty="0">
                <a:solidFill>
                  <a:srgbClr val="F8F8F8"/>
                </a:solidFill>
              </a:rPr>
              <a:t>Solicitud </a:t>
            </a:r>
            <a:r>
              <a:rPr lang="es-MX" dirty="0" smtClean="0">
                <a:solidFill>
                  <a:srgbClr val="F8F8F8"/>
                </a:solidFill>
              </a:rPr>
              <a:t>Revisión” </a:t>
            </a:r>
            <a:r>
              <a:rPr lang="es-MX" dirty="0">
                <a:solidFill>
                  <a:srgbClr val="F8F8F8"/>
                </a:solidFill>
              </a:rPr>
              <a:t>(Figura 3</a:t>
            </a:r>
            <a:r>
              <a:rPr lang="es-MX" dirty="0" smtClean="0">
                <a:solidFill>
                  <a:srgbClr val="F8F8F8"/>
                </a:solidFill>
              </a:rPr>
              <a:t>). </a:t>
            </a:r>
            <a:r>
              <a:rPr lang="es-MX" dirty="0">
                <a:solidFill>
                  <a:srgbClr val="F8F8F8"/>
                </a:solidFill>
              </a:rPr>
              <a:t>En ésta, </a:t>
            </a:r>
            <a:r>
              <a:rPr lang="es-MX" dirty="0" smtClean="0">
                <a:solidFill>
                  <a:srgbClr val="F8F8F8"/>
                </a:solidFill>
              </a:rPr>
              <a:t>se indicará </a:t>
            </a:r>
            <a:r>
              <a:rPr lang="es-MX" dirty="0">
                <a:solidFill>
                  <a:srgbClr val="F8F8F8"/>
                </a:solidFill>
              </a:rPr>
              <a:t>si su petición ha sido aceptada o no, o bien, si se encuentra </a:t>
            </a:r>
            <a:r>
              <a:rPr lang="es-MX" dirty="0" smtClean="0">
                <a:solidFill>
                  <a:srgbClr val="F8F8F8"/>
                </a:solidFill>
              </a:rPr>
              <a:t>“En Revisión”; este </a:t>
            </a:r>
            <a:r>
              <a:rPr lang="es-MX" dirty="0">
                <a:solidFill>
                  <a:srgbClr val="F8F8F8"/>
                </a:solidFill>
              </a:rPr>
              <a:t>último estatus es el primero que le aparecerá al alumno.</a:t>
            </a:r>
            <a:endParaRPr kumimoji="0" lang="es-MX" sz="2700" b="0" i="0" u="none" strike="noStrike" kern="1200" cap="none" spc="0" normalizeH="0" baseline="0" noProof="0" dirty="0" smtClean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200" y="3733800"/>
            <a:ext cx="5628844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2619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/>
            <a:r>
              <a:rPr lang="es-MX" dirty="0"/>
              <a:t>Seguimiento a solicitudes de </a:t>
            </a:r>
            <a:r>
              <a:rPr lang="es-MX" dirty="0" smtClean="0"/>
              <a:t>revisión (Escuelas)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40325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066799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Presenta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685800" y="2925623"/>
            <a:ext cx="7772400" cy="2103577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Eric Monsalvo Naranjo</a:t>
            </a:r>
            <a:br>
              <a:rPr lang="en-US" dirty="0" smtClean="0">
                <a:solidFill>
                  <a:schemeClr val="bg2"/>
                </a:solidFill>
              </a:rPr>
            </a:br>
            <a:r>
              <a:rPr lang="es-MX" sz="1700" dirty="0">
                <a:solidFill>
                  <a:schemeClr val="bg2"/>
                </a:solidFill>
              </a:rPr>
              <a:t>Líder Técnico Funcional de SA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MX" sz="1700" dirty="0" smtClean="0">
                <a:solidFill>
                  <a:schemeClr val="bg2"/>
                </a:solidFill>
              </a:rPr>
              <a:t>Análisis de requerimientos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MX" sz="1700" dirty="0" smtClean="0">
                <a:solidFill>
                  <a:schemeClr val="bg2"/>
                </a:solidFill>
              </a:rPr>
              <a:t>Desarrollo e implementación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MX" sz="1700" dirty="0" smtClean="0">
                <a:solidFill>
                  <a:schemeClr val="bg2"/>
                </a:solidFill>
              </a:rPr>
              <a:t>Administración de servidores y aplicaciones</a:t>
            </a:r>
            <a:endParaRPr lang="es-ES_tradnl" sz="1700" dirty="0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70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381000" y="381000"/>
            <a:ext cx="8382000" cy="2667000"/>
          </a:xfrm>
        </p:spPr>
        <p:txBody>
          <a:bodyPr/>
          <a:lstStyle/>
          <a:p>
            <a:r>
              <a:rPr lang="es-MX" dirty="0" smtClean="0">
                <a:solidFill>
                  <a:schemeClr val="bg1"/>
                </a:solidFill>
              </a:rPr>
              <a:t>Se desarrollo un Panel llamado “UP Solicitudes Revisión”, aquí es posible administrar las solicitudes que lleguen, así como cambiar el status para indicar si sí procede o si no.</a:t>
            </a:r>
          </a:p>
          <a:p>
            <a:r>
              <a:rPr lang="es-MX" dirty="0" smtClean="0">
                <a:solidFill>
                  <a:schemeClr val="bg1"/>
                </a:solidFill>
              </a:rPr>
              <a:t>Las siguientes imágenes, nos muestran en que consiste. (Figuras 4 y 5)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399" y="3286574"/>
            <a:ext cx="4234393" cy="3037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286574"/>
            <a:ext cx="8757414" cy="306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3756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/>
            <a:r>
              <a:rPr lang="es-MX" dirty="0" smtClean="0"/>
              <a:t>Notificación al Alumno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57186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solidFill>
                  <a:schemeClr val="bg1"/>
                </a:solidFill>
              </a:rPr>
              <a:t>Notificación al Alumno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7" name="Marcador de contenido 1"/>
          <p:cNvSpPr>
            <a:spLocks noGrp="1"/>
          </p:cNvSpPr>
          <p:nvPr>
            <p:ph idx="1"/>
          </p:nvPr>
        </p:nvSpPr>
        <p:spPr>
          <a:xfrm>
            <a:off x="381000" y="1447800"/>
            <a:ext cx="8153400" cy="2057400"/>
          </a:xfrm>
        </p:spPr>
        <p:txBody>
          <a:bodyPr>
            <a:normAutofit/>
          </a:bodyPr>
          <a:lstStyle/>
          <a:p>
            <a:r>
              <a:rPr lang="es-MX" dirty="0">
                <a:solidFill>
                  <a:schemeClr val="bg1"/>
                </a:solidFill>
              </a:rPr>
              <a:t>Cuando guardamos lo realizado en el panel anterior, aparece un mensaje </a:t>
            </a:r>
            <a:r>
              <a:rPr lang="es-MX" dirty="0" smtClean="0">
                <a:solidFill>
                  <a:schemeClr val="bg1"/>
                </a:solidFill>
              </a:rPr>
              <a:t>indicando que se enviara correo de notificación al alumno (Figura </a:t>
            </a:r>
            <a:r>
              <a:rPr lang="es-MX" dirty="0">
                <a:solidFill>
                  <a:schemeClr val="bg1"/>
                </a:solidFill>
              </a:rPr>
              <a:t>6).</a:t>
            </a:r>
            <a:endParaRPr lang="es-MX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886200"/>
            <a:ext cx="4600575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1212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solidFill>
                  <a:schemeClr val="bg1"/>
                </a:solidFill>
              </a:rPr>
              <a:t>Notificación al Alumno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533400" y="1676400"/>
            <a:ext cx="8153400" cy="4386072"/>
          </a:xfrm>
        </p:spPr>
        <p:txBody>
          <a:bodyPr>
            <a:normAutofit/>
          </a:bodyPr>
          <a:lstStyle/>
          <a:p>
            <a:r>
              <a:rPr lang="es-MX" dirty="0" smtClean="0">
                <a:solidFill>
                  <a:schemeClr val="bg1"/>
                </a:solidFill>
              </a:rPr>
              <a:t>El tipo de correo que le llegue al Alumno dependerá del resultado de la revisión: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s-MX" dirty="0" smtClean="0">
                <a:solidFill>
                  <a:schemeClr val="bg1"/>
                </a:solidFill>
              </a:rPr>
              <a:t>Si la petición procede, le llegará un correo indicándole que la revisión fue favorable y se le hará el cambio de calificación. (Figura 7)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s-MX" dirty="0" smtClean="0">
                <a:solidFill>
                  <a:schemeClr val="bg1"/>
                </a:solidFill>
              </a:rPr>
              <a:t>Si no procede recibirá un correo indicándole que no procedió y la razón. (Figura 8)</a:t>
            </a:r>
            <a:endParaRPr lang="es-MX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275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" y="533400"/>
            <a:ext cx="7880501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2041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Marcador de contenido 1"/>
          <p:cNvSpPr>
            <a:spLocks noGrp="1"/>
          </p:cNvSpPr>
          <p:nvPr>
            <p:ph idx="1"/>
          </p:nvPr>
        </p:nvSpPr>
        <p:spPr>
          <a:xfrm>
            <a:off x="381000" y="304800"/>
            <a:ext cx="8305800" cy="2209800"/>
          </a:xfrm>
        </p:spPr>
        <p:txBody>
          <a:bodyPr>
            <a:normAutofit/>
          </a:bodyPr>
          <a:lstStyle/>
          <a:p>
            <a:pPr lvl="0">
              <a:buClr>
                <a:srgbClr val="009AD0"/>
              </a:buClr>
            </a:pPr>
            <a:r>
              <a:rPr lang="es-MX" dirty="0">
                <a:solidFill>
                  <a:prstClr val="white"/>
                </a:solidFill>
              </a:rPr>
              <a:t>Una vez tomada la decisión, se debe llenar el resto del documento entregado por el alumno. (Figura 9</a:t>
            </a:r>
            <a:r>
              <a:rPr lang="es-MX" dirty="0" smtClean="0">
                <a:solidFill>
                  <a:prstClr val="white"/>
                </a:solidFill>
              </a:rPr>
              <a:t>).</a:t>
            </a:r>
            <a:endParaRPr lang="es-MX" dirty="0">
              <a:solidFill>
                <a:prstClr val="white"/>
              </a:solidFill>
            </a:endParaRPr>
          </a:p>
          <a:p>
            <a:pPr lvl="0">
              <a:buClr>
                <a:srgbClr val="009AD0"/>
              </a:buClr>
            </a:pPr>
            <a:r>
              <a:rPr lang="es-MX" dirty="0" smtClean="0">
                <a:solidFill>
                  <a:schemeClr val="bg1"/>
                </a:solidFill>
              </a:rPr>
              <a:t>Se contactará al </a:t>
            </a:r>
            <a:r>
              <a:rPr lang="es-MX" dirty="0">
                <a:solidFill>
                  <a:schemeClr val="bg1"/>
                </a:solidFill>
              </a:rPr>
              <a:t>alumno solicitante para que firme el documento.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438400"/>
            <a:ext cx="5764133" cy="4356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2449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¿</a:t>
            </a:r>
            <a:r>
              <a:rPr lang="es-ES_tradnl" dirty="0" smtClean="0">
                <a:solidFill>
                  <a:schemeClr val="bg1"/>
                </a:solidFill>
              </a:rPr>
              <a:t>Preguntas</a:t>
            </a:r>
            <a:r>
              <a:rPr lang="en-US" dirty="0" smtClean="0">
                <a:solidFill>
                  <a:schemeClr val="bg1"/>
                </a:solidFill>
              </a:rPr>
              <a:t>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_tradnl" dirty="0" smtClean="0">
                <a:solidFill>
                  <a:schemeClr val="bg2"/>
                </a:solidFill>
              </a:rPr>
              <a:t>Agradecemos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r>
              <a:rPr lang="es-ES" dirty="0" smtClean="0">
                <a:solidFill>
                  <a:schemeClr val="bg2"/>
                </a:solidFill>
              </a:rPr>
              <a:t>su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r>
              <a:rPr lang="es-ES_tradnl" dirty="0" smtClean="0">
                <a:solidFill>
                  <a:schemeClr val="bg2"/>
                </a:solidFill>
              </a:rPr>
              <a:t>asistencia</a:t>
            </a:r>
            <a:r>
              <a:rPr lang="en-US" dirty="0" smtClean="0">
                <a:solidFill>
                  <a:schemeClr val="bg2"/>
                </a:solidFill>
              </a:rPr>
              <a:t> a </a:t>
            </a:r>
            <a:r>
              <a:rPr lang="es-SV" dirty="0" smtClean="0">
                <a:solidFill>
                  <a:schemeClr val="bg2"/>
                </a:solidFill>
              </a:rPr>
              <a:t>esta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r>
              <a:rPr lang="es-ES_tradnl" dirty="0" smtClean="0">
                <a:solidFill>
                  <a:schemeClr val="bg2"/>
                </a:solidFill>
              </a:rPr>
              <a:t>sesión</a:t>
            </a:r>
            <a:r>
              <a:rPr lang="en-US" dirty="0" smtClean="0">
                <a:solidFill>
                  <a:schemeClr val="bg2"/>
                </a:solidFill>
              </a:rPr>
              <a:t>!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601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066799"/>
          </a:xfrm>
        </p:spPr>
        <p:txBody>
          <a:bodyPr>
            <a:normAutofit/>
          </a:bodyPr>
          <a:lstStyle/>
          <a:p>
            <a:pPr algn="l"/>
            <a:r>
              <a:rPr lang="es-ES_tradnl" dirty="0" smtClean="0">
                <a:solidFill>
                  <a:schemeClr val="bg1"/>
                </a:solidFill>
              </a:rPr>
              <a:t>Información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de </a:t>
            </a:r>
            <a:r>
              <a:rPr lang="es-ES_tradnl" dirty="0" smtClean="0">
                <a:solidFill>
                  <a:schemeClr val="bg1"/>
                </a:solidFill>
              </a:rPr>
              <a:t>contacto</a:t>
            </a:r>
            <a:endParaRPr lang="es-ES_tradnl" dirty="0">
              <a:solidFill>
                <a:schemeClr val="bg1"/>
              </a:solidFill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type="subTitle" idx="1"/>
          </p:nvPr>
        </p:nvSpPr>
        <p:spPr>
          <a:xfrm>
            <a:off x="685800" y="2925623"/>
            <a:ext cx="4191000" cy="2103577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Eric Monsalvo Naranjo</a:t>
            </a:r>
            <a:r>
              <a:rPr lang="en-US" dirty="0">
                <a:solidFill>
                  <a:schemeClr val="bg2"/>
                </a:solidFill>
              </a:rPr>
              <a:t/>
            </a:r>
            <a:br>
              <a:rPr lang="en-US" dirty="0">
                <a:solidFill>
                  <a:schemeClr val="bg2"/>
                </a:solidFill>
              </a:rPr>
            </a:br>
            <a:r>
              <a:rPr lang="es-MX" sz="1800" dirty="0" smtClean="0">
                <a:solidFill>
                  <a:schemeClr val="bg2"/>
                </a:solidFill>
              </a:rPr>
              <a:t>Líder Técnico Funcional de SA</a:t>
            </a:r>
            <a:r>
              <a:rPr lang="en-US" sz="1800" dirty="0" smtClean="0">
                <a:solidFill>
                  <a:schemeClr val="bg2"/>
                </a:solidFill>
              </a:rPr>
              <a:t/>
            </a:r>
            <a:br>
              <a:rPr lang="en-US" sz="1800" dirty="0" smtClean="0">
                <a:solidFill>
                  <a:schemeClr val="bg2"/>
                </a:solidFill>
              </a:rPr>
            </a:br>
            <a:r>
              <a:rPr lang="en-US" sz="1800" dirty="0" smtClean="0">
                <a:solidFill>
                  <a:schemeClr val="bg2"/>
                </a:solidFill>
              </a:rPr>
              <a:t>Universidad </a:t>
            </a:r>
            <a:r>
              <a:rPr lang="es-ES_tradnl" sz="1800" dirty="0" smtClean="0">
                <a:solidFill>
                  <a:schemeClr val="bg2"/>
                </a:solidFill>
              </a:rPr>
              <a:t>Panamericana</a:t>
            </a:r>
            <a:r>
              <a:rPr lang="en-US" sz="1800" dirty="0" smtClean="0">
                <a:solidFill>
                  <a:schemeClr val="bg2"/>
                </a:solidFill>
              </a:rPr>
              <a:t/>
            </a:r>
            <a:br>
              <a:rPr lang="en-US" sz="1800" dirty="0" smtClean="0">
                <a:solidFill>
                  <a:schemeClr val="bg2"/>
                </a:solidFill>
              </a:rPr>
            </a:br>
            <a:r>
              <a:rPr lang="en-US" sz="1800" dirty="0" smtClean="0">
                <a:solidFill>
                  <a:schemeClr val="bg2"/>
                </a:solidFill>
              </a:rPr>
              <a:t>E-mail</a:t>
            </a:r>
            <a:r>
              <a:rPr lang="en-US" sz="1800" dirty="0">
                <a:solidFill>
                  <a:schemeClr val="bg2"/>
                </a:solidFill>
              </a:rPr>
              <a:t>: </a:t>
            </a:r>
            <a:r>
              <a:rPr lang="en-US" sz="1800" dirty="0" smtClean="0">
                <a:solidFill>
                  <a:schemeClr val="bg2"/>
                </a:solidFill>
              </a:rPr>
              <a:t>emonsalvo@up.edu.mx</a:t>
            </a:r>
            <a:endParaRPr lang="en-US" sz="1800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971800"/>
            <a:ext cx="2743200" cy="3041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781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685800"/>
            <a:ext cx="7848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2"/>
                </a:solidFill>
              </a:rPr>
              <a:t>This presentation and all Alliance  Down Under 2016 presentations are available for download from the Conference site at</a:t>
            </a:r>
            <a:br>
              <a:rPr lang="en-US" sz="3600" dirty="0" smtClean="0">
                <a:solidFill>
                  <a:schemeClr val="bg2"/>
                </a:solidFill>
              </a:rPr>
            </a:br>
            <a:r>
              <a:rPr lang="en-US" sz="3600" dirty="0" smtClean="0">
                <a:solidFill>
                  <a:schemeClr val="bg2"/>
                </a:solidFill>
              </a:rPr>
              <a:t>www.heug.org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3810000"/>
            <a:ext cx="723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000" dirty="0" smtClean="0">
                <a:solidFill>
                  <a:schemeClr val="bg1"/>
                </a:solidFill>
                <a:latin typeface="Arial" charset="0"/>
              </a:rPr>
              <a:t>Presentations from previous meetings are also available</a:t>
            </a:r>
            <a:endParaRPr lang="en-US" altLang="en-US" sz="2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25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Agenda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type="body" idx="1"/>
          </p:nvPr>
        </p:nvSpPr>
        <p:spPr>
          <a:xfrm>
            <a:off x="381000" y="3276600"/>
            <a:ext cx="8458200" cy="2209800"/>
          </a:xfrm>
        </p:spPr>
        <p:txBody>
          <a:bodyPr>
            <a:norm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s-MX" dirty="0" smtClean="0">
                <a:solidFill>
                  <a:schemeClr val="tx2"/>
                </a:solidFill>
              </a:rPr>
              <a:t>Necesidad de la mejora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s-MX" dirty="0" smtClean="0">
                <a:solidFill>
                  <a:schemeClr val="tx2"/>
                </a:solidFill>
              </a:rPr>
              <a:t>Reglas de negocio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s-MX" dirty="0" smtClean="0">
                <a:solidFill>
                  <a:schemeClr val="tx2"/>
                </a:solidFill>
              </a:rPr>
              <a:t>Sistematización de la solución</a:t>
            </a:r>
            <a:endParaRPr lang="es-ES_tradnl" dirty="0" smtClean="0">
              <a:solidFill>
                <a:schemeClr val="tx2"/>
              </a:solidFill>
            </a:endParaRPr>
          </a:p>
          <a:p>
            <a:pPr marL="964692" lvl="1" indent="-342900">
              <a:buFont typeface="Courier New" panose="02070309020205020404" pitchFamily="49" charset="0"/>
              <a:buChar char="o"/>
            </a:pPr>
            <a:r>
              <a:rPr lang="es-MX" dirty="0" smtClean="0">
                <a:solidFill>
                  <a:schemeClr val="tx2"/>
                </a:solidFill>
              </a:rPr>
              <a:t>¿Cómo </a:t>
            </a:r>
            <a:r>
              <a:rPr lang="es-MX" dirty="0">
                <a:solidFill>
                  <a:schemeClr val="tx2"/>
                </a:solidFill>
              </a:rPr>
              <a:t>el alumno solicita </a:t>
            </a:r>
            <a:r>
              <a:rPr lang="es-MX" dirty="0" smtClean="0">
                <a:solidFill>
                  <a:schemeClr val="tx2"/>
                </a:solidFill>
              </a:rPr>
              <a:t>una revisión?</a:t>
            </a:r>
          </a:p>
          <a:p>
            <a:pPr marL="964692" lvl="1" indent="-342900">
              <a:buFont typeface="Courier New" panose="02070309020205020404" pitchFamily="49" charset="0"/>
              <a:buChar char="o"/>
            </a:pPr>
            <a:r>
              <a:rPr lang="es-MX" dirty="0" smtClean="0">
                <a:solidFill>
                  <a:schemeClr val="tx2"/>
                </a:solidFill>
              </a:rPr>
              <a:t>Seguimiento a solicitudes de revisión</a:t>
            </a:r>
            <a:endParaRPr lang="es-ES_tradnl" dirty="0" smtClean="0">
              <a:solidFill>
                <a:schemeClr val="tx2"/>
              </a:solidFill>
            </a:endParaRPr>
          </a:p>
          <a:p>
            <a:pPr marL="964692" lvl="1" indent="-342900">
              <a:buFont typeface="Courier New" panose="02070309020205020404" pitchFamily="49" charset="0"/>
              <a:buChar char="o"/>
            </a:pPr>
            <a:r>
              <a:rPr lang="es-ES_tradnl" dirty="0" smtClean="0">
                <a:solidFill>
                  <a:schemeClr val="tx2"/>
                </a:solidFill>
              </a:rPr>
              <a:t>Notificación al alumno</a:t>
            </a:r>
            <a:endParaRPr lang="es-ES_tradnl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49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"/>
          <p:cNvSpPr>
            <a:spLocks noGrp="1"/>
          </p:cNvSpPr>
          <p:nvPr>
            <p:ph sz="half" idx="1"/>
          </p:nvPr>
        </p:nvSpPr>
        <p:spPr>
          <a:xfrm>
            <a:off x="3429000" y="1481328"/>
            <a:ext cx="52451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10 </a:t>
            </a:r>
            <a:r>
              <a:rPr lang="es-ES_tradnl" dirty="0" smtClean="0">
                <a:solidFill>
                  <a:schemeClr val="tx2"/>
                </a:solidFill>
              </a:rPr>
              <a:t>Escuelas</a:t>
            </a:r>
            <a:r>
              <a:rPr lang="en-US" dirty="0" smtClean="0">
                <a:solidFill>
                  <a:schemeClr val="tx2"/>
                </a:solidFill>
              </a:rPr>
              <a:t>.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3 Campus (Cd de México, Guadalajara, Aguascalientes).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s-ES_tradnl" dirty="0" smtClean="0">
                <a:solidFill>
                  <a:schemeClr val="tx2"/>
                </a:solidFill>
              </a:rPr>
              <a:t>Programas</a:t>
            </a:r>
            <a:r>
              <a:rPr lang="en-US" dirty="0" smtClean="0">
                <a:solidFill>
                  <a:schemeClr val="tx2"/>
                </a:solidFill>
              </a:rPr>
              <a:t> de </a:t>
            </a:r>
            <a:r>
              <a:rPr lang="es-ES_tradnl" dirty="0" smtClean="0">
                <a:solidFill>
                  <a:schemeClr val="tx2"/>
                </a:solidFill>
              </a:rPr>
              <a:t>licenciatura</a:t>
            </a:r>
            <a:r>
              <a:rPr lang="en-US" dirty="0" smtClean="0">
                <a:solidFill>
                  <a:schemeClr val="tx2"/>
                </a:solidFill>
              </a:rPr>
              <a:t> y </a:t>
            </a:r>
            <a:r>
              <a:rPr lang="es-ES_tradnl" dirty="0" smtClean="0">
                <a:solidFill>
                  <a:schemeClr val="tx2"/>
                </a:solidFill>
              </a:rPr>
              <a:t>postgrado</a:t>
            </a:r>
            <a:endParaRPr lang="es-ES_tradnl" dirty="0">
              <a:solidFill>
                <a:schemeClr val="tx2"/>
              </a:solidFill>
            </a:endParaRP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Universidad </a:t>
            </a:r>
            <a:r>
              <a:rPr lang="es-ES_tradnl" dirty="0" smtClean="0">
                <a:solidFill>
                  <a:schemeClr val="tx1"/>
                </a:solidFill>
              </a:rPr>
              <a:t>Panamericana</a:t>
            </a:r>
            <a:endParaRPr lang="es-ES_tradnl" dirty="0">
              <a:solidFill>
                <a:schemeClr val="tx1"/>
              </a:solidFill>
            </a:endParaRPr>
          </a:p>
        </p:txBody>
      </p:sp>
      <p:pic>
        <p:nvPicPr>
          <p:cNvPr id="10" name="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4475" y="476250"/>
            <a:ext cx="80962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5 Marcador de contenido"/>
          <p:cNvPicPr>
            <a:picLocks noGrp="1" noChangeAspect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524000"/>
            <a:ext cx="3111500" cy="2072546"/>
          </a:xfrm>
          <a:prstGeom prst="rect">
            <a:avLst/>
          </a:prstGeom>
        </p:spPr>
      </p:pic>
      <p:pic>
        <p:nvPicPr>
          <p:cNvPr id="12" name="3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3962400"/>
            <a:ext cx="32004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349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4114800" cy="4525963"/>
          </a:xfrm>
        </p:spPr>
        <p:txBody>
          <a:bodyPr>
            <a:normAutofit/>
          </a:bodyPr>
          <a:lstStyle/>
          <a:p>
            <a:pPr marL="525463" indent="-457200">
              <a:buFont typeface="Wingdings" panose="05000000000000000000" pitchFamily="2" charset="2"/>
              <a:buChar char="Ø"/>
            </a:pPr>
            <a:r>
              <a:rPr lang="en-US" altLang="es-MX" dirty="0">
                <a:solidFill>
                  <a:schemeClr val="bg1"/>
                </a:solidFill>
                <a:latin typeface="Arial" panose="020B0604020202020204" pitchFamily="34" charset="0"/>
              </a:rPr>
              <a:t>Campus Solutions V9.0 – People Tools </a:t>
            </a:r>
            <a:r>
              <a:rPr lang="en-US" altLang="es-MX" dirty="0" smtClean="0">
                <a:solidFill>
                  <a:schemeClr val="bg1"/>
                </a:solidFill>
                <a:latin typeface="Arial" panose="020B0604020202020204" pitchFamily="34" charset="0"/>
              </a:rPr>
              <a:t>8.51</a:t>
            </a:r>
            <a:endParaRPr lang="en-US" altLang="es-MX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525463" indent="-457200">
              <a:buFont typeface="Wingdings" panose="05000000000000000000" pitchFamily="2" charset="2"/>
              <a:buChar char="Ø"/>
            </a:pPr>
            <a:r>
              <a:rPr lang="en-US" altLang="es-MX" dirty="0">
                <a:solidFill>
                  <a:schemeClr val="bg1"/>
                </a:solidFill>
                <a:latin typeface="Arial" panose="020B0604020202020204" pitchFamily="34" charset="0"/>
              </a:rPr>
              <a:t>General Ledger V9.1 – People Tools 8.52</a:t>
            </a:r>
          </a:p>
          <a:p>
            <a:pPr marL="525463" indent="-457200">
              <a:buFont typeface="Wingdings" panose="05000000000000000000" pitchFamily="2" charset="2"/>
              <a:buChar char="Ø"/>
            </a:pPr>
            <a:r>
              <a:rPr lang="en-US" altLang="es-MX" dirty="0">
                <a:solidFill>
                  <a:schemeClr val="bg1"/>
                </a:solidFill>
                <a:latin typeface="Arial" panose="020B0604020202020204" pitchFamily="34" charset="0"/>
              </a:rPr>
              <a:t>Human Resources </a:t>
            </a:r>
            <a:r>
              <a:rPr lang="en-US" altLang="es-MX" dirty="0" smtClean="0">
                <a:solidFill>
                  <a:schemeClr val="bg1"/>
                </a:solidFill>
                <a:latin typeface="Arial" panose="020B0604020202020204" pitchFamily="34" charset="0"/>
              </a:rPr>
              <a:t>V9.0 </a:t>
            </a:r>
            <a:r>
              <a:rPr lang="en-US" altLang="es-MX" dirty="0">
                <a:solidFill>
                  <a:schemeClr val="bg1"/>
                </a:solidFill>
                <a:latin typeface="Arial" panose="020B0604020202020204" pitchFamily="34" charset="0"/>
              </a:rPr>
              <a:t>– People Tools 8.48</a:t>
            </a: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UP &amp; Oracle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3 Marcador de contenid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5400" y="228600"/>
            <a:ext cx="3419475" cy="1793875"/>
          </a:xfrm>
          <a:prstGeom prst="rect">
            <a:avLst/>
          </a:prstGeom>
        </p:spPr>
      </p:pic>
      <p:pic>
        <p:nvPicPr>
          <p:cNvPr id="9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286000"/>
            <a:ext cx="3470275" cy="230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349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/>
            <a:r>
              <a:rPr lang="es-MX" dirty="0"/>
              <a:t>Necesidad de la mejora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37638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dirty="0" smtClean="0">
                <a:solidFill>
                  <a:schemeClr val="bg2"/>
                </a:solidFill>
              </a:rPr>
              <a:t>El reglamento de la Universidad prevé que el alumno pueda solicitar una revisión de su calificación final</a:t>
            </a:r>
          </a:p>
          <a:p>
            <a:r>
              <a:rPr lang="es-MX" dirty="0">
                <a:solidFill>
                  <a:schemeClr val="bg2"/>
                </a:solidFill>
              </a:rPr>
              <a:t>Ofrecer al alumno </a:t>
            </a:r>
            <a:r>
              <a:rPr lang="es-MX" dirty="0" smtClean="0">
                <a:solidFill>
                  <a:schemeClr val="bg2"/>
                </a:solidFill>
              </a:rPr>
              <a:t>un medio para solicitar esta revisión, contemplando:</a:t>
            </a:r>
          </a:p>
          <a:p>
            <a:pPr lvl="1"/>
            <a:r>
              <a:rPr lang="es-MX" dirty="0">
                <a:solidFill>
                  <a:schemeClr val="bg2"/>
                </a:solidFill>
              </a:rPr>
              <a:t>C</a:t>
            </a:r>
            <a:r>
              <a:rPr lang="es-MX" dirty="0" smtClean="0">
                <a:solidFill>
                  <a:schemeClr val="bg2"/>
                </a:solidFill>
              </a:rPr>
              <a:t>laridad </a:t>
            </a:r>
            <a:r>
              <a:rPr lang="es-MX" dirty="0">
                <a:solidFill>
                  <a:schemeClr val="bg2"/>
                </a:solidFill>
              </a:rPr>
              <a:t>en  el </a:t>
            </a:r>
            <a:r>
              <a:rPr lang="es-MX" dirty="0" smtClean="0">
                <a:solidFill>
                  <a:schemeClr val="bg2"/>
                </a:solidFill>
              </a:rPr>
              <a:t>proceso</a:t>
            </a:r>
          </a:p>
          <a:p>
            <a:pPr lvl="1"/>
            <a:r>
              <a:rPr lang="es-MX" dirty="0" smtClean="0">
                <a:solidFill>
                  <a:schemeClr val="bg2"/>
                </a:solidFill>
              </a:rPr>
              <a:t>Seguimiento al estatus de la petición</a:t>
            </a:r>
          </a:p>
          <a:p>
            <a:pPr lvl="1"/>
            <a:r>
              <a:rPr lang="es-MX" dirty="0" smtClean="0">
                <a:solidFill>
                  <a:schemeClr val="bg2"/>
                </a:solidFill>
              </a:rPr>
              <a:t>Claridad en el tiempo de atención de la petición</a:t>
            </a:r>
          </a:p>
          <a:p>
            <a:pPr lvl="1"/>
            <a:r>
              <a:rPr lang="es-MX" dirty="0" smtClean="0">
                <a:solidFill>
                  <a:schemeClr val="bg2"/>
                </a:solidFill>
              </a:rPr>
              <a:t>Notificación de dictamen.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dirty="0" smtClean="0">
                <a:solidFill>
                  <a:schemeClr val="bg1"/>
                </a:solidFill>
              </a:rPr>
              <a:t>Necesidad de la mejora</a:t>
            </a:r>
            <a:endParaRPr lang="es-ES_trad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336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/>
            <a:r>
              <a:rPr lang="es-MX" dirty="0" smtClean="0"/>
              <a:t>Reglas de negocio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67906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>
                <a:solidFill>
                  <a:schemeClr val="bg2"/>
                </a:solidFill>
              </a:rPr>
              <a:t>Las </a:t>
            </a:r>
            <a:r>
              <a:rPr lang="es-MX" dirty="0">
                <a:solidFill>
                  <a:schemeClr val="bg2"/>
                </a:solidFill>
              </a:rPr>
              <a:t>revisiones deben de ser posteriores a la fecha del examen final.</a:t>
            </a:r>
          </a:p>
          <a:p>
            <a:r>
              <a:rPr lang="es-MX" dirty="0" smtClean="0">
                <a:solidFill>
                  <a:schemeClr val="bg2"/>
                </a:solidFill>
              </a:rPr>
              <a:t>Solamente </a:t>
            </a:r>
            <a:r>
              <a:rPr lang="es-MX" dirty="0">
                <a:solidFill>
                  <a:schemeClr val="bg2"/>
                </a:solidFill>
              </a:rPr>
              <a:t>se puede solicitar una revisión por </a:t>
            </a:r>
            <a:r>
              <a:rPr lang="es-MX" dirty="0" smtClean="0">
                <a:solidFill>
                  <a:schemeClr val="bg2"/>
                </a:solidFill>
              </a:rPr>
              <a:t>alumno y </a:t>
            </a:r>
            <a:r>
              <a:rPr lang="es-MX" dirty="0">
                <a:solidFill>
                  <a:schemeClr val="bg2"/>
                </a:solidFill>
              </a:rPr>
              <a:t>por materia.</a:t>
            </a:r>
          </a:p>
          <a:p>
            <a:r>
              <a:rPr lang="es-MX" dirty="0" smtClean="0">
                <a:solidFill>
                  <a:schemeClr val="bg2"/>
                </a:solidFill>
              </a:rPr>
              <a:t>Todas </a:t>
            </a:r>
            <a:r>
              <a:rPr lang="es-MX" dirty="0">
                <a:solidFill>
                  <a:schemeClr val="bg2"/>
                </a:solidFill>
              </a:rPr>
              <a:t>las solicitudes de revisión deben de tener respuesta por parte de las autoridades académicas.</a:t>
            </a:r>
          </a:p>
          <a:p>
            <a:r>
              <a:rPr lang="es-MX" dirty="0" smtClean="0">
                <a:solidFill>
                  <a:schemeClr val="bg2"/>
                </a:solidFill>
              </a:rPr>
              <a:t>Proceso acotado a alumnos de licenciatura.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solidFill>
                  <a:schemeClr val="bg1"/>
                </a:solidFill>
              </a:rPr>
              <a:t>Reglas </a:t>
            </a:r>
            <a:r>
              <a:rPr lang="es-ES_tradnl" dirty="0">
                <a:solidFill>
                  <a:schemeClr val="bg1"/>
                </a:solidFill>
              </a:rPr>
              <a:t>de negocio</a:t>
            </a:r>
          </a:p>
        </p:txBody>
      </p:sp>
    </p:spTree>
    <p:extLst>
      <p:ext uri="{BB962C8B-B14F-4D97-AF65-F5344CB8AC3E}">
        <p14:creationId xmlns:p14="http://schemas.microsoft.com/office/powerpoint/2010/main" val="1668600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ustom 8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009AD0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1860</TotalTime>
  <Words>854</Words>
  <Application>Microsoft Office PowerPoint</Application>
  <PresentationFormat>Presentación en pantalla (4:3)</PresentationFormat>
  <Paragraphs>85</Paragraphs>
  <Slides>28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29" baseType="lpstr">
      <vt:lpstr>Concourse</vt:lpstr>
      <vt:lpstr>Solicitud de Revisión de Exámenes Hecho en Mixcoac</vt:lpstr>
      <vt:lpstr>Presenta</vt:lpstr>
      <vt:lpstr>Agenda</vt:lpstr>
      <vt:lpstr>Universidad Panamericana</vt:lpstr>
      <vt:lpstr>UP &amp; Oracle</vt:lpstr>
      <vt:lpstr>Necesidad de la mejora</vt:lpstr>
      <vt:lpstr>Necesidad de la mejora</vt:lpstr>
      <vt:lpstr>Reglas de negocio</vt:lpstr>
      <vt:lpstr>Reglas de negocio</vt:lpstr>
      <vt:lpstr>Proceso</vt:lpstr>
      <vt:lpstr>Sistematización de la solución</vt:lpstr>
      <vt:lpstr>¿Cómo el alumno solicita una revisión?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Seguimiento a solicitudes de revisión (Escuelas)</vt:lpstr>
      <vt:lpstr>Presentación de PowerPoint</vt:lpstr>
      <vt:lpstr>Notificación al Alumno</vt:lpstr>
      <vt:lpstr>Notificación al Alumno</vt:lpstr>
      <vt:lpstr>Notificación al Alumno</vt:lpstr>
      <vt:lpstr>Presentación de PowerPoint</vt:lpstr>
      <vt:lpstr>Presentación de PowerPoint</vt:lpstr>
      <vt:lpstr>¿Preguntas?</vt:lpstr>
      <vt:lpstr>Información de contacto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Amy Vitale</dc:creator>
  <cp:lastModifiedBy>Eric Monsalvo Naranjo</cp:lastModifiedBy>
  <cp:revision>106</cp:revision>
  <dcterms:created xsi:type="dcterms:W3CDTF">2013-08-22T21:42:40Z</dcterms:created>
  <dcterms:modified xsi:type="dcterms:W3CDTF">2016-08-22T20:32:51Z</dcterms:modified>
</cp:coreProperties>
</file>