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2"/>
  </p:notesMasterIdLst>
  <p:handoutMasterIdLst>
    <p:handoutMasterId r:id="rId23"/>
  </p:handoutMasterIdLst>
  <p:sldIdLst>
    <p:sldId id="259" r:id="rId2"/>
    <p:sldId id="260" r:id="rId3"/>
    <p:sldId id="269" r:id="rId4"/>
    <p:sldId id="268" r:id="rId5"/>
    <p:sldId id="261" r:id="rId6"/>
    <p:sldId id="262" r:id="rId7"/>
    <p:sldId id="266" r:id="rId8"/>
    <p:sldId id="270" r:id="rId9"/>
    <p:sldId id="271" r:id="rId10"/>
    <p:sldId id="263" r:id="rId11"/>
    <p:sldId id="272" r:id="rId12"/>
    <p:sldId id="289" r:id="rId13"/>
    <p:sldId id="273" r:id="rId14"/>
    <p:sldId id="290" r:id="rId15"/>
    <p:sldId id="287" r:id="rId16"/>
    <p:sldId id="288" r:id="rId17"/>
    <p:sldId id="264" r:id="rId18"/>
    <p:sldId id="286" r:id="rId19"/>
    <p:sldId id="283"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Leigh" initials="JL" lastIdx="2" clrIdx="0">
    <p:extLst>
      <p:ext uri="{19B8F6BF-5375-455C-9EA6-DF929625EA0E}">
        <p15:presenceInfo xmlns:p15="http://schemas.microsoft.com/office/powerpoint/2012/main" userId="S-1-5-21-1429359549-643223114-962994845-134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0" autoAdjust="0"/>
    <p:restoredTop sz="47577" autoAdjust="0"/>
  </p:normalViewPr>
  <p:slideViewPr>
    <p:cSldViewPr snapToGrid="0">
      <p:cViewPr>
        <p:scale>
          <a:sx n="125" d="100"/>
          <a:sy n="125" d="100"/>
        </p:scale>
        <p:origin x="1356"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B5D762-7A10-4FDA-8680-8E4482F1D2F4}" type="datetimeFigureOut">
              <a:rPr lang="en-GB" smtClean="0"/>
              <a:t>10/10/2016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F5208D-0A35-4695-98A0-37D447B778C4}" type="slidenum">
              <a:rPr lang="en-GB" smtClean="0"/>
              <a:t>‹#›</a:t>
            </a:fld>
            <a:endParaRPr lang="en-GB"/>
          </a:p>
        </p:txBody>
      </p:sp>
    </p:spTree>
    <p:extLst>
      <p:ext uri="{BB962C8B-B14F-4D97-AF65-F5344CB8AC3E}">
        <p14:creationId xmlns:p14="http://schemas.microsoft.com/office/powerpoint/2010/main" val="102195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10/10/2016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164149-2C44-4029-BA5B-3E7ECA7C8CBF}" type="slidenum">
              <a:rPr lang="en-US" smtClean="0"/>
              <a:t>6</a:t>
            </a:fld>
            <a:endParaRPr lang="en-US"/>
          </a:p>
        </p:txBody>
      </p:sp>
    </p:spTree>
    <p:extLst>
      <p:ext uri="{BB962C8B-B14F-4D97-AF65-F5344CB8AC3E}">
        <p14:creationId xmlns:p14="http://schemas.microsoft.com/office/powerpoint/2010/main" val="2097721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Initial issue – Country ID not populating properly</a:t>
            </a:r>
          </a:p>
          <a:p>
            <a:endParaRPr lang="en-GB" dirty="0" smtClean="0"/>
          </a:p>
          <a:p>
            <a:endParaRPr lang="en-GB" dirty="0" smtClean="0"/>
          </a:p>
          <a:p>
            <a:r>
              <a:rPr lang="en-GB" dirty="0" smtClean="0"/>
              <a:t>Search/Match</a:t>
            </a:r>
            <a:r>
              <a:rPr lang="en-GB" baseline="0" dirty="0" smtClean="0"/>
              <a:t> </a:t>
            </a:r>
            <a:r>
              <a:rPr lang="en-GB" baseline="0" dirty="0" smtClean="0"/>
              <a:t>– OLM Matching Rules / OLM Global Options these are where the problem lies…</a:t>
            </a:r>
          </a:p>
          <a:p>
            <a:endParaRPr lang="en-GB" baseline="0" dirty="0" smtClean="0"/>
          </a:p>
          <a:p>
            <a:r>
              <a:rPr lang="en-GB" baseline="0" dirty="0" smtClean="0"/>
              <a:t>Data </a:t>
            </a:r>
            <a:r>
              <a:rPr lang="en-GB" baseline="0" dirty="0" err="1" smtClean="0"/>
              <a:t>Inconsistencty</a:t>
            </a:r>
            <a:r>
              <a:rPr lang="en-GB" baseline="0" dirty="0" smtClean="0"/>
              <a:t> – BO_BASIC_IND stamped with last row </a:t>
            </a:r>
            <a:r>
              <a:rPr lang="en-GB" baseline="0" dirty="0" err="1" smtClean="0"/>
              <a:t>loast</a:t>
            </a:r>
            <a:r>
              <a:rPr lang="en-GB" baseline="0" dirty="0" smtClean="0"/>
              <a:t> updated date, this is difference to what comes up in the XML message that comes across</a:t>
            </a:r>
          </a:p>
          <a:p>
            <a:endParaRPr lang="en-GB" dirty="0" smtClean="0"/>
          </a:p>
          <a:p>
            <a:endParaRPr lang="en-GB" dirty="0" smtClean="0"/>
          </a:p>
          <a:p>
            <a:endParaRPr lang="en-GB" dirty="0" smtClean="0"/>
          </a:p>
          <a:p>
            <a:r>
              <a:rPr lang="en-GB" dirty="0" smtClean="0"/>
              <a:t>Trying </a:t>
            </a:r>
            <a:r>
              <a:rPr lang="en-GB" dirty="0" smtClean="0"/>
              <a:t>to manage variables within a form</a:t>
            </a:r>
            <a:r>
              <a:rPr lang="en-GB" baseline="0" dirty="0" smtClean="0"/>
              <a:t> proved quite difficult, so for example our applicant day process has multiple sessions but each one of these has a number cap, unfortunately the </a:t>
            </a:r>
            <a:r>
              <a:rPr lang="en-GB" baseline="0" dirty="0" smtClean="0"/>
              <a:t>sub-sessions </a:t>
            </a:r>
            <a:r>
              <a:rPr lang="en-GB" baseline="0" dirty="0" smtClean="0"/>
              <a:t>are within an event does not allow me to apply caps, thus attendance would have to be manually monitored. Variants setup as sub-sessions. Alternative would be to have individual form for each individual variant, work intensive and lacks flexibility.</a:t>
            </a:r>
            <a:endParaRPr lang="en-GB" dirty="0"/>
          </a:p>
        </p:txBody>
      </p:sp>
      <p:sp>
        <p:nvSpPr>
          <p:cNvPr id="4" name="Slide Number Placeholder 3"/>
          <p:cNvSpPr>
            <a:spLocks noGrp="1"/>
          </p:cNvSpPr>
          <p:nvPr>
            <p:ph type="sldNum" sz="quarter" idx="10"/>
          </p:nvPr>
        </p:nvSpPr>
        <p:spPr/>
        <p:txBody>
          <a:bodyPr/>
          <a:lstStyle/>
          <a:p>
            <a:fld id="{22164149-2C44-4029-BA5B-3E7ECA7C8CBF}" type="slidenum">
              <a:rPr lang="en-US" smtClean="0"/>
              <a:t>18</a:t>
            </a:fld>
            <a:endParaRPr lang="en-US"/>
          </a:p>
        </p:txBody>
      </p:sp>
    </p:spTree>
    <p:extLst>
      <p:ext uri="{BB962C8B-B14F-4D97-AF65-F5344CB8AC3E}">
        <p14:creationId xmlns:p14="http://schemas.microsoft.com/office/powerpoint/2010/main" val="2621930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Existing</a:t>
            </a:r>
            <a:r>
              <a:rPr lang="en-GB" baseline="0" dirty="0" smtClean="0"/>
              <a:t> Form built in Terminal Four (T4) data then uploaded into Campus. </a:t>
            </a:r>
          </a:p>
          <a:p>
            <a:endParaRPr lang="en-GB" baseline="0" dirty="0" smtClean="0"/>
          </a:p>
          <a:p>
            <a:r>
              <a:rPr lang="en-GB" baseline="0" dirty="0" smtClean="0"/>
              <a:t>T4 is our web content management system.</a:t>
            </a:r>
            <a:endParaRPr lang="en-GB" dirty="0"/>
          </a:p>
        </p:txBody>
      </p:sp>
      <p:sp>
        <p:nvSpPr>
          <p:cNvPr id="4" name="Slide Number Placeholder 3"/>
          <p:cNvSpPr>
            <a:spLocks noGrp="1"/>
          </p:cNvSpPr>
          <p:nvPr>
            <p:ph type="sldNum" sz="quarter" idx="10"/>
          </p:nvPr>
        </p:nvSpPr>
        <p:spPr/>
        <p:txBody>
          <a:bodyPr/>
          <a:lstStyle/>
          <a:p>
            <a:fld id="{22164149-2C44-4029-BA5B-3E7ECA7C8CBF}" type="slidenum">
              <a:rPr lang="en-US" smtClean="0"/>
              <a:t>7</a:t>
            </a:fld>
            <a:endParaRPr lang="en-US"/>
          </a:p>
        </p:txBody>
      </p:sp>
    </p:spTree>
    <p:extLst>
      <p:ext uri="{BB962C8B-B14F-4D97-AF65-F5344CB8AC3E}">
        <p14:creationId xmlns:p14="http://schemas.microsoft.com/office/powerpoint/2010/main" val="209044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UoD</a:t>
            </a:r>
            <a:r>
              <a:rPr lang="en-GB" baseline="0" dirty="0" smtClean="0"/>
              <a:t> development, limitations on Search / Match in terms of assigning first EMPLID where multiple matches </a:t>
            </a:r>
            <a:r>
              <a:rPr lang="en-GB" baseline="0" dirty="0" smtClean="0"/>
              <a:t>are found. </a:t>
            </a:r>
            <a:endParaRPr lang="en-GB" baseline="0" dirty="0" smtClean="0"/>
          </a:p>
          <a:p>
            <a:endParaRPr lang="en-GB" baseline="0" dirty="0" smtClean="0"/>
          </a:p>
          <a:p>
            <a:r>
              <a:rPr lang="en-GB" baseline="0" dirty="0" smtClean="0"/>
              <a:t>Data compromised as you have now way of knowing if the correct  EMPLID in Campus has been assigned and only half your data in CRM</a:t>
            </a:r>
            <a:r>
              <a:rPr lang="en-GB" baseline="0" dirty="0" smtClean="0"/>
              <a:t>. Those who do go across to CRM, no way of flagging them as Open Day anyway.</a:t>
            </a:r>
            <a:endParaRPr lang="en-GB" baseline="0" dirty="0" smtClean="0"/>
          </a:p>
          <a:p>
            <a:endParaRPr lang="en-GB" baseline="0" dirty="0" smtClean="0"/>
          </a:p>
          <a:p>
            <a:r>
              <a:rPr lang="en-GB" baseline="0" dirty="0" smtClean="0"/>
              <a:t>Put into Campus so we could join the data to University structures and actually log attendance, so we had their programme of interest we could then tie this to College / Department thus create better transaction reporting.</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2164149-2C44-4029-BA5B-3E7ECA7C8CBF}" type="slidenum">
              <a:rPr lang="en-US" smtClean="0"/>
              <a:t>8</a:t>
            </a:fld>
            <a:endParaRPr lang="en-US"/>
          </a:p>
        </p:txBody>
      </p:sp>
    </p:spTree>
    <p:extLst>
      <p:ext uri="{BB962C8B-B14F-4D97-AF65-F5344CB8AC3E}">
        <p14:creationId xmlns:p14="http://schemas.microsoft.com/office/powerpoint/2010/main" val="52742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Single</a:t>
            </a:r>
            <a:r>
              <a:rPr lang="en-GB" baseline="0" dirty="0" smtClean="0"/>
              <a:t> system solution – End to End – You have the form, you hold the Event in CRM where you can monitor no. of attendees, registrations on the day (who has attended, who hasn’t attended) you can do your transactional reporting, and also any type of E-Mail communication with attendees</a:t>
            </a:r>
          </a:p>
          <a:p>
            <a:endParaRPr lang="en-GB" baseline="0" dirty="0" smtClean="0"/>
          </a:p>
          <a:p>
            <a:r>
              <a:rPr lang="en-GB" baseline="0" dirty="0" smtClean="0"/>
              <a:t>More accurate data matching – Having much more confidence that where matches are found that’s the correct person being matched to, Very important in terms of regular transactional reporting, and BI.</a:t>
            </a:r>
          </a:p>
          <a:p>
            <a:endParaRPr lang="en-GB" baseline="0" dirty="0" smtClean="0"/>
          </a:p>
          <a:p>
            <a:r>
              <a:rPr lang="en-GB" baseline="0" dirty="0" smtClean="0"/>
              <a:t>Tracking from Enquirer to Applicant – Easier to track in terms of people who attend an Open Day and do they subsequently apply to us.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2164149-2C44-4029-BA5B-3E7ECA7C8CBF}" type="slidenum">
              <a:rPr lang="en-US" smtClean="0"/>
              <a:t>9</a:t>
            </a:fld>
            <a:endParaRPr lang="en-US"/>
          </a:p>
        </p:txBody>
      </p:sp>
    </p:spTree>
    <p:extLst>
      <p:ext uri="{BB962C8B-B14F-4D97-AF65-F5344CB8AC3E}">
        <p14:creationId xmlns:p14="http://schemas.microsoft.com/office/powerpoint/2010/main" val="420890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Setup is quite long</a:t>
            </a:r>
            <a:r>
              <a:rPr lang="en-GB" baseline="0" dirty="0" smtClean="0"/>
              <a:t>, follows standard CRM protocol, create an Event, you then attach Dialog to that Event, and create numerous documents.</a:t>
            </a:r>
          </a:p>
          <a:p>
            <a:endParaRPr lang="en-GB" baseline="0" dirty="0" smtClean="0"/>
          </a:p>
          <a:p>
            <a:r>
              <a:rPr lang="en-GB" baseline="0" dirty="0" smtClean="0"/>
              <a:t>For example, the Registration Form, confirmation pages, e-mail reminder, </a:t>
            </a:r>
          </a:p>
        </p:txBody>
      </p:sp>
      <p:sp>
        <p:nvSpPr>
          <p:cNvPr id="4" name="Slide Number Placeholder 3"/>
          <p:cNvSpPr>
            <a:spLocks noGrp="1"/>
          </p:cNvSpPr>
          <p:nvPr>
            <p:ph type="sldNum" sz="quarter" idx="10"/>
          </p:nvPr>
        </p:nvSpPr>
        <p:spPr/>
        <p:txBody>
          <a:bodyPr/>
          <a:lstStyle/>
          <a:p>
            <a:fld id="{22164149-2C44-4029-BA5B-3E7ECA7C8CBF}" type="slidenum">
              <a:rPr lang="en-US" smtClean="0"/>
              <a:t>11</a:t>
            </a:fld>
            <a:endParaRPr lang="en-US"/>
          </a:p>
        </p:txBody>
      </p:sp>
    </p:spTree>
    <p:extLst>
      <p:ext uri="{BB962C8B-B14F-4D97-AF65-F5344CB8AC3E}">
        <p14:creationId xmlns:p14="http://schemas.microsoft.com/office/powerpoint/2010/main" val="412900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Standard</a:t>
            </a:r>
            <a:r>
              <a:rPr lang="en-GB" baseline="0" dirty="0" smtClean="0"/>
              <a:t> dialog flow with customised step</a:t>
            </a:r>
            <a:endParaRPr lang="en-GB" dirty="0"/>
          </a:p>
        </p:txBody>
      </p:sp>
      <p:sp>
        <p:nvSpPr>
          <p:cNvPr id="4" name="Slide Number Placeholder 3"/>
          <p:cNvSpPr>
            <a:spLocks noGrp="1"/>
          </p:cNvSpPr>
          <p:nvPr>
            <p:ph type="sldNum" sz="quarter" idx="10"/>
          </p:nvPr>
        </p:nvSpPr>
        <p:spPr/>
        <p:txBody>
          <a:bodyPr/>
          <a:lstStyle/>
          <a:p>
            <a:fld id="{22164149-2C44-4029-BA5B-3E7ECA7C8CBF}" type="slidenum">
              <a:rPr lang="en-US" smtClean="0"/>
              <a:t>12</a:t>
            </a:fld>
            <a:endParaRPr lang="en-US"/>
          </a:p>
        </p:txBody>
      </p:sp>
    </p:spTree>
    <p:extLst>
      <p:ext uri="{BB962C8B-B14F-4D97-AF65-F5344CB8AC3E}">
        <p14:creationId xmlns:p14="http://schemas.microsoft.com/office/powerpoint/2010/main" val="2956584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Form</a:t>
            </a:r>
            <a:r>
              <a:rPr lang="en-GB" baseline="0" dirty="0" smtClean="0"/>
              <a:t> Profiles – Needed creating in order to make selectable fields on the actual form</a:t>
            </a:r>
          </a:p>
          <a:p>
            <a:endParaRPr lang="en-GB" baseline="0" dirty="0" smtClean="0"/>
          </a:p>
          <a:p>
            <a:r>
              <a:rPr lang="en-GB" baseline="0" dirty="0" smtClean="0"/>
              <a:t>Audience – If you want tot target by specific event (can see that info here)</a:t>
            </a:r>
            <a:endParaRPr lang="en-GB" dirty="0"/>
          </a:p>
        </p:txBody>
      </p:sp>
      <p:sp>
        <p:nvSpPr>
          <p:cNvPr id="4" name="Slide Number Placeholder 3"/>
          <p:cNvSpPr>
            <a:spLocks noGrp="1"/>
          </p:cNvSpPr>
          <p:nvPr>
            <p:ph type="sldNum" sz="quarter" idx="10"/>
          </p:nvPr>
        </p:nvSpPr>
        <p:spPr/>
        <p:txBody>
          <a:bodyPr/>
          <a:lstStyle/>
          <a:p>
            <a:fld id="{22164149-2C44-4029-BA5B-3E7ECA7C8CBF}" type="slidenum">
              <a:rPr lang="en-US" smtClean="0"/>
              <a:t>13</a:t>
            </a:fld>
            <a:endParaRPr lang="en-US"/>
          </a:p>
        </p:txBody>
      </p:sp>
    </p:spTree>
    <p:extLst>
      <p:ext uri="{BB962C8B-B14F-4D97-AF65-F5344CB8AC3E}">
        <p14:creationId xmlns:p14="http://schemas.microsoft.com/office/powerpoint/2010/main" val="148970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Delivered under customised UD tab, delivered tabs gave</a:t>
            </a:r>
            <a:r>
              <a:rPr lang="en-GB" baseline="0" dirty="0" smtClean="0"/>
              <a:t> only limited information</a:t>
            </a:r>
          </a:p>
          <a:p>
            <a:endParaRPr lang="en-GB" baseline="0" dirty="0" smtClean="0"/>
          </a:p>
          <a:p>
            <a:r>
              <a:rPr lang="en-GB" baseline="0" dirty="0" smtClean="0"/>
              <a:t>Land information in Academics as this is the key driver for our general Enquirer </a:t>
            </a:r>
            <a:r>
              <a:rPr lang="en-GB" baseline="0" dirty="0" err="1" smtClean="0"/>
              <a:t>Comms</a:t>
            </a:r>
            <a:endParaRPr lang="en-GB" dirty="0"/>
          </a:p>
        </p:txBody>
      </p:sp>
      <p:sp>
        <p:nvSpPr>
          <p:cNvPr id="4" name="Slide Number Placeholder 3"/>
          <p:cNvSpPr>
            <a:spLocks noGrp="1"/>
          </p:cNvSpPr>
          <p:nvPr>
            <p:ph type="sldNum" sz="quarter" idx="10"/>
          </p:nvPr>
        </p:nvSpPr>
        <p:spPr/>
        <p:txBody>
          <a:bodyPr/>
          <a:lstStyle/>
          <a:p>
            <a:fld id="{22164149-2C44-4029-BA5B-3E7ECA7C8CBF}" type="slidenum">
              <a:rPr lang="en-US" smtClean="0"/>
              <a:t>14</a:t>
            </a:fld>
            <a:endParaRPr lang="en-US"/>
          </a:p>
        </p:txBody>
      </p:sp>
    </p:spTree>
    <p:extLst>
      <p:ext uri="{BB962C8B-B14F-4D97-AF65-F5344CB8AC3E}">
        <p14:creationId xmlns:p14="http://schemas.microsoft.com/office/powerpoint/2010/main" val="195895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terms of what CRM spits</a:t>
            </a:r>
            <a:r>
              <a:rPr lang="en-GB" baseline="0" dirty="0" smtClean="0"/>
              <a:t> out, relatively basic.</a:t>
            </a:r>
          </a:p>
          <a:p>
            <a:endParaRPr lang="en-GB" baseline="0" dirty="0" smtClean="0"/>
          </a:p>
          <a:p>
            <a:r>
              <a:rPr lang="en-GB" baseline="0" dirty="0" smtClean="0"/>
              <a:t>We have resource within the team where we can use a mix of HTML, and jQuery in order to replicate the look and feel of our existing form. Also helped that we could lift a lot of the code from the existing form. </a:t>
            </a:r>
          </a:p>
        </p:txBody>
      </p:sp>
      <p:sp>
        <p:nvSpPr>
          <p:cNvPr id="4" name="Slide Number Placeholder 3"/>
          <p:cNvSpPr>
            <a:spLocks noGrp="1"/>
          </p:cNvSpPr>
          <p:nvPr>
            <p:ph type="sldNum" sz="quarter" idx="10"/>
          </p:nvPr>
        </p:nvSpPr>
        <p:spPr/>
        <p:txBody>
          <a:bodyPr/>
          <a:lstStyle/>
          <a:p>
            <a:fld id="{22164149-2C44-4029-BA5B-3E7ECA7C8CBF}" type="slidenum">
              <a:rPr lang="en-US" smtClean="0"/>
              <a:t>15</a:t>
            </a:fld>
            <a:endParaRPr lang="en-US"/>
          </a:p>
        </p:txBody>
      </p:sp>
    </p:spTree>
    <p:extLst>
      <p:ext uri="{BB962C8B-B14F-4D97-AF65-F5344CB8AC3E}">
        <p14:creationId xmlns:p14="http://schemas.microsoft.com/office/powerpoint/2010/main" val="171956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10/10/2016</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10/10/2016</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10/10/2016</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10/10/2016</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10/10/2016</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10/10/2016</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10/10/2016</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10/10/2016</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10/10/2016</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10/10/2016</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10/10/2016</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10/10/2016</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iming>
    <p:tnLst>
      <p:par>
        <p:cTn id="1" dur="indefinite" restart="never" nodeType="tmRoot"/>
      </p:par>
    </p:tnLst>
  </p:timing>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5.jp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 MANAGEMENT –</a:t>
            </a:r>
            <a:br>
              <a:rPr lang="en-US" dirty="0" smtClean="0"/>
            </a:br>
            <a:r>
              <a:rPr lang="en-US" dirty="0" smtClean="0"/>
              <a:t> MOVING OUR OPEN DAY PROCESS INTO CRM</a:t>
            </a:r>
            <a:endParaRPr lang="en-US" dirty="0"/>
          </a:p>
        </p:txBody>
      </p:sp>
      <p:sp>
        <p:nvSpPr>
          <p:cNvPr id="4" name="Text Placeholder 3"/>
          <p:cNvSpPr>
            <a:spLocks noGrp="1"/>
          </p:cNvSpPr>
          <p:nvPr>
            <p:ph type="body" sz="half" idx="2"/>
          </p:nvPr>
        </p:nvSpPr>
        <p:spPr/>
        <p:txBody>
          <a:bodyPr/>
          <a:lstStyle/>
          <a:p>
            <a:r>
              <a:rPr lang="en-US" dirty="0"/>
              <a:t>SESSION </a:t>
            </a:r>
            <a:r>
              <a:rPr lang="en-US" dirty="0" smtClean="0"/>
              <a:t>37016</a:t>
            </a:r>
          </a:p>
          <a:p>
            <a:r>
              <a:rPr lang="en-US" dirty="0" smtClean="0"/>
              <a:t>Wednesday 12</a:t>
            </a:r>
            <a:r>
              <a:rPr lang="en-US" baseline="30000" dirty="0" smtClean="0"/>
              <a:t>th</a:t>
            </a:r>
            <a:r>
              <a:rPr lang="en-US" dirty="0" smtClean="0"/>
              <a:t> October 2016</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12438" b="12438"/>
          <a:stretch>
            <a:fillRect/>
          </a:stretch>
        </p:blipFill>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WE DID  </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EMEA Alliance   11-12 October 2016</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0639" y="315883"/>
            <a:ext cx="5233403" cy="3925051"/>
          </a:xfrm>
          <a:prstGeom prst="rect">
            <a:avLst/>
          </a:prstGeom>
        </p:spPr>
      </p:pic>
    </p:spTree>
    <p:extLst>
      <p:ext uri="{BB962C8B-B14F-4D97-AF65-F5344CB8AC3E}">
        <p14:creationId xmlns:p14="http://schemas.microsoft.com/office/powerpoint/2010/main" val="3487945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371" y="528066"/>
            <a:ext cx="7290054" cy="1499616"/>
          </a:xfrm>
        </p:spPr>
        <p:txBody>
          <a:bodyPr>
            <a:normAutofit/>
          </a:bodyPr>
          <a:lstStyle/>
          <a:p>
            <a:pPr algn="r"/>
            <a:r>
              <a:rPr lang="en-US" dirty="0" smtClean="0"/>
              <a:t>Event Management – </a:t>
            </a:r>
            <a:br>
              <a:rPr lang="en-US" dirty="0" smtClean="0"/>
            </a:br>
            <a:r>
              <a:rPr lang="en-US" dirty="0" smtClean="0"/>
              <a:t>setup</a:t>
            </a:r>
            <a:endParaRPr lang="en-US" dirty="0"/>
          </a:p>
        </p:txBody>
      </p:sp>
      <p:sp>
        <p:nvSpPr>
          <p:cNvPr id="5" name="Footer Placeholder 4"/>
          <p:cNvSpPr>
            <a:spLocks noGrp="1"/>
          </p:cNvSpPr>
          <p:nvPr>
            <p:ph type="ftr" sz="quarter" idx="11"/>
          </p:nvPr>
        </p:nvSpPr>
        <p:spPr/>
        <p:txBody>
          <a:bodyPr/>
          <a:lstStyle/>
          <a:p>
            <a:r>
              <a:rPr lang="en-US"/>
              <a:t>EMEA Alliance   11-12 October 2016</a:t>
            </a:r>
          </a:p>
        </p:txBody>
      </p:sp>
      <p:pic>
        <p:nvPicPr>
          <p:cNvPr id="6" name="Content Placeholder 5"/>
          <p:cNvPicPr>
            <a:picLocks noGrp="1"/>
          </p:cNvPicPr>
          <p:nvPr>
            <p:ph sz="half" idx="1"/>
          </p:nvPr>
        </p:nvPicPr>
        <p:blipFill rotWithShape="1">
          <a:blip r:embed="rId3"/>
          <a:srcRect r="47436"/>
          <a:stretch/>
        </p:blipFill>
        <p:spPr bwMode="auto">
          <a:xfrm>
            <a:off x="617951" y="702544"/>
            <a:ext cx="2660904" cy="3096815"/>
          </a:xfrm>
          <a:prstGeom prst="rect">
            <a:avLst/>
          </a:prstGeom>
          <a:ln>
            <a:noFill/>
          </a:ln>
          <a:extLst>
            <a:ext uri="{53640926-AAD7-44D8-BBD7-CCE9431645EC}">
              <a14:shadowObscured xmlns:a14="http://schemas.microsoft.com/office/drawing/2010/main"/>
            </a:ext>
          </a:extLst>
        </p:spPr>
      </p:pic>
      <p:pic>
        <p:nvPicPr>
          <p:cNvPr id="7" name="Content Placeholder 6"/>
          <p:cNvPicPr>
            <a:picLocks noGrp="1"/>
          </p:cNvPicPr>
          <p:nvPr>
            <p:ph sz="half" idx="2"/>
          </p:nvPr>
        </p:nvPicPr>
        <p:blipFill rotWithShape="1">
          <a:blip r:embed="rId4"/>
          <a:srcRect t="22045" r="2244"/>
          <a:stretch/>
        </p:blipFill>
        <p:spPr bwMode="auto">
          <a:xfrm>
            <a:off x="2305050" y="2202160"/>
            <a:ext cx="3495675" cy="2455565"/>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r="48077" b="15385"/>
          <a:stretch/>
        </p:blipFill>
        <p:spPr bwMode="auto">
          <a:xfrm>
            <a:off x="5291138" y="3067965"/>
            <a:ext cx="3348037" cy="34027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4239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EVENT MANAGEMENT - SETUP</a:t>
            </a:r>
            <a:endParaRPr lang="en-GB" dirty="0"/>
          </a:p>
        </p:txBody>
      </p:sp>
      <p:sp>
        <p:nvSpPr>
          <p:cNvPr id="4" name="Content Placeholder 3"/>
          <p:cNvSpPr>
            <a:spLocks noGrp="1"/>
          </p:cNvSpPr>
          <p:nvPr>
            <p:ph sz="half" idx="2"/>
          </p:nvPr>
        </p:nvSpPr>
        <p:spPr/>
        <p:txBody>
          <a:bodyPr/>
          <a:lstStyle/>
          <a:p>
            <a:endParaRPr lang="en-GB"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pic>
        <p:nvPicPr>
          <p:cNvPr id="6" name="Content Placeholder 5"/>
          <p:cNvPicPr>
            <a:picLocks noGrp="1"/>
          </p:cNvPicPr>
          <p:nvPr>
            <p:ph sz="half" idx="1"/>
          </p:nvPr>
        </p:nvPicPr>
        <p:blipFill rotWithShape="1">
          <a:blip r:embed="rId3"/>
          <a:srcRect l="1354" t="34042" r="39395" b="20117"/>
          <a:stretch/>
        </p:blipFill>
        <p:spPr bwMode="auto">
          <a:xfrm>
            <a:off x="946921" y="1842641"/>
            <a:ext cx="6932404" cy="3330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0288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EVENT MANAGEMENT – UOD CUSTOMISATIONS</a:t>
            </a:r>
            <a:endParaRPr lang="en-US" sz="3600" dirty="0"/>
          </a:p>
        </p:txBody>
      </p:sp>
      <p:sp>
        <p:nvSpPr>
          <p:cNvPr id="3" name="Content Placeholder 2"/>
          <p:cNvSpPr>
            <a:spLocks noGrp="1"/>
          </p:cNvSpPr>
          <p:nvPr>
            <p:ph sz="half" idx="1"/>
          </p:nvPr>
        </p:nvSpPr>
        <p:spPr>
          <a:xfrm>
            <a:off x="502419" y="1704975"/>
            <a:ext cx="8003406" cy="4023360"/>
          </a:xfrm>
        </p:spPr>
        <p:txBody>
          <a:bodyPr>
            <a:normAutofit/>
          </a:bodyPr>
          <a:lstStyle/>
          <a:p>
            <a:pPr algn="ctr">
              <a:buFont typeface="Arial" panose="020B0604020202020204" pitchFamily="34" charset="0"/>
              <a:buChar char="•"/>
            </a:pPr>
            <a:r>
              <a:rPr lang="en-US" dirty="0" smtClean="0"/>
              <a:t> Lots of new Profile Fields…</a:t>
            </a:r>
          </a:p>
          <a:p>
            <a:pPr marL="0" indent="0" algn="ctr">
              <a:buNone/>
            </a:pPr>
            <a:endParaRPr lang="en-US" dirty="0" smtClean="0"/>
          </a:p>
          <a:p>
            <a:pPr marL="0" indent="0" algn="ctr">
              <a:buNone/>
            </a:pPr>
            <a:r>
              <a:rPr lang="en-US" dirty="0" smtClean="0"/>
              <a:t>F</a:t>
            </a:r>
            <a:r>
              <a:rPr lang="en-US" dirty="0" smtClean="0"/>
              <a:t>orm Profiles		                    Audience / Merge Content Profiles				  </a:t>
            </a:r>
            <a:endParaRPr lang="en-US" dirty="0" smtClean="0"/>
          </a:p>
        </p:txBody>
      </p:sp>
      <p:sp>
        <p:nvSpPr>
          <p:cNvPr id="4" name="Footer Placeholder 3"/>
          <p:cNvSpPr>
            <a:spLocks noGrp="1"/>
          </p:cNvSpPr>
          <p:nvPr>
            <p:ph type="ftr" sz="quarter" idx="11"/>
          </p:nvPr>
        </p:nvSpPr>
        <p:spPr/>
        <p:txBody>
          <a:bodyPr/>
          <a:lstStyle/>
          <a:p>
            <a:r>
              <a:rPr lang="en-US"/>
              <a:t>EMEA Alliance   11-12 October 2016</a:t>
            </a:r>
          </a:p>
        </p:txBody>
      </p:sp>
      <p:pic>
        <p:nvPicPr>
          <p:cNvPr id="7" name="Content Placeholder 5"/>
          <p:cNvPicPr>
            <a:picLocks noGrp="1"/>
          </p:cNvPicPr>
          <p:nvPr>
            <p:ph sz="half" idx="1"/>
          </p:nvPr>
        </p:nvPicPr>
        <p:blipFill rotWithShape="1">
          <a:blip r:embed="rId3"/>
          <a:srcRect l="1015" t="34430" r="29293" b="2128"/>
          <a:stretch/>
        </p:blipFill>
        <p:spPr bwMode="auto">
          <a:xfrm>
            <a:off x="627516" y="3078409"/>
            <a:ext cx="3906774" cy="2546544"/>
          </a:xfrm>
          <a:prstGeom prst="rect">
            <a:avLst/>
          </a:prstGeom>
          <a:ln>
            <a:noFill/>
          </a:ln>
          <a:extLst>
            <a:ext uri="{53640926-AAD7-44D8-BBD7-CCE9431645EC}">
              <a14:shadowObscured xmlns:a14="http://schemas.microsoft.com/office/drawing/2010/main"/>
            </a:ext>
          </a:extLst>
        </p:spPr>
      </p:pic>
      <p:pic>
        <p:nvPicPr>
          <p:cNvPr id="8" name="Content Placeholder 8"/>
          <p:cNvPicPr>
            <a:picLocks noGrp="1"/>
          </p:cNvPicPr>
          <p:nvPr>
            <p:ph sz="half" idx="2"/>
          </p:nvPr>
        </p:nvPicPr>
        <p:blipFill rotWithShape="1">
          <a:blip r:embed="rId4"/>
          <a:srcRect l="739" t="28821" r="19069" b="3481"/>
          <a:stretch/>
        </p:blipFill>
        <p:spPr bwMode="auto">
          <a:xfrm>
            <a:off x="4750453" y="3078409"/>
            <a:ext cx="3971535" cy="254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7001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EVENT MANAGEMENT – UOD CUSTOMISATIONS</a:t>
            </a:r>
            <a:endParaRPr lang="en-GB" sz="3600" dirty="0"/>
          </a:p>
        </p:txBody>
      </p:sp>
      <p:sp>
        <p:nvSpPr>
          <p:cNvPr id="3" name="Content Placeholder 2"/>
          <p:cNvSpPr>
            <a:spLocks noGrp="1"/>
          </p:cNvSpPr>
          <p:nvPr>
            <p:ph sz="half" idx="1"/>
          </p:nvPr>
        </p:nvSpPr>
        <p:spPr>
          <a:xfrm>
            <a:off x="768096" y="1803680"/>
            <a:ext cx="3566160" cy="4023360"/>
          </a:xfrm>
        </p:spPr>
        <p:txBody>
          <a:bodyPr/>
          <a:lstStyle/>
          <a:p>
            <a:pPr>
              <a:buFont typeface="Arial" panose="020B0604020202020204" pitchFamily="34" charset="0"/>
              <a:buChar char="•"/>
            </a:pPr>
            <a:r>
              <a:rPr lang="en-GB" dirty="0" smtClean="0"/>
              <a:t> Additional Information in Participants Summary</a:t>
            </a:r>
          </a:p>
          <a:p>
            <a:pPr marL="0" indent="0">
              <a:buNone/>
            </a:pPr>
            <a:endParaRPr lang="en-GB" dirty="0"/>
          </a:p>
        </p:txBody>
      </p:sp>
      <p:sp>
        <p:nvSpPr>
          <p:cNvPr id="4" name="Content Placeholder 3"/>
          <p:cNvSpPr>
            <a:spLocks noGrp="1"/>
          </p:cNvSpPr>
          <p:nvPr>
            <p:ph sz="half" idx="2"/>
          </p:nvPr>
        </p:nvSpPr>
        <p:spPr>
          <a:xfrm>
            <a:off x="4413123" y="1803680"/>
            <a:ext cx="3566160" cy="4023360"/>
          </a:xfrm>
        </p:spPr>
        <p:txBody>
          <a:bodyPr/>
          <a:lstStyle/>
          <a:p>
            <a:pPr algn="r">
              <a:buFont typeface="Arial" panose="020B0604020202020204" pitchFamily="34" charset="0"/>
              <a:buChar char="•"/>
            </a:pPr>
            <a:r>
              <a:rPr lang="en-GB" dirty="0" smtClean="0"/>
              <a:t> Landing of key information in Academics area</a:t>
            </a:r>
            <a:endParaRPr lang="en-GB"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pic>
        <p:nvPicPr>
          <p:cNvPr id="7" name="Picture 6"/>
          <p:cNvPicPr>
            <a:picLocks noChangeAspect="1"/>
          </p:cNvPicPr>
          <p:nvPr/>
        </p:nvPicPr>
        <p:blipFill>
          <a:blip r:embed="rId3"/>
          <a:stretch>
            <a:fillRect/>
          </a:stretch>
        </p:blipFill>
        <p:spPr>
          <a:xfrm>
            <a:off x="1022096" y="2464134"/>
            <a:ext cx="4934204" cy="2865396"/>
          </a:xfrm>
          <a:prstGeom prst="rect">
            <a:avLst/>
          </a:prstGeom>
        </p:spPr>
      </p:pic>
      <p:pic>
        <p:nvPicPr>
          <p:cNvPr id="8" name="Picture 7"/>
          <p:cNvPicPr>
            <a:picLocks noChangeAspect="1"/>
          </p:cNvPicPr>
          <p:nvPr/>
        </p:nvPicPr>
        <p:blipFill>
          <a:blip r:embed="rId4"/>
          <a:stretch>
            <a:fillRect/>
          </a:stretch>
        </p:blipFill>
        <p:spPr>
          <a:xfrm>
            <a:off x="4729902" y="4754255"/>
            <a:ext cx="3919753" cy="1321540"/>
          </a:xfrm>
          <a:prstGeom prst="rect">
            <a:avLst/>
          </a:prstGeom>
        </p:spPr>
      </p:pic>
    </p:spTree>
    <p:extLst>
      <p:ext uri="{BB962C8B-B14F-4D97-AF65-F5344CB8AC3E}">
        <p14:creationId xmlns:p14="http://schemas.microsoft.com/office/powerpoint/2010/main" val="4278432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EVENT MANAGEMENT – THE FORM</a:t>
            </a:r>
            <a:r>
              <a:rPr lang="en-GB" dirty="0" smtClean="0"/>
              <a:t>	</a:t>
            </a:r>
            <a:endParaRPr lang="en-GB"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pic>
        <p:nvPicPr>
          <p:cNvPr id="6" name="Content Placeholder 5"/>
          <p:cNvPicPr>
            <a:picLocks noGrp="1"/>
          </p:cNvPicPr>
          <p:nvPr>
            <p:ph sz="half" idx="1"/>
          </p:nvPr>
        </p:nvPicPr>
        <p:blipFill rotWithShape="1">
          <a:blip r:embed="rId3"/>
          <a:srcRect t="12727" r="51619"/>
          <a:stretch/>
        </p:blipFill>
        <p:spPr bwMode="auto">
          <a:xfrm>
            <a:off x="768096" y="2286000"/>
            <a:ext cx="3565525" cy="3483859"/>
          </a:xfrm>
          <a:prstGeom prst="rect">
            <a:avLst/>
          </a:prstGeom>
          <a:ln>
            <a:noFill/>
          </a:ln>
          <a:extLst>
            <a:ext uri="{53640926-AAD7-44D8-BBD7-CCE9431645EC}">
              <a14:shadowObscured xmlns:a14="http://schemas.microsoft.com/office/drawing/2010/main"/>
            </a:ext>
          </a:extLst>
        </p:spPr>
      </p:pic>
      <p:sp>
        <p:nvSpPr>
          <p:cNvPr id="8" name="Content Placeholder 7"/>
          <p:cNvSpPr>
            <a:spLocks noGrp="1"/>
          </p:cNvSpPr>
          <p:nvPr>
            <p:ph sz="half" idx="2"/>
          </p:nvPr>
        </p:nvSpPr>
        <p:spPr/>
        <p:txBody>
          <a:bodyPr/>
          <a:lstStyle/>
          <a:p>
            <a:pPr>
              <a:buFont typeface="Arial" panose="020B0604020202020204" pitchFamily="34" charset="0"/>
              <a:buChar char="•"/>
            </a:pPr>
            <a:r>
              <a:rPr lang="en-GB" dirty="0" smtClean="0"/>
              <a:t> HTML, and jQuery work required in order to replicate the look and feel of the existing Open Day Form</a:t>
            </a:r>
          </a:p>
          <a:p>
            <a:pPr>
              <a:buFont typeface="Arial" panose="020B0604020202020204" pitchFamily="34" charset="0"/>
              <a:buChar char="•"/>
            </a:pPr>
            <a:r>
              <a:rPr lang="en-GB" dirty="0"/>
              <a:t> </a:t>
            </a:r>
            <a:r>
              <a:rPr lang="en-GB" dirty="0" smtClean="0"/>
              <a:t>Certain aspects of the code could simply be copied from the existing form thus saving time</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3871442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EVENT </a:t>
            </a:r>
            <a:r>
              <a:rPr lang="en-GB" dirty="0"/>
              <a:t>MANAGEMENT – THE FORM</a:t>
            </a:r>
          </a:p>
        </p:txBody>
      </p:sp>
      <p:sp>
        <p:nvSpPr>
          <p:cNvPr id="4" name="Content Placeholder 3"/>
          <p:cNvSpPr>
            <a:spLocks noGrp="1"/>
          </p:cNvSpPr>
          <p:nvPr>
            <p:ph sz="half" idx="2"/>
          </p:nvPr>
        </p:nvSpPr>
        <p:spPr/>
        <p:txBody>
          <a:bodyPr/>
          <a:lstStyle/>
          <a:p>
            <a:endParaRPr lang="en-GB" dirty="0"/>
          </a:p>
        </p:txBody>
      </p:sp>
      <p:sp>
        <p:nvSpPr>
          <p:cNvPr id="5" name="Footer Placeholder 4"/>
          <p:cNvSpPr>
            <a:spLocks noGrp="1"/>
          </p:cNvSpPr>
          <p:nvPr>
            <p:ph type="ftr" sz="quarter" idx="11"/>
          </p:nvPr>
        </p:nvSpPr>
        <p:spPr/>
        <p:txBody>
          <a:bodyPr/>
          <a:lstStyle/>
          <a:p>
            <a:r>
              <a:rPr lang="en-US" smtClean="0"/>
              <a:t>EMEA Alliance   11-12 October 2016</a:t>
            </a:r>
            <a:endParaRPr lang="en-US"/>
          </a:p>
        </p:txBody>
      </p:sp>
      <p:pic>
        <p:nvPicPr>
          <p:cNvPr id="6" name="Content Placeholder 6"/>
          <p:cNvPicPr>
            <a:picLocks noGrp="1"/>
          </p:cNvPicPr>
          <p:nvPr>
            <p:ph sz="half" idx="1"/>
          </p:nvPr>
        </p:nvPicPr>
        <p:blipFill rotWithShape="1">
          <a:blip r:embed="rId2"/>
          <a:srcRect t="14091"/>
          <a:stretch/>
        </p:blipFill>
        <p:spPr bwMode="auto">
          <a:xfrm>
            <a:off x="768096" y="1770506"/>
            <a:ext cx="7290054" cy="302895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t="65909"/>
          <a:stretch/>
        </p:blipFill>
        <p:spPr bwMode="auto">
          <a:xfrm>
            <a:off x="768096" y="4799456"/>
            <a:ext cx="7290054" cy="1308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1673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TEETHING PROBLEMS</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EMEA Alliance   11-12 October 2016</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8210" y="297387"/>
            <a:ext cx="5245055" cy="3933792"/>
          </a:xfrm>
          <a:prstGeom prst="rect">
            <a:avLst/>
          </a:prstGeom>
        </p:spPr>
      </p:pic>
    </p:spTree>
    <p:extLst>
      <p:ext uri="{BB962C8B-B14F-4D97-AF65-F5344CB8AC3E}">
        <p14:creationId xmlns:p14="http://schemas.microsoft.com/office/powerpoint/2010/main" val="1605080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BE AWARE OF….</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 One resolved, and three outstanding Oracle SRs;</a:t>
            </a:r>
          </a:p>
          <a:p>
            <a:pPr lvl="2">
              <a:buFont typeface="Wingdings" panose="05000000000000000000" pitchFamily="2" charset="2"/>
              <a:buChar char="§"/>
            </a:pPr>
            <a:r>
              <a:rPr lang="en-GB" dirty="0" smtClean="0"/>
              <a:t>3-10914291941 </a:t>
            </a:r>
            <a:r>
              <a:rPr lang="en-GB" dirty="0"/>
              <a:t>– OLM Matching Rules</a:t>
            </a:r>
          </a:p>
          <a:p>
            <a:pPr lvl="2">
              <a:buFont typeface="Wingdings" panose="05000000000000000000" pitchFamily="2" charset="2"/>
              <a:buChar char="§"/>
            </a:pPr>
            <a:r>
              <a:rPr lang="en-GB" dirty="0"/>
              <a:t>3-12974311561 – Search Match Case Sensitive</a:t>
            </a:r>
            <a:endParaRPr lang="en-GB" dirty="0" smtClean="0"/>
          </a:p>
          <a:p>
            <a:pPr lvl="2">
              <a:buFont typeface="Wingdings" panose="05000000000000000000" pitchFamily="2" charset="2"/>
              <a:buChar char="§"/>
            </a:pPr>
            <a:r>
              <a:rPr lang="en-GB" dirty="0"/>
              <a:t>3-13298567651 – Inbound Phone Interaction </a:t>
            </a:r>
            <a:endParaRPr lang="en-GB" dirty="0" smtClean="0"/>
          </a:p>
          <a:p>
            <a:pPr lvl="2">
              <a:buFont typeface="Wingdings" panose="05000000000000000000" pitchFamily="2" charset="2"/>
              <a:buChar char="§"/>
            </a:pPr>
            <a:r>
              <a:rPr lang="en-GB" dirty="0" smtClean="0"/>
              <a:t>3-13457067671 </a:t>
            </a:r>
            <a:r>
              <a:rPr lang="en-GB" dirty="0" smtClean="0"/>
              <a:t> </a:t>
            </a:r>
            <a:r>
              <a:rPr lang="en-GB" dirty="0" smtClean="0"/>
              <a:t>– Last row updated, data inconsistency</a:t>
            </a:r>
          </a:p>
          <a:p>
            <a:pPr>
              <a:buFont typeface="Arial" panose="020B0604020202020204" pitchFamily="34" charset="0"/>
              <a:buChar char="•"/>
            </a:pPr>
            <a:r>
              <a:rPr lang="en-GB" dirty="0" smtClean="0"/>
              <a:t> Form better suited to single event setup</a:t>
            </a:r>
          </a:p>
          <a:p>
            <a:pPr>
              <a:buFont typeface="Arial" panose="020B0604020202020204" pitchFamily="34" charset="0"/>
              <a:buChar char="•"/>
            </a:pPr>
            <a:r>
              <a:rPr lang="en-GB" dirty="0" smtClean="0"/>
              <a:t> Setup time can be considerable for regular users – Use </a:t>
            </a:r>
            <a:r>
              <a:rPr lang="en-GB" dirty="0" smtClean="0"/>
              <a:t>copy </a:t>
            </a:r>
            <a:r>
              <a:rPr lang="en-GB" dirty="0" smtClean="0"/>
              <a:t>function where possible</a:t>
            </a:r>
            <a:r>
              <a:rPr lang="en-GB" dirty="0" smtClean="0"/>
              <a:t>!</a:t>
            </a:r>
          </a:p>
          <a:p>
            <a:pPr marL="0" indent="0">
              <a:buNone/>
            </a:pPr>
            <a:endParaRPr lang="en-GB" dirty="0" smtClean="0"/>
          </a:p>
          <a:p>
            <a:pPr>
              <a:buFont typeface="Arial" panose="020B0604020202020204" pitchFamily="34" charset="0"/>
              <a:buChar char="•"/>
            </a:pPr>
            <a:r>
              <a:rPr lang="en-GB" dirty="0" smtClean="0"/>
              <a:t>Any questions??</a:t>
            </a:r>
            <a:endParaRPr lang="en-GB" dirty="0" smtClean="0"/>
          </a:p>
          <a:p>
            <a:pPr marL="0" indent="0">
              <a:buNone/>
            </a:pPr>
            <a:endParaRPr lang="en-GB" dirty="0"/>
          </a:p>
          <a:p>
            <a:pPr lvl="1">
              <a:buFont typeface="Arial" panose="020B0604020202020204" pitchFamily="34" charset="0"/>
              <a:buChar char="•"/>
            </a:pPr>
            <a:endParaRPr lang="en-GB" sz="2400" dirty="0"/>
          </a:p>
        </p:txBody>
      </p:sp>
      <p:sp>
        <p:nvSpPr>
          <p:cNvPr id="4" name="Footer Placeholder 3"/>
          <p:cNvSpPr>
            <a:spLocks noGrp="1"/>
          </p:cNvSpPr>
          <p:nvPr>
            <p:ph type="ftr" sz="quarter" idx="11"/>
          </p:nvPr>
        </p:nvSpPr>
        <p:spPr/>
        <p:txBody>
          <a:bodyPr/>
          <a:lstStyle/>
          <a:p>
            <a:r>
              <a:rPr lang="en-US" smtClean="0"/>
              <a:t>EMEA Alliance   11-12 October 2016</a:t>
            </a:r>
            <a:endParaRPr lang="en-US"/>
          </a:p>
        </p:txBody>
      </p:sp>
    </p:spTree>
    <p:extLst>
      <p:ext uri="{BB962C8B-B14F-4D97-AF65-F5344CB8AC3E}">
        <p14:creationId xmlns:p14="http://schemas.microsoft.com/office/powerpoint/2010/main" val="1962868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James Leigh</a:t>
            </a:r>
            <a:endParaRPr lang="en-US" dirty="0"/>
          </a:p>
        </p:txBody>
      </p:sp>
      <p:sp>
        <p:nvSpPr>
          <p:cNvPr id="4" name="Content Placeholder 3"/>
          <p:cNvSpPr>
            <a:spLocks noGrp="1"/>
          </p:cNvSpPr>
          <p:nvPr>
            <p:ph sz="half" idx="2"/>
          </p:nvPr>
        </p:nvSpPr>
        <p:spPr>
          <a:xfrm>
            <a:off x="768096" y="2967788"/>
            <a:ext cx="3566160" cy="1446168"/>
          </a:xfrm>
        </p:spPr>
        <p:txBody>
          <a:bodyPr>
            <a:normAutofit lnSpcReduction="10000"/>
          </a:bodyPr>
          <a:lstStyle/>
          <a:p>
            <a:r>
              <a:rPr lang="en-US" dirty="0"/>
              <a:t>CRM System Support &amp; Development Manager</a:t>
            </a:r>
          </a:p>
          <a:p>
            <a:r>
              <a:rPr lang="en-US" dirty="0"/>
              <a:t>University of Derby</a:t>
            </a:r>
          </a:p>
          <a:p>
            <a:r>
              <a:rPr lang="en-US" dirty="0"/>
              <a:t>j.leigh@derby.ac.uk</a:t>
            </a:r>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a:xfrm>
            <a:off x="4491990" y="3004350"/>
            <a:ext cx="3566160" cy="1446168"/>
          </a:xfrm>
        </p:spPr>
        <p:txBody>
          <a:bodyPr/>
          <a:lstStyle/>
          <a:p>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2898579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James Leigh</a:t>
            </a:r>
            <a:endParaRPr lang="en-US" dirty="0"/>
          </a:p>
        </p:txBody>
      </p:sp>
      <p:sp>
        <p:nvSpPr>
          <p:cNvPr id="4" name="Content Placeholder 3"/>
          <p:cNvSpPr>
            <a:spLocks noGrp="1"/>
          </p:cNvSpPr>
          <p:nvPr>
            <p:ph sz="half" idx="2"/>
          </p:nvPr>
        </p:nvSpPr>
        <p:spPr>
          <a:xfrm>
            <a:off x="768096" y="2967788"/>
            <a:ext cx="3566160" cy="1446168"/>
          </a:xfrm>
        </p:spPr>
        <p:txBody>
          <a:bodyPr>
            <a:normAutofit lnSpcReduction="10000"/>
          </a:bodyPr>
          <a:lstStyle/>
          <a:p>
            <a:r>
              <a:rPr lang="en-US" dirty="0"/>
              <a:t>CRM System Support &amp; Development Manager</a:t>
            </a:r>
          </a:p>
          <a:p>
            <a:r>
              <a:rPr lang="en-US" dirty="0"/>
              <a:t>University of Derby</a:t>
            </a:r>
          </a:p>
          <a:p>
            <a:r>
              <a:rPr lang="en-US" dirty="0"/>
              <a:t>j.leigh@derby.ac.uk</a:t>
            </a:r>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a:xfrm>
            <a:off x="4491990" y="2967788"/>
            <a:ext cx="3566160" cy="1446168"/>
          </a:xfrm>
        </p:spPr>
        <p:txBody>
          <a:bodyPr/>
          <a:lstStyle/>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0" name="Footer Placeholder 9"/>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2438" b="12438"/>
          <a:stretch>
            <a:fillRect/>
          </a:stretch>
        </p:blip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DERBY</a:t>
            </a:r>
            <a:endParaRPr lang="en-US" dirty="0"/>
          </a:p>
        </p:txBody>
      </p:sp>
      <p:sp>
        <p:nvSpPr>
          <p:cNvPr id="4" name="Text Placeholder 3"/>
          <p:cNvSpPr>
            <a:spLocks noGrp="1"/>
          </p:cNvSpPr>
          <p:nvPr>
            <p:ph type="body" sz="half" idx="2"/>
          </p:nvPr>
        </p:nvSpPr>
        <p:spPr/>
        <p:txBody>
          <a:bodyPr>
            <a:normAutofit/>
          </a:bodyPr>
          <a:lstStyle/>
          <a:p>
            <a:endParaRPr lang="en-US" dirty="0" smtClean="0"/>
          </a:p>
          <a:p>
            <a:r>
              <a:rPr lang="en-US" dirty="0" smtClean="0"/>
              <a:t>UK based HE Institution </a:t>
            </a:r>
            <a:r>
              <a:rPr lang="en-GB" dirty="0"/>
              <a:t>24,000 + students (UK, International &amp; Partners)</a:t>
            </a:r>
          </a:p>
          <a:p>
            <a:endParaRPr lang="en-US" dirty="0"/>
          </a:p>
        </p:txBody>
      </p:sp>
      <p:pic>
        <p:nvPicPr>
          <p:cNvPr id="8" name="Picture Placeholder 7"/>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8758" b="24563"/>
          <a:stretch/>
        </p:blipFill>
        <p:spPr>
          <a:xfrm>
            <a:off x="0" y="-1"/>
            <a:ext cx="9141714" cy="4572000"/>
          </a:xfrm>
        </p:spPr>
      </p:pic>
      <p:sp>
        <p:nvSpPr>
          <p:cNvPr id="3" name="Footer Placeholder 2"/>
          <p:cNvSpPr>
            <a:spLocks noGrp="1"/>
          </p:cNvSpPr>
          <p:nvPr>
            <p:ph type="ftr" sz="quarter" idx="11"/>
          </p:nvPr>
        </p:nvSpPr>
        <p:spPr/>
        <p:txBody>
          <a:bodyPr/>
          <a:lstStyle/>
          <a:p>
            <a:r>
              <a:rPr lang="en-US"/>
              <a:t>EMEA Alliance   11-12 October 2016</a:t>
            </a:r>
          </a:p>
        </p:txBody>
      </p:sp>
      <p:pic>
        <p:nvPicPr>
          <p:cNvPr id="6" name="Picture Placeholder 8"/>
          <p:cNvPicPr>
            <a:picLocks noChangeAspect="1"/>
          </p:cNvPicPr>
          <p:nvPr/>
        </p:nvPicPr>
        <p:blipFill>
          <a:blip r:embed="rId3">
            <a:extLst>
              <a:ext uri="{28A0092B-C50C-407E-A947-70E740481C1C}">
                <a14:useLocalDpi xmlns:a14="http://schemas.microsoft.com/office/drawing/2010/main" val="0"/>
              </a:ext>
            </a:extLst>
          </a:blip>
          <a:srcRect t="12512" b="12512"/>
          <a:stretch>
            <a:fillRect/>
          </a:stretch>
        </p:blipFill>
        <p:spPr>
          <a:xfrm>
            <a:off x="0" y="0"/>
            <a:ext cx="9141714" cy="4595762"/>
          </a:xfrm>
          <a:prstGeom prst="rect">
            <a:avLst/>
          </a:prstGeom>
          <a:solidFill>
            <a:schemeClr val="accent2">
              <a:lumMod val="60000"/>
              <a:lumOff val="40000"/>
            </a:schemeClr>
          </a:solidFill>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OF DERBY &amp; ORACLE</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p:txBody>
          <a:bodyPr>
            <a:normAutofit/>
          </a:bodyPr>
          <a:lstStyle/>
          <a:p>
            <a:r>
              <a:rPr lang="en-US" dirty="0" err="1"/>
              <a:t>Peoplesoft</a:t>
            </a:r>
            <a:r>
              <a:rPr lang="en-US" dirty="0"/>
              <a:t> Campus 9.0</a:t>
            </a:r>
          </a:p>
          <a:p>
            <a:r>
              <a:rPr lang="en-GB" dirty="0" err="1"/>
              <a:t>Peoplesoft</a:t>
            </a:r>
            <a:r>
              <a:rPr lang="en-GB" dirty="0"/>
              <a:t> CRM 9.2</a:t>
            </a:r>
          </a:p>
          <a:p>
            <a:r>
              <a:rPr lang="en-GB" dirty="0" err="1"/>
              <a:t>Peoplesoft</a:t>
            </a:r>
            <a:r>
              <a:rPr lang="en-GB" dirty="0"/>
              <a:t> Financials 9.2</a:t>
            </a:r>
            <a:endParaRPr lang="en-US" dirty="0"/>
          </a:p>
        </p:txBody>
      </p:sp>
      <p:sp>
        <p:nvSpPr>
          <p:cNvPr id="3" name="Footer Placeholder 2"/>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WHY MOVE OPEN DAYS?</a:t>
            </a:r>
            <a:endParaRPr lang="en-US" dirty="0"/>
          </a:p>
          <a:p>
            <a:pPr marL="457200" indent="-457200">
              <a:buFont typeface="+mj-lt"/>
              <a:buAutoNum type="arabicPeriod"/>
            </a:pPr>
            <a:r>
              <a:rPr lang="en-US" dirty="0" smtClean="0"/>
              <a:t>WHAT WE DID</a:t>
            </a:r>
            <a:endParaRPr lang="en-US" dirty="0"/>
          </a:p>
          <a:p>
            <a:pPr marL="457200" indent="-457200">
              <a:buFont typeface="+mj-lt"/>
              <a:buAutoNum type="arabicPeriod"/>
            </a:pPr>
            <a:r>
              <a:rPr lang="en-US" dirty="0" smtClean="0"/>
              <a:t>TEETHING PROBLEMS</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a:t>EMEA Alliance   11-12 October 2016</a:t>
            </a:r>
          </a:p>
        </p:txBody>
      </p:sp>
    </p:spTree>
    <p:extLst>
      <p:ext uri="{BB962C8B-B14F-4D97-AF65-F5344CB8AC3E}">
        <p14:creationId xmlns:p14="http://schemas.microsoft.com/office/powerpoint/2010/main" val="56921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MOVE OPEN DAYS?</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EMEA Alliance   11-12 October 2016</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183" y="340209"/>
            <a:ext cx="5222903" cy="3915440"/>
          </a:xfrm>
          <a:prstGeom prst="rect">
            <a:avLst/>
          </a:prstGeom>
        </p:spPr>
      </p:pic>
    </p:spTree>
    <p:extLst>
      <p:ext uri="{BB962C8B-B14F-4D97-AF65-F5344CB8AC3E}">
        <p14:creationId xmlns:p14="http://schemas.microsoft.com/office/powerpoint/2010/main" val="4114758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31" y="370985"/>
            <a:ext cx="7290054" cy="1499616"/>
          </a:xfrm>
        </p:spPr>
        <p:txBody>
          <a:bodyPr/>
          <a:lstStyle/>
          <a:p>
            <a:pPr algn="r"/>
            <a:r>
              <a:rPr lang="en-US" dirty="0" smtClean="0"/>
              <a:t>THE EXISTING PROCESS</a:t>
            </a:r>
            <a:br>
              <a:rPr lang="en-US" dirty="0" smtClean="0"/>
            </a:br>
            <a:r>
              <a:rPr lang="en-US" dirty="0" smtClean="0"/>
              <a:t>(T4 TO PS CAMPUS)</a:t>
            </a:r>
            <a:endParaRPr lang="en-US" dirty="0"/>
          </a:p>
        </p:txBody>
      </p:sp>
      <p:sp>
        <p:nvSpPr>
          <p:cNvPr id="4" name="Footer Placeholder 3"/>
          <p:cNvSpPr>
            <a:spLocks noGrp="1"/>
          </p:cNvSpPr>
          <p:nvPr>
            <p:ph type="ftr" sz="quarter" idx="11"/>
          </p:nvPr>
        </p:nvSpPr>
        <p:spPr/>
        <p:txBody>
          <a:bodyPr/>
          <a:lstStyle/>
          <a:p>
            <a:r>
              <a:rPr lang="en-US"/>
              <a:t>EMEA Alliance   11-12 October 2016</a:t>
            </a:r>
          </a:p>
        </p:txBody>
      </p:sp>
      <p:pic>
        <p:nvPicPr>
          <p:cNvPr id="7" name="Content Placeholder 6"/>
          <p:cNvPicPr>
            <a:picLocks noGrp="1" noChangeAspect="1"/>
          </p:cNvPicPr>
          <p:nvPr>
            <p:ph idx="1"/>
          </p:nvPr>
        </p:nvPicPr>
        <p:blipFill>
          <a:blip r:embed="rId3"/>
          <a:stretch>
            <a:fillRect/>
          </a:stretch>
        </p:blipFill>
        <p:spPr>
          <a:xfrm>
            <a:off x="960097" y="1120793"/>
            <a:ext cx="2780169" cy="3081018"/>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60139" b="22804"/>
          <a:stretch/>
        </p:blipFill>
        <p:spPr>
          <a:xfrm>
            <a:off x="4606707" y="3560069"/>
            <a:ext cx="3385085" cy="2839609"/>
          </a:xfrm>
          <a:prstGeom prst="rect">
            <a:avLst/>
          </a:prstGeom>
        </p:spPr>
      </p:pic>
      <p:cxnSp>
        <p:nvCxnSpPr>
          <p:cNvPr id="19" name="Straight Arrow Connector 18"/>
          <p:cNvCxnSpPr/>
          <p:nvPr/>
        </p:nvCxnSpPr>
        <p:spPr>
          <a:xfrm>
            <a:off x="3865418" y="3757353"/>
            <a:ext cx="473826" cy="349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978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507" y="585216"/>
            <a:ext cx="7290054" cy="1499616"/>
          </a:xfrm>
        </p:spPr>
        <p:txBody>
          <a:bodyPr/>
          <a:lstStyle/>
          <a:p>
            <a:r>
              <a:rPr lang="en-US" dirty="0"/>
              <a:t>THE EXISTING PROCESS</a:t>
            </a:r>
            <a:br>
              <a:rPr lang="en-US" dirty="0"/>
            </a:br>
            <a:r>
              <a:rPr lang="en-US" dirty="0"/>
              <a:t>(T4 TO PS CAMPUS)</a:t>
            </a:r>
          </a:p>
        </p:txBody>
      </p:sp>
      <p:sp>
        <p:nvSpPr>
          <p:cNvPr id="4" name="Content Placeholder 3"/>
          <p:cNvSpPr>
            <a:spLocks noGrp="1"/>
          </p:cNvSpPr>
          <p:nvPr>
            <p:ph sz="half" idx="2"/>
          </p:nvPr>
        </p:nvSpPr>
        <p:spPr>
          <a:xfrm>
            <a:off x="4441534" y="2084832"/>
            <a:ext cx="3566160" cy="4023360"/>
          </a:xfrm>
        </p:spPr>
        <p:txBody>
          <a:bodyPr>
            <a:normAutofit/>
          </a:bodyPr>
          <a:lstStyle/>
          <a:p>
            <a:pPr>
              <a:buFont typeface="Arial" panose="020B0604020202020204" pitchFamily="34" charset="0"/>
              <a:buChar char="•"/>
            </a:pPr>
            <a:r>
              <a:rPr lang="en-US" sz="1400" dirty="0" smtClean="0"/>
              <a:t> </a:t>
            </a:r>
            <a:r>
              <a:rPr lang="en-US" sz="1400" dirty="0" err="1" smtClean="0"/>
              <a:t>Customised</a:t>
            </a:r>
            <a:r>
              <a:rPr lang="en-US" sz="1400" dirty="0" smtClean="0"/>
              <a:t> </a:t>
            </a:r>
            <a:r>
              <a:rPr lang="en-US" sz="1400" dirty="0" err="1" smtClean="0"/>
              <a:t>UoD</a:t>
            </a:r>
            <a:r>
              <a:rPr lang="en-US" sz="1400" dirty="0" smtClean="0"/>
              <a:t> upload process places individual records into Campus, assigning a Status Flag of ‘D’ or ‘E’…..</a:t>
            </a:r>
          </a:p>
          <a:p>
            <a:pPr>
              <a:buFont typeface="Wingdings" panose="05000000000000000000" pitchFamily="2" charset="2"/>
              <a:buChar char="ü"/>
            </a:pPr>
            <a:r>
              <a:rPr lang="en-US" sz="1400" dirty="0" smtClean="0"/>
              <a:t> D = No match found in CS, prospect data created, EMPLID is assigned and the info messages into CRM.</a:t>
            </a:r>
          </a:p>
          <a:p>
            <a:pPr>
              <a:buFont typeface="Wingdings" panose="05000000000000000000" pitchFamily="2" charset="2"/>
              <a:buChar char="ü"/>
            </a:pPr>
            <a:r>
              <a:rPr lang="en-US" sz="1400" dirty="0"/>
              <a:t> </a:t>
            </a:r>
            <a:r>
              <a:rPr lang="en-US" sz="1400" dirty="0" smtClean="0"/>
              <a:t>E = Match found in CS, assigns EMPLID to the record. However where multiple matches are found the process simply assigns the EMPLID based on the first match it comes to. None of this information messages across into CRM.</a:t>
            </a:r>
          </a:p>
          <a:p>
            <a:pPr marL="0" indent="0">
              <a:buNone/>
            </a:pPr>
            <a:r>
              <a:rPr lang="en-US" sz="1400" dirty="0" smtClean="0"/>
              <a:t>As a result, Open Day data in both systems compromised, a new solution was needed…..</a:t>
            </a:r>
          </a:p>
          <a:p>
            <a:pPr marL="0" indent="0">
              <a:buNone/>
            </a:pPr>
            <a:endParaRPr lang="en-US" sz="1400" dirty="0"/>
          </a:p>
        </p:txBody>
      </p:sp>
      <p:sp>
        <p:nvSpPr>
          <p:cNvPr id="3" name="Footer Placeholder 2"/>
          <p:cNvSpPr>
            <a:spLocks noGrp="1"/>
          </p:cNvSpPr>
          <p:nvPr>
            <p:ph type="ftr" sz="quarter" idx="11"/>
          </p:nvPr>
        </p:nvSpPr>
        <p:spPr/>
        <p:txBody>
          <a:bodyPr/>
          <a:lstStyle/>
          <a:p>
            <a:r>
              <a:rPr lang="en-US"/>
              <a:t>EMEA Alliance   11-12 October 2016</a:t>
            </a:r>
          </a:p>
        </p:txBody>
      </p:sp>
      <p:pic>
        <p:nvPicPr>
          <p:cNvPr id="5" name="Picture 4"/>
          <p:cNvPicPr>
            <a:picLocks noChangeAspect="1"/>
          </p:cNvPicPr>
          <p:nvPr/>
        </p:nvPicPr>
        <p:blipFill>
          <a:blip r:embed="rId3"/>
          <a:stretch>
            <a:fillRect/>
          </a:stretch>
        </p:blipFill>
        <p:spPr>
          <a:xfrm>
            <a:off x="406953" y="2084832"/>
            <a:ext cx="3867798" cy="3905319"/>
          </a:xfrm>
          <a:prstGeom prst="rect">
            <a:avLst/>
          </a:prstGeom>
        </p:spPr>
      </p:pic>
    </p:spTree>
    <p:extLst>
      <p:ext uri="{BB962C8B-B14F-4D97-AF65-F5344CB8AC3E}">
        <p14:creationId xmlns:p14="http://schemas.microsoft.com/office/powerpoint/2010/main" val="3661196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a:t>
            </a:r>
            <a:r>
              <a:rPr lang="en-US" dirty="0" smtClean="0"/>
              <a:t>Management - </a:t>
            </a:r>
            <a:r>
              <a:rPr lang="en-US" dirty="0" err="1" smtClean="0"/>
              <a:t>bENEFITS</a:t>
            </a:r>
            <a:endParaRPr lang="en-US" dirty="0"/>
          </a:p>
        </p:txBody>
      </p:sp>
      <p:sp>
        <p:nvSpPr>
          <p:cNvPr id="3" name="Footer Placeholder 2"/>
          <p:cNvSpPr>
            <a:spLocks noGrp="1"/>
          </p:cNvSpPr>
          <p:nvPr>
            <p:ph type="ftr" sz="quarter" idx="11"/>
          </p:nvPr>
        </p:nvSpPr>
        <p:spPr/>
        <p:txBody>
          <a:bodyPr/>
          <a:lstStyle/>
          <a:p>
            <a:r>
              <a:rPr lang="en-US"/>
              <a:t>EMEA Alliance   11-12 October 2016</a:t>
            </a:r>
          </a:p>
        </p:txBody>
      </p:sp>
      <p:sp>
        <p:nvSpPr>
          <p:cNvPr id="5" name="Content Placeholder 4"/>
          <p:cNvSpPr>
            <a:spLocks noGrp="1"/>
          </p:cNvSpPr>
          <p:nvPr>
            <p:ph idx="1"/>
          </p:nvPr>
        </p:nvSpPr>
        <p:spPr/>
        <p:txBody>
          <a:bodyPr/>
          <a:lstStyle/>
          <a:p>
            <a:pPr>
              <a:buFont typeface="Arial" panose="020B0604020202020204" pitchFamily="34" charset="0"/>
              <a:buChar char="•"/>
            </a:pPr>
            <a:r>
              <a:rPr lang="en-GB" dirty="0" smtClean="0"/>
              <a:t> Allows for a single system solution</a:t>
            </a:r>
          </a:p>
          <a:p>
            <a:pPr>
              <a:buFont typeface="Arial" panose="020B0604020202020204" pitchFamily="34" charset="0"/>
              <a:buChar char="•"/>
            </a:pPr>
            <a:r>
              <a:rPr lang="en-GB" dirty="0"/>
              <a:t> </a:t>
            </a:r>
            <a:r>
              <a:rPr lang="en-GB" dirty="0" smtClean="0"/>
              <a:t>More accurate matching of data – Defined Search / Match rules</a:t>
            </a:r>
          </a:p>
          <a:p>
            <a:pPr>
              <a:buFont typeface="Arial" panose="020B0604020202020204" pitchFamily="34" charset="0"/>
              <a:buChar char="•"/>
            </a:pPr>
            <a:r>
              <a:rPr lang="en-GB" dirty="0"/>
              <a:t> </a:t>
            </a:r>
            <a:r>
              <a:rPr lang="en-GB" dirty="0" smtClean="0"/>
              <a:t>Interaction captured within 360</a:t>
            </a:r>
          </a:p>
          <a:p>
            <a:pPr>
              <a:buFont typeface="Arial" panose="020B0604020202020204" pitchFamily="34" charset="0"/>
              <a:buChar char="•"/>
            </a:pPr>
            <a:r>
              <a:rPr lang="en-GB" dirty="0"/>
              <a:t> </a:t>
            </a:r>
            <a:r>
              <a:rPr lang="en-GB" dirty="0" smtClean="0"/>
              <a:t>Tracking from Enquirer to Applicant </a:t>
            </a:r>
            <a:endParaRPr lang="en-GB" dirty="0"/>
          </a:p>
        </p:txBody>
      </p:sp>
    </p:spTree>
    <p:extLst>
      <p:ext uri="{BB962C8B-B14F-4D97-AF65-F5344CB8AC3E}">
        <p14:creationId xmlns:p14="http://schemas.microsoft.com/office/powerpoint/2010/main" val="15698870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9">
      <a:dk1>
        <a:sysClr val="windowText" lastClr="000000"/>
      </a:dk1>
      <a:lt1>
        <a:sysClr val="window" lastClr="FFFFFF"/>
      </a:lt1>
      <a:dk2>
        <a:srgbClr val="373545"/>
      </a:dk2>
      <a:lt2>
        <a:srgbClr val="DCD8DC"/>
      </a:lt2>
      <a:accent1>
        <a:srgbClr val="3B2867"/>
      </a:accent1>
      <a:accent2>
        <a:srgbClr val="7F7B99"/>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2463</TotalTime>
  <Words>1048</Words>
  <Application>Microsoft Office PowerPoint</Application>
  <PresentationFormat>On-screen Show (4:3)</PresentationFormat>
  <Paragraphs>129</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Tw Cen MT</vt:lpstr>
      <vt:lpstr>Tw Cen MT Condensed</vt:lpstr>
      <vt:lpstr>Wingdings</vt:lpstr>
      <vt:lpstr>Wingdings 3</vt:lpstr>
      <vt:lpstr>Integral</vt:lpstr>
      <vt:lpstr>EVENT MANAGEMENT –  MOVING OUR OPEN DAY PROCESS INTO CRM</vt:lpstr>
      <vt:lpstr>presenters</vt:lpstr>
      <vt:lpstr>UNIVERSITY OF DERBY</vt:lpstr>
      <vt:lpstr>UNIVERSITY OF DERBY &amp; ORACLE</vt:lpstr>
      <vt:lpstr>AGENDA</vt:lpstr>
      <vt:lpstr>WHY MOVE OPEN DAYS?</vt:lpstr>
      <vt:lpstr>THE EXISTING PROCESS (T4 TO PS CAMPUS)</vt:lpstr>
      <vt:lpstr>THE EXISTING PROCESS (T4 TO PS CAMPUS)</vt:lpstr>
      <vt:lpstr>Event Management - bENEFITS</vt:lpstr>
      <vt:lpstr>WHAT WE DID  </vt:lpstr>
      <vt:lpstr>Event Management –  setup</vt:lpstr>
      <vt:lpstr>EVENT MANAGEMENT - SETUP</vt:lpstr>
      <vt:lpstr>EVENT MANAGEMENT – UOD CUSTOMISATIONS</vt:lpstr>
      <vt:lpstr>EVENT MANAGEMENT – UOD CUSTOMISATIONS</vt:lpstr>
      <vt:lpstr>EVENT MANAGEMENT – THE FORM </vt:lpstr>
      <vt:lpstr>EVENT MANAGEMENT – THE FORM</vt:lpstr>
      <vt:lpstr>TEETHING PROBLEMS</vt:lpstr>
      <vt:lpstr>THINGS TO BE AWARE OF….</vt:lpstr>
      <vt:lpstr>presenters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James Leigh</cp:lastModifiedBy>
  <cp:revision>79</cp:revision>
  <dcterms:created xsi:type="dcterms:W3CDTF">2015-09-02T14:36:24Z</dcterms:created>
  <dcterms:modified xsi:type="dcterms:W3CDTF">2016-10-10T15:41:54Z</dcterms:modified>
</cp:coreProperties>
</file>