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21"/>
  </p:notesMasterIdLst>
  <p:sldIdLst>
    <p:sldId id="259" r:id="rId2"/>
    <p:sldId id="260" r:id="rId3"/>
    <p:sldId id="310" r:id="rId4"/>
    <p:sldId id="269" r:id="rId5"/>
    <p:sldId id="268" r:id="rId6"/>
    <p:sldId id="287" r:id="rId7"/>
    <p:sldId id="298" r:id="rId8"/>
    <p:sldId id="306" r:id="rId9"/>
    <p:sldId id="296" r:id="rId10"/>
    <p:sldId id="297" r:id="rId11"/>
    <p:sldId id="300" r:id="rId12"/>
    <p:sldId id="309" r:id="rId13"/>
    <p:sldId id="303" r:id="rId14"/>
    <p:sldId id="305" r:id="rId15"/>
    <p:sldId id="307" r:id="rId16"/>
    <p:sldId id="308" r:id="rId17"/>
    <p:sldId id="289" r:id="rId18"/>
    <p:sldId id="304" r:id="rId19"/>
    <p:sldId id="28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44797" autoAdjust="0"/>
  </p:normalViewPr>
  <p:slideViewPr>
    <p:cSldViewPr snapToGrid="0">
      <p:cViewPr varScale="1">
        <p:scale>
          <a:sx n="34" d="100"/>
          <a:sy n="34" d="100"/>
        </p:scale>
        <p:origin x="2334" y="4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alenfu\Downloads\Deliverables\UMG%20Meeting\UsageDataforExecSponso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Sheet5!$C$1</c:f>
              <c:strCache>
                <c:ptCount val="1"/>
                <c:pt idx="0">
                  <c:v>RM3 Usage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Sheet5!$B$3:$B$7</c:f>
              <c:strCache>
                <c:ptCount val="5"/>
                <c:pt idx="0">
                  <c:v>PLM</c:v>
                </c:pt>
                <c:pt idx="1">
                  <c:v>ERR</c:v>
                </c:pt>
                <c:pt idx="2">
                  <c:v>CER</c:v>
                </c:pt>
                <c:pt idx="3">
                  <c:v>PTP</c:v>
                </c:pt>
                <c:pt idx="4">
                  <c:v>RFM</c:v>
                </c:pt>
              </c:strCache>
            </c:strRef>
          </c:cat>
          <c:val>
            <c:numRef>
              <c:f>Sheet5!$C$3:$C$7</c:f>
              <c:numCache>
                <c:formatCode>General</c:formatCode>
                <c:ptCount val="5"/>
                <c:pt idx="0">
                  <c:v>625</c:v>
                </c:pt>
                <c:pt idx="1">
                  <c:v>457</c:v>
                </c:pt>
                <c:pt idx="2">
                  <c:v>1552</c:v>
                </c:pt>
                <c:pt idx="3">
                  <c:v>220</c:v>
                </c:pt>
                <c:pt idx="4">
                  <c:v>1253</c:v>
                </c:pt>
              </c:numCache>
            </c:numRef>
          </c:val>
        </c:ser>
        <c:ser>
          <c:idx val="1"/>
          <c:order val="1"/>
          <c:tx>
            <c:strRef>
              <c:f>Sheet5!$D$1</c:f>
              <c:strCache>
                <c:ptCount val="1"/>
                <c:pt idx="0">
                  <c:v>EFR Usage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Sheet5!$B$3:$B$7</c:f>
              <c:strCache>
                <c:ptCount val="5"/>
                <c:pt idx="0">
                  <c:v>PLM</c:v>
                </c:pt>
                <c:pt idx="1">
                  <c:v>ERR</c:v>
                </c:pt>
                <c:pt idx="2">
                  <c:v>CER</c:v>
                </c:pt>
                <c:pt idx="3">
                  <c:v>PTP</c:v>
                </c:pt>
                <c:pt idx="4">
                  <c:v>RFM</c:v>
                </c:pt>
              </c:strCache>
            </c:strRef>
          </c:cat>
          <c:val>
            <c:numRef>
              <c:f>Sheet5!$D$3:$D$7</c:f>
              <c:numCache>
                <c:formatCode>General</c:formatCode>
                <c:ptCount val="5"/>
                <c:pt idx="0">
                  <c:v>1005</c:v>
                </c:pt>
                <c:pt idx="1">
                  <c:v>1189</c:v>
                </c:pt>
                <c:pt idx="2">
                  <c:v>1897</c:v>
                </c:pt>
                <c:pt idx="3">
                  <c:v>545</c:v>
                </c:pt>
                <c:pt idx="4">
                  <c:v>1253</c:v>
                </c:pt>
              </c:numCache>
            </c:numRef>
          </c:val>
        </c:ser>
        <c:dLbls>
          <c:showLegendKey val="0"/>
          <c:showVal val="0"/>
          <c:showCatName val="0"/>
          <c:showSerName val="0"/>
          <c:showPercent val="0"/>
          <c:showBubbleSize val="0"/>
        </c:dLbls>
        <c:gapWidth val="219"/>
        <c:overlap val="-27"/>
        <c:axId val="150163312"/>
        <c:axId val="181706296"/>
      </c:barChart>
      <c:catAx>
        <c:axId val="15016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706296"/>
        <c:crosses val="autoZero"/>
        <c:auto val="1"/>
        <c:lblAlgn val="ctr"/>
        <c:lblOffset val="100"/>
        <c:noMultiLvlLbl val="0"/>
      </c:catAx>
      <c:valAx>
        <c:axId val="181706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163312"/>
        <c:crosses val="autoZero"/>
        <c:crossBetween val="between"/>
      </c:valAx>
      <c:spPr>
        <a:noFill/>
        <a:ln>
          <a:noFill/>
        </a:ln>
        <a:effectLst/>
      </c:spPr>
    </c:plotArea>
    <c:legend>
      <c:legendPos val="tr"/>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7E461-96B9-4925-8A01-59DC41F27E25}" type="datetimeFigureOut">
              <a:rPr lang="en-US" smtClean="0"/>
              <a:t>10/15/2017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64149-2C44-4029-BA5B-3E7ECA7C8CBF}" type="slidenum">
              <a:rPr lang="en-US" smtClean="0"/>
              <a:t>‹#›</a:t>
            </a:fld>
            <a:endParaRPr lang="en-US"/>
          </a:p>
        </p:txBody>
      </p:sp>
    </p:spTree>
    <p:extLst>
      <p:ext uri="{BB962C8B-B14F-4D97-AF65-F5344CB8AC3E}">
        <p14:creationId xmlns:p14="http://schemas.microsoft.com/office/powerpoint/2010/main" val="253170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2016-17, Stanford is a $5.9 billion enterprise. This figure represents the university’s consolidated budget for operations, a compilation of all annual operating and restricted budgets that support teaching, scholarship and research, including the budgets of all schools and administrative areas and the </a:t>
            </a:r>
            <a:r>
              <a:rPr lang="en-US" dirty="0" err="1" smtClean="0"/>
              <a:t>SLAC</a:t>
            </a:r>
            <a:r>
              <a:rPr lang="en-US" dirty="0" smtClean="0"/>
              <a:t> National Accelerator Laboratory. It does not include the $774 million capital budget and excludes the budgets for Stanford Health Care and the Lucile Packard Children's Hospital.</a:t>
            </a:r>
          </a:p>
          <a:p>
            <a:endParaRPr lang="en-US" dirty="0" smtClean="0"/>
          </a:p>
          <a:p>
            <a:r>
              <a:rPr lang="en-US" b="1" dirty="0" smtClean="0"/>
              <a:t>Staff</a:t>
            </a:r>
          </a:p>
          <a:p>
            <a:r>
              <a:rPr lang="en-US" dirty="0" smtClean="0"/>
              <a:t>In 2016, 12,148 staff members supported teaching, learning and research at Stanford, including 7,928 managerial and professional staff, 1,780 clerical staff, and 1,010 service and maintenance staff. There are 1,430 employees at the </a:t>
            </a:r>
            <a:r>
              <a:rPr lang="en-US" dirty="0" err="1" smtClean="0"/>
              <a:t>SLAC</a:t>
            </a:r>
            <a:r>
              <a:rPr lang="en-US" dirty="0" smtClean="0"/>
              <a:t> National Accelerator Laboratory. </a:t>
            </a:r>
          </a:p>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4</a:t>
            </a:fld>
            <a:endParaRPr lang="en-US"/>
          </a:p>
        </p:txBody>
      </p:sp>
    </p:spTree>
    <p:extLst>
      <p:ext uri="{BB962C8B-B14F-4D97-AF65-F5344CB8AC3E}">
        <p14:creationId xmlns:p14="http://schemas.microsoft.com/office/powerpoint/2010/main" val="3595637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83885D46-B2D7-48ED-A212-ECD1B6D61BB9}" type="slidenum">
              <a:rPr lang="en-US" smtClean="0"/>
              <a:pPr/>
              <a:t>8</a:t>
            </a:fld>
            <a:endParaRPr lang="en-US" dirty="0"/>
          </a:p>
        </p:txBody>
      </p:sp>
    </p:spTree>
    <p:extLst>
      <p:ext uri="{BB962C8B-B14F-4D97-AF65-F5344CB8AC3E}">
        <p14:creationId xmlns:p14="http://schemas.microsoft.com/office/powerpoint/2010/main" val="1434465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9</a:t>
            </a:fld>
            <a:endParaRPr lang="en-US"/>
          </a:p>
        </p:txBody>
      </p:sp>
    </p:spTree>
    <p:extLst>
      <p:ext uri="{BB962C8B-B14F-4D97-AF65-F5344CB8AC3E}">
        <p14:creationId xmlns:p14="http://schemas.microsoft.com/office/powerpoint/2010/main" val="3329371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10</a:t>
            </a:fld>
            <a:endParaRPr lang="en-US"/>
          </a:p>
        </p:txBody>
      </p:sp>
    </p:spTree>
    <p:extLst>
      <p:ext uri="{BB962C8B-B14F-4D97-AF65-F5344CB8AC3E}">
        <p14:creationId xmlns:p14="http://schemas.microsoft.com/office/powerpoint/2010/main" val="3304915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3885D46-B2D7-48ED-A212-ECD1B6D61BB9}" type="slidenum">
              <a:rPr lang="en-US" smtClean="0"/>
              <a:pPr/>
              <a:t>15</a:t>
            </a:fld>
            <a:endParaRPr lang="en-US"/>
          </a:p>
        </p:txBody>
      </p:sp>
    </p:spTree>
    <p:extLst>
      <p:ext uri="{BB962C8B-B14F-4D97-AF65-F5344CB8AC3E}">
        <p14:creationId xmlns:p14="http://schemas.microsoft.com/office/powerpoint/2010/main" val="3537594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5D46-B2D7-48ED-A212-ECD1B6D61BB9}" type="slidenum">
              <a:rPr lang="en-US" smtClean="0"/>
              <a:pPr/>
              <a:t>16</a:t>
            </a:fld>
            <a:endParaRPr lang="en-US"/>
          </a:p>
        </p:txBody>
      </p:sp>
    </p:spTree>
    <p:extLst>
      <p:ext uri="{BB962C8B-B14F-4D97-AF65-F5344CB8AC3E}">
        <p14:creationId xmlns:p14="http://schemas.microsoft.com/office/powerpoint/2010/main" val="851798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5D46-B2D7-48ED-A212-ECD1B6D61BB9}" type="slidenum">
              <a:rPr lang="en-US" smtClean="0"/>
              <a:pPr/>
              <a:t>17</a:t>
            </a:fld>
            <a:endParaRPr lang="en-US"/>
          </a:p>
        </p:txBody>
      </p:sp>
    </p:spTree>
    <p:extLst>
      <p:ext uri="{BB962C8B-B14F-4D97-AF65-F5344CB8AC3E}">
        <p14:creationId xmlns:p14="http://schemas.microsoft.com/office/powerpoint/2010/main" val="3110360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9FF71E-BF8D-4FE7-B58C-A1EF7993D733}" type="datetime1">
              <a:rPr lang="en-US" smtClean="0"/>
              <a:t>10/15/2017</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3CB32-8852-4B36-B205-27922D7C9A21}" type="datetime1">
              <a:rPr lang="en-US" smtClean="0"/>
              <a:t>10/15/2017</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D34DA-B030-4B3F-A1D3-A735E0604342}" type="datetime1">
              <a:rPr lang="en-US" smtClean="0"/>
              <a:t>10/15/2017</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863" y="200608"/>
            <a:ext cx="8229600" cy="485193"/>
          </a:xfrm>
        </p:spPr>
        <p:txBody>
          <a:bodyPr/>
          <a:lstStyle>
            <a:lvl1pPr>
              <a:defRPr>
                <a:solidFill>
                  <a:srgbClr val="2E2D29"/>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23863" y="1284518"/>
            <a:ext cx="8229600" cy="4525963"/>
          </a:xfrm>
        </p:spPr>
        <p:txBody>
          <a:bodyPr/>
          <a:lstStyle>
            <a:lvl1pPr>
              <a:defRPr>
                <a:solidFill>
                  <a:srgbClr val="2E2D29"/>
                </a:solidFill>
              </a:defRPr>
            </a:lvl1pPr>
            <a:lvl2pPr marL="573088" indent="-285750">
              <a:defRPr>
                <a:solidFill>
                  <a:srgbClr val="2E2D29"/>
                </a:solidFill>
              </a:defRPr>
            </a:lvl2pPr>
            <a:lvl3pPr>
              <a:defRPr>
                <a:solidFill>
                  <a:srgbClr val="2E2D29"/>
                </a:solidFill>
              </a:defRPr>
            </a:lvl3pPr>
            <a:lvl4pPr>
              <a:defRPr>
                <a:solidFill>
                  <a:srgbClr val="2E2D29"/>
                </a:solidFill>
              </a:defRPr>
            </a:lvl4pPr>
            <a:lvl5pPr>
              <a:defRPr>
                <a:solidFill>
                  <a:srgbClr val="2E2D2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2E2D29"/>
                </a:solidFill>
              </a:defRPr>
            </a:lvl1pPr>
          </a:lstStyle>
          <a:p>
            <a:fld id="{DFCB09C1-7878-48F1-B0C8-F20938396C11}" type="datetimeFigureOut">
              <a:rPr lang="en-US" smtClean="0"/>
              <a:t>10/15/2017</a:t>
            </a:fld>
            <a:endParaRPr lang="en-US"/>
          </a:p>
        </p:txBody>
      </p:sp>
      <p:sp>
        <p:nvSpPr>
          <p:cNvPr id="6" name="Slide Number Placeholder 5"/>
          <p:cNvSpPr>
            <a:spLocks noGrp="1"/>
          </p:cNvSpPr>
          <p:nvPr>
            <p:ph type="sldNum" sz="quarter" idx="12"/>
          </p:nvPr>
        </p:nvSpPr>
        <p:spPr/>
        <p:txBody>
          <a:bodyPr/>
          <a:lstStyle>
            <a:lvl1pPr>
              <a:defRPr>
                <a:solidFill>
                  <a:srgbClr val="2E2D29"/>
                </a:solidFill>
              </a:defRPr>
            </a:lvl1pPr>
          </a:lstStyle>
          <a:p>
            <a:fld id="{550C56D6-3C30-40F9-B274-9FDB1AD8F804}" type="slidenum">
              <a:rPr lang="en-US" smtClean="0"/>
              <a:t>‹#›</a:t>
            </a:fld>
            <a:endParaRPr lang="en-US"/>
          </a:p>
        </p:txBody>
      </p:sp>
      <p:sp>
        <p:nvSpPr>
          <p:cNvPr id="8" name="Text Placeholder 7"/>
          <p:cNvSpPr>
            <a:spLocks noGrp="1"/>
          </p:cNvSpPr>
          <p:nvPr>
            <p:ph type="body" sz="quarter" idx="13"/>
          </p:nvPr>
        </p:nvSpPr>
        <p:spPr>
          <a:xfrm>
            <a:off x="423863" y="609600"/>
            <a:ext cx="8229600" cy="457200"/>
          </a:xfrm>
        </p:spPr>
        <p:txBody>
          <a:bodyPr/>
          <a:lstStyle>
            <a:lvl1pPr marL="0" indent="0">
              <a:buNone/>
              <a:defRPr sz="2200">
                <a:solidFill>
                  <a:srgbClr val="2E2D29"/>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1616749" y="6472406"/>
            <a:ext cx="2895600" cy="365125"/>
          </a:xfrm>
          <a:prstGeom prst="rect">
            <a:avLst/>
          </a:prstGeom>
        </p:spPr>
        <p:txBody>
          <a:bodyPr vert="horz" lIns="91440" tIns="45720" rIns="91440" bIns="45720" rtlCol="0" anchor="ctr"/>
          <a:lstStyle>
            <a:lvl1pPr algn="l">
              <a:defRPr kumimoji="0" lang="en-US" sz="1000" b="0" i="1" u="none" strike="noStrike" kern="1200" cap="none" spc="0" normalizeH="0" baseline="0">
                <a:ln>
                  <a:noFill/>
                </a:ln>
                <a:solidFill>
                  <a:srgbClr val="8C1515"/>
                </a:solidFill>
                <a:effectLst/>
                <a:uLnTx/>
                <a:uFillTx/>
                <a:latin typeface="+mn-lt"/>
                <a:ea typeface="+mn-ea"/>
                <a:cs typeface="+mn-cs"/>
              </a:defRPr>
            </a:lvl1pPr>
          </a:lstStyle>
          <a:p>
            <a:endParaRPr lang="en-US"/>
          </a:p>
        </p:txBody>
      </p:sp>
    </p:spTree>
    <p:extLst>
      <p:ext uri="{BB962C8B-B14F-4D97-AF65-F5344CB8AC3E}">
        <p14:creationId xmlns:p14="http://schemas.microsoft.com/office/powerpoint/2010/main" val="132555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4D2E0-1EA0-4E5D-B227-151C82F645C5}" type="datetime1">
              <a:rPr lang="en-US" smtClean="0"/>
              <a:t>10/15/2017</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9B4E0-C19E-46DF-96CD-ED609C9E4C4F}" type="datetime1">
              <a:rPr lang="en-US" smtClean="0"/>
              <a:t>10/15/2017</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48F53-2059-4644-A16C-22F91FCD4BC2}" type="datetime1">
              <a:rPr lang="en-US" smtClean="0"/>
              <a:t>10/15/2017</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83179-5096-4C0A-ADBE-747E3A7BD9E5}" type="datetime1">
              <a:rPr lang="en-US" smtClean="0"/>
              <a:t>10/15/2017</a:t>
            </a:fld>
            <a:endParaRPr lang="en-US"/>
          </a:p>
        </p:txBody>
      </p:sp>
      <p:sp>
        <p:nvSpPr>
          <p:cNvPr id="8" name="Footer Placeholder 7"/>
          <p:cNvSpPr>
            <a:spLocks noGrp="1"/>
          </p:cNvSpPr>
          <p:nvPr>
            <p:ph type="ftr" sz="quarter" idx="11"/>
          </p:nvPr>
        </p:nvSpPr>
        <p:spPr/>
        <p:txBody>
          <a:bodyPr/>
          <a:lstStyle/>
          <a:p>
            <a:r>
              <a:rPr lang="en-US"/>
              <a:t>EMEA Alliance   11-12 October 2016</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CAA83-DA8F-4EBA-9B64-328F4C5F0E6F}" type="datetime1">
              <a:rPr lang="en-US" smtClean="0"/>
              <a:t>10/15/2017</a:t>
            </a:fld>
            <a:endParaRPr lang="en-US"/>
          </a:p>
        </p:txBody>
      </p:sp>
      <p:sp>
        <p:nvSpPr>
          <p:cNvPr id="4" name="Footer Placeholder 3"/>
          <p:cNvSpPr>
            <a:spLocks noGrp="1"/>
          </p:cNvSpPr>
          <p:nvPr>
            <p:ph type="ftr" sz="quarter" idx="11"/>
          </p:nvPr>
        </p:nvSpPr>
        <p:spPr/>
        <p:txBody>
          <a:bodyPr/>
          <a:lstStyle/>
          <a:p>
            <a:r>
              <a:rPr lang="en-US"/>
              <a:t>EMEA Alliance   11-12 October 2016</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C89D-B047-46A3-8769-0A3F82242EA7}" type="datetime1">
              <a:rPr lang="en-US" smtClean="0"/>
              <a:t>10/15/2017</a:t>
            </a:fld>
            <a:endParaRPr lang="en-US"/>
          </a:p>
        </p:txBody>
      </p:sp>
      <p:sp>
        <p:nvSpPr>
          <p:cNvPr id="3" name="Footer Placeholder 2"/>
          <p:cNvSpPr>
            <a:spLocks noGrp="1"/>
          </p:cNvSpPr>
          <p:nvPr>
            <p:ph type="ftr" sz="quarter" idx="11"/>
          </p:nvPr>
        </p:nvSpPr>
        <p:spPr/>
        <p:txBody>
          <a:bodyPr/>
          <a:lstStyle/>
          <a:p>
            <a:r>
              <a:rPr lang="en-US"/>
              <a:t>EMEA Alliance   11-12 October 2016</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D5B0A-F680-40C0-9861-9349C75600E3}" type="datetime1">
              <a:rPr lang="en-US" smtClean="0"/>
              <a:t>10/15/2017</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B8CAD8-B1D4-46FB-88BA-BCC58048783E}" type="datetime1">
              <a:rPr lang="en-US" smtClean="0"/>
              <a:t>10/15/2017</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177AAE-44FF-497A-81DD-75D90C54B430}" type="datetime1">
              <a:rPr lang="en-US" smtClean="0"/>
              <a:t>10/15/2017</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t>EMEA Alliance   11-12 October 2016</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EMEA%202017/FIN_EXP_279_Transaction_Detail_1026163_For%20FAN.xl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bi.stanford.edu/analytics/saw.dll?dashboard&amp;PortalPath=/shared/Finance/_portal/Consolidated%20Expenditure%20Reporting"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bi.stanford.edu/analytics/saw.dll?Dashboard&amp;PortalPath=/shared/Finance/FIN%20-%20IPE%20-%20Expense%20Request/Shared%20Dashboards/Shared_Dashboards/Expense%20Request%20Efficac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cid:ii_15778500afb8998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bi.stanford.edu/analytics/saw.dll?Portal&amp;PortalPath=%2Fshared%2FFinance%2FShared%2FGSB%2FS%27s%20Folder%2FFaculty%20Support%20Monthly%20Financial%20Repor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Evolving Financial Reporting for E-Business at Stanford</a:t>
            </a:r>
            <a:endParaRPr lang="en-US" dirty="0"/>
          </a:p>
        </p:txBody>
      </p:sp>
      <p:sp>
        <p:nvSpPr>
          <p:cNvPr id="4" name="Text Placeholder 3"/>
          <p:cNvSpPr>
            <a:spLocks noGrp="1"/>
          </p:cNvSpPr>
          <p:nvPr>
            <p:ph type="body" sz="half" idx="2"/>
          </p:nvPr>
        </p:nvSpPr>
        <p:spPr/>
        <p:txBody>
          <a:bodyPr/>
          <a:lstStyle/>
          <a:p>
            <a:r>
              <a:rPr lang="en-US" dirty="0"/>
              <a:t>SESSION </a:t>
            </a:r>
            <a:r>
              <a:rPr lang="en-US" dirty="0" smtClean="0"/>
              <a:t>2042</a:t>
            </a:r>
            <a:endParaRPr lang="en-US" dirty="0"/>
          </a:p>
          <a:p>
            <a:r>
              <a:rPr lang="en-US" dirty="0" smtClean="0"/>
              <a:t>16-October-2017</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359983"/>
            <a:ext cx="3800475" cy="3705225"/>
          </a:xfrm>
          <a:prstGeom prst="rect">
            <a:avLst/>
          </a:prstGeom>
        </p:spPr>
      </p:pic>
      <p:sp>
        <p:nvSpPr>
          <p:cNvPr id="3" name="Footer Placeholder 2"/>
          <p:cNvSpPr>
            <a:spLocks noGrp="1"/>
          </p:cNvSpPr>
          <p:nvPr>
            <p:ph type="ftr" sz="quarter" idx="11"/>
          </p:nvPr>
        </p:nvSpPr>
        <p:spPr/>
        <p:txBody>
          <a:bodyPr/>
          <a:lstStyle/>
          <a:p>
            <a:r>
              <a:rPr lang="en-US" dirty="0"/>
              <a:t>EMEA Alliance   16-17 October 2017</a:t>
            </a:r>
          </a:p>
        </p:txBody>
      </p:sp>
      <p:pic>
        <p:nvPicPr>
          <p:cNvPr id="12" name="Picture Placeholder 11"/>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2493" b="12493"/>
          <a:stretch>
            <a:fillRect/>
          </a:stretch>
        </p:blipFill>
        <p:spPr>
          <a:xfrm>
            <a:off x="2286" y="-11502"/>
            <a:ext cx="9141714" cy="4572000"/>
          </a:xfr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282" y="634273"/>
            <a:ext cx="3237790" cy="3156643"/>
          </a:xfrm>
          <a:prstGeom prst="rect">
            <a:avLst/>
          </a:prstGeom>
        </p:spPr>
      </p:pic>
    </p:spTree>
    <p:extLst>
      <p:ext uri="{BB962C8B-B14F-4D97-AF65-F5344CB8AC3E}">
        <p14:creationId xmlns:p14="http://schemas.microsoft.com/office/powerpoint/2010/main" val="3876221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8074690" cy="1499616"/>
          </a:xfrm>
        </p:spPr>
        <p:txBody>
          <a:bodyPr/>
          <a:lstStyle/>
          <a:p>
            <a:r>
              <a:rPr lang="en-US" dirty="0" smtClean="0">
                <a:solidFill>
                  <a:srgbClr val="2C2F34"/>
                </a:solidFill>
              </a:rPr>
              <a:t>The Evolve Financial Reporting Program</a:t>
            </a:r>
            <a:endParaRPr lang="en-US" dirty="0">
              <a:solidFill>
                <a:srgbClr val="2C2F34"/>
              </a:solidFill>
            </a:endParaRPr>
          </a:p>
        </p:txBody>
      </p:sp>
      <p:sp>
        <p:nvSpPr>
          <p:cNvPr id="4" name="Rectangle 3"/>
          <p:cNvSpPr/>
          <p:nvPr/>
        </p:nvSpPr>
        <p:spPr>
          <a:xfrm>
            <a:off x="562062" y="822121"/>
            <a:ext cx="45719" cy="914400"/>
          </a:xfrm>
          <a:prstGeom prst="rect">
            <a:avLst/>
          </a:prstGeom>
          <a:solidFill>
            <a:srgbClr val="80101C"/>
          </a:solidFill>
          <a:ln>
            <a:solidFill>
              <a:srgbClr val="801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p:cNvGrpSpPr/>
          <p:nvPr/>
        </p:nvGrpSpPr>
        <p:grpSpPr>
          <a:xfrm>
            <a:off x="768096" y="1844101"/>
            <a:ext cx="7657449" cy="1630269"/>
            <a:chOff x="768096" y="1736521"/>
            <a:chExt cx="7657449" cy="1630269"/>
          </a:xfrm>
        </p:grpSpPr>
        <p:grpSp>
          <p:nvGrpSpPr>
            <p:cNvPr id="18" name="Group 17"/>
            <p:cNvGrpSpPr/>
            <p:nvPr/>
          </p:nvGrpSpPr>
          <p:grpSpPr>
            <a:xfrm>
              <a:off x="768097" y="2178856"/>
              <a:ext cx="7657446" cy="1187934"/>
              <a:chOff x="528191" y="1837978"/>
              <a:chExt cx="7053804" cy="922304"/>
            </a:xfrm>
          </p:grpSpPr>
          <p:sp>
            <p:nvSpPr>
              <p:cNvPr id="19" name="Rectangle 18"/>
              <p:cNvSpPr/>
              <p:nvPr/>
            </p:nvSpPr>
            <p:spPr>
              <a:xfrm>
                <a:off x="528191" y="1842052"/>
                <a:ext cx="1293534" cy="918229"/>
              </a:xfrm>
              <a:prstGeom prst="rect">
                <a:avLst/>
              </a:prstGeom>
              <a:solidFill>
                <a:srgbClr val="D2C39B"/>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mn-ea"/>
                    <a:cs typeface="+mn-cs"/>
                  </a:rPr>
                  <a:t>Payroll and Labor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mn-ea"/>
                    <a:cs typeface="+mn-cs"/>
                  </a:rPr>
                  <a:t>Management Reporting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Calibri"/>
                    <a:ea typeface="+mn-ea"/>
                    <a:cs typeface="+mn-cs"/>
                  </a:rPr>
                  <a:t>Oct 2013</a:t>
                </a:r>
                <a:endParaRPr kumimoji="0" lang="en-US"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0" name="Rectangle 19"/>
              <p:cNvSpPr/>
              <p:nvPr/>
            </p:nvSpPr>
            <p:spPr>
              <a:xfrm>
                <a:off x="1812155" y="1988112"/>
                <a:ext cx="1298138" cy="772170"/>
              </a:xfrm>
              <a:prstGeom prst="rect">
                <a:avLst/>
              </a:prstGeom>
              <a:solidFill>
                <a:srgbClr val="BE4D4A"/>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mn-ea"/>
                    <a:cs typeface="+mn-cs"/>
                  </a:rPr>
                  <a:t>Expense Request  Reporting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Calibri"/>
                    <a:ea typeface="+mn-ea"/>
                    <a:cs typeface="+mn-cs"/>
                  </a:rPr>
                  <a:t>February 2015</a:t>
                </a:r>
                <a:endParaRPr kumimoji="0" lang="en-US"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1" name="Rectangle 20"/>
              <p:cNvSpPr/>
              <p:nvPr/>
            </p:nvSpPr>
            <p:spPr>
              <a:xfrm>
                <a:off x="1812154" y="1837978"/>
                <a:ext cx="4158270" cy="150133"/>
              </a:xfrm>
              <a:prstGeom prst="rect">
                <a:avLst/>
              </a:prstGeom>
              <a:solidFill>
                <a:srgbClr val="C0504D">
                  <a:lumMod val="50000"/>
                </a:srgbClr>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white"/>
                    </a:solidFill>
                    <a:effectLst/>
                    <a:uLnTx/>
                    <a:uFillTx/>
                    <a:latin typeface="Calibri"/>
                    <a:ea typeface="+mn-ea"/>
                    <a:cs typeface="+mn-cs"/>
                  </a:rPr>
                  <a:t>Integrated Payment and Expenditure Reporting </a:t>
                </a:r>
              </a:p>
            </p:txBody>
          </p:sp>
          <p:sp>
            <p:nvSpPr>
              <p:cNvPr id="22" name="Rectangle 21"/>
              <p:cNvSpPr/>
              <p:nvPr/>
            </p:nvSpPr>
            <p:spPr>
              <a:xfrm>
                <a:off x="5970425" y="1837979"/>
                <a:ext cx="1611570" cy="922302"/>
              </a:xfrm>
              <a:prstGeom prst="rect">
                <a:avLst/>
              </a:prstGeom>
              <a:solidFill>
                <a:srgbClr val="C0504D">
                  <a:lumMod val="20000"/>
                  <a:lumOff val="80000"/>
                </a:srgbClr>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mn-ea"/>
                    <a:cs typeface="+mn-cs"/>
                  </a:rPr>
                  <a:t>Revenue and Fund Management Reporting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Calibri"/>
                    <a:ea typeface="+mn-ea"/>
                    <a:cs typeface="+mn-cs"/>
                  </a:rPr>
                  <a:t>Aug 2017</a:t>
                </a:r>
                <a:endParaRPr kumimoji="0" lang="en-US"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4" name="Rectangle 23"/>
              <p:cNvSpPr/>
              <p:nvPr/>
            </p:nvSpPr>
            <p:spPr>
              <a:xfrm>
                <a:off x="3105153" y="1984038"/>
                <a:ext cx="1303780" cy="776243"/>
              </a:xfrm>
              <a:prstGeom prst="rect">
                <a:avLst/>
              </a:prstGeom>
              <a:solidFill>
                <a:srgbClr val="CD7371"/>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mn-ea"/>
                    <a:cs typeface="+mn-cs"/>
                  </a:rPr>
                  <a:t>Consolidated Expenditure Reporting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Calibri"/>
                    <a:ea typeface="+mn-ea"/>
                    <a:cs typeface="+mn-cs"/>
                  </a:rPr>
                  <a:t>March 2016</a:t>
                </a:r>
                <a:endParaRPr kumimoji="0" lang="en-US"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5" name="Rectangle 24"/>
              <p:cNvSpPr/>
              <p:nvPr/>
            </p:nvSpPr>
            <p:spPr>
              <a:xfrm>
                <a:off x="4409319" y="1984038"/>
                <a:ext cx="1561104" cy="776243"/>
              </a:xfrm>
              <a:prstGeom prst="rect">
                <a:avLst/>
              </a:prstGeom>
              <a:solidFill>
                <a:srgbClr val="C0504D">
                  <a:lumMod val="40000"/>
                  <a:lumOff val="60000"/>
                </a:srgbClr>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mn-ea"/>
                    <a:cs typeface="+mn-cs"/>
                  </a:rPr>
                  <a:t>Procure to Pay Detail Reporting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Calibri"/>
                    <a:ea typeface="+mn-ea"/>
                    <a:cs typeface="+mn-cs"/>
                  </a:rPr>
                  <a:t>April 2017</a:t>
                </a:r>
                <a:endParaRPr kumimoji="0" lang="en-US" sz="800" b="0" i="0" u="none" strike="noStrike" kern="0" cap="none" spc="0" normalizeH="0" baseline="0" noProof="0" dirty="0" smtClean="0">
                  <a:ln>
                    <a:noFill/>
                  </a:ln>
                  <a:solidFill>
                    <a:prstClr val="white"/>
                  </a:solidFill>
                  <a:effectLst/>
                  <a:uLnTx/>
                  <a:uFillTx/>
                  <a:latin typeface="Calibri"/>
                  <a:ea typeface="+mn-ea"/>
                  <a:cs typeface="+mn-cs"/>
                </a:endParaRPr>
              </a:p>
            </p:txBody>
          </p:sp>
        </p:grpSp>
        <p:sp>
          <p:nvSpPr>
            <p:cNvPr id="26" name="TextBox 25"/>
            <p:cNvSpPr txBox="1"/>
            <p:nvPr/>
          </p:nvSpPr>
          <p:spPr>
            <a:xfrm>
              <a:off x="768096" y="1840483"/>
              <a:ext cx="1393841" cy="307777"/>
            </a:xfrm>
            <a:prstGeom prst="rect">
              <a:avLst/>
            </a:prstGeom>
            <a:noFill/>
          </p:spPr>
          <p:txBody>
            <a:bodyPr wrap="square" rtlCol="0">
              <a:spAutoFit/>
            </a:bodyPr>
            <a:lstStyle/>
            <a:p>
              <a:pPr algn="ctr"/>
              <a:r>
                <a:rPr lang="en-US" sz="1400" dirty="0" smtClean="0">
                  <a:solidFill>
                    <a:schemeClr val="tx2"/>
                  </a:solidFill>
                </a:rPr>
                <a:t>EFR Phase I</a:t>
              </a:r>
            </a:p>
          </p:txBody>
        </p:sp>
        <p:sp>
          <p:nvSpPr>
            <p:cNvPr id="27" name="Rectangle 26"/>
            <p:cNvSpPr/>
            <p:nvPr/>
          </p:nvSpPr>
          <p:spPr>
            <a:xfrm>
              <a:off x="4732767" y="1736521"/>
              <a:ext cx="1139460" cy="307777"/>
            </a:xfrm>
            <a:prstGeom prst="rect">
              <a:avLst/>
            </a:prstGeom>
          </p:spPr>
          <p:txBody>
            <a:bodyPr wrap="square">
              <a:spAutoFit/>
            </a:bodyPr>
            <a:lstStyle/>
            <a:p>
              <a:r>
                <a:rPr lang="en-US" sz="1400" dirty="0"/>
                <a:t>EFR Phase II</a:t>
              </a:r>
            </a:p>
          </p:txBody>
        </p:sp>
        <p:sp>
          <p:nvSpPr>
            <p:cNvPr id="28" name="Left Brace 27"/>
            <p:cNvSpPr/>
            <p:nvPr/>
          </p:nvSpPr>
          <p:spPr>
            <a:xfrm rot="5400000">
              <a:off x="5209220" y="-1037466"/>
              <a:ext cx="186555" cy="6246094"/>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2" name="Rectangle 31"/>
          <p:cNvSpPr/>
          <p:nvPr/>
        </p:nvSpPr>
        <p:spPr>
          <a:xfrm>
            <a:off x="1947133" y="2479808"/>
            <a:ext cx="441063" cy="994561"/>
          </a:xfrm>
          <a:prstGeom prst="rect">
            <a:avLst/>
          </a:pr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ysClr val="windowText" lastClr="000000"/>
                </a:solidFill>
              </a:rPr>
              <a:t>Ref Data</a:t>
            </a:r>
          </a:p>
          <a:p>
            <a:pPr algn="ctr"/>
            <a:r>
              <a:rPr lang="en-US" sz="900" dirty="0" err="1" smtClean="0">
                <a:solidFill>
                  <a:sysClr val="windowText" lastClr="000000"/>
                </a:solidFill>
              </a:rPr>
              <a:t>Rptg</a:t>
            </a:r>
            <a:endParaRPr lang="en-US" sz="900" dirty="0" smtClean="0">
              <a:solidFill>
                <a:sysClr val="windowText" lastClr="000000"/>
              </a:solidFill>
            </a:endParaRPr>
          </a:p>
          <a:p>
            <a:pPr algn="ctr"/>
            <a:endParaRPr lang="en-US" sz="900" dirty="0">
              <a:solidFill>
                <a:sysClr val="windowText" lastClr="000000"/>
              </a:solidFill>
            </a:endParaRPr>
          </a:p>
          <a:p>
            <a:pPr algn="ctr"/>
            <a:r>
              <a:rPr lang="en-US" sz="700" dirty="0" smtClean="0">
                <a:solidFill>
                  <a:sysClr val="windowText" lastClr="000000"/>
                </a:solidFill>
              </a:rPr>
              <a:t>April 2014</a:t>
            </a:r>
            <a:endParaRPr lang="en-US" sz="700" dirty="0">
              <a:solidFill>
                <a:sysClr val="windowText" lastClr="000000"/>
              </a:solidFill>
            </a:endParaRPr>
          </a:p>
        </p:txBody>
      </p:sp>
      <p:sp>
        <p:nvSpPr>
          <p:cNvPr id="34" name="Slide Number Placeholder 33"/>
          <p:cNvSpPr>
            <a:spLocks noGrp="1"/>
          </p:cNvSpPr>
          <p:nvPr>
            <p:ph type="sldNum" sz="quarter" idx="12"/>
          </p:nvPr>
        </p:nvSpPr>
        <p:spPr/>
        <p:txBody>
          <a:bodyPr/>
          <a:lstStyle/>
          <a:p>
            <a:fld id="{3A636B23-8F6D-4947-88AC-038BF7B2E127}" type="slidenum">
              <a:rPr lang="en-US" smtClean="0"/>
              <a:t>10</a:t>
            </a:fld>
            <a:endParaRPr lang="en-US"/>
          </a:p>
        </p:txBody>
      </p:sp>
      <p:sp>
        <p:nvSpPr>
          <p:cNvPr id="3" name="TextBox 2"/>
          <p:cNvSpPr txBox="1"/>
          <p:nvPr/>
        </p:nvSpPr>
        <p:spPr>
          <a:xfrm>
            <a:off x="0" y="4026604"/>
            <a:ext cx="853904" cy="584775"/>
          </a:xfrm>
          <a:prstGeom prst="rect">
            <a:avLst/>
          </a:prstGeom>
          <a:noFill/>
        </p:spPr>
        <p:txBody>
          <a:bodyPr wrap="square" rtlCol="0">
            <a:spAutoFit/>
          </a:bodyPr>
          <a:lstStyle/>
          <a:p>
            <a:pPr algn="ctr"/>
            <a:r>
              <a:rPr lang="en-US" sz="1600" dirty="0" smtClean="0"/>
              <a:t>ORACLE</a:t>
            </a:r>
          </a:p>
          <a:p>
            <a:pPr algn="ctr"/>
            <a:r>
              <a:rPr lang="en-US" sz="1600" dirty="0" smtClean="0"/>
              <a:t>EBS</a:t>
            </a:r>
            <a:endParaRPr lang="en-US" sz="1600" dirty="0"/>
          </a:p>
        </p:txBody>
      </p:sp>
      <p:sp>
        <p:nvSpPr>
          <p:cNvPr id="6" name="Rectangular Callout 5"/>
          <p:cNvSpPr/>
          <p:nvPr/>
        </p:nvSpPr>
        <p:spPr>
          <a:xfrm>
            <a:off x="938968" y="3662492"/>
            <a:ext cx="1198180" cy="1200328"/>
          </a:xfrm>
          <a:prstGeom prst="wedgeRectCallout">
            <a:avLst>
              <a:gd name="adj1" fmla="val -22608"/>
              <a:gd name="adj2" fmla="val -634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Payroll, HR </a:t>
            </a:r>
            <a:r>
              <a:rPr lang="en-US" sz="1400" i="1" dirty="0">
                <a:solidFill>
                  <a:schemeClr val="tx1"/>
                </a:solidFill>
              </a:rPr>
              <a:t>(</a:t>
            </a:r>
            <a:r>
              <a:rPr lang="en-US" sz="1400" i="1" dirty="0" err="1">
                <a:solidFill>
                  <a:schemeClr val="tx1"/>
                </a:solidFill>
              </a:rPr>
              <a:t>Peoplesoft</a:t>
            </a:r>
            <a:r>
              <a:rPr lang="en-US" sz="1400" i="1" dirty="0">
                <a:solidFill>
                  <a:schemeClr val="tx1"/>
                </a:solidFill>
              </a:rPr>
              <a:t>)</a:t>
            </a:r>
          </a:p>
          <a:p>
            <a:r>
              <a:rPr lang="en-US" sz="1400" dirty="0">
                <a:solidFill>
                  <a:schemeClr val="tx1"/>
                </a:solidFill>
              </a:rPr>
              <a:t>Oracle Labor </a:t>
            </a:r>
            <a:r>
              <a:rPr lang="en-US" sz="1400" dirty="0" smtClean="0">
                <a:solidFill>
                  <a:schemeClr val="tx1"/>
                </a:solidFill>
              </a:rPr>
              <a:t>Distribution</a:t>
            </a:r>
            <a:endParaRPr lang="en-US" sz="1400" dirty="0">
              <a:solidFill>
                <a:schemeClr val="tx1"/>
              </a:solidFill>
            </a:endParaRPr>
          </a:p>
        </p:txBody>
      </p:sp>
      <p:sp>
        <p:nvSpPr>
          <p:cNvPr id="37" name="Rectangular Callout 36"/>
          <p:cNvSpPr/>
          <p:nvPr/>
        </p:nvSpPr>
        <p:spPr>
          <a:xfrm>
            <a:off x="2367407" y="3644072"/>
            <a:ext cx="1198180" cy="1200328"/>
          </a:xfrm>
          <a:prstGeom prst="wedgeRectCallout">
            <a:avLst>
              <a:gd name="adj1" fmla="val -22608"/>
              <a:gd name="adj2" fmla="val -634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iExpense</a:t>
            </a:r>
            <a:endParaRPr lang="en-US" sz="1400" dirty="0">
              <a:solidFill>
                <a:schemeClr val="tx1"/>
              </a:solidFill>
            </a:endParaRPr>
          </a:p>
        </p:txBody>
      </p:sp>
      <p:sp>
        <p:nvSpPr>
          <p:cNvPr id="38" name="Rectangular Callout 37"/>
          <p:cNvSpPr/>
          <p:nvPr/>
        </p:nvSpPr>
        <p:spPr>
          <a:xfrm>
            <a:off x="3802104" y="3635505"/>
            <a:ext cx="1198180" cy="1200328"/>
          </a:xfrm>
          <a:prstGeom prst="wedgeRectCallout">
            <a:avLst>
              <a:gd name="adj1" fmla="val -22608"/>
              <a:gd name="adj2" fmla="val -634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Grants, Budgets,</a:t>
            </a:r>
          </a:p>
          <a:p>
            <a:pPr algn="ctr"/>
            <a:r>
              <a:rPr lang="en-US" sz="1400" dirty="0" smtClean="0">
                <a:solidFill>
                  <a:schemeClr val="tx1"/>
                </a:solidFill>
              </a:rPr>
              <a:t>Encumbrances</a:t>
            </a:r>
            <a:endParaRPr lang="en-US" sz="1400" dirty="0">
              <a:solidFill>
                <a:schemeClr val="tx1"/>
              </a:solidFill>
            </a:endParaRPr>
          </a:p>
        </p:txBody>
      </p:sp>
      <p:sp>
        <p:nvSpPr>
          <p:cNvPr id="39" name="Rectangular Callout 38"/>
          <p:cNvSpPr/>
          <p:nvPr/>
        </p:nvSpPr>
        <p:spPr>
          <a:xfrm>
            <a:off x="5273212" y="3635505"/>
            <a:ext cx="1198180" cy="1200328"/>
          </a:xfrm>
          <a:prstGeom prst="wedgeRectCallout">
            <a:avLst>
              <a:gd name="adj1" fmla="val -22608"/>
              <a:gd name="adj2" fmla="val -634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Purchasing</a:t>
            </a:r>
          </a:p>
          <a:p>
            <a:r>
              <a:rPr lang="en-US" sz="1400" dirty="0" err="1" smtClean="0">
                <a:solidFill>
                  <a:schemeClr val="tx1"/>
                </a:solidFill>
              </a:rPr>
              <a:t>iProcurement</a:t>
            </a:r>
            <a:endParaRPr lang="en-US" sz="1400" dirty="0" smtClean="0">
              <a:solidFill>
                <a:schemeClr val="tx1"/>
              </a:solidFill>
            </a:endParaRPr>
          </a:p>
          <a:p>
            <a:r>
              <a:rPr lang="en-US" sz="1400" dirty="0" smtClean="0">
                <a:solidFill>
                  <a:schemeClr val="tx1"/>
                </a:solidFill>
              </a:rPr>
              <a:t>Payables</a:t>
            </a:r>
            <a:endParaRPr lang="en-US" sz="1400" dirty="0">
              <a:solidFill>
                <a:schemeClr val="tx1"/>
              </a:solidFill>
            </a:endParaRPr>
          </a:p>
          <a:p>
            <a:r>
              <a:rPr lang="en-US" sz="1400" dirty="0" err="1">
                <a:solidFill>
                  <a:schemeClr val="tx1"/>
                </a:solidFill>
              </a:rPr>
              <a:t>iSupplier</a:t>
            </a:r>
            <a:endParaRPr lang="en-US" sz="1400" dirty="0">
              <a:solidFill>
                <a:schemeClr val="tx1"/>
              </a:solidFill>
            </a:endParaRPr>
          </a:p>
          <a:p>
            <a:r>
              <a:rPr lang="en-US" sz="1400" dirty="0">
                <a:solidFill>
                  <a:schemeClr val="tx1"/>
                </a:solidFill>
              </a:rPr>
              <a:t>Contracts</a:t>
            </a:r>
          </a:p>
        </p:txBody>
      </p:sp>
      <p:sp>
        <p:nvSpPr>
          <p:cNvPr id="40" name="Rectangular Callout 39"/>
          <p:cNvSpPr/>
          <p:nvPr/>
        </p:nvSpPr>
        <p:spPr>
          <a:xfrm>
            <a:off x="6883605" y="3635505"/>
            <a:ext cx="1198180" cy="1200328"/>
          </a:xfrm>
          <a:prstGeom prst="wedgeRectCallout">
            <a:avLst>
              <a:gd name="adj1" fmla="val -22608"/>
              <a:gd name="adj2" fmla="val -634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General Ledger</a:t>
            </a:r>
            <a:endParaRPr lang="en-US" sz="1400" dirty="0">
              <a:solidFill>
                <a:schemeClr val="tx1"/>
              </a:solidFill>
            </a:endParaRPr>
          </a:p>
        </p:txBody>
      </p:sp>
      <p:sp>
        <p:nvSpPr>
          <p:cNvPr id="41" name="Footer Placeholder 3"/>
          <p:cNvSpPr>
            <a:spLocks noGrp="1"/>
          </p:cNvSpPr>
          <p:nvPr>
            <p:ph type="ftr" sz="quarter" idx="11"/>
          </p:nvPr>
        </p:nvSpPr>
        <p:spPr>
          <a:xfrm>
            <a:off x="3632200" y="6470704"/>
            <a:ext cx="4426094" cy="274320"/>
          </a:xfrm>
        </p:spPr>
        <p:txBody>
          <a:bodyPr/>
          <a:lstStyle/>
          <a:p>
            <a:r>
              <a:rPr lang="en-US" dirty="0" err="1" smtClean="0"/>
              <a:t>EMEA</a:t>
            </a:r>
            <a:r>
              <a:rPr lang="en-US" dirty="0" smtClean="0"/>
              <a:t> Alliance   11-12 October 2016</a:t>
            </a:r>
            <a:endParaRPr lang="en-US" dirty="0"/>
          </a:p>
        </p:txBody>
      </p:sp>
    </p:spTree>
    <p:extLst>
      <p:ext uri="{BB962C8B-B14F-4D97-AF65-F5344CB8AC3E}">
        <p14:creationId xmlns:p14="http://schemas.microsoft.com/office/powerpoint/2010/main" val="172697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8074690" cy="1499616"/>
          </a:xfrm>
        </p:spPr>
        <p:txBody>
          <a:bodyPr/>
          <a:lstStyle/>
          <a:p>
            <a:r>
              <a:rPr lang="en-US" dirty="0" smtClean="0">
                <a:solidFill>
                  <a:srgbClr val="2C2F34"/>
                </a:solidFill>
              </a:rPr>
              <a:t>Past: </a:t>
            </a:r>
            <a:r>
              <a:rPr lang="en-US" dirty="0" err="1" smtClean="0">
                <a:solidFill>
                  <a:srgbClr val="2C2F34"/>
                </a:solidFill>
              </a:rPr>
              <a:t>Reportmart</a:t>
            </a:r>
            <a:r>
              <a:rPr lang="en-US" dirty="0" smtClean="0">
                <a:solidFill>
                  <a:srgbClr val="2C2F34"/>
                </a:solidFill>
              </a:rPr>
              <a:t> 3</a:t>
            </a:r>
            <a:endParaRPr lang="en-US" dirty="0">
              <a:solidFill>
                <a:srgbClr val="2C2F34"/>
              </a:solidFill>
            </a:endParaRPr>
          </a:p>
        </p:txBody>
      </p:sp>
      <p:sp>
        <p:nvSpPr>
          <p:cNvPr id="4" name="Rectangle 3"/>
          <p:cNvSpPr/>
          <p:nvPr/>
        </p:nvSpPr>
        <p:spPr>
          <a:xfrm>
            <a:off x="562062" y="822121"/>
            <a:ext cx="45719" cy="914400"/>
          </a:xfrm>
          <a:prstGeom prst="rect">
            <a:avLst/>
          </a:prstGeom>
          <a:solidFill>
            <a:srgbClr val="80101C"/>
          </a:solidFill>
          <a:ln>
            <a:solidFill>
              <a:srgbClr val="801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Slide Number Placeholder 33"/>
          <p:cNvSpPr>
            <a:spLocks noGrp="1"/>
          </p:cNvSpPr>
          <p:nvPr>
            <p:ph type="sldNum" sz="quarter" idx="12"/>
          </p:nvPr>
        </p:nvSpPr>
        <p:spPr/>
        <p:txBody>
          <a:bodyPr/>
          <a:lstStyle/>
          <a:p>
            <a:fld id="{3A636B23-8F6D-4947-88AC-038BF7B2E127}" type="slidenum">
              <a:rPr lang="en-US" smtClean="0"/>
              <a:t>11</a:t>
            </a:fld>
            <a:endParaRPr lang="en-US"/>
          </a:p>
        </p:txBody>
      </p:sp>
      <p:pic>
        <p:nvPicPr>
          <p:cNvPr id="29" name="Picture 28"/>
          <p:cNvPicPr>
            <a:picLocks noChangeAspect="1"/>
          </p:cNvPicPr>
          <p:nvPr/>
        </p:nvPicPr>
        <p:blipFill>
          <a:blip r:embed="rId2"/>
          <a:stretch>
            <a:fillRect/>
          </a:stretch>
        </p:blipFill>
        <p:spPr>
          <a:xfrm>
            <a:off x="276312" y="1895848"/>
            <a:ext cx="8581938" cy="3676144"/>
          </a:xfrm>
          <a:prstGeom prst="rect">
            <a:avLst/>
          </a:prstGeom>
        </p:spPr>
      </p:pic>
      <p:sp>
        <p:nvSpPr>
          <p:cNvPr id="31" name="Footer Placeholder 3"/>
          <p:cNvSpPr>
            <a:spLocks noGrp="1"/>
          </p:cNvSpPr>
          <p:nvPr>
            <p:ph type="ftr" sz="quarter" idx="11"/>
          </p:nvPr>
        </p:nvSpPr>
        <p:spPr>
          <a:xfrm>
            <a:off x="3632200" y="6470704"/>
            <a:ext cx="4426094" cy="274320"/>
          </a:xfrm>
        </p:spPr>
        <p:txBody>
          <a:bodyPr/>
          <a:lstStyle/>
          <a:p>
            <a:r>
              <a:rPr lang="en-US" dirty="0" err="1" smtClean="0"/>
              <a:t>EMEA</a:t>
            </a:r>
            <a:r>
              <a:rPr lang="en-US" dirty="0" smtClean="0"/>
              <a:t> Alliance   11-12 October 2016</a:t>
            </a:r>
            <a:endParaRPr lang="en-US" dirty="0"/>
          </a:p>
        </p:txBody>
      </p:sp>
    </p:spTree>
    <p:extLst>
      <p:ext uri="{BB962C8B-B14F-4D97-AF65-F5344CB8AC3E}">
        <p14:creationId xmlns:p14="http://schemas.microsoft.com/office/powerpoint/2010/main" val="444708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560" y="236905"/>
            <a:ext cx="8074690" cy="1499616"/>
          </a:xfrm>
        </p:spPr>
        <p:txBody>
          <a:bodyPr/>
          <a:lstStyle/>
          <a:p>
            <a:r>
              <a:rPr lang="en-US" dirty="0" smtClean="0">
                <a:solidFill>
                  <a:srgbClr val="2C2F34"/>
                </a:solidFill>
              </a:rPr>
              <a:t>Past: </a:t>
            </a:r>
            <a:r>
              <a:rPr lang="en-US" dirty="0" err="1" smtClean="0">
                <a:solidFill>
                  <a:srgbClr val="2C2F34"/>
                </a:solidFill>
              </a:rPr>
              <a:t>Reportmart</a:t>
            </a:r>
            <a:r>
              <a:rPr lang="en-US" dirty="0" smtClean="0">
                <a:solidFill>
                  <a:srgbClr val="2C2F34"/>
                </a:solidFill>
              </a:rPr>
              <a:t> 3</a:t>
            </a:r>
            <a:endParaRPr lang="en-US" dirty="0">
              <a:solidFill>
                <a:srgbClr val="2C2F34"/>
              </a:solidFill>
            </a:endParaRPr>
          </a:p>
        </p:txBody>
      </p:sp>
      <p:sp>
        <p:nvSpPr>
          <p:cNvPr id="4" name="Rectangle 3"/>
          <p:cNvSpPr/>
          <p:nvPr/>
        </p:nvSpPr>
        <p:spPr>
          <a:xfrm>
            <a:off x="562062" y="822121"/>
            <a:ext cx="45719" cy="914400"/>
          </a:xfrm>
          <a:prstGeom prst="rect">
            <a:avLst/>
          </a:prstGeom>
          <a:solidFill>
            <a:srgbClr val="80101C"/>
          </a:solidFill>
          <a:ln>
            <a:solidFill>
              <a:srgbClr val="801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Slide Number Placeholder 33"/>
          <p:cNvSpPr>
            <a:spLocks noGrp="1"/>
          </p:cNvSpPr>
          <p:nvPr>
            <p:ph type="sldNum" sz="quarter" idx="12"/>
          </p:nvPr>
        </p:nvSpPr>
        <p:spPr/>
        <p:txBody>
          <a:bodyPr/>
          <a:lstStyle/>
          <a:p>
            <a:fld id="{3A636B23-8F6D-4947-88AC-038BF7B2E127}" type="slidenum">
              <a:rPr lang="en-US" smtClean="0"/>
              <a:t>12</a:t>
            </a:fld>
            <a:endParaRPr lang="en-US"/>
          </a:p>
        </p:txBody>
      </p:sp>
      <p:sp>
        <p:nvSpPr>
          <p:cNvPr id="31" name="Footer Placeholder 3"/>
          <p:cNvSpPr>
            <a:spLocks noGrp="1"/>
          </p:cNvSpPr>
          <p:nvPr>
            <p:ph type="ftr" sz="quarter" idx="11"/>
          </p:nvPr>
        </p:nvSpPr>
        <p:spPr>
          <a:xfrm>
            <a:off x="3632200" y="6470704"/>
            <a:ext cx="4426094" cy="274320"/>
          </a:xfrm>
        </p:spPr>
        <p:txBody>
          <a:bodyPr/>
          <a:lstStyle/>
          <a:p>
            <a:r>
              <a:rPr lang="en-US" dirty="0" err="1" smtClean="0"/>
              <a:t>EMEA</a:t>
            </a:r>
            <a:r>
              <a:rPr lang="en-US" dirty="0" smtClean="0"/>
              <a:t> Alliance   11-12 October 2016</a:t>
            </a:r>
            <a:endParaRPr lang="en-US" dirty="0"/>
          </a:p>
        </p:txBody>
      </p:sp>
      <p:pic>
        <p:nvPicPr>
          <p:cNvPr id="7" name="Picture 6">
            <a:hlinkClick r:id="rId2" action="ppaction://hlinkfile"/>
          </p:cNvPr>
          <p:cNvPicPr>
            <a:picLocks noChangeAspect="1"/>
          </p:cNvPicPr>
          <p:nvPr/>
        </p:nvPicPr>
        <p:blipFill>
          <a:blip r:embed="rId3"/>
          <a:stretch>
            <a:fillRect/>
          </a:stretch>
        </p:blipFill>
        <p:spPr>
          <a:xfrm>
            <a:off x="1252272" y="1597274"/>
            <a:ext cx="6526952" cy="5010590"/>
          </a:xfrm>
          <a:prstGeom prst="rect">
            <a:avLst/>
          </a:prstGeom>
          <a:ln>
            <a:solidFill>
              <a:schemeClr val="accent1"/>
            </a:solidFill>
          </a:ln>
        </p:spPr>
      </p:pic>
    </p:spTree>
    <p:extLst>
      <p:ext uri="{BB962C8B-B14F-4D97-AF65-F5344CB8AC3E}">
        <p14:creationId xmlns:p14="http://schemas.microsoft.com/office/powerpoint/2010/main" val="548695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7" y="539221"/>
            <a:ext cx="8074690" cy="1499616"/>
          </a:xfrm>
        </p:spPr>
        <p:txBody>
          <a:bodyPr/>
          <a:lstStyle/>
          <a:p>
            <a:r>
              <a:rPr lang="en-US" dirty="0" smtClean="0">
                <a:solidFill>
                  <a:srgbClr val="2C2F34"/>
                </a:solidFill>
              </a:rPr>
              <a:t>Evolving to: OBI</a:t>
            </a:r>
            <a:endParaRPr lang="en-US" dirty="0">
              <a:solidFill>
                <a:srgbClr val="2C2F34"/>
              </a:solidFill>
            </a:endParaRPr>
          </a:p>
        </p:txBody>
      </p:sp>
      <p:sp>
        <p:nvSpPr>
          <p:cNvPr id="4" name="Rectangle 3"/>
          <p:cNvSpPr/>
          <p:nvPr/>
        </p:nvSpPr>
        <p:spPr>
          <a:xfrm>
            <a:off x="562062" y="822121"/>
            <a:ext cx="45719" cy="914400"/>
          </a:xfrm>
          <a:prstGeom prst="rect">
            <a:avLst/>
          </a:prstGeom>
          <a:solidFill>
            <a:srgbClr val="80101C"/>
          </a:solidFill>
          <a:ln>
            <a:solidFill>
              <a:srgbClr val="801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Slide Number Placeholder 33"/>
          <p:cNvSpPr>
            <a:spLocks noGrp="1"/>
          </p:cNvSpPr>
          <p:nvPr>
            <p:ph type="sldNum" sz="quarter" idx="12"/>
          </p:nvPr>
        </p:nvSpPr>
        <p:spPr/>
        <p:txBody>
          <a:bodyPr/>
          <a:lstStyle/>
          <a:p>
            <a:fld id="{3A636B23-8F6D-4947-88AC-038BF7B2E127}" type="slidenum">
              <a:rPr lang="en-US" smtClean="0"/>
              <a:t>13</a:t>
            </a:fld>
            <a:endParaRPr lang="en-US"/>
          </a:p>
        </p:txBody>
      </p:sp>
      <p:pic>
        <p:nvPicPr>
          <p:cNvPr id="5" name="Picture 4"/>
          <p:cNvPicPr>
            <a:picLocks noChangeAspect="1"/>
          </p:cNvPicPr>
          <p:nvPr/>
        </p:nvPicPr>
        <p:blipFill>
          <a:blip r:embed="rId2"/>
          <a:stretch>
            <a:fillRect/>
          </a:stretch>
        </p:blipFill>
        <p:spPr>
          <a:xfrm>
            <a:off x="259305" y="1760681"/>
            <a:ext cx="8748218" cy="3938619"/>
          </a:xfrm>
          <a:prstGeom prst="rect">
            <a:avLst/>
          </a:prstGeom>
          <a:ln>
            <a:solidFill>
              <a:schemeClr val="accent1"/>
            </a:solidFill>
          </a:ln>
        </p:spPr>
      </p:pic>
      <p:pic>
        <p:nvPicPr>
          <p:cNvPr id="6" name="Picture 5">
            <a:hlinkClick r:id="rId3"/>
          </p:cNvPr>
          <p:cNvPicPr>
            <a:picLocks noChangeAspect="1"/>
          </p:cNvPicPr>
          <p:nvPr/>
        </p:nvPicPr>
        <p:blipFill>
          <a:blip r:embed="rId4"/>
          <a:stretch>
            <a:fillRect/>
          </a:stretch>
        </p:blipFill>
        <p:spPr>
          <a:xfrm>
            <a:off x="4805442" y="2257789"/>
            <a:ext cx="4300320" cy="4350075"/>
          </a:xfrm>
          <a:prstGeom prst="rect">
            <a:avLst/>
          </a:prstGeom>
          <a:ln>
            <a:solidFill>
              <a:schemeClr val="accent1"/>
            </a:solidFill>
          </a:ln>
        </p:spPr>
      </p:pic>
      <p:sp>
        <p:nvSpPr>
          <p:cNvPr id="10" name="Footer Placeholder 3"/>
          <p:cNvSpPr>
            <a:spLocks noGrp="1"/>
          </p:cNvSpPr>
          <p:nvPr>
            <p:ph type="ftr" sz="quarter" idx="11"/>
          </p:nvPr>
        </p:nvSpPr>
        <p:spPr>
          <a:xfrm>
            <a:off x="3632200" y="6470704"/>
            <a:ext cx="4426094" cy="274320"/>
          </a:xfrm>
        </p:spPr>
        <p:txBody>
          <a:bodyPr/>
          <a:lstStyle/>
          <a:p>
            <a:r>
              <a:rPr lang="en-US" dirty="0" err="1" smtClean="0"/>
              <a:t>EMEA</a:t>
            </a:r>
            <a:r>
              <a:rPr lang="en-US" dirty="0" smtClean="0"/>
              <a:t> Alliance   11-12 October 2016</a:t>
            </a:r>
            <a:endParaRPr lang="en-US" dirty="0"/>
          </a:p>
        </p:txBody>
      </p:sp>
    </p:spTree>
    <p:extLst>
      <p:ext uri="{BB962C8B-B14F-4D97-AF65-F5344CB8AC3E}">
        <p14:creationId xmlns:p14="http://schemas.microsoft.com/office/powerpoint/2010/main" val="66177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8074690" cy="1499616"/>
          </a:xfrm>
        </p:spPr>
        <p:txBody>
          <a:bodyPr/>
          <a:lstStyle/>
          <a:p>
            <a:r>
              <a:rPr lang="en-US" dirty="0" smtClean="0">
                <a:solidFill>
                  <a:srgbClr val="2C2F34"/>
                </a:solidFill>
              </a:rPr>
              <a:t>OBI: Management Analytical Dashboards</a:t>
            </a:r>
            <a:endParaRPr lang="en-US" dirty="0">
              <a:solidFill>
                <a:srgbClr val="2C2F34"/>
              </a:solidFill>
            </a:endParaRPr>
          </a:p>
        </p:txBody>
      </p:sp>
      <p:sp>
        <p:nvSpPr>
          <p:cNvPr id="4" name="Rectangle 3"/>
          <p:cNvSpPr/>
          <p:nvPr/>
        </p:nvSpPr>
        <p:spPr>
          <a:xfrm>
            <a:off x="562062" y="822121"/>
            <a:ext cx="45719" cy="914400"/>
          </a:xfrm>
          <a:prstGeom prst="rect">
            <a:avLst/>
          </a:prstGeom>
          <a:solidFill>
            <a:srgbClr val="80101C"/>
          </a:solidFill>
          <a:ln>
            <a:solidFill>
              <a:srgbClr val="801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Slide Number Placeholder 33"/>
          <p:cNvSpPr>
            <a:spLocks noGrp="1"/>
          </p:cNvSpPr>
          <p:nvPr>
            <p:ph type="sldNum" sz="quarter" idx="12"/>
          </p:nvPr>
        </p:nvSpPr>
        <p:spPr/>
        <p:txBody>
          <a:bodyPr/>
          <a:lstStyle/>
          <a:p>
            <a:fld id="{3A636B23-8F6D-4947-88AC-038BF7B2E127}" type="slidenum">
              <a:rPr lang="en-US" smtClean="0"/>
              <a:t>14</a:t>
            </a:fld>
            <a:endParaRPr lang="en-US"/>
          </a:p>
        </p:txBody>
      </p:sp>
      <p:sp>
        <p:nvSpPr>
          <p:cNvPr id="7" name="Footer Placeholder 3"/>
          <p:cNvSpPr>
            <a:spLocks noGrp="1"/>
          </p:cNvSpPr>
          <p:nvPr>
            <p:ph type="ftr" sz="quarter" idx="11"/>
          </p:nvPr>
        </p:nvSpPr>
        <p:spPr>
          <a:xfrm>
            <a:off x="3632200" y="6470704"/>
            <a:ext cx="4426094" cy="274320"/>
          </a:xfrm>
        </p:spPr>
        <p:txBody>
          <a:bodyPr/>
          <a:lstStyle/>
          <a:p>
            <a:r>
              <a:rPr lang="en-US" dirty="0" err="1" smtClean="0"/>
              <a:t>EMEA</a:t>
            </a:r>
            <a:r>
              <a:rPr lang="en-US" dirty="0" smtClean="0"/>
              <a:t> Alliance   11-12 October 2016</a:t>
            </a:r>
            <a:endParaRPr lang="en-US" dirty="0"/>
          </a:p>
        </p:txBody>
      </p:sp>
      <p:pic>
        <p:nvPicPr>
          <p:cNvPr id="3" name="Picture 2">
            <a:hlinkClick r:id="rId2"/>
          </p:cNvPr>
          <p:cNvPicPr>
            <a:picLocks noChangeAspect="1"/>
          </p:cNvPicPr>
          <p:nvPr/>
        </p:nvPicPr>
        <p:blipFill>
          <a:blip r:embed="rId3"/>
          <a:stretch>
            <a:fillRect/>
          </a:stretch>
        </p:blipFill>
        <p:spPr>
          <a:xfrm>
            <a:off x="260160" y="1870001"/>
            <a:ext cx="8598090" cy="4058038"/>
          </a:xfrm>
          <a:prstGeom prst="rect">
            <a:avLst/>
          </a:prstGeom>
          <a:ln>
            <a:solidFill>
              <a:schemeClr val="accent1"/>
            </a:solidFill>
          </a:ln>
        </p:spPr>
      </p:pic>
    </p:spTree>
    <p:extLst>
      <p:ext uri="{BB962C8B-B14F-4D97-AF65-F5344CB8AC3E}">
        <p14:creationId xmlns:p14="http://schemas.microsoft.com/office/powerpoint/2010/main" val="3709190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2250" y="235763"/>
            <a:ext cx="7290054" cy="1499616"/>
          </a:xfrm>
        </p:spPr>
        <p:txBody>
          <a:bodyPr/>
          <a:lstStyle/>
          <a:p>
            <a:r>
              <a:rPr lang="en-US" dirty="0" smtClean="0"/>
              <a:t>Faculty Management Reports– Previous method </a:t>
            </a:r>
            <a:endParaRPr lang="en-US" dirty="0"/>
          </a:p>
        </p:txBody>
      </p:sp>
      <p:sp>
        <p:nvSpPr>
          <p:cNvPr id="4" name="Date Placeholder 3"/>
          <p:cNvSpPr>
            <a:spLocks noGrp="1"/>
          </p:cNvSpPr>
          <p:nvPr>
            <p:ph type="dt" sz="half" idx="10"/>
          </p:nvPr>
        </p:nvSpPr>
        <p:spPr/>
        <p:txBody>
          <a:bodyPr/>
          <a:lstStyle/>
          <a:p>
            <a:fld id="{E914C91A-C356-46FB-A5B9-FC12277255B9}" type="datetime4">
              <a:rPr lang="en-US" smtClean="0"/>
              <a:pPr/>
              <a:t>October 15, 2017</a:t>
            </a:fld>
            <a:endParaRPr lang="en-US" dirty="0"/>
          </a:p>
        </p:txBody>
      </p:sp>
      <p:sp>
        <p:nvSpPr>
          <p:cNvPr id="5" name="Slide Number Placeholder 4"/>
          <p:cNvSpPr>
            <a:spLocks noGrp="1"/>
          </p:cNvSpPr>
          <p:nvPr>
            <p:ph type="sldNum" sz="quarter" idx="12"/>
          </p:nvPr>
        </p:nvSpPr>
        <p:spPr/>
        <p:txBody>
          <a:bodyPr/>
          <a:lstStyle/>
          <a:p>
            <a:fld id="{0FFDD56E-21BC-41F9-B81B-D98FD269D2A2}" type="slidenum">
              <a:rPr lang="en-US" smtClean="0"/>
              <a:pPr/>
              <a:t>15</a:t>
            </a:fld>
            <a:endParaRPr lang="en-US" dirty="0"/>
          </a:p>
        </p:txBody>
      </p:sp>
      <p:sp>
        <p:nvSpPr>
          <p:cNvPr id="6" name="Footer Placeholder 5"/>
          <p:cNvSpPr>
            <a:spLocks noGrp="1"/>
          </p:cNvSpPr>
          <p:nvPr>
            <p:ph type="ftr" sz="quarter" idx="4294967295"/>
          </p:nvPr>
        </p:nvSpPr>
        <p:spPr>
          <a:xfrm>
            <a:off x="1604049" y="6480175"/>
            <a:ext cx="2895600" cy="365125"/>
          </a:xfrm>
          <a:prstGeom prst="rect">
            <a:avLst/>
          </a:prstGeom>
        </p:spPr>
        <p:txBody>
          <a:bodyPr/>
          <a:lstStyle/>
          <a:p>
            <a:r>
              <a:rPr lang="en-US" smtClean="0"/>
              <a:t>Financial Management Services</a:t>
            </a:r>
            <a:endParaRPr lang="en-US" b="1" dirty="0"/>
          </a:p>
        </p:txBody>
      </p:sp>
      <p:sp>
        <p:nvSpPr>
          <p:cNvPr id="8" name="Rectangle 2"/>
          <p:cNvSpPr>
            <a:spLocks noChangeArrowheads="1"/>
          </p:cNvSpPr>
          <p:nvPr/>
        </p:nvSpPr>
        <p:spPr bwMode="auto">
          <a:xfrm>
            <a:off x="334562" y="2737523"/>
            <a:ext cx="739892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Faculty Support's FY16 financial report is complete, located in our shared folder </a:t>
            </a:r>
            <a:r>
              <a:rPr kumimoji="0" lang="en-US" altLang="en-US" sz="1200" b="0" i="0" u="none" strike="noStrike" cap="none" normalizeH="0" baseline="0" dirty="0" smtClean="0">
                <a:ln>
                  <a:noFill/>
                </a:ln>
                <a:solidFill>
                  <a:srgbClr val="FF0000"/>
                </a:solidFill>
                <a:effectLst/>
                <a:latin typeface="+mj-lt"/>
                <a:ea typeface="Calibri" panose="020F0502020204030204" pitchFamily="34" charset="0"/>
                <a:cs typeface="Times New Roman" panose="02020603050405020304" pitchFamily="18" charset="0"/>
              </a:rPr>
              <a:t>(J:\Finance\Share\Budget Managers\Faculty Support\FY16), </a:t>
            </a:r>
            <a:r>
              <a:rPr kumimoji="0" lang="en-US" altLang="en-US" sz="12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and summarized here: </a:t>
            </a:r>
            <a:endParaRPr kumimoji="0" lang="en-US" altLang="en-US" sz="12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pic>
        <p:nvPicPr>
          <p:cNvPr id="2049" name="Picture 1" descr="Inline image 1"/>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20042" y="3374406"/>
            <a:ext cx="3887242" cy="106363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334562" y="4472897"/>
            <a:ext cx="810543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Faculty Support had $3,676K in expenses for FY16, against a budget of $3,685K. Overall, the FY16 variance is small, with salaries overspent due to the overlap between staff starting and leaving, but offset by underspending in supplies.</a:t>
            </a:r>
            <a:endParaRPr kumimoji="0" lang="en-US" altLang="en-US" sz="12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 </a:t>
            </a:r>
            <a:endParaRPr kumimoji="0" lang="en-US" altLang="en-US" sz="12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You'll also find in our shared folder the FY16 results for the Course Reader PTA. Total expenses incurred in FY16 were $980K and total revenue was $1,091K.</a:t>
            </a:r>
            <a:endParaRPr kumimoji="0" lang="en-US" altLang="en-US" sz="1200" b="0" i="0" u="none" strike="noStrike" cap="none" normalizeH="0" baseline="0" dirty="0" smtClean="0">
              <a:ln>
                <a:noFill/>
              </a:ln>
              <a:solidFill>
                <a:schemeClr val="tx1"/>
              </a:solidFill>
              <a:effectLst/>
              <a:latin typeface="+mj-lt"/>
            </a:endParaRPr>
          </a:p>
        </p:txBody>
      </p:sp>
      <p:pic>
        <p:nvPicPr>
          <p:cNvPr id="11" name="Picture 10"/>
          <p:cNvPicPr>
            <a:picLocks noChangeAspect="1"/>
          </p:cNvPicPr>
          <p:nvPr/>
        </p:nvPicPr>
        <p:blipFill>
          <a:blip r:embed="rId5"/>
          <a:stretch>
            <a:fillRect/>
          </a:stretch>
        </p:blipFill>
        <p:spPr>
          <a:xfrm>
            <a:off x="420042" y="1686533"/>
            <a:ext cx="5646522" cy="1017204"/>
          </a:xfrm>
          <a:prstGeom prst="rect">
            <a:avLst/>
          </a:prstGeom>
        </p:spPr>
      </p:pic>
      <p:sp>
        <p:nvSpPr>
          <p:cNvPr id="10" name="Rectangle 9"/>
          <p:cNvSpPr/>
          <p:nvPr/>
        </p:nvSpPr>
        <p:spPr>
          <a:xfrm>
            <a:off x="334562" y="1527748"/>
            <a:ext cx="8645665" cy="43953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4036515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8913" y="120949"/>
            <a:ext cx="7955535" cy="1499616"/>
          </a:xfrm>
        </p:spPr>
        <p:txBody>
          <a:bodyPr>
            <a:normAutofit fontScale="90000"/>
          </a:bodyPr>
          <a:lstStyle/>
          <a:p>
            <a:r>
              <a:rPr lang="en-US" dirty="0" smtClean="0"/>
              <a:t>Faculty Management Report Dashboard – </a:t>
            </a:r>
            <a:br>
              <a:rPr lang="en-US" dirty="0" smtClean="0"/>
            </a:br>
            <a:r>
              <a:rPr lang="en-US" dirty="0" smtClean="0"/>
              <a:t>New OBI Method</a:t>
            </a:r>
            <a:endParaRPr lang="en-US" dirty="0"/>
          </a:p>
        </p:txBody>
      </p:sp>
      <p:sp>
        <p:nvSpPr>
          <p:cNvPr id="4" name="Date Placeholder 3"/>
          <p:cNvSpPr>
            <a:spLocks noGrp="1"/>
          </p:cNvSpPr>
          <p:nvPr>
            <p:ph type="dt" sz="half" idx="10"/>
          </p:nvPr>
        </p:nvSpPr>
        <p:spPr/>
        <p:txBody>
          <a:bodyPr/>
          <a:lstStyle/>
          <a:p>
            <a:fld id="{E914C91A-C356-46FB-A5B9-FC12277255B9}" type="datetime4">
              <a:rPr lang="en-US" smtClean="0"/>
              <a:pPr/>
              <a:t>October 15, 2017</a:t>
            </a:fld>
            <a:endParaRPr lang="en-US" dirty="0"/>
          </a:p>
        </p:txBody>
      </p:sp>
      <p:sp>
        <p:nvSpPr>
          <p:cNvPr id="5" name="Slide Number Placeholder 4"/>
          <p:cNvSpPr>
            <a:spLocks noGrp="1"/>
          </p:cNvSpPr>
          <p:nvPr>
            <p:ph type="sldNum" sz="quarter" idx="12"/>
          </p:nvPr>
        </p:nvSpPr>
        <p:spPr/>
        <p:txBody>
          <a:bodyPr/>
          <a:lstStyle/>
          <a:p>
            <a:fld id="{0FFDD56E-21BC-41F9-B81B-D98FD269D2A2}" type="slidenum">
              <a:rPr lang="en-US" smtClean="0"/>
              <a:pPr/>
              <a:t>16</a:t>
            </a:fld>
            <a:endParaRPr lang="en-US" dirty="0"/>
          </a:p>
        </p:txBody>
      </p:sp>
      <p:sp>
        <p:nvSpPr>
          <p:cNvPr id="6" name="Footer Placeholder 5"/>
          <p:cNvSpPr>
            <a:spLocks noGrp="1"/>
          </p:cNvSpPr>
          <p:nvPr>
            <p:ph type="ftr" sz="quarter" idx="4294967295"/>
          </p:nvPr>
        </p:nvSpPr>
        <p:spPr>
          <a:xfrm>
            <a:off x="1604049" y="6480175"/>
            <a:ext cx="2895600" cy="365125"/>
          </a:xfrm>
          <a:prstGeom prst="rect">
            <a:avLst/>
          </a:prstGeom>
        </p:spPr>
        <p:txBody>
          <a:bodyPr/>
          <a:lstStyle/>
          <a:p>
            <a:r>
              <a:rPr lang="en-US" smtClean="0"/>
              <a:t>Financial Management Services</a:t>
            </a:r>
            <a:endParaRPr lang="en-US" b="1" dirty="0"/>
          </a:p>
        </p:txBody>
      </p:sp>
      <p:sp>
        <p:nvSpPr>
          <p:cNvPr id="9" name="TextBox 8"/>
          <p:cNvSpPr txBox="1"/>
          <p:nvPr/>
        </p:nvSpPr>
        <p:spPr>
          <a:xfrm>
            <a:off x="384849" y="3196954"/>
            <a:ext cx="8229600" cy="523220"/>
          </a:xfrm>
          <a:prstGeom prst="rect">
            <a:avLst/>
          </a:prstGeom>
          <a:noFill/>
        </p:spPr>
        <p:txBody>
          <a:bodyPr wrap="square" rtlCol="0">
            <a:spAutoFit/>
          </a:bodyPr>
          <a:lstStyle/>
          <a:p>
            <a:r>
              <a:rPr lang="en-US" sz="1400" dirty="0" smtClean="0">
                <a:solidFill>
                  <a:schemeClr val="tx2"/>
                </a:solidFill>
                <a:hlinkClick r:id="rId3"/>
              </a:rPr>
              <a:t>https://bi.stanford.edu/analytics/saw.dll?Portal&amp;PortalPath=%2Fshared%2FFinance%2FShared%2FGSB%2FS%27s%20Folder%2FFaculty%20Support%20Monthly%20Financial%20Report</a:t>
            </a:r>
            <a:endParaRPr lang="en-US" sz="1400" dirty="0" smtClean="0">
              <a:solidFill>
                <a:schemeClr val="tx2"/>
              </a:solidFill>
            </a:endParaRPr>
          </a:p>
        </p:txBody>
      </p:sp>
      <p:sp>
        <p:nvSpPr>
          <p:cNvPr id="10" name="TextBox 9"/>
          <p:cNvSpPr txBox="1"/>
          <p:nvPr/>
        </p:nvSpPr>
        <p:spPr>
          <a:xfrm>
            <a:off x="414674" y="3911614"/>
            <a:ext cx="8022744" cy="2031325"/>
          </a:xfrm>
          <a:prstGeom prst="rect">
            <a:avLst/>
          </a:prstGeom>
          <a:noFill/>
        </p:spPr>
        <p:txBody>
          <a:bodyPr wrap="square" rtlCol="0">
            <a:spAutoFit/>
          </a:bodyPr>
          <a:lstStyle/>
          <a:p>
            <a:r>
              <a:rPr lang="en-US" sz="1400" dirty="0"/>
              <a:t>Faculty Support had $3,676K in expenses for FY16, against a budget of $3,685K. Overall, the FY16 variance is small, with salaries overspent due to the overlap between staff starting and leaving, but offset by underspending in supplies.</a:t>
            </a:r>
          </a:p>
          <a:p>
            <a:r>
              <a:rPr lang="en-US" sz="1400" dirty="0"/>
              <a:t> </a:t>
            </a:r>
          </a:p>
          <a:p>
            <a:r>
              <a:rPr lang="en-US" sz="1400" dirty="0"/>
              <a:t>You'll also find in our shared folder the FY16 results for the Course Reader PTA. Total expenses incurred in FY16 were $980K and total revenue was $1,091K.</a:t>
            </a:r>
          </a:p>
          <a:p>
            <a:r>
              <a:rPr lang="en-US" sz="1400" dirty="0"/>
              <a:t> </a:t>
            </a:r>
          </a:p>
          <a:p>
            <a:r>
              <a:rPr lang="en-US" sz="1400" dirty="0"/>
              <a:t>Please let me know if you have any questions. </a:t>
            </a:r>
          </a:p>
          <a:p>
            <a:endParaRPr lang="en-US" sz="1400" dirty="0" smtClean="0">
              <a:solidFill>
                <a:schemeClr val="tx2"/>
              </a:solidFill>
            </a:endParaRPr>
          </a:p>
        </p:txBody>
      </p:sp>
      <p:sp>
        <p:nvSpPr>
          <p:cNvPr id="11" name="Rectangle 10"/>
          <p:cNvSpPr/>
          <p:nvPr/>
        </p:nvSpPr>
        <p:spPr>
          <a:xfrm>
            <a:off x="277416" y="1465897"/>
            <a:ext cx="8700329" cy="479367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2" name="Picture 11"/>
          <p:cNvPicPr>
            <a:picLocks noChangeAspect="1"/>
          </p:cNvPicPr>
          <p:nvPr/>
        </p:nvPicPr>
        <p:blipFill>
          <a:blip r:embed="rId4"/>
          <a:stretch>
            <a:fillRect/>
          </a:stretch>
        </p:blipFill>
        <p:spPr>
          <a:xfrm>
            <a:off x="384849" y="1529347"/>
            <a:ext cx="5646522" cy="1017204"/>
          </a:xfrm>
          <a:prstGeom prst="rect">
            <a:avLst/>
          </a:prstGeom>
        </p:spPr>
      </p:pic>
      <p:sp>
        <p:nvSpPr>
          <p:cNvPr id="13" name="TextBox 12"/>
          <p:cNvSpPr txBox="1"/>
          <p:nvPr/>
        </p:nvSpPr>
        <p:spPr>
          <a:xfrm>
            <a:off x="414674" y="2671242"/>
            <a:ext cx="7343871" cy="523220"/>
          </a:xfrm>
          <a:prstGeom prst="rect">
            <a:avLst/>
          </a:prstGeom>
          <a:noFill/>
        </p:spPr>
        <p:txBody>
          <a:bodyPr wrap="square" rtlCol="0">
            <a:spAutoFit/>
          </a:bodyPr>
          <a:lstStyle/>
          <a:p>
            <a:r>
              <a:rPr lang="en-US" sz="1400" dirty="0"/>
              <a:t>The FY16 financial report </a:t>
            </a:r>
            <a:r>
              <a:rPr lang="en-US" sz="1400" dirty="0" smtClean="0"/>
              <a:t>for Faculty Support</a:t>
            </a:r>
            <a:r>
              <a:rPr lang="en-US" sz="1400" dirty="0"/>
              <a:t> has been completed. Here’s the link to the reports:</a:t>
            </a:r>
          </a:p>
          <a:p>
            <a:endParaRPr lang="en-US" sz="1400" dirty="0" smtClean="0">
              <a:solidFill>
                <a:schemeClr val="tx2"/>
              </a:solidFill>
            </a:endParaRPr>
          </a:p>
        </p:txBody>
      </p:sp>
    </p:spTree>
    <p:extLst>
      <p:ext uri="{BB962C8B-B14F-4D97-AF65-F5344CB8AC3E}">
        <p14:creationId xmlns:p14="http://schemas.microsoft.com/office/powerpoint/2010/main" val="81533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tx1"/>
                </a:solidFill>
              </a:rPr>
              <a:t>OBI EFR Usage</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0FFDD56E-21BC-41F9-B81B-D98FD269D2A2}" type="slidenum">
              <a:rPr lang="en-US" smtClean="0"/>
              <a:pPr/>
              <a:t>17</a:t>
            </a:fld>
            <a:endParaRPr lang="en-US" dirty="0"/>
          </a:p>
        </p:txBody>
      </p:sp>
      <p:sp>
        <p:nvSpPr>
          <p:cNvPr id="15" name="Text Placeholder 14"/>
          <p:cNvSpPr>
            <a:spLocks noGrp="1"/>
          </p:cNvSpPr>
          <p:nvPr>
            <p:ph type="body" sz="quarter" idx="13"/>
          </p:nvPr>
        </p:nvSpPr>
        <p:spPr/>
        <p:txBody>
          <a:bodyPr/>
          <a:lstStyle/>
          <a:p>
            <a:r>
              <a:rPr lang="en-US" sz="2400" dirty="0" smtClean="0">
                <a:solidFill>
                  <a:srgbClr val="8C1515"/>
                </a:solidFill>
              </a:rPr>
              <a:t>Usage Demonstrates the Value of OBI and Outreach Efforts</a:t>
            </a:r>
            <a:endParaRPr lang="en-US" sz="2400" dirty="0">
              <a:solidFill>
                <a:srgbClr val="8C1515"/>
              </a:solidFill>
            </a:endParaRPr>
          </a:p>
        </p:txBody>
      </p:sp>
      <p:sp>
        <p:nvSpPr>
          <p:cNvPr id="17" name="TextBox 16"/>
          <p:cNvSpPr txBox="1"/>
          <p:nvPr/>
        </p:nvSpPr>
        <p:spPr>
          <a:xfrm>
            <a:off x="2123672" y="1291127"/>
            <a:ext cx="5081777" cy="707886"/>
          </a:xfrm>
          <a:prstGeom prst="rect">
            <a:avLst/>
          </a:prstGeom>
          <a:noFill/>
        </p:spPr>
        <p:txBody>
          <a:bodyPr wrap="none" rtlCol="0">
            <a:spAutoFit/>
          </a:bodyPr>
          <a:lstStyle/>
          <a:p>
            <a:pPr algn="ctr"/>
            <a:r>
              <a:rPr lang="en-US" sz="2000" b="1" dirty="0" smtClean="0">
                <a:solidFill>
                  <a:schemeClr val="tx2"/>
                </a:solidFill>
              </a:rPr>
              <a:t>2,114 Distinct OBI Users in the Last 12 Months</a:t>
            </a:r>
          </a:p>
          <a:p>
            <a:pPr algn="ctr"/>
            <a:r>
              <a:rPr lang="en-US" sz="2000" b="1" dirty="0" smtClean="0">
                <a:solidFill>
                  <a:schemeClr val="tx2"/>
                </a:solidFill>
              </a:rPr>
              <a:t>2,368 Distinct OBI Users since OBI began!</a:t>
            </a:r>
            <a:endParaRPr lang="en-US" b="1" dirty="0" smtClean="0">
              <a:solidFill>
                <a:schemeClr val="tx2"/>
              </a:solidFill>
            </a:endParaRPr>
          </a:p>
        </p:txBody>
      </p:sp>
      <p:graphicFrame>
        <p:nvGraphicFramePr>
          <p:cNvPr id="14" name="Content Placeholder 13"/>
          <p:cNvGraphicFramePr>
            <a:graphicFrameLocks noGrp="1"/>
          </p:cNvGraphicFramePr>
          <p:nvPr>
            <p:ph idx="1"/>
            <p:extLst/>
          </p:nvPr>
        </p:nvGraphicFramePr>
        <p:xfrm>
          <a:off x="423863" y="4888976"/>
          <a:ext cx="8229599" cy="1381194"/>
        </p:xfrm>
        <a:graphic>
          <a:graphicData uri="http://schemas.openxmlformats.org/drawingml/2006/table">
            <a:tbl>
              <a:tblPr/>
              <a:tblGrid>
                <a:gridCol w="1012874"/>
                <a:gridCol w="1443345"/>
                <a:gridCol w="1443345"/>
                <a:gridCol w="1443345"/>
                <a:gridCol w="1443345"/>
                <a:gridCol w="1443345"/>
              </a:tblGrid>
              <a:tr h="246888">
                <a:tc>
                  <a:txBody>
                    <a:bodyPr/>
                    <a:lstStyle/>
                    <a:p>
                      <a:pPr algn="l" fontAlgn="b"/>
                      <a:r>
                        <a:rPr lang="en-US" sz="1100" b="0" i="0" u="none" strike="noStrike" dirty="0">
                          <a:solidFill>
                            <a:srgbClr val="000000"/>
                          </a:solidFill>
                          <a:effectLst/>
                          <a:latin typeface="Calibri" panose="020F0502020204030204" pitchFamily="34" charset="0"/>
                        </a:rPr>
                        <a:t> </a:t>
                      </a:r>
                    </a:p>
                  </a:txBody>
                  <a:tcPr marL="9496" marR="9496" marT="9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496" marR="9496" marT="9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2C28B"/>
                    </a:solidFill>
                  </a:tcPr>
                </a:tc>
                <a:tc gridSpan="3">
                  <a:txBody>
                    <a:bodyPr/>
                    <a:lstStyle/>
                    <a:p>
                      <a:pPr algn="ctr" fontAlgn="b"/>
                      <a:r>
                        <a:rPr lang="en-US" sz="1400" b="1" i="0" u="none" strike="noStrike" dirty="0">
                          <a:solidFill>
                            <a:srgbClr val="FFFFFF"/>
                          </a:solidFill>
                          <a:effectLst/>
                          <a:latin typeface="Calibri" panose="020F0502020204030204" pitchFamily="34" charset="0"/>
                        </a:rPr>
                        <a:t>Integrated Payments and Expenditure Reporting</a:t>
                      </a:r>
                    </a:p>
                  </a:txBody>
                  <a:tcPr marL="9496" marR="9496" marT="9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C1515"/>
                    </a:solidFill>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496" marR="9496" marT="9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ED9D5"/>
                    </a:solidFill>
                  </a:tcPr>
                </a:tc>
              </a:tr>
              <a:tr h="458111">
                <a:tc>
                  <a:txBody>
                    <a:bodyPr/>
                    <a:lstStyle/>
                    <a:p>
                      <a:pPr algn="ctr" fontAlgn="ctr"/>
                      <a:r>
                        <a:rPr lang="en-US" sz="1100" b="1" i="0" u="none" strike="noStrike" dirty="0">
                          <a:solidFill>
                            <a:srgbClr val="000000"/>
                          </a:solidFill>
                          <a:effectLst/>
                          <a:latin typeface="Calibri" panose="020F0502020204030204" pitchFamily="34" charset="0"/>
                        </a:rPr>
                        <a:t>Subject Area</a:t>
                      </a:r>
                    </a:p>
                  </a:txBody>
                  <a:tcPr marL="9496" marR="9496" marT="9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effectLst/>
                          <a:latin typeface="Calibri" panose="020F0502020204030204" pitchFamily="34" charset="0"/>
                        </a:rPr>
                        <a:t>Payroll and Labor Management Reporting</a:t>
                      </a:r>
                    </a:p>
                  </a:txBody>
                  <a:tcPr marL="9496" marR="9496" marT="9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2C28B"/>
                    </a:solidFill>
                  </a:tcPr>
                </a:tc>
                <a:tc>
                  <a:txBody>
                    <a:bodyPr/>
                    <a:lstStyle/>
                    <a:p>
                      <a:pPr algn="ctr" fontAlgn="b"/>
                      <a:r>
                        <a:rPr lang="en-US" sz="1200" b="1" i="0" u="none" strike="noStrike" dirty="0">
                          <a:solidFill>
                            <a:srgbClr val="000000"/>
                          </a:solidFill>
                          <a:effectLst/>
                          <a:latin typeface="Calibri" panose="020F0502020204030204" pitchFamily="34" charset="0"/>
                        </a:rPr>
                        <a:t>Expense Requests Reporting</a:t>
                      </a:r>
                    </a:p>
                  </a:txBody>
                  <a:tcPr marL="9496" marR="9496" marT="9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86666"/>
                    </a:solidFill>
                  </a:tcPr>
                </a:tc>
                <a:tc>
                  <a:txBody>
                    <a:bodyPr/>
                    <a:lstStyle/>
                    <a:p>
                      <a:pPr algn="ctr" fontAlgn="b"/>
                      <a:r>
                        <a:rPr lang="en-US" sz="1200" b="1" i="0" u="none" strike="noStrike" dirty="0">
                          <a:solidFill>
                            <a:srgbClr val="000000"/>
                          </a:solidFill>
                          <a:effectLst/>
                          <a:latin typeface="Calibri" panose="020F0502020204030204" pitchFamily="34" charset="0"/>
                        </a:rPr>
                        <a:t>Consolidated Expenditure Reporting</a:t>
                      </a:r>
                    </a:p>
                  </a:txBody>
                  <a:tcPr marL="9496" marR="9496" marT="9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F9595"/>
                    </a:solidFill>
                  </a:tcPr>
                </a:tc>
                <a:tc>
                  <a:txBody>
                    <a:bodyPr/>
                    <a:lstStyle/>
                    <a:p>
                      <a:pPr algn="ctr" fontAlgn="b"/>
                      <a:r>
                        <a:rPr lang="en-US" sz="1200" b="1" i="0" u="none" strike="noStrike" dirty="0">
                          <a:solidFill>
                            <a:srgbClr val="000000"/>
                          </a:solidFill>
                          <a:effectLst/>
                          <a:latin typeface="Calibri" panose="020F0502020204030204" pitchFamily="34" charset="0"/>
                        </a:rPr>
                        <a:t>Procure to Pay Detail Reporting</a:t>
                      </a:r>
                    </a:p>
                  </a:txBody>
                  <a:tcPr marL="9496" marR="9496" marT="9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6C0C0"/>
                    </a:solidFill>
                  </a:tcPr>
                </a:tc>
                <a:tc>
                  <a:txBody>
                    <a:bodyPr/>
                    <a:lstStyle/>
                    <a:p>
                      <a:pPr algn="ctr" fontAlgn="b"/>
                      <a:r>
                        <a:rPr lang="en-US" sz="1200" b="1" i="0" u="none" strike="noStrike" dirty="0">
                          <a:solidFill>
                            <a:srgbClr val="000000"/>
                          </a:solidFill>
                          <a:effectLst/>
                          <a:latin typeface="Calibri" panose="020F0502020204030204" pitchFamily="34" charset="0"/>
                        </a:rPr>
                        <a:t>Revenue and Fund Management Reporting</a:t>
                      </a:r>
                    </a:p>
                  </a:txBody>
                  <a:tcPr marL="9496" marR="9496" marT="9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ED9D5"/>
                    </a:solidFill>
                  </a:tcPr>
                </a:tc>
              </a:tr>
              <a:tr h="314913">
                <a:tc>
                  <a:txBody>
                    <a:bodyPr/>
                    <a:lstStyle/>
                    <a:p>
                      <a:pPr algn="l" fontAlgn="b"/>
                      <a:r>
                        <a:rPr lang="en-US" sz="1100" b="1" i="0" u="none" strike="noStrike" dirty="0" smtClean="0">
                          <a:solidFill>
                            <a:srgbClr val="000000"/>
                          </a:solidFill>
                          <a:effectLst/>
                          <a:latin typeface="Calibri" panose="020F0502020204030204" pitchFamily="34" charset="0"/>
                        </a:rPr>
                        <a:t>Go-Live </a:t>
                      </a:r>
                      <a:r>
                        <a:rPr lang="en-US" sz="1100" b="1" i="0" u="none" strike="noStrike" dirty="0">
                          <a:solidFill>
                            <a:srgbClr val="000000"/>
                          </a:solidFill>
                          <a:effectLst/>
                          <a:latin typeface="Calibri" panose="020F0502020204030204" pitchFamily="34" charset="0"/>
                        </a:rPr>
                        <a:t>date</a:t>
                      </a:r>
                      <a:r>
                        <a:rPr lang="en-US" sz="1100" b="1" i="0" u="none" strike="noStrike" dirty="0" smtClean="0">
                          <a:solidFill>
                            <a:srgbClr val="000000"/>
                          </a:solidFill>
                          <a:effectLst/>
                          <a:latin typeface="Calibri" panose="020F0502020204030204" pitchFamily="34" charset="0"/>
                        </a:rPr>
                        <a:t>:</a:t>
                      </a:r>
                    </a:p>
                    <a:p>
                      <a:pPr algn="ctr" fontAlgn="b"/>
                      <a:endParaRPr lang="en-US" sz="700" b="1" i="0" u="none" strike="noStrike" dirty="0">
                        <a:solidFill>
                          <a:srgbClr val="000000"/>
                        </a:solidFill>
                        <a:effectLst/>
                        <a:latin typeface="Calibri" panose="020F0502020204030204" pitchFamily="34" charset="0"/>
                      </a:endParaRPr>
                    </a:p>
                  </a:txBody>
                  <a:tcPr marL="9496" marR="9496" marT="9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Calibri" panose="020F0502020204030204" pitchFamily="34" charset="0"/>
                        </a:rPr>
                        <a:t>08/19/2013</a:t>
                      </a:r>
                    </a:p>
                  </a:txBody>
                  <a:tcPr marL="9496" marR="9496" marT="9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2C28B"/>
                    </a:solidFill>
                  </a:tcPr>
                </a:tc>
                <a:tc>
                  <a:txBody>
                    <a:bodyPr/>
                    <a:lstStyle/>
                    <a:p>
                      <a:pPr algn="ctr" fontAlgn="ctr"/>
                      <a:r>
                        <a:rPr lang="en-US" sz="1000" b="1" i="0" u="none" strike="noStrike">
                          <a:solidFill>
                            <a:srgbClr val="000000"/>
                          </a:solidFill>
                          <a:effectLst/>
                          <a:latin typeface="Calibri" panose="020F0502020204030204" pitchFamily="34" charset="0"/>
                        </a:rPr>
                        <a:t>02/09/2015</a:t>
                      </a:r>
                    </a:p>
                  </a:txBody>
                  <a:tcPr marL="9496" marR="9496" marT="9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86666"/>
                    </a:solidFill>
                  </a:tcPr>
                </a:tc>
                <a:tc>
                  <a:txBody>
                    <a:bodyPr/>
                    <a:lstStyle/>
                    <a:p>
                      <a:pPr algn="ctr" fontAlgn="ctr"/>
                      <a:r>
                        <a:rPr lang="en-US" sz="1000" b="1" i="0" u="none" strike="noStrike" dirty="0">
                          <a:solidFill>
                            <a:srgbClr val="000000"/>
                          </a:solidFill>
                          <a:effectLst/>
                          <a:latin typeface="Calibri" panose="020F0502020204030204" pitchFamily="34" charset="0"/>
                        </a:rPr>
                        <a:t>03/21/2016</a:t>
                      </a:r>
                    </a:p>
                  </a:txBody>
                  <a:tcPr marL="9496" marR="9496" marT="9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F9595"/>
                    </a:solidFill>
                  </a:tcPr>
                </a:tc>
                <a:tc>
                  <a:txBody>
                    <a:bodyPr/>
                    <a:lstStyle/>
                    <a:p>
                      <a:pPr algn="ctr" fontAlgn="ctr"/>
                      <a:r>
                        <a:rPr lang="en-US" sz="1000" b="1" i="0" u="none" strike="noStrike" dirty="0">
                          <a:solidFill>
                            <a:srgbClr val="000000"/>
                          </a:solidFill>
                          <a:effectLst/>
                          <a:latin typeface="Calibri" panose="020F0502020204030204" pitchFamily="34" charset="0"/>
                        </a:rPr>
                        <a:t>04/10/2017</a:t>
                      </a:r>
                    </a:p>
                  </a:txBody>
                  <a:tcPr marL="9496" marR="9496" marT="9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6C0C0"/>
                    </a:solidFill>
                  </a:tcPr>
                </a:tc>
                <a:tc>
                  <a:txBody>
                    <a:bodyPr/>
                    <a:lstStyle/>
                    <a:p>
                      <a:pPr algn="ctr" fontAlgn="ctr"/>
                      <a:r>
                        <a:rPr lang="en-US" sz="1000" b="1" i="1" u="none" strike="noStrike" dirty="0" smtClean="0">
                          <a:solidFill>
                            <a:srgbClr val="000000"/>
                          </a:solidFill>
                          <a:effectLst/>
                          <a:latin typeface="Calibri" panose="020F0502020204030204" pitchFamily="34" charset="0"/>
                        </a:rPr>
                        <a:t>08/11/2017</a:t>
                      </a:r>
                      <a:endParaRPr lang="en-US" sz="1000" b="1" i="1" u="none" strike="noStrike" dirty="0">
                        <a:solidFill>
                          <a:srgbClr val="000000"/>
                        </a:solidFill>
                        <a:effectLst/>
                        <a:latin typeface="Calibri" panose="020F0502020204030204" pitchFamily="34" charset="0"/>
                      </a:endParaRPr>
                    </a:p>
                  </a:txBody>
                  <a:tcPr marL="9496" marR="9496" marT="9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ED9D5"/>
                    </a:solidFill>
                  </a:tcPr>
                </a:tc>
              </a:tr>
              <a:tr h="261257">
                <a:tc>
                  <a:txBody>
                    <a:bodyPr/>
                    <a:lstStyle/>
                    <a:p>
                      <a:pPr algn="ctr" fontAlgn="b"/>
                      <a:r>
                        <a:rPr lang="en-US" sz="1100" b="1" i="0" u="none" strike="noStrike" dirty="0">
                          <a:solidFill>
                            <a:srgbClr val="000000"/>
                          </a:solidFill>
                          <a:effectLst/>
                          <a:latin typeface="Calibri" panose="020F0502020204030204" pitchFamily="34" charset="0"/>
                        </a:rPr>
                        <a:t>RM3 </a:t>
                      </a:r>
                      <a:r>
                        <a:rPr lang="en-US" sz="1100" b="1" i="0" u="none" strike="noStrike" dirty="0" smtClean="0">
                          <a:solidFill>
                            <a:srgbClr val="000000"/>
                          </a:solidFill>
                          <a:effectLst/>
                          <a:latin typeface="Calibri" panose="020F0502020204030204" pitchFamily="34" charset="0"/>
                        </a:rPr>
                        <a:t>Retire </a:t>
                      </a:r>
                      <a:r>
                        <a:rPr lang="en-US" sz="1100" b="1" i="0" u="none" strike="noStrike" dirty="0">
                          <a:solidFill>
                            <a:srgbClr val="000000"/>
                          </a:solidFill>
                          <a:effectLst/>
                          <a:latin typeface="Calibri" panose="020F0502020204030204" pitchFamily="34" charset="0"/>
                        </a:rPr>
                        <a:t>date:</a:t>
                      </a:r>
                    </a:p>
                  </a:txBody>
                  <a:tcPr marL="9496" marR="9496" marT="9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Calibri" panose="020F0502020204030204" pitchFamily="34" charset="0"/>
                        </a:rPr>
                        <a:t>02/28/2014</a:t>
                      </a:r>
                    </a:p>
                  </a:txBody>
                  <a:tcPr marL="9496" marR="9496" marT="9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C28B"/>
                    </a:solidFill>
                  </a:tcPr>
                </a:tc>
                <a:tc>
                  <a:txBody>
                    <a:bodyPr/>
                    <a:lstStyle/>
                    <a:p>
                      <a:pPr algn="ctr" fontAlgn="ctr"/>
                      <a:r>
                        <a:rPr lang="en-US" sz="1000" b="1" i="0" u="none" strike="noStrike">
                          <a:solidFill>
                            <a:srgbClr val="000000"/>
                          </a:solidFill>
                          <a:effectLst/>
                          <a:latin typeface="Calibri" panose="020F0502020204030204" pitchFamily="34" charset="0"/>
                        </a:rPr>
                        <a:t>10/27/2015</a:t>
                      </a:r>
                    </a:p>
                  </a:txBody>
                  <a:tcPr marL="9496" marR="9496" marT="9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6666"/>
                    </a:solidFill>
                  </a:tcPr>
                </a:tc>
                <a:tc>
                  <a:txBody>
                    <a:bodyPr/>
                    <a:lstStyle/>
                    <a:p>
                      <a:pPr algn="ctr" fontAlgn="ctr"/>
                      <a:r>
                        <a:rPr lang="en-US" sz="1000" b="1" i="0" u="none" strike="noStrike">
                          <a:solidFill>
                            <a:srgbClr val="000000"/>
                          </a:solidFill>
                          <a:effectLst/>
                          <a:latin typeface="Calibri" panose="020F0502020204030204" pitchFamily="34" charset="0"/>
                        </a:rPr>
                        <a:t>10/31/2016</a:t>
                      </a:r>
                    </a:p>
                  </a:txBody>
                  <a:tcPr marL="9496" marR="9496" marT="9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9595"/>
                    </a:solidFill>
                  </a:tcPr>
                </a:tc>
                <a:tc>
                  <a:txBody>
                    <a:bodyPr/>
                    <a:lstStyle/>
                    <a:p>
                      <a:pPr algn="ctr" fontAlgn="ctr"/>
                      <a:r>
                        <a:rPr lang="en-US" sz="1000" b="1" i="1" u="none" strike="noStrike" dirty="0">
                          <a:solidFill>
                            <a:srgbClr val="000000"/>
                          </a:solidFill>
                          <a:effectLst/>
                          <a:latin typeface="Calibri" panose="020F0502020204030204" pitchFamily="34" charset="0"/>
                        </a:rPr>
                        <a:t>07/31/2017</a:t>
                      </a:r>
                    </a:p>
                  </a:txBody>
                  <a:tcPr marL="9496" marR="9496" marT="9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C0C0"/>
                    </a:solidFill>
                  </a:tcPr>
                </a:tc>
                <a:tc>
                  <a:txBody>
                    <a:bodyPr/>
                    <a:lstStyle/>
                    <a:p>
                      <a:pPr algn="ctr" fontAlgn="ctr"/>
                      <a:r>
                        <a:rPr lang="en-US" sz="1000" b="1" i="1" u="none" strike="noStrike" dirty="0">
                          <a:solidFill>
                            <a:srgbClr val="000000"/>
                          </a:solidFill>
                          <a:effectLst/>
                          <a:latin typeface="Calibri" panose="020F0502020204030204" pitchFamily="34" charset="0"/>
                        </a:rPr>
                        <a:t>10/31/2017</a:t>
                      </a:r>
                    </a:p>
                  </a:txBody>
                  <a:tcPr marL="9496" marR="9496" marT="94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D9D5"/>
                    </a:solidFill>
                  </a:tcPr>
                </a:tc>
              </a:tr>
            </a:tbl>
          </a:graphicData>
        </a:graphic>
      </p:graphicFrame>
      <p:graphicFrame>
        <p:nvGraphicFramePr>
          <p:cNvPr id="11" name="Chart 10"/>
          <p:cNvGraphicFramePr>
            <a:graphicFrameLocks/>
          </p:cNvGraphicFramePr>
          <p:nvPr>
            <p:extLst/>
          </p:nvPr>
        </p:nvGraphicFramePr>
        <p:xfrm>
          <a:off x="948267" y="1999013"/>
          <a:ext cx="7705196" cy="2691520"/>
        </p:xfrm>
        <a:graphic>
          <a:graphicData uri="http://schemas.openxmlformats.org/drawingml/2006/chart">
            <c:chart xmlns:c="http://schemas.openxmlformats.org/drawingml/2006/chart" xmlns:r="http://schemas.openxmlformats.org/officeDocument/2006/relationships" r:id="rId3"/>
          </a:graphicData>
        </a:graphic>
      </p:graphicFrame>
      <p:sp>
        <p:nvSpPr>
          <p:cNvPr id="16" name="Footer Placeholder 3"/>
          <p:cNvSpPr txBox="1">
            <a:spLocks/>
          </p:cNvSpPr>
          <p:nvPr/>
        </p:nvSpPr>
        <p:spPr>
          <a:xfrm>
            <a:off x="3614977" y="6470704"/>
            <a:ext cx="4426094" cy="27432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baseline="0">
                <a:solidFill>
                  <a:schemeClr val="tx1">
                    <a:lumMod val="90000"/>
                    <a:lumOff val="1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smtClean="0"/>
              <a:t>EMEA</a:t>
            </a:r>
            <a:r>
              <a:rPr lang="en-US" dirty="0" smtClean="0"/>
              <a:t> Alliance   11-12 October 2016</a:t>
            </a:r>
            <a:endParaRPr lang="en-US" dirty="0"/>
          </a:p>
        </p:txBody>
      </p:sp>
    </p:spTree>
    <p:extLst>
      <p:ext uri="{BB962C8B-B14F-4D97-AF65-F5344CB8AC3E}">
        <p14:creationId xmlns:p14="http://schemas.microsoft.com/office/powerpoint/2010/main" val="1533367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560" y="236905"/>
            <a:ext cx="4288170" cy="1655690"/>
          </a:xfrm>
        </p:spPr>
        <p:txBody>
          <a:bodyPr>
            <a:normAutofit/>
          </a:bodyPr>
          <a:lstStyle/>
          <a:p>
            <a:r>
              <a:rPr lang="en-US" sz="4800" b="1" dirty="0" smtClean="0">
                <a:solidFill>
                  <a:schemeClr val="tx1"/>
                </a:solidFill>
              </a:rPr>
              <a:t>Questions?</a:t>
            </a:r>
            <a:endParaRPr lang="en-US" sz="4800" b="1" dirty="0">
              <a:solidFill>
                <a:schemeClr val="tx1"/>
              </a:solidFill>
            </a:endParaRPr>
          </a:p>
        </p:txBody>
      </p:sp>
      <p:sp>
        <p:nvSpPr>
          <p:cNvPr id="4" name="Rectangle 3"/>
          <p:cNvSpPr/>
          <p:nvPr/>
        </p:nvSpPr>
        <p:spPr>
          <a:xfrm>
            <a:off x="562062" y="822121"/>
            <a:ext cx="45719" cy="914400"/>
          </a:xfrm>
          <a:prstGeom prst="rect">
            <a:avLst/>
          </a:prstGeom>
          <a:solidFill>
            <a:srgbClr val="80101C"/>
          </a:solidFill>
          <a:ln>
            <a:solidFill>
              <a:srgbClr val="801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Slide Number Placeholder 33"/>
          <p:cNvSpPr>
            <a:spLocks noGrp="1"/>
          </p:cNvSpPr>
          <p:nvPr>
            <p:ph type="sldNum" sz="quarter" idx="12"/>
          </p:nvPr>
        </p:nvSpPr>
        <p:spPr/>
        <p:txBody>
          <a:bodyPr/>
          <a:lstStyle/>
          <a:p>
            <a:fld id="{3A636B23-8F6D-4947-88AC-038BF7B2E127}" type="slidenum">
              <a:rPr lang="en-US" smtClean="0"/>
              <a:t>18</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3954" y="1557669"/>
            <a:ext cx="3455823" cy="3455823"/>
          </a:xfrm>
          <a:prstGeom prst="rect">
            <a:avLst/>
          </a:prstGeom>
        </p:spPr>
      </p:pic>
      <p:sp>
        <p:nvSpPr>
          <p:cNvPr id="8" name="Footer Placeholder 3"/>
          <p:cNvSpPr txBox="1">
            <a:spLocks/>
          </p:cNvSpPr>
          <p:nvPr/>
        </p:nvSpPr>
        <p:spPr>
          <a:xfrm>
            <a:off x="3674610" y="6470704"/>
            <a:ext cx="4426094" cy="27432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baseline="0">
                <a:solidFill>
                  <a:schemeClr val="tx1">
                    <a:lumMod val="90000"/>
                    <a:lumOff val="1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smtClean="0"/>
              <a:t>EMEA</a:t>
            </a:r>
            <a:r>
              <a:rPr lang="en-US" dirty="0" smtClean="0"/>
              <a:t> Alliance   11-12 October 2016</a:t>
            </a:r>
            <a:endParaRPr lang="en-US" dirty="0"/>
          </a:p>
        </p:txBody>
      </p:sp>
    </p:spTree>
    <p:extLst>
      <p:ext uri="{BB962C8B-B14F-4D97-AF65-F5344CB8AC3E}">
        <p14:creationId xmlns:p14="http://schemas.microsoft.com/office/powerpoint/2010/main" val="459780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078" y="4739158"/>
            <a:ext cx="1905000" cy="1905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359983"/>
            <a:ext cx="3800475" cy="3705225"/>
          </a:xfrm>
          <a:prstGeom prst="rect">
            <a:avLst/>
          </a:prstGeom>
        </p:spPr>
      </p:pic>
      <p:sp>
        <p:nvSpPr>
          <p:cNvPr id="3" name="Footer Placeholder 2"/>
          <p:cNvSpPr>
            <a:spLocks noGrp="1"/>
          </p:cNvSpPr>
          <p:nvPr>
            <p:ph type="ftr" sz="quarter" idx="11"/>
          </p:nvPr>
        </p:nvSpPr>
        <p:spPr/>
        <p:txBody>
          <a:bodyPr/>
          <a:lstStyle/>
          <a:p>
            <a:r>
              <a:rPr lang="en-US" dirty="0"/>
              <a:t>EMEA Alliance   16-17 October 2017</a:t>
            </a:r>
          </a:p>
        </p:txBody>
      </p:sp>
      <p:pic>
        <p:nvPicPr>
          <p:cNvPr id="8" name="Picture Placeholder 7"/>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t="12493" b="12493"/>
          <a:stretch>
            <a:fillRect/>
          </a:stretch>
        </p:blipFill>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282" y="634273"/>
            <a:ext cx="3237790" cy="3156643"/>
          </a:xfrm>
          <a:prstGeom prst="rect">
            <a:avLst/>
          </a:prstGeom>
        </p:spPr>
      </p:pic>
    </p:spTree>
    <p:extLst>
      <p:ext uri="{BB962C8B-B14F-4D97-AF65-F5344CB8AC3E}">
        <p14:creationId xmlns:p14="http://schemas.microsoft.com/office/powerpoint/2010/main" val="3684902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smtClean="0"/>
              <a:t>Lisa Skinner	</a:t>
            </a:r>
            <a:endParaRPr lang="en-US" dirty="0"/>
          </a:p>
        </p:txBody>
      </p:sp>
      <p:sp>
        <p:nvSpPr>
          <p:cNvPr id="4" name="Content Placeholder 3"/>
          <p:cNvSpPr>
            <a:spLocks noGrp="1"/>
          </p:cNvSpPr>
          <p:nvPr>
            <p:ph sz="half" idx="2"/>
          </p:nvPr>
        </p:nvSpPr>
        <p:spPr>
          <a:xfrm>
            <a:off x="768095" y="2967787"/>
            <a:ext cx="6847355" cy="2818863"/>
          </a:xfrm>
        </p:spPr>
        <p:txBody>
          <a:bodyPr>
            <a:normAutofit/>
          </a:bodyPr>
          <a:lstStyle/>
          <a:p>
            <a:r>
              <a:rPr lang="en-US" dirty="0" smtClean="0"/>
              <a:t>Financial Management Services</a:t>
            </a:r>
          </a:p>
          <a:p>
            <a:pPr lvl="1"/>
            <a:r>
              <a:rPr lang="en-US" sz="1800" dirty="0" smtClean="0"/>
              <a:t>Manager, Business Enablement &amp; Special Projects</a:t>
            </a:r>
          </a:p>
          <a:p>
            <a:r>
              <a:rPr lang="en-US" dirty="0" smtClean="0"/>
              <a:t>Stanford University</a:t>
            </a:r>
            <a:endParaRPr lang="en-US" dirty="0"/>
          </a:p>
          <a:p>
            <a:r>
              <a:rPr lang="en-US" dirty="0" smtClean="0"/>
              <a:t>lskinner@Stanford.edu</a:t>
            </a:r>
            <a:endParaRPr lang="en-US" dirty="0"/>
          </a:p>
        </p:txBody>
      </p:sp>
      <p:sp>
        <p:nvSpPr>
          <p:cNvPr id="10" name="Footer Placeholder 9"/>
          <p:cNvSpPr>
            <a:spLocks noGrp="1"/>
          </p:cNvSpPr>
          <p:nvPr>
            <p:ph type="ftr" sz="quarter" idx="11"/>
          </p:nvPr>
        </p:nvSpPr>
        <p:spPr/>
        <p:txBody>
          <a:bodyPr/>
          <a:lstStyle/>
          <a:p>
            <a:r>
              <a:rPr lang="en-US" dirty="0"/>
              <a:t>EMEA Alliance   16-17 October 2017</a:t>
            </a:r>
          </a:p>
        </p:txBody>
      </p:sp>
    </p:spTree>
    <p:extLst>
      <p:ext uri="{BB962C8B-B14F-4D97-AF65-F5344CB8AC3E}">
        <p14:creationId xmlns:p14="http://schemas.microsoft.com/office/powerpoint/2010/main" val="829274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1"/>
          </p:nvPr>
        </p:nvSpPr>
        <p:spPr/>
        <p:txBody>
          <a:bodyPr/>
          <a:lstStyle/>
          <a:p>
            <a:r>
              <a:rPr lang="en-US" dirty="0"/>
              <a:t>EMEA Alliance   16-17 October 2017</a:t>
            </a:r>
          </a:p>
        </p:txBody>
      </p:sp>
      <p:sp>
        <p:nvSpPr>
          <p:cNvPr id="11" name="Title 1"/>
          <p:cNvSpPr>
            <a:spLocks noGrp="1"/>
          </p:cNvSpPr>
          <p:nvPr>
            <p:ph type="title"/>
          </p:nvPr>
        </p:nvSpPr>
        <p:spPr>
          <a:xfrm>
            <a:off x="768096" y="585216"/>
            <a:ext cx="7290054" cy="790823"/>
          </a:xfrm>
        </p:spPr>
        <p:txBody>
          <a:bodyPr>
            <a:normAutofit fontScale="90000"/>
          </a:bodyPr>
          <a:lstStyle/>
          <a:p>
            <a:r>
              <a:rPr lang="en-US" dirty="0" smtClean="0"/>
              <a:t>Stanford </a:t>
            </a:r>
            <a:r>
              <a:rPr lang="en-US" dirty="0"/>
              <a:t>University </a:t>
            </a:r>
            <a:br>
              <a:rPr lang="en-US" dirty="0"/>
            </a:br>
            <a:r>
              <a:rPr lang="en-US" sz="2200" dirty="0"/>
              <a:t>Located in Stanford, CA (between San Francisco and San Jose)</a:t>
            </a:r>
            <a:br>
              <a:rPr lang="en-US" sz="2200" dirty="0"/>
            </a:br>
            <a:endParaRPr lang="en-US" sz="2200" dirty="0"/>
          </a:p>
        </p:txBody>
      </p:sp>
      <p:pic>
        <p:nvPicPr>
          <p:cNvPr id="16" name="Picture 15"/>
          <p:cNvPicPr>
            <a:picLocks noChangeAspect="1"/>
          </p:cNvPicPr>
          <p:nvPr/>
        </p:nvPicPr>
        <p:blipFill>
          <a:blip r:embed="rId2"/>
          <a:stretch>
            <a:fillRect/>
          </a:stretch>
        </p:blipFill>
        <p:spPr>
          <a:xfrm>
            <a:off x="3400344" y="1328134"/>
            <a:ext cx="4390476" cy="5190476"/>
          </a:xfrm>
          <a:prstGeom prst="rect">
            <a:avLst/>
          </a:prstGeom>
        </p:spPr>
      </p:pic>
      <p:sp>
        <p:nvSpPr>
          <p:cNvPr id="18" name="Rounded Rectangular Callout 17"/>
          <p:cNvSpPr/>
          <p:nvPr/>
        </p:nvSpPr>
        <p:spPr>
          <a:xfrm>
            <a:off x="655094" y="3220872"/>
            <a:ext cx="1897038" cy="859809"/>
          </a:xfrm>
          <a:prstGeom prst="wedgeRoundRectCallout">
            <a:avLst>
              <a:gd name="adj1" fmla="val 140318"/>
              <a:gd name="adj2" fmla="val 1560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FF0000"/>
                </a:solidFill>
              </a:rPr>
              <a:t>Stanford is here…</a:t>
            </a:r>
            <a:endParaRPr lang="en-US" dirty="0">
              <a:solidFill>
                <a:srgbClr val="FF0000"/>
              </a:solidFill>
            </a:endParaRPr>
          </a:p>
        </p:txBody>
      </p:sp>
      <p:sp>
        <p:nvSpPr>
          <p:cNvPr id="20" name="Rounded Rectangular Callout 19"/>
          <p:cNvSpPr/>
          <p:nvPr/>
        </p:nvSpPr>
        <p:spPr>
          <a:xfrm>
            <a:off x="2027719" y="5384481"/>
            <a:ext cx="1897038" cy="859809"/>
          </a:xfrm>
          <a:prstGeom prst="wedgeRoundRectCallout">
            <a:avLst>
              <a:gd name="adj1" fmla="val 190678"/>
              <a:gd name="adj2" fmla="val -2090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FF0000"/>
                </a:solidFill>
              </a:rPr>
              <a:t>Lisa lives here…</a:t>
            </a:r>
            <a:endParaRPr lang="en-US" dirty="0">
              <a:solidFill>
                <a:srgbClr val="FF0000"/>
              </a:solidFill>
            </a:endParaRPr>
          </a:p>
        </p:txBody>
      </p:sp>
      <p:cxnSp>
        <p:nvCxnSpPr>
          <p:cNvPr id="24" name="Straight Arrow Connector 23"/>
          <p:cNvCxnSpPr/>
          <p:nvPr/>
        </p:nvCxnSpPr>
        <p:spPr>
          <a:xfrm>
            <a:off x="5008557" y="3756656"/>
            <a:ext cx="1521151" cy="173389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3"/>
          <a:stretch>
            <a:fillRect/>
          </a:stretch>
        </p:blipFill>
        <p:spPr>
          <a:xfrm rot="1208257" flipH="1">
            <a:off x="6888477" y="3959366"/>
            <a:ext cx="822696" cy="608774"/>
          </a:xfrm>
          <a:prstGeom prst="rect">
            <a:avLst/>
          </a:prstGeom>
        </p:spPr>
      </p:pic>
      <p:sp>
        <p:nvSpPr>
          <p:cNvPr id="29" name="Rounded Rectangular Callout 28"/>
          <p:cNvSpPr/>
          <p:nvPr/>
        </p:nvSpPr>
        <p:spPr>
          <a:xfrm>
            <a:off x="6190303" y="2906579"/>
            <a:ext cx="1897038" cy="859809"/>
          </a:xfrm>
          <a:prstGeom prst="wedgeRoundRectCallout">
            <a:avLst>
              <a:gd name="adj1" fmla="val -80545"/>
              <a:gd name="adj2" fmla="val 11877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FF0000"/>
                </a:solidFill>
              </a:rPr>
              <a:t>380 miles</a:t>
            </a:r>
          </a:p>
          <a:p>
            <a:pPr algn="ctr"/>
            <a:r>
              <a:rPr lang="en-US" dirty="0" smtClean="0">
                <a:solidFill>
                  <a:srgbClr val="FF0000"/>
                </a:solidFill>
              </a:rPr>
              <a:t>611 kilometers</a:t>
            </a:r>
            <a:endParaRPr lang="en-US" dirty="0">
              <a:solidFill>
                <a:srgbClr val="FF0000"/>
              </a:solidFill>
            </a:endParaRPr>
          </a:p>
        </p:txBody>
      </p:sp>
    </p:spTree>
    <p:extLst>
      <p:ext uri="{BB962C8B-B14F-4D97-AF65-F5344CB8AC3E}">
        <p14:creationId xmlns:p14="http://schemas.microsoft.com/office/powerpoint/2010/main" val="1892750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92" y="3930329"/>
            <a:ext cx="3119391" cy="1263108"/>
          </a:xfrm>
        </p:spPr>
        <p:txBody>
          <a:bodyPr/>
          <a:lstStyle/>
          <a:p>
            <a:r>
              <a:rPr lang="en-US" dirty="0" smtClean="0"/>
              <a:t>Stanford University</a:t>
            </a:r>
            <a:endParaRPr lang="en-US" dirty="0"/>
          </a:p>
        </p:txBody>
      </p:sp>
      <p:sp>
        <p:nvSpPr>
          <p:cNvPr id="4" name="Text Placeholder 3"/>
          <p:cNvSpPr>
            <a:spLocks noGrp="1"/>
          </p:cNvSpPr>
          <p:nvPr>
            <p:ph type="body" sz="half" idx="2"/>
          </p:nvPr>
        </p:nvSpPr>
        <p:spPr>
          <a:xfrm>
            <a:off x="3364637" y="3736963"/>
            <a:ext cx="5779363" cy="2841390"/>
          </a:xfrm>
          <a:solidFill>
            <a:schemeClr val="bg1"/>
          </a:solidFill>
        </p:spPr>
        <p:txBody>
          <a:bodyPr>
            <a:normAutofit lnSpcReduction="10000"/>
          </a:bodyPr>
          <a:lstStyle/>
          <a:p>
            <a:pPr>
              <a:lnSpc>
                <a:spcPct val="140000"/>
              </a:lnSpc>
              <a:buFont typeface="Wingdings" pitchFamily="2" charset="2"/>
              <a:buChar char="v"/>
              <a:defRPr/>
            </a:pPr>
            <a:r>
              <a:rPr lang="en-US" dirty="0"/>
              <a:t>Stanford is a </a:t>
            </a:r>
            <a:r>
              <a:rPr lang="en-US" dirty="0" smtClean="0"/>
              <a:t>$5.9 </a:t>
            </a:r>
            <a:r>
              <a:rPr lang="en-US" dirty="0"/>
              <a:t>billion enterprise with $</a:t>
            </a:r>
            <a:r>
              <a:rPr lang="en-US" dirty="0" smtClean="0"/>
              <a:t>22.4 </a:t>
            </a:r>
            <a:r>
              <a:rPr lang="en-US" dirty="0"/>
              <a:t>billion endowment</a:t>
            </a:r>
          </a:p>
          <a:p>
            <a:pPr>
              <a:lnSpc>
                <a:spcPct val="140000"/>
              </a:lnSpc>
              <a:buFont typeface="Wingdings" pitchFamily="2" charset="2"/>
              <a:buChar char="v"/>
              <a:defRPr/>
            </a:pPr>
            <a:r>
              <a:rPr lang="en-US" dirty="0" smtClean="0"/>
              <a:t>Opened1891</a:t>
            </a:r>
            <a:endParaRPr lang="en-US" dirty="0"/>
          </a:p>
          <a:p>
            <a:pPr>
              <a:lnSpc>
                <a:spcPct val="140000"/>
              </a:lnSpc>
              <a:buFont typeface="Wingdings" pitchFamily="2" charset="2"/>
              <a:buChar char="v"/>
              <a:defRPr/>
            </a:pPr>
            <a:r>
              <a:rPr lang="en-US" dirty="0" smtClean="0"/>
              <a:t>2,180 faculty members, 19 Nobel Laureates are current members of the Stanford community</a:t>
            </a:r>
          </a:p>
          <a:p>
            <a:pPr>
              <a:lnSpc>
                <a:spcPct val="140000"/>
              </a:lnSpc>
              <a:buFont typeface="Wingdings" pitchFamily="2" charset="2"/>
              <a:buChar char="v"/>
              <a:defRPr/>
            </a:pPr>
            <a:r>
              <a:rPr lang="en-US" dirty="0" smtClean="0"/>
              <a:t>4:1 Student to faculty ratio</a:t>
            </a:r>
          </a:p>
          <a:p>
            <a:pPr>
              <a:lnSpc>
                <a:spcPct val="140000"/>
              </a:lnSpc>
              <a:buFont typeface="Wingdings" pitchFamily="2" charset="2"/>
              <a:buChar char="v"/>
              <a:defRPr/>
            </a:pPr>
            <a:r>
              <a:rPr lang="en-US" dirty="0" smtClean="0"/>
              <a:t>Enrollment </a:t>
            </a:r>
            <a:r>
              <a:rPr lang="en-US" dirty="0"/>
              <a:t>(</a:t>
            </a:r>
            <a:r>
              <a:rPr lang="en-US" dirty="0" smtClean="0"/>
              <a:t>2017): </a:t>
            </a:r>
            <a:endParaRPr lang="en-US" dirty="0"/>
          </a:p>
          <a:p>
            <a:pPr marL="1028700" lvl="4">
              <a:lnSpc>
                <a:spcPct val="140000"/>
              </a:lnSpc>
              <a:defRPr/>
            </a:pPr>
            <a:r>
              <a:rPr lang="en-US" sz="1400" dirty="0" smtClean="0"/>
              <a:t>7,032 </a:t>
            </a:r>
            <a:r>
              <a:rPr lang="en-US" sz="1400" dirty="0"/>
              <a:t>undergraduate </a:t>
            </a:r>
          </a:p>
          <a:p>
            <a:pPr marL="1028700" lvl="4">
              <a:lnSpc>
                <a:spcPct val="140000"/>
              </a:lnSpc>
              <a:defRPr/>
            </a:pPr>
            <a:r>
              <a:rPr lang="en-US" sz="1400" dirty="0" smtClean="0"/>
              <a:t>9,304 </a:t>
            </a:r>
            <a:r>
              <a:rPr lang="en-US" sz="1400" dirty="0"/>
              <a:t>graduate students</a:t>
            </a:r>
          </a:p>
        </p:txBody>
      </p:sp>
      <p:sp>
        <p:nvSpPr>
          <p:cNvPr id="3" name="Footer Placeholder 2"/>
          <p:cNvSpPr>
            <a:spLocks noGrp="1"/>
          </p:cNvSpPr>
          <p:nvPr>
            <p:ph type="ftr" sz="quarter" idx="11"/>
          </p:nvPr>
        </p:nvSpPr>
        <p:spPr/>
        <p:txBody>
          <a:bodyPr/>
          <a:lstStyle/>
          <a:p>
            <a:r>
              <a:rPr lang="en-US" dirty="0"/>
              <a:t>EMEA Alliance   16-17 October 2017</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738" t="651" b="8953"/>
          <a:stretch/>
        </p:blipFill>
        <p:spPr>
          <a:xfrm>
            <a:off x="1633491" y="0"/>
            <a:ext cx="5930284" cy="3736963"/>
          </a:xfrm>
          <a:prstGeom prst="rect">
            <a:avLst/>
          </a:prstGeom>
        </p:spPr>
      </p:pic>
    </p:spTree>
    <p:extLst>
      <p:ext uri="{BB962C8B-B14F-4D97-AF65-F5344CB8AC3E}">
        <p14:creationId xmlns:p14="http://schemas.microsoft.com/office/powerpoint/2010/main" val="3108970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Stanford </a:t>
            </a:r>
            <a:r>
              <a:rPr lang="en-US" dirty="0"/>
              <a:t>&amp; ORACLE</a:t>
            </a:r>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493" b="12493"/>
          <a:stretch>
            <a:fillRect/>
          </a:stretch>
        </p:blipFill>
        <p:spPr/>
      </p:pic>
      <p:sp>
        <p:nvSpPr>
          <p:cNvPr id="3" name="Footer Placeholder 2"/>
          <p:cNvSpPr>
            <a:spLocks noGrp="1"/>
          </p:cNvSpPr>
          <p:nvPr>
            <p:ph type="ftr" sz="quarter" idx="11"/>
          </p:nvPr>
        </p:nvSpPr>
        <p:spPr/>
        <p:txBody>
          <a:bodyPr/>
          <a:lstStyle/>
          <a:p>
            <a:r>
              <a:rPr lang="en-US" dirty="0"/>
              <a:t>EMEA Alliance   16-17 October 2017</a:t>
            </a:r>
          </a:p>
        </p:txBody>
      </p:sp>
    </p:spTree>
    <p:extLst>
      <p:ext uri="{BB962C8B-B14F-4D97-AF65-F5344CB8AC3E}">
        <p14:creationId xmlns:p14="http://schemas.microsoft.com/office/powerpoint/2010/main" val="3348978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790823"/>
          </a:xfrm>
        </p:spPr>
        <p:txBody>
          <a:bodyPr/>
          <a:lstStyle/>
          <a:p>
            <a:r>
              <a:rPr lang="en-US" dirty="0" smtClean="0"/>
              <a:t>Stanford &amp; Oracle</a:t>
            </a:r>
            <a:endParaRPr lang="en-US" dirty="0"/>
          </a:p>
        </p:txBody>
      </p:sp>
      <p:sp>
        <p:nvSpPr>
          <p:cNvPr id="4" name="Footer Placeholder 3"/>
          <p:cNvSpPr>
            <a:spLocks noGrp="1"/>
          </p:cNvSpPr>
          <p:nvPr>
            <p:ph type="ftr" sz="quarter" idx="11"/>
          </p:nvPr>
        </p:nvSpPr>
        <p:spPr/>
        <p:txBody>
          <a:bodyPr/>
          <a:lstStyle/>
          <a:p>
            <a:r>
              <a:rPr lang="en-US" smtClean="0"/>
              <a:t>EMEA Alliance   11-12 October 2016</a:t>
            </a:r>
            <a:endParaRPr lang="en-US"/>
          </a:p>
        </p:txBody>
      </p:sp>
      <p:sp>
        <p:nvSpPr>
          <p:cNvPr id="5" name="Content Placeholder 2"/>
          <p:cNvSpPr>
            <a:spLocks noGrp="1"/>
          </p:cNvSpPr>
          <p:nvPr>
            <p:ph idx="1"/>
          </p:nvPr>
        </p:nvSpPr>
        <p:spPr>
          <a:xfrm>
            <a:off x="658912" y="1336156"/>
            <a:ext cx="7911882" cy="5134548"/>
          </a:xfrm>
        </p:spPr>
        <p:txBody>
          <a:bodyPr>
            <a:noAutofit/>
          </a:bodyPr>
          <a:lstStyle/>
          <a:p>
            <a:pPr marL="17462" lvl="0" indent="0">
              <a:lnSpc>
                <a:spcPct val="120000"/>
              </a:lnSpc>
              <a:spcBef>
                <a:spcPts val="0"/>
              </a:spcBef>
              <a:spcAft>
                <a:spcPts val="400"/>
              </a:spcAft>
              <a:buClrTx/>
              <a:buFont typeface="Wingdings" pitchFamily="2" charset="2"/>
              <a:buChar char="v"/>
              <a:defRPr/>
            </a:pPr>
            <a:r>
              <a:rPr lang="en-US" sz="1100" dirty="0" smtClean="0">
                <a:latin typeface="Century Gothic" pitchFamily="34" charset="0"/>
              </a:rPr>
              <a:t>2003: Implemented Oracle Financials </a:t>
            </a:r>
          </a:p>
          <a:p>
            <a:pPr marL="17462" lvl="0" indent="0">
              <a:lnSpc>
                <a:spcPct val="120000"/>
              </a:lnSpc>
              <a:spcBef>
                <a:spcPts val="0"/>
              </a:spcBef>
              <a:spcAft>
                <a:spcPts val="400"/>
              </a:spcAft>
              <a:buClrTx/>
              <a:buFont typeface="Wingdings" pitchFamily="2" charset="2"/>
              <a:buChar char="v"/>
              <a:defRPr/>
            </a:pPr>
            <a:r>
              <a:rPr lang="en-US" sz="1100" dirty="0" smtClean="0">
                <a:latin typeface="Century Gothic" pitchFamily="34" charset="0"/>
              </a:rPr>
              <a:t>2006: Oracle upgraded 11.5.9 to 11.5.10</a:t>
            </a:r>
          </a:p>
          <a:p>
            <a:pPr marL="17462" lvl="0" indent="0">
              <a:lnSpc>
                <a:spcPct val="120000"/>
              </a:lnSpc>
              <a:spcBef>
                <a:spcPts val="0"/>
              </a:spcBef>
              <a:spcAft>
                <a:spcPts val="400"/>
              </a:spcAft>
              <a:buClrTx/>
              <a:buFont typeface="Wingdings" pitchFamily="2" charset="2"/>
              <a:buChar char="v"/>
              <a:defRPr/>
            </a:pPr>
            <a:r>
              <a:rPr lang="en-US" sz="1100" dirty="0" smtClean="0">
                <a:latin typeface="Century Gothic" pitchFamily="34" charset="0"/>
              </a:rPr>
              <a:t>2010: Oracle upgraded from 11.5.10 to 12.1.2</a:t>
            </a:r>
          </a:p>
          <a:p>
            <a:pPr marL="17462" lvl="0" indent="0">
              <a:lnSpc>
                <a:spcPct val="120000"/>
              </a:lnSpc>
              <a:spcBef>
                <a:spcPts val="0"/>
              </a:spcBef>
              <a:spcAft>
                <a:spcPts val="400"/>
              </a:spcAft>
              <a:buClrTx/>
              <a:buFont typeface="Wingdings" pitchFamily="2" charset="2"/>
              <a:buChar char="v"/>
              <a:defRPr/>
            </a:pPr>
            <a:r>
              <a:rPr lang="en-US" sz="1100" dirty="0" smtClean="0">
                <a:latin typeface="Century Gothic" pitchFamily="34" charset="0"/>
              </a:rPr>
              <a:t>Oracle E-Business Suite 12.1.2: (upgrading to 12.2.6 – Nov 2017)</a:t>
            </a:r>
          </a:p>
          <a:p>
            <a:pPr lvl="1">
              <a:lnSpc>
                <a:spcPct val="100000"/>
              </a:lnSpc>
              <a:spcBef>
                <a:spcPts val="0"/>
              </a:spcBef>
              <a:spcAft>
                <a:spcPts val="400"/>
              </a:spcAft>
              <a:buClrTx/>
              <a:defRPr/>
            </a:pPr>
            <a:r>
              <a:rPr lang="en-US" sz="1100" b="1" dirty="0" smtClean="0">
                <a:latin typeface="Century Gothic" pitchFamily="34" charset="0"/>
              </a:rPr>
              <a:t>Financials: General Ledger, Payables, </a:t>
            </a:r>
            <a:r>
              <a:rPr lang="en-US" sz="1100" b="1" dirty="0" err="1" smtClean="0">
                <a:latin typeface="Century Gothic" pitchFamily="34" charset="0"/>
              </a:rPr>
              <a:t>iExpense</a:t>
            </a:r>
            <a:r>
              <a:rPr lang="en-US" sz="1100" b="1" dirty="0" smtClean="0">
                <a:latin typeface="Century Gothic" pitchFamily="34" charset="0"/>
              </a:rPr>
              <a:t>, Receivables, Assets, Cash Management</a:t>
            </a:r>
          </a:p>
          <a:p>
            <a:pPr lvl="1">
              <a:lnSpc>
                <a:spcPct val="100000"/>
              </a:lnSpc>
              <a:spcBef>
                <a:spcPts val="0"/>
              </a:spcBef>
              <a:spcAft>
                <a:spcPts val="400"/>
              </a:spcAft>
              <a:buClrTx/>
              <a:defRPr/>
            </a:pPr>
            <a:r>
              <a:rPr lang="en-US" sz="1100" b="1" dirty="0" smtClean="0">
                <a:latin typeface="Century Gothic" pitchFamily="34" charset="0"/>
              </a:rPr>
              <a:t>Procurement: Purchasing, </a:t>
            </a:r>
            <a:r>
              <a:rPr lang="en-US" sz="1100" b="1" dirty="0" err="1" smtClean="0">
                <a:latin typeface="Century Gothic" pitchFamily="34" charset="0"/>
              </a:rPr>
              <a:t>iProcurement</a:t>
            </a:r>
            <a:r>
              <a:rPr lang="en-US" sz="1100" b="1" dirty="0" smtClean="0">
                <a:latin typeface="Century Gothic" pitchFamily="34" charset="0"/>
              </a:rPr>
              <a:t>, </a:t>
            </a:r>
            <a:r>
              <a:rPr lang="en-US" sz="1100" b="1" dirty="0" err="1" smtClean="0">
                <a:latin typeface="Century Gothic" pitchFamily="34" charset="0"/>
              </a:rPr>
              <a:t>iSupplier</a:t>
            </a:r>
            <a:r>
              <a:rPr lang="en-US" sz="1100" b="1" dirty="0" smtClean="0">
                <a:latin typeface="Century Gothic" pitchFamily="34" charset="0"/>
              </a:rPr>
              <a:t> Portal, Contracts</a:t>
            </a:r>
          </a:p>
          <a:p>
            <a:pPr lvl="1">
              <a:lnSpc>
                <a:spcPct val="100000"/>
              </a:lnSpc>
              <a:spcBef>
                <a:spcPts val="0"/>
              </a:spcBef>
              <a:spcAft>
                <a:spcPts val="400"/>
              </a:spcAft>
              <a:buClrTx/>
              <a:defRPr/>
            </a:pPr>
            <a:r>
              <a:rPr lang="en-US" sz="1100" b="1" dirty="0" smtClean="0">
                <a:latin typeface="Century Gothic" pitchFamily="34" charset="0"/>
              </a:rPr>
              <a:t>Project Portfolio Management: Grants Accounting</a:t>
            </a:r>
          </a:p>
          <a:p>
            <a:pPr lvl="1">
              <a:lnSpc>
                <a:spcPct val="100000"/>
              </a:lnSpc>
              <a:spcBef>
                <a:spcPts val="0"/>
              </a:spcBef>
              <a:spcAft>
                <a:spcPts val="400"/>
              </a:spcAft>
              <a:buClrTx/>
              <a:defRPr/>
            </a:pPr>
            <a:r>
              <a:rPr lang="en-US" sz="1100" b="1" dirty="0" smtClean="0">
                <a:latin typeface="Century Gothic" pitchFamily="34" charset="0"/>
              </a:rPr>
              <a:t>Human Capital Management: Labor Distribution, Human Resources</a:t>
            </a:r>
          </a:p>
          <a:p>
            <a:pPr lvl="1">
              <a:lnSpc>
                <a:spcPct val="100000"/>
              </a:lnSpc>
              <a:spcBef>
                <a:spcPts val="0"/>
              </a:spcBef>
              <a:spcAft>
                <a:spcPts val="400"/>
              </a:spcAft>
              <a:buClrTx/>
              <a:defRPr/>
            </a:pPr>
            <a:r>
              <a:rPr lang="en-US" sz="1100" b="1" dirty="0" smtClean="0">
                <a:latin typeface="Century Gothic" pitchFamily="34" charset="0"/>
              </a:rPr>
              <a:t>Maintenance Management: Enterprise Asset Management, Inventory, Property Management</a:t>
            </a:r>
          </a:p>
          <a:p>
            <a:pPr lvl="1">
              <a:lnSpc>
                <a:spcPct val="100000"/>
              </a:lnSpc>
              <a:spcBef>
                <a:spcPts val="0"/>
              </a:spcBef>
              <a:spcAft>
                <a:spcPts val="400"/>
              </a:spcAft>
              <a:buClrTx/>
              <a:defRPr/>
            </a:pPr>
            <a:r>
              <a:rPr lang="en-US" sz="1100" b="1" dirty="0" smtClean="0">
                <a:latin typeface="Century Gothic" pitchFamily="34" charset="0"/>
              </a:rPr>
              <a:t>Advance Control Suite</a:t>
            </a:r>
            <a:endParaRPr lang="en-US" sz="1100" b="1" dirty="0">
              <a:latin typeface="Century Gothic" pitchFamily="34" charset="0"/>
            </a:endParaRPr>
          </a:p>
          <a:p>
            <a:pPr marL="17462" lvl="0" indent="0">
              <a:lnSpc>
                <a:spcPct val="120000"/>
              </a:lnSpc>
              <a:spcBef>
                <a:spcPts val="0"/>
              </a:spcBef>
              <a:spcAft>
                <a:spcPts val="400"/>
              </a:spcAft>
              <a:buClrTx/>
              <a:buFont typeface="Wingdings" pitchFamily="2" charset="2"/>
              <a:buChar char="v"/>
              <a:defRPr/>
            </a:pPr>
            <a:r>
              <a:rPr lang="en-US" sz="1100" dirty="0">
                <a:latin typeface="Century Gothic" pitchFamily="34" charset="0"/>
              </a:rPr>
              <a:t>Oracle </a:t>
            </a:r>
            <a:r>
              <a:rPr lang="en-US" sz="1100" dirty="0" smtClean="0">
                <a:latin typeface="Century Gothic" pitchFamily="34" charset="0"/>
              </a:rPr>
              <a:t>Business Intelligence Enterprise Edition (12.2.1.1.0)</a:t>
            </a:r>
          </a:p>
          <a:p>
            <a:pPr lvl="1">
              <a:lnSpc>
                <a:spcPct val="100000"/>
              </a:lnSpc>
              <a:spcBef>
                <a:spcPts val="0"/>
              </a:spcBef>
              <a:buClrTx/>
              <a:defRPr/>
            </a:pPr>
            <a:r>
              <a:rPr lang="en-US" sz="1100" b="1" dirty="0" smtClean="0">
                <a:latin typeface="Century Gothic" pitchFamily="34" charset="0"/>
              </a:rPr>
              <a:t>OBI Analysis</a:t>
            </a:r>
          </a:p>
          <a:p>
            <a:pPr lvl="1">
              <a:lnSpc>
                <a:spcPct val="100000"/>
              </a:lnSpc>
              <a:spcBef>
                <a:spcPts val="0"/>
              </a:spcBef>
              <a:buClrTx/>
              <a:defRPr/>
            </a:pPr>
            <a:r>
              <a:rPr lang="en-US" sz="1100" b="1" dirty="0" smtClean="0">
                <a:latin typeface="Century Gothic" pitchFamily="34" charset="0"/>
              </a:rPr>
              <a:t>OBI Publisher</a:t>
            </a:r>
            <a:endParaRPr lang="en-US" sz="1100" b="1" dirty="0">
              <a:latin typeface="Century Gothic" pitchFamily="34" charset="0"/>
            </a:endParaRPr>
          </a:p>
          <a:p>
            <a:pPr marL="17462" lvl="0" indent="0">
              <a:lnSpc>
                <a:spcPct val="120000"/>
              </a:lnSpc>
              <a:spcBef>
                <a:spcPts val="0"/>
              </a:spcBef>
              <a:spcAft>
                <a:spcPts val="400"/>
              </a:spcAft>
              <a:buClrTx/>
              <a:buFont typeface="Wingdings" pitchFamily="2" charset="2"/>
              <a:buChar char="v"/>
              <a:defRPr/>
            </a:pPr>
            <a:r>
              <a:rPr lang="en-US" sz="1100" dirty="0" smtClean="0">
                <a:latin typeface="Century Gothic" pitchFamily="34" charset="0"/>
              </a:rPr>
              <a:t>PeopleSoft (Version 9.0)</a:t>
            </a:r>
          </a:p>
          <a:p>
            <a:pPr lvl="1">
              <a:lnSpc>
                <a:spcPct val="100000"/>
              </a:lnSpc>
              <a:spcBef>
                <a:spcPts val="0"/>
              </a:spcBef>
              <a:spcAft>
                <a:spcPts val="400"/>
              </a:spcAft>
              <a:buClrTx/>
              <a:defRPr/>
            </a:pPr>
            <a:r>
              <a:rPr lang="en-US" sz="1100" b="1" dirty="0" smtClean="0">
                <a:latin typeface="Century Gothic" pitchFamily="34" charset="0"/>
              </a:rPr>
              <a:t>Human Resources</a:t>
            </a:r>
          </a:p>
          <a:p>
            <a:pPr lvl="1">
              <a:lnSpc>
                <a:spcPct val="100000"/>
              </a:lnSpc>
              <a:spcBef>
                <a:spcPts val="0"/>
              </a:spcBef>
              <a:spcAft>
                <a:spcPts val="400"/>
              </a:spcAft>
              <a:buClrTx/>
              <a:defRPr/>
            </a:pPr>
            <a:r>
              <a:rPr lang="en-US" sz="1100" b="1" dirty="0" smtClean="0">
                <a:latin typeface="Century Gothic" pitchFamily="34" charset="0"/>
              </a:rPr>
              <a:t>Campus Solutions</a:t>
            </a:r>
          </a:p>
          <a:p>
            <a:pPr marL="17462" lvl="0" indent="0">
              <a:lnSpc>
                <a:spcPct val="120000"/>
              </a:lnSpc>
              <a:spcBef>
                <a:spcPts val="0"/>
              </a:spcBef>
              <a:spcAft>
                <a:spcPts val="400"/>
              </a:spcAft>
              <a:buClrTx/>
              <a:buFont typeface="Wingdings" pitchFamily="2" charset="2"/>
              <a:buChar char="v"/>
              <a:defRPr/>
            </a:pPr>
            <a:r>
              <a:rPr lang="en-US" sz="1100" dirty="0" smtClean="0">
                <a:latin typeface="Century Gothic" pitchFamily="34" charset="0"/>
              </a:rPr>
              <a:t>Hyperion (11.1.2.2) - retired</a:t>
            </a:r>
          </a:p>
          <a:p>
            <a:pPr lvl="1">
              <a:lnSpc>
                <a:spcPct val="100000"/>
              </a:lnSpc>
              <a:spcBef>
                <a:spcPts val="0"/>
              </a:spcBef>
              <a:spcAft>
                <a:spcPts val="400"/>
              </a:spcAft>
              <a:buClrTx/>
              <a:defRPr/>
            </a:pPr>
            <a:r>
              <a:rPr lang="en-US" sz="1100" b="1" dirty="0" smtClean="0">
                <a:latin typeface="Century Gothic" pitchFamily="34" charset="0"/>
              </a:rPr>
              <a:t>Hyperion Planning</a:t>
            </a:r>
          </a:p>
          <a:p>
            <a:pPr lvl="1">
              <a:lnSpc>
                <a:spcPct val="100000"/>
              </a:lnSpc>
              <a:spcBef>
                <a:spcPts val="0"/>
              </a:spcBef>
              <a:spcAft>
                <a:spcPts val="400"/>
              </a:spcAft>
              <a:buClrTx/>
              <a:defRPr/>
            </a:pPr>
            <a:r>
              <a:rPr lang="en-US" sz="1100" b="1" dirty="0" smtClean="0">
                <a:latin typeface="Century Gothic" pitchFamily="34" charset="0"/>
              </a:rPr>
              <a:t>Financial Reporting</a:t>
            </a:r>
          </a:p>
          <a:p>
            <a:pPr lvl="1">
              <a:lnSpc>
                <a:spcPct val="100000"/>
              </a:lnSpc>
              <a:spcBef>
                <a:spcPts val="0"/>
              </a:spcBef>
              <a:spcAft>
                <a:spcPts val="400"/>
              </a:spcAft>
              <a:buClrTx/>
              <a:defRPr/>
            </a:pPr>
            <a:r>
              <a:rPr lang="en-US" sz="1100" b="1" dirty="0" smtClean="0">
                <a:latin typeface="Century Gothic" pitchFamily="34" charset="0"/>
              </a:rPr>
              <a:t>Financial Data Management</a:t>
            </a:r>
          </a:p>
          <a:p>
            <a:pPr lvl="1">
              <a:lnSpc>
                <a:spcPct val="100000"/>
              </a:lnSpc>
              <a:spcBef>
                <a:spcPts val="0"/>
              </a:spcBef>
              <a:spcAft>
                <a:spcPts val="400"/>
              </a:spcAft>
              <a:buClrTx/>
              <a:defRPr/>
            </a:pPr>
            <a:r>
              <a:rPr lang="en-US" sz="1100" b="1" dirty="0" smtClean="0">
                <a:latin typeface="Century Gothic" pitchFamily="34" charset="0"/>
              </a:rPr>
              <a:t>Hyperion Financial Management</a:t>
            </a:r>
          </a:p>
          <a:p>
            <a:pPr lvl="1">
              <a:lnSpc>
                <a:spcPct val="100000"/>
              </a:lnSpc>
              <a:spcBef>
                <a:spcPts val="0"/>
              </a:spcBef>
              <a:spcAft>
                <a:spcPts val="400"/>
              </a:spcAft>
              <a:buClrTx/>
              <a:defRPr/>
            </a:pPr>
            <a:r>
              <a:rPr lang="en-US" sz="1100" b="1" dirty="0" smtClean="0">
                <a:latin typeface="Century Gothic" pitchFamily="34" charset="0"/>
              </a:rPr>
              <a:t>Data Relationship Management</a:t>
            </a:r>
            <a:endParaRPr lang="en-US" sz="1100" b="1" dirty="0">
              <a:latin typeface="Century Gothic" pitchFamily="34" charset="0"/>
            </a:endParaRPr>
          </a:p>
        </p:txBody>
      </p:sp>
    </p:spTree>
    <p:extLst>
      <p:ext uri="{BB962C8B-B14F-4D97-AF65-F5344CB8AC3E}">
        <p14:creationId xmlns:p14="http://schemas.microsoft.com/office/powerpoint/2010/main" val="3082798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790823"/>
          </a:xfrm>
        </p:spPr>
        <p:txBody>
          <a:bodyPr/>
          <a:lstStyle/>
          <a:p>
            <a:r>
              <a:rPr lang="en-US" dirty="0" smtClean="0"/>
              <a:t>Stanford &amp; Reporting</a:t>
            </a:r>
            <a:endParaRPr lang="en-US" dirty="0"/>
          </a:p>
        </p:txBody>
      </p:sp>
      <p:sp>
        <p:nvSpPr>
          <p:cNvPr id="4" name="Footer Placeholder 3"/>
          <p:cNvSpPr>
            <a:spLocks noGrp="1"/>
          </p:cNvSpPr>
          <p:nvPr>
            <p:ph type="ftr" sz="quarter" idx="11"/>
          </p:nvPr>
        </p:nvSpPr>
        <p:spPr/>
        <p:txBody>
          <a:bodyPr/>
          <a:lstStyle/>
          <a:p>
            <a:r>
              <a:rPr lang="en-US" dirty="0" err="1" smtClean="0"/>
              <a:t>EMEA</a:t>
            </a:r>
            <a:r>
              <a:rPr lang="en-US" dirty="0" smtClean="0"/>
              <a:t> Alliance   11-12 October 2016</a:t>
            </a:r>
            <a:endParaRPr lang="en-US" dirty="0"/>
          </a:p>
        </p:txBody>
      </p:sp>
      <p:sp>
        <p:nvSpPr>
          <p:cNvPr id="5" name="Content Placeholder 2"/>
          <p:cNvSpPr>
            <a:spLocks noGrp="1"/>
          </p:cNvSpPr>
          <p:nvPr>
            <p:ph idx="1"/>
          </p:nvPr>
        </p:nvSpPr>
        <p:spPr>
          <a:xfrm>
            <a:off x="768096" y="1464816"/>
            <a:ext cx="7290055" cy="5005888"/>
          </a:xfrm>
        </p:spPr>
        <p:txBody>
          <a:bodyPr>
            <a:normAutofit/>
          </a:bodyPr>
          <a:lstStyle/>
          <a:p>
            <a:pPr marL="17462" lvl="0" indent="0">
              <a:lnSpc>
                <a:spcPct val="120000"/>
              </a:lnSpc>
              <a:spcBef>
                <a:spcPts val="0"/>
              </a:spcBef>
              <a:spcAft>
                <a:spcPts val="400"/>
              </a:spcAft>
              <a:buClrTx/>
              <a:buFont typeface="Wingdings" pitchFamily="2" charset="2"/>
              <a:buChar char="v"/>
              <a:defRPr/>
            </a:pPr>
            <a:r>
              <a:rPr lang="en-US" dirty="0" smtClean="0">
                <a:latin typeface="Century Gothic" pitchFamily="34" charset="0"/>
              </a:rPr>
              <a:t>2003-2017 Business Objects: ReportMart3 (RM3)</a:t>
            </a:r>
          </a:p>
          <a:p>
            <a:pPr marL="191198" lvl="1" indent="0">
              <a:lnSpc>
                <a:spcPct val="120000"/>
              </a:lnSpc>
              <a:spcBef>
                <a:spcPts val="0"/>
              </a:spcBef>
              <a:buClrTx/>
              <a:buFont typeface="Wingdings" pitchFamily="2" charset="2"/>
              <a:buChar char="v"/>
              <a:defRPr/>
            </a:pPr>
            <a:r>
              <a:rPr lang="en-US" b="1" dirty="0" smtClean="0">
                <a:latin typeface="Century Gothic" pitchFamily="34" charset="0"/>
              </a:rPr>
              <a:t>Static Reports (not dynamic)</a:t>
            </a:r>
          </a:p>
          <a:p>
            <a:pPr marL="191198" lvl="1" indent="0">
              <a:lnSpc>
                <a:spcPct val="120000"/>
              </a:lnSpc>
              <a:spcBef>
                <a:spcPts val="0"/>
              </a:spcBef>
              <a:buClrTx/>
              <a:buFont typeface="Wingdings" pitchFamily="2" charset="2"/>
              <a:buChar char="v"/>
              <a:defRPr/>
            </a:pPr>
            <a:r>
              <a:rPr lang="en-US" b="1" dirty="0" smtClean="0">
                <a:latin typeface="Century Gothic" pitchFamily="34" charset="0"/>
              </a:rPr>
              <a:t>Every iteration became a new report</a:t>
            </a:r>
          </a:p>
          <a:p>
            <a:pPr marL="191198" lvl="1" indent="0">
              <a:lnSpc>
                <a:spcPct val="120000"/>
              </a:lnSpc>
              <a:spcBef>
                <a:spcPts val="0"/>
              </a:spcBef>
              <a:buClrTx/>
              <a:buFont typeface="Wingdings" pitchFamily="2" charset="2"/>
              <a:buChar char="v"/>
              <a:defRPr/>
            </a:pPr>
            <a:r>
              <a:rPr lang="en-US" b="1" dirty="0" smtClean="0">
                <a:latin typeface="Century Gothic" pitchFamily="34" charset="0"/>
              </a:rPr>
              <a:t>Requests could take months to a year to complete</a:t>
            </a:r>
          </a:p>
          <a:p>
            <a:pPr marL="191198" lvl="1" indent="0">
              <a:lnSpc>
                <a:spcPct val="120000"/>
              </a:lnSpc>
              <a:spcBef>
                <a:spcPts val="0"/>
              </a:spcBef>
              <a:buClrTx/>
              <a:buFont typeface="Wingdings" pitchFamily="2" charset="2"/>
              <a:buChar char="v"/>
              <a:defRPr/>
            </a:pPr>
            <a:r>
              <a:rPr lang="en-US" b="1" dirty="0" smtClean="0">
                <a:latin typeface="Century Gothic" pitchFamily="34" charset="0"/>
              </a:rPr>
              <a:t>Users would download RM3 report and create report in Excel </a:t>
            </a:r>
          </a:p>
          <a:p>
            <a:pPr marL="191198" lvl="1" indent="0">
              <a:lnSpc>
                <a:spcPct val="120000"/>
              </a:lnSpc>
              <a:spcBef>
                <a:spcPts val="0"/>
              </a:spcBef>
              <a:buClrTx/>
              <a:buNone/>
              <a:defRPr/>
            </a:pPr>
            <a:endParaRPr lang="en-US" b="1" dirty="0" smtClean="0">
              <a:latin typeface="Century Gothic" pitchFamily="34" charset="0"/>
            </a:endParaRPr>
          </a:p>
          <a:p>
            <a:pPr marL="17462" lvl="0" indent="0">
              <a:lnSpc>
                <a:spcPct val="120000"/>
              </a:lnSpc>
              <a:spcBef>
                <a:spcPts val="0"/>
              </a:spcBef>
              <a:spcAft>
                <a:spcPts val="400"/>
              </a:spcAft>
              <a:buClrTx/>
              <a:buFont typeface="Wingdings" pitchFamily="2" charset="2"/>
              <a:buChar char="v"/>
              <a:defRPr/>
            </a:pPr>
            <a:r>
              <a:rPr lang="en-US" dirty="0" smtClean="0">
                <a:latin typeface="Century Gothic" pitchFamily="34" charset="0"/>
              </a:rPr>
              <a:t>2013-2017 </a:t>
            </a:r>
            <a:r>
              <a:rPr lang="en-US" dirty="0" err="1" smtClean="0">
                <a:latin typeface="Century Gothic" pitchFamily="34" charset="0"/>
              </a:rPr>
              <a:t>OBIEE</a:t>
            </a:r>
            <a:r>
              <a:rPr lang="en-US" dirty="0" smtClean="0">
                <a:latin typeface="Century Gothic" pitchFamily="34" charset="0"/>
              </a:rPr>
              <a:t>: Evolve Financial Reporting (EFR)</a:t>
            </a:r>
          </a:p>
          <a:p>
            <a:pPr marL="191198" lvl="1" indent="0">
              <a:lnSpc>
                <a:spcPct val="120000"/>
              </a:lnSpc>
              <a:spcBef>
                <a:spcPts val="0"/>
              </a:spcBef>
              <a:buClrTx/>
              <a:buFont typeface="Wingdings" pitchFamily="2" charset="2"/>
              <a:buChar char="v"/>
              <a:defRPr/>
            </a:pPr>
            <a:r>
              <a:rPr lang="en-US" b="1" dirty="0" smtClean="0">
                <a:latin typeface="Century Gothic" pitchFamily="34" charset="0"/>
              </a:rPr>
              <a:t>Dynamic Reports</a:t>
            </a:r>
          </a:p>
          <a:p>
            <a:pPr marL="191198" lvl="1" indent="0">
              <a:lnSpc>
                <a:spcPct val="120000"/>
              </a:lnSpc>
              <a:spcBef>
                <a:spcPts val="0"/>
              </a:spcBef>
              <a:buClrTx/>
              <a:buFont typeface="Wingdings" pitchFamily="2" charset="2"/>
              <a:buChar char="v"/>
              <a:defRPr/>
            </a:pPr>
            <a:r>
              <a:rPr lang="en-US" b="1" dirty="0" smtClean="0">
                <a:latin typeface="Century Gothic" pitchFamily="34" charset="0"/>
              </a:rPr>
              <a:t>Customize Reports by User</a:t>
            </a:r>
          </a:p>
          <a:p>
            <a:pPr marL="191198" lvl="1" indent="0">
              <a:lnSpc>
                <a:spcPct val="120000"/>
              </a:lnSpc>
              <a:spcBef>
                <a:spcPts val="0"/>
              </a:spcBef>
              <a:buClrTx/>
              <a:buFont typeface="Wingdings" pitchFamily="2" charset="2"/>
              <a:buChar char="v"/>
              <a:defRPr/>
            </a:pPr>
            <a:r>
              <a:rPr lang="en-US" b="1" dirty="0" smtClean="0">
                <a:latin typeface="Century Gothic" pitchFamily="34" charset="0"/>
              </a:rPr>
              <a:t>Drills to other subject areas</a:t>
            </a:r>
          </a:p>
          <a:p>
            <a:pPr marL="191198" lvl="1" indent="0">
              <a:lnSpc>
                <a:spcPct val="120000"/>
              </a:lnSpc>
              <a:spcBef>
                <a:spcPts val="0"/>
              </a:spcBef>
              <a:buClrTx/>
              <a:buFont typeface="Wingdings" pitchFamily="2" charset="2"/>
              <a:buChar char="v"/>
              <a:defRPr/>
            </a:pPr>
            <a:r>
              <a:rPr lang="en-US" b="1" dirty="0" smtClean="0">
                <a:latin typeface="Century Gothic" pitchFamily="34" charset="0"/>
              </a:rPr>
              <a:t>Naming Standards (Governance)</a:t>
            </a:r>
            <a:endParaRPr lang="en-US" b="1" dirty="0">
              <a:latin typeface="Century Gothic" pitchFamily="34" charset="0"/>
            </a:endParaRPr>
          </a:p>
          <a:p>
            <a:pPr marL="191198" lvl="1" indent="0">
              <a:lnSpc>
                <a:spcPct val="120000"/>
              </a:lnSpc>
              <a:spcBef>
                <a:spcPts val="0"/>
              </a:spcBef>
              <a:buClrTx/>
              <a:buNone/>
              <a:defRPr/>
            </a:pPr>
            <a:endParaRPr lang="en-US" b="1" dirty="0">
              <a:latin typeface="Century Gothic" pitchFamily="34" charset="0"/>
            </a:endParaRPr>
          </a:p>
        </p:txBody>
      </p:sp>
    </p:spTree>
    <p:extLst>
      <p:ext uri="{BB962C8B-B14F-4D97-AF65-F5344CB8AC3E}">
        <p14:creationId xmlns:p14="http://schemas.microsoft.com/office/powerpoint/2010/main" val="3283687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68195" y="1144961"/>
            <a:ext cx="7290055" cy="4023360"/>
          </a:xfrm>
        </p:spPr>
        <p:txBody>
          <a:bodyPr/>
          <a:lstStyle/>
          <a:p>
            <a:pPr algn="ctr">
              <a:spcBef>
                <a:spcPts val="0"/>
              </a:spcBef>
              <a:buNone/>
            </a:pPr>
            <a:r>
              <a:rPr lang="en-US" sz="2400" dirty="0" smtClean="0">
                <a:solidFill>
                  <a:schemeClr val="tx1"/>
                </a:solidFill>
              </a:rPr>
              <a:t>Enable </a:t>
            </a:r>
            <a:r>
              <a:rPr lang="en-US" sz="2400" b="1" dirty="0" smtClean="0">
                <a:solidFill>
                  <a:schemeClr val="accent1"/>
                </a:solidFill>
              </a:rPr>
              <a:t>high quality business decisions </a:t>
            </a:r>
            <a:r>
              <a:rPr lang="en-US" sz="2400" dirty="0" smtClean="0">
                <a:solidFill>
                  <a:schemeClr val="tx1"/>
                </a:solidFill>
              </a:rPr>
              <a:t>by delivering the </a:t>
            </a:r>
            <a:r>
              <a:rPr lang="en-US" sz="2400" b="1" dirty="0" smtClean="0">
                <a:solidFill>
                  <a:schemeClr val="accent1"/>
                </a:solidFill>
              </a:rPr>
              <a:t>right information </a:t>
            </a:r>
            <a:r>
              <a:rPr lang="en-US" sz="2400" dirty="0" smtClean="0">
                <a:solidFill>
                  <a:schemeClr val="tx1"/>
                </a:solidFill>
              </a:rPr>
              <a:t>to the </a:t>
            </a:r>
            <a:r>
              <a:rPr lang="en-US" sz="2400" b="1" dirty="0" smtClean="0">
                <a:solidFill>
                  <a:schemeClr val="accent1"/>
                </a:solidFill>
              </a:rPr>
              <a:t>right people </a:t>
            </a:r>
            <a:r>
              <a:rPr lang="en-US" sz="2400" dirty="0" smtClean="0">
                <a:solidFill>
                  <a:schemeClr val="tx1"/>
                </a:solidFill>
              </a:rPr>
              <a:t>at the </a:t>
            </a:r>
            <a:r>
              <a:rPr lang="en-US" sz="2400" b="1" dirty="0" smtClean="0">
                <a:solidFill>
                  <a:schemeClr val="accent1"/>
                </a:solidFill>
              </a:rPr>
              <a:t>right time</a:t>
            </a:r>
          </a:p>
          <a:p>
            <a:pPr algn="ctr">
              <a:spcBef>
                <a:spcPts val="0"/>
              </a:spcBef>
              <a:buNone/>
            </a:pPr>
            <a:r>
              <a:rPr lang="en-US" sz="2400" dirty="0" smtClean="0">
                <a:solidFill>
                  <a:schemeClr val="tx1"/>
                </a:solidFill>
              </a:rPr>
              <a:t>via the </a:t>
            </a:r>
            <a:r>
              <a:rPr lang="en-US" sz="2400" b="1" dirty="0" smtClean="0">
                <a:solidFill>
                  <a:schemeClr val="accent1"/>
                </a:solidFill>
              </a:rPr>
              <a:t>most effective method</a:t>
            </a:r>
            <a:r>
              <a:rPr lang="en-US" sz="2400" dirty="0" smtClean="0">
                <a:solidFill>
                  <a:schemeClr val="tx1"/>
                </a:solidFill>
              </a:rPr>
              <a:t>.</a:t>
            </a:r>
          </a:p>
          <a:p>
            <a:pPr marL="0" indent="0">
              <a:spcBef>
                <a:spcPts val="0"/>
              </a:spcBef>
              <a:buNone/>
            </a:pPr>
            <a:endParaRPr lang="en-US" sz="1200" dirty="0" smtClean="0"/>
          </a:p>
          <a:p>
            <a:endParaRPr lang="en-US" dirty="0"/>
          </a:p>
        </p:txBody>
      </p:sp>
      <p:sp>
        <p:nvSpPr>
          <p:cNvPr id="3" name="Title 2"/>
          <p:cNvSpPr>
            <a:spLocks noGrp="1"/>
          </p:cNvSpPr>
          <p:nvPr>
            <p:ph type="title"/>
          </p:nvPr>
        </p:nvSpPr>
        <p:spPr>
          <a:xfrm>
            <a:off x="701277" y="352799"/>
            <a:ext cx="8156973" cy="792162"/>
          </a:xfrm>
        </p:spPr>
        <p:txBody>
          <a:bodyPr>
            <a:normAutofit fontScale="90000"/>
          </a:bodyPr>
          <a:lstStyle/>
          <a:p>
            <a:r>
              <a:rPr lang="en-US" dirty="0" smtClean="0"/>
              <a:t>Evolve Financial Reporting Program</a:t>
            </a:r>
            <a:br>
              <a:rPr lang="en-US" dirty="0" smtClean="0"/>
            </a:br>
            <a:r>
              <a:rPr lang="en-US" sz="2200" dirty="0" smtClean="0"/>
              <a:t>Vision</a:t>
            </a:r>
            <a:endParaRPr lang="en-US" sz="2200" dirty="0"/>
          </a:p>
        </p:txBody>
      </p:sp>
      <p:sp>
        <p:nvSpPr>
          <p:cNvPr id="4" name="Slide Number Placeholder 3"/>
          <p:cNvSpPr>
            <a:spLocks noGrp="1"/>
          </p:cNvSpPr>
          <p:nvPr>
            <p:ph type="sldNum" sz="quarter" idx="12"/>
          </p:nvPr>
        </p:nvSpPr>
        <p:spPr/>
        <p:txBody>
          <a:bodyPr/>
          <a:lstStyle/>
          <a:p>
            <a:fld id="{0FFDD56E-21BC-41F9-B81B-D98FD269D2A2}" type="slidenum">
              <a:rPr lang="en-US" smtClean="0"/>
              <a:pPr/>
              <a:t>8</a:t>
            </a:fld>
            <a:endParaRPr lang="en-US" dirty="0"/>
          </a:p>
        </p:txBody>
      </p:sp>
      <p:sp>
        <p:nvSpPr>
          <p:cNvPr id="9" name="TextBox 8"/>
          <p:cNvSpPr txBox="1"/>
          <p:nvPr/>
        </p:nvSpPr>
        <p:spPr>
          <a:xfrm>
            <a:off x="247068" y="2654275"/>
            <a:ext cx="3794092" cy="3816429"/>
          </a:xfrm>
          <a:prstGeom prst="rect">
            <a:avLst/>
          </a:prstGeom>
          <a:noFill/>
        </p:spPr>
        <p:txBody>
          <a:bodyPr wrap="square" rtlCol="0">
            <a:spAutoFit/>
          </a:bodyPr>
          <a:lstStyle/>
          <a:p>
            <a:r>
              <a:rPr lang="en-US" sz="2200" b="1" dirty="0" smtClean="0">
                <a:solidFill>
                  <a:schemeClr val="accent1"/>
                </a:solidFill>
              </a:rPr>
              <a:t>Program Goals </a:t>
            </a:r>
          </a:p>
          <a:p>
            <a:pPr marL="457200" indent="-457200">
              <a:buFontTx/>
              <a:buAutoNum type="arabicPeriod"/>
            </a:pPr>
            <a:r>
              <a:rPr lang="en-US" sz="2000" dirty="0">
                <a:solidFill>
                  <a:schemeClr val="accent1"/>
                </a:solidFill>
              </a:rPr>
              <a:t>Educate staff </a:t>
            </a:r>
            <a:r>
              <a:rPr lang="en-US" sz="2000" dirty="0"/>
              <a:t>on financial management reporting</a:t>
            </a:r>
          </a:p>
          <a:p>
            <a:pPr marL="457200" indent="-457200">
              <a:buFontTx/>
              <a:buAutoNum type="arabicPeriod"/>
            </a:pPr>
            <a:r>
              <a:rPr lang="en-US" sz="2000" dirty="0"/>
              <a:t>Build and evolve </a:t>
            </a:r>
            <a:r>
              <a:rPr lang="en-US" sz="2000" dirty="0">
                <a:solidFill>
                  <a:schemeClr val="accent1"/>
                </a:solidFill>
              </a:rPr>
              <a:t>data foundation</a:t>
            </a:r>
          </a:p>
          <a:p>
            <a:pPr marL="457200" indent="-457200">
              <a:spcBef>
                <a:spcPts val="0"/>
              </a:spcBef>
              <a:buAutoNum type="arabicPeriod"/>
            </a:pPr>
            <a:r>
              <a:rPr lang="en-US" sz="2000" dirty="0" smtClean="0"/>
              <a:t>Deliver </a:t>
            </a:r>
            <a:r>
              <a:rPr lang="en-US" sz="2000" dirty="0" smtClean="0">
                <a:solidFill>
                  <a:schemeClr val="accent1"/>
                </a:solidFill>
              </a:rPr>
              <a:t>self-service analysis </a:t>
            </a:r>
            <a:r>
              <a:rPr lang="en-US" sz="2000" dirty="0" smtClean="0"/>
              <a:t>and reporting</a:t>
            </a:r>
          </a:p>
          <a:p>
            <a:pPr marL="457200" indent="-457200">
              <a:spcBef>
                <a:spcPts val="0"/>
              </a:spcBef>
              <a:buAutoNum type="arabicPeriod"/>
            </a:pPr>
            <a:r>
              <a:rPr lang="en-US" sz="2000" dirty="0" smtClean="0">
                <a:solidFill>
                  <a:schemeClr val="accent1"/>
                </a:solidFill>
              </a:rPr>
              <a:t>Standardize</a:t>
            </a:r>
            <a:r>
              <a:rPr lang="en-US" sz="2000" dirty="0" smtClean="0"/>
              <a:t> and streamline field </a:t>
            </a:r>
            <a:r>
              <a:rPr lang="en-US" sz="2000" dirty="0" smtClean="0">
                <a:solidFill>
                  <a:schemeClr val="accent1"/>
                </a:solidFill>
              </a:rPr>
              <a:t>names</a:t>
            </a:r>
            <a:r>
              <a:rPr lang="en-US" sz="2000" dirty="0" smtClean="0"/>
              <a:t> and reporting </a:t>
            </a:r>
            <a:r>
              <a:rPr lang="en-US" sz="2000" dirty="0" smtClean="0">
                <a:solidFill>
                  <a:schemeClr val="accent1"/>
                </a:solidFill>
              </a:rPr>
              <a:t>content</a:t>
            </a:r>
          </a:p>
          <a:p>
            <a:pPr marL="457200" indent="-457200">
              <a:spcBef>
                <a:spcPts val="0"/>
              </a:spcBef>
              <a:buAutoNum type="arabicPeriod"/>
            </a:pPr>
            <a:r>
              <a:rPr lang="en-US" sz="2000" dirty="0" smtClean="0"/>
              <a:t>Address rapidly changing business needs </a:t>
            </a:r>
            <a:r>
              <a:rPr lang="en-US" sz="2000" dirty="0" smtClean="0">
                <a:solidFill>
                  <a:schemeClr val="accent1"/>
                </a:solidFill>
              </a:rPr>
              <a:t>more efficiently</a:t>
            </a:r>
            <a:endParaRPr lang="en-US" sz="1400" dirty="0" smtClean="0">
              <a:solidFill>
                <a:schemeClr val="tx2"/>
              </a:solidFill>
            </a:endParaRPr>
          </a:p>
        </p:txBody>
      </p:sp>
      <p:pic>
        <p:nvPicPr>
          <p:cNvPr id="6" name="Picture 5"/>
          <p:cNvPicPr>
            <a:picLocks noChangeAspect="1"/>
          </p:cNvPicPr>
          <p:nvPr/>
        </p:nvPicPr>
        <p:blipFill>
          <a:blip r:embed="rId3" cstate="print"/>
          <a:stretch>
            <a:fillRect/>
          </a:stretch>
        </p:blipFill>
        <p:spPr>
          <a:xfrm>
            <a:off x="3537594" y="2213457"/>
            <a:ext cx="5537101" cy="3759787"/>
          </a:xfrm>
          <a:prstGeom prst="rect">
            <a:avLst/>
          </a:prstGeom>
        </p:spPr>
      </p:pic>
      <p:sp>
        <p:nvSpPr>
          <p:cNvPr id="10" name="Footer Placeholder 3"/>
          <p:cNvSpPr>
            <a:spLocks noGrp="1"/>
          </p:cNvSpPr>
          <p:nvPr>
            <p:ph type="ftr" sz="quarter" idx="11"/>
          </p:nvPr>
        </p:nvSpPr>
        <p:spPr>
          <a:xfrm>
            <a:off x="3632200" y="6470704"/>
            <a:ext cx="4426094" cy="274320"/>
          </a:xfrm>
        </p:spPr>
        <p:txBody>
          <a:bodyPr/>
          <a:lstStyle/>
          <a:p>
            <a:r>
              <a:rPr lang="en-US" dirty="0" err="1" smtClean="0"/>
              <a:t>EMEA</a:t>
            </a:r>
            <a:r>
              <a:rPr lang="en-US" dirty="0" smtClean="0"/>
              <a:t> Alliance   11-12 October 2016</a:t>
            </a:r>
            <a:endParaRPr lang="en-US" dirty="0"/>
          </a:p>
        </p:txBody>
      </p:sp>
    </p:spTree>
    <p:extLst>
      <p:ext uri="{BB962C8B-B14F-4D97-AF65-F5344CB8AC3E}">
        <p14:creationId xmlns:p14="http://schemas.microsoft.com/office/powerpoint/2010/main" val="2445300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8074690" cy="1499616"/>
          </a:xfrm>
        </p:spPr>
        <p:txBody>
          <a:bodyPr/>
          <a:lstStyle/>
          <a:p>
            <a:r>
              <a:rPr lang="en-US" smtClean="0">
                <a:solidFill>
                  <a:srgbClr val="2C2F34"/>
                </a:solidFill>
              </a:rPr>
              <a:t>The Evolve Financial Reporting Program</a:t>
            </a:r>
            <a:endParaRPr lang="en-US" dirty="0">
              <a:solidFill>
                <a:srgbClr val="2C2F34"/>
              </a:solidFill>
            </a:endParaRPr>
          </a:p>
        </p:txBody>
      </p:sp>
      <p:sp>
        <p:nvSpPr>
          <p:cNvPr id="3" name="Content Placeholder 2"/>
          <p:cNvSpPr>
            <a:spLocks noGrp="1"/>
          </p:cNvSpPr>
          <p:nvPr>
            <p:ph idx="1"/>
          </p:nvPr>
        </p:nvSpPr>
        <p:spPr>
          <a:xfrm>
            <a:off x="768096" y="3618688"/>
            <a:ext cx="7657447" cy="2690672"/>
          </a:xfrm>
        </p:spPr>
        <p:txBody>
          <a:bodyPr>
            <a:normAutofit lnSpcReduction="10000"/>
          </a:bodyPr>
          <a:lstStyle/>
          <a:p>
            <a:pPr>
              <a:lnSpc>
                <a:spcPct val="100000"/>
              </a:lnSpc>
            </a:pPr>
            <a:r>
              <a:rPr lang="en-US" dirty="0" smtClean="0"/>
              <a:t>2013: Delivered a four year strategy to replace our decade-old financial reporting solution (Business Objects and more Excel than you could believe could exist) with an OBI reporting and analysis solution based on an integrated data architecture built from scratch. </a:t>
            </a:r>
          </a:p>
          <a:p>
            <a:pPr>
              <a:lnSpc>
                <a:spcPct val="100000"/>
              </a:lnSpc>
            </a:pPr>
            <a:r>
              <a:rPr lang="en-US" dirty="0" smtClean="0"/>
              <a:t>2013-Today: Hard work!</a:t>
            </a:r>
          </a:p>
          <a:p>
            <a:pPr>
              <a:lnSpc>
                <a:spcPct val="100000"/>
              </a:lnSpc>
              <a:spcBef>
                <a:spcPts val="0"/>
              </a:spcBef>
              <a:spcAft>
                <a:spcPts val="0"/>
              </a:spcAft>
            </a:pPr>
            <a:r>
              <a:rPr lang="en-US" dirty="0" smtClean="0"/>
              <a:t>Team members: 9 on the business side, 23 on development</a:t>
            </a:r>
          </a:p>
          <a:p>
            <a:pPr>
              <a:lnSpc>
                <a:spcPct val="100000"/>
              </a:lnSpc>
              <a:spcBef>
                <a:spcPts val="0"/>
              </a:spcBef>
              <a:spcAft>
                <a:spcPts val="0"/>
              </a:spcAft>
            </a:pPr>
            <a:r>
              <a:rPr lang="en-US" dirty="0" smtClean="0"/>
              <a:t>Over 300 clients involved in Business Requirements</a:t>
            </a:r>
          </a:p>
          <a:p>
            <a:pPr>
              <a:lnSpc>
                <a:spcPct val="100000"/>
              </a:lnSpc>
              <a:spcBef>
                <a:spcPts val="0"/>
              </a:spcBef>
              <a:spcAft>
                <a:spcPts val="0"/>
              </a:spcAft>
            </a:pPr>
            <a:r>
              <a:rPr lang="en-US" dirty="0" smtClean="0"/>
              <a:t>Over 800 clients involved in User Acceptance Testing</a:t>
            </a:r>
          </a:p>
          <a:p>
            <a:pPr>
              <a:lnSpc>
                <a:spcPct val="100000"/>
              </a:lnSpc>
            </a:pPr>
            <a:endParaRPr lang="en-US" dirty="0"/>
          </a:p>
        </p:txBody>
      </p:sp>
      <p:sp>
        <p:nvSpPr>
          <p:cNvPr id="4" name="Rectangle 3"/>
          <p:cNvSpPr/>
          <p:nvPr/>
        </p:nvSpPr>
        <p:spPr>
          <a:xfrm>
            <a:off x="562062" y="822121"/>
            <a:ext cx="45719" cy="914400"/>
          </a:xfrm>
          <a:prstGeom prst="rect">
            <a:avLst/>
          </a:prstGeom>
          <a:solidFill>
            <a:srgbClr val="80101C"/>
          </a:solidFill>
          <a:ln>
            <a:solidFill>
              <a:srgbClr val="801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p:cNvGrpSpPr/>
          <p:nvPr/>
        </p:nvGrpSpPr>
        <p:grpSpPr>
          <a:xfrm>
            <a:off x="768096" y="1844101"/>
            <a:ext cx="7657449" cy="1630269"/>
            <a:chOff x="768096" y="1736521"/>
            <a:chExt cx="7657449" cy="1630269"/>
          </a:xfrm>
        </p:grpSpPr>
        <p:grpSp>
          <p:nvGrpSpPr>
            <p:cNvPr id="18" name="Group 17"/>
            <p:cNvGrpSpPr/>
            <p:nvPr/>
          </p:nvGrpSpPr>
          <p:grpSpPr>
            <a:xfrm>
              <a:off x="768097" y="2178856"/>
              <a:ext cx="7657446" cy="1187934"/>
              <a:chOff x="528191" y="1837978"/>
              <a:chExt cx="7053804" cy="922304"/>
            </a:xfrm>
          </p:grpSpPr>
          <p:sp>
            <p:nvSpPr>
              <p:cNvPr id="19" name="Rectangle 18"/>
              <p:cNvSpPr/>
              <p:nvPr/>
            </p:nvSpPr>
            <p:spPr>
              <a:xfrm>
                <a:off x="528191" y="1842052"/>
                <a:ext cx="1293534" cy="918229"/>
              </a:xfrm>
              <a:prstGeom prst="rect">
                <a:avLst/>
              </a:prstGeom>
              <a:solidFill>
                <a:srgbClr val="D2C39B"/>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mn-ea"/>
                    <a:cs typeface="+mn-cs"/>
                  </a:rPr>
                  <a:t>Payroll and Labor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mn-ea"/>
                    <a:cs typeface="+mn-cs"/>
                  </a:rPr>
                  <a:t>Management Reporting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Calibri"/>
                    <a:ea typeface="+mn-ea"/>
                    <a:cs typeface="+mn-cs"/>
                  </a:rPr>
                  <a:t>Oct 2013</a:t>
                </a:r>
                <a:endParaRPr kumimoji="0" lang="en-US"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0" name="Rectangle 19"/>
              <p:cNvSpPr/>
              <p:nvPr/>
            </p:nvSpPr>
            <p:spPr>
              <a:xfrm>
                <a:off x="1812155" y="1988112"/>
                <a:ext cx="1298138" cy="772170"/>
              </a:xfrm>
              <a:prstGeom prst="rect">
                <a:avLst/>
              </a:prstGeom>
              <a:solidFill>
                <a:srgbClr val="BE4D4A"/>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mn-ea"/>
                    <a:cs typeface="+mn-cs"/>
                  </a:rPr>
                  <a:t>Expense Request  Reporting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Calibri"/>
                    <a:ea typeface="+mn-ea"/>
                    <a:cs typeface="+mn-cs"/>
                  </a:rPr>
                  <a:t>February 2015</a:t>
                </a:r>
                <a:endParaRPr kumimoji="0" lang="en-US"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1" name="Rectangle 20"/>
              <p:cNvSpPr/>
              <p:nvPr/>
            </p:nvSpPr>
            <p:spPr>
              <a:xfrm>
                <a:off x="1812154" y="1837978"/>
                <a:ext cx="4158270" cy="150133"/>
              </a:xfrm>
              <a:prstGeom prst="rect">
                <a:avLst/>
              </a:prstGeom>
              <a:solidFill>
                <a:srgbClr val="C0504D">
                  <a:lumMod val="50000"/>
                </a:srgbClr>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white"/>
                    </a:solidFill>
                    <a:effectLst/>
                    <a:uLnTx/>
                    <a:uFillTx/>
                    <a:latin typeface="Calibri"/>
                    <a:ea typeface="+mn-ea"/>
                    <a:cs typeface="+mn-cs"/>
                  </a:rPr>
                  <a:t>Integrated Payment and Expenditure Reporting </a:t>
                </a:r>
              </a:p>
            </p:txBody>
          </p:sp>
          <p:sp>
            <p:nvSpPr>
              <p:cNvPr id="22" name="Rectangle 21"/>
              <p:cNvSpPr/>
              <p:nvPr/>
            </p:nvSpPr>
            <p:spPr>
              <a:xfrm>
                <a:off x="5970425" y="1837979"/>
                <a:ext cx="1611570" cy="922302"/>
              </a:xfrm>
              <a:prstGeom prst="rect">
                <a:avLst/>
              </a:prstGeom>
              <a:solidFill>
                <a:srgbClr val="C0504D">
                  <a:lumMod val="20000"/>
                  <a:lumOff val="80000"/>
                </a:srgbClr>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mn-ea"/>
                    <a:cs typeface="+mn-cs"/>
                  </a:rPr>
                  <a:t>Revenue and Fund Management Reporting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Calibri"/>
                    <a:ea typeface="+mn-ea"/>
                    <a:cs typeface="+mn-cs"/>
                  </a:rPr>
                  <a:t>Aug 2017</a:t>
                </a:r>
                <a:endParaRPr kumimoji="0" lang="en-US"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4" name="Rectangle 23"/>
              <p:cNvSpPr/>
              <p:nvPr/>
            </p:nvSpPr>
            <p:spPr>
              <a:xfrm>
                <a:off x="3105153" y="1984038"/>
                <a:ext cx="1303780" cy="776243"/>
              </a:xfrm>
              <a:prstGeom prst="rect">
                <a:avLst/>
              </a:prstGeom>
              <a:solidFill>
                <a:srgbClr val="CD7371"/>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mn-ea"/>
                    <a:cs typeface="+mn-cs"/>
                  </a:rPr>
                  <a:t>Consolidated Expenditure Reporting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Calibri"/>
                    <a:ea typeface="+mn-ea"/>
                    <a:cs typeface="+mn-cs"/>
                  </a:rPr>
                  <a:t>March 2016</a:t>
                </a:r>
                <a:endParaRPr kumimoji="0" lang="en-US"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5" name="Rectangle 24"/>
              <p:cNvSpPr/>
              <p:nvPr/>
            </p:nvSpPr>
            <p:spPr>
              <a:xfrm>
                <a:off x="4409319" y="1984038"/>
                <a:ext cx="1561104" cy="776243"/>
              </a:xfrm>
              <a:prstGeom prst="rect">
                <a:avLst/>
              </a:prstGeom>
              <a:solidFill>
                <a:srgbClr val="C0504D">
                  <a:lumMod val="40000"/>
                  <a:lumOff val="60000"/>
                </a:srgbClr>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mn-ea"/>
                    <a:cs typeface="+mn-cs"/>
                  </a:rPr>
                  <a:t>Procure to Pay Detail Reporting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Calibri"/>
                    <a:ea typeface="+mn-ea"/>
                    <a:cs typeface="+mn-cs"/>
                  </a:rPr>
                  <a:t>April 2017</a:t>
                </a:r>
                <a:endParaRPr kumimoji="0" lang="en-US" sz="800" b="0" i="0" u="none" strike="noStrike" kern="0" cap="none" spc="0" normalizeH="0" baseline="0" noProof="0" dirty="0" smtClean="0">
                  <a:ln>
                    <a:noFill/>
                  </a:ln>
                  <a:solidFill>
                    <a:prstClr val="white"/>
                  </a:solidFill>
                  <a:effectLst/>
                  <a:uLnTx/>
                  <a:uFillTx/>
                  <a:latin typeface="Calibri"/>
                  <a:ea typeface="+mn-ea"/>
                  <a:cs typeface="+mn-cs"/>
                </a:endParaRPr>
              </a:p>
            </p:txBody>
          </p:sp>
        </p:grpSp>
        <p:sp>
          <p:nvSpPr>
            <p:cNvPr id="26" name="TextBox 25"/>
            <p:cNvSpPr txBox="1"/>
            <p:nvPr/>
          </p:nvSpPr>
          <p:spPr>
            <a:xfrm>
              <a:off x="768096" y="1840483"/>
              <a:ext cx="1393841" cy="307777"/>
            </a:xfrm>
            <a:prstGeom prst="rect">
              <a:avLst/>
            </a:prstGeom>
            <a:noFill/>
          </p:spPr>
          <p:txBody>
            <a:bodyPr wrap="square" rtlCol="0">
              <a:spAutoFit/>
            </a:bodyPr>
            <a:lstStyle/>
            <a:p>
              <a:pPr algn="ctr"/>
              <a:r>
                <a:rPr lang="en-US" sz="1400" dirty="0" smtClean="0">
                  <a:solidFill>
                    <a:schemeClr val="tx2"/>
                  </a:solidFill>
                </a:rPr>
                <a:t>EFR Phase I</a:t>
              </a:r>
            </a:p>
          </p:txBody>
        </p:sp>
        <p:sp>
          <p:nvSpPr>
            <p:cNvPr id="27" name="Rectangle 26"/>
            <p:cNvSpPr/>
            <p:nvPr/>
          </p:nvSpPr>
          <p:spPr>
            <a:xfrm>
              <a:off x="4732767" y="1736521"/>
              <a:ext cx="1139460" cy="307777"/>
            </a:xfrm>
            <a:prstGeom prst="rect">
              <a:avLst/>
            </a:prstGeom>
          </p:spPr>
          <p:txBody>
            <a:bodyPr wrap="square">
              <a:spAutoFit/>
            </a:bodyPr>
            <a:lstStyle/>
            <a:p>
              <a:r>
                <a:rPr lang="en-US" sz="1400" dirty="0"/>
                <a:t>EFR Phase II</a:t>
              </a:r>
            </a:p>
          </p:txBody>
        </p:sp>
        <p:sp>
          <p:nvSpPr>
            <p:cNvPr id="28" name="Left Brace 27"/>
            <p:cNvSpPr/>
            <p:nvPr/>
          </p:nvSpPr>
          <p:spPr>
            <a:xfrm rot="5400000">
              <a:off x="5209220" y="-1037466"/>
              <a:ext cx="186555" cy="6246094"/>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2" name="Rectangle 31"/>
          <p:cNvSpPr/>
          <p:nvPr/>
        </p:nvSpPr>
        <p:spPr>
          <a:xfrm>
            <a:off x="1947133" y="2479808"/>
            <a:ext cx="441063" cy="994561"/>
          </a:xfrm>
          <a:prstGeom prst="rect">
            <a:avLst/>
          </a:pr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ysClr val="windowText" lastClr="000000"/>
                </a:solidFill>
              </a:rPr>
              <a:t>Ref Data</a:t>
            </a:r>
          </a:p>
          <a:p>
            <a:pPr algn="ctr"/>
            <a:r>
              <a:rPr lang="en-US" sz="900" dirty="0" err="1" smtClean="0">
                <a:solidFill>
                  <a:sysClr val="windowText" lastClr="000000"/>
                </a:solidFill>
              </a:rPr>
              <a:t>Rptg</a:t>
            </a:r>
            <a:endParaRPr lang="en-US" sz="900" dirty="0" smtClean="0">
              <a:solidFill>
                <a:sysClr val="windowText" lastClr="000000"/>
              </a:solidFill>
            </a:endParaRPr>
          </a:p>
          <a:p>
            <a:pPr algn="ctr"/>
            <a:endParaRPr lang="en-US" sz="900" dirty="0">
              <a:solidFill>
                <a:sysClr val="windowText" lastClr="000000"/>
              </a:solidFill>
            </a:endParaRPr>
          </a:p>
          <a:p>
            <a:pPr algn="ctr"/>
            <a:r>
              <a:rPr lang="en-US" sz="700" dirty="0" smtClean="0">
                <a:solidFill>
                  <a:sysClr val="windowText" lastClr="000000"/>
                </a:solidFill>
              </a:rPr>
              <a:t>April 2014</a:t>
            </a:r>
            <a:endParaRPr lang="en-US" sz="700" dirty="0">
              <a:solidFill>
                <a:sysClr val="windowText" lastClr="000000"/>
              </a:solidFill>
            </a:endParaRPr>
          </a:p>
        </p:txBody>
      </p:sp>
      <p:sp>
        <p:nvSpPr>
          <p:cNvPr id="34" name="Slide Number Placeholder 33"/>
          <p:cNvSpPr>
            <a:spLocks noGrp="1"/>
          </p:cNvSpPr>
          <p:nvPr>
            <p:ph type="sldNum" sz="quarter" idx="12"/>
          </p:nvPr>
        </p:nvSpPr>
        <p:spPr/>
        <p:txBody>
          <a:bodyPr/>
          <a:lstStyle/>
          <a:p>
            <a:fld id="{3A636B23-8F6D-4947-88AC-038BF7B2E127}" type="slidenum">
              <a:rPr lang="en-US" smtClean="0"/>
              <a:t>9</a:t>
            </a:fld>
            <a:endParaRPr lang="en-US"/>
          </a:p>
        </p:txBody>
      </p:sp>
      <p:sp>
        <p:nvSpPr>
          <p:cNvPr id="23" name="Footer Placeholder 3"/>
          <p:cNvSpPr>
            <a:spLocks noGrp="1"/>
          </p:cNvSpPr>
          <p:nvPr>
            <p:ph type="ftr" sz="quarter" idx="11"/>
          </p:nvPr>
        </p:nvSpPr>
        <p:spPr>
          <a:xfrm>
            <a:off x="3632200" y="6470704"/>
            <a:ext cx="4426094" cy="274320"/>
          </a:xfrm>
        </p:spPr>
        <p:txBody>
          <a:bodyPr/>
          <a:lstStyle/>
          <a:p>
            <a:r>
              <a:rPr lang="en-US" dirty="0" err="1" smtClean="0"/>
              <a:t>EMEA</a:t>
            </a:r>
            <a:r>
              <a:rPr lang="en-US" dirty="0" smtClean="0"/>
              <a:t> Alliance   11-12 October 2016</a:t>
            </a:r>
            <a:endParaRPr lang="en-US" dirty="0"/>
          </a:p>
        </p:txBody>
      </p:sp>
    </p:spTree>
    <p:extLst>
      <p:ext uri="{BB962C8B-B14F-4D97-AF65-F5344CB8AC3E}">
        <p14:creationId xmlns:p14="http://schemas.microsoft.com/office/powerpoint/2010/main" val="29503586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9">
      <a:dk1>
        <a:sysClr val="windowText" lastClr="000000"/>
      </a:dk1>
      <a:lt1>
        <a:sysClr val="window" lastClr="FFFFFF"/>
      </a:lt1>
      <a:dk2>
        <a:srgbClr val="373545"/>
      </a:dk2>
      <a:lt2>
        <a:srgbClr val="DCD8DC"/>
      </a:lt2>
      <a:accent1>
        <a:srgbClr val="3B2867"/>
      </a:accent1>
      <a:accent2>
        <a:srgbClr val="7F7B99"/>
      </a:accent2>
      <a:accent3>
        <a:srgbClr val="5D739A"/>
      </a:accent3>
      <a:accent4>
        <a:srgbClr val="6997AF"/>
      </a:accent4>
      <a:accent5>
        <a:srgbClr val="84ACB6"/>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2112</TotalTime>
  <Words>967</Words>
  <Application>Microsoft Office PowerPoint</Application>
  <PresentationFormat>On-screen Show (4:3)</PresentationFormat>
  <Paragraphs>228</Paragraphs>
  <Slides>19</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Century Gothic</vt:lpstr>
      <vt:lpstr>Times New Roman</vt:lpstr>
      <vt:lpstr>Tw Cen MT</vt:lpstr>
      <vt:lpstr>Tw Cen MT Condensed</vt:lpstr>
      <vt:lpstr>Wingdings</vt:lpstr>
      <vt:lpstr>Wingdings 3</vt:lpstr>
      <vt:lpstr>Integral</vt:lpstr>
      <vt:lpstr>Evolving Financial Reporting for E-Business at Stanford</vt:lpstr>
      <vt:lpstr>presenters</vt:lpstr>
      <vt:lpstr>Stanford University  Located in Stanford, CA (between San Francisco and San Jose) </vt:lpstr>
      <vt:lpstr>Stanford University</vt:lpstr>
      <vt:lpstr>Stanford &amp; ORACLE</vt:lpstr>
      <vt:lpstr>Stanford &amp; Oracle</vt:lpstr>
      <vt:lpstr>Stanford &amp; Reporting</vt:lpstr>
      <vt:lpstr>Evolve Financial Reporting Program Vision</vt:lpstr>
      <vt:lpstr>The Evolve Financial Reporting Program</vt:lpstr>
      <vt:lpstr>The Evolve Financial Reporting Program</vt:lpstr>
      <vt:lpstr>Past: Reportmart 3</vt:lpstr>
      <vt:lpstr>Past: Reportmart 3</vt:lpstr>
      <vt:lpstr>Evolving to: OBI</vt:lpstr>
      <vt:lpstr>OBI: Management Analytical Dashboards</vt:lpstr>
      <vt:lpstr>Faculty Management Reports– Previous method </vt:lpstr>
      <vt:lpstr>Faculty Management Report Dashboard –  New OBI Method</vt:lpstr>
      <vt:lpstr>OBI EFR Usage</vt:lpstr>
      <vt:lpstr>Questions?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Lisa Skinner</cp:lastModifiedBy>
  <cp:revision>66</cp:revision>
  <dcterms:created xsi:type="dcterms:W3CDTF">2015-09-02T14:36:24Z</dcterms:created>
  <dcterms:modified xsi:type="dcterms:W3CDTF">2017-10-16T11:25:32Z</dcterms:modified>
</cp:coreProperties>
</file>