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4"/>
  </p:sldMasterIdLst>
  <p:notesMasterIdLst>
    <p:notesMasterId r:id="rId58"/>
  </p:notesMasterIdLst>
  <p:sldIdLst>
    <p:sldId id="259" r:id="rId5"/>
    <p:sldId id="260" r:id="rId6"/>
    <p:sldId id="269" r:id="rId7"/>
    <p:sldId id="261" r:id="rId8"/>
    <p:sldId id="268" r:id="rId9"/>
    <p:sldId id="286" r:id="rId10"/>
    <p:sldId id="288" r:id="rId11"/>
    <p:sldId id="329" r:id="rId12"/>
    <p:sldId id="292" r:id="rId13"/>
    <p:sldId id="266" r:id="rId14"/>
    <p:sldId id="287" r:id="rId15"/>
    <p:sldId id="289" r:id="rId16"/>
    <p:sldId id="275" r:id="rId17"/>
    <p:sldId id="273" r:id="rId18"/>
    <p:sldId id="300" r:id="rId19"/>
    <p:sldId id="305" r:id="rId20"/>
    <p:sldId id="311" r:id="rId21"/>
    <p:sldId id="291" r:id="rId22"/>
    <p:sldId id="314" r:id="rId23"/>
    <p:sldId id="316" r:id="rId24"/>
    <p:sldId id="317" r:id="rId25"/>
    <p:sldId id="318" r:id="rId26"/>
    <p:sldId id="319" r:id="rId27"/>
    <p:sldId id="320" r:id="rId28"/>
    <p:sldId id="322" r:id="rId29"/>
    <p:sldId id="323" r:id="rId30"/>
    <p:sldId id="321" r:id="rId31"/>
    <p:sldId id="325" r:id="rId32"/>
    <p:sldId id="327" r:id="rId33"/>
    <p:sldId id="326" r:id="rId34"/>
    <p:sldId id="293" r:id="rId35"/>
    <p:sldId id="315" r:id="rId36"/>
    <p:sldId id="308" r:id="rId37"/>
    <p:sldId id="310" r:id="rId38"/>
    <p:sldId id="309" r:id="rId39"/>
    <p:sldId id="302" r:id="rId40"/>
    <p:sldId id="303" r:id="rId41"/>
    <p:sldId id="304" r:id="rId42"/>
    <p:sldId id="294" r:id="rId43"/>
    <p:sldId id="295" r:id="rId44"/>
    <p:sldId id="296" r:id="rId45"/>
    <p:sldId id="298" r:id="rId46"/>
    <p:sldId id="299" r:id="rId47"/>
    <p:sldId id="306" r:id="rId48"/>
    <p:sldId id="307" r:id="rId49"/>
    <p:sldId id="312" r:id="rId50"/>
    <p:sldId id="328" r:id="rId51"/>
    <p:sldId id="313" r:id="rId52"/>
    <p:sldId id="324" r:id="rId53"/>
    <p:sldId id="281" r:id="rId54"/>
    <p:sldId id="284" r:id="rId55"/>
    <p:sldId id="283" r:id="rId56"/>
    <p:sldId id="282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7E461-96B9-4925-8A01-59DC41F27E25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64149-2C44-4029-BA5B-3E7ECA7C8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08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69FF71E-BF8D-4FE7-B58C-A1EF7993D733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CB32-8852-4B36-B205-27922D7C9A21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34DA-B030-4B3F-A1D3-A735E0604342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D2E0-1EA0-4E5D-B227-151C82F645C5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B4E0-C19E-46DF-96CD-ED609C9E4C4F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8F53-2059-4644-A16C-22F91FCD4BC2}" type="datetime1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3179-5096-4C0A-ADBE-747E3A7BD9E5}" type="datetime1">
              <a:rPr lang="en-US" smtClean="0"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AA83-DA8F-4EBA-9B64-328F4C5F0E6F}" type="datetime1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C89D-B047-46A3-8769-0A3F82242EA7}" type="datetime1">
              <a:rPr lang="en-US" smtClean="0"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5B0A-F680-40C0-9861-9349C75600E3}" type="datetime1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CAD8-B1D4-46FB-88BA-BCC58048783E}" type="datetime1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0177AAE-44FF-497A-81DD-75D90C54B430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ottingham.ac.uk/academicservices/qualitymanual/assessmentandawards/studyregulationsforundergraduatecourseswef2017.asp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A river with a city in the background&#10;&#10;Description generated with very high confidence">
            <a:extLst>
              <a:ext uri="{FF2B5EF4-FFF2-40B4-BE49-F238E27FC236}">
                <a16:creationId xmlns:a16="http://schemas.microsoft.com/office/drawing/2014/main" id="{0B1F1AC2-4AA5-41F1-BC94-52582826DA7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r="10572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Rules and student progression: an implementation journey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SESSION 5529</a:t>
            </a:r>
          </a:p>
          <a:p>
            <a:r>
              <a:rPr lang="en-US" dirty="0"/>
              <a:t>22 October 2019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59983"/>
            <a:ext cx="3800475" cy="37052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22-23 October 2019</a:t>
            </a:r>
          </a:p>
        </p:txBody>
      </p:sp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Fully implementing PEAM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University Regulations</a:t>
            </a:r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https://www.nottingham.ac.uk/academicservices/qualitymanual/assessmentandawards/studyregulationsforundergraduatecourseswef2017.aspx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Individual </a:t>
            </a:r>
            <a:r>
              <a:rPr lang="en-US" dirty="0" err="1"/>
              <a:t>Programme</a:t>
            </a:r>
            <a:r>
              <a:rPr lang="en-US" dirty="0"/>
              <a:t> Specifications - ‘supplementary regulations’</a:t>
            </a:r>
          </a:p>
          <a:p>
            <a:pPr marL="0" indent="0">
              <a:buNone/>
            </a:pPr>
            <a:r>
              <a:rPr lang="en-US" dirty="0"/>
              <a:t>1307 active undergraduate and taught postgraduate plans with a  plan specific program of study with defined curriculum content</a:t>
            </a:r>
          </a:p>
          <a:p>
            <a:pPr marL="0" indent="0">
              <a:buNone/>
            </a:pPr>
            <a:r>
              <a:rPr lang="en-US" dirty="0"/>
              <a:t>Some plans share some or all POS/curriculum content</a:t>
            </a:r>
          </a:p>
          <a:p>
            <a:pPr marL="0" indent="0">
              <a:buNone/>
            </a:pPr>
            <a:r>
              <a:rPr lang="en-US" dirty="0"/>
              <a:t>852 plans currently have students enrolled</a:t>
            </a:r>
          </a:p>
          <a:p>
            <a:pPr marL="0" indent="0">
              <a:buNone/>
            </a:pPr>
            <a:r>
              <a:rPr lang="en-US" dirty="0"/>
              <a:t>Potentially 1000’s of rules needed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22-23 October 2019</a:t>
            </a:r>
          </a:p>
        </p:txBody>
      </p:sp>
    </p:spTree>
    <p:extLst>
      <p:ext uri="{BB962C8B-B14F-4D97-AF65-F5344CB8AC3E}">
        <p14:creationId xmlns:p14="http://schemas.microsoft.com/office/powerpoint/2010/main" val="2285978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Progression Framework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22-23 October 2019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590204" y="1911927"/>
            <a:ext cx="8046720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64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Academic Standing codes will be defined by Student Records.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Student is currently active in a program and has Academic Progress Tracker (APT) attached to 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Term will be used to search a stage that’s needs to evaluated. Hence a Term must be attached to the stage.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Calculation Rules will derive the required percentages.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Calculation Rules will be executed before Progression rules are executed.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Transfer Credits are assumed as passed modules.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Transfer Credits will be included in calculations for the Calculation of Total Credits for the Stage &amp; the calculation of the Credit Weighted Average of the Stage.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On a per course basis the best result will be used to validate progression.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When Transfer Credit is used in the calculation the rule will use the transfer credit mark instead of the AM Result.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Zero Credit and Dropped Courses are excluded from the calculation.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Event Audit will be created as the Progression Process is run.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Overall Course marks are determined from the Individual Activity Manager (IAM) Results.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22-23 October 2019</a:t>
            </a:r>
          </a:p>
        </p:txBody>
      </p:sp>
    </p:spTree>
    <p:extLst>
      <p:ext uri="{BB962C8B-B14F-4D97-AF65-F5344CB8AC3E}">
        <p14:creationId xmlns:p14="http://schemas.microsoft.com/office/powerpoint/2010/main" val="3189904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22-23 October 2019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2" b="12462"/>
          <a:stretch>
            <a:fillRect/>
          </a:stretch>
        </p:blipFill>
        <p:spPr/>
      </p:pic>
      <p:sp>
        <p:nvSpPr>
          <p:cNvPr id="11" name="Title 1"/>
          <p:cNvSpPr txBox="1">
            <a:spLocks/>
          </p:cNvSpPr>
          <p:nvPr/>
        </p:nvSpPr>
        <p:spPr>
          <a:xfrm>
            <a:off x="342900" y="4960137"/>
            <a:ext cx="58293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2 Functional Design</a:t>
            </a:r>
          </a:p>
        </p:txBody>
      </p:sp>
    </p:spTree>
    <p:extLst>
      <p:ext uri="{BB962C8B-B14F-4D97-AF65-F5344CB8AC3E}">
        <p14:creationId xmlns:p14="http://schemas.microsoft.com/office/powerpoint/2010/main" val="2744116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PEAM TEAM AND THE WHITEBOARD days (MONTHS)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22-23 October 2019</a:t>
            </a:r>
          </a:p>
        </p:txBody>
      </p:sp>
      <p:pic>
        <p:nvPicPr>
          <p:cNvPr id="14" name="Picture 13" descr="IMG_006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1401">
            <a:off x="1375905" y="2475193"/>
            <a:ext cx="2857500" cy="2143125"/>
          </a:xfrm>
          <a:prstGeom prst="rect">
            <a:avLst/>
          </a:prstGeom>
        </p:spPr>
      </p:pic>
      <p:pic>
        <p:nvPicPr>
          <p:cNvPr id="15" name="Picture 14" descr="IMG_006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0482">
            <a:off x="4169844" y="2129031"/>
            <a:ext cx="2857500" cy="2143125"/>
          </a:xfrm>
          <a:prstGeom prst="rect">
            <a:avLst/>
          </a:prstGeom>
        </p:spPr>
      </p:pic>
      <p:pic>
        <p:nvPicPr>
          <p:cNvPr id="16" name="Picture 15" descr="IMG_0069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9626">
            <a:off x="1046970" y="4087958"/>
            <a:ext cx="2857500" cy="2143125"/>
          </a:xfrm>
          <a:prstGeom prst="rect">
            <a:avLst/>
          </a:prstGeom>
        </p:spPr>
      </p:pic>
      <p:pic>
        <p:nvPicPr>
          <p:cNvPr id="17" name="Picture 16" descr="IMG_0070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4331">
            <a:off x="5881841" y="3712889"/>
            <a:ext cx="2857500" cy="21431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955" y="4389605"/>
            <a:ext cx="2750589" cy="206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01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ENGINE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716" y="2084832"/>
            <a:ext cx="416135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Rules are written in Rules Engine Framework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Rule requires a Rule ID configured/developed in Rules Engine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Rules are associated with a Rule Group – in this case UN Progression Rule Group acting as a template for Rules used in the Progression Framework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Parameters are input in the Progression Framework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22-23 October 2019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752983" y="48036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655389"/>
              </p:ext>
            </p:extLst>
          </p:nvPr>
        </p:nvGraphicFramePr>
        <p:xfrm>
          <a:off x="4824922" y="849538"/>
          <a:ext cx="3634575" cy="2187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r:id="rId3" imgW="4356164" imgH="2616120" progId="Visio.Drawing.15">
                  <p:embed/>
                </p:oleObj>
              </mc:Choice>
              <mc:Fallback>
                <p:oleObj r:id="rId3" imgW="4356164" imgH="2616120" progId="Visio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922" y="849538"/>
                        <a:ext cx="3634575" cy="21871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4680066" y="3217901"/>
            <a:ext cx="4148667" cy="324511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04501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RULES for </a:t>
            </a:r>
            <a:r>
              <a:rPr lang="en-US" dirty="0" err="1"/>
              <a:t>pROGRESSION</a:t>
            </a:r>
            <a:r>
              <a:rPr lang="en-US" dirty="0"/>
              <a:t> – UNDERGRADUATE PROGRESSION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7" y="1911927"/>
            <a:ext cx="3138886" cy="44971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22-23 October 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127" y="1742649"/>
            <a:ext cx="6397249" cy="466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82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RULES for </a:t>
            </a:r>
            <a:r>
              <a:rPr lang="en-US" dirty="0" err="1"/>
              <a:t>pROGRESSION</a:t>
            </a:r>
            <a:r>
              <a:rPr lang="en-US" dirty="0"/>
              <a:t> – UNDERGRADUATE PROGRESSION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7" y="1911927"/>
            <a:ext cx="3138886" cy="44971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22-23 October 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727" y="1911927"/>
            <a:ext cx="6167881" cy="465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12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22-23 October 2019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2" b="12462"/>
          <a:stretch>
            <a:fillRect/>
          </a:stretch>
        </p:blipFill>
        <p:spPr/>
      </p:pic>
      <p:sp>
        <p:nvSpPr>
          <p:cNvPr id="8" name="Title 1"/>
          <p:cNvSpPr txBox="1">
            <a:spLocks/>
          </p:cNvSpPr>
          <p:nvPr/>
        </p:nvSpPr>
        <p:spPr>
          <a:xfrm>
            <a:off x="342900" y="4960137"/>
            <a:ext cx="58293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RULES</a:t>
            </a:r>
          </a:p>
        </p:txBody>
      </p:sp>
    </p:spTree>
    <p:extLst>
      <p:ext uri="{BB962C8B-B14F-4D97-AF65-F5344CB8AC3E}">
        <p14:creationId xmlns:p14="http://schemas.microsoft.com/office/powerpoint/2010/main" val="1268027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LEVEL CALCULATION RULES (Stage Validation)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b="1" dirty="0"/>
              <a:t>Failed Stage Credits</a:t>
            </a:r>
          </a:p>
          <a:p>
            <a:pPr marL="0" indent="0">
              <a:buNone/>
            </a:pPr>
            <a:r>
              <a:rPr lang="en-US" dirty="0"/>
              <a:t>Calculates the total amount of Failed Credit at the end of the current stage for a student’s APT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 In Progress Credits </a:t>
            </a:r>
          </a:p>
          <a:p>
            <a:pPr marL="0" indent="0">
              <a:buNone/>
            </a:pPr>
            <a:r>
              <a:rPr lang="en-US" dirty="0"/>
              <a:t>Calculates the total amount of In-Progress Credit at the end of the current stage for a student’s APT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b="1" dirty="0"/>
              <a:t>Total Credits</a:t>
            </a:r>
          </a:p>
          <a:p>
            <a:pPr marL="0" indent="0">
              <a:buNone/>
            </a:pPr>
            <a:r>
              <a:rPr lang="en-US" dirty="0"/>
              <a:t>Calculates the Sum of all Credit within a Stage Level Academic Item and will insert a Total Credit result in student’s APT in relevant Academic Item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 Stage Passed Credits</a:t>
            </a:r>
          </a:p>
          <a:p>
            <a:pPr marL="0" indent="0">
              <a:buNone/>
            </a:pPr>
            <a:r>
              <a:rPr lang="en-US" dirty="0"/>
              <a:t>Calculates the Total Passed Credits for an Academic Stage and inserts a total credit amount into a student’s APT at the relevant parent Stage Academic Item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b="1" dirty="0"/>
              <a:t>Stage Credit Weighted Average</a:t>
            </a:r>
          </a:p>
          <a:p>
            <a:pPr marL="0" indent="0">
              <a:buNone/>
            </a:pPr>
            <a:r>
              <a:rPr lang="en-US" dirty="0"/>
              <a:t>Calculates the Stage Weighted Average for an Academic Stage and inserts a total value into a student’s APT at the relevant parent Stage Academic Item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22-23 October 2019</a:t>
            </a:r>
          </a:p>
        </p:txBody>
      </p:sp>
    </p:spTree>
    <p:extLst>
      <p:ext uri="{BB962C8B-B14F-4D97-AF65-F5344CB8AC3E}">
        <p14:creationId xmlns:p14="http://schemas.microsoft.com/office/powerpoint/2010/main" val="357744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Sandra Mienczakowski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4493860" cy="1446168"/>
          </a:xfrm>
        </p:spPr>
        <p:txBody>
          <a:bodyPr>
            <a:normAutofit/>
          </a:bodyPr>
          <a:lstStyle/>
          <a:p>
            <a:r>
              <a:rPr lang="en-US" dirty="0"/>
              <a:t>Head of Academic Processes</a:t>
            </a:r>
          </a:p>
          <a:p>
            <a:r>
              <a:rPr lang="en-US" dirty="0"/>
              <a:t>University of Nottingham</a:t>
            </a:r>
          </a:p>
          <a:p>
            <a:r>
              <a:rPr lang="en-US" dirty="0"/>
              <a:t>sandra.mienczakowski@nottingham.ac.uk</a:t>
            </a:r>
          </a:p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22-23 October 2019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68096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Working as part of the Student Services department since August 2016, leading the Academic Processes teams and Business Lead for PEAM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89179"/>
            <a:ext cx="7290054" cy="1499616"/>
          </a:xfrm>
        </p:spPr>
        <p:txBody>
          <a:bodyPr/>
          <a:lstStyle/>
          <a:p>
            <a:r>
              <a:rPr lang="en-US" dirty="0"/>
              <a:t>Supplementary </a:t>
            </a:r>
            <a:br>
              <a:rPr lang="en-US" dirty="0"/>
            </a:br>
            <a:r>
              <a:rPr lang="en-US" dirty="0"/>
              <a:t>Regulation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22-23 October 2019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 flipV="1">
            <a:off x="1829366" y="774754"/>
            <a:ext cx="622878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694927"/>
              </p:ext>
            </p:extLst>
          </p:nvPr>
        </p:nvGraphicFramePr>
        <p:xfrm>
          <a:off x="3632200" y="1172475"/>
          <a:ext cx="5287356" cy="5217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r:id="rId3" imgW="7677178" imgH="7575480" progId="Visio.Drawing.15">
                  <p:embed/>
                </p:oleObj>
              </mc:Choice>
              <mc:Fallback>
                <p:oleObj r:id="rId3" imgW="7677178" imgH="757548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1172475"/>
                        <a:ext cx="5287356" cy="52175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8477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weighted average – regulation 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22-23 October 2019</a:t>
            </a:r>
          </a:p>
        </p:txBody>
      </p:sp>
      <p:pic>
        <p:nvPicPr>
          <p:cNvPr id="6" name="Content Placeholder 5" descr="C:\Users\Andrew\Desktop\Personal Dropbox\Dropbox\_All_Rules_FDDs\Undergraduate Progression Rules - Reg1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" y="2084832"/>
            <a:ext cx="7526135" cy="38160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6293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PROGRESSION RULE – </a:t>
            </a:r>
            <a:br>
              <a:rPr lang="en-US" dirty="0"/>
            </a:br>
            <a:r>
              <a:rPr lang="en-US" dirty="0"/>
              <a:t>Regulation 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22-23 October 2019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154" y="1985078"/>
            <a:ext cx="6724996" cy="438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98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PROGRESSION RULE – </a:t>
            </a:r>
            <a:br>
              <a:rPr lang="en-US" dirty="0"/>
            </a:br>
            <a:r>
              <a:rPr lang="en-US" dirty="0"/>
              <a:t>REGULATION 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22-23 October 2019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78" y="1978429"/>
            <a:ext cx="6774872" cy="433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</a:t>
            </a:r>
            <a:r>
              <a:rPr lang="en-US" dirty="0" err="1"/>
              <a:t>PROGRESSIon</a:t>
            </a:r>
            <a:r>
              <a:rPr lang="en-US" dirty="0"/>
              <a:t> RULE –</a:t>
            </a:r>
            <a:br>
              <a:rPr lang="en-US" dirty="0"/>
            </a:br>
            <a:r>
              <a:rPr lang="en-US" dirty="0"/>
              <a:t>REGULATIONS 10a, 10b, 10c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22-23 October 2019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49" y="1968454"/>
            <a:ext cx="5918662" cy="420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35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</a:t>
            </a:r>
            <a:r>
              <a:rPr lang="en-US" dirty="0" err="1"/>
              <a:t>PROGRESSIon</a:t>
            </a:r>
            <a:r>
              <a:rPr lang="en-US" dirty="0"/>
              <a:t> RULE –</a:t>
            </a:r>
            <a:br>
              <a:rPr lang="en-US" dirty="0"/>
            </a:br>
            <a:r>
              <a:rPr lang="en-US" dirty="0"/>
              <a:t>REGULATIONS 10a, 10b, 10c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22-23 October 2019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94" y="2286000"/>
            <a:ext cx="6518911" cy="40227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13867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</a:t>
            </a:r>
            <a:r>
              <a:rPr lang="en-US" dirty="0" err="1"/>
              <a:t>PROGRESSIon</a:t>
            </a:r>
            <a:r>
              <a:rPr lang="en-US" dirty="0"/>
              <a:t> RULE –</a:t>
            </a:r>
            <a:br>
              <a:rPr lang="en-US" dirty="0"/>
            </a:br>
            <a:r>
              <a:rPr lang="en-US" dirty="0"/>
              <a:t>REGULATIONS 10a, 10b, 10c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22-23 October 2019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801" y="2084832"/>
            <a:ext cx="6512166" cy="422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20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PROGRESSION RULE – </a:t>
            </a:r>
            <a:br>
              <a:rPr lang="en-US" dirty="0"/>
            </a:br>
            <a:r>
              <a:rPr lang="en-US" dirty="0"/>
              <a:t>REGULATION 13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22-23 October 2019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11" y="2084832"/>
            <a:ext cx="7228940" cy="422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25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PROGRESSION RULE – </a:t>
            </a:r>
            <a:br>
              <a:rPr lang="en-US" dirty="0"/>
            </a:b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Reassessment REGULATION 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22-23 October 2019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51" y="2219498"/>
            <a:ext cx="7206974" cy="408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68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PROGRESSION RULE – </a:t>
            </a:r>
            <a:br>
              <a:rPr lang="en-US" dirty="0"/>
            </a:b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Reassessment not permitted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22-23 October 2019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05" y="2186248"/>
            <a:ext cx="7648664" cy="412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80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of Nottingham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Campuses in UK, China &amp; Malaysia</a:t>
            </a:r>
          </a:p>
          <a:p>
            <a:r>
              <a:rPr lang="en-US" dirty="0"/>
              <a:t>Gold Teaching Excellence Framework recognition </a:t>
            </a:r>
          </a:p>
          <a:p>
            <a:r>
              <a:rPr lang="en-US" dirty="0"/>
              <a:t>96 QS World Ranking 2020</a:t>
            </a:r>
          </a:p>
          <a:p>
            <a:r>
              <a:rPr lang="en-US" dirty="0"/>
              <a:t>19 Complete University Guide Ranking 2020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22-23 October 2019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2" b="125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089700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 PROGRESSION RULE – </a:t>
            </a:r>
            <a:br>
              <a:rPr lang="en-US" dirty="0"/>
            </a:br>
            <a:r>
              <a:rPr lang="en-US" dirty="0"/>
              <a:t>Proceed carrying credit regulation 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22-23 October 2019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" y="2084832"/>
            <a:ext cx="7685694" cy="394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565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22-23 October 2019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2" b="12462"/>
          <a:stretch>
            <a:fillRect/>
          </a:stretch>
        </p:blipFill>
        <p:spPr/>
      </p:pic>
      <p:sp>
        <p:nvSpPr>
          <p:cNvPr id="7" name="Title 1"/>
          <p:cNvSpPr txBox="1">
            <a:spLocks/>
          </p:cNvSpPr>
          <p:nvPr/>
        </p:nvSpPr>
        <p:spPr>
          <a:xfrm>
            <a:off x="342900" y="4960137"/>
            <a:ext cx="58293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3 CONFIGURATION</a:t>
            </a:r>
          </a:p>
        </p:txBody>
      </p:sp>
    </p:spTree>
    <p:extLst>
      <p:ext uri="{BB962C8B-B14F-4D97-AF65-F5344CB8AC3E}">
        <p14:creationId xmlns:p14="http://schemas.microsoft.com/office/powerpoint/2010/main" val="18531388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for </a:t>
            </a:r>
            <a:r>
              <a:rPr lang="en-US" dirty="0" err="1"/>
              <a:t>pROGRESSION</a:t>
            </a:r>
            <a:r>
              <a:rPr lang="en-US" dirty="0"/>
              <a:t> – CURRICULUM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Academic Item Registry (AIR) Stage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Special Weighted Average (Regulation 12)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Second Reassessment Exception (Regulation 19)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Minimum and Maximum Credits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Supplementary Regulation Minimum Pass Mark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Result Type Set up </a:t>
            </a:r>
          </a:p>
          <a:p>
            <a:pPr marL="0" indent="0">
              <a:buNone/>
            </a:pPr>
            <a:r>
              <a:rPr lang="en-US" b="1" dirty="0"/>
              <a:t>AIR </a:t>
            </a:r>
            <a:r>
              <a:rPr lang="en-US" b="1" dirty="0" err="1"/>
              <a:t>Courselist</a:t>
            </a:r>
            <a:r>
              <a:rPr lang="en-US" b="1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Compensatable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Activity Registry – Element Level (Assessment and Exam)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Mandatory Pass required (Mandatory Fail Rule)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Weighting of Element (Supplementary Regulation Rule)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22-23 October 2019</a:t>
            </a:r>
          </a:p>
        </p:txBody>
      </p:sp>
    </p:spTree>
    <p:extLst>
      <p:ext uri="{BB962C8B-B14F-4D97-AF65-F5344CB8AC3E}">
        <p14:creationId xmlns:p14="http://schemas.microsoft.com/office/powerpoint/2010/main" val="299366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for </a:t>
            </a:r>
            <a:r>
              <a:rPr lang="en-US" dirty="0" err="1"/>
              <a:t>pROGRESSION</a:t>
            </a:r>
            <a:r>
              <a:rPr lang="en-US" dirty="0"/>
              <a:t> – CURRICULUM CONFIGURATION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22-23 October 2019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8286" y="2286000"/>
            <a:ext cx="5909928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102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for </a:t>
            </a:r>
            <a:r>
              <a:rPr lang="en-US" dirty="0" err="1"/>
              <a:t>pROGRESSION</a:t>
            </a:r>
            <a:r>
              <a:rPr lang="en-US" dirty="0"/>
              <a:t> – CURRICULUM CONFIGURATION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22-23 October 2019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7435" y="1922390"/>
            <a:ext cx="4642449" cy="438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091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for </a:t>
            </a:r>
            <a:r>
              <a:rPr lang="en-US" dirty="0" err="1"/>
              <a:t>pROGRESSION</a:t>
            </a:r>
            <a:r>
              <a:rPr lang="en-US" dirty="0"/>
              <a:t> – CURRICULUM CONFIGURATION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22-23 October 2019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997" y="2131421"/>
            <a:ext cx="4214814" cy="30554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804" y="3084022"/>
            <a:ext cx="4332567" cy="325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3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RULES for </a:t>
            </a:r>
            <a:r>
              <a:rPr lang="en-US" dirty="0" err="1"/>
              <a:t>pROGRESSION</a:t>
            </a:r>
            <a:r>
              <a:rPr lang="en-US" dirty="0"/>
              <a:t> – Student CONFIGURATION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7" y="1911927"/>
            <a:ext cx="3138886" cy="44971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/>
              <a:t>Stage Level Calculation Rules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Failed credits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In progress credits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Passed credits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Total credits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Weighted average</a:t>
            </a:r>
          </a:p>
          <a:p>
            <a:pPr marL="0" indent="0">
              <a:buNone/>
            </a:pPr>
            <a:r>
              <a:rPr lang="en-US" sz="1800" b="1" dirty="0"/>
              <a:t>Course Level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Course Result on APT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Class Enrolment on APT</a:t>
            </a:r>
          </a:p>
          <a:p>
            <a:pPr marL="0" indent="0">
              <a:buNone/>
            </a:pPr>
            <a:r>
              <a:rPr lang="en-US" sz="1800" b="1" dirty="0"/>
              <a:t>APT Stage Level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Deferred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22-23 October 2019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13123" y="1911927"/>
            <a:ext cx="3138886" cy="4497186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US" sz="1800" b="1" dirty="0"/>
              <a:t>Individual Activity Manager (IAM)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Element Level Mark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Course Level Mark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err="1"/>
              <a:t>Resit</a:t>
            </a:r>
            <a:r>
              <a:rPr lang="en-US" sz="1800" dirty="0"/>
              <a:t> Level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sz="1800" b="1" dirty="0"/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3771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for </a:t>
            </a:r>
            <a:r>
              <a:rPr lang="en-US" dirty="0" err="1"/>
              <a:t>pROGRESSION</a:t>
            </a:r>
            <a:r>
              <a:rPr lang="en-US" dirty="0"/>
              <a:t> – Student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22-23 October 2019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350" y="2673174"/>
            <a:ext cx="7519439" cy="315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544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for </a:t>
            </a:r>
            <a:r>
              <a:rPr lang="en-US" dirty="0" err="1"/>
              <a:t>pROGRESSION</a:t>
            </a:r>
            <a:r>
              <a:rPr lang="en-US" dirty="0"/>
              <a:t> – Student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22-23 October 2019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350" y="2362655"/>
            <a:ext cx="7289800" cy="386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011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22-23 October 2019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4" b="12414"/>
          <a:stretch>
            <a:fillRect/>
          </a:stretch>
        </p:blipFill>
        <p:spPr/>
      </p:pic>
      <p:sp>
        <p:nvSpPr>
          <p:cNvPr id="7" name="Title 1"/>
          <p:cNvSpPr txBox="1">
            <a:spLocks/>
          </p:cNvSpPr>
          <p:nvPr/>
        </p:nvSpPr>
        <p:spPr>
          <a:xfrm>
            <a:off x="342900" y="4960137"/>
            <a:ext cx="58293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4 RULEs EXECUTION and outputs</a:t>
            </a:r>
          </a:p>
        </p:txBody>
      </p:sp>
    </p:spTree>
    <p:extLst>
      <p:ext uri="{BB962C8B-B14F-4D97-AF65-F5344CB8AC3E}">
        <p14:creationId xmlns:p14="http://schemas.microsoft.com/office/powerpoint/2010/main" val="3526913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University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algn="just" fontAlgn="ctr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Founded as Nottingham College in 1881</a:t>
            </a:r>
          </a:p>
          <a:p>
            <a:pPr marL="342900" lvl="0" indent="-342900" algn="just" fontAlgn="ctr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1928 moved to University Park</a:t>
            </a:r>
          </a:p>
          <a:p>
            <a:pPr marL="342900" lvl="0" indent="-342900" algn="just" fontAlgn="ctr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Granted University status in 1948</a:t>
            </a:r>
          </a:p>
          <a:p>
            <a:pPr marL="342900" lvl="0" indent="-342900" algn="just" fontAlgn="ctr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1970 opened our Medical School</a:t>
            </a:r>
          </a:p>
          <a:p>
            <a:pPr marL="342900" lvl="0" indent="-342900" algn="just" fontAlgn="ctr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1999 opened the Jubilee Campus</a:t>
            </a:r>
          </a:p>
          <a:p>
            <a:pPr marL="342900" lvl="0" indent="-342900" algn="just" fontAlgn="ctr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2000 our Malaysia campus was opened</a:t>
            </a:r>
          </a:p>
          <a:p>
            <a:pPr marL="342900" lvl="0" indent="-342900" algn="just" fontAlgn="ctr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2005 Kings Meadow Campus was purchased</a:t>
            </a:r>
          </a:p>
          <a:p>
            <a:pPr marL="342900" lvl="0" indent="-342900" algn="just" fontAlgn="ctr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2006 China Ningbo Campus opened</a:t>
            </a:r>
          </a:p>
          <a:p>
            <a:pPr marL="342900" lvl="0" indent="-342900" algn="just" fontAlgn="ctr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2007 School of Veterinary Medicine and Science opened</a:t>
            </a:r>
          </a:p>
          <a:p>
            <a:pPr marL="342900" lvl="0" indent="-342900" algn="just" fontAlgn="ctr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Approximately 46,000 students across the three campuses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22-23 October 2019</a:t>
            </a:r>
          </a:p>
        </p:txBody>
      </p:sp>
    </p:spTree>
    <p:extLst>
      <p:ext uri="{BB962C8B-B14F-4D97-AF65-F5344CB8AC3E}">
        <p14:creationId xmlns:p14="http://schemas.microsoft.com/office/powerpoint/2010/main" val="569215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execution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Rules are configured for each Academic Career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Run Calculation Rules in Batch runs smaller rules before calculating Progression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Calculate Progression process applies the configured rules to a batch of students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process allows selection of students based on criteria and also allows a user to run in Simulation Run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Each time the process runs successfully, high-level details are logged on the Calculate Results component with a row for each successful run for each Process Instance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Within Student Calculation Results details of the individual rules applied to a student are shown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22-23 October 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33" y="519978"/>
            <a:ext cx="341947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494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(Regulation) setup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2792" y="1930724"/>
            <a:ext cx="5680776" cy="432122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22-23 October 2019</a:t>
            </a:r>
          </a:p>
        </p:txBody>
      </p:sp>
    </p:spTree>
    <p:extLst>
      <p:ext uri="{BB962C8B-B14F-4D97-AF65-F5344CB8AC3E}">
        <p14:creationId xmlns:p14="http://schemas.microsoft.com/office/powerpoint/2010/main" val="41808869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CALCULATION RULES IN BATCH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22-23 October 2019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350" y="2490192"/>
            <a:ext cx="7289800" cy="328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886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PROGRESSION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22-23 October 2019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1492" y="2286000"/>
            <a:ext cx="6943515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236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CALCULATion</a:t>
            </a:r>
            <a:r>
              <a:rPr lang="en-US" dirty="0"/>
              <a:t> RESULTS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22-23 October 2019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6374" y="1897861"/>
            <a:ext cx="6891251" cy="47100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32200" y="3071552"/>
            <a:ext cx="765233" cy="17456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572000" y="2485505"/>
            <a:ext cx="2302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Exports results to Excel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460673" y="2711288"/>
            <a:ext cx="332509" cy="36026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2600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</a:t>
            </a:r>
            <a:r>
              <a:rPr lang="en-US" dirty="0" err="1"/>
              <a:t>CALCULATion</a:t>
            </a:r>
            <a:r>
              <a:rPr lang="en-US" dirty="0"/>
              <a:t> RESULTS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22-23 October 2019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154" y="1837113"/>
            <a:ext cx="5014036" cy="3707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186" y="5403274"/>
            <a:ext cx="4056610" cy="101657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076222" y="3303479"/>
            <a:ext cx="2177935" cy="221118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69528" y="4192828"/>
            <a:ext cx="2685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Message set up in Message Catalogue</a:t>
            </a:r>
          </a:p>
        </p:txBody>
      </p:sp>
    </p:spTree>
    <p:extLst>
      <p:ext uri="{BB962C8B-B14F-4D97-AF65-F5344CB8AC3E}">
        <p14:creationId xmlns:p14="http://schemas.microsoft.com/office/powerpoint/2010/main" val="29389077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OUTPUTS – EXAM BOARD MEETING REPORT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22-23 October 2019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729" y="2218720"/>
            <a:ext cx="4870787" cy="356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1008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OUTPUTS – EXAM BOARD MEETING REPORT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22-23 October 2019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271" y="1898580"/>
            <a:ext cx="7040879" cy="457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559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STANDING CODE (ASC) UPDATE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22-23 October 2019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894" y="2286000"/>
            <a:ext cx="6862712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691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IDENTIFIED AS RESIT ALLOWED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22-23 October 2019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985" y="2294313"/>
            <a:ext cx="8242349" cy="356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61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&amp; ORACLE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Campus 9.0 (9.2 upgrade starting)</a:t>
            </a:r>
          </a:p>
          <a:p>
            <a:r>
              <a:rPr lang="en-US" dirty="0"/>
              <a:t>Bundles 52 (upgrade to 54 December ‘19 and more to come)</a:t>
            </a:r>
          </a:p>
          <a:p>
            <a:r>
              <a:rPr lang="en-US" dirty="0"/>
              <a:t>People tools 8.55.14 (upgrade to 8.57 December ’19)</a:t>
            </a:r>
          </a:p>
          <a:p>
            <a:endParaRPr lang="en-US" dirty="0"/>
          </a:p>
          <a:p>
            <a:r>
              <a:rPr lang="en-US" dirty="0"/>
              <a:t>PEAM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22-23 October 2019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2" b="124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89780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EMEA Alliance   22-23 October 2019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0574"/>
            <a:ext cx="9143999" cy="504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251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22-23 October 2019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Standardisation, harmonisation and simplification before starting helps!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Logic of rules is different to written order of regulations</a:t>
            </a:r>
          </a:p>
          <a:p>
            <a:pPr marL="0" indent="0">
              <a:buNone/>
            </a:pPr>
            <a:r>
              <a:rPr lang="en-GB" b="1" dirty="0"/>
              <a:t>Benefits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Using PEAM functionality and Rules Engine has allowed 1000’s of ‘supplementary’ regulations to be reduced to 43 Rule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Increased granularity of outcome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Ability to drill down into which rules a student has passed/failed helps provide meaningful feedback to students</a:t>
            </a:r>
          </a:p>
          <a:p>
            <a:endParaRPr lang="en-GB" dirty="0"/>
          </a:p>
          <a:p>
            <a:r>
              <a:rPr lang="en-GB" dirty="0"/>
              <a:t>But it takes time …</a:t>
            </a:r>
          </a:p>
          <a:p>
            <a:pPr marL="0" indent="0">
              <a:buNone/>
            </a:pPr>
            <a:r>
              <a:rPr lang="en-GB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55791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Sandra Mienczakowski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5" y="2967788"/>
            <a:ext cx="4660115" cy="1446168"/>
          </a:xfrm>
        </p:spPr>
        <p:txBody>
          <a:bodyPr>
            <a:normAutofit/>
          </a:bodyPr>
          <a:lstStyle/>
          <a:p>
            <a:r>
              <a:rPr lang="en-US" dirty="0"/>
              <a:t>Head of Academic Processes</a:t>
            </a:r>
          </a:p>
          <a:p>
            <a:r>
              <a:rPr lang="en-US" dirty="0"/>
              <a:t>University of Nottingham</a:t>
            </a:r>
          </a:p>
          <a:p>
            <a:r>
              <a:rPr lang="en-US" dirty="0"/>
              <a:t>sandra.mienczakowski@nottingham.ac.uk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26973" y="4869349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</a:rPr>
              <a:t>all Alliance presentations will be available for download from the Conference Site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22-23 October 2019</a:t>
            </a:r>
          </a:p>
        </p:txBody>
      </p:sp>
    </p:spTree>
    <p:extLst>
      <p:ext uri="{BB962C8B-B14F-4D97-AF65-F5344CB8AC3E}">
        <p14:creationId xmlns:p14="http://schemas.microsoft.com/office/powerpoint/2010/main" val="28985795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river with a city in the background&#10;&#10;Description generated with very high confidence">
            <a:extLst>
              <a:ext uri="{FF2B5EF4-FFF2-40B4-BE49-F238E27FC236}">
                <a16:creationId xmlns:a16="http://schemas.microsoft.com/office/drawing/2014/main" id="{42E6250F-7083-4E74-AF32-3D4D27FFB70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r="10572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br>
              <a:rPr lang="en-US" dirty="0"/>
            </a:br>
            <a:r>
              <a:rPr lang="en-US" sz="1100" dirty="0"/>
              <a:t>And with SPECIAL thanks to the PEAM TEAM:</a:t>
            </a:r>
            <a:br>
              <a:rPr lang="en-US" sz="1100" dirty="0"/>
            </a:br>
            <a:r>
              <a:rPr lang="en-US" sz="1100" dirty="0"/>
              <a:t> Nilgun Oneren, Suat Oneren, Andrew </a:t>
            </a:r>
            <a:r>
              <a:rPr lang="en-US" sz="1100" dirty="0" err="1"/>
              <a:t>McInDOE</a:t>
            </a:r>
            <a:r>
              <a:rPr lang="en-US" sz="1100" dirty="0"/>
              <a:t>, </a:t>
            </a:r>
            <a:br>
              <a:rPr lang="en-US" sz="1100" dirty="0"/>
            </a:br>
            <a:r>
              <a:rPr lang="en-US" sz="1100" dirty="0"/>
              <a:t>Omair Iqbal, </a:t>
            </a:r>
            <a:r>
              <a:rPr lang="en-US" sz="1100" dirty="0" err="1"/>
              <a:t>liz</a:t>
            </a:r>
            <a:r>
              <a:rPr lang="en-US" sz="1100" dirty="0"/>
              <a:t> Annable, Paul </a:t>
            </a:r>
            <a:r>
              <a:rPr lang="en-US" sz="1100" dirty="0" err="1"/>
              <a:t>dawson</a:t>
            </a:r>
            <a:r>
              <a:rPr lang="en-US" sz="1100" dirty="0"/>
              <a:t>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59983"/>
            <a:ext cx="3800475" cy="37052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22-23 October 2019</a:t>
            </a:r>
          </a:p>
        </p:txBody>
      </p:sp>
      <p:pic>
        <p:nvPicPr>
          <p:cNvPr id="13" name="Picture 1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3E00A670-3311-4E8A-B0B2-92927AA111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325" y="4960138"/>
            <a:ext cx="1773799" cy="135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CS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 fontAlgn="ctr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Project Transform initiated in 2014</a:t>
            </a:r>
          </a:p>
          <a:p>
            <a:pPr marL="342900" lvl="0" indent="-342900" algn="just" fontAlgn="ctr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Implementation of Campus Solutions 9.0 across all campuses</a:t>
            </a:r>
          </a:p>
          <a:p>
            <a:pPr marL="342900" lvl="0" indent="-342900" algn="just" fontAlgn="ctr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Restructure of student administration services (Aug 2016)</a:t>
            </a:r>
          </a:p>
          <a:p>
            <a:pPr marL="342900" lvl="0" indent="-342900" algn="just" fontAlgn="ctr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January 2017 Malaysia campus Go Live</a:t>
            </a:r>
          </a:p>
          <a:p>
            <a:pPr marL="342900" lvl="0" indent="-342900" algn="just" fontAlgn="ctr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April 2017 China campus Go Live</a:t>
            </a:r>
          </a:p>
          <a:p>
            <a:pPr marL="342900" lvl="0" indent="-342900" algn="just" fontAlgn="ctr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January 2019 UK campus Student Record Go Live</a:t>
            </a:r>
          </a:p>
          <a:p>
            <a:pPr marL="342900" lvl="0" indent="-342900" algn="just" fontAlgn="ctr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August 2019 UK campus Student Finance Go Live</a:t>
            </a:r>
          </a:p>
          <a:p>
            <a:pPr marL="342900" lvl="0" indent="-342900" algn="just" fontAlgn="ctr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Approx. 400 staff in Student Services, 7000 staff in total across the UK campus</a:t>
            </a:r>
            <a:endParaRPr lang="en-US" dirty="0"/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22-23 October 2019</a:t>
            </a:r>
          </a:p>
        </p:txBody>
      </p:sp>
    </p:spTree>
    <p:extLst>
      <p:ext uri="{BB962C8B-B14F-4D97-AF65-F5344CB8AC3E}">
        <p14:creationId xmlns:p14="http://schemas.microsoft.com/office/powerpoint/2010/main" val="800043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Progression rules implementation Journey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 fontAlgn="ctr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Stream of Project to create Rules from Programme Enrolment and Activity Management (PEAM) data initiated in Autumn 2016</a:t>
            </a:r>
          </a:p>
          <a:p>
            <a:pPr marL="342900" lvl="0" indent="-342900" algn="just" fontAlgn="ctr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FDDs complete March 2017</a:t>
            </a:r>
          </a:p>
          <a:p>
            <a:pPr marL="342900" lvl="0" indent="-342900" algn="just" fontAlgn="ctr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First use in Malaysia June 2017</a:t>
            </a:r>
          </a:p>
          <a:p>
            <a:pPr marL="342900" lvl="0" indent="-342900" algn="just" fontAlgn="ctr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First use in China June 2018</a:t>
            </a:r>
          </a:p>
          <a:p>
            <a:pPr marL="342900" lvl="0" indent="-342900" algn="just" fontAlgn="ctr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Full use in Malaysia and China June 2019</a:t>
            </a:r>
          </a:p>
          <a:p>
            <a:pPr marL="342900" lvl="0" indent="-342900" algn="just" fontAlgn="ctr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Pilot use in UK June 2019</a:t>
            </a:r>
          </a:p>
          <a:p>
            <a:pPr marL="342900" lvl="0" indent="-342900" algn="just" fontAlgn="ctr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Full use in Malaysia and China including resitting students August 2019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22-23 October 2019</a:t>
            </a:r>
          </a:p>
        </p:txBody>
      </p:sp>
    </p:spTree>
    <p:extLst>
      <p:ext uri="{BB962C8B-B14F-4D97-AF65-F5344CB8AC3E}">
        <p14:creationId xmlns:p14="http://schemas.microsoft.com/office/powerpoint/2010/main" val="904987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Progression rules implementation journey</a:t>
            </a:r>
          </a:p>
        </p:txBody>
      </p:sp>
      <p:sp>
        <p:nvSpPr>
          <p:cNvPr id="5" name="Rounded Rectangle 4"/>
          <p:cNvSpPr/>
          <p:nvPr/>
        </p:nvSpPr>
        <p:spPr>
          <a:xfrm rot="2700000">
            <a:off x="750305" y="2258382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51734" y="2292883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4804" y="2793210"/>
            <a:ext cx="2059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PROGRESSION FRAMEWORK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The starting point</a:t>
            </a:r>
          </a:p>
        </p:txBody>
      </p:sp>
      <p:sp>
        <p:nvSpPr>
          <p:cNvPr id="17" name="Rounded Rectangle 16"/>
          <p:cNvSpPr/>
          <p:nvPr/>
        </p:nvSpPr>
        <p:spPr>
          <a:xfrm rot="2700000">
            <a:off x="2645921" y="3996429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47350" y="4030930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80420" y="4531257"/>
            <a:ext cx="2059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FUNCTIONAL DESIGN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How UoN designed progression rules</a:t>
            </a:r>
          </a:p>
        </p:txBody>
      </p:sp>
      <p:sp>
        <p:nvSpPr>
          <p:cNvPr id="20" name="Rounded Rectangle 19"/>
          <p:cNvSpPr/>
          <p:nvPr/>
        </p:nvSpPr>
        <p:spPr>
          <a:xfrm rot="2700000">
            <a:off x="4553356" y="2194599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54785" y="2229100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87855" y="2729427"/>
            <a:ext cx="20599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CONFIGURATION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Curriculum configuration to support validation rules</a:t>
            </a:r>
          </a:p>
        </p:txBody>
      </p:sp>
      <p:sp>
        <p:nvSpPr>
          <p:cNvPr id="23" name="Rounded Rectangle 22"/>
          <p:cNvSpPr/>
          <p:nvPr/>
        </p:nvSpPr>
        <p:spPr>
          <a:xfrm rot="2700000">
            <a:off x="6419853" y="3943513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021282" y="3978014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54352" y="4478341"/>
            <a:ext cx="20599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RULES EXECUTION AND OUTPUTS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Running the Progression Framework and outputs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22-23 October 2019</a:t>
            </a:r>
          </a:p>
        </p:txBody>
      </p:sp>
    </p:spTree>
    <p:extLst>
      <p:ext uri="{BB962C8B-B14F-4D97-AF65-F5344CB8AC3E}">
        <p14:creationId xmlns:p14="http://schemas.microsoft.com/office/powerpoint/2010/main" val="39878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22-23 October 2019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4" b="12414"/>
          <a:stretch>
            <a:fillRect/>
          </a:stretch>
        </p:blipFill>
        <p:spPr/>
      </p:pic>
      <p:sp>
        <p:nvSpPr>
          <p:cNvPr id="9" name="Title 1"/>
          <p:cNvSpPr txBox="1">
            <a:spLocks/>
          </p:cNvSpPr>
          <p:nvPr/>
        </p:nvSpPr>
        <p:spPr>
          <a:xfrm>
            <a:off x="293024" y="5007664"/>
            <a:ext cx="58293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1 progression framework</a:t>
            </a:r>
          </a:p>
        </p:txBody>
      </p:sp>
    </p:spTree>
    <p:extLst>
      <p:ext uri="{BB962C8B-B14F-4D97-AF65-F5344CB8AC3E}">
        <p14:creationId xmlns:p14="http://schemas.microsoft.com/office/powerpoint/2010/main" val="5989224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9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3B2867"/>
      </a:accent1>
      <a:accent2>
        <a:srgbClr val="7F7B99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7573F99DE79145B2C4B20841E12603" ma:contentTypeVersion="12" ma:contentTypeDescription="Create a new document." ma:contentTypeScope="" ma:versionID="4f362a399148bccac350446b214121f9">
  <xsd:schema xmlns:xsd="http://www.w3.org/2001/XMLSchema" xmlns:xs="http://www.w3.org/2001/XMLSchema" xmlns:p="http://schemas.microsoft.com/office/2006/metadata/properties" xmlns:ns1="http://schemas.microsoft.com/sharepoint/v3" xmlns:ns3="786e620f-b1da-4f59-878c-ef7546d25bf1" xmlns:ns4="0c1e910d-4918-42f1-af2c-ed1101d63abc" targetNamespace="http://schemas.microsoft.com/office/2006/metadata/properties" ma:root="true" ma:fieldsID="658d10af027b3fde058091febdbd39ce" ns1:_="" ns3:_="" ns4:_="">
    <xsd:import namespace="http://schemas.microsoft.com/sharepoint/v3"/>
    <xsd:import namespace="786e620f-b1da-4f59-878c-ef7546d25bf1"/>
    <xsd:import namespace="0c1e910d-4918-42f1-af2c-ed1101d63ab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1:_ip_UnifiedCompliancePolicyProperties" minOccurs="0"/>
                <xsd:element ref="ns1:_ip_UnifiedCompliancePolicyUIAc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6e620f-b1da-4f59-878c-ef7546d25b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1e910d-4918-42f1-af2c-ed1101d63a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270691-E357-4190-88F7-12E85B597C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3F64E5-7557-4CDD-B1A6-95547851A79F}">
  <ds:schemaRefs>
    <ds:schemaRef ds:uri="http://schemas.openxmlformats.org/package/2006/metadata/core-properties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sharepoint/v3"/>
    <ds:schemaRef ds:uri="0c1e910d-4918-42f1-af2c-ed1101d63abc"/>
    <ds:schemaRef ds:uri="http://schemas.microsoft.com/office/infopath/2007/PartnerControls"/>
    <ds:schemaRef ds:uri="786e620f-b1da-4f59-878c-ef7546d25bf1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48F9BD0-D559-4923-852B-AB9DF79B6E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86e620f-b1da-4f59-878c-ef7546d25bf1"/>
    <ds:schemaRef ds:uri="0c1e910d-4918-42f1-af2c-ed1101d63a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16400</TotalTime>
  <Words>1571</Words>
  <Application>Microsoft Office PowerPoint</Application>
  <PresentationFormat>On-screen Show (4:3)</PresentationFormat>
  <Paragraphs>244</Paragraphs>
  <Slides>53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Calibri</vt:lpstr>
      <vt:lpstr>Tw Cen MT</vt:lpstr>
      <vt:lpstr>Tw Cen MT Condensed</vt:lpstr>
      <vt:lpstr>Wingdings 3</vt:lpstr>
      <vt:lpstr>Integral</vt:lpstr>
      <vt:lpstr>Visio.Drawing.15</vt:lpstr>
      <vt:lpstr>Rules and student progression: an implementation journey</vt:lpstr>
      <vt:lpstr>presenter</vt:lpstr>
      <vt:lpstr>University of Nottingham</vt:lpstr>
      <vt:lpstr>Overview of the University</vt:lpstr>
      <vt:lpstr>ORGANIZATION &amp; ORACLE</vt:lpstr>
      <vt:lpstr>Overview of CS IMPLEMENTATION</vt:lpstr>
      <vt:lpstr>Overview of Progression rules implementation Journey</vt:lpstr>
      <vt:lpstr>Progression rules implementation journey</vt:lpstr>
      <vt:lpstr>PowerPoint Presentation</vt:lpstr>
      <vt:lpstr>Starting point</vt:lpstr>
      <vt:lpstr>Progression Framework</vt:lpstr>
      <vt:lpstr>Assumptions</vt:lpstr>
      <vt:lpstr>PowerPoint Presentation</vt:lpstr>
      <vt:lpstr>THE PEAM TEAM AND THE WHITEBOARD days (MONTHS)</vt:lpstr>
      <vt:lpstr>RULES ENGINE</vt:lpstr>
      <vt:lpstr>RULES for pROGRESSION – UNDERGRADUATE PROGRESSION </vt:lpstr>
      <vt:lpstr>RULES for pROGRESSION – UNDERGRADUATE PROGRESSION </vt:lpstr>
      <vt:lpstr>PowerPoint Presentation</vt:lpstr>
      <vt:lpstr>STAGE LEVEL CALCULATION RULES (Stage Validation)</vt:lpstr>
      <vt:lpstr>Supplementary  Regulation </vt:lpstr>
      <vt:lpstr>Special weighted average – regulation 12</vt:lpstr>
      <vt:lpstr>MAIN PROGRESSION RULE –  Regulation 9</vt:lpstr>
      <vt:lpstr>MAIN PROGRESSION RULE –  REGULATION 11</vt:lpstr>
      <vt:lpstr>MAIN PROGRESSIon RULE – REGULATIONS 10a, 10b, 10c</vt:lpstr>
      <vt:lpstr>MAIN PROGRESSIon RULE – REGULATIONS 10a, 10b, 10c</vt:lpstr>
      <vt:lpstr>MAIN PROGRESSIon RULE – REGULATIONS 10a, 10b, 10c</vt:lpstr>
      <vt:lpstr>MAIN PROGRESSION RULE –  REGULATION 13</vt:lpstr>
      <vt:lpstr>MAIN PROGRESSION RULE –  2nd Reassessment REGULATION 19</vt:lpstr>
      <vt:lpstr>MAIN PROGRESSION RULE –  2nd Reassessment not permitted</vt:lpstr>
      <vt:lpstr>MAIN PROGRESSION RULE –  Proceed carrying credit regulation 20</vt:lpstr>
      <vt:lpstr>PowerPoint Presentation</vt:lpstr>
      <vt:lpstr>RULES for pROGRESSION – CURRICULUM CONFIGURATION</vt:lpstr>
      <vt:lpstr>RULES for pROGRESSION – CURRICULUM CONFIGURATION</vt:lpstr>
      <vt:lpstr>RULES for pROGRESSION – CURRICULUM CONFIGURATION</vt:lpstr>
      <vt:lpstr>RULES for pROGRESSION – CURRICULUM CONFIGURATION</vt:lpstr>
      <vt:lpstr>RULES for pROGRESSION – Student CONFIGURATION </vt:lpstr>
      <vt:lpstr>RULES for pROGRESSION – Student</vt:lpstr>
      <vt:lpstr>RULES for pROGRESSION – Student</vt:lpstr>
      <vt:lpstr>PowerPoint Presentation</vt:lpstr>
      <vt:lpstr>Rule execution  </vt:lpstr>
      <vt:lpstr>Rule (Regulation) setup</vt:lpstr>
      <vt:lpstr>RUN CALCULATION RULES IN BATCH</vt:lpstr>
      <vt:lpstr>CALCULATE PROGRESSION</vt:lpstr>
      <vt:lpstr>CALCULATion RESULTS</vt:lpstr>
      <vt:lpstr>Student CALCULATion RESULTS</vt:lpstr>
      <vt:lpstr>OUTPUTS – EXAM BOARD MEETING REPORT</vt:lpstr>
      <vt:lpstr>OUTPUTS – EXAM BOARD MEETING REPORT</vt:lpstr>
      <vt:lpstr>ACADEMIC STANDING CODE (ASC) UPDATE</vt:lpstr>
      <vt:lpstr>STUDENTS IDENTIFIED AS RESIT ALLOWED</vt:lpstr>
      <vt:lpstr>ANY QUESTIONS?</vt:lpstr>
      <vt:lpstr>SUMMARY</vt:lpstr>
      <vt:lpstr>presenter</vt:lpstr>
      <vt:lpstr>THANK YOU! And with SPECIAL thanks to the PEAM TEAM:  Nilgun Oneren, Suat Oneren, Andrew McInDOE,  Omair Iqbal, liz Annable, Paul dawson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Sandra Mienczakowski</cp:lastModifiedBy>
  <cp:revision>99</cp:revision>
  <dcterms:created xsi:type="dcterms:W3CDTF">2015-09-02T14:36:24Z</dcterms:created>
  <dcterms:modified xsi:type="dcterms:W3CDTF">2019-10-22T08:03:11Z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0x010100F57573F99DE79145B2C4B20841E12603</vt:lpwstr>
  </property>
  <property fmtid="{D5CDD505-2E9C-101B-9397-08002B2CF9AE}" pid="3" name="AuthorIds_UIVersion_1024">
    <vt:lpwstr>13</vt:lpwstr>
  </property>
</Properties>
</file>