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356" r:id="rId2"/>
    <p:sldId id="306" r:id="rId3"/>
    <p:sldId id="344" r:id="rId4"/>
    <p:sldId id="308" r:id="rId5"/>
    <p:sldId id="345" r:id="rId6"/>
    <p:sldId id="318" r:id="rId7"/>
    <p:sldId id="346" r:id="rId8"/>
    <p:sldId id="348" r:id="rId9"/>
    <p:sldId id="319" r:id="rId10"/>
    <p:sldId id="257" r:id="rId11"/>
    <p:sldId id="259" r:id="rId12"/>
    <p:sldId id="260" r:id="rId13"/>
    <p:sldId id="357" r:id="rId14"/>
    <p:sldId id="311" r:id="rId15"/>
    <p:sldId id="370" r:id="rId16"/>
    <p:sldId id="320" r:id="rId17"/>
    <p:sldId id="372" r:id="rId18"/>
    <p:sldId id="347" r:id="rId19"/>
    <p:sldId id="360" r:id="rId20"/>
    <p:sldId id="321" r:id="rId21"/>
    <p:sldId id="322" r:id="rId22"/>
    <p:sldId id="361" r:id="rId23"/>
    <p:sldId id="362" r:id="rId24"/>
    <p:sldId id="363" r:id="rId25"/>
    <p:sldId id="364" r:id="rId26"/>
    <p:sldId id="365" r:id="rId27"/>
    <p:sldId id="366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67" r:id="rId37"/>
    <p:sldId id="331" r:id="rId38"/>
    <p:sldId id="350" r:id="rId39"/>
    <p:sldId id="332" r:id="rId40"/>
    <p:sldId id="333" r:id="rId41"/>
    <p:sldId id="351" r:id="rId42"/>
    <p:sldId id="334" r:id="rId43"/>
    <p:sldId id="368" r:id="rId44"/>
    <p:sldId id="335" r:id="rId45"/>
    <p:sldId id="336" r:id="rId46"/>
    <p:sldId id="337" r:id="rId47"/>
    <p:sldId id="352" r:id="rId48"/>
    <p:sldId id="338" r:id="rId49"/>
    <p:sldId id="353" r:id="rId50"/>
    <p:sldId id="339" r:id="rId51"/>
    <p:sldId id="340" r:id="rId52"/>
    <p:sldId id="341" r:id="rId53"/>
    <p:sldId id="342" r:id="rId54"/>
    <p:sldId id="354" r:id="rId55"/>
    <p:sldId id="343" r:id="rId56"/>
    <p:sldId id="355" r:id="rId57"/>
    <p:sldId id="369" r:id="rId58"/>
    <p:sldId id="312" r:id="rId59"/>
    <p:sldId id="316" r:id="rId60"/>
    <p:sldId id="314" r:id="rId61"/>
    <p:sldId id="371" r:id="rId62"/>
    <p:sldId id="358" r:id="rId63"/>
  </p:sldIdLst>
  <p:sldSz cx="10688638" cy="7562850"/>
  <p:notesSz cx="6858000" cy="9144000"/>
  <p:defaultTextStyle>
    <a:defPPr>
      <a:defRPr lang="en-US"/>
    </a:defPPr>
    <a:lvl1pPr algn="l" defTabSz="52064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520642" indent="-63493" algn="l" defTabSz="52064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1041285" indent="-126986" algn="l" defTabSz="52064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563515" indent="-192067" algn="l" defTabSz="52064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2084157" indent="-255560" algn="l" defTabSz="52064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746" algn="l" defTabSz="914298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896" algn="l" defTabSz="914298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045" algn="l" defTabSz="914298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194" algn="l" defTabSz="914298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B8F"/>
    <a:srgbClr val="0079B8"/>
    <a:srgbClr val="946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4139" autoAdjust="0"/>
  </p:normalViewPr>
  <p:slideViewPr>
    <p:cSldViewPr snapToGrid="0" snapToObjects="1">
      <p:cViewPr varScale="1">
        <p:scale>
          <a:sx n="59" d="100"/>
          <a:sy n="59" d="100"/>
        </p:scale>
        <p:origin x="-1404" y="-9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77F5D-43B4-4310-8A70-D4A38C8C6EDF}" type="doc">
      <dgm:prSet loTypeId="urn:microsoft.com/office/officeart/2005/8/layout/process5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6D4CA11-FB33-419B-8B1D-8F65C376864E}">
      <dgm:prSet phldrT="[Text]"/>
      <dgm:spPr/>
      <dgm:t>
        <a:bodyPr/>
        <a:lstStyle/>
        <a:p>
          <a:r>
            <a:rPr lang="en-US" dirty="0" smtClean="0"/>
            <a:t>1. Academic Plan Unit Load</a:t>
          </a:r>
          <a:endParaRPr lang="en-US" dirty="0"/>
        </a:p>
      </dgm:t>
    </dgm:pt>
    <dgm:pt modelId="{703F6EF6-C245-477E-8B9D-AAEC5659F9D5}" type="parTrans" cxnId="{3F1CB0BF-9946-4133-8755-E24D19F89378}">
      <dgm:prSet/>
      <dgm:spPr/>
      <dgm:t>
        <a:bodyPr/>
        <a:lstStyle/>
        <a:p>
          <a:endParaRPr lang="en-US"/>
        </a:p>
      </dgm:t>
    </dgm:pt>
    <dgm:pt modelId="{75349C11-7042-4E03-A232-52ABA45E4C9D}" type="sibTrans" cxnId="{3F1CB0BF-9946-4133-8755-E24D19F89378}">
      <dgm:prSet/>
      <dgm:spPr/>
      <dgm:t>
        <a:bodyPr/>
        <a:lstStyle/>
        <a:p>
          <a:endParaRPr lang="en-US"/>
        </a:p>
      </dgm:t>
    </dgm:pt>
    <dgm:pt modelId="{2CC36BDD-67B8-4906-A206-A8FAF912AA7D}">
      <dgm:prSet phldrT="[Text]"/>
      <dgm:spPr/>
      <dgm:t>
        <a:bodyPr/>
        <a:lstStyle/>
        <a:p>
          <a:r>
            <a:rPr lang="en-US" dirty="0" smtClean="0"/>
            <a:t>2. Campus Initial</a:t>
          </a:r>
          <a:endParaRPr lang="en-US" dirty="0"/>
        </a:p>
      </dgm:t>
    </dgm:pt>
    <dgm:pt modelId="{C6C631D9-F364-4CCA-A6AC-6466BE5884F2}" type="parTrans" cxnId="{853A737B-F31E-4E6F-9D0C-D615E5BA3D95}">
      <dgm:prSet/>
      <dgm:spPr/>
      <dgm:t>
        <a:bodyPr/>
        <a:lstStyle/>
        <a:p>
          <a:endParaRPr lang="en-US"/>
        </a:p>
      </dgm:t>
    </dgm:pt>
    <dgm:pt modelId="{D97AF18B-620A-4E9E-A8C0-112FB358B3BF}" type="sibTrans" cxnId="{853A737B-F31E-4E6F-9D0C-D615E5BA3D95}">
      <dgm:prSet/>
      <dgm:spPr/>
      <dgm:t>
        <a:bodyPr/>
        <a:lstStyle/>
        <a:p>
          <a:endParaRPr lang="en-US"/>
        </a:p>
      </dgm:t>
    </dgm:pt>
    <dgm:pt modelId="{5569AB15-8E73-4642-8C1C-CBEEFD524D93}">
      <dgm:prSet phldrT="[Text]"/>
      <dgm:spPr/>
      <dgm:t>
        <a:bodyPr/>
        <a:lstStyle/>
        <a:p>
          <a:r>
            <a:rPr lang="en-US" dirty="0" smtClean="0"/>
            <a:t>3. Class Requisite Entity Group</a:t>
          </a:r>
          <a:endParaRPr lang="en-US" dirty="0"/>
        </a:p>
      </dgm:t>
    </dgm:pt>
    <dgm:pt modelId="{0B95E6F1-A743-43D4-BC38-B5BE34BD2D2B}" type="parTrans" cxnId="{A093B0A2-4480-428B-8DAE-D22DCA7ABA06}">
      <dgm:prSet/>
      <dgm:spPr/>
      <dgm:t>
        <a:bodyPr/>
        <a:lstStyle/>
        <a:p>
          <a:endParaRPr lang="en-US"/>
        </a:p>
      </dgm:t>
    </dgm:pt>
    <dgm:pt modelId="{9CE67170-141B-4EA7-A59D-B01AE76D5101}" type="sibTrans" cxnId="{A093B0A2-4480-428B-8DAE-D22DCA7ABA06}">
      <dgm:prSet/>
      <dgm:spPr/>
      <dgm:t>
        <a:bodyPr/>
        <a:lstStyle/>
        <a:p>
          <a:endParaRPr lang="en-US"/>
        </a:p>
      </dgm:t>
    </dgm:pt>
    <dgm:pt modelId="{7C6918C9-BA2D-41D4-A941-695FCCB30049}">
      <dgm:prSet phldrT="[Text]"/>
      <dgm:spPr/>
      <dgm:t>
        <a:bodyPr/>
        <a:lstStyle/>
        <a:p>
          <a:r>
            <a:rPr lang="en-US" dirty="0" smtClean="0"/>
            <a:t>4. Component Initial Pattern</a:t>
          </a:r>
          <a:endParaRPr lang="en-US" dirty="0"/>
        </a:p>
      </dgm:t>
    </dgm:pt>
    <dgm:pt modelId="{7A981514-9957-4ED0-A2CE-4FDF2FC66CDB}" type="parTrans" cxnId="{BB3C80F4-5555-4519-BC44-DC0B5D7EBDBD}">
      <dgm:prSet/>
      <dgm:spPr/>
      <dgm:t>
        <a:bodyPr/>
        <a:lstStyle/>
        <a:p>
          <a:endParaRPr lang="en-US"/>
        </a:p>
      </dgm:t>
    </dgm:pt>
    <dgm:pt modelId="{4C4A7802-FB7E-4E61-AF22-CD84D880EA2E}" type="sibTrans" cxnId="{BB3C80F4-5555-4519-BC44-DC0B5D7EBDBD}">
      <dgm:prSet/>
      <dgm:spPr/>
      <dgm:t>
        <a:bodyPr/>
        <a:lstStyle/>
        <a:p>
          <a:endParaRPr lang="en-US"/>
        </a:p>
      </dgm:t>
    </dgm:pt>
    <dgm:pt modelId="{335B798C-F49A-4066-BE16-E662393FDD1A}">
      <dgm:prSet phldrT="[Text]"/>
      <dgm:spPr/>
      <dgm:t>
        <a:bodyPr/>
        <a:lstStyle/>
        <a:p>
          <a:r>
            <a:rPr lang="en-US" dirty="0" smtClean="0"/>
            <a:t>5. Define Requirement Groups</a:t>
          </a:r>
          <a:endParaRPr lang="en-US" dirty="0"/>
        </a:p>
      </dgm:t>
    </dgm:pt>
    <dgm:pt modelId="{44DD5CCE-1EE9-4147-B91B-9B75EA811E27}" type="parTrans" cxnId="{8EFF3083-FD04-4839-B4AB-C5FC3A718310}">
      <dgm:prSet/>
      <dgm:spPr/>
      <dgm:t>
        <a:bodyPr/>
        <a:lstStyle/>
        <a:p>
          <a:endParaRPr lang="en-US"/>
        </a:p>
      </dgm:t>
    </dgm:pt>
    <dgm:pt modelId="{AAD0EB8C-4062-455E-A0D4-E9E8DE0D9338}" type="sibTrans" cxnId="{8EFF3083-FD04-4839-B4AB-C5FC3A718310}">
      <dgm:prSet/>
      <dgm:spPr/>
      <dgm:t>
        <a:bodyPr/>
        <a:lstStyle/>
        <a:p>
          <a:endParaRPr lang="en-US"/>
        </a:p>
      </dgm:t>
    </dgm:pt>
    <dgm:pt modelId="{6291018D-AFF6-45EF-A5D5-37C8D40DC38D}">
      <dgm:prSet phldrT="[Text]"/>
      <dgm:spPr/>
      <dgm:t>
        <a:bodyPr/>
        <a:lstStyle/>
        <a:p>
          <a:r>
            <a:rPr lang="en-US" dirty="0" smtClean="0"/>
            <a:t>6. Course Component Capacity</a:t>
          </a:r>
          <a:endParaRPr lang="en-US" dirty="0"/>
        </a:p>
      </dgm:t>
    </dgm:pt>
    <dgm:pt modelId="{D7F0B24E-FE46-4162-94D7-6A22AFDE7761}" type="parTrans" cxnId="{44F8D383-E7DE-4C14-9393-C03BE3667251}">
      <dgm:prSet/>
      <dgm:spPr/>
      <dgm:t>
        <a:bodyPr/>
        <a:lstStyle/>
        <a:p>
          <a:endParaRPr lang="en-US"/>
        </a:p>
      </dgm:t>
    </dgm:pt>
    <dgm:pt modelId="{E8B10720-D8AD-4CA3-8277-ABE693A21966}" type="sibTrans" cxnId="{44F8D383-E7DE-4C14-9393-C03BE3667251}">
      <dgm:prSet/>
      <dgm:spPr/>
      <dgm:t>
        <a:bodyPr/>
        <a:lstStyle/>
        <a:p>
          <a:endParaRPr lang="en-US"/>
        </a:p>
      </dgm:t>
    </dgm:pt>
    <dgm:pt modelId="{7B90F112-1DC0-4122-8DF0-D45AE4306281}" type="pres">
      <dgm:prSet presAssocID="{62977F5D-43B4-4310-8A70-D4A38C8C6E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757590-2D03-4943-84C9-3C3CB3DCDB05}" type="pres">
      <dgm:prSet presAssocID="{B6D4CA11-FB33-419B-8B1D-8F65C37686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9A787-BC87-4D74-93E2-38E21FF71C48}" type="pres">
      <dgm:prSet presAssocID="{75349C11-7042-4E03-A232-52ABA45E4C9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D9ED00B-0997-49A1-AC67-B58BF8811332}" type="pres">
      <dgm:prSet presAssocID="{75349C11-7042-4E03-A232-52ABA45E4C9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A047BFD-97C0-4AFE-87BD-E74EB58EE750}" type="pres">
      <dgm:prSet presAssocID="{2CC36BDD-67B8-4906-A206-A8FAF912AA7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A9174-1168-4D10-A5AF-7D56F798BA3E}" type="pres">
      <dgm:prSet presAssocID="{D97AF18B-620A-4E9E-A8C0-112FB358B3B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4D39FF3-D767-4DF5-ACB3-515CB61F6698}" type="pres">
      <dgm:prSet presAssocID="{D97AF18B-620A-4E9E-A8C0-112FB358B3B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FDAB644-A6A2-4A0A-AD0D-F3B55BA7FDBB}" type="pres">
      <dgm:prSet presAssocID="{5569AB15-8E73-4642-8C1C-CBEEFD524D9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9366C-0CFD-4539-BA1C-EE084F8AB047}" type="pres">
      <dgm:prSet presAssocID="{9CE67170-141B-4EA7-A59D-B01AE76D510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757B66E-2BE7-46E5-97B8-984D34C859E7}" type="pres">
      <dgm:prSet presAssocID="{9CE67170-141B-4EA7-A59D-B01AE76D510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0FB11D0-F937-46FF-BFEF-6DB3AE5ED2F8}" type="pres">
      <dgm:prSet presAssocID="{7C6918C9-BA2D-41D4-A941-695FCCB3004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BDAD9-CC86-427A-ADE2-3ED687A08360}" type="pres">
      <dgm:prSet presAssocID="{4C4A7802-FB7E-4E61-AF22-CD84D880EA2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F07A8B0-65CE-4DE0-A7D4-C502C4E236F9}" type="pres">
      <dgm:prSet presAssocID="{4C4A7802-FB7E-4E61-AF22-CD84D880EA2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A1BAE1A-AFB7-4CB9-B5D3-92B9E0132F36}" type="pres">
      <dgm:prSet presAssocID="{335B798C-F49A-4066-BE16-E662393FDD1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70F3A-4F0A-4BA4-9F29-78164466CBB5}" type="pres">
      <dgm:prSet presAssocID="{AAD0EB8C-4062-455E-A0D4-E9E8DE0D933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A9529F2-0DBE-4A33-AEE7-B3D6C4206406}" type="pres">
      <dgm:prSet presAssocID="{AAD0EB8C-4062-455E-A0D4-E9E8DE0D933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BC42115-FFC6-424C-ACBF-97C00660BB9D}" type="pres">
      <dgm:prSet presAssocID="{6291018D-AFF6-45EF-A5D5-37C8D40DC38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9AD147-903E-4211-829D-A5CF1E05F412}" type="presOf" srcId="{75349C11-7042-4E03-A232-52ABA45E4C9D}" destId="{D2C9A787-BC87-4D74-93E2-38E21FF71C48}" srcOrd="0" destOrd="0" presId="urn:microsoft.com/office/officeart/2005/8/layout/process5"/>
    <dgm:cxn modelId="{45EB9A06-D70C-417E-A82E-B0B0546661FD}" type="presOf" srcId="{62977F5D-43B4-4310-8A70-D4A38C8C6EDF}" destId="{7B90F112-1DC0-4122-8DF0-D45AE4306281}" srcOrd="0" destOrd="0" presId="urn:microsoft.com/office/officeart/2005/8/layout/process5"/>
    <dgm:cxn modelId="{E67E313E-0590-4DB0-ACEB-12D04B0CE413}" type="presOf" srcId="{7C6918C9-BA2D-41D4-A941-695FCCB30049}" destId="{40FB11D0-F937-46FF-BFEF-6DB3AE5ED2F8}" srcOrd="0" destOrd="0" presId="urn:microsoft.com/office/officeart/2005/8/layout/process5"/>
    <dgm:cxn modelId="{8EFF3083-FD04-4839-B4AB-C5FC3A718310}" srcId="{62977F5D-43B4-4310-8A70-D4A38C8C6EDF}" destId="{335B798C-F49A-4066-BE16-E662393FDD1A}" srcOrd="4" destOrd="0" parTransId="{44DD5CCE-1EE9-4147-B91B-9B75EA811E27}" sibTransId="{AAD0EB8C-4062-455E-A0D4-E9E8DE0D9338}"/>
    <dgm:cxn modelId="{3F1CB0BF-9946-4133-8755-E24D19F89378}" srcId="{62977F5D-43B4-4310-8A70-D4A38C8C6EDF}" destId="{B6D4CA11-FB33-419B-8B1D-8F65C376864E}" srcOrd="0" destOrd="0" parTransId="{703F6EF6-C245-477E-8B9D-AAEC5659F9D5}" sibTransId="{75349C11-7042-4E03-A232-52ABA45E4C9D}"/>
    <dgm:cxn modelId="{853A737B-F31E-4E6F-9D0C-D615E5BA3D95}" srcId="{62977F5D-43B4-4310-8A70-D4A38C8C6EDF}" destId="{2CC36BDD-67B8-4906-A206-A8FAF912AA7D}" srcOrd="1" destOrd="0" parTransId="{C6C631D9-F364-4CCA-A6AC-6466BE5884F2}" sibTransId="{D97AF18B-620A-4E9E-A8C0-112FB358B3BF}"/>
    <dgm:cxn modelId="{C978423F-CBA0-4F89-B803-4CBABE0DBA82}" type="presOf" srcId="{9CE67170-141B-4EA7-A59D-B01AE76D5101}" destId="{E859366C-0CFD-4539-BA1C-EE084F8AB047}" srcOrd="0" destOrd="0" presId="urn:microsoft.com/office/officeart/2005/8/layout/process5"/>
    <dgm:cxn modelId="{8D5AAB00-A889-4103-8BDA-17FD5F8375D6}" type="presOf" srcId="{AAD0EB8C-4062-455E-A0D4-E9E8DE0D9338}" destId="{EC670F3A-4F0A-4BA4-9F29-78164466CBB5}" srcOrd="0" destOrd="0" presId="urn:microsoft.com/office/officeart/2005/8/layout/process5"/>
    <dgm:cxn modelId="{0E0F5944-F349-4106-8447-9BECEFB1DC1B}" type="presOf" srcId="{9CE67170-141B-4EA7-A59D-B01AE76D5101}" destId="{B757B66E-2BE7-46E5-97B8-984D34C859E7}" srcOrd="1" destOrd="0" presId="urn:microsoft.com/office/officeart/2005/8/layout/process5"/>
    <dgm:cxn modelId="{247CD941-3159-4A08-82DC-EC3465003189}" type="presOf" srcId="{4C4A7802-FB7E-4E61-AF22-CD84D880EA2E}" destId="{CF07A8B0-65CE-4DE0-A7D4-C502C4E236F9}" srcOrd="1" destOrd="0" presId="urn:microsoft.com/office/officeart/2005/8/layout/process5"/>
    <dgm:cxn modelId="{9F7C2807-D6EA-434A-AA41-530B7E670828}" type="presOf" srcId="{6291018D-AFF6-45EF-A5D5-37C8D40DC38D}" destId="{5BC42115-FFC6-424C-ACBF-97C00660BB9D}" srcOrd="0" destOrd="0" presId="urn:microsoft.com/office/officeart/2005/8/layout/process5"/>
    <dgm:cxn modelId="{F340E9C0-7EE3-4286-B2D7-9A74D60C5879}" type="presOf" srcId="{75349C11-7042-4E03-A232-52ABA45E4C9D}" destId="{4D9ED00B-0997-49A1-AC67-B58BF8811332}" srcOrd="1" destOrd="0" presId="urn:microsoft.com/office/officeart/2005/8/layout/process5"/>
    <dgm:cxn modelId="{A093B0A2-4480-428B-8DAE-D22DCA7ABA06}" srcId="{62977F5D-43B4-4310-8A70-D4A38C8C6EDF}" destId="{5569AB15-8E73-4642-8C1C-CBEEFD524D93}" srcOrd="2" destOrd="0" parTransId="{0B95E6F1-A743-43D4-BC38-B5BE34BD2D2B}" sibTransId="{9CE67170-141B-4EA7-A59D-B01AE76D5101}"/>
    <dgm:cxn modelId="{BB3C80F4-5555-4519-BC44-DC0B5D7EBDBD}" srcId="{62977F5D-43B4-4310-8A70-D4A38C8C6EDF}" destId="{7C6918C9-BA2D-41D4-A941-695FCCB30049}" srcOrd="3" destOrd="0" parTransId="{7A981514-9957-4ED0-A2CE-4FDF2FC66CDB}" sibTransId="{4C4A7802-FB7E-4E61-AF22-CD84D880EA2E}"/>
    <dgm:cxn modelId="{449A325E-45B1-48B1-B2E5-06BB67F7985E}" type="presOf" srcId="{B6D4CA11-FB33-419B-8B1D-8F65C376864E}" destId="{23757590-2D03-4943-84C9-3C3CB3DCDB05}" srcOrd="0" destOrd="0" presId="urn:microsoft.com/office/officeart/2005/8/layout/process5"/>
    <dgm:cxn modelId="{47BA1EA6-2B21-472C-9E7C-00DD673F690C}" type="presOf" srcId="{AAD0EB8C-4062-455E-A0D4-E9E8DE0D9338}" destId="{2A9529F2-0DBE-4A33-AEE7-B3D6C4206406}" srcOrd="1" destOrd="0" presId="urn:microsoft.com/office/officeart/2005/8/layout/process5"/>
    <dgm:cxn modelId="{0F8EE4F7-911C-4C02-A9B9-D88037B659EA}" type="presOf" srcId="{2CC36BDD-67B8-4906-A206-A8FAF912AA7D}" destId="{EA047BFD-97C0-4AFE-87BD-E74EB58EE750}" srcOrd="0" destOrd="0" presId="urn:microsoft.com/office/officeart/2005/8/layout/process5"/>
    <dgm:cxn modelId="{44F8D383-E7DE-4C14-9393-C03BE3667251}" srcId="{62977F5D-43B4-4310-8A70-D4A38C8C6EDF}" destId="{6291018D-AFF6-45EF-A5D5-37C8D40DC38D}" srcOrd="5" destOrd="0" parTransId="{D7F0B24E-FE46-4162-94D7-6A22AFDE7761}" sibTransId="{E8B10720-D8AD-4CA3-8277-ABE693A21966}"/>
    <dgm:cxn modelId="{4C9E4DF7-C86D-4879-9D89-162AF25894FB}" type="presOf" srcId="{D97AF18B-620A-4E9E-A8C0-112FB358B3BF}" destId="{049A9174-1168-4D10-A5AF-7D56F798BA3E}" srcOrd="0" destOrd="0" presId="urn:microsoft.com/office/officeart/2005/8/layout/process5"/>
    <dgm:cxn modelId="{802BDBF8-DA77-426A-83B6-6A6F857DCA53}" type="presOf" srcId="{D97AF18B-620A-4E9E-A8C0-112FB358B3BF}" destId="{B4D39FF3-D767-4DF5-ACB3-515CB61F6698}" srcOrd="1" destOrd="0" presId="urn:microsoft.com/office/officeart/2005/8/layout/process5"/>
    <dgm:cxn modelId="{E511FF1F-BEC0-4D28-986B-A3F4C2B9B3F0}" type="presOf" srcId="{4C4A7802-FB7E-4E61-AF22-CD84D880EA2E}" destId="{E55BDAD9-CC86-427A-ADE2-3ED687A08360}" srcOrd="0" destOrd="0" presId="urn:microsoft.com/office/officeart/2005/8/layout/process5"/>
    <dgm:cxn modelId="{1BB9A86C-044B-46ED-A962-1B6D64CF28A3}" type="presOf" srcId="{5569AB15-8E73-4642-8C1C-CBEEFD524D93}" destId="{DFDAB644-A6A2-4A0A-AD0D-F3B55BA7FDBB}" srcOrd="0" destOrd="0" presId="urn:microsoft.com/office/officeart/2005/8/layout/process5"/>
    <dgm:cxn modelId="{8F252BDC-05BB-435A-917C-0854A3CBE14C}" type="presOf" srcId="{335B798C-F49A-4066-BE16-E662393FDD1A}" destId="{9A1BAE1A-AFB7-4CB9-B5D3-92B9E0132F36}" srcOrd="0" destOrd="0" presId="urn:microsoft.com/office/officeart/2005/8/layout/process5"/>
    <dgm:cxn modelId="{6F3298CC-B26D-4F94-927A-88691BDEE075}" type="presParOf" srcId="{7B90F112-1DC0-4122-8DF0-D45AE4306281}" destId="{23757590-2D03-4943-84C9-3C3CB3DCDB05}" srcOrd="0" destOrd="0" presId="urn:microsoft.com/office/officeart/2005/8/layout/process5"/>
    <dgm:cxn modelId="{702F2EA8-4863-42F1-84A6-CA8E222F4142}" type="presParOf" srcId="{7B90F112-1DC0-4122-8DF0-D45AE4306281}" destId="{D2C9A787-BC87-4D74-93E2-38E21FF71C48}" srcOrd="1" destOrd="0" presId="urn:microsoft.com/office/officeart/2005/8/layout/process5"/>
    <dgm:cxn modelId="{D1914C3A-33BC-40A8-8EB9-DD8F212D94DA}" type="presParOf" srcId="{D2C9A787-BC87-4D74-93E2-38E21FF71C48}" destId="{4D9ED00B-0997-49A1-AC67-B58BF8811332}" srcOrd="0" destOrd="0" presId="urn:microsoft.com/office/officeart/2005/8/layout/process5"/>
    <dgm:cxn modelId="{D44C0175-2FD6-483B-A4F1-B844BCE8A14D}" type="presParOf" srcId="{7B90F112-1DC0-4122-8DF0-D45AE4306281}" destId="{EA047BFD-97C0-4AFE-87BD-E74EB58EE750}" srcOrd="2" destOrd="0" presId="urn:microsoft.com/office/officeart/2005/8/layout/process5"/>
    <dgm:cxn modelId="{4F6EB4D7-D45F-4BFD-8495-1C3C0A12EC02}" type="presParOf" srcId="{7B90F112-1DC0-4122-8DF0-D45AE4306281}" destId="{049A9174-1168-4D10-A5AF-7D56F798BA3E}" srcOrd="3" destOrd="0" presId="urn:microsoft.com/office/officeart/2005/8/layout/process5"/>
    <dgm:cxn modelId="{307324DB-4729-428E-AB20-5F05EB683F80}" type="presParOf" srcId="{049A9174-1168-4D10-A5AF-7D56F798BA3E}" destId="{B4D39FF3-D767-4DF5-ACB3-515CB61F6698}" srcOrd="0" destOrd="0" presId="urn:microsoft.com/office/officeart/2005/8/layout/process5"/>
    <dgm:cxn modelId="{5CB78F41-1037-4315-BA85-83380C48145D}" type="presParOf" srcId="{7B90F112-1DC0-4122-8DF0-D45AE4306281}" destId="{DFDAB644-A6A2-4A0A-AD0D-F3B55BA7FDBB}" srcOrd="4" destOrd="0" presId="urn:microsoft.com/office/officeart/2005/8/layout/process5"/>
    <dgm:cxn modelId="{A41FC2F7-A82F-445B-99A7-B405E11652FB}" type="presParOf" srcId="{7B90F112-1DC0-4122-8DF0-D45AE4306281}" destId="{E859366C-0CFD-4539-BA1C-EE084F8AB047}" srcOrd="5" destOrd="0" presId="urn:microsoft.com/office/officeart/2005/8/layout/process5"/>
    <dgm:cxn modelId="{62DDCAE6-7F84-41CB-A954-B1EF9DA3F542}" type="presParOf" srcId="{E859366C-0CFD-4539-BA1C-EE084F8AB047}" destId="{B757B66E-2BE7-46E5-97B8-984D34C859E7}" srcOrd="0" destOrd="0" presId="urn:microsoft.com/office/officeart/2005/8/layout/process5"/>
    <dgm:cxn modelId="{01CD9F19-1726-4549-BFCA-151C412139DA}" type="presParOf" srcId="{7B90F112-1DC0-4122-8DF0-D45AE4306281}" destId="{40FB11D0-F937-46FF-BFEF-6DB3AE5ED2F8}" srcOrd="6" destOrd="0" presId="urn:microsoft.com/office/officeart/2005/8/layout/process5"/>
    <dgm:cxn modelId="{BE81272D-432E-431F-9631-C52F2B40CCEC}" type="presParOf" srcId="{7B90F112-1DC0-4122-8DF0-D45AE4306281}" destId="{E55BDAD9-CC86-427A-ADE2-3ED687A08360}" srcOrd="7" destOrd="0" presId="urn:microsoft.com/office/officeart/2005/8/layout/process5"/>
    <dgm:cxn modelId="{DAC109DE-A876-4CCE-BD19-1AE4EF1169F1}" type="presParOf" srcId="{E55BDAD9-CC86-427A-ADE2-3ED687A08360}" destId="{CF07A8B0-65CE-4DE0-A7D4-C502C4E236F9}" srcOrd="0" destOrd="0" presId="urn:microsoft.com/office/officeart/2005/8/layout/process5"/>
    <dgm:cxn modelId="{0E76418D-8018-4760-86DD-067A7544EAFF}" type="presParOf" srcId="{7B90F112-1DC0-4122-8DF0-D45AE4306281}" destId="{9A1BAE1A-AFB7-4CB9-B5D3-92B9E0132F36}" srcOrd="8" destOrd="0" presId="urn:microsoft.com/office/officeart/2005/8/layout/process5"/>
    <dgm:cxn modelId="{D77E01C9-1023-4ACA-BBD3-A3D1FBF5DC75}" type="presParOf" srcId="{7B90F112-1DC0-4122-8DF0-D45AE4306281}" destId="{EC670F3A-4F0A-4BA4-9F29-78164466CBB5}" srcOrd="9" destOrd="0" presId="urn:microsoft.com/office/officeart/2005/8/layout/process5"/>
    <dgm:cxn modelId="{6F0AA45D-526A-43AE-815B-B3E2EA98F120}" type="presParOf" srcId="{EC670F3A-4F0A-4BA4-9F29-78164466CBB5}" destId="{2A9529F2-0DBE-4A33-AEE7-B3D6C4206406}" srcOrd="0" destOrd="0" presId="urn:microsoft.com/office/officeart/2005/8/layout/process5"/>
    <dgm:cxn modelId="{2E16BF00-C023-4A72-BEF7-852EE2375B46}" type="presParOf" srcId="{7B90F112-1DC0-4122-8DF0-D45AE4306281}" destId="{5BC42115-FFC6-424C-ACBF-97C00660BB9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A9D87-1231-46F6-8034-2E08670AA330}" type="doc">
      <dgm:prSet loTypeId="urn:microsoft.com/office/officeart/2005/8/layout/process5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0B80A48-9E28-4EB3-8683-D508A717F70A}">
      <dgm:prSet phldrT="[Text]"/>
      <dgm:spPr/>
      <dgm:t>
        <a:bodyPr/>
        <a:lstStyle/>
        <a:p>
          <a:r>
            <a:rPr lang="en-US" dirty="0" smtClean="0"/>
            <a:t>Generate Open Courses</a:t>
          </a:r>
          <a:endParaRPr lang="en-US" dirty="0"/>
        </a:p>
      </dgm:t>
    </dgm:pt>
    <dgm:pt modelId="{029DC236-5459-4B48-AADE-E7DEFAF5AA8F}" type="parTrans" cxnId="{48F5FC95-ED5E-4254-94E7-690E61369F22}">
      <dgm:prSet/>
      <dgm:spPr/>
      <dgm:t>
        <a:bodyPr/>
        <a:lstStyle/>
        <a:p>
          <a:endParaRPr lang="en-US"/>
        </a:p>
      </dgm:t>
    </dgm:pt>
    <dgm:pt modelId="{3C0760B4-00DB-4178-8184-9486024DF9E7}" type="sibTrans" cxnId="{48F5FC95-ED5E-4254-94E7-690E61369F22}">
      <dgm:prSet/>
      <dgm:spPr/>
      <dgm:t>
        <a:bodyPr/>
        <a:lstStyle/>
        <a:p>
          <a:endParaRPr lang="en-US"/>
        </a:p>
      </dgm:t>
    </dgm:pt>
    <dgm:pt modelId="{CCBB0326-332A-40D8-B1DD-820794417616}">
      <dgm:prSet phldrT="[Text]"/>
      <dgm:spPr/>
      <dgm:t>
        <a:bodyPr/>
        <a:lstStyle/>
        <a:p>
          <a:r>
            <a:rPr lang="en-US" dirty="0" smtClean="0"/>
            <a:t>Generate Package</a:t>
          </a:r>
          <a:endParaRPr lang="en-US" dirty="0"/>
        </a:p>
      </dgm:t>
    </dgm:pt>
    <dgm:pt modelId="{8D957225-2534-4ECF-8E6E-92CD24B35F8E}" type="parTrans" cxnId="{B1F38B64-46A1-4A1D-8C18-4947718380C2}">
      <dgm:prSet/>
      <dgm:spPr/>
      <dgm:t>
        <a:bodyPr/>
        <a:lstStyle/>
        <a:p>
          <a:endParaRPr lang="en-US"/>
        </a:p>
      </dgm:t>
    </dgm:pt>
    <dgm:pt modelId="{540B8AB6-D20F-42B8-AE8D-E4D6CD672A33}" type="sibTrans" cxnId="{B1F38B64-46A1-4A1D-8C18-4947718380C2}">
      <dgm:prSet/>
      <dgm:spPr/>
      <dgm:t>
        <a:bodyPr/>
        <a:lstStyle/>
        <a:p>
          <a:endParaRPr lang="en-US"/>
        </a:p>
      </dgm:t>
    </dgm:pt>
    <dgm:pt modelId="{34BDCBAC-29C4-432C-8844-3A6B38CFE91E}">
      <dgm:prSet phldrT="[Text]"/>
      <dgm:spPr/>
      <dgm:t>
        <a:bodyPr/>
        <a:lstStyle/>
        <a:p>
          <a:r>
            <a:rPr lang="en-US" dirty="0" smtClean="0"/>
            <a:t>Upload Student Package</a:t>
          </a:r>
          <a:endParaRPr lang="en-US" dirty="0"/>
        </a:p>
      </dgm:t>
    </dgm:pt>
    <dgm:pt modelId="{249FEBAF-AF96-4862-860A-3113F1384D58}" type="parTrans" cxnId="{ADA6717A-6A82-4594-9C88-6E885FC35B14}">
      <dgm:prSet/>
      <dgm:spPr/>
      <dgm:t>
        <a:bodyPr/>
        <a:lstStyle/>
        <a:p>
          <a:endParaRPr lang="en-US"/>
        </a:p>
      </dgm:t>
    </dgm:pt>
    <dgm:pt modelId="{1C66886E-E1D2-4486-BEFC-53D23F5DC3FE}" type="sibTrans" cxnId="{ADA6717A-6A82-4594-9C88-6E885FC35B14}">
      <dgm:prSet/>
      <dgm:spPr/>
      <dgm:t>
        <a:bodyPr/>
        <a:lstStyle/>
        <a:p>
          <a:endParaRPr lang="en-US"/>
        </a:p>
      </dgm:t>
    </dgm:pt>
    <dgm:pt modelId="{0E37F2D0-29A3-4118-AAB8-1A2512166DAC}">
      <dgm:prSet phldrT="[Text]"/>
      <dgm:spPr/>
      <dgm:t>
        <a:bodyPr/>
        <a:lstStyle/>
        <a:p>
          <a:r>
            <a:rPr lang="en-US" dirty="0" smtClean="0"/>
            <a:t>Generate Package Block</a:t>
          </a:r>
          <a:endParaRPr lang="en-US" dirty="0"/>
        </a:p>
      </dgm:t>
    </dgm:pt>
    <dgm:pt modelId="{5EC6E206-F871-4171-AC3D-6BFEDB895AD2}" type="parTrans" cxnId="{74591681-51B2-4D16-A0A2-3EC39A183C39}">
      <dgm:prSet/>
      <dgm:spPr/>
      <dgm:t>
        <a:bodyPr/>
        <a:lstStyle/>
        <a:p>
          <a:endParaRPr lang="en-US"/>
        </a:p>
      </dgm:t>
    </dgm:pt>
    <dgm:pt modelId="{A7091C6D-9423-4087-9D7D-2600A3360B9D}" type="sibTrans" cxnId="{74591681-51B2-4D16-A0A2-3EC39A183C39}">
      <dgm:prSet/>
      <dgm:spPr/>
      <dgm:t>
        <a:bodyPr/>
        <a:lstStyle/>
        <a:p>
          <a:endParaRPr lang="en-US"/>
        </a:p>
      </dgm:t>
    </dgm:pt>
    <dgm:pt modelId="{93EE7116-1158-42D3-A457-5D49434F23B5}">
      <dgm:prSet phldrT="[Text]"/>
      <dgm:spPr/>
      <dgm:t>
        <a:bodyPr/>
        <a:lstStyle/>
        <a:p>
          <a:r>
            <a:rPr lang="en-US" dirty="0" smtClean="0"/>
            <a:t>Mass Package Enrollment</a:t>
          </a:r>
          <a:endParaRPr lang="en-US" dirty="0"/>
        </a:p>
      </dgm:t>
    </dgm:pt>
    <dgm:pt modelId="{B43054C9-F29B-4D6B-81FE-74C4B1A8A2EF}" type="parTrans" cxnId="{AFB13F40-61F6-4867-A902-2016939B95A4}">
      <dgm:prSet/>
      <dgm:spPr/>
      <dgm:t>
        <a:bodyPr/>
        <a:lstStyle/>
        <a:p>
          <a:endParaRPr lang="en-US"/>
        </a:p>
      </dgm:t>
    </dgm:pt>
    <dgm:pt modelId="{AC012010-6E70-4E69-B4AE-E6D2665092C6}" type="sibTrans" cxnId="{AFB13F40-61F6-4867-A902-2016939B95A4}">
      <dgm:prSet/>
      <dgm:spPr/>
      <dgm:t>
        <a:bodyPr/>
        <a:lstStyle/>
        <a:p>
          <a:endParaRPr lang="en-US"/>
        </a:p>
      </dgm:t>
    </dgm:pt>
    <dgm:pt modelId="{A36238F0-43A7-477B-B3CB-E1A4D48CE4D7}">
      <dgm:prSet phldrT="[Text]"/>
      <dgm:spPr/>
      <dgm:t>
        <a:bodyPr/>
        <a:lstStyle/>
        <a:p>
          <a:r>
            <a:rPr lang="en-US" dirty="0" smtClean="0"/>
            <a:t>Upload Student Package Block</a:t>
          </a:r>
          <a:endParaRPr lang="en-US" dirty="0"/>
        </a:p>
      </dgm:t>
    </dgm:pt>
    <dgm:pt modelId="{1148C64A-7DE5-4E89-B47C-4AEABBC4B9F3}" type="parTrans" cxnId="{23C6A1E1-F95E-44F2-B230-41C1A5797B68}">
      <dgm:prSet/>
      <dgm:spPr/>
      <dgm:t>
        <a:bodyPr/>
        <a:lstStyle/>
        <a:p>
          <a:endParaRPr lang="en-US"/>
        </a:p>
      </dgm:t>
    </dgm:pt>
    <dgm:pt modelId="{99B5D890-0655-4997-B20C-942A42E71254}" type="sibTrans" cxnId="{23C6A1E1-F95E-44F2-B230-41C1A5797B68}">
      <dgm:prSet/>
      <dgm:spPr/>
      <dgm:t>
        <a:bodyPr/>
        <a:lstStyle/>
        <a:p>
          <a:endParaRPr lang="en-US"/>
        </a:p>
      </dgm:t>
    </dgm:pt>
    <dgm:pt modelId="{30D23AB4-EFB9-4479-B595-5C7FFF8A8F8E}" type="pres">
      <dgm:prSet presAssocID="{A61A9D87-1231-46F6-8034-2E08670AA3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1256B6-ED51-4C7E-8681-47302AD41CBF}" type="pres">
      <dgm:prSet presAssocID="{00B80A48-9E28-4EB3-8683-D508A717F70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9CC19-68B6-40F0-9743-47E1955F32DD}" type="pres">
      <dgm:prSet presAssocID="{3C0760B4-00DB-4178-8184-9486024DF9E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B49A8FD-0397-4E6F-AC32-79026711DF00}" type="pres">
      <dgm:prSet presAssocID="{3C0760B4-00DB-4178-8184-9486024DF9E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C1B3608-62FA-47A4-9B51-AD5599ECBD38}" type="pres">
      <dgm:prSet presAssocID="{CCBB0326-332A-40D8-B1DD-82079441761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88559-3E30-41A4-BE9F-EFCA1F945705}" type="pres">
      <dgm:prSet presAssocID="{540B8AB6-D20F-42B8-AE8D-E4D6CD672A3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CFF2C6F-4888-4EAF-A085-754E3C9469BB}" type="pres">
      <dgm:prSet presAssocID="{540B8AB6-D20F-42B8-AE8D-E4D6CD672A3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3554922-F99E-43C0-A909-E2498E5AD9F3}" type="pres">
      <dgm:prSet presAssocID="{34BDCBAC-29C4-432C-8844-3A6B38CFE9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0F5E6-8DD9-44B6-9080-008AFFBFBD2E}" type="pres">
      <dgm:prSet presAssocID="{1C66886E-E1D2-4486-BEFC-53D23F5DC3F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DC87A37-CABB-489B-87BA-7F998988B260}" type="pres">
      <dgm:prSet presAssocID="{1C66886E-E1D2-4486-BEFC-53D23F5DC3F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D1FB821-E47F-4336-8F5C-6D08ECBED998}" type="pres">
      <dgm:prSet presAssocID="{0E37F2D0-29A3-4118-AAB8-1A2512166D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E69FD-A37A-4135-9125-8CF85C3FC765}" type="pres">
      <dgm:prSet presAssocID="{A7091C6D-9423-4087-9D7D-2600A3360B9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D691A1C-7BBE-43ED-B1D0-21B80CA81EE1}" type="pres">
      <dgm:prSet presAssocID="{A7091C6D-9423-4087-9D7D-2600A3360B9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2B38E7C-D70E-4952-892F-C9B765DD03E0}" type="pres">
      <dgm:prSet presAssocID="{A36238F0-43A7-477B-B3CB-E1A4D48CE4D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5BC97-2C2F-4356-BCF2-BF90BF68D53B}" type="pres">
      <dgm:prSet presAssocID="{99B5D890-0655-4997-B20C-942A42E7125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1223368-9353-419B-A8BE-A9DBABBBCBC7}" type="pres">
      <dgm:prSet presAssocID="{99B5D890-0655-4997-B20C-942A42E7125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99000B9-0175-4F60-B03A-6E22CC32ECCA}" type="pres">
      <dgm:prSet presAssocID="{93EE7116-1158-42D3-A457-5D49434F23B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38B64-46A1-4A1D-8C18-4947718380C2}" srcId="{A61A9D87-1231-46F6-8034-2E08670AA330}" destId="{CCBB0326-332A-40D8-B1DD-820794417616}" srcOrd="1" destOrd="0" parTransId="{8D957225-2534-4ECF-8E6E-92CD24B35F8E}" sibTransId="{540B8AB6-D20F-42B8-AE8D-E4D6CD672A33}"/>
    <dgm:cxn modelId="{B183D768-B1F0-4373-833C-E9C87F225C36}" type="presOf" srcId="{A7091C6D-9423-4087-9D7D-2600A3360B9D}" destId="{DD691A1C-7BBE-43ED-B1D0-21B80CA81EE1}" srcOrd="1" destOrd="0" presId="urn:microsoft.com/office/officeart/2005/8/layout/process5"/>
    <dgm:cxn modelId="{D95A0C47-71FD-4C9E-BAA8-BF0D220ABBEF}" type="presOf" srcId="{00B80A48-9E28-4EB3-8683-D508A717F70A}" destId="{471256B6-ED51-4C7E-8681-47302AD41CBF}" srcOrd="0" destOrd="0" presId="urn:microsoft.com/office/officeart/2005/8/layout/process5"/>
    <dgm:cxn modelId="{23C6A1E1-F95E-44F2-B230-41C1A5797B68}" srcId="{A61A9D87-1231-46F6-8034-2E08670AA330}" destId="{A36238F0-43A7-477B-B3CB-E1A4D48CE4D7}" srcOrd="4" destOrd="0" parTransId="{1148C64A-7DE5-4E89-B47C-4AEABBC4B9F3}" sibTransId="{99B5D890-0655-4997-B20C-942A42E71254}"/>
    <dgm:cxn modelId="{48F5FC95-ED5E-4254-94E7-690E61369F22}" srcId="{A61A9D87-1231-46F6-8034-2E08670AA330}" destId="{00B80A48-9E28-4EB3-8683-D508A717F70A}" srcOrd="0" destOrd="0" parTransId="{029DC236-5459-4B48-AADE-E7DEFAF5AA8F}" sibTransId="{3C0760B4-00DB-4178-8184-9486024DF9E7}"/>
    <dgm:cxn modelId="{74591681-51B2-4D16-A0A2-3EC39A183C39}" srcId="{A61A9D87-1231-46F6-8034-2E08670AA330}" destId="{0E37F2D0-29A3-4118-AAB8-1A2512166DAC}" srcOrd="3" destOrd="0" parTransId="{5EC6E206-F871-4171-AC3D-6BFEDB895AD2}" sibTransId="{A7091C6D-9423-4087-9D7D-2600A3360B9D}"/>
    <dgm:cxn modelId="{E5C7EEAE-2BD9-45BC-B94F-5D523C13847F}" type="presOf" srcId="{93EE7116-1158-42D3-A457-5D49434F23B5}" destId="{399000B9-0175-4F60-B03A-6E22CC32ECCA}" srcOrd="0" destOrd="0" presId="urn:microsoft.com/office/officeart/2005/8/layout/process5"/>
    <dgm:cxn modelId="{ADA6717A-6A82-4594-9C88-6E885FC35B14}" srcId="{A61A9D87-1231-46F6-8034-2E08670AA330}" destId="{34BDCBAC-29C4-432C-8844-3A6B38CFE91E}" srcOrd="2" destOrd="0" parTransId="{249FEBAF-AF96-4862-860A-3113F1384D58}" sibTransId="{1C66886E-E1D2-4486-BEFC-53D23F5DC3FE}"/>
    <dgm:cxn modelId="{F48F1305-37C8-4785-9EB1-DA4560FACA7E}" type="presOf" srcId="{A36238F0-43A7-477B-B3CB-E1A4D48CE4D7}" destId="{C2B38E7C-D70E-4952-892F-C9B765DD03E0}" srcOrd="0" destOrd="0" presId="urn:microsoft.com/office/officeart/2005/8/layout/process5"/>
    <dgm:cxn modelId="{D9464350-A573-4325-ACBE-5B130427AC05}" type="presOf" srcId="{540B8AB6-D20F-42B8-AE8D-E4D6CD672A33}" destId="{DCFF2C6F-4888-4EAF-A085-754E3C9469BB}" srcOrd="1" destOrd="0" presId="urn:microsoft.com/office/officeart/2005/8/layout/process5"/>
    <dgm:cxn modelId="{FDDF099F-A7F5-4B5F-981E-B6D58391D0AD}" type="presOf" srcId="{CCBB0326-332A-40D8-B1DD-820794417616}" destId="{AC1B3608-62FA-47A4-9B51-AD5599ECBD38}" srcOrd="0" destOrd="0" presId="urn:microsoft.com/office/officeart/2005/8/layout/process5"/>
    <dgm:cxn modelId="{9D00CE63-C8CA-4B05-9BA9-310FA255B12B}" type="presOf" srcId="{3C0760B4-00DB-4178-8184-9486024DF9E7}" destId="{BB49A8FD-0397-4E6F-AC32-79026711DF00}" srcOrd="1" destOrd="0" presId="urn:microsoft.com/office/officeart/2005/8/layout/process5"/>
    <dgm:cxn modelId="{17BAE4DF-F46D-4943-87A1-226DB83726DB}" type="presOf" srcId="{540B8AB6-D20F-42B8-AE8D-E4D6CD672A33}" destId="{1DE88559-3E30-41A4-BE9F-EFCA1F945705}" srcOrd="0" destOrd="0" presId="urn:microsoft.com/office/officeart/2005/8/layout/process5"/>
    <dgm:cxn modelId="{40D2E1D4-8FCB-4141-9D63-F73F2B9D1CD5}" type="presOf" srcId="{A7091C6D-9423-4087-9D7D-2600A3360B9D}" destId="{43FE69FD-A37A-4135-9125-8CF85C3FC765}" srcOrd="0" destOrd="0" presId="urn:microsoft.com/office/officeart/2005/8/layout/process5"/>
    <dgm:cxn modelId="{AD5F12D0-DDD1-4E67-99D5-9E7CAEB167DE}" type="presOf" srcId="{99B5D890-0655-4997-B20C-942A42E71254}" destId="{47D5BC97-2C2F-4356-BCF2-BF90BF68D53B}" srcOrd="0" destOrd="0" presId="urn:microsoft.com/office/officeart/2005/8/layout/process5"/>
    <dgm:cxn modelId="{2B658786-E3B3-41F8-A4DE-94DFF018DC35}" type="presOf" srcId="{1C66886E-E1D2-4486-BEFC-53D23F5DC3FE}" destId="{CE30F5E6-8DD9-44B6-9080-008AFFBFBD2E}" srcOrd="0" destOrd="0" presId="urn:microsoft.com/office/officeart/2005/8/layout/process5"/>
    <dgm:cxn modelId="{1246B2B5-8ABE-4CB4-821D-8BC1C49445A7}" type="presOf" srcId="{3C0760B4-00DB-4178-8184-9486024DF9E7}" destId="{2F99CC19-68B6-40F0-9743-47E1955F32DD}" srcOrd="0" destOrd="0" presId="urn:microsoft.com/office/officeart/2005/8/layout/process5"/>
    <dgm:cxn modelId="{4C8974AF-7847-4AFE-B8FC-F6B56A15CA0D}" type="presOf" srcId="{0E37F2D0-29A3-4118-AAB8-1A2512166DAC}" destId="{8D1FB821-E47F-4336-8F5C-6D08ECBED998}" srcOrd="0" destOrd="0" presId="urn:microsoft.com/office/officeart/2005/8/layout/process5"/>
    <dgm:cxn modelId="{3CEBF586-2B4A-4535-9DCF-91378CFC8E44}" type="presOf" srcId="{99B5D890-0655-4997-B20C-942A42E71254}" destId="{91223368-9353-419B-A8BE-A9DBABBBCBC7}" srcOrd="1" destOrd="0" presId="urn:microsoft.com/office/officeart/2005/8/layout/process5"/>
    <dgm:cxn modelId="{8BCEC89D-09E0-4B6C-8F02-BDC678B0319D}" type="presOf" srcId="{A61A9D87-1231-46F6-8034-2E08670AA330}" destId="{30D23AB4-EFB9-4479-B595-5C7FFF8A8F8E}" srcOrd="0" destOrd="0" presId="urn:microsoft.com/office/officeart/2005/8/layout/process5"/>
    <dgm:cxn modelId="{AFB13F40-61F6-4867-A902-2016939B95A4}" srcId="{A61A9D87-1231-46F6-8034-2E08670AA330}" destId="{93EE7116-1158-42D3-A457-5D49434F23B5}" srcOrd="5" destOrd="0" parTransId="{B43054C9-F29B-4D6B-81FE-74C4B1A8A2EF}" sibTransId="{AC012010-6E70-4E69-B4AE-E6D2665092C6}"/>
    <dgm:cxn modelId="{C2210C9D-33D5-4DE0-A024-C79F791B30C8}" type="presOf" srcId="{1C66886E-E1D2-4486-BEFC-53D23F5DC3FE}" destId="{3DC87A37-CABB-489B-87BA-7F998988B260}" srcOrd="1" destOrd="0" presId="urn:microsoft.com/office/officeart/2005/8/layout/process5"/>
    <dgm:cxn modelId="{78BF595B-E038-4E5F-A645-AB984E70D881}" type="presOf" srcId="{34BDCBAC-29C4-432C-8844-3A6B38CFE91E}" destId="{A3554922-F99E-43C0-A909-E2498E5AD9F3}" srcOrd="0" destOrd="0" presId="urn:microsoft.com/office/officeart/2005/8/layout/process5"/>
    <dgm:cxn modelId="{3B17589B-5AA7-467C-AEEB-518E6E6FD6B4}" type="presParOf" srcId="{30D23AB4-EFB9-4479-B595-5C7FFF8A8F8E}" destId="{471256B6-ED51-4C7E-8681-47302AD41CBF}" srcOrd="0" destOrd="0" presId="urn:microsoft.com/office/officeart/2005/8/layout/process5"/>
    <dgm:cxn modelId="{608F45D1-86D8-4FA1-8A59-1E2AF6648AF0}" type="presParOf" srcId="{30D23AB4-EFB9-4479-B595-5C7FFF8A8F8E}" destId="{2F99CC19-68B6-40F0-9743-47E1955F32DD}" srcOrd="1" destOrd="0" presId="urn:microsoft.com/office/officeart/2005/8/layout/process5"/>
    <dgm:cxn modelId="{395A58D4-5C40-44BD-B463-118350775034}" type="presParOf" srcId="{2F99CC19-68B6-40F0-9743-47E1955F32DD}" destId="{BB49A8FD-0397-4E6F-AC32-79026711DF00}" srcOrd="0" destOrd="0" presId="urn:microsoft.com/office/officeart/2005/8/layout/process5"/>
    <dgm:cxn modelId="{E1D31DFB-E82E-456B-B0EF-E4D86DCB16B7}" type="presParOf" srcId="{30D23AB4-EFB9-4479-B595-5C7FFF8A8F8E}" destId="{AC1B3608-62FA-47A4-9B51-AD5599ECBD38}" srcOrd="2" destOrd="0" presId="urn:microsoft.com/office/officeart/2005/8/layout/process5"/>
    <dgm:cxn modelId="{33C72CBE-C284-498F-A0FE-F0D99F3DAB4F}" type="presParOf" srcId="{30D23AB4-EFB9-4479-B595-5C7FFF8A8F8E}" destId="{1DE88559-3E30-41A4-BE9F-EFCA1F945705}" srcOrd="3" destOrd="0" presId="urn:microsoft.com/office/officeart/2005/8/layout/process5"/>
    <dgm:cxn modelId="{D5CAFF7E-C03C-4B2A-8855-2059FBBFE773}" type="presParOf" srcId="{1DE88559-3E30-41A4-BE9F-EFCA1F945705}" destId="{DCFF2C6F-4888-4EAF-A085-754E3C9469BB}" srcOrd="0" destOrd="0" presId="urn:microsoft.com/office/officeart/2005/8/layout/process5"/>
    <dgm:cxn modelId="{65D9B0D0-C82C-4465-B122-6745757E5F9D}" type="presParOf" srcId="{30D23AB4-EFB9-4479-B595-5C7FFF8A8F8E}" destId="{A3554922-F99E-43C0-A909-E2498E5AD9F3}" srcOrd="4" destOrd="0" presId="urn:microsoft.com/office/officeart/2005/8/layout/process5"/>
    <dgm:cxn modelId="{CFD2D73A-EB4C-4234-B1BF-D43DAF459D8E}" type="presParOf" srcId="{30D23AB4-EFB9-4479-B595-5C7FFF8A8F8E}" destId="{CE30F5E6-8DD9-44B6-9080-008AFFBFBD2E}" srcOrd="5" destOrd="0" presId="urn:microsoft.com/office/officeart/2005/8/layout/process5"/>
    <dgm:cxn modelId="{2E665BFF-F231-4418-89EA-2A9E239DC4A6}" type="presParOf" srcId="{CE30F5E6-8DD9-44B6-9080-008AFFBFBD2E}" destId="{3DC87A37-CABB-489B-87BA-7F998988B260}" srcOrd="0" destOrd="0" presId="urn:microsoft.com/office/officeart/2005/8/layout/process5"/>
    <dgm:cxn modelId="{1D73E7F7-95C0-4776-9958-124CECF521C7}" type="presParOf" srcId="{30D23AB4-EFB9-4479-B595-5C7FFF8A8F8E}" destId="{8D1FB821-E47F-4336-8F5C-6D08ECBED998}" srcOrd="6" destOrd="0" presId="urn:microsoft.com/office/officeart/2005/8/layout/process5"/>
    <dgm:cxn modelId="{585A318A-77D5-4268-AC05-D900AE475DA9}" type="presParOf" srcId="{30D23AB4-EFB9-4479-B595-5C7FFF8A8F8E}" destId="{43FE69FD-A37A-4135-9125-8CF85C3FC765}" srcOrd="7" destOrd="0" presId="urn:microsoft.com/office/officeart/2005/8/layout/process5"/>
    <dgm:cxn modelId="{606DBB3F-B77D-4D22-B53D-4D45070B5A5C}" type="presParOf" srcId="{43FE69FD-A37A-4135-9125-8CF85C3FC765}" destId="{DD691A1C-7BBE-43ED-B1D0-21B80CA81EE1}" srcOrd="0" destOrd="0" presId="urn:microsoft.com/office/officeart/2005/8/layout/process5"/>
    <dgm:cxn modelId="{9FE87BD9-D443-4E5A-935A-1A740A51F43A}" type="presParOf" srcId="{30D23AB4-EFB9-4479-B595-5C7FFF8A8F8E}" destId="{C2B38E7C-D70E-4952-892F-C9B765DD03E0}" srcOrd="8" destOrd="0" presId="urn:microsoft.com/office/officeart/2005/8/layout/process5"/>
    <dgm:cxn modelId="{00C53DC2-57E8-41AD-9962-F036353895C2}" type="presParOf" srcId="{30D23AB4-EFB9-4479-B595-5C7FFF8A8F8E}" destId="{47D5BC97-2C2F-4356-BCF2-BF90BF68D53B}" srcOrd="9" destOrd="0" presId="urn:microsoft.com/office/officeart/2005/8/layout/process5"/>
    <dgm:cxn modelId="{E34C798D-E528-4C42-8191-C2F85A2A29E0}" type="presParOf" srcId="{47D5BC97-2C2F-4356-BCF2-BF90BF68D53B}" destId="{91223368-9353-419B-A8BE-A9DBABBBCBC7}" srcOrd="0" destOrd="0" presId="urn:microsoft.com/office/officeart/2005/8/layout/process5"/>
    <dgm:cxn modelId="{43668BA1-CCED-4B90-A757-94027B476E43}" type="presParOf" srcId="{30D23AB4-EFB9-4479-B595-5C7FFF8A8F8E}" destId="{399000B9-0175-4F60-B03A-6E22CC32ECC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57590-2D03-4943-84C9-3C3CB3DCDB05}">
      <dsp:nvSpPr>
        <dsp:cNvPr id="0" name=""/>
        <dsp:cNvSpPr/>
      </dsp:nvSpPr>
      <dsp:spPr>
        <a:xfrm>
          <a:off x="1145295" y="2482"/>
          <a:ext cx="1678450" cy="1007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1. Academic Plan Unit Load</a:t>
          </a:r>
          <a:endParaRPr lang="en-US" sz="1900" kern="1200" dirty="0"/>
        </a:p>
      </dsp:txBody>
      <dsp:txXfrm>
        <a:off x="1174791" y="31978"/>
        <a:ext cx="1619458" cy="948078"/>
      </dsp:txXfrm>
    </dsp:sp>
    <dsp:sp modelId="{D2C9A787-BC87-4D74-93E2-38E21FF71C48}">
      <dsp:nvSpPr>
        <dsp:cNvPr id="0" name=""/>
        <dsp:cNvSpPr/>
      </dsp:nvSpPr>
      <dsp:spPr>
        <a:xfrm>
          <a:off x="2971449" y="297889"/>
          <a:ext cx="355831" cy="416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71449" y="381140"/>
        <a:ext cx="249082" cy="249753"/>
      </dsp:txXfrm>
    </dsp:sp>
    <dsp:sp modelId="{EA047BFD-97C0-4AFE-87BD-E74EB58EE750}">
      <dsp:nvSpPr>
        <dsp:cNvPr id="0" name=""/>
        <dsp:cNvSpPr/>
      </dsp:nvSpPr>
      <dsp:spPr>
        <a:xfrm>
          <a:off x="3495125" y="2482"/>
          <a:ext cx="1678450" cy="1007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2. Campus Initial</a:t>
          </a:r>
          <a:endParaRPr lang="en-US" sz="1900" kern="1200" dirty="0"/>
        </a:p>
      </dsp:txBody>
      <dsp:txXfrm>
        <a:off x="3524621" y="31978"/>
        <a:ext cx="1619458" cy="948078"/>
      </dsp:txXfrm>
    </dsp:sp>
    <dsp:sp modelId="{049A9174-1168-4D10-A5AF-7D56F798BA3E}">
      <dsp:nvSpPr>
        <dsp:cNvPr id="0" name=""/>
        <dsp:cNvSpPr/>
      </dsp:nvSpPr>
      <dsp:spPr>
        <a:xfrm rot="5400000">
          <a:off x="4156434" y="1127043"/>
          <a:ext cx="355831" cy="416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4209474" y="1157255"/>
        <a:ext cx="249753" cy="249082"/>
      </dsp:txXfrm>
    </dsp:sp>
    <dsp:sp modelId="{DFDAB644-A6A2-4A0A-AD0D-F3B55BA7FDBB}">
      <dsp:nvSpPr>
        <dsp:cNvPr id="0" name=""/>
        <dsp:cNvSpPr/>
      </dsp:nvSpPr>
      <dsp:spPr>
        <a:xfrm>
          <a:off x="3495125" y="1680932"/>
          <a:ext cx="1678450" cy="1007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3. Class Requisite Entity Group</a:t>
          </a:r>
          <a:endParaRPr lang="en-US" sz="1900" kern="1200" dirty="0"/>
        </a:p>
      </dsp:txBody>
      <dsp:txXfrm>
        <a:off x="3524621" y="1710428"/>
        <a:ext cx="1619458" cy="948078"/>
      </dsp:txXfrm>
    </dsp:sp>
    <dsp:sp modelId="{E859366C-0CFD-4539-BA1C-EE084F8AB047}">
      <dsp:nvSpPr>
        <dsp:cNvPr id="0" name=""/>
        <dsp:cNvSpPr/>
      </dsp:nvSpPr>
      <dsp:spPr>
        <a:xfrm rot="10800000">
          <a:off x="2991590" y="1976339"/>
          <a:ext cx="355831" cy="416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098339" y="2059590"/>
        <a:ext cx="249082" cy="249753"/>
      </dsp:txXfrm>
    </dsp:sp>
    <dsp:sp modelId="{40FB11D0-F937-46FF-BFEF-6DB3AE5ED2F8}">
      <dsp:nvSpPr>
        <dsp:cNvPr id="0" name=""/>
        <dsp:cNvSpPr/>
      </dsp:nvSpPr>
      <dsp:spPr>
        <a:xfrm>
          <a:off x="1145295" y="1680932"/>
          <a:ext cx="1678450" cy="1007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4. Component Initial Pattern</a:t>
          </a:r>
          <a:endParaRPr lang="en-US" sz="1900" kern="1200" dirty="0"/>
        </a:p>
      </dsp:txBody>
      <dsp:txXfrm>
        <a:off x="1174791" y="1710428"/>
        <a:ext cx="1619458" cy="948078"/>
      </dsp:txXfrm>
    </dsp:sp>
    <dsp:sp modelId="{E55BDAD9-CC86-427A-ADE2-3ED687A08360}">
      <dsp:nvSpPr>
        <dsp:cNvPr id="0" name=""/>
        <dsp:cNvSpPr/>
      </dsp:nvSpPr>
      <dsp:spPr>
        <a:xfrm rot="5400000">
          <a:off x="1806604" y="2805494"/>
          <a:ext cx="355831" cy="416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859644" y="2835706"/>
        <a:ext cx="249753" cy="249082"/>
      </dsp:txXfrm>
    </dsp:sp>
    <dsp:sp modelId="{9A1BAE1A-AFB7-4CB9-B5D3-92B9E0132F36}">
      <dsp:nvSpPr>
        <dsp:cNvPr id="0" name=""/>
        <dsp:cNvSpPr/>
      </dsp:nvSpPr>
      <dsp:spPr>
        <a:xfrm>
          <a:off x="1145295" y="3359382"/>
          <a:ext cx="1678450" cy="1007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5. Define Requirement Groups</a:t>
          </a:r>
          <a:endParaRPr lang="en-US" sz="1900" kern="1200" dirty="0"/>
        </a:p>
      </dsp:txBody>
      <dsp:txXfrm>
        <a:off x="1174791" y="3388878"/>
        <a:ext cx="1619458" cy="948078"/>
      </dsp:txXfrm>
    </dsp:sp>
    <dsp:sp modelId="{EC670F3A-4F0A-4BA4-9F29-78164466CBB5}">
      <dsp:nvSpPr>
        <dsp:cNvPr id="0" name=""/>
        <dsp:cNvSpPr/>
      </dsp:nvSpPr>
      <dsp:spPr>
        <a:xfrm>
          <a:off x="2971449" y="3654789"/>
          <a:ext cx="355831" cy="416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71449" y="3738040"/>
        <a:ext cx="249082" cy="249753"/>
      </dsp:txXfrm>
    </dsp:sp>
    <dsp:sp modelId="{5BC42115-FFC6-424C-ACBF-97C00660BB9D}">
      <dsp:nvSpPr>
        <dsp:cNvPr id="0" name=""/>
        <dsp:cNvSpPr/>
      </dsp:nvSpPr>
      <dsp:spPr>
        <a:xfrm>
          <a:off x="3495125" y="3359382"/>
          <a:ext cx="1678450" cy="1007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6. Course Component Capacity</a:t>
          </a:r>
          <a:endParaRPr lang="en-US" sz="1900" kern="1200" dirty="0"/>
        </a:p>
      </dsp:txBody>
      <dsp:txXfrm>
        <a:off x="3524621" y="3388878"/>
        <a:ext cx="1619458" cy="948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256B6-ED51-4C7E-8681-47302AD41CBF}">
      <dsp:nvSpPr>
        <dsp:cNvPr id="0" name=""/>
        <dsp:cNvSpPr/>
      </dsp:nvSpPr>
      <dsp:spPr>
        <a:xfrm>
          <a:off x="7190" y="1007802"/>
          <a:ext cx="2149304" cy="1289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Generate Open Courses</a:t>
          </a:r>
          <a:endParaRPr lang="en-US" sz="2400" kern="1200" dirty="0"/>
        </a:p>
      </dsp:txBody>
      <dsp:txXfrm>
        <a:off x="44961" y="1045573"/>
        <a:ext cx="2073762" cy="1214040"/>
      </dsp:txXfrm>
    </dsp:sp>
    <dsp:sp modelId="{2F99CC19-68B6-40F0-9743-47E1955F32DD}">
      <dsp:nvSpPr>
        <dsp:cNvPr id="0" name=""/>
        <dsp:cNvSpPr/>
      </dsp:nvSpPr>
      <dsp:spPr>
        <a:xfrm>
          <a:off x="2345634" y="1386080"/>
          <a:ext cx="455652" cy="533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345634" y="1492685"/>
        <a:ext cx="318956" cy="319817"/>
      </dsp:txXfrm>
    </dsp:sp>
    <dsp:sp modelId="{AC1B3608-62FA-47A4-9B51-AD5599ECBD38}">
      <dsp:nvSpPr>
        <dsp:cNvPr id="0" name=""/>
        <dsp:cNvSpPr/>
      </dsp:nvSpPr>
      <dsp:spPr>
        <a:xfrm>
          <a:off x="3016217" y="1007802"/>
          <a:ext cx="2149304" cy="1289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Generate Package</a:t>
          </a:r>
          <a:endParaRPr lang="en-US" sz="2400" kern="1200" dirty="0"/>
        </a:p>
      </dsp:txBody>
      <dsp:txXfrm>
        <a:off x="3053988" y="1045573"/>
        <a:ext cx="2073762" cy="1214040"/>
      </dsp:txXfrm>
    </dsp:sp>
    <dsp:sp modelId="{1DE88559-3E30-41A4-BE9F-EFCA1F945705}">
      <dsp:nvSpPr>
        <dsp:cNvPr id="0" name=""/>
        <dsp:cNvSpPr/>
      </dsp:nvSpPr>
      <dsp:spPr>
        <a:xfrm>
          <a:off x="5354660" y="1386080"/>
          <a:ext cx="455652" cy="533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354660" y="1492685"/>
        <a:ext cx="318956" cy="319817"/>
      </dsp:txXfrm>
    </dsp:sp>
    <dsp:sp modelId="{A3554922-F99E-43C0-A909-E2498E5AD9F3}">
      <dsp:nvSpPr>
        <dsp:cNvPr id="0" name=""/>
        <dsp:cNvSpPr/>
      </dsp:nvSpPr>
      <dsp:spPr>
        <a:xfrm>
          <a:off x="6025243" y="1007802"/>
          <a:ext cx="2149304" cy="1289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Upload Student Package</a:t>
          </a:r>
          <a:endParaRPr lang="en-US" sz="2400" kern="1200" dirty="0"/>
        </a:p>
      </dsp:txBody>
      <dsp:txXfrm>
        <a:off x="6063014" y="1045573"/>
        <a:ext cx="2073762" cy="1214040"/>
      </dsp:txXfrm>
    </dsp:sp>
    <dsp:sp modelId="{CE30F5E6-8DD9-44B6-9080-008AFFBFBD2E}">
      <dsp:nvSpPr>
        <dsp:cNvPr id="0" name=""/>
        <dsp:cNvSpPr/>
      </dsp:nvSpPr>
      <dsp:spPr>
        <a:xfrm rot="5400000">
          <a:off x="6872069" y="2447836"/>
          <a:ext cx="455652" cy="533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6939987" y="2486523"/>
        <a:ext cx="319817" cy="318956"/>
      </dsp:txXfrm>
    </dsp:sp>
    <dsp:sp modelId="{8D1FB821-E47F-4336-8F5C-6D08ECBED998}">
      <dsp:nvSpPr>
        <dsp:cNvPr id="0" name=""/>
        <dsp:cNvSpPr/>
      </dsp:nvSpPr>
      <dsp:spPr>
        <a:xfrm>
          <a:off x="6025243" y="3157106"/>
          <a:ext cx="2149304" cy="1289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Generate Package Block</a:t>
          </a:r>
          <a:endParaRPr lang="en-US" sz="2400" kern="1200" dirty="0"/>
        </a:p>
      </dsp:txBody>
      <dsp:txXfrm>
        <a:off x="6063014" y="3194877"/>
        <a:ext cx="2073762" cy="1214040"/>
      </dsp:txXfrm>
    </dsp:sp>
    <dsp:sp modelId="{43FE69FD-A37A-4135-9125-8CF85C3FC765}">
      <dsp:nvSpPr>
        <dsp:cNvPr id="0" name=""/>
        <dsp:cNvSpPr/>
      </dsp:nvSpPr>
      <dsp:spPr>
        <a:xfrm rot="10800000">
          <a:off x="5380452" y="3535384"/>
          <a:ext cx="455652" cy="533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517148" y="3641989"/>
        <a:ext cx="318956" cy="319817"/>
      </dsp:txXfrm>
    </dsp:sp>
    <dsp:sp modelId="{C2B38E7C-D70E-4952-892F-C9B765DD03E0}">
      <dsp:nvSpPr>
        <dsp:cNvPr id="0" name=""/>
        <dsp:cNvSpPr/>
      </dsp:nvSpPr>
      <dsp:spPr>
        <a:xfrm>
          <a:off x="3016217" y="3157106"/>
          <a:ext cx="2149304" cy="1289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Upload Student Package Block</a:t>
          </a:r>
          <a:endParaRPr lang="en-US" sz="2400" kern="1200" dirty="0"/>
        </a:p>
      </dsp:txBody>
      <dsp:txXfrm>
        <a:off x="3053988" y="3194877"/>
        <a:ext cx="2073762" cy="1214040"/>
      </dsp:txXfrm>
    </dsp:sp>
    <dsp:sp modelId="{47D5BC97-2C2F-4356-BCF2-BF90BF68D53B}">
      <dsp:nvSpPr>
        <dsp:cNvPr id="0" name=""/>
        <dsp:cNvSpPr/>
      </dsp:nvSpPr>
      <dsp:spPr>
        <a:xfrm rot="10800000">
          <a:off x="2371425" y="3535384"/>
          <a:ext cx="455652" cy="533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508121" y="3641989"/>
        <a:ext cx="318956" cy="319817"/>
      </dsp:txXfrm>
    </dsp:sp>
    <dsp:sp modelId="{399000B9-0175-4F60-B03A-6E22CC32ECCA}">
      <dsp:nvSpPr>
        <dsp:cNvPr id="0" name=""/>
        <dsp:cNvSpPr/>
      </dsp:nvSpPr>
      <dsp:spPr>
        <a:xfrm>
          <a:off x="7190" y="3157106"/>
          <a:ext cx="2149304" cy="1289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Mass Package Enrollment</a:t>
          </a:r>
          <a:endParaRPr lang="en-US" sz="2400" kern="1200" dirty="0"/>
        </a:p>
      </dsp:txBody>
      <dsp:txXfrm>
        <a:off x="44961" y="3194877"/>
        <a:ext cx="2073762" cy="1214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E3326-2B8D-4A00-A182-E5689F12E686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EE458-157C-4701-9A75-409A78C1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4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8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7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6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5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E458-157C-4701-9A75-409A78C13A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E458-157C-4701-9A75-409A78C13A1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1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E458-157C-4701-9A75-409A78C13A1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7" y="0"/>
            <a:ext cx="10725151" cy="758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0806" y="2349386"/>
            <a:ext cx="7412844" cy="1621111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1A068-D247-43B9-A2B1-6652A7F19EE0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80B89-071B-402B-9B06-1A9EE693F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4BA39-47E4-40EF-9B0A-0E32D03C8789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1B14F-42EF-494C-9EA7-E92A3E47E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6"/>
            <a:ext cx="2404944" cy="6452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3" y="302866"/>
            <a:ext cx="7036687" cy="64529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889878-3C26-46DC-B4B8-F974F4E7B36C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2A6E4-87DD-4AE8-ADAD-CAB34CEF6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22324"/>
            <a:ext cx="10725151" cy="758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E4749-5FC6-4586-A7D0-A6D282634FD7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5AA8-A3BD-40CA-B79B-F548D292CB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86" y="807694"/>
            <a:ext cx="9746612" cy="1260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7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2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0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B2180-D0BA-4792-BCFE-7C08EC58C9DF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D4F04-A0F1-45D3-A5C1-D796C27DB3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3" y="176466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2" y="176466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D890D-8AA1-4AB3-A0C1-700F4E71155E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6A9E-AF41-4BD3-BBF7-E2DCB07D0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0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9" indent="0">
              <a:buNone/>
              <a:defRPr sz="2300" b="1"/>
            </a:lvl2pPr>
            <a:lvl3pPr marL="1042757" indent="0">
              <a:buNone/>
              <a:defRPr sz="2100" b="1"/>
            </a:lvl3pPr>
            <a:lvl4pPr marL="1564136" indent="0">
              <a:buNone/>
              <a:defRPr sz="1800" b="1"/>
            </a:lvl4pPr>
            <a:lvl5pPr marL="2085515" indent="0">
              <a:buNone/>
              <a:defRPr sz="1800" b="1"/>
            </a:lvl5pPr>
            <a:lvl6pPr marL="2606894" indent="0">
              <a:buNone/>
              <a:defRPr sz="1800" b="1"/>
            </a:lvl6pPr>
            <a:lvl7pPr marL="3128273" indent="0">
              <a:buNone/>
              <a:defRPr sz="1800" b="1"/>
            </a:lvl7pPr>
            <a:lvl8pPr marL="3649651" indent="0">
              <a:buNone/>
              <a:defRPr sz="1800" b="1"/>
            </a:lvl8pPr>
            <a:lvl9pPr marL="417103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0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9" indent="0">
              <a:buNone/>
              <a:defRPr sz="2300" b="1"/>
            </a:lvl2pPr>
            <a:lvl3pPr marL="1042757" indent="0">
              <a:buNone/>
              <a:defRPr sz="2100" b="1"/>
            </a:lvl3pPr>
            <a:lvl4pPr marL="1564136" indent="0">
              <a:buNone/>
              <a:defRPr sz="1800" b="1"/>
            </a:lvl4pPr>
            <a:lvl5pPr marL="2085515" indent="0">
              <a:buNone/>
              <a:defRPr sz="1800" b="1"/>
            </a:lvl5pPr>
            <a:lvl6pPr marL="2606894" indent="0">
              <a:buNone/>
              <a:defRPr sz="1800" b="1"/>
            </a:lvl6pPr>
            <a:lvl7pPr marL="3128273" indent="0">
              <a:buNone/>
              <a:defRPr sz="1800" b="1"/>
            </a:lvl7pPr>
            <a:lvl8pPr marL="3649651" indent="0">
              <a:buNone/>
              <a:defRPr sz="1800" b="1"/>
            </a:lvl8pPr>
            <a:lvl9pPr marL="417103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8CD706-858D-4568-BDC8-EA216C9374C5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0B7A8-7640-4415-93D0-FDF50BA5D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EBB65-334A-41E1-A6CF-CEC97FAD91B1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A1989-986E-47E5-B586-6C51F511F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472B12-2B7E-497C-B71C-0995701B1FFC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C4D4D-2D9E-4C5E-ADD9-054F7C48A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4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79" indent="0">
              <a:buNone/>
              <a:defRPr sz="1400"/>
            </a:lvl2pPr>
            <a:lvl3pPr marL="1042757" indent="0">
              <a:buNone/>
              <a:defRPr sz="1100"/>
            </a:lvl3pPr>
            <a:lvl4pPr marL="1564136" indent="0">
              <a:buNone/>
              <a:defRPr sz="1000"/>
            </a:lvl4pPr>
            <a:lvl5pPr marL="2085515" indent="0">
              <a:buNone/>
              <a:defRPr sz="1000"/>
            </a:lvl5pPr>
            <a:lvl6pPr marL="2606894" indent="0">
              <a:buNone/>
              <a:defRPr sz="1000"/>
            </a:lvl6pPr>
            <a:lvl7pPr marL="3128273" indent="0">
              <a:buNone/>
              <a:defRPr sz="1000"/>
            </a:lvl7pPr>
            <a:lvl8pPr marL="3649651" indent="0">
              <a:buNone/>
              <a:defRPr sz="1000"/>
            </a:lvl8pPr>
            <a:lvl9pPr marL="417103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46E3B-1346-4DA3-AB79-E3CFAEB4DB20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9AEC8-BEEB-4506-B5D0-408B722957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379" indent="0">
              <a:buNone/>
              <a:defRPr sz="3200"/>
            </a:lvl2pPr>
            <a:lvl3pPr marL="1042757" indent="0">
              <a:buNone/>
              <a:defRPr sz="2700"/>
            </a:lvl3pPr>
            <a:lvl4pPr marL="1564136" indent="0">
              <a:buNone/>
              <a:defRPr sz="2300"/>
            </a:lvl4pPr>
            <a:lvl5pPr marL="2085515" indent="0">
              <a:buNone/>
              <a:defRPr sz="2300"/>
            </a:lvl5pPr>
            <a:lvl6pPr marL="2606894" indent="0">
              <a:buNone/>
              <a:defRPr sz="2300"/>
            </a:lvl6pPr>
            <a:lvl7pPr marL="3128273" indent="0">
              <a:buNone/>
              <a:defRPr sz="2300"/>
            </a:lvl7pPr>
            <a:lvl8pPr marL="3649651" indent="0">
              <a:buNone/>
              <a:defRPr sz="2300"/>
            </a:lvl8pPr>
            <a:lvl9pPr marL="4171031" indent="0">
              <a:buNone/>
              <a:defRPr sz="2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79" indent="0">
              <a:buNone/>
              <a:defRPr sz="1400"/>
            </a:lvl2pPr>
            <a:lvl3pPr marL="1042757" indent="0">
              <a:buNone/>
              <a:defRPr sz="1100"/>
            </a:lvl3pPr>
            <a:lvl4pPr marL="1564136" indent="0">
              <a:buNone/>
              <a:defRPr sz="1000"/>
            </a:lvl4pPr>
            <a:lvl5pPr marL="2085515" indent="0">
              <a:buNone/>
              <a:defRPr sz="1000"/>
            </a:lvl5pPr>
            <a:lvl6pPr marL="2606894" indent="0">
              <a:buNone/>
              <a:defRPr sz="1000"/>
            </a:lvl6pPr>
            <a:lvl7pPr marL="3128273" indent="0">
              <a:buNone/>
              <a:defRPr sz="1000"/>
            </a:lvl7pPr>
            <a:lvl8pPr marL="3649651" indent="0">
              <a:buNone/>
              <a:defRPr sz="1000"/>
            </a:lvl8pPr>
            <a:lvl9pPr marL="417103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6C0D3-BC15-4F91-B1A4-F795FAC25C82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1647D-4ECF-42A7-A178-418E7C70A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9" y="303213"/>
            <a:ext cx="96186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5" tIns="52138" rIns="104275" bIns="521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9" y="1765301"/>
            <a:ext cx="96186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5" tIns="52138" rIns="104275" bIns="52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75" tIns="52138" rIns="104275" bIns="521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</a:defRPr>
            </a:lvl1pPr>
          </a:lstStyle>
          <a:p>
            <a:fld id="{A1B67E59-77DA-4411-8D0E-7BDF3D95E5A0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1" y="7010400"/>
            <a:ext cx="3386138" cy="401638"/>
          </a:xfrm>
          <a:prstGeom prst="rect">
            <a:avLst/>
          </a:prstGeom>
        </p:spPr>
        <p:txBody>
          <a:bodyPr vert="horz" lIns="104275" tIns="52138" rIns="104275" bIns="52138" rtlCol="0" anchor="ctr"/>
          <a:lstStyle>
            <a:lvl1pPr algn="ctr" defTabSz="521379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5" tIns="52138" rIns="104275" bIns="521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fld id="{BD7A9D7E-00C1-4CAC-90D1-84CBE01760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520642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520642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520642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520642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520642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50" algn="ctr" defTabSz="52064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298" algn="ctr" defTabSz="52064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48" algn="ctr" defTabSz="52064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597" algn="ctr" defTabSz="52064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90482" indent="-390482" algn="l" defTabSz="5206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846044" indent="-325402" algn="l" defTabSz="5206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303193" indent="-260321" algn="l" defTabSz="5206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23836" indent="-260321" algn="l" defTabSz="5206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6065" indent="-260321" algn="l" defTabSz="5206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583" indent="-260689" algn="l" defTabSz="52137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63" indent="-260689" algn="l" defTabSz="52137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341" indent="-260689" algn="l" defTabSz="52137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720" indent="-260689" algn="l" defTabSz="52137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9" algn="l" defTabSz="5213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57" algn="l" defTabSz="5213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36" algn="l" defTabSz="5213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15" algn="l" defTabSz="5213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94" algn="l" defTabSz="5213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73" algn="l" defTabSz="5213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51" algn="l" defTabSz="5213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031" algn="l" defTabSz="5213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lokaadinugroho@binu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nugroho@binus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ilokaadinugroho@binu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nugroho@binus.edu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5.jpg"/><Relationship Id="rId4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22759"/>
          <a:stretch/>
        </p:blipFill>
        <p:spPr>
          <a:xfrm>
            <a:off x="-1" y="-1"/>
            <a:ext cx="10688639" cy="5345656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37378" y="6011052"/>
            <a:ext cx="5829300" cy="858829"/>
          </a:xfrm>
        </p:spPr>
        <p:txBody>
          <a:bodyPr/>
          <a:lstStyle/>
          <a:p>
            <a:pPr algn="r"/>
            <a:r>
              <a:rPr lang="en-US" sz="2800" dirty="0"/>
              <a:t>Implementation of Student Package in Bina Nusantara University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2428" y="6011052"/>
            <a:ext cx="2400300" cy="858829"/>
          </a:xfrm>
        </p:spPr>
        <p:txBody>
          <a:bodyPr/>
          <a:lstStyle/>
          <a:p>
            <a:r>
              <a:rPr lang="en-US" sz="2000" dirty="0"/>
              <a:t>Breakout Session 4</a:t>
            </a:r>
          </a:p>
          <a:p>
            <a:r>
              <a:rPr lang="en-US" sz="2000" dirty="0"/>
              <a:t>Nov 9</a:t>
            </a:r>
            <a:r>
              <a:rPr lang="en-US" sz="2000" baseline="30000" dirty="0"/>
              <a:t>th</a:t>
            </a:r>
            <a:r>
              <a:rPr lang="en-US" sz="2000" dirty="0"/>
              <a:t>, 2015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135318" y="5876144"/>
            <a:ext cx="0" cy="109866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595672"/>
            <a:ext cx="2239869" cy="9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90" y="5186776"/>
            <a:ext cx="3011289" cy="24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782B8F"/>
                </a:solidFill>
              </a:rPr>
              <a:t>Bina Nusantara University</a:t>
            </a:r>
            <a:endParaRPr lang="en-US" b="1" dirty="0">
              <a:solidFill>
                <a:srgbClr val="782B8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120" y="1971922"/>
            <a:ext cx="9113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Established in 1996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Located in Jakarta, Indonesia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32,000+ active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82,000+ alumni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6 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782B8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5" y="4169248"/>
            <a:ext cx="3955733" cy="341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55" y="2222541"/>
            <a:ext cx="3708954" cy="53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1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van\AppData\Local\Microsoft\Windows\Temporary Internet Files\Content.IE5\WO09TIJM\MC9102158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79" y="1726705"/>
            <a:ext cx="7706080" cy="577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86" y="145522"/>
            <a:ext cx="9746612" cy="1260475"/>
          </a:xfrm>
        </p:spPr>
        <p:txBody>
          <a:bodyPr/>
          <a:lstStyle/>
          <a:p>
            <a:r>
              <a:rPr lang="en-US" b="1" dirty="0" smtClean="0">
                <a:solidFill>
                  <a:srgbClr val="782B8F"/>
                </a:solidFill>
              </a:rPr>
              <a:t>Back in 2012…</a:t>
            </a:r>
            <a:endParaRPr lang="en-US" b="1" dirty="0">
              <a:solidFill>
                <a:srgbClr val="782B8F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7023158" y="2077532"/>
            <a:ext cx="2506718" cy="1920507"/>
          </a:xfrm>
          <a:prstGeom prst="wedgeEllipseCallout">
            <a:avLst>
              <a:gd name="adj1" fmla="val -50978"/>
              <a:gd name="adj2" fmla="val 986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“It so difficult to maintain different system for different model of academic grade and program.”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713895" y="1861775"/>
            <a:ext cx="2222938" cy="1967878"/>
          </a:xfrm>
          <a:prstGeom prst="wedgeEllipseCallout">
            <a:avLst>
              <a:gd name="adj1" fmla="val 21721"/>
              <a:gd name="adj2" fmla="val 985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“We need to have a single ID for any individual or organization within our system”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0" y="4132012"/>
            <a:ext cx="2222938" cy="1967878"/>
          </a:xfrm>
          <a:prstGeom prst="wedgeEllipseCallout">
            <a:avLst>
              <a:gd name="adj1" fmla="val 81294"/>
              <a:gd name="adj2" fmla="val 24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“We need flexibility of defining fee rules at different level”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8197687" y="3974426"/>
            <a:ext cx="2097197" cy="1728437"/>
          </a:xfrm>
          <a:prstGeom prst="wedgeEllipseCallout">
            <a:avLst>
              <a:gd name="adj1" fmla="val -70475"/>
              <a:gd name="adj2" fmla="val 140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“Separated system does not allow our student to cross enroll.”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32506" y="2254469"/>
            <a:ext cx="2222938" cy="1814553"/>
          </a:xfrm>
          <a:prstGeom prst="wedgeEllipseCallout">
            <a:avLst>
              <a:gd name="adj1" fmla="val 94769"/>
              <a:gd name="adj2" fmla="val 937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“We need a system that can provide multiple academic calendar”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522489" y="1405996"/>
            <a:ext cx="2222938" cy="1631789"/>
          </a:xfrm>
          <a:prstGeom prst="wedgeEllipseCallout">
            <a:avLst>
              <a:gd name="adj1" fmla="val 43705"/>
              <a:gd name="adj2" fmla="val 1354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“We need to have standard process of managing transfer credit”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80" y="6725671"/>
            <a:ext cx="5636740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862" indent="-342862">
              <a:buFontTx/>
              <a:buChar char="-"/>
            </a:pPr>
            <a:r>
              <a:rPr lang="en-US" sz="2400" b="1" i="1" dirty="0">
                <a:solidFill>
                  <a:srgbClr val="782B8F"/>
                </a:solidFill>
              </a:rPr>
              <a:t>More than 100 legacy applications</a:t>
            </a:r>
          </a:p>
          <a:p>
            <a:pPr marL="342862" indent="-342862">
              <a:buFontTx/>
              <a:buChar char="-"/>
            </a:pPr>
            <a:r>
              <a:rPr lang="en-US" sz="2400" b="1" i="1" dirty="0">
                <a:solidFill>
                  <a:srgbClr val="782B8F"/>
                </a:solidFill>
              </a:rPr>
              <a:t>Several systems are not </a:t>
            </a:r>
            <a:r>
              <a:rPr lang="en-US" sz="2400" b="1" i="1" dirty="0" smtClean="0">
                <a:solidFill>
                  <a:srgbClr val="782B8F"/>
                </a:solidFill>
              </a:rPr>
              <a:t>integrated</a:t>
            </a:r>
            <a:endParaRPr lang="en-US" sz="2400" b="1" i="1" dirty="0">
              <a:solidFill>
                <a:srgbClr val="782B8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6838" y="6675278"/>
            <a:ext cx="3186059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862" indent="-342862">
              <a:buFontTx/>
              <a:buChar char="-"/>
            </a:pPr>
            <a:r>
              <a:rPr lang="en-US" sz="2400" b="1" i="1" dirty="0" smtClean="0">
                <a:solidFill>
                  <a:srgbClr val="782B8F"/>
                </a:solidFill>
              </a:rPr>
              <a:t>Many </a:t>
            </a:r>
            <a:r>
              <a:rPr lang="en-US" sz="2400" b="1" i="1" dirty="0">
                <a:solidFill>
                  <a:srgbClr val="782B8F"/>
                </a:solidFill>
              </a:rPr>
              <a:t>databases</a:t>
            </a:r>
          </a:p>
          <a:p>
            <a:pPr marL="342862" indent="-342862">
              <a:buFontTx/>
              <a:buChar char="-"/>
            </a:pPr>
            <a:r>
              <a:rPr lang="en-US" sz="2400" b="1" i="1" dirty="0" smtClean="0">
                <a:solidFill>
                  <a:srgbClr val="782B8F"/>
                </a:solidFill>
              </a:rPr>
              <a:t>Hardcoded</a:t>
            </a:r>
            <a:endParaRPr lang="en-US" sz="2400" b="1" i="1" dirty="0">
              <a:solidFill>
                <a:srgbClr val="782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782B8F"/>
                </a:solidFill>
              </a:rPr>
              <a:t>Campus Solution Implementation</a:t>
            </a:r>
            <a:endParaRPr lang="en-US" b="1" dirty="0">
              <a:solidFill>
                <a:srgbClr val="782B8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538" y="2572682"/>
            <a:ext cx="8355724" cy="489363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Project Objectives:</a:t>
            </a:r>
          </a:p>
          <a:p>
            <a:pPr marL="342862" indent="-342862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782B8F"/>
                </a:solidFill>
              </a:rPr>
              <a:t>To implement a real-time solution which will:</a:t>
            </a:r>
          </a:p>
          <a:p>
            <a:pPr marL="863504" lvl="1" indent="-342862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82B8F"/>
                </a:solidFill>
              </a:rPr>
              <a:t>align IT objectives with University business objectives, as a first step toward BINUS ICT Roadmap 2020</a:t>
            </a:r>
          </a:p>
          <a:p>
            <a:pPr marL="863504" lvl="1" indent="-342862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82B8F"/>
                </a:solidFill>
              </a:rPr>
              <a:t>help realize the goals of BINUS institutional global process</a:t>
            </a:r>
          </a:p>
          <a:p>
            <a:pPr marL="342862" indent="-342862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782B8F"/>
                </a:solidFill>
              </a:rPr>
              <a:t>To streamline business and administrative processes and minimize overlapping processes so as to increase effectiveness and reduce redundancy</a:t>
            </a:r>
          </a:p>
          <a:p>
            <a:pPr marL="342862" indent="-342862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782B8F"/>
                </a:solidFill>
              </a:rPr>
              <a:t>To improve operational efficiency of departments involved in managing the campus life across the University, through integration with </a:t>
            </a:r>
            <a:r>
              <a:rPr lang="en-US" sz="2400" b="1" dirty="0" smtClean="0">
                <a:solidFill>
                  <a:srgbClr val="782B8F"/>
                </a:solidFill>
              </a:rPr>
              <a:t>other Bina Nusantara </a:t>
            </a:r>
            <a:r>
              <a:rPr lang="en-US" sz="2400" b="1" dirty="0">
                <a:solidFill>
                  <a:srgbClr val="782B8F"/>
                </a:solidFill>
              </a:rPr>
              <a:t>systems</a:t>
            </a:r>
          </a:p>
          <a:p>
            <a:pPr marL="342862" indent="-342862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782B8F"/>
                </a:solidFill>
              </a:rPr>
              <a:t>To simplify data consolidation and reporting processes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8538" y="1954925"/>
            <a:ext cx="8544910" cy="4616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Project Timeline: Apr 2013 – May 2014, Go Live in Jun 2014</a:t>
            </a:r>
          </a:p>
        </p:txBody>
      </p:sp>
    </p:spTree>
    <p:extLst>
      <p:ext uri="{BB962C8B-B14F-4D97-AF65-F5344CB8AC3E}">
        <p14:creationId xmlns:p14="http://schemas.microsoft.com/office/powerpoint/2010/main" val="18434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782B8F"/>
                </a:solidFill>
              </a:rPr>
              <a:t>Binus</a:t>
            </a:r>
            <a:r>
              <a:rPr lang="en-US" b="1" dirty="0" smtClean="0">
                <a:solidFill>
                  <a:srgbClr val="782B8F"/>
                </a:solidFill>
              </a:rPr>
              <a:t> Campus Solutions</a:t>
            </a:r>
            <a:endParaRPr lang="en-US" b="1" dirty="0">
              <a:solidFill>
                <a:srgbClr val="782B8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290" y="2317654"/>
            <a:ext cx="9065172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We called it BCS (</a:t>
            </a:r>
            <a:r>
              <a:rPr lang="en-US" sz="2400" b="1" dirty="0" err="1" smtClean="0">
                <a:solidFill>
                  <a:srgbClr val="782B8F"/>
                </a:solidFill>
              </a:rPr>
              <a:t>Binus</a:t>
            </a:r>
            <a:r>
              <a:rPr lang="en-US" sz="2400" b="1" dirty="0" smtClean="0">
                <a:solidFill>
                  <a:srgbClr val="782B8F"/>
                </a:solidFill>
              </a:rPr>
              <a:t> Campus Solutions)</a:t>
            </a:r>
            <a:endParaRPr lang="en-US" sz="2400" b="1" dirty="0">
              <a:solidFill>
                <a:srgbClr val="782B8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424" t="14913" r="6531" b="19640"/>
          <a:stretch/>
        </p:blipFill>
        <p:spPr>
          <a:xfrm>
            <a:off x="1572126" y="2875563"/>
            <a:ext cx="6997916" cy="308008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033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06" y="2819374"/>
            <a:ext cx="9746612" cy="126047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782B8F"/>
                </a:solidFill>
              </a:rPr>
              <a:t>Student </a:t>
            </a:r>
            <a:r>
              <a:rPr lang="en-US" sz="5400" b="1" dirty="0" smtClean="0">
                <a:solidFill>
                  <a:srgbClr val="782B8F"/>
                </a:solidFill>
              </a:rPr>
              <a:t>Package Implementation</a:t>
            </a:r>
            <a:endParaRPr lang="en-US" sz="5400" b="1" dirty="0">
              <a:solidFill>
                <a:srgbClr val="782B8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42" y="4840014"/>
            <a:ext cx="2407797" cy="272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0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What is Student Package?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8544910" cy="224675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Student package is </a:t>
            </a:r>
            <a:r>
              <a:rPr lang="en-US" sz="2800" b="1" dirty="0">
                <a:solidFill>
                  <a:srgbClr val="782B8F"/>
                </a:solidFill>
              </a:rPr>
              <a:t>a </a:t>
            </a:r>
            <a:r>
              <a:rPr lang="en-US" sz="2800" b="1" dirty="0" smtClean="0">
                <a:solidFill>
                  <a:srgbClr val="782B8F"/>
                </a:solidFill>
              </a:rPr>
              <a:t>package that consist </a:t>
            </a:r>
            <a:r>
              <a:rPr lang="en-US" sz="2800" b="1" dirty="0">
                <a:solidFill>
                  <a:srgbClr val="782B8F"/>
                </a:solidFill>
              </a:rPr>
              <a:t>of courses and classes which are grouped according to academic </a:t>
            </a:r>
            <a:r>
              <a:rPr lang="en-US" sz="2800" b="1" dirty="0" smtClean="0">
                <a:solidFill>
                  <a:srgbClr val="782B8F"/>
                </a:solidFill>
              </a:rPr>
              <a:t>program, academic </a:t>
            </a:r>
            <a:r>
              <a:rPr lang="en-US" sz="2800" b="1" dirty="0">
                <a:solidFill>
                  <a:srgbClr val="782B8F"/>
                </a:solidFill>
              </a:rPr>
              <a:t>plan and requirement term. </a:t>
            </a:r>
            <a:endParaRPr lang="en-US" sz="2800" b="1" dirty="0" smtClean="0">
              <a:solidFill>
                <a:srgbClr val="782B8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Every student in eligible semester will get a student package based on their academic requirements.</a:t>
            </a:r>
            <a:endParaRPr lang="en-US" sz="2800" b="1" dirty="0">
              <a:solidFill>
                <a:srgbClr val="782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Background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9065172" cy="420114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782B8F"/>
                </a:solidFill>
              </a:rPr>
              <a:t>BINUS provides </a:t>
            </a:r>
            <a:r>
              <a:rPr lang="en-US" sz="2200" b="1" dirty="0">
                <a:solidFill>
                  <a:srgbClr val="782B8F"/>
                </a:solidFill>
              </a:rPr>
              <a:t>students with package consists of courses</a:t>
            </a:r>
            <a:r>
              <a:rPr lang="en-US" sz="2200" b="1" dirty="0" smtClean="0">
                <a:solidFill>
                  <a:srgbClr val="782B8F"/>
                </a:solidFill>
              </a:rPr>
              <a:t>. Student Package is used for academic careers:</a:t>
            </a:r>
          </a:p>
          <a:p>
            <a:pPr marL="863542" lvl="1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782B8F"/>
                </a:solidFill>
              </a:rPr>
              <a:t>RS1 (Undergraduate)</a:t>
            </a:r>
          </a:p>
          <a:p>
            <a:pPr marL="863542" lvl="1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782B8F"/>
                </a:solidFill>
              </a:rPr>
              <a:t>BAS (BINUS ASO School of Engineering)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782B8F"/>
                </a:solidFill>
              </a:rPr>
              <a:t>Single degree students will </a:t>
            </a:r>
            <a:r>
              <a:rPr lang="en-US" sz="2200" b="1" dirty="0" smtClean="0">
                <a:solidFill>
                  <a:srgbClr val="782B8F"/>
                </a:solidFill>
              </a:rPr>
              <a:t>have student </a:t>
            </a:r>
            <a:r>
              <a:rPr lang="en-US" sz="2200" b="1" dirty="0">
                <a:solidFill>
                  <a:srgbClr val="782B8F"/>
                </a:solidFill>
              </a:rPr>
              <a:t>package from semester 1 to </a:t>
            </a:r>
            <a:r>
              <a:rPr lang="en-US" sz="2200" b="1" dirty="0" smtClean="0">
                <a:solidFill>
                  <a:srgbClr val="782B8F"/>
                </a:solidFill>
              </a:rPr>
              <a:t>6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782B8F"/>
                </a:solidFill>
              </a:rPr>
              <a:t>Double degree students will have </a:t>
            </a:r>
            <a:r>
              <a:rPr lang="en-US" sz="2200" b="1" dirty="0" smtClean="0">
                <a:solidFill>
                  <a:srgbClr val="782B8F"/>
                </a:solidFill>
              </a:rPr>
              <a:t>student package </a:t>
            </a:r>
            <a:r>
              <a:rPr lang="en-US" sz="2200" b="1" dirty="0">
                <a:solidFill>
                  <a:srgbClr val="782B8F"/>
                </a:solidFill>
              </a:rPr>
              <a:t>from semester 1 to </a:t>
            </a:r>
            <a:r>
              <a:rPr lang="en-US" sz="2200" b="1" dirty="0" smtClean="0">
                <a:solidFill>
                  <a:srgbClr val="782B8F"/>
                </a:solidFill>
              </a:rPr>
              <a:t>8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782B8F"/>
                </a:solidFill>
              </a:rPr>
              <a:t>SRSC (Student Registration &amp; Scheduling Center) need to allocate students within the right package based on academic advisement inputted by ARC (Academic Resources Center).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782B8F"/>
                </a:solidFill>
              </a:rPr>
              <a:t>Student </a:t>
            </a:r>
            <a:r>
              <a:rPr lang="en-US" sz="2200" b="1" dirty="0">
                <a:solidFill>
                  <a:srgbClr val="782B8F"/>
                </a:solidFill>
              </a:rPr>
              <a:t>Package module was created based on Block Enrollment in standard Oracle People Campus Solution</a:t>
            </a:r>
            <a:r>
              <a:rPr lang="en-US" sz="2200" b="1" dirty="0" smtClean="0">
                <a:solidFill>
                  <a:srgbClr val="782B8F"/>
                </a:solidFill>
              </a:rPr>
              <a:t>.</a:t>
            </a:r>
            <a:endParaRPr lang="en-US" sz="2200" b="1" dirty="0">
              <a:solidFill>
                <a:srgbClr val="782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Why Student Package?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9065172" cy="366766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In the beginning of Oracle Campus Solutions implementation, scheduling staff used Block Enrollment to do scheduling process and it took a lot of time and efforts.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Class must be created and grouped manually with Block Enrollment.</a:t>
            </a:r>
            <a:endParaRPr lang="en-US" sz="2800" b="1" dirty="0">
              <a:solidFill>
                <a:srgbClr val="782B8F"/>
              </a:solidFill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Block Enrollment does not fit perfectly with common practice in Indonesia University.</a:t>
            </a:r>
          </a:p>
        </p:txBody>
      </p:sp>
    </p:spTree>
    <p:extLst>
      <p:ext uri="{BB962C8B-B14F-4D97-AF65-F5344CB8AC3E}">
        <p14:creationId xmlns:p14="http://schemas.microsoft.com/office/powerpoint/2010/main" val="7758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Term Format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8261131" cy="267764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 smtClean="0">
                <a:solidFill>
                  <a:srgbClr val="782B8F"/>
                </a:solidFill>
              </a:rPr>
              <a:t>For regular students, we have 3 types of term format: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782B8F"/>
                </a:solidFill>
              </a:rPr>
              <a:t>Odd Semester		(1410, 1510, </a:t>
            </a:r>
            <a:r>
              <a:rPr lang="en-US" sz="2400" b="1" dirty="0" err="1" smtClean="0">
                <a:solidFill>
                  <a:srgbClr val="782B8F"/>
                </a:solidFill>
              </a:rPr>
              <a:t>etc</a:t>
            </a:r>
            <a:r>
              <a:rPr lang="en-US" sz="2400" b="1" dirty="0" smtClean="0">
                <a:solidFill>
                  <a:srgbClr val="782B8F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782B8F"/>
                </a:solidFill>
              </a:rPr>
              <a:t>Even Semester		(1420, 1520, </a:t>
            </a:r>
            <a:r>
              <a:rPr lang="en-US" sz="2400" b="1" dirty="0" err="1" smtClean="0">
                <a:solidFill>
                  <a:srgbClr val="782B8F"/>
                </a:solidFill>
              </a:rPr>
              <a:t>etc</a:t>
            </a:r>
            <a:r>
              <a:rPr lang="en-US" sz="2400" b="1" dirty="0" smtClean="0">
                <a:solidFill>
                  <a:srgbClr val="782B8F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782B8F"/>
                </a:solidFill>
              </a:rPr>
              <a:t>Compact Semester	(1430, 1530, </a:t>
            </a:r>
            <a:r>
              <a:rPr lang="en-US" sz="2400" b="1" dirty="0" err="1" smtClean="0">
                <a:solidFill>
                  <a:srgbClr val="782B8F"/>
                </a:solidFill>
              </a:rPr>
              <a:t>etc</a:t>
            </a:r>
            <a:r>
              <a:rPr lang="en-US" sz="2400" b="1" dirty="0" smtClean="0">
                <a:solidFill>
                  <a:srgbClr val="782B8F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782B8F"/>
              </a:solidFill>
            </a:endParaRPr>
          </a:p>
          <a:p>
            <a:r>
              <a:rPr lang="en-US" sz="2400" b="1" dirty="0" smtClean="0">
                <a:solidFill>
                  <a:srgbClr val="782B8F"/>
                </a:solidFill>
              </a:rPr>
              <a:t>First dan second digits represent year.</a:t>
            </a:r>
          </a:p>
          <a:p>
            <a:r>
              <a:rPr lang="en-US" sz="2400" b="1" dirty="0" smtClean="0">
                <a:solidFill>
                  <a:srgbClr val="782B8F"/>
                </a:solidFill>
              </a:rPr>
              <a:t>Third dan fourth digits represent term type.</a:t>
            </a:r>
            <a:endParaRPr lang="en-US" sz="2400" b="1" dirty="0">
              <a:solidFill>
                <a:srgbClr val="782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Package Code Format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8544910" cy="4616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Package code consists of 12 digits with the following pattern: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835107"/>
              </p:ext>
            </p:extLst>
          </p:nvPr>
        </p:nvGraphicFramePr>
        <p:xfrm>
          <a:off x="503913" y="2948713"/>
          <a:ext cx="9336992" cy="132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7051"/>
                <a:gridCol w="1262743"/>
                <a:gridCol w="971578"/>
                <a:gridCol w="1167124"/>
                <a:gridCol w="1167124"/>
                <a:gridCol w="1167124"/>
                <a:gridCol w="1167124"/>
                <a:gridCol w="116712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</a:t>
                      </a:r>
                      <a:r>
                        <a:rPr lang="en-US" sz="1800" baseline="0" dirty="0" smtClean="0"/>
                        <a:t> Program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 Plan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Level of</a:t>
                      </a:r>
                      <a:r>
                        <a:rPr lang="en-US" sz="1800" baseline="0" dirty="0" smtClean="0"/>
                        <a:t> Study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Semester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Running Number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8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 smtClean="0">
                <a:solidFill>
                  <a:srgbClr val="782B8F"/>
                </a:solidFill>
              </a:rPr>
              <a:t>Presenters</a:t>
            </a:r>
            <a:endParaRPr lang="en-US" sz="4800" b="1" dirty="0">
              <a:solidFill>
                <a:srgbClr val="782B8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98559"/>
              </p:ext>
            </p:extLst>
          </p:nvPr>
        </p:nvGraphicFramePr>
        <p:xfrm>
          <a:off x="816284" y="2353455"/>
          <a:ext cx="9013081" cy="36728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520214"/>
                <a:gridCol w="4492867"/>
              </a:tblGrid>
              <a:tr h="3213156">
                <a:tc>
                  <a:txBody>
                    <a:bodyPr/>
                    <a:lstStyle/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82B8F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82B8F"/>
                          </a:solidFill>
                        </a:rPr>
                        <a:t>Indrabudhi Lokaadinugroho</a:t>
                      </a: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82B8F"/>
                          </a:solidFill>
                        </a:rPr>
                        <a:t> </a:t>
                      </a:r>
                      <a:endParaRPr lang="en-US" sz="2400" dirty="0" smtClean="0"/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IT Data Center &amp; ERP Manager</a:t>
                      </a: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Bina Nusantara Group</a:t>
                      </a: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hlinkClick r:id="rId3"/>
                        </a:rPr>
                        <a:t>ilokaadinugroho@binus.edu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 smtClean="0">
                        <a:solidFill>
                          <a:srgbClr val="782B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82B8F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82B8F"/>
                          </a:solidFill>
                        </a:rPr>
                        <a:t>Hananto Aji Nugroho</a:t>
                      </a: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782B8F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Head of SAS Software Development Center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Bina Nusantara Group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hlinkClick r:id="rId4"/>
                        </a:rPr>
                        <a:t>hnugroho@binus.edu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096655" y="2473376"/>
            <a:ext cx="0" cy="34140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Package Code - Academic Program Code</a:t>
            </a:r>
            <a:endParaRPr lang="en-US" sz="40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8544910" cy="4616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Academic Program Code is taken from Academic Program Table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90" y="2779319"/>
            <a:ext cx="7588431" cy="29371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854535"/>
              </p:ext>
            </p:extLst>
          </p:nvPr>
        </p:nvGraphicFramePr>
        <p:xfrm>
          <a:off x="816286" y="5950517"/>
          <a:ext cx="9336992" cy="132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7051"/>
                <a:gridCol w="1262743"/>
                <a:gridCol w="971578"/>
                <a:gridCol w="1167124"/>
                <a:gridCol w="1167124"/>
                <a:gridCol w="1167124"/>
                <a:gridCol w="1167124"/>
                <a:gridCol w="116712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</a:t>
                      </a:r>
                      <a:r>
                        <a:rPr lang="en-US" sz="1800" baseline="0" dirty="0" smtClean="0"/>
                        <a:t> Program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 Plan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Level of</a:t>
                      </a:r>
                      <a:r>
                        <a:rPr lang="en-US" sz="1800" baseline="0" dirty="0" smtClean="0"/>
                        <a:t> Study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Semester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Running Number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8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Package Code - Academic Plan Code</a:t>
            </a:r>
            <a:endParaRPr lang="en-US" sz="40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8544910" cy="4616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Academic Plan Code is taken from Academic Plan Table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90" y="2943171"/>
            <a:ext cx="7430284" cy="26926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442910"/>
              </p:ext>
            </p:extLst>
          </p:nvPr>
        </p:nvGraphicFramePr>
        <p:xfrm>
          <a:off x="816286" y="5950517"/>
          <a:ext cx="9336992" cy="132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7051"/>
                <a:gridCol w="1262743"/>
                <a:gridCol w="971578"/>
                <a:gridCol w="1167124"/>
                <a:gridCol w="1167124"/>
                <a:gridCol w="1167124"/>
                <a:gridCol w="1167124"/>
                <a:gridCol w="116712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</a:t>
                      </a:r>
                      <a:r>
                        <a:rPr lang="en-US" sz="1800" baseline="0" dirty="0" smtClean="0"/>
                        <a:t> Program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 Plan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Level of</a:t>
                      </a:r>
                      <a:r>
                        <a:rPr lang="en-US" sz="1800" baseline="0" dirty="0" smtClean="0"/>
                        <a:t> Study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Semester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Running Number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2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Package Code - Level of Study</a:t>
            </a:r>
            <a:endParaRPr lang="en-US" sz="40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8544910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05 is for Undergraduate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06 is for Master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07 is for Doctoral programs</a:t>
            </a:r>
            <a:endParaRPr lang="en-US" sz="2400" b="1" dirty="0">
              <a:solidFill>
                <a:srgbClr val="782B8F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567761"/>
              </p:ext>
            </p:extLst>
          </p:nvPr>
        </p:nvGraphicFramePr>
        <p:xfrm>
          <a:off x="816286" y="5950517"/>
          <a:ext cx="9336992" cy="132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7051"/>
                <a:gridCol w="1262743"/>
                <a:gridCol w="971578"/>
                <a:gridCol w="1167124"/>
                <a:gridCol w="1167124"/>
                <a:gridCol w="1167124"/>
                <a:gridCol w="1167124"/>
                <a:gridCol w="116712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</a:t>
                      </a:r>
                      <a:r>
                        <a:rPr lang="en-US" sz="1800" baseline="0" dirty="0" smtClean="0"/>
                        <a:t> Program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 Plan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Level of</a:t>
                      </a:r>
                      <a:r>
                        <a:rPr lang="en-US" sz="1800" baseline="0" dirty="0" smtClean="0"/>
                        <a:t> Study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Semester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Running Number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2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Package Code - Campus</a:t>
            </a:r>
            <a:endParaRPr lang="en-US" sz="40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378" y="2317654"/>
            <a:ext cx="8544910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1 is for </a:t>
            </a:r>
            <a:r>
              <a:rPr lang="en-US" sz="2400" b="1" dirty="0">
                <a:solidFill>
                  <a:srgbClr val="782B8F"/>
                </a:solidFill>
              </a:rPr>
              <a:t>CSKMG (</a:t>
            </a:r>
            <a:r>
              <a:rPr lang="en-US" sz="2400" b="1" dirty="0" err="1">
                <a:solidFill>
                  <a:srgbClr val="782B8F"/>
                </a:solidFill>
              </a:rPr>
              <a:t>Binus</a:t>
            </a:r>
            <a:r>
              <a:rPr lang="en-US" sz="2400" b="1" dirty="0">
                <a:solidFill>
                  <a:srgbClr val="782B8F"/>
                </a:solidFill>
              </a:rPr>
              <a:t> </a:t>
            </a:r>
            <a:r>
              <a:rPr lang="en-US" sz="2400" b="1" dirty="0" err="1" smtClean="0">
                <a:solidFill>
                  <a:srgbClr val="782B8F"/>
                </a:solidFill>
              </a:rPr>
              <a:t>Kemanggisan</a:t>
            </a:r>
            <a:r>
              <a:rPr lang="en-US" sz="2400" b="1" dirty="0" smtClean="0">
                <a:solidFill>
                  <a:srgbClr val="782B8F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2 is for </a:t>
            </a:r>
            <a:r>
              <a:rPr lang="en-US" sz="2400" b="1" dirty="0">
                <a:solidFill>
                  <a:srgbClr val="782B8F"/>
                </a:solidFill>
              </a:rPr>
              <a:t>CSALS (</a:t>
            </a:r>
            <a:r>
              <a:rPr lang="en-US" sz="2400" b="1" dirty="0" err="1">
                <a:solidFill>
                  <a:srgbClr val="782B8F"/>
                </a:solidFill>
              </a:rPr>
              <a:t>Binus</a:t>
            </a:r>
            <a:r>
              <a:rPr lang="en-US" sz="2400" b="1" dirty="0">
                <a:solidFill>
                  <a:srgbClr val="782B8F"/>
                </a:solidFill>
              </a:rPr>
              <a:t> Alam Sutra)</a:t>
            </a:r>
            <a:endParaRPr lang="en-US" sz="2400" b="1" dirty="0" smtClean="0">
              <a:solidFill>
                <a:srgbClr val="782B8F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142974"/>
              </p:ext>
            </p:extLst>
          </p:nvPr>
        </p:nvGraphicFramePr>
        <p:xfrm>
          <a:off x="816286" y="5950517"/>
          <a:ext cx="9336992" cy="132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7051"/>
                <a:gridCol w="1262743"/>
                <a:gridCol w="971578"/>
                <a:gridCol w="1167124"/>
                <a:gridCol w="1167124"/>
                <a:gridCol w="1167124"/>
                <a:gridCol w="1167124"/>
                <a:gridCol w="116712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</a:t>
                      </a:r>
                      <a:r>
                        <a:rPr lang="en-US" sz="1800" baseline="0" dirty="0" smtClean="0"/>
                        <a:t> Program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 Plan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Level of</a:t>
                      </a:r>
                      <a:r>
                        <a:rPr lang="en-US" sz="1800" baseline="0" dirty="0" smtClean="0"/>
                        <a:t> Study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Semester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Running Number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3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Package Code - Program</a:t>
            </a:r>
            <a:endParaRPr lang="en-US" sz="40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378" y="2317654"/>
            <a:ext cx="8544910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1 is for Regular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2 is for Smart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3 is for Global Program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292280"/>
              </p:ext>
            </p:extLst>
          </p:nvPr>
        </p:nvGraphicFramePr>
        <p:xfrm>
          <a:off x="816286" y="5950517"/>
          <a:ext cx="9336992" cy="132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7051"/>
                <a:gridCol w="1262743"/>
                <a:gridCol w="971578"/>
                <a:gridCol w="1167124"/>
                <a:gridCol w="1167124"/>
                <a:gridCol w="1167124"/>
                <a:gridCol w="1167124"/>
                <a:gridCol w="116712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</a:t>
                      </a:r>
                      <a:r>
                        <a:rPr lang="en-US" sz="1800" baseline="0" dirty="0" smtClean="0"/>
                        <a:t> Program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 Plan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Level of</a:t>
                      </a:r>
                      <a:r>
                        <a:rPr lang="en-US" sz="1800" baseline="0" dirty="0" smtClean="0"/>
                        <a:t> Study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Semester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Running Number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3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Package Code - Shift</a:t>
            </a:r>
            <a:endParaRPr lang="en-US" sz="40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378" y="2317654"/>
            <a:ext cx="8544910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1 is for Regular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2 is for Night Shift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984359"/>
              </p:ext>
            </p:extLst>
          </p:nvPr>
        </p:nvGraphicFramePr>
        <p:xfrm>
          <a:off x="816286" y="5950517"/>
          <a:ext cx="9336992" cy="132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7051"/>
                <a:gridCol w="1262743"/>
                <a:gridCol w="971578"/>
                <a:gridCol w="1167124"/>
                <a:gridCol w="1167124"/>
                <a:gridCol w="1167124"/>
                <a:gridCol w="1167124"/>
                <a:gridCol w="116712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</a:t>
                      </a:r>
                      <a:r>
                        <a:rPr lang="en-US" sz="1800" baseline="0" dirty="0" smtClean="0"/>
                        <a:t> Program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 Plan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Level of</a:t>
                      </a:r>
                      <a:r>
                        <a:rPr lang="en-US" sz="1800" baseline="0" dirty="0" smtClean="0"/>
                        <a:t> Study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Semester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Running Number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Package Code - Semester</a:t>
            </a:r>
            <a:endParaRPr lang="en-US" sz="40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378" y="2317654"/>
            <a:ext cx="8544910" cy="200310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Semester is based on student semester</a:t>
            </a:r>
          </a:p>
          <a:p>
            <a:pPr marL="863542" lvl="1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82B8F"/>
                </a:solidFill>
              </a:rPr>
              <a:t>Single degree students will have student package from semester 1 to </a:t>
            </a:r>
            <a:r>
              <a:rPr lang="en-US" sz="2400" b="1" dirty="0" smtClean="0">
                <a:solidFill>
                  <a:srgbClr val="782B8F"/>
                </a:solidFill>
              </a:rPr>
              <a:t>6</a:t>
            </a:r>
          </a:p>
          <a:p>
            <a:pPr marL="863542" lvl="1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782B8F"/>
                </a:solidFill>
              </a:rPr>
              <a:t>Double </a:t>
            </a:r>
            <a:r>
              <a:rPr lang="en-US" sz="2400" b="1" dirty="0">
                <a:solidFill>
                  <a:srgbClr val="782B8F"/>
                </a:solidFill>
              </a:rPr>
              <a:t>degree students will have student package from semester 1 to </a:t>
            </a:r>
            <a:r>
              <a:rPr lang="en-US" sz="2400" b="1" dirty="0" smtClean="0">
                <a:solidFill>
                  <a:srgbClr val="782B8F"/>
                </a:solidFill>
              </a:rPr>
              <a:t>8</a:t>
            </a:r>
            <a:endParaRPr lang="en-US" sz="2400" b="1" dirty="0">
              <a:solidFill>
                <a:srgbClr val="782B8F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714336"/>
              </p:ext>
            </p:extLst>
          </p:nvPr>
        </p:nvGraphicFramePr>
        <p:xfrm>
          <a:off x="816286" y="5950517"/>
          <a:ext cx="9336992" cy="132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7051"/>
                <a:gridCol w="1262743"/>
                <a:gridCol w="971578"/>
                <a:gridCol w="1167124"/>
                <a:gridCol w="1167124"/>
                <a:gridCol w="1167124"/>
                <a:gridCol w="1167124"/>
                <a:gridCol w="116712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</a:t>
                      </a:r>
                      <a:r>
                        <a:rPr lang="en-US" sz="1800" baseline="0" dirty="0" smtClean="0"/>
                        <a:t> Program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 Plan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Level of</a:t>
                      </a:r>
                      <a:r>
                        <a:rPr lang="en-US" sz="1800" baseline="0" dirty="0" smtClean="0"/>
                        <a:t> Study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Semester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Running Number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5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Package Code – Running Number</a:t>
            </a:r>
            <a:endParaRPr lang="en-US" sz="40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378" y="2317654"/>
            <a:ext cx="8544910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82B8F"/>
                </a:solidFill>
              </a:rPr>
              <a:t>Running number will be sequential from 01 to 99</a:t>
            </a:r>
            <a:endParaRPr lang="en-US" sz="2400" b="1" dirty="0">
              <a:solidFill>
                <a:srgbClr val="782B8F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946699"/>
              </p:ext>
            </p:extLst>
          </p:nvPr>
        </p:nvGraphicFramePr>
        <p:xfrm>
          <a:off x="816286" y="5950517"/>
          <a:ext cx="9336992" cy="132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7051"/>
                <a:gridCol w="1262743"/>
                <a:gridCol w="971578"/>
                <a:gridCol w="1167124"/>
                <a:gridCol w="1167124"/>
                <a:gridCol w="1167124"/>
                <a:gridCol w="1167124"/>
                <a:gridCol w="116712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</a:t>
                      </a:r>
                      <a:r>
                        <a:rPr lang="en-US" sz="1800" baseline="0" dirty="0" smtClean="0"/>
                        <a:t> Program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 Plan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Level of</a:t>
                      </a:r>
                      <a:r>
                        <a:rPr lang="en-US" sz="1800" baseline="0" dirty="0" smtClean="0"/>
                        <a:t> Study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Semester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Running Number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5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>
                <a:solidFill>
                  <a:srgbClr val="782B8F"/>
                </a:solidFill>
              </a:rPr>
              <a:t>Student Package Pre Requisite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290" y="1926279"/>
            <a:ext cx="8544910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Some pre requisite settings need to be done before </a:t>
            </a:r>
            <a:endParaRPr lang="en-US" sz="2400" b="1" dirty="0" smtClean="0">
              <a:solidFill>
                <a:srgbClr val="782B8F"/>
              </a:solidFill>
            </a:endParaRPr>
          </a:p>
          <a:p>
            <a:r>
              <a:rPr lang="en-US" sz="2400" b="1" dirty="0" smtClean="0">
                <a:solidFill>
                  <a:srgbClr val="782B8F"/>
                </a:solidFill>
              </a:rPr>
              <a:t>using </a:t>
            </a:r>
            <a:r>
              <a:rPr lang="en-US" sz="2400" b="1" dirty="0">
                <a:solidFill>
                  <a:srgbClr val="782B8F"/>
                </a:solidFill>
              </a:rPr>
              <a:t>Student </a:t>
            </a:r>
            <a:r>
              <a:rPr lang="en-US" sz="2400" b="1" dirty="0" smtClean="0">
                <a:solidFill>
                  <a:srgbClr val="782B8F"/>
                </a:solidFill>
              </a:rPr>
              <a:t>Package</a:t>
            </a:r>
            <a:r>
              <a:rPr lang="en-US" sz="2400" b="1" dirty="0">
                <a:solidFill>
                  <a:srgbClr val="782B8F"/>
                </a:solidFill>
              </a:rPr>
              <a:t>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4566921"/>
              </p:ext>
            </p:extLst>
          </p:nvPr>
        </p:nvGraphicFramePr>
        <p:xfrm>
          <a:off x="1850768" y="2871313"/>
          <a:ext cx="6318871" cy="436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Pre </a:t>
            </a:r>
            <a:r>
              <a:rPr lang="en-US" sz="4000" b="1" dirty="0" err="1" smtClean="0">
                <a:solidFill>
                  <a:srgbClr val="782B8F"/>
                </a:solidFill>
              </a:rPr>
              <a:t>Req</a:t>
            </a:r>
            <a:r>
              <a:rPr lang="en-US" sz="4000" b="1" dirty="0" smtClean="0">
                <a:solidFill>
                  <a:srgbClr val="782B8F"/>
                </a:solidFill>
              </a:rPr>
              <a:t> 1: Academic </a:t>
            </a:r>
            <a:r>
              <a:rPr lang="en-US" sz="4000" b="1" dirty="0">
                <a:solidFill>
                  <a:srgbClr val="782B8F"/>
                </a:solidFill>
              </a:rPr>
              <a:t>Plan Unit Load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8544910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to define how many courses a student can get for each semester based on valid term.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89" y="1935704"/>
            <a:ext cx="8418787" cy="266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1706"/>
          <a:stretch/>
        </p:blipFill>
        <p:spPr>
          <a:xfrm>
            <a:off x="1180381" y="3148641"/>
            <a:ext cx="5085559" cy="39300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99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782B8F"/>
                </a:solidFill>
              </a:rPr>
              <a:t>Overview</a:t>
            </a:r>
            <a:endParaRPr lang="en-US" b="1" dirty="0">
              <a:solidFill>
                <a:srgbClr val="782B8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320" y="2068169"/>
            <a:ext cx="813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82B8F"/>
                </a:solidFill>
              </a:rPr>
              <a:t>How Bina Nusantara University implements Student </a:t>
            </a:r>
            <a:r>
              <a:rPr lang="en-US" sz="3200" b="1" dirty="0">
                <a:solidFill>
                  <a:srgbClr val="782B8F"/>
                </a:solidFill>
              </a:rPr>
              <a:t>Package based on </a:t>
            </a:r>
            <a:r>
              <a:rPr lang="en-US" sz="3200" b="1" dirty="0" smtClean="0">
                <a:solidFill>
                  <a:srgbClr val="782B8F"/>
                </a:solidFill>
              </a:rPr>
              <a:t>Block Enrollment </a:t>
            </a:r>
            <a:r>
              <a:rPr lang="en-US" sz="3200" b="1" dirty="0" smtClean="0">
                <a:solidFill>
                  <a:srgbClr val="782B8F"/>
                </a:solidFill>
              </a:rPr>
              <a:t>in </a:t>
            </a:r>
            <a:r>
              <a:rPr lang="en-US" sz="3200" b="1" dirty="0" smtClean="0">
                <a:solidFill>
                  <a:srgbClr val="782B8F"/>
                </a:solidFill>
              </a:rPr>
              <a:t>Oracle Campus Solutions.</a:t>
            </a:r>
            <a:endParaRPr lang="en-US" sz="3200" b="1" dirty="0">
              <a:solidFill>
                <a:srgbClr val="782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Pre </a:t>
            </a:r>
            <a:r>
              <a:rPr lang="en-US" sz="4000" b="1" dirty="0" err="1" smtClean="0">
                <a:solidFill>
                  <a:srgbClr val="782B8F"/>
                </a:solidFill>
              </a:rPr>
              <a:t>Req</a:t>
            </a:r>
            <a:r>
              <a:rPr lang="en-US" sz="4000" b="1" dirty="0" smtClean="0">
                <a:solidFill>
                  <a:srgbClr val="782B8F"/>
                </a:solidFill>
              </a:rPr>
              <a:t> 2</a:t>
            </a:r>
            <a:r>
              <a:rPr lang="en-US" sz="4000" b="1" dirty="0">
                <a:solidFill>
                  <a:srgbClr val="782B8F"/>
                </a:solidFill>
              </a:rPr>
              <a:t>: Campus Initial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8544910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to define class initial code and package initial code for every campus used in scheduling.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90" y="1886191"/>
            <a:ext cx="7598979" cy="307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48" y="3148641"/>
            <a:ext cx="5636380" cy="2091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48" y="5328813"/>
            <a:ext cx="5638800" cy="2095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6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Pre </a:t>
            </a:r>
            <a:r>
              <a:rPr lang="en-US" sz="4000" b="1" dirty="0" err="1" smtClean="0">
                <a:solidFill>
                  <a:srgbClr val="782B8F"/>
                </a:solidFill>
              </a:rPr>
              <a:t>Req</a:t>
            </a:r>
            <a:r>
              <a:rPr lang="en-US" sz="4000" b="1" dirty="0" smtClean="0">
                <a:solidFill>
                  <a:srgbClr val="782B8F"/>
                </a:solidFill>
              </a:rPr>
              <a:t> 3</a:t>
            </a:r>
            <a:r>
              <a:rPr lang="en-US" sz="4000" b="1" dirty="0">
                <a:solidFill>
                  <a:srgbClr val="782B8F"/>
                </a:solidFill>
              </a:rPr>
              <a:t>: Class Requisite Entity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8128617" cy="163120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000" b="1" dirty="0">
                <a:solidFill>
                  <a:srgbClr val="782B8F"/>
                </a:solidFill>
              </a:rPr>
              <a:t>This page is used to define entity group for every program offered in </a:t>
            </a:r>
            <a:endParaRPr lang="en-US" sz="2000" b="1" dirty="0" smtClean="0">
              <a:solidFill>
                <a:srgbClr val="782B8F"/>
              </a:solidFill>
            </a:endParaRPr>
          </a:p>
          <a:p>
            <a:r>
              <a:rPr lang="en-US" sz="2000" b="1" dirty="0" smtClean="0">
                <a:solidFill>
                  <a:srgbClr val="782B8F"/>
                </a:solidFill>
              </a:rPr>
              <a:t>Bina Nusantara University: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782B8F"/>
                </a:solidFill>
              </a:rPr>
              <a:t>Global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782B8F"/>
                </a:solidFill>
              </a:rPr>
              <a:t>Regular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782B8F"/>
                </a:solidFill>
              </a:rPr>
              <a:t>Smart</a:t>
            </a:r>
            <a:endParaRPr lang="en-US" sz="2000" b="1" dirty="0">
              <a:solidFill>
                <a:srgbClr val="782B8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83" y="1919636"/>
            <a:ext cx="8255324" cy="297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2399"/>
          <a:stretch/>
        </p:blipFill>
        <p:spPr>
          <a:xfrm>
            <a:off x="3166870" y="3011214"/>
            <a:ext cx="6355501" cy="44905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54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Pre </a:t>
            </a:r>
            <a:r>
              <a:rPr lang="en-US" sz="4000" b="1" dirty="0" err="1" smtClean="0">
                <a:solidFill>
                  <a:srgbClr val="782B8F"/>
                </a:solidFill>
              </a:rPr>
              <a:t>Req</a:t>
            </a:r>
            <a:r>
              <a:rPr lang="en-US" sz="4000" b="1" dirty="0" smtClean="0">
                <a:solidFill>
                  <a:srgbClr val="782B8F"/>
                </a:solidFill>
              </a:rPr>
              <a:t> 4</a:t>
            </a:r>
            <a:r>
              <a:rPr lang="en-US" sz="4000" b="1" dirty="0">
                <a:solidFill>
                  <a:srgbClr val="782B8F"/>
                </a:solidFill>
              </a:rPr>
              <a:t>: Component Initial Pattern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4065471" cy="40934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000" b="1" dirty="0">
                <a:solidFill>
                  <a:srgbClr val="782B8F"/>
                </a:solidFill>
              </a:rPr>
              <a:t>This page is used to define the first initial code in class section based on valid term</a:t>
            </a:r>
            <a:r>
              <a:rPr lang="en-US" sz="2000" b="1" dirty="0" smtClean="0">
                <a:solidFill>
                  <a:srgbClr val="782B8F"/>
                </a:solidFill>
              </a:rPr>
              <a:t>.</a:t>
            </a:r>
          </a:p>
          <a:p>
            <a:endParaRPr lang="en-US" sz="2000" b="1" dirty="0">
              <a:solidFill>
                <a:srgbClr val="782B8F"/>
              </a:solidFill>
            </a:endParaRPr>
          </a:p>
          <a:p>
            <a:r>
              <a:rPr lang="en-US" sz="2000" b="1" dirty="0">
                <a:solidFill>
                  <a:srgbClr val="782B8F"/>
                </a:solidFill>
              </a:rPr>
              <a:t>For example a course with course component Lecture will be named LA01, LB01, LC01, etc.</a:t>
            </a:r>
          </a:p>
          <a:p>
            <a:endParaRPr lang="en-US" sz="2000" b="1" dirty="0" smtClean="0">
              <a:solidFill>
                <a:srgbClr val="782B8F"/>
              </a:solidFill>
            </a:endParaRPr>
          </a:p>
          <a:p>
            <a:r>
              <a:rPr lang="en-US" sz="2000" b="1" dirty="0" smtClean="0">
                <a:solidFill>
                  <a:srgbClr val="782B8F"/>
                </a:solidFill>
              </a:rPr>
              <a:t>Second </a:t>
            </a:r>
            <a:r>
              <a:rPr lang="en-US" sz="2000" b="1" dirty="0">
                <a:solidFill>
                  <a:srgbClr val="782B8F"/>
                </a:solidFill>
              </a:rPr>
              <a:t>digit will be from A to Z.</a:t>
            </a:r>
          </a:p>
          <a:p>
            <a:endParaRPr lang="en-US" sz="2000" b="1" dirty="0" smtClean="0">
              <a:solidFill>
                <a:srgbClr val="782B8F"/>
              </a:solidFill>
            </a:endParaRPr>
          </a:p>
          <a:p>
            <a:r>
              <a:rPr lang="en-US" sz="2000" b="1" dirty="0" smtClean="0">
                <a:solidFill>
                  <a:srgbClr val="782B8F"/>
                </a:solidFill>
              </a:rPr>
              <a:t>Third </a:t>
            </a:r>
            <a:r>
              <a:rPr lang="en-US" sz="2000" b="1" dirty="0">
                <a:solidFill>
                  <a:srgbClr val="782B8F"/>
                </a:solidFill>
              </a:rPr>
              <a:t>and Four digit will be from Initial Code in Academic Program Table.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82" y="1893330"/>
            <a:ext cx="7753694" cy="349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748" y="3148751"/>
            <a:ext cx="5819890" cy="32623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02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Pre </a:t>
            </a:r>
            <a:r>
              <a:rPr lang="en-US" sz="4000" b="1" dirty="0" err="1" smtClean="0">
                <a:solidFill>
                  <a:srgbClr val="782B8F"/>
                </a:solidFill>
              </a:rPr>
              <a:t>Req</a:t>
            </a:r>
            <a:r>
              <a:rPr lang="en-US" sz="4000" b="1" dirty="0" smtClean="0">
                <a:solidFill>
                  <a:srgbClr val="782B8F"/>
                </a:solidFill>
              </a:rPr>
              <a:t> 5</a:t>
            </a:r>
            <a:r>
              <a:rPr lang="en-US" sz="4000" b="1" dirty="0">
                <a:solidFill>
                  <a:srgbClr val="782B8F"/>
                </a:solidFill>
              </a:rPr>
              <a:t>: Define Requirement Groups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290" y="2317654"/>
            <a:ext cx="4065471" cy="193898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000" b="1" dirty="0">
                <a:solidFill>
                  <a:srgbClr val="782B8F"/>
                </a:solidFill>
              </a:rPr>
              <a:t>This page is used to define shift for every Academic Program.</a:t>
            </a:r>
          </a:p>
          <a:p>
            <a:r>
              <a:rPr lang="en-US" sz="2000" b="1" dirty="0">
                <a:solidFill>
                  <a:srgbClr val="782B8F"/>
                </a:solidFill>
              </a:rPr>
              <a:t>Right now, there are 3 </a:t>
            </a:r>
            <a:r>
              <a:rPr lang="en-US" sz="2000" b="1" dirty="0" smtClean="0">
                <a:solidFill>
                  <a:srgbClr val="782B8F"/>
                </a:solidFill>
              </a:rPr>
              <a:t>shifts:</a:t>
            </a:r>
            <a:endParaRPr lang="en-US" sz="2000" b="1" dirty="0">
              <a:solidFill>
                <a:srgbClr val="782B8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782B8F"/>
                </a:solidFill>
              </a:rPr>
              <a:t>Regular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782B8F"/>
                </a:solidFill>
              </a:rPr>
              <a:t>Night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782B8F"/>
                </a:solidFill>
              </a:rPr>
              <a:t>Both</a:t>
            </a:r>
            <a:endParaRPr lang="en-US" sz="2000" b="1" dirty="0">
              <a:solidFill>
                <a:srgbClr val="782B8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8" y="1901402"/>
            <a:ext cx="8618744" cy="290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90" y="4383526"/>
            <a:ext cx="6023444" cy="2270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58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782B8F"/>
                </a:solidFill>
              </a:rPr>
              <a:t>Pre </a:t>
            </a:r>
            <a:r>
              <a:rPr lang="en-US" sz="4000" b="1" dirty="0" err="1" smtClean="0">
                <a:solidFill>
                  <a:srgbClr val="782B8F"/>
                </a:solidFill>
              </a:rPr>
              <a:t>Req</a:t>
            </a:r>
            <a:r>
              <a:rPr lang="en-US" sz="4000" b="1" dirty="0" smtClean="0">
                <a:solidFill>
                  <a:srgbClr val="782B8F"/>
                </a:solidFill>
              </a:rPr>
              <a:t> </a:t>
            </a:r>
            <a:r>
              <a:rPr lang="en-US" sz="4000" b="1" dirty="0">
                <a:solidFill>
                  <a:srgbClr val="782B8F"/>
                </a:solidFill>
              </a:rPr>
              <a:t>6: Course Component Capacity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289" y="2317654"/>
            <a:ext cx="8149587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000" b="1" dirty="0">
                <a:solidFill>
                  <a:srgbClr val="782B8F"/>
                </a:solidFill>
              </a:rPr>
              <a:t>This page is used to define minimum and maximum capacity for every course and course component based on valid term.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89" y="3189680"/>
            <a:ext cx="8008401" cy="32279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10" y="1872974"/>
            <a:ext cx="8263467" cy="3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>
                <a:solidFill>
                  <a:srgbClr val="782B8F"/>
                </a:solidFill>
              </a:rPr>
              <a:t>Student Package </a:t>
            </a:r>
            <a:r>
              <a:rPr lang="en-US" sz="4400" b="1" dirty="0" smtClean="0">
                <a:solidFill>
                  <a:srgbClr val="782B8F"/>
                </a:solidFill>
              </a:rPr>
              <a:t>Flow Chart</a:t>
            </a:r>
            <a:endParaRPr lang="en-US" sz="4400" b="1" dirty="0">
              <a:solidFill>
                <a:srgbClr val="782B8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4771623"/>
              </p:ext>
            </p:extLst>
          </p:nvPr>
        </p:nvGraphicFramePr>
        <p:xfrm>
          <a:off x="959655" y="1707305"/>
          <a:ext cx="8181739" cy="545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2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>
                <a:solidFill>
                  <a:srgbClr val="782B8F"/>
                </a:solidFill>
              </a:rPr>
              <a:t>Student Package </a:t>
            </a:r>
            <a:r>
              <a:rPr lang="en-US" sz="4400" b="1" dirty="0" smtClean="0">
                <a:solidFill>
                  <a:srgbClr val="782B8F"/>
                </a:solidFill>
              </a:rPr>
              <a:t>Module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290" y="1914906"/>
            <a:ext cx="8544910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There are some pages in Student Package</a:t>
            </a:r>
            <a:r>
              <a:rPr lang="en-US" sz="2400" b="1" dirty="0" smtClean="0">
                <a:solidFill>
                  <a:srgbClr val="782B8F"/>
                </a:solidFill>
              </a:rPr>
              <a:t>:</a:t>
            </a:r>
            <a:endParaRPr lang="en-US" sz="2400" b="1" dirty="0">
              <a:solidFill>
                <a:srgbClr val="782B8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2349" y="2471154"/>
          <a:ext cx="7898589" cy="32918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62880"/>
                <a:gridCol w="4335709"/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Generate Open Courses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Display Open Courses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Generate Package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Package Result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Student Package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Manage Student Package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Upload Student Package</a:t>
                      </a:r>
                      <a:endParaRPr lang="en-US" sz="2000" b="1" dirty="0" smtClean="0">
                        <a:solidFill>
                          <a:srgbClr val="782B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 startAt="8"/>
                      </a:pPr>
                      <a:r>
                        <a:rPr lang="en-US" sz="2000" dirty="0" smtClean="0"/>
                        <a:t>Generate Package Block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 startAt="8"/>
                      </a:pPr>
                      <a:r>
                        <a:rPr lang="en-US" sz="2000" dirty="0" smtClean="0"/>
                        <a:t>Display Package Class Block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 startAt="8"/>
                      </a:pPr>
                      <a:r>
                        <a:rPr lang="en-US" sz="2000" dirty="0" smtClean="0"/>
                        <a:t>Display Student Package Block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 startAt="8"/>
                      </a:pPr>
                      <a:r>
                        <a:rPr lang="en-US" sz="2000" dirty="0" smtClean="0"/>
                        <a:t>Manage Student Package Block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 startAt="8"/>
                      </a:pPr>
                      <a:r>
                        <a:rPr lang="en-US" sz="2000" dirty="0" smtClean="0"/>
                        <a:t>Upload Student Package Block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 startAt="8"/>
                      </a:pPr>
                      <a:r>
                        <a:rPr lang="en-US" sz="2000" dirty="0" smtClean="0"/>
                        <a:t>Mass Package Enrollment</a:t>
                      </a:r>
                      <a:endParaRPr lang="en-US" sz="2000" b="1" dirty="0" smtClean="0">
                        <a:solidFill>
                          <a:srgbClr val="782B8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1. Generate </a:t>
            </a:r>
            <a:r>
              <a:rPr lang="en-US" sz="4400" b="1" dirty="0">
                <a:solidFill>
                  <a:srgbClr val="782B8F"/>
                </a:solidFill>
              </a:rPr>
              <a:t>Open </a:t>
            </a:r>
            <a:r>
              <a:rPr lang="en-US" sz="4400" b="1" dirty="0" smtClean="0">
                <a:solidFill>
                  <a:srgbClr val="782B8F"/>
                </a:solidFill>
              </a:rPr>
              <a:t>Courses (1/2)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59" y="2796798"/>
            <a:ext cx="4477407" cy="378564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to define what courses will be opened for every term based on Academic Program, Academic Plan and Requirement </a:t>
            </a:r>
            <a:r>
              <a:rPr lang="en-US" sz="2400" b="1" dirty="0" smtClean="0">
                <a:solidFill>
                  <a:srgbClr val="782B8F"/>
                </a:solidFill>
              </a:rPr>
              <a:t>Term.</a:t>
            </a:r>
          </a:p>
          <a:p>
            <a:endParaRPr lang="en-US" sz="2400" b="1" dirty="0" smtClean="0">
              <a:solidFill>
                <a:srgbClr val="782B8F"/>
              </a:solidFill>
            </a:endParaRPr>
          </a:p>
          <a:p>
            <a:r>
              <a:rPr lang="en-US" sz="2400" b="1" dirty="0" smtClean="0">
                <a:solidFill>
                  <a:srgbClr val="782B8F"/>
                </a:solidFill>
              </a:rPr>
              <a:t>Academic </a:t>
            </a:r>
            <a:r>
              <a:rPr lang="en-US" sz="2400" b="1" dirty="0">
                <a:solidFill>
                  <a:srgbClr val="782B8F"/>
                </a:solidFill>
              </a:rPr>
              <a:t>Advisement (Requirement Group, Academic Requirement and Course List) must be inputted correctly.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7" y="1915127"/>
            <a:ext cx="7523238" cy="306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113"/>
          <a:stretch/>
        </p:blipFill>
        <p:spPr>
          <a:xfrm>
            <a:off x="4379811" y="2814981"/>
            <a:ext cx="6308827" cy="4447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226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1. Generate </a:t>
            </a:r>
            <a:r>
              <a:rPr lang="en-US" sz="4400" b="1" dirty="0">
                <a:solidFill>
                  <a:srgbClr val="782B8F"/>
                </a:solidFill>
              </a:rPr>
              <a:t>Open </a:t>
            </a:r>
            <a:r>
              <a:rPr lang="en-US" sz="4400" b="1" dirty="0" smtClean="0">
                <a:solidFill>
                  <a:srgbClr val="782B8F"/>
                </a:solidFill>
              </a:rPr>
              <a:t>Courses (2/2)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166" y="2068169"/>
            <a:ext cx="8403020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 smtClean="0">
                <a:solidFill>
                  <a:srgbClr val="782B8F"/>
                </a:solidFill>
              </a:rPr>
              <a:t>File Mapping used to generate open courses:</a:t>
            </a:r>
            <a:endParaRPr lang="en-US" sz="2400" b="1" dirty="0">
              <a:solidFill>
                <a:srgbClr val="782B8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6" y="2529824"/>
            <a:ext cx="7743758" cy="35968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2. Display Open </a:t>
            </a:r>
            <a:r>
              <a:rPr lang="en-US" sz="4400" b="1" dirty="0">
                <a:solidFill>
                  <a:srgbClr val="782B8F"/>
                </a:solidFill>
              </a:rPr>
              <a:t>Courses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</a:t>
            </a:r>
            <a:r>
              <a:rPr lang="en-US" sz="2400" b="1" dirty="0" smtClean="0">
                <a:solidFill>
                  <a:srgbClr val="782B8F"/>
                </a:solidFill>
              </a:rPr>
              <a:t>his </a:t>
            </a:r>
            <a:r>
              <a:rPr lang="en-US" sz="2400" b="1" dirty="0">
                <a:solidFill>
                  <a:srgbClr val="782B8F"/>
                </a:solidFill>
              </a:rPr>
              <a:t>page is used to display the open courses for every term based Academic Program, Academic Plan and Requirement Group.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9" y="1909711"/>
            <a:ext cx="7639352" cy="316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794"/>
          <a:stretch/>
        </p:blipFill>
        <p:spPr>
          <a:xfrm>
            <a:off x="31602" y="3320967"/>
            <a:ext cx="10625504" cy="36883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57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782B8F"/>
                </a:solidFill>
              </a:rPr>
              <a:t>Agenda</a:t>
            </a:r>
            <a:endParaRPr lang="en-US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320" y="2068169"/>
            <a:ext cx="813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82B8F"/>
                </a:solidFill>
              </a:rPr>
              <a:t>Bina Nusantara Profile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82B8F"/>
                </a:solidFill>
              </a:rPr>
              <a:t>Student Package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82B8F"/>
                </a:solidFill>
              </a:rPr>
              <a:t>Lesson Learned</a:t>
            </a:r>
            <a:endParaRPr lang="en-US" sz="3200" b="1" dirty="0">
              <a:solidFill>
                <a:srgbClr val="782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3. Generate Package (1/2)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to generate package for every term based on Academic Program, Academic Plan and Requirement Term.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11" y="1879574"/>
            <a:ext cx="6434666" cy="310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00" y="3230474"/>
            <a:ext cx="7040995" cy="37299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02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3. Generate Package (2/2)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166" y="2068169"/>
            <a:ext cx="8403020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 smtClean="0">
                <a:solidFill>
                  <a:srgbClr val="782B8F"/>
                </a:solidFill>
              </a:rPr>
              <a:t>File Mapping used to generate package:</a:t>
            </a:r>
            <a:endParaRPr lang="en-US" sz="2400" b="1" dirty="0">
              <a:solidFill>
                <a:srgbClr val="782B8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/>
          <a:stretch/>
        </p:blipFill>
        <p:spPr bwMode="auto">
          <a:xfrm>
            <a:off x="930166" y="2529824"/>
            <a:ext cx="7285038" cy="342911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4. Package Result (1/2)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156965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to display package. Some information shown are: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782B8F"/>
                </a:solidFill>
              </a:rPr>
              <a:t>How </a:t>
            </a:r>
            <a:r>
              <a:rPr lang="en-US" sz="2400" b="1" dirty="0">
                <a:solidFill>
                  <a:srgbClr val="782B8F"/>
                </a:solidFill>
              </a:rPr>
              <a:t>many students in </a:t>
            </a:r>
            <a:r>
              <a:rPr lang="en-US" sz="2400" b="1" dirty="0" smtClean="0">
                <a:solidFill>
                  <a:srgbClr val="782B8F"/>
                </a:solidFill>
              </a:rPr>
              <a:t>package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782B8F"/>
                </a:solidFill>
              </a:rPr>
              <a:t>List of </a:t>
            </a:r>
            <a:r>
              <a:rPr lang="en-US" sz="2400" b="1" dirty="0" smtClean="0">
                <a:solidFill>
                  <a:srgbClr val="782B8F"/>
                </a:solidFill>
              </a:rPr>
              <a:t>courses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782B8F"/>
                </a:solidFill>
              </a:rPr>
              <a:t>Package </a:t>
            </a:r>
            <a:r>
              <a:rPr lang="en-US" sz="2400" b="1" dirty="0">
                <a:solidFill>
                  <a:srgbClr val="782B8F"/>
                </a:solidFill>
              </a:rPr>
              <a:t>type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11" y="1905351"/>
            <a:ext cx="6290512" cy="282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5487"/>
          <a:stretch/>
        </p:blipFill>
        <p:spPr>
          <a:xfrm>
            <a:off x="3524804" y="3184312"/>
            <a:ext cx="7038095" cy="43785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69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4. Package Result (2/2)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304697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0" lvl="1" indent="0"/>
            <a:r>
              <a:rPr lang="en-US" sz="2400" b="1" dirty="0" smtClean="0">
                <a:solidFill>
                  <a:srgbClr val="782B8F"/>
                </a:solidFill>
              </a:rPr>
              <a:t>A special package can be created for specific purpose.</a:t>
            </a:r>
          </a:p>
          <a:p>
            <a:pPr marL="0" lvl="1" indent="0"/>
            <a:r>
              <a:rPr lang="en-US" sz="2400" b="1" dirty="0" smtClean="0">
                <a:solidFill>
                  <a:srgbClr val="782B8F"/>
                </a:solidFill>
              </a:rPr>
              <a:t>For default, package type is blank.</a:t>
            </a:r>
          </a:p>
          <a:p>
            <a:pPr marL="0" lvl="1" indent="0"/>
            <a:r>
              <a:rPr lang="en-US" sz="2400" b="1" dirty="0" smtClean="0">
                <a:solidFill>
                  <a:srgbClr val="782B8F"/>
                </a:solidFill>
              </a:rPr>
              <a:t>These are some package type: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782B8F"/>
                </a:solidFill>
              </a:rPr>
              <a:t>HA		: High Achiever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782B8F"/>
                </a:solidFill>
              </a:rPr>
              <a:t>LA		: Low Achiever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782B8F"/>
                </a:solidFill>
              </a:rPr>
              <a:t>DG		: Downgrade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782B8F"/>
                </a:solidFill>
              </a:rPr>
              <a:t>PJUR	: Change Program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782B8F"/>
                </a:solidFill>
              </a:rPr>
              <a:t>PJEN	: Change Career</a:t>
            </a:r>
            <a:endParaRPr lang="en-US" sz="2400" b="1" dirty="0">
              <a:solidFill>
                <a:srgbClr val="782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5. Student Package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to group students within same package.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14" y="1821961"/>
            <a:ext cx="6842817" cy="350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14" y="2861142"/>
            <a:ext cx="6358260" cy="38338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81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6. Manage Student Package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see the list of courses for every package assigned to students.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14" y="1869286"/>
            <a:ext cx="7255569" cy="316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14" y="3230474"/>
            <a:ext cx="8981644" cy="38279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041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7. Upload Student Package (1/2)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to upload student package with external file.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11" y="1900154"/>
            <a:ext cx="7930287" cy="336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11" y="2861142"/>
            <a:ext cx="8134271" cy="28640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085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7. Upload Student Package (2/2)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166" y="2068169"/>
            <a:ext cx="8403020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 smtClean="0">
                <a:solidFill>
                  <a:srgbClr val="782B8F"/>
                </a:solidFill>
              </a:rPr>
              <a:t>File Mapping used to upload student package:</a:t>
            </a:r>
            <a:endParaRPr lang="en-US" sz="2400" b="1" dirty="0">
              <a:solidFill>
                <a:srgbClr val="782B8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58" y="2529824"/>
            <a:ext cx="7256462" cy="2943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8. Generate Package Block (1/2)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to generate package block. In this step, package class will be generated for every course and course component.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11" y="1838572"/>
            <a:ext cx="7861402" cy="29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11" y="3230474"/>
            <a:ext cx="7113586" cy="3876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41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8. Generate Package Block (2/2)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166" y="2068169"/>
            <a:ext cx="8403020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 smtClean="0">
                <a:solidFill>
                  <a:srgbClr val="782B8F"/>
                </a:solidFill>
              </a:rPr>
              <a:t>File Mapping used to upload package block:</a:t>
            </a:r>
            <a:endParaRPr lang="en-US" sz="2400" b="1" dirty="0">
              <a:solidFill>
                <a:srgbClr val="782B8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6" y="2574821"/>
            <a:ext cx="7227888" cy="3324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1006" y="2819374"/>
            <a:ext cx="9746612" cy="1260475"/>
          </a:xfrm>
        </p:spPr>
        <p:txBody>
          <a:bodyPr/>
          <a:lstStyle/>
          <a:p>
            <a:r>
              <a:rPr lang="en-US" sz="6000" b="1" dirty="0" smtClean="0">
                <a:solidFill>
                  <a:srgbClr val="782B8F"/>
                </a:solidFill>
              </a:rPr>
              <a:t>Bina Nusantara Profile</a:t>
            </a:r>
            <a:endParaRPr lang="en-US" sz="6000" b="1" dirty="0">
              <a:solidFill>
                <a:srgbClr val="782B8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4219575"/>
            <a:ext cx="2181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2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9</a:t>
            </a:r>
            <a:r>
              <a:rPr lang="en-US" sz="4400" b="1" dirty="0">
                <a:solidFill>
                  <a:srgbClr val="782B8F"/>
                </a:solidFill>
              </a:rPr>
              <a:t>. Display Package Class Block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to display every package class block with the information of total student in block, total student allocated and enrollment total.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82" y="1883676"/>
            <a:ext cx="7012930" cy="28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03" r="1814"/>
          <a:stretch/>
        </p:blipFill>
        <p:spPr>
          <a:xfrm>
            <a:off x="-15765" y="3230474"/>
            <a:ext cx="10688638" cy="36149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77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10. </a:t>
            </a:r>
            <a:r>
              <a:rPr lang="en-US" sz="4400" b="1" dirty="0">
                <a:solidFill>
                  <a:srgbClr val="782B8F"/>
                </a:solidFill>
              </a:rPr>
              <a:t>Display </a:t>
            </a:r>
            <a:r>
              <a:rPr lang="en-US" sz="4400" b="1" dirty="0" smtClean="0">
                <a:solidFill>
                  <a:srgbClr val="782B8F"/>
                </a:solidFill>
              </a:rPr>
              <a:t>Student Package Block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to group students within same package block.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7" y="1911207"/>
            <a:ext cx="6906317" cy="313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7" y="2861142"/>
            <a:ext cx="6591254" cy="38707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87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11. Manage Student Package Block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see the list of courses and classes for every package block assigned to students</a:t>
            </a:r>
            <a:r>
              <a:rPr lang="en-US" sz="2400" b="1" dirty="0" smtClean="0">
                <a:solidFill>
                  <a:srgbClr val="782B8F"/>
                </a:solidFill>
              </a:rPr>
              <a:t>.</a:t>
            </a:r>
            <a:endParaRPr lang="en-US" sz="2400" b="1" dirty="0">
              <a:solidFill>
                <a:srgbClr val="782B8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46" y="1857523"/>
            <a:ext cx="6856466" cy="269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86" y="3230474"/>
            <a:ext cx="9263065" cy="37485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47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12. </a:t>
            </a:r>
            <a:r>
              <a:rPr lang="en-US" sz="4400" b="1" dirty="0">
                <a:solidFill>
                  <a:srgbClr val="782B8F"/>
                </a:solidFill>
              </a:rPr>
              <a:t>Upload Student Package </a:t>
            </a:r>
            <a:r>
              <a:rPr lang="en-US" sz="4400" b="1" dirty="0" smtClean="0">
                <a:solidFill>
                  <a:srgbClr val="782B8F"/>
                </a:solidFill>
              </a:rPr>
              <a:t>Block (1/2)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to upload student package block with external file</a:t>
            </a:r>
            <a:r>
              <a:rPr lang="en-US" sz="2400" b="1" dirty="0" smtClean="0">
                <a:solidFill>
                  <a:srgbClr val="782B8F"/>
                </a:solidFill>
              </a:rPr>
              <a:t>.</a:t>
            </a:r>
            <a:endParaRPr lang="en-US" sz="2400" b="1" dirty="0">
              <a:solidFill>
                <a:srgbClr val="782B8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81" y="1907261"/>
            <a:ext cx="7333659" cy="246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81" y="3014996"/>
            <a:ext cx="7339949" cy="27082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52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12. </a:t>
            </a:r>
            <a:r>
              <a:rPr lang="en-US" sz="4400" b="1" dirty="0">
                <a:solidFill>
                  <a:srgbClr val="782B8F"/>
                </a:solidFill>
              </a:rPr>
              <a:t>Upload Student Package </a:t>
            </a:r>
            <a:r>
              <a:rPr lang="en-US" sz="4400" b="1" dirty="0" smtClean="0">
                <a:solidFill>
                  <a:srgbClr val="782B8F"/>
                </a:solidFill>
              </a:rPr>
              <a:t>Block (2/2)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166" y="2068169"/>
            <a:ext cx="8403020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 smtClean="0">
                <a:solidFill>
                  <a:srgbClr val="782B8F"/>
                </a:solidFill>
              </a:rPr>
              <a:t>File Mapping used to upload student package block:</a:t>
            </a:r>
            <a:endParaRPr lang="en-US" sz="2400" b="1" dirty="0">
              <a:solidFill>
                <a:srgbClr val="782B8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20" y="2529824"/>
            <a:ext cx="7218362" cy="312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13. </a:t>
            </a:r>
            <a:r>
              <a:rPr lang="en-US" sz="4400" b="1" dirty="0">
                <a:solidFill>
                  <a:srgbClr val="782B8F"/>
                </a:solidFill>
              </a:rPr>
              <a:t>Mass Package </a:t>
            </a:r>
            <a:r>
              <a:rPr lang="en-US" sz="4400" b="1" dirty="0" smtClean="0">
                <a:solidFill>
                  <a:srgbClr val="782B8F"/>
                </a:solidFill>
              </a:rPr>
              <a:t>Enrollment (1/2)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287" y="2399487"/>
            <a:ext cx="974661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>
                <a:solidFill>
                  <a:srgbClr val="782B8F"/>
                </a:solidFill>
              </a:rPr>
              <a:t>This page is used to enroll students. </a:t>
            </a:r>
            <a:endParaRPr lang="en-US" sz="2400" b="1" dirty="0" smtClean="0">
              <a:solidFill>
                <a:srgbClr val="782B8F"/>
              </a:solidFill>
            </a:endParaRPr>
          </a:p>
          <a:p>
            <a:r>
              <a:rPr lang="en-US" sz="2400" b="1" dirty="0" smtClean="0">
                <a:solidFill>
                  <a:srgbClr val="782B8F"/>
                </a:solidFill>
              </a:rPr>
              <a:t>It </a:t>
            </a:r>
            <a:r>
              <a:rPr lang="en-US" sz="2400" b="1" dirty="0">
                <a:solidFill>
                  <a:srgbClr val="782B8F"/>
                </a:solidFill>
              </a:rPr>
              <a:t>can be </a:t>
            </a:r>
            <a:r>
              <a:rPr lang="en-US" sz="2400" b="1" dirty="0" smtClean="0">
                <a:solidFill>
                  <a:srgbClr val="782B8F"/>
                </a:solidFill>
              </a:rPr>
              <a:t>used to enroll </a:t>
            </a:r>
            <a:r>
              <a:rPr lang="en-US" sz="2400" b="1" dirty="0">
                <a:solidFill>
                  <a:srgbClr val="782B8F"/>
                </a:solidFill>
              </a:rPr>
              <a:t>per package or per class.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78" y="1878801"/>
            <a:ext cx="6988038" cy="30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78" y="3230474"/>
            <a:ext cx="6390476" cy="42666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33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13. </a:t>
            </a:r>
            <a:r>
              <a:rPr lang="en-US" sz="4400" b="1" dirty="0">
                <a:solidFill>
                  <a:srgbClr val="782B8F"/>
                </a:solidFill>
              </a:rPr>
              <a:t>Mass Package </a:t>
            </a:r>
            <a:r>
              <a:rPr lang="en-US" sz="4400" b="1" dirty="0" smtClean="0">
                <a:solidFill>
                  <a:srgbClr val="782B8F"/>
                </a:solidFill>
              </a:rPr>
              <a:t>Enrollment (2/2)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166" y="2068169"/>
            <a:ext cx="8403020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dirty="0" smtClean="0">
                <a:solidFill>
                  <a:srgbClr val="782B8F"/>
                </a:solidFill>
              </a:rPr>
              <a:t>File Mapping used to mass package enrollment:</a:t>
            </a:r>
            <a:endParaRPr lang="en-US" sz="2400" b="1" dirty="0">
              <a:solidFill>
                <a:srgbClr val="782B8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6" y="2529824"/>
            <a:ext cx="7256462" cy="33813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Student Package Conclusion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166" y="2068169"/>
            <a:ext cx="8403020" cy="526296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With student package module, scheduling staffs can reduce almost 70% of their work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Student package provides dynamic setting to enable users to create package based on their requirements.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Student package help staffs to track student courses and class only based on student package code and student package block.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Student package help students to get the right courses for their study plan based on academic advisement.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Student package is used to create charging for students before enrollment process.</a:t>
            </a:r>
            <a:endParaRPr lang="en-US" sz="2800" b="1" dirty="0">
              <a:solidFill>
                <a:srgbClr val="782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86" y="2585376"/>
            <a:ext cx="9746612" cy="1260475"/>
          </a:xfrm>
        </p:spPr>
        <p:txBody>
          <a:bodyPr/>
          <a:lstStyle/>
          <a:p>
            <a:r>
              <a:rPr lang="en-US" b="1" dirty="0" smtClean="0">
                <a:solidFill>
                  <a:srgbClr val="782B8F"/>
                </a:solidFill>
              </a:rPr>
              <a:t>Lesson Learned</a:t>
            </a:r>
            <a:endParaRPr lang="en-US" b="1" dirty="0">
              <a:solidFill>
                <a:srgbClr val="782B8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5423338"/>
            <a:ext cx="1973263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28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6286" y="807694"/>
            <a:ext cx="9746612" cy="1260475"/>
          </a:xfrm>
        </p:spPr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Lesson Learned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166" y="2068169"/>
            <a:ext cx="8403020" cy="35394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Identify the problems and current condition to create an idea to improve business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Strong user requirements to make sure the deliverable is as expected.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Focus on the whole process to give the best result.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82B8F"/>
                </a:solidFill>
              </a:rPr>
              <a:t>An experience to create a big module based on common practice in Indonesia University.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782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Vision and Mission</a:t>
            </a:r>
            <a:endParaRPr lang="en-US" sz="4400" b="1" dirty="0">
              <a:solidFill>
                <a:srgbClr val="782B8F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9" y="2189279"/>
            <a:ext cx="6529042" cy="153078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37" y="3720067"/>
            <a:ext cx="5667789" cy="24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tamuk.edu/finance/images/question-comments-concerns-customer-service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10" y="1371595"/>
            <a:ext cx="4824249" cy="482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1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 smtClean="0">
                <a:solidFill>
                  <a:srgbClr val="782B8F"/>
                </a:solidFill>
              </a:rPr>
              <a:t>Presenters</a:t>
            </a:r>
            <a:endParaRPr lang="en-US" sz="4800" b="1" dirty="0">
              <a:solidFill>
                <a:srgbClr val="782B8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885"/>
              </p:ext>
            </p:extLst>
          </p:nvPr>
        </p:nvGraphicFramePr>
        <p:xfrm>
          <a:off x="816284" y="2353455"/>
          <a:ext cx="9013081" cy="36728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520214"/>
                <a:gridCol w="4492867"/>
              </a:tblGrid>
              <a:tr h="3213156">
                <a:tc>
                  <a:txBody>
                    <a:bodyPr/>
                    <a:lstStyle/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82B8F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82B8F"/>
                          </a:solidFill>
                        </a:rPr>
                        <a:t>Indrabudhi Lokaadinugroho</a:t>
                      </a: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82B8F"/>
                          </a:solidFill>
                        </a:rPr>
                        <a:t> </a:t>
                      </a:r>
                      <a:endParaRPr lang="en-US" sz="2400" dirty="0" smtClean="0"/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IT Data Center &amp; ERP Manager</a:t>
                      </a: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Bina Nusantara Group</a:t>
                      </a: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hlinkClick r:id="rId3"/>
                        </a:rPr>
                        <a:t>ilokaadinugroho@binus.edu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 smtClean="0">
                        <a:solidFill>
                          <a:srgbClr val="782B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82B8F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82B8F"/>
                          </a:solidFill>
                        </a:rPr>
                        <a:t>Hananto Aji Nugroho</a:t>
                      </a: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782B8F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Head of SAS Software Development Center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Bina Nusantara Group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hlinkClick r:id="rId4"/>
                        </a:rPr>
                        <a:t>hnugroho@binus.edu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521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096655" y="2473376"/>
            <a:ext cx="0" cy="34140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16284" y="6263557"/>
            <a:ext cx="9013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ALL ALLIANCE PRESENTATIONS WILL BE AVAILABLE FOR DOWNLOAD FROM THE CONFERENCE SITE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22759"/>
          <a:stretch/>
        </p:blipFill>
        <p:spPr>
          <a:xfrm>
            <a:off x="-1" y="-1"/>
            <a:ext cx="10688639" cy="5345656"/>
          </a:xfrm>
        </p:spPr>
      </p:pic>
      <p:cxnSp>
        <p:nvCxnSpPr>
          <p:cNvPr id="12" name="Straight Connector 11"/>
          <p:cNvCxnSpPr/>
          <p:nvPr/>
        </p:nvCxnSpPr>
        <p:spPr>
          <a:xfrm>
            <a:off x="6940445" y="5905456"/>
            <a:ext cx="0" cy="109866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2" y="5729618"/>
            <a:ext cx="3038216" cy="1274506"/>
          </a:xfrm>
          <a:prstGeom prst="rect">
            <a:avLst/>
          </a:prstGeom>
        </p:spPr>
      </p:pic>
      <p:pic>
        <p:nvPicPr>
          <p:cNvPr id="8" name="Picture 4" descr="http://www.komencolorado.org/kdwp/wp-content/uploads/2014/10/Thank-Yo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42" y="5786107"/>
            <a:ext cx="1758637" cy="13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32" y="5486767"/>
            <a:ext cx="1905000" cy="1905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59704" y="5889933"/>
            <a:ext cx="0" cy="109866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Three Decades of Education Excellence</a:t>
            </a:r>
            <a:endParaRPr lang="en-US" sz="4400" b="1" dirty="0">
              <a:solidFill>
                <a:srgbClr val="782B8F"/>
              </a:solidFill>
            </a:endParaRPr>
          </a:p>
        </p:txBody>
      </p:sp>
      <p:grpSp>
        <p:nvGrpSpPr>
          <p:cNvPr id="5" name="Group 139"/>
          <p:cNvGrpSpPr/>
          <p:nvPr/>
        </p:nvGrpSpPr>
        <p:grpSpPr>
          <a:xfrm>
            <a:off x="1170442" y="1815501"/>
            <a:ext cx="8984657" cy="5179287"/>
            <a:chOff x="0" y="0"/>
            <a:chExt cx="10931575" cy="6679583"/>
          </a:xfrm>
        </p:grpSpPr>
        <p:sp>
          <p:nvSpPr>
            <p:cNvPr id="6" name="Shape 80"/>
            <p:cNvSpPr/>
            <p:nvPr/>
          </p:nvSpPr>
          <p:spPr>
            <a:xfrm>
              <a:off x="869810" y="3561472"/>
              <a:ext cx="1680435" cy="235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0299"/>
                  </a:lnTo>
                  <a:lnTo>
                    <a:pt x="21555" y="21600"/>
                  </a:lnTo>
                  <a:lnTo>
                    <a:pt x="0" y="11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781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" name="Shape 81"/>
            <p:cNvSpPr/>
            <p:nvPr/>
          </p:nvSpPr>
          <p:spPr>
            <a:xfrm>
              <a:off x="5006491" y="1784923"/>
              <a:ext cx="2920374" cy="1995376"/>
            </a:xfrm>
            <a:prstGeom prst="rect">
              <a:avLst/>
            </a:prstGeom>
            <a:solidFill>
              <a:srgbClr val="FF6A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" name="Shape 82"/>
            <p:cNvSpPr/>
            <p:nvPr/>
          </p:nvSpPr>
          <p:spPr>
            <a:xfrm>
              <a:off x="2542679" y="4684152"/>
              <a:ext cx="734964" cy="191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564" y="8160"/>
                  </a:lnTo>
                  <a:lnTo>
                    <a:pt x="21600" y="21600"/>
                  </a:lnTo>
                  <a:lnTo>
                    <a:pt x="0" y="13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9D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" name="Shape 83"/>
            <p:cNvSpPr/>
            <p:nvPr/>
          </p:nvSpPr>
          <p:spPr>
            <a:xfrm>
              <a:off x="3273130" y="5404940"/>
              <a:ext cx="823598" cy="1191573"/>
            </a:xfrm>
            <a:prstGeom prst="rect">
              <a:avLst/>
            </a:prstGeom>
            <a:solidFill>
              <a:srgbClr val="FECB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0" name="Shape 84"/>
            <p:cNvSpPr/>
            <p:nvPr/>
          </p:nvSpPr>
          <p:spPr>
            <a:xfrm>
              <a:off x="2310493" y="2231694"/>
              <a:ext cx="407211" cy="307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487"/>
                  </a:moveTo>
                  <a:lnTo>
                    <a:pt x="21600" y="0"/>
                  </a:lnTo>
                  <a:lnTo>
                    <a:pt x="21600" y="14033"/>
                  </a:lnTo>
                  <a:lnTo>
                    <a:pt x="101" y="21600"/>
                  </a:lnTo>
                  <a:lnTo>
                    <a:pt x="0" y="9487"/>
                  </a:lnTo>
                  <a:close/>
                </a:path>
              </a:pathLst>
            </a:custGeom>
            <a:solidFill>
              <a:srgbClr val="AD3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1" name="Shape 85"/>
            <p:cNvSpPr/>
            <p:nvPr/>
          </p:nvSpPr>
          <p:spPr>
            <a:xfrm>
              <a:off x="8171729" y="611790"/>
              <a:ext cx="2759846" cy="3477236"/>
            </a:xfrm>
            <a:prstGeom prst="rightArrow">
              <a:avLst>
                <a:gd name="adj1" fmla="val 58076"/>
                <a:gd name="adj2" fmla="val 47360"/>
              </a:avLst>
            </a:prstGeom>
            <a:solidFill>
              <a:srgbClr val="FF8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" name="Shape 86"/>
            <p:cNvSpPr/>
            <p:nvPr/>
          </p:nvSpPr>
          <p:spPr>
            <a:xfrm>
              <a:off x="2717705" y="2244394"/>
              <a:ext cx="1873169" cy="1995375"/>
            </a:xfrm>
            <a:prstGeom prst="rect">
              <a:avLst/>
            </a:prstGeom>
            <a:solidFill>
              <a:srgbClr val="FF6A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" name="Shape 87"/>
            <p:cNvSpPr/>
            <p:nvPr/>
          </p:nvSpPr>
          <p:spPr>
            <a:xfrm>
              <a:off x="4590869" y="1774206"/>
              <a:ext cx="423500" cy="246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79"/>
                  </a:moveTo>
                  <a:lnTo>
                    <a:pt x="21600" y="0"/>
                  </a:lnTo>
                  <a:lnTo>
                    <a:pt x="21600" y="17595"/>
                  </a:lnTo>
                  <a:lnTo>
                    <a:pt x="0" y="21600"/>
                  </a:lnTo>
                  <a:lnTo>
                    <a:pt x="0" y="4079"/>
                  </a:lnTo>
                  <a:close/>
                </a:path>
              </a:pathLst>
            </a:custGeom>
            <a:solidFill>
              <a:srgbClr val="AD3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" name="Shape 88"/>
            <p:cNvSpPr/>
            <p:nvPr/>
          </p:nvSpPr>
          <p:spPr>
            <a:xfrm>
              <a:off x="860824" y="3592236"/>
              <a:ext cx="1453963" cy="1672594"/>
            </a:xfrm>
            <a:prstGeom prst="rect">
              <a:avLst/>
            </a:prstGeom>
            <a:solidFill>
              <a:srgbClr val="FFAA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5" name="Shape 89"/>
            <p:cNvSpPr/>
            <p:nvPr/>
          </p:nvSpPr>
          <p:spPr>
            <a:xfrm>
              <a:off x="3713064" y="5707155"/>
              <a:ext cx="228883" cy="20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A3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" name="Shape 90"/>
            <p:cNvSpPr/>
            <p:nvPr/>
          </p:nvSpPr>
          <p:spPr>
            <a:xfrm>
              <a:off x="3821642" y="5215113"/>
              <a:ext cx="2597151" cy="1464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4" y="0"/>
                  </a:moveTo>
                  <a:cubicBezTo>
                    <a:pt x="1888" y="0"/>
                    <a:pt x="1848" y="69"/>
                    <a:pt x="1848" y="152"/>
                  </a:cubicBezTo>
                  <a:lnTo>
                    <a:pt x="1848" y="6837"/>
                  </a:lnTo>
                  <a:lnTo>
                    <a:pt x="0" y="8821"/>
                  </a:lnTo>
                  <a:lnTo>
                    <a:pt x="1848" y="10806"/>
                  </a:lnTo>
                  <a:lnTo>
                    <a:pt x="1848" y="21448"/>
                  </a:lnTo>
                  <a:cubicBezTo>
                    <a:pt x="1848" y="21531"/>
                    <a:pt x="1888" y="21600"/>
                    <a:pt x="1934" y="21600"/>
                  </a:cubicBezTo>
                  <a:lnTo>
                    <a:pt x="21514" y="21600"/>
                  </a:lnTo>
                  <a:cubicBezTo>
                    <a:pt x="21561" y="21600"/>
                    <a:pt x="21600" y="21531"/>
                    <a:pt x="21600" y="21448"/>
                  </a:cubicBezTo>
                  <a:lnTo>
                    <a:pt x="21600" y="152"/>
                  </a:lnTo>
                  <a:cubicBezTo>
                    <a:pt x="21600" y="69"/>
                    <a:pt x="21561" y="0"/>
                    <a:pt x="21514" y="0"/>
                  </a:cubicBezTo>
                  <a:lnTo>
                    <a:pt x="1934" y="0"/>
                  </a:lnTo>
                  <a:close/>
                </a:path>
              </a:pathLst>
            </a:custGeom>
            <a:solidFill>
              <a:srgbClr val="4444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" name="Shape 91"/>
            <p:cNvSpPr/>
            <p:nvPr/>
          </p:nvSpPr>
          <p:spPr>
            <a:xfrm>
              <a:off x="4899800" y="5401261"/>
              <a:ext cx="1409701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b="1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MODERN</a:t>
              </a:r>
              <a: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</a:t>
              </a:r>
              <a:b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COMPUTER COURSE</a:t>
              </a:r>
            </a:p>
          </p:txBody>
        </p:sp>
        <p:sp>
          <p:nvSpPr>
            <p:cNvPr id="18" name="Shape 92"/>
            <p:cNvSpPr/>
            <p:nvPr/>
          </p:nvSpPr>
          <p:spPr>
            <a:xfrm>
              <a:off x="4298031" y="5414475"/>
              <a:ext cx="418696" cy="240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1974 </a:t>
              </a:r>
            </a:p>
          </p:txBody>
        </p:sp>
        <p:sp>
          <p:nvSpPr>
            <p:cNvPr id="19" name="Shape 93"/>
            <p:cNvSpPr/>
            <p:nvPr/>
          </p:nvSpPr>
          <p:spPr>
            <a:xfrm>
              <a:off x="1433801" y="4951913"/>
              <a:ext cx="228883" cy="20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A3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" name="Shape 94"/>
            <p:cNvSpPr/>
            <p:nvPr/>
          </p:nvSpPr>
          <p:spPr>
            <a:xfrm>
              <a:off x="1661943" y="3908319"/>
              <a:ext cx="228883" cy="20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A3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" name="Shape 95"/>
            <p:cNvSpPr/>
            <p:nvPr/>
          </p:nvSpPr>
          <p:spPr>
            <a:xfrm>
              <a:off x="0" y="3014144"/>
              <a:ext cx="2349500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169"/>
                  </a:lnTo>
                  <a:lnTo>
                    <a:pt x="15237" y="17169"/>
                  </a:lnTo>
                  <a:lnTo>
                    <a:pt x="16331" y="21600"/>
                  </a:lnTo>
                  <a:lnTo>
                    <a:pt x="17426" y="17169"/>
                  </a:lnTo>
                  <a:lnTo>
                    <a:pt x="21600" y="17169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" name="Shape 96"/>
            <p:cNvSpPr/>
            <p:nvPr/>
          </p:nvSpPr>
          <p:spPr>
            <a:xfrm>
              <a:off x="810264" y="3203458"/>
              <a:ext cx="1349617" cy="389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universitas </a:t>
              </a:r>
              <a:b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sz="1000" b="1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bina nusantara</a:t>
              </a:r>
            </a:p>
          </p:txBody>
        </p:sp>
        <p:sp>
          <p:nvSpPr>
            <p:cNvPr id="23" name="Shape 97"/>
            <p:cNvSpPr/>
            <p:nvPr/>
          </p:nvSpPr>
          <p:spPr>
            <a:xfrm>
              <a:off x="3887149" y="2669766"/>
              <a:ext cx="228883" cy="206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A3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" name="Shape 98"/>
            <p:cNvSpPr/>
            <p:nvPr/>
          </p:nvSpPr>
          <p:spPr>
            <a:xfrm>
              <a:off x="1931931" y="165952"/>
              <a:ext cx="2425701" cy="262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638"/>
                  </a:lnTo>
                  <a:lnTo>
                    <a:pt x="17119" y="19638"/>
                  </a:lnTo>
                  <a:lnTo>
                    <a:pt x="18363" y="21600"/>
                  </a:lnTo>
                  <a:lnTo>
                    <a:pt x="19607" y="19638"/>
                  </a:lnTo>
                  <a:lnTo>
                    <a:pt x="21600" y="1963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" name="Shape 99"/>
            <p:cNvSpPr/>
            <p:nvPr/>
          </p:nvSpPr>
          <p:spPr>
            <a:xfrm>
              <a:off x="2882096" y="2025941"/>
              <a:ext cx="1299782" cy="389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b="1" cap="all" dirty="0" err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binus</a:t>
              </a:r>
              <a: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school</a:t>
              </a:r>
              <a:b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sz="1000" cap="all" dirty="0" err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serpong</a:t>
              </a:r>
              <a:endParaRPr sz="1000" cap="all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" name="Shape 100"/>
            <p:cNvSpPr/>
            <p:nvPr/>
          </p:nvSpPr>
          <p:spPr>
            <a:xfrm>
              <a:off x="2157305" y="2022672"/>
              <a:ext cx="492244" cy="24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2007 </a:t>
              </a:r>
            </a:p>
          </p:txBody>
        </p:sp>
        <p:sp>
          <p:nvSpPr>
            <p:cNvPr id="27" name="Shape 101"/>
            <p:cNvSpPr/>
            <p:nvPr/>
          </p:nvSpPr>
          <p:spPr>
            <a:xfrm>
              <a:off x="212628" y="3200187"/>
              <a:ext cx="449364" cy="240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1996 </a:t>
              </a:r>
            </a:p>
          </p:txBody>
        </p:sp>
        <p:sp>
          <p:nvSpPr>
            <p:cNvPr id="28" name="Shape 102"/>
            <p:cNvSpPr/>
            <p:nvPr/>
          </p:nvSpPr>
          <p:spPr>
            <a:xfrm>
              <a:off x="2882096" y="1452538"/>
              <a:ext cx="1299782" cy="389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b="1" cap="all" dirty="0" err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binus</a:t>
              </a:r>
              <a: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school</a:t>
              </a:r>
              <a:b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sz="1000" cap="all" dirty="0" err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simprug</a:t>
              </a:r>
              <a:endParaRPr sz="1000" cap="all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" name="Shape 103"/>
            <p:cNvSpPr/>
            <p:nvPr/>
          </p:nvSpPr>
          <p:spPr>
            <a:xfrm>
              <a:off x="2157305" y="1449268"/>
              <a:ext cx="503232" cy="24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2003 </a:t>
              </a:r>
            </a:p>
          </p:txBody>
        </p:sp>
        <p:sp>
          <p:nvSpPr>
            <p:cNvPr id="30" name="Shape 104"/>
            <p:cNvSpPr/>
            <p:nvPr/>
          </p:nvSpPr>
          <p:spPr>
            <a:xfrm>
              <a:off x="2882095" y="879134"/>
              <a:ext cx="1415936" cy="389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b="1" cap="all" dirty="0" err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binus</a:t>
              </a:r>
              <a: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</a:t>
              </a:r>
              <a:b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international</a:t>
              </a:r>
            </a:p>
          </p:txBody>
        </p:sp>
        <p:sp>
          <p:nvSpPr>
            <p:cNvPr id="31" name="Shape 105"/>
            <p:cNvSpPr/>
            <p:nvPr/>
          </p:nvSpPr>
          <p:spPr>
            <a:xfrm>
              <a:off x="2157305" y="875864"/>
              <a:ext cx="473325" cy="24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2001 </a:t>
              </a:r>
            </a:p>
          </p:txBody>
        </p:sp>
        <p:sp>
          <p:nvSpPr>
            <p:cNvPr id="32" name="Shape 106"/>
            <p:cNvSpPr/>
            <p:nvPr/>
          </p:nvSpPr>
          <p:spPr>
            <a:xfrm>
              <a:off x="7320677" y="2681234"/>
              <a:ext cx="228883" cy="20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A3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" name="Shape 107"/>
            <p:cNvSpPr/>
            <p:nvPr/>
          </p:nvSpPr>
          <p:spPr>
            <a:xfrm>
              <a:off x="5365301" y="0"/>
              <a:ext cx="2362201" cy="280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479"/>
                  </a:lnTo>
                  <a:lnTo>
                    <a:pt x="17565" y="19479"/>
                  </a:lnTo>
                  <a:lnTo>
                    <a:pt x="18882" y="21600"/>
                  </a:lnTo>
                  <a:lnTo>
                    <a:pt x="20203" y="19479"/>
                  </a:lnTo>
                  <a:lnTo>
                    <a:pt x="21600" y="19479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4" name="Shape 108"/>
            <p:cNvSpPr/>
            <p:nvPr/>
          </p:nvSpPr>
          <p:spPr>
            <a:xfrm>
              <a:off x="6150258" y="705141"/>
              <a:ext cx="1520721" cy="57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b="1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binus</a:t>
              </a:r>
              <a: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university</a:t>
              </a:r>
              <a:b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bridging campus</a:t>
              </a:r>
              <a:b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alam sutera</a:t>
              </a:r>
            </a:p>
          </p:txBody>
        </p:sp>
        <p:sp>
          <p:nvSpPr>
            <p:cNvPr id="35" name="Shape 109"/>
            <p:cNvSpPr/>
            <p:nvPr/>
          </p:nvSpPr>
          <p:spPr>
            <a:xfrm>
              <a:off x="5552617" y="689172"/>
              <a:ext cx="427243" cy="24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2011 </a:t>
              </a:r>
            </a:p>
          </p:txBody>
        </p:sp>
        <p:sp>
          <p:nvSpPr>
            <p:cNvPr id="36" name="Shape 110"/>
            <p:cNvSpPr/>
            <p:nvPr/>
          </p:nvSpPr>
          <p:spPr>
            <a:xfrm>
              <a:off x="6137558" y="141973"/>
              <a:ext cx="1282381" cy="389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b="1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binus</a:t>
              </a:r>
              <a: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square</a:t>
              </a:r>
              <a:b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of residence</a:t>
              </a:r>
            </a:p>
          </p:txBody>
        </p:sp>
        <p:sp>
          <p:nvSpPr>
            <p:cNvPr id="37" name="Shape 111"/>
            <p:cNvSpPr/>
            <p:nvPr/>
          </p:nvSpPr>
          <p:spPr>
            <a:xfrm>
              <a:off x="5552617" y="138704"/>
              <a:ext cx="473325" cy="24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2010 </a:t>
              </a:r>
            </a:p>
          </p:txBody>
        </p:sp>
        <p:sp>
          <p:nvSpPr>
            <p:cNvPr id="38" name="Shape 112"/>
            <p:cNvSpPr/>
            <p:nvPr/>
          </p:nvSpPr>
          <p:spPr>
            <a:xfrm>
              <a:off x="5355877" y="623633"/>
              <a:ext cx="2361340" cy="18"/>
            </a:xfrm>
            <a:prstGeom prst="line">
              <a:avLst/>
            </a:prstGeom>
            <a:noFill/>
            <a:ln w="12700" cap="flat">
              <a:solidFill>
                <a:srgbClr val="FF6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66629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" name="Shape 113"/>
            <p:cNvSpPr/>
            <p:nvPr/>
          </p:nvSpPr>
          <p:spPr>
            <a:xfrm>
              <a:off x="2869382" y="361413"/>
              <a:ext cx="1120436" cy="240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b="1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binus</a:t>
              </a:r>
              <a: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center</a:t>
              </a:r>
            </a:p>
          </p:txBody>
        </p:sp>
        <p:sp>
          <p:nvSpPr>
            <p:cNvPr id="40" name="Shape 114"/>
            <p:cNvSpPr/>
            <p:nvPr/>
          </p:nvSpPr>
          <p:spPr>
            <a:xfrm>
              <a:off x="2157305" y="361413"/>
              <a:ext cx="482023" cy="240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2000</a:t>
              </a:r>
            </a:p>
          </p:txBody>
        </p:sp>
        <p:grpSp>
          <p:nvGrpSpPr>
            <p:cNvPr id="41" name="Group 118"/>
            <p:cNvGrpSpPr/>
            <p:nvPr/>
          </p:nvGrpSpPr>
          <p:grpSpPr>
            <a:xfrm>
              <a:off x="1934360" y="779185"/>
              <a:ext cx="2425702" cy="1181101"/>
              <a:chOff x="0" y="0"/>
              <a:chExt cx="2425700" cy="1181100"/>
            </a:xfrm>
          </p:grpSpPr>
          <p:sp>
            <p:nvSpPr>
              <p:cNvPr id="62" name="Shape 115"/>
              <p:cNvSpPr/>
              <p:nvPr/>
            </p:nvSpPr>
            <p:spPr>
              <a:xfrm flipV="1">
                <a:off x="4693" y="570031"/>
                <a:ext cx="2421008" cy="20"/>
              </a:xfrm>
              <a:prstGeom prst="line">
                <a:avLst/>
              </a:prstGeom>
              <a:noFill/>
              <a:ln w="12700" cap="flat">
                <a:solidFill>
                  <a:srgbClr val="FF6A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66629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63" name="Shape 116"/>
              <p:cNvSpPr/>
              <p:nvPr/>
            </p:nvSpPr>
            <p:spPr>
              <a:xfrm flipV="1">
                <a:off x="4693" y="1181081"/>
                <a:ext cx="2421008" cy="20"/>
              </a:xfrm>
              <a:prstGeom prst="line">
                <a:avLst/>
              </a:prstGeom>
              <a:noFill/>
              <a:ln w="12700" cap="flat">
                <a:solidFill>
                  <a:srgbClr val="FF6A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66629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64" name="Shape 117"/>
              <p:cNvSpPr/>
              <p:nvPr/>
            </p:nvSpPr>
            <p:spPr>
              <a:xfrm flipV="1">
                <a:off x="0" y="0"/>
                <a:ext cx="2421008" cy="19"/>
              </a:xfrm>
              <a:prstGeom prst="line">
                <a:avLst/>
              </a:prstGeom>
              <a:noFill/>
              <a:ln w="12700" cap="flat">
                <a:solidFill>
                  <a:srgbClr val="FF6A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66629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42" name="Shape 119"/>
            <p:cNvSpPr/>
            <p:nvPr/>
          </p:nvSpPr>
          <p:spPr>
            <a:xfrm>
              <a:off x="5556192" y="1459817"/>
              <a:ext cx="427243" cy="240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2011 </a:t>
              </a:r>
            </a:p>
          </p:txBody>
        </p:sp>
        <p:sp>
          <p:nvSpPr>
            <p:cNvPr id="43" name="Shape 120"/>
            <p:cNvSpPr/>
            <p:nvPr/>
          </p:nvSpPr>
          <p:spPr>
            <a:xfrm>
              <a:off x="6142582" y="1383617"/>
              <a:ext cx="157174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b="1" cap="all" dirty="0" err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binus</a:t>
              </a:r>
              <a: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school</a:t>
              </a:r>
              <a:b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sz="1000" cap="all" dirty="0" err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serpong</a:t>
              </a:r>
              <a: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</a:t>
              </a:r>
              <a:r>
                <a:rPr sz="8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(Phase 3)</a:t>
              </a:r>
            </a:p>
          </p:txBody>
        </p:sp>
        <p:sp>
          <p:nvSpPr>
            <p:cNvPr id="44" name="Shape 121"/>
            <p:cNvSpPr/>
            <p:nvPr/>
          </p:nvSpPr>
          <p:spPr>
            <a:xfrm>
              <a:off x="5365692" y="1345517"/>
              <a:ext cx="2361340" cy="17"/>
            </a:xfrm>
            <a:prstGeom prst="line">
              <a:avLst/>
            </a:prstGeom>
            <a:noFill/>
            <a:ln w="12700" cap="flat">
              <a:solidFill>
                <a:srgbClr val="FF6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66629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" name="Shape 122"/>
            <p:cNvSpPr/>
            <p:nvPr/>
          </p:nvSpPr>
          <p:spPr>
            <a:xfrm>
              <a:off x="5352992" y="1967817"/>
              <a:ext cx="2361340" cy="17"/>
            </a:xfrm>
            <a:prstGeom prst="line">
              <a:avLst/>
            </a:prstGeom>
            <a:noFill/>
            <a:ln w="12700" cap="flat">
              <a:solidFill>
                <a:srgbClr val="FF6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66629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" name="Shape 123"/>
            <p:cNvSpPr/>
            <p:nvPr/>
          </p:nvSpPr>
          <p:spPr>
            <a:xfrm>
              <a:off x="5543492" y="2094817"/>
              <a:ext cx="427243" cy="240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2012 </a:t>
              </a:r>
            </a:p>
          </p:txBody>
        </p:sp>
        <p:sp>
          <p:nvSpPr>
            <p:cNvPr id="47" name="Shape 124"/>
            <p:cNvSpPr/>
            <p:nvPr/>
          </p:nvSpPr>
          <p:spPr>
            <a:xfrm>
              <a:off x="6140392" y="2069417"/>
              <a:ext cx="1384301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b="1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kalbis </a:t>
              </a:r>
              <a: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institute</a:t>
              </a:r>
            </a:p>
          </p:txBody>
        </p:sp>
        <p:sp>
          <p:nvSpPr>
            <p:cNvPr id="48" name="Shape 125"/>
            <p:cNvSpPr/>
            <p:nvPr/>
          </p:nvSpPr>
          <p:spPr>
            <a:xfrm>
              <a:off x="7926447" y="1342406"/>
              <a:ext cx="258400" cy="246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79"/>
                  </a:moveTo>
                  <a:lnTo>
                    <a:pt x="21600" y="0"/>
                  </a:lnTo>
                  <a:lnTo>
                    <a:pt x="21600" y="17595"/>
                  </a:lnTo>
                  <a:lnTo>
                    <a:pt x="0" y="21600"/>
                  </a:lnTo>
                  <a:lnTo>
                    <a:pt x="0" y="4079"/>
                  </a:lnTo>
                  <a:close/>
                </a:path>
              </a:pathLst>
            </a:custGeom>
            <a:solidFill>
              <a:srgbClr val="AD3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9" name="Shape 126"/>
            <p:cNvSpPr/>
            <p:nvPr/>
          </p:nvSpPr>
          <p:spPr>
            <a:xfrm>
              <a:off x="9929562" y="1904295"/>
              <a:ext cx="228883" cy="20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A3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0" name="Shape 127"/>
            <p:cNvSpPr/>
            <p:nvPr/>
          </p:nvSpPr>
          <p:spPr>
            <a:xfrm>
              <a:off x="8342482" y="578771"/>
              <a:ext cx="2349501" cy="1464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094"/>
                  </a:lnTo>
                  <a:lnTo>
                    <a:pt x="14281" y="18094"/>
                  </a:lnTo>
                  <a:lnTo>
                    <a:pt x="15602" y="21600"/>
                  </a:lnTo>
                  <a:lnTo>
                    <a:pt x="16922" y="18094"/>
                  </a:lnTo>
                  <a:lnTo>
                    <a:pt x="21600" y="18094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1" name="Shape 128"/>
            <p:cNvSpPr/>
            <p:nvPr/>
          </p:nvSpPr>
          <p:spPr>
            <a:xfrm>
              <a:off x="9152747" y="1321717"/>
              <a:ext cx="1409701" cy="357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 cap="none">
                  <a:solidFill>
                    <a:srgbClr val="000000"/>
                  </a:solidFill>
                </a:defRPr>
              </a:pPr>
              <a:r>
                <a:rPr sz="1000" dirty="0">
                  <a:solidFill>
                    <a:schemeClr val="bg1"/>
                  </a:solidFill>
                </a:rPr>
                <a:t>RISE</a:t>
              </a:r>
            </a:p>
          </p:txBody>
        </p:sp>
        <p:sp>
          <p:nvSpPr>
            <p:cNvPr id="52" name="Shape 129"/>
            <p:cNvSpPr/>
            <p:nvPr/>
          </p:nvSpPr>
          <p:spPr>
            <a:xfrm>
              <a:off x="8555111" y="1369246"/>
              <a:ext cx="449364" cy="240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2014 </a:t>
              </a:r>
            </a:p>
          </p:txBody>
        </p:sp>
        <p:sp>
          <p:nvSpPr>
            <p:cNvPr id="53" name="Shape 130"/>
            <p:cNvSpPr/>
            <p:nvPr/>
          </p:nvSpPr>
          <p:spPr>
            <a:xfrm>
              <a:off x="8335375" y="1239700"/>
              <a:ext cx="2342291" cy="1"/>
            </a:xfrm>
            <a:prstGeom prst="line">
              <a:avLst/>
            </a:prstGeom>
            <a:noFill/>
            <a:ln w="12700" cap="flat">
              <a:solidFill>
                <a:srgbClr val="FF6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66629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" name="Shape 131"/>
            <p:cNvSpPr/>
            <p:nvPr/>
          </p:nvSpPr>
          <p:spPr>
            <a:xfrm>
              <a:off x="9100488" y="661317"/>
              <a:ext cx="1409701" cy="543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b="1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binus</a:t>
              </a:r>
              <a: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university</a:t>
              </a:r>
              <a:b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@ alam sutera</a:t>
              </a:r>
            </a:p>
          </p:txBody>
        </p:sp>
        <p:sp>
          <p:nvSpPr>
            <p:cNvPr id="55" name="Shape 132"/>
            <p:cNvSpPr/>
            <p:nvPr/>
          </p:nvSpPr>
          <p:spPr>
            <a:xfrm>
              <a:off x="8502852" y="708846"/>
              <a:ext cx="449364" cy="240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2014 </a:t>
              </a:r>
            </a:p>
          </p:txBody>
        </p:sp>
        <p:sp>
          <p:nvSpPr>
            <p:cNvPr id="56" name="Shape 133"/>
            <p:cNvSpPr/>
            <p:nvPr/>
          </p:nvSpPr>
          <p:spPr>
            <a:xfrm>
              <a:off x="220409" y="5050269"/>
              <a:ext cx="2314973" cy="97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61" y="0"/>
                  </a:moveTo>
                  <a:lnTo>
                    <a:pt x="11217" y="4721"/>
                  </a:lnTo>
                  <a:lnTo>
                    <a:pt x="0" y="472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721"/>
                  </a:lnTo>
                  <a:lnTo>
                    <a:pt x="13505" y="4721"/>
                  </a:lnTo>
                  <a:lnTo>
                    <a:pt x="12361" y="0"/>
                  </a:lnTo>
                  <a:close/>
                </a:path>
              </a:pathLst>
            </a:custGeom>
            <a:solidFill>
              <a:srgbClr val="4444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7" name="Shape 134"/>
            <p:cNvSpPr/>
            <p:nvPr/>
          </p:nvSpPr>
          <p:spPr>
            <a:xfrm>
              <a:off x="1017940" y="5424033"/>
              <a:ext cx="1349617" cy="389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cap="all" dirty="0" err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Stmik</a:t>
              </a:r>
              <a: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</a:t>
              </a:r>
              <a:br>
                <a:rPr sz="1000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sz="1000" b="1" cap="all" dirty="0" err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bina</a:t>
              </a:r>
              <a:r>
                <a:rPr sz="1000" b="1" cap="all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</a:t>
              </a:r>
              <a:r>
                <a:rPr sz="1000" b="1" cap="all" dirty="0" err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nusantara</a:t>
              </a:r>
              <a:endParaRPr sz="1000" b="1" cap="all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" name="Shape 135"/>
            <p:cNvSpPr/>
            <p:nvPr/>
          </p:nvSpPr>
          <p:spPr>
            <a:xfrm>
              <a:off x="405203" y="5420763"/>
              <a:ext cx="437615" cy="24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>
                  <a:solidFill>
                    <a:srgbClr val="FFFF00"/>
                  </a:solidFill>
                </a:rPr>
                <a:t>1987 </a:t>
              </a:r>
            </a:p>
          </p:txBody>
        </p:sp>
        <p:sp>
          <p:nvSpPr>
            <p:cNvPr id="59" name="Shape 136"/>
            <p:cNvSpPr/>
            <p:nvPr/>
          </p:nvSpPr>
          <p:spPr>
            <a:xfrm>
              <a:off x="4037393" y="6054652"/>
              <a:ext cx="2361341" cy="17"/>
            </a:xfrm>
            <a:prstGeom prst="line">
              <a:avLst/>
            </a:prstGeom>
            <a:noFill/>
            <a:ln w="12700" cap="flat">
              <a:solidFill>
                <a:srgbClr val="FF6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66629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0" name="Shape 137"/>
            <p:cNvSpPr/>
            <p:nvPr/>
          </p:nvSpPr>
          <p:spPr>
            <a:xfrm>
              <a:off x="4926393" y="6156252"/>
              <a:ext cx="1410961" cy="389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641600">
                <a:defRPr sz="1800">
                  <a:solidFill>
                    <a:srgbClr val="000000"/>
                  </a:solidFill>
                </a:defRPr>
              </a:pPr>
              <a: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Akademik </a:t>
              </a:r>
              <a:b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sz="1000" cap="all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Teknik Komputer</a:t>
              </a:r>
            </a:p>
          </p:txBody>
        </p:sp>
        <p:sp>
          <p:nvSpPr>
            <p:cNvPr id="61" name="Shape 138"/>
            <p:cNvSpPr/>
            <p:nvPr/>
          </p:nvSpPr>
          <p:spPr>
            <a:xfrm>
              <a:off x="4329493" y="6156252"/>
              <a:ext cx="418696" cy="24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800100">
                <a:defRPr sz="1200" b="1">
                  <a:solidFill>
                    <a:srgbClr val="FFAA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50" dirty="0">
                  <a:solidFill>
                    <a:srgbClr val="FFFF00"/>
                  </a:solidFill>
                </a:rPr>
                <a:t>1981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6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2" y="898635"/>
            <a:ext cx="8575123" cy="666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782B8F"/>
                </a:solidFill>
              </a:rPr>
              <a:t>Organization Structure</a:t>
            </a:r>
            <a:endParaRPr lang="en-US" sz="4400" b="1" dirty="0">
              <a:solidFill>
                <a:srgbClr val="782B8F"/>
              </a:solidFill>
            </a:endParaRPr>
          </a:p>
        </p:txBody>
      </p:sp>
      <p:sp>
        <p:nvSpPr>
          <p:cNvPr id="65" name="Shape 181"/>
          <p:cNvSpPr/>
          <p:nvPr/>
        </p:nvSpPr>
        <p:spPr>
          <a:xfrm>
            <a:off x="4349972" y="1968555"/>
            <a:ext cx="1988695" cy="451912"/>
          </a:xfrm>
          <a:prstGeom prst="roundRect">
            <a:avLst>
              <a:gd name="adj" fmla="val 12775"/>
            </a:avLst>
          </a:prstGeom>
          <a:solidFill>
            <a:srgbClr val="7D10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800" b="1">
                <a:solidFill>
                  <a:srgbClr val="FFFFFF"/>
                </a:solidFill>
                <a:latin typeface="Interstate"/>
                <a:ea typeface="Interstate"/>
                <a:cs typeface="Interstate"/>
                <a:sym typeface="Interstate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sz="1600" b="1" dirty="0">
                <a:solidFill>
                  <a:srgbClr val="FFFFFF"/>
                </a:solidFill>
              </a:rPr>
              <a:t>BINA NUSANTARA</a:t>
            </a:r>
          </a:p>
        </p:txBody>
      </p:sp>
      <p:sp>
        <p:nvSpPr>
          <p:cNvPr id="66" name="Shape 182"/>
          <p:cNvSpPr/>
          <p:nvPr/>
        </p:nvSpPr>
        <p:spPr>
          <a:xfrm>
            <a:off x="3995752" y="3354254"/>
            <a:ext cx="1666418" cy="491301"/>
          </a:xfrm>
          <a:prstGeom prst="roundRect">
            <a:avLst>
              <a:gd name="adj" fmla="val 11750"/>
            </a:avLst>
          </a:prstGeom>
          <a:solidFill>
            <a:srgbClr val="3F91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  <a:latin typeface="Interstate"/>
                <a:ea typeface="Interstate"/>
                <a:cs typeface="Interstate"/>
                <a:sym typeface="Interstate"/>
              </a:rPr>
              <a:t>BINUS</a:t>
            </a:r>
          </a:p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1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University</a:t>
            </a:r>
          </a:p>
        </p:txBody>
      </p:sp>
      <p:sp>
        <p:nvSpPr>
          <p:cNvPr id="67" name="Shape 183"/>
          <p:cNvSpPr/>
          <p:nvPr/>
        </p:nvSpPr>
        <p:spPr>
          <a:xfrm>
            <a:off x="6236082" y="3354254"/>
            <a:ext cx="1666418" cy="491301"/>
          </a:xfrm>
          <a:prstGeom prst="roundRect">
            <a:avLst>
              <a:gd name="adj" fmla="val 11750"/>
            </a:avLst>
          </a:prstGeom>
          <a:solidFill>
            <a:srgbClr val="76BA5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  <a:latin typeface="Interstate"/>
                <a:ea typeface="Interstate"/>
                <a:cs typeface="Interstate"/>
                <a:sym typeface="Interstate"/>
              </a:rPr>
              <a:t>BINUS</a:t>
            </a:r>
          </a:p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1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Affiliations</a:t>
            </a:r>
          </a:p>
        </p:txBody>
      </p:sp>
      <p:sp>
        <p:nvSpPr>
          <p:cNvPr id="68" name="Shape 184"/>
          <p:cNvSpPr/>
          <p:nvPr/>
        </p:nvSpPr>
        <p:spPr>
          <a:xfrm>
            <a:off x="8444714" y="3354254"/>
            <a:ext cx="1666418" cy="491301"/>
          </a:xfrm>
          <a:prstGeom prst="roundRect">
            <a:avLst>
              <a:gd name="adj" fmla="val 11750"/>
            </a:avLst>
          </a:prstGeom>
          <a:solidFill>
            <a:srgbClr val="EB913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  <a:latin typeface="Interstate"/>
                <a:ea typeface="Interstate"/>
                <a:cs typeface="Interstate"/>
                <a:sym typeface="Interstate"/>
              </a:rPr>
              <a:t>BINUS</a:t>
            </a:r>
          </a:p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1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Enterprises</a:t>
            </a:r>
          </a:p>
        </p:txBody>
      </p:sp>
      <p:sp>
        <p:nvSpPr>
          <p:cNvPr id="69" name="Shape 185"/>
          <p:cNvSpPr/>
          <p:nvPr/>
        </p:nvSpPr>
        <p:spPr>
          <a:xfrm>
            <a:off x="3387572" y="4240889"/>
            <a:ext cx="1043523" cy="557680"/>
          </a:xfrm>
          <a:prstGeom prst="roundRect">
            <a:avLst>
              <a:gd name="adj" fmla="val 10352"/>
            </a:avLst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Undergraduate </a:t>
            </a:r>
            <a:br>
              <a:rPr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Program</a:t>
            </a:r>
          </a:p>
        </p:txBody>
      </p:sp>
      <p:sp>
        <p:nvSpPr>
          <p:cNvPr id="70" name="Shape 186"/>
          <p:cNvSpPr/>
          <p:nvPr/>
        </p:nvSpPr>
        <p:spPr>
          <a:xfrm>
            <a:off x="5226826" y="4240889"/>
            <a:ext cx="865600" cy="557680"/>
          </a:xfrm>
          <a:prstGeom prst="roundRect">
            <a:avLst>
              <a:gd name="adj" fmla="val 10352"/>
            </a:avLst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chemeClr val="bg1"/>
                </a:solidFill>
              </a:rPr>
              <a:t>Learning Community</a:t>
            </a:r>
          </a:p>
        </p:txBody>
      </p:sp>
      <p:sp>
        <p:nvSpPr>
          <p:cNvPr id="71" name="Shape 187"/>
          <p:cNvSpPr/>
          <p:nvPr/>
        </p:nvSpPr>
        <p:spPr>
          <a:xfrm>
            <a:off x="8041267" y="4240889"/>
            <a:ext cx="534153" cy="557680"/>
          </a:xfrm>
          <a:prstGeom prst="roundRect">
            <a:avLst>
              <a:gd name="adj" fmla="val 11456"/>
            </a:avLst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chemeClr val="bg1"/>
                </a:solidFill>
              </a:rPr>
              <a:t>BINUS Center</a:t>
            </a:r>
          </a:p>
        </p:txBody>
      </p:sp>
      <p:sp>
        <p:nvSpPr>
          <p:cNvPr id="72" name="Shape 188"/>
          <p:cNvSpPr/>
          <p:nvPr/>
        </p:nvSpPr>
        <p:spPr>
          <a:xfrm>
            <a:off x="8607378" y="4240889"/>
            <a:ext cx="534153" cy="557680"/>
          </a:xfrm>
          <a:prstGeom prst="roundRect">
            <a:avLst>
              <a:gd name="adj" fmla="val 11456"/>
            </a:avLst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chemeClr val="bg1"/>
                </a:solidFill>
              </a:rPr>
              <a:t>BINUS Square</a:t>
            </a:r>
          </a:p>
        </p:txBody>
      </p:sp>
      <p:sp>
        <p:nvSpPr>
          <p:cNvPr id="73" name="Shape 189"/>
          <p:cNvSpPr/>
          <p:nvPr/>
        </p:nvSpPr>
        <p:spPr>
          <a:xfrm>
            <a:off x="9928925" y="4240889"/>
            <a:ext cx="651800" cy="557680"/>
          </a:xfrm>
          <a:prstGeom prst="roundRect">
            <a:avLst>
              <a:gd name="adj" fmla="val 10352"/>
            </a:avLst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chemeClr val="bg1"/>
                </a:solidFill>
              </a:rPr>
              <a:t>BINUS Creates</a:t>
            </a:r>
          </a:p>
        </p:txBody>
      </p:sp>
      <p:sp>
        <p:nvSpPr>
          <p:cNvPr id="74" name="Shape 190"/>
          <p:cNvSpPr/>
          <p:nvPr/>
        </p:nvSpPr>
        <p:spPr>
          <a:xfrm flipV="1">
            <a:off x="9277924" y="2863760"/>
            <a:ext cx="1" cy="49130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Shape 191"/>
          <p:cNvSpPr/>
          <p:nvPr/>
        </p:nvSpPr>
        <p:spPr>
          <a:xfrm>
            <a:off x="3218565" y="5708719"/>
            <a:ext cx="643298" cy="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hape 192"/>
          <p:cNvSpPr/>
          <p:nvPr/>
        </p:nvSpPr>
        <p:spPr>
          <a:xfrm>
            <a:off x="4772302" y="5704449"/>
            <a:ext cx="1457962" cy="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Shape 193"/>
          <p:cNvSpPr/>
          <p:nvPr/>
        </p:nvSpPr>
        <p:spPr>
          <a:xfrm flipV="1">
            <a:off x="1759985" y="2859681"/>
            <a:ext cx="1" cy="509365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40737" tIns="40737" rIns="40737" bIns="40737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Shape 194"/>
          <p:cNvSpPr/>
          <p:nvPr/>
        </p:nvSpPr>
        <p:spPr>
          <a:xfrm flipV="1">
            <a:off x="1751739" y="2866268"/>
            <a:ext cx="7524552" cy="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40737" tIns="40737" rIns="40737" bIns="40737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Shape 195"/>
          <p:cNvSpPr/>
          <p:nvPr/>
        </p:nvSpPr>
        <p:spPr>
          <a:xfrm flipV="1">
            <a:off x="5296509" y="2418908"/>
            <a:ext cx="1" cy="45154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Shape 196"/>
          <p:cNvSpPr/>
          <p:nvPr/>
        </p:nvSpPr>
        <p:spPr>
          <a:xfrm flipV="1">
            <a:off x="4818161" y="2865511"/>
            <a:ext cx="1" cy="497705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Shape 197"/>
          <p:cNvSpPr/>
          <p:nvPr/>
        </p:nvSpPr>
        <p:spPr>
          <a:xfrm flipV="1">
            <a:off x="7045608" y="2870384"/>
            <a:ext cx="1" cy="487960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Shape 198"/>
          <p:cNvSpPr/>
          <p:nvPr/>
        </p:nvSpPr>
        <p:spPr>
          <a:xfrm flipV="1">
            <a:off x="1143092" y="4031983"/>
            <a:ext cx="1" cy="214134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Shape 199"/>
          <p:cNvSpPr/>
          <p:nvPr/>
        </p:nvSpPr>
        <p:spPr>
          <a:xfrm>
            <a:off x="1141404" y="4035938"/>
            <a:ext cx="1608382" cy="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Shape 200"/>
          <p:cNvSpPr/>
          <p:nvPr/>
        </p:nvSpPr>
        <p:spPr>
          <a:xfrm flipV="1">
            <a:off x="2743924" y="4034863"/>
            <a:ext cx="1" cy="21441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Shape 201"/>
          <p:cNvSpPr/>
          <p:nvPr/>
        </p:nvSpPr>
        <p:spPr>
          <a:xfrm flipV="1">
            <a:off x="1760122" y="3835532"/>
            <a:ext cx="1" cy="201005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hape 202"/>
          <p:cNvSpPr/>
          <p:nvPr/>
        </p:nvSpPr>
        <p:spPr>
          <a:xfrm flipV="1">
            <a:off x="3881666" y="4020869"/>
            <a:ext cx="1" cy="216775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203"/>
          <p:cNvSpPr/>
          <p:nvPr/>
        </p:nvSpPr>
        <p:spPr>
          <a:xfrm>
            <a:off x="3886243" y="4030723"/>
            <a:ext cx="1745722" cy="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 204"/>
          <p:cNvSpPr/>
          <p:nvPr/>
        </p:nvSpPr>
        <p:spPr>
          <a:xfrm flipV="1">
            <a:off x="5635174" y="4028503"/>
            <a:ext cx="1" cy="207965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205"/>
          <p:cNvSpPr/>
          <p:nvPr/>
        </p:nvSpPr>
        <p:spPr>
          <a:xfrm flipV="1">
            <a:off x="4811150" y="3839723"/>
            <a:ext cx="1" cy="41761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Shape 206"/>
          <p:cNvSpPr/>
          <p:nvPr/>
        </p:nvSpPr>
        <p:spPr>
          <a:xfrm flipV="1">
            <a:off x="6626976" y="4023544"/>
            <a:ext cx="1" cy="228470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Shape 207"/>
          <p:cNvSpPr/>
          <p:nvPr/>
        </p:nvSpPr>
        <p:spPr>
          <a:xfrm>
            <a:off x="6621734" y="4022702"/>
            <a:ext cx="924341" cy="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Shape 208"/>
          <p:cNvSpPr/>
          <p:nvPr/>
        </p:nvSpPr>
        <p:spPr>
          <a:xfrm flipV="1">
            <a:off x="7540103" y="4026285"/>
            <a:ext cx="1" cy="222989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Shape 209"/>
          <p:cNvSpPr/>
          <p:nvPr/>
        </p:nvSpPr>
        <p:spPr>
          <a:xfrm flipV="1">
            <a:off x="7047266" y="3841391"/>
            <a:ext cx="1" cy="184786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Shape 210"/>
          <p:cNvSpPr/>
          <p:nvPr/>
        </p:nvSpPr>
        <p:spPr>
          <a:xfrm flipV="1">
            <a:off x="8290988" y="4025280"/>
            <a:ext cx="1" cy="21441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Shape 211"/>
          <p:cNvSpPr/>
          <p:nvPr/>
        </p:nvSpPr>
        <p:spPr>
          <a:xfrm>
            <a:off x="8290987" y="4021018"/>
            <a:ext cx="1942600" cy="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Shape 212"/>
          <p:cNvSpPr/>
          <p:nvPr/>
        </p:nvSpPr>
        <p:spPr>
          <a:xfrm flipV="1">
            <a:off x="8854089" y="4025280"/>
            <a:ext cx="1" cy="21441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Shape 213"/>
          <p:cNvSpPr/>
          <p:nvPr/>
        </p:nvSpPr>
        <p:spPr>
          <a:xfrm flipV="1">
            <a:off x="9262288" y="3825509"/>
            <a:ext cx="1" cy="201005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214"/>
          <p:cNvSpPr/>
          <p:nvPr/>
        </p:nvSpPr>
        <p:spPr>
          <a:xfrm flipV="1">
            <a:off x="9514445" y="4019449"/>
            <a:ext cx="1" cy="226073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Shape 215"/>
          <p:cNvSpPr/>
          <p:nvPr/>
        </p:nvSpPr>
        <p:spPr>
          <a:xfrm flipH="1" flipV="1">
            <a:off x="10233587" y="4019449"/>
            <a:ext cx="1" cy="224252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Shape 247"/>
          <p:cNvSpPr/>
          <p:nvPr/>
        </p:nvSpPr>
        <p:spPr>
          <a:xfrm>
            <a:off x="1112990" y="4506599"/>
            <a:ext cx="3371" cy="56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12700">
            <a:solidFill>
              <a:srgbClr val="A49E92"/>
            </a:solidFill>
            <a:miter lim="400000"/>
          </a:ln>
        </p:spPr>
        <p:txBody>
          <a:bodyPr lIns="73326" tIns="36663" rIns="73326" bIns="36663"/>
          <a:lstStyle/>
          <a:p>
            <a:pPr lvl="0" algn="ctr"/>
            <a:endParaRPr/>
          </a:p>
        </p:txBody>
      </p:sp>
      <p:sp>
        <p:nvSpPr>
          <p:cNvPr id="101" name="Shape 248"/>
          <p:cNvSpPr/>
          <p:nvPr/>
        </p:nvSpPr>
        <p:spPr>
          <a:xfrm>
            <a:off x="2707875" y="4506599"/>
            <a:ext cx="3371" cy="563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12700">
            <a:solidFill>
              <a:srgbClr val="A49E92"/>
            </a:solidFill>
            <a:miter lim="400000"/>
          </a:ln>
        </p:spPr>
        <p:txBody>
          <a:bodyPr lIns="73326" tIns="36663" rIns="73326" bIns="36663"/>
          <a:lstStyle/>
          <a:p>
            <a:pPr lvl="0" algn="ctr"/>
            <a:endParaRPr/>
          </a:p>
        </p:txBody>
      </p:sp>
      <p:sp>
        <p:nvSpPr>
          <p:cNvPr id="102" name="Shape 249"/>
          <p:cNvSpPr/>
          <p:nvPr/>
        </p:nvSpPr>
        <p:spPr>
          <a:xfrm>
            <a:off x="6592513" y="4506599"/>
            <a:ext cx="1" cy="560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12700">
            <a:solidFill>
              <a:srgbClr val="A49E92"/>
            </a:solidFill>
            <a:miter lim="400000"/>
          </a:ln>
        </p:spPr>
        <p:txBody>
          <a:bodyPr lIns="73326" tIns="36663" rIns="73326" bIns="36663"/>
          <a:lstStyle/>
          <a:p>
            <a:pPr lvl="0" algn="ctr"/>
            <a:endParaRPr/>
          </a:p>
        </p:txBody>
      </p:sp>
      <p:sp>
        <p:nvSpPr>
          <p:cNvPr id="103" name="Shape 250"/>
          <p:cNvSpPr/>
          <p:nvPr/>
        </p:nvSpPr>
        <p:spPr>
          <a:xfrm>
            <a:off x="7456953" y="4506599"/>
            <a:ext cx="1" cy="574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12700">
            <a:solidFill>
              <a:srgbClr val="A49E92"/>
            </a:solidFill>
            <a:miter lim="400000"/>
          </a:ln>
        </p:spPr>
        <p:txBody>
          <a:bodyPr lIns="73326" tIns="36663" rIns="73326" bIns="36663"/>
          <a:lstStyle/>
          <a:p>
            <a:pPr lvl="0" algn="ctr"/>
            <a:endParaRPr/>
          </a:p>
        </p:txBody>
      </p:sp>
      <p:sp>
        <p:nvSpPr>
          <p:cNvPr id="104" name="Shape 220"/>
          <p:cNvSpPr/>
          <p:nvPr/>
        </p:nvSpPr>
        <p:spPr>
          <a:xfrm flipV="1">
            <a:off x="2292690" y="5972767"/>
            <a:ext cx="1" cy="273704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Shape 221"/>
          <p:cNvSpPr/>
          <p:nvPr/>
        </p:nvSpPr>
        <p:spPr>
          <a:xfrm>
            <a:off x="2290183" y="5970764"/>
            <a:ext cx="1915771" cy="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Shape 222"/>
          <p:cNvSpPr/>
          <p:nvPr/>
        </p:nvSpPr>
        <p:spPr>
          <a:xfrm flipV="1">
            <a:off x="3221612" y="5706090"/>
            <a:ext cx="1" cy="548419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Shape 223"/>
          <p:cNvSpPr/>
          <p:nvPr/>
        </p:nvSpPr>
        <p:spPr>
          <a:xfrm flipV="1">
            <a:off x="4203086" y="5962320"/>
            <a:ext cx="1" cy="282218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Shape 224"/>
          <p:cNvSpPr/>
          <p:nvPr/>
        </p:nvSpPr>
        <p:spPr>
          <a:xfrm flipH="1" flipV="1">
            <a:off x="5162667" y="5968851"/>
            <a:ext cx="2" cy="273466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Shape 225"/>
          <p:cNvSpPr/>
          <p:nvPr/>
        </p:nvSpPr>
        <p:spPr>
          <a:xfrm flipV="1">
            <a:off x="6219233" y="5711001"/>
            <a:ext cx="1" cy="533008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Shape 226"/>
          <p:cNvSpPr/>
          <p:nvPr/>
        </p:nvSpPr>
        <p:spPr>
          <a:xfrm flipV="1">
            <a:off x="7187421" y="5965586"/>
            <a:ext cx="1" cy="283674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Shape 227"/>
          <p:cNvSpPr/>
          <p:nvPr/>
        </p:nvSpPr>
        <p:spPr>
          <a:xfrm flipV="1">
            <a:off x="3856782" y="4792797"/>
            <a:ext cx="1" cy="915568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Shape 228"/>
          <p:cNvSpPr/>
          <p:nvPr/>
        </p:nvSpPr>
        <p:spPr>
          <a:xfrm>
            <a:off x="5166147" y="5970764"/>
            <a:ext cx="2017795" cy="1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229"/>
          <p:cNvSpPr/>
          <p:nvPr/>
        </p:nvSpPr>
        <p:spPr>
          <a:xfrm flipV="1">
            <a:off x="4776408" y="4778461"/>
            <a:ext cx="1" cy="927463"/>
          </a:xfrm>
          <a:prstGeom prst="line">
            <a:avLst/>
          </a:prstGeom>
          <a:ln w="12700">
            <a:solidFill>
              <a:srgbClr val="A49E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Shape 230"/>
          <p:cNvSpPr/>
          <p:nvPr/>
        </p:nvSpPr>
        <p:spPr>
          <a:xfrm>
            <a:off x="4465516" y="4240889"/>
            <a:ext cx="738098" cy="557680"/>
          </a:xfrm>
          <a:prstGeom prst="roundRect">
            <a:avLst>
              <a:gd name="adj" fmla="val 10352"/>
            </a:avLst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Graduate </a:t>
            </a:r>
            <a:br>
              <a:rPr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Program</a:t>
            </a:r>
          </a:p>
        </p:txBody>
      </p:sp>
      <p:sp>
        <p:nvSpPr>
          <p:cNvPr id="115" name="Shape 231"/>
          <p:cNvSpPr/>
          <p:nvPr/>
        </p:nvSpPr>
        <p:spPr>
          <a:xfrm>
            <a:off x="107913" y="4240889"/>
            <a:ext cx="2115258" cy="557680"/>
          </a:xfrm>
          <a:prstGeom prst="roundRect">
            <a:avLst>
              <a:gd name="adj" fmla="val 10352"/>
            </a:avLst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IB Program</a:t>
            </a:r>
          </a:p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(International Baccalaureate)</a:t>
            </a:r>
          </a:p>
        </p:txBody>
      </p:sp>
      <p:sp>
        <p:nvSpPr>
          <p:cNvPr id="116" name="Shape 232"/>
          <p:cNvSpPr/>
          <p:nvPr/>
        </p:nvSpPr>
        <p:spPr>
          <a:xfrm>
            <a:off x="2261646" y="4240889"/>
            <a:ext cx="997562" cy="557680"/>
          </a:xfrm>
          <a:prstGeom prst="roundRect">
            <a:avLst>
              <a:gd name="adj" fmla="val 10352"/>
            </a:avLst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Cambrigde </a:t>
            </a:r>
            <a:br>
              <a:rPr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Program</a:t>
            </a:r>
          </a:p>
        </p:txBody>
      </p:sp>
      <p:sp>
        <p:nvSpPr>
          <p:cNvPr id="117" name="Shape 233"/>
          <p:cNvSpPr/>
          <p:nvPr/>
        </p:nvSpPr>
        <p:spPr>
          <a:xfrm>
            <a:off x="6226055" y="4240889"/>
            <a:ext cx="838018" cy="557680"/>
          </a:xfrm>
          <a:prstGeom prst="roundRect">
            <a:avLst>
              <a:gd name="adj" fmla="val 10352"/>
            </a:avLst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chemeClr val="bg1"/>
                </a:solidFill>
              </a:rPr>
              <a:t>Partnership</a:t>
            </a:r>
          </a:p>
        </p:txBody>
      </p:sp>
      <p:sp>
        <p:nvSpPr>
          <p:cNvPr id="118" name="Shape 234"/>
          <p:cNvSpPr/>
          <p:nvPr/>
        </p:nvSpPr>
        <p:spPr>
          <a:xfrm>
            <a:off x="7090496" y="4240889"/>
            <a:ext cx="838018" cy="557680"/>
          </a:xfrm>
          <a:prstGeom prst="roundRect">
            <a:avLst>
              <a:gd name="adj" fmla="val 10352"/>
            </a:avLst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chemeClr val="bg1"/>
                </a:solidFill>
              </a:rPr>
              <a:t>Education Operator</a:t>
            </a:r>
          </a:p>
        </p:txBody>
      </p:sp>
      <p:sp>
        <p:nvSpPr>
          <p:cNvPr id="119" name="Shape 235"/>
          <p:cNvSpPr/>
          <p:nvPr/>
        </p:nvSpPr>
        <p:spPr>
          <a:xfrm>
            <a:off x="1873682" y="6244299"/>
            <a:ext cx="838018" cy="481395"/>
          </a:xfrm>
          <a:prstGeom prst="roundRect">
            <a:avLst>
              <a:gd name="adj" fmla="val 10352"/>
            </a:avLst>
          </a:prstGeom>
          <a:solidFill>
            <a:srgbClr val="3F91CC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00"/>
              <a:t>University</a:t>
            </a:r>
          </a:p>
        </p:txBody>
      </p:sp>
      <p:sp>
        <p:nvSpPr>
          <p:cNvPr id="120" name="Shape 236"/>
          <p:cNvSpPr/>
          <p:nvPr/>
        </p:nvSpPr>
        <p:spPr>
          <a:xfrm>
            <a:off x="2762097" y="6244299"/>
            <a:ext cx="1024134" cy="481395"/>
          </a:xfrm>
          <a:prstGeom prst="roundRect">
            <a:avLst>
              <a:gd name="adj" fmla="val 10352"/>
            </a:avLst>
          </a:prstGeom>
          <a:solidFill>
            <a:srgbClr val="3F91CC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00" dirty="0"/>
              <a:t>International</a:t>
            </a:r>
            <a:r>
              <a:rPr lang="en-US" sz="1100" dirty="0"/>
              <a:t> Programs</a:t>
            </a:r>
            <a:endParaRPr sz="1100" dirty="0"/>
          </a:p>
        </p:txBody>
      </p:sp>
      <p:sp>
        <p:nvSpPr>
          <p:cNvPr id="121" name="Shape 237"/>
          <p:cNvSpPr/>
          <p:nvPr/>
        </p:nvSpPr>
        <p:spPr>
          <a:xfrm>
            <a:off x="3836629" y="6244299"/>
            <a:ext cx="838018" cy="481395"/>
          </a:xfrm>
          <a:prstGeom prst="roundRect">
            <a:avLst>
              <a:gd name="adj" fmla="val 10352"/>
            </a:avLst>
          </a:prstGeom>
          <a:solidFill>
            <a:srgbClr val="3F91CC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00"/>
              <a:t>Online Learning</a:t>
            </a:r>
          </a:p>
        </p:txBody>
      </p:sp>
      <p:sp>
        <p:nvSpPr>
          <p:cNvPr id="122" name="Shape 238"/>
          <p:cNvSpPr/>
          <p:nvPr/>
        </p:nvSpPr>
        <p:spPr>
          <a:xfrm>
            <a:off x="4725044" y="6244299"/>
            <a:ext cx="997562" cy="481395"/>
          </a:xfrm>
          <a:prstGeom prst="roundRect">
            <a:avLst>
              <a:gd name="adj" fmla="val 10352"/>
            </a:avLst>
          </a:prstGeom>
          <a:solidFill>
            <a:srgbClr val="3F91CC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00"/>
              <a:t>Doctorate Program (S3)</a:t>
            </a:r>
          </a:p>
        </p:txBody>
      </p:sp>
      <p:sp>
        <p:nvSpPr>
          <p:cNvPr id="123" name="Shape 239"/>
          <p:cNvSpPr/>
          <p:nvPr/>
        </p:nvSpPr>
        <p:spPr>
          <a:xfrm>
            <a:off x="5773005" y="6244299"/>
            <a:ext cx="997562" cy="481395"/>
          </a:xfrm>
          <a:prstGeom prst="roundRect">
            <a:avLst>
              <a:gd name="adj" fmla="val 10352"/>
            </a:avLst>
          </a:prstGeom>
          <a:solidFill>
            <a:srgbClr val="3F91CC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00"/>
              <a:t>Graduate Program (S2)</a:t>
            </a:r>
          </a:p>
        </p:txBody>
      </p:sp>
      <p:sp>
        <p:nvSpPr>
          <p:cNvPr id="124" name="Shape 240"/>
          <p:cNvSpPr/>
          <p:nvPr/>
        </p:nvSpPr>
        <p:spPr>
          <a:xfrm>
            <a:off x="6820964" y="6244299"/>
            <a:ext cx="838018" cy="481395"/>
          </a:xfrm>
          <a:prstGeom prst="roundRect">
            <a:avLst>
              <a:gd name="adj" fmla="val 10352"/>
            </a:avLst>
          </a:prstGeom>
          <a:solidFill>
            <a:srgbClr val="3F91CC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00"/>
              <a:t>Business School (S2)</a:t>
            </a:r>
          </a:p>
        </p:txBody>
      </p:sp>
      <p:sp>
        <p:nvSpPr>
          <p:cNvPr id="125" name="Shape 241"/>
          <p:cNvSpPr/>
          <p:nvPr/>
        </p:nvSpPr>
        <p:spPr>
          <a:xfrm>
            <a:off x="746533" y="5067374"/>
            <a:ext cx="838018" cy="481395"/>
          </a:xfrm>
          <a:prstGeom prst="roundRect">
            <a:avLst>
              <a:gd name="adj" fmla="val 10352"/>
            </a:avLst>
          </a:prstGeom>
          <a:solidFill>
            <a:srgbClr val="AC1B3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00"/>
              <a:t>Simprug</a:t>
            </a:r>
          </a:p>
        </p:txBody>
      </p:sp>
      <p:sp>
        <p:nvSpPr>
          <p:cNvPr id="126" name="Shape 242"/>
          <p:cNvSpPr/>
          <p:nvPr/>
        </p:nvSpPr>
        <p:spPr>
          <a:xfrm>
            <a:off x="2341418" y="5067374"/>
            <a:ext cx="838018" cy="481395"/>
          </a:xfrm>
          <a:prstGeom prst="roundRect">
            <a:avLst>
              <a:gd name="adj" fmla="val 10352"/>
            </a:avLst>
          </a:prstGeom>
          <a:solidFill>
            <a:srgbClr val="AC1B3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00"/>
              <a:t>Serpong</a:t>
            </a:r>
          </a:p>
        </p:txBody>
      </p:sp>
      <p:sp>
        <p:nvSpPr>
          <p:cNvPr id="127" name="Shape 243"/>
          <p:cNvSpPr/>
          <p:nvPr/>
        </p:nvSpPr>
        <p:spPr>
          <a:xfrm>
            <a:off x="6146283" y="5067374"/>
            <a:ext cx="997562" cy="481395"/>
          </a:xfrm>
          <a:prstGeom prst="roundRect">
            <a:avLst>
              <a:gd name="adj" fmla="val 10352"/>
            </a:avLst>
          </a:prstGeom>
          <a:solidFill>
            <a:srgbClr val="76BA51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00"/>
              <a:t>BINUS - Northumbria</a:t>
            </a:r>
          </a:p>
        </p:txBody>
      </p:sp>
      <p:sp>
        <p:nvSpPr>
          <p:cNvPr id="128" name="Shape 244"/>
          <p:cNvSpPr/>
          <p:nvPr/>
        </p:nvSpPr>
        <p:spPr>
          <a:xfrm>
            <a:off x="7183605" y="5067374"/>
            <a:ext cx="651800" cy="481395"/>
          </a:xfrm>
          <a:prstGeom prst="roundRect">
            <a:avLst>
              <a:gd name="adj" fmla="val 10352"/>
            </a:avLst>
          </a:prstGeom>
          <a:solidFill>
            <a:srgbClr val="76BA51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00"/>
              <a:t>Kalbis</a:t>
            </a:r>
          </a:p>
        </p:txBody>
      </p:sp>
      <p:sp>
        <p:nvSpPr>
          <p:cNvPr id="129" name="Shape 245"/>
          <p:cNvSpPr/>
          <p:nvPr/>
        </p:nvSpPr>
        <p:spPr>
          <a:xfrm>
            <a:off x="991586" y="3354254"/>
            <a:ext cx="1666418" cy="49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841"/>
                </a:moveTo>
                <a:lnTo>
                  <a:pt x="0" y="2759"/>
                </a:lnTo>
                <a:cubicBezTo>
                  <a:pt x="0" y="1997"/>
                  <a:pt x="89" y="1308"/>
                  <a:pt x="234" y="808"/>
                </a:cubicBezTo>
                <a:cubicBezTo>
                  <a:pt x="378" y="309"/>
                  <a:pt x="578" y="0"/>
                  <a:pt x="798" y="0"/>
                </a:cubicBezTo>
                <a:lnTo>
                  <a:pt x="20802" y="0"/>
                </a:lnTo>
                <a:cubicBezTo>
                  <a:pt x="21022" y="0"/>
                  <a:pt x="21222" y="309"/>
                  <a:pt x="21366" y="808"/>
                </a:cubicBezTo>
                <a:cubicBezTo>
                  <a:pt x="21511" y="1308"/>
                  <a:pt x="21600" y="1997"/>
                  <a:pt x="21600" y="2759"/>
                </a:cubicBezTo>
                <a:lnTo>
                  <a:pt x="21600" y="18841"/>
                </a:lnTo>
                <a:cubicBezTo>
                  <a:pt x="21600" y="19603"/>
                  <a:pt x="21511" y="20292"/>
                  <a:pt x="21366" y="20792"/>
                </a:cubicBezTo>
                <a:cubicBezTo>
                  <a:pt x="21222" y="21291"/>
                  <a:pt x="21022" y="21600"/>
                  <a:pt x="20802" y="21600"/>
                </a:cubicBezTo>
                <a:lnTo>
                  <a:pt x="798" y="21600"/>
                </a:lnTo>
                <a:cubicBezTo>
                  <a:pt x="578" y="21600"/>
                  <a:pt x="378" y="21291"/>
                  <a:pt x="234" y="20792"/>
                </a:cubicBezTo>
                <a:cubicBezTo>
                  <a:pt x="89" y="20292"/>
                  <a:pt x="0" y="19603"/>
                  <a:pt x="0" y="18841"/>
                </a:cubicBezTo>
                <a:close/>
              </a:path>
            </a:pathLst>
          </a:custGeom>
          <a:solidFill>
            <a:srgbClr val="AC1B3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737" tIns="40737" rIns="40737" bIns="40737" anchor="ctr"/>
          <a:lstStyle/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400" b="1" dirty="0">
                <a:solidFill>
                  <a:srgbClr val="FFFFFF"/>
                </a:solidFill>
                <a:latin typeface="Interstate"/>
                <a:ea typeface="Interstate"/>
                <a:cs typeface="Interstate"/>
                <a:sym typeface="Interstate"/>
              </a:rPr>
              <a:t>BINUS</a:t>
            </a:r>
          </a:p>
          <a:p>
            <a:pPr algn="ctr" defTabSz="661968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100" b="1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International School</a:t>
            </a:r>
          </a:p>
        </p:txBody>
      </p:sp>
      <p:sp>
        <p:nvSpPr>
          <p:cNvPr id="130" name="Shape 246"/>
          <p:cNvSpPr/>
          <p:nvPr/>
        </p:nvSpPr>
        <p:spPr>
          <a:xfrm>
            <a:off x="9173488" y="4240889"/>
            <a:ext cx="731956" cy="557680"/>
          </a:xfrm>
          <a:prstGeom prst="roundRect">
            <a:avLst>
              <a:gd name="adj" fmla="val 10352"/>
            </a:avLst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825500">
              <a:buClr>
                <a:srgbClr val="000000"/>
              </a:buClr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chemeClr val="bg1"/>
                </a:solidFill>
              </a:rPr>
              <a:t>BINUS Consulting</a:t>
            </a:r>
          </a:p>
        </p:txBody>
      </p:sp>
    </p:spTree>
    <p:extLst>
      <p:ext uri="{BB962C8B-B14F-4D97-AF65-F5344CB8AC3E}">
        <p14:creationId xmlns:p14="http://schemas.microsoft.com/office/powerpoint/2010/main" val="34162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1995</Words>
  <Application>Microsoft Office PowerPoint</Application>
  <PresentationFormat>Custom</PresentationFormat>
  <Paragraphs>456</Paragraphs>
  <Slides>62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Implementation of Student Package in Bina Nusantara University</vt:lpstr>
      <vt:lpstr>Presenters</vt:lpstr>
      <vt:lpstr>Overview</vt:lpstr>
      <vt:lpstr>Agenda</vt:lpstr>
      <vt:lpstr>Bina Nusantara Profile</vt:lpstr>
      <vt:lpstr>Vision and Mission</vt:lpstr>
      <vt:lpstr>Three Decades of Education Excellence</vt:lpstr>
      <vt:lpstr>PowerPoint Presentation</vt:lpstr>
      <vt:lpstr>Organization Structure</vt:lpstr>
      <vt:lpstr>Bina Nusantara University</vt:lpstr>
      <vt:lpstr>Back in 2012…</vt:lpstr>
      <vt:lpstr>Campus Solution Implementation</vt:lpstr>
      <vt:lpstr>Binus Campus Solutions</vt:lpstr>
      <vt:lpstr>Student Package Implementation</vt:lpstr>
      <vt:lpstr>What is Student Package?</vt:lpstr>
      <vt:lpstr>Background</vt:lpstr>
      <vt:lpstr>Why Student Package?</vt:lpstr>
      <vt:lpstr>Term Format</vt:lpstr>
      <vt:lpstr>Package Code Format</vt:lpstr>
      <vt:lpstr>Package Code - Academic Program Code</vt:lpstr>
      <vt:lpstr>Package Code - Academic Plan Code</vt:lpstr>
      <vt:lpstr>Package Code - Level of Study</vt:lpstr>
      <vt:lpstr>Package Code - Campus</vt:lpstr>
      <vt:lpstr>Package Code - Program</vt:lpstr>
      <vt:lpstr>Package Code - Shift</vt:lpstr>
      <vt:lpstr>Package Code - Semester</vt:lpstr>
      <vt:lpstr>Package Code – Running Number</vt:lpstr>
      <vt:lpstr>Student Package Pre Requisite</vt:lpstr>
      <vt:lpstr>Pre Req 1: Academic Plan Unit Load</vt:lpstr>
      <vt:lpstr>Pre Req 2: Campus Initial</vt:lpstr>
      <vt:lpstr>Pre Req 3: Class Requisite Entity Group</vt:lpstr>
      <vt:lpstr>Pre Req 4: Component Initial Pattern</vt:lpstr>
      <vt:lpstr>Pre Req 5: Define Requirement Groups</vt:lpstr>
      <vt:lpstr>Pre Req 6: Course Component Capacity</vt:lpstr>
      <vt:lpstr>Student Package Flow Chart</vt:lpstr>
      <vt:lpstr>Student Package Module</vt:lpstr>
      <vt:lpstr>1. Generate Open Courses (1/2)</vt:lpstr>
      <vt:lpstr>1. Generate Open Courses (2/2)</vt:lpstr>
      <vt:lpstr>2. Display Open Courses</vt:lpstr>
      <vt:lpstr>3. Generate Package (1/2)</vt:lpstr>
      <vt:lpstr>3. Generate Package (2/2)</vt:lpstr>
      <vt:lpstr>4. Package Result (1/2)</vt:lpstr>
      <vt:lpstr>4. Package Result (2/2)</vt:lpstr>
      <vt:lpstr>5. Student Package</vt:lpstr>
      <vt:lpstr>6. Manage Student Package</vt:lpstr>
      <vt:lpstr>7. Upload Student Package (1/2)</vt:lpstr>
      <vt:lpstr>7. Upload Student Package (2/2)</vt:lpstr>
      <vt:lpstr>8. Generate Package Block (1/2)</vt:lpstr>
      <vt:lpstr>8. Generate Package Block (2/2)</vt:lpstr>
      <vt:lpstr>9. Display Package Class Block</vt:lpstr>
      <vt:lpstr>10. Display Student Package Block</vt:lpstr>
      <vt:lpstr>11. Manage Student Package Block</vt:lpstr>
      <vt:lpstr>12. Upload Student Package Block (1/2)</vt:lpstr>
      <vt:lpstr>12. Upload Student Package Block (2/2)</vt:lpstr>
      <vt:lpstr>13. Mass Package Enrollment (1/2)</vt:lpstr>
      <vt:lpstr>13. Mass Package Enrollment (2/2)</vt:lpstr>
      <vt:lpstr>Student Package Conclusion</vt:lpstr>
      <vt:lpstr>Lesson Learned</vt:lpstr>
      <vt:lpstr>Lesson Learned</vt:lpstr>
      <vt:lpstr>PowerPoint Presentation</vt:lpstr>
      <vt:lpstr>Presenters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hnugroho@binus.edu</dc:creator>
  <cp:lastModifiedBy>HANANTO</cp:lastModifiedBy>
  <cp:revision>290</cp:revision>
  <dcterms:created xsi:type="dcterms:W3CDTF">2014-01-27T02:13:18Z</dcterms:created>
  <dcterms:modified xsi:type="dcterms:W3CDTF">2015-11-04T15:26:21Z</dcterms:modified>
</cp:coreProperties>
</file>