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43"/>
  </p:notesMasterIdLst>
  <p:handoutMasterIdLst>
    <p:handoutMasterId r:id="rId44"/>
  </p:handoutMasterIdLst>
  <p:sldIdLst>
    <p:sldId id="259" r:id="rId5"/>
    <p:sldId id="260" r:id="rId6"/>
    <p:sldId id="319" r:id="rId7"/>
    <p:sldId id="320" r:id="rId8"/>
    <p:sldId id="286" r:id="rId9"/>
    <p:sldId id="321" r:id="rId10"/>
    <p:sldId id="266" r:id="rId11"/>
    <p:sldId id="289" r:id="rId12"/>
    <p:sldId id="322" r:id="rId13"/>
    <p:sldId id="290" r:id="rId14"/>
    <p:sldId id="298" r:id="rId15"/>
    <p:sldId id="270" r:id="rId16"/>
    <p:sldId id="273" r:id="rId17"/>
    <p:sldId id="333" r:id="rId18"/>
    <p:sldId id="336" r:id="rId19"/>
    <p:sldId id="337" r:id="rId20"/>
    <p:sldId id="332" r:id="rId21"/>
    <p:sldId id="295" r:id="rId22"/>
    <p:sldId id="338" r:id="rId23"/>
    <p:sldId id="313" r:id="rId24"/>
    <p:sldId id="299" r:id="rId25"/>
    <p:sldId id="300" r:id="rId26"/>
    <p:sldId id="328" r:id="rId27"/>
    <p:sldId id="302" r:id="rId28"/>
    <p:sldId id="310" r:id="rId29"/>
    <p:sldId id="312" r:id="rId30"/>
    <p:sldId id="317" r:id="rId31"/>
    <p:sldId id="330" r:id="rId32"/>
    <p:sldId id="303" r:id="rId33"/>
    <p:sldId id="318" r:id="rId34"/>
    <p:sldId id="304" r:id="rId35"/>
    <p:sldId id="305" r:id="rId36"/>
    <p:sldId id="306" r:id="rId37"/>
    <p:sldId id="307" r:id="rId38"/>
    <p:sldId id="308" r:id="rId39"/>
    <p:sldId id="281" r:id="rId40"/>
    <p:sldId id="327" r:id="rId41"/>
    <p:sldId id="28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a:srgbClr val="D3C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3" autoAdjust="0"/>
    <p:restoredTop sz="95652" autoAdjust="0"/>
  </p:normalViewPr>
  <p:slideViewPr>
    <p:cSldViewPr snapToGrid="0">
      <p:cViewPr varScale="1">
        <p:scale>
          <a:sx n="90" d="100"/>
          <a:sy n="90" d="100"/>
        </p:scale>
        <p:origin x="1114" y="62"/>
      </p:cViewPr>
      <p:guideLst/>
    </p:cSldViewPr>
  </p:slideViewPr>
  <p:outlineViewPr>
    <p:cViewPr>
      <p:scale>
        <a:sx n="33" d="100"/>
        <a:sy n="33" d="100"/>
      </p:scale>
      <p:origin x="0" y="-9566"/>
    </p:cViewPr>
  </p:outlineViewPr>
  <p:notesTextViewPr>
    <p:cViewPr>
      <p:scale>
        <a:sx n="3" d="2"/>
        <a:sy n="3" d="2"/>
      </p:scale>
      <p:origin x="0" y="0"/>
    </p:cViewPr>
  </p:notesTextViewPr>
  <p:sorterViewPr>
    <p:cViewPr>
      <p:scale>
        <a:sx n="100" d="100"/>
        <a:sy n="100" d="100"/>
      </p:scale>
      <p:origin x="0" y="-106"/>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da Samayoa" userId="7c1a7ced-d434-4f20-b338-51f76ded3729" providerId="ADAL" clId="{45F5A776-D609-4A19-B9FF-72337382542B}"/>
    <pc:docChg chg="undo custSel modSld">
      <pc:chgData name="Lizda Samayoa" userId="7c1a7ced-d434-4f20-b338-51f76ded3729" providerId="ADAL" clId="{45F5A776-D609-4A19-B9FF-72337382542B}" dt="2018-04-24T22:04:43.365" v="110"/>
      <pc:docMkLst>
        <pc:docMk/>
      </pc:docMkLst>
      <pc:sldChg chg="addSp delSp">
        <pc:chgData name="Lizda Samayoa" userId="7c1a7ced-d434-4f20-b338-51f76ded3729" providerId="ADAL" clId="{45F5A776-D609-4A19-B9FF-72337382542B}" dt="2018-04-24T22:02:33.941" v="61"/>
        <pc:sldMkLst>
          <pc:docMk/>
          <pc:sldMk cId="2410663628" sldId="257"/>
        </pc:sldMkLst>
        <pc:spChg chg="del">
          <ac:chgData name="Lizda Samayoa" userId="7c1a7ced-d434-4f20-b338-51f76ded3729" providerId="ADAL" clId="{45F5A776-D609-4A19-B9FF-72337382542B}" dt="2018-04-24T22:02:28.334" v="58" actId="478"/>
          <ac:spMkLst>
            <pc:docMk/>
            <pc:sldMk cId="2410663628" sldId="257"/>
            <ac:spMk id="3" creationId="{00000000-0000-0000-0000-000000000000}"/>
          </ac:spMkLst>
        </pc:spChg>
        <pc:spChg chg="add del">
          <ac:chgData name="Lizda Samayoa" userId="7c1a7ced-d434-4f20-b338-51f76ded3729" providerId="ADAL" clId="{45F5A776-D609-4A19-B9FF-72337382542B}" dt="2018-04-24T22:02:27.407" v="57"/>
          <ac:spMkLst>
            <pc:docMk/>
            <pc:sldMk cId="2410663628" sldId="257"/>
            <ac:spMk id="16" creationId="{794146DF-820C-4E22-B8E7-0569063C63B1}"/>
          </ac:spMkLst>
        </pc:spChg>
        <pc:spChg chg="add del">
          <ac:chgData name="Lizda Samayoa" userId="7c1a7ced-d434-4f20-b338-51f76ded3729" providerId="ADAL" clId="{45F5A776-D609-4A19-B9FF-72337382542B}" dt="2018-04-24T22:02:33.495" v="60" actId="478"/>
          <ac:spMkLst>
            <pc:docMk/>
            <pc:sldMk cId="2410663628" sldId="257"/>
            <ac:spMk id="26" creationId="{609A5AE0-02DA-4209-9407-00065227FDAC}"/>
          </ac:spMkLst>
        </pc:spChg>
        <pc:spChg chg="add">
          <ac:chgData name="Lizda Samayoa" userId="7c1a7ced-d434-4f20-b338-51f76ded3729" providerId="ADAL" clId="{45F5A776-D609-4A19-B9FF-72337382542B}" dt="2018-04-24T22:02:33.941" v="61"/>
          <ac:spMkLst>
            <pc:docMk/>
            <pc:sldMk cId="2410663628" sldId="257"/>
            <ac:spMk id="27" creationId="{2449BB07-9DE1-4742-B6AB-35E2D8C20D90}"/>
          </ac:spMkLst>
        </pc:spChg>
      </pc:sldChg>
      <pc:sldChg chg="addSp delSp modSp">
        <pc:chgData name="Lizda Samayoa" userId="7c1a7ced-d434-4f20-b338-51f76ded3729" providerId="ADAL" clId="{45F5A776-D609-4A19-B9FF-72337382542B}" dt="2018-04-24T22:01:49.406" v="45" actId="20577"/>
        <pc:sldMkLst>
          <pc:docMk/>
          <pc:sldMk cId="3876221716" sldId="259"/>
        </pc:sldMkLst>
        <pc:spChg chg="mod">
          <ac:chgData name="Lizda Samayoa" userId="7c1a7ced-d434-4f20-b338-51f76ded3729" providerId="ADAL" clId="{45F5A776-D609-4A19-B9FF-72337382542B}" dt="2018-04-24T22:01:49.406" v="45" actId="20577"/>
          <ac:spMkLst>
            <pc:docMk/>
            <pc:sldMk cId="3876221716" sldId="259"/>
            <ac:spMk id="3" creationId="{00000000-0000-0000-0000-000000000000}"/>
          </ac:spMkLst>
        </pc:spChg>
        <pc:spChg chg="add del mod ord">
          <ac:chgData name="Lizda Samayoa" userId="7c1a7ced-d434-4f20-b338-51f76ded3729" providerId="ADAL" clId="{45F5A776-D609-4A19-B9FF-72337382542B}" dt="2018-04-24T21:58:34.727" v="27" actId="478"/>
          <ac:spMkLst>
            <pc:docMk/>
            <pc:sldMk cId="3876221716" sldId="259"/>
            <ac:spMk id="9" creationId="{9481E8F1-86F5-48D2-8DEA-49127D81B49D}"/>
          </ac:spMkLst>
        </pc:spChg>
        <pc:spChg chg="add mod ord">
          <ac:chgData name="Lizda Samayoa" userId="7c1a7ced-d434-4f20-b338-51f76ded3729" providerId="ADAL" clId="{45F5A776-D609-4A19-B9FF-72337382542B}" dt="2018-04-24T21:58:45.433" v="30" actId="167"/>
          <ac:spMkLst>
            <pc:docMk/>
            <pc:sldMk cId="3876221716" sldId="259"/>
            <ac:spMk id="10" creationId="{5B066116-181F-4C4B-9291-E978987A28F4}"/>
          </ac:spMkLst>
        </pc:spChg>
        <pc:picChg chg="mod">
          <ac:chgData name="Lizda Samayoa" userId="7c1a7ced-d434-4f20-b338-51f76ded3729" providerId="ADAL" clId="{45F5A776-D609-4A19-B9FF-72337382542B}" dt="2018-04-24T21:59:35.409" v="35" actId="1076"/>
          <ac:picMkLst>
            <pc:docMk/>
            <pc:sldMk cId="3876221716" sldId="259"/>
            <ac:picMk id="5" creationId="{00000000-0000-0000-0000-000000000000}"/>
          </ac:picMkLst>
        </pc:picChg>
        <pc:picChg chg="add del">
          <ac:chgData name="Lizda Samayoa" userId="7c1a7ced-d434-4f20-b338-51f76ded3729" providerId="ADAL" clId="{45F5A776-D609-4A19-B9FF-72337382542B}" dt="2018-04-24T21:56:37.047" v="12" actId="478"/>
          <ac:picMkLst>
            <pc:docMk/>
            <pc:sldMk cId="3876221716" sldId="259"/>
            <ac:picMk id="7" creationId="{00000000-0000-0000-0000-000000000000}"/>
          </ac:picMkLst>
        </pc:picChg>
        <pc:picChg chg="add mod">
          <ac:chgData name="Lizda Samayoa" userId="7c1a7ced-d434-4f20-b338-51f76ded3729" providerId="ADAL" clId="{45F5A776-D609-4A19-B9FF-72337382542B}" dt="2018-04-24T21:59:30.632" v="34" actId="14100"/>
          <ac:picMkLst>
            <pc:docMk/>
            <pc:sldMk cId="3876221716" sldId="259"/>
            <ac:picMk id="8" creationId="{8CDBDDFF-E76E-4941-B95C-C4D37E832230}"/>
          </ac:picMkLst>
        </pc:picChg>
      </pc:sldChg>
      <pc:sldChg chg="addSp delSp">
        <pc:chgData name="Lizda Samayoa" userId="7c1a7ced-d434-4f20-b338-51f76ded3729" providerId="ADAL" clId="{45F5A776-D609-4A19-B9FF-72337382542B}" dt="2018-04-24T22:02:01.132" v="49"/>
        <pc:sldMkLst>
          <pc:docMk/>
          <pc:sldMk cId="829274983" sldId="260"/>
        </pc:sldMkLst>
        <pc:spChg chg="del">
          <ac:chgData name="Lizda Samayoa" userId="7c1a7ced-d434-4f20-b338-51f76ded3729" providerId="ADAL" clId="{45F5A776-D609-4A19-B9FF-72337382542B}" dt="2018-04-24T22:02:00.215" v="48" actId="478"/>
          <ac:spMkLst>
            <pc:docMk/>
            <pc:sldMk cId="829274983" sldId="260"/>
            <ac:spMk id="10" creationId="{00000000-0000-0000-0000-000000000000}"/>
          </ac:spMkLst>
        </pc:spChg>
        <pc:spChg chg="add del">
          <ac:chgData name="Lizda Samayoa" userId="7c1a7ced-d434-4f20-b338-51f76ded3729" providerId="ADAL" clId="{45F5A776-D609-4A19-B9FF-72337382542B}" dt="2018-04-24T22:01:58.760" v="47"/>
          <ac:spMkLst>
            <pc:docMk/>
            <pc:sldMk cId="829274983" sldId="260"/>
            <ac:spMk id="11" creationId="{A111ADAB-2CC4-42B2-9818-324784115B5A}"/>
          </ac:spMkLst>
        </pc:spChg>
        <pc:spChg chg="add">
          <ac:chgData name="Lizda Samayoa" userId="7c1a7ced-d434-4f20-b338-51f76ded3729" providerId="ADAL" clId="{45F5A776-D609-4A19-B9FF-72337382542B}" dt="2018-04-24T22:02:01.132" v="49"/>
          <ac:spMkLst>
            <pc:docMk/>
            <pc:sldMk cId="829274983" sldId="260"/>
            <ac:spMk id="12" creationId="{E51EEB76-F292-461A-88BC-6BDF641234C5}"/>
          </ac:spMkLst>
        </pc:spChg>
      </pc:sldChg>
      <pc:sldChg chg="addSp delSp">
        <pc:chgData name="Lizda Samayoa" userId="7c1a7ced-d434-4f20-b338-51f76ded3729" providerId="ADAL" clId="{45F5A776-D609-4A19-B9FF-72337382542B}" dt="2018-04-24T22:02:21.836" v="55"/>
        <pc:sldMkLst>
          <pc:docMk/>
          <pc:sldMk cId="56921505" sldId="261"/>
        </pc:sldMkLst>
        <pc:spChg chg="del">
          <ac:chgData name="Lizda Samayoa" userId="7c1a7ced-d434-4f20-b338-51f76ded3729" providerId="ADAL" clId="{45F5A776-D609-4A19-B9FF-72337382542B}" dt="2018-04-24T22:02:21.455" v="54" actId="478"/>
          <ac:spMkLst>
            <pc:docMk/>
            <pc:sldMk cId="56921505" sldId="261"/>
            <ac:spMk id="4" creationId="{00000000-0000-0000-0000-000000000000}"/>
          </ac:spMkLst>
        </pc:spChg>
        <pc:spChg chg="add">
          <ac:chgData name="Lizda Samayoa" userId="7c1a7ced-d434-4f20-b338-51f76ded3729" providerId="ADAL" clId="{45F5A776-D609-4A19-B9FF-72337382542B}" dt="2018-04-24T22:02:21.836" v="55"/>
          <ac:spMkLst>
            <pc:docMk/>
            <pc:sldMk cId="56921505" sldId="261"/>
            <ac:spMk id="5" creationId="{C9A9B778-8EA0-4B47-BF18-CCB1A807AE42}"/>
          </ac:spMkLst>
        </pc:spChg>
      </pc:sldChg>
      <pc:sldChg chg="addSp delSp">
        <pc:chgData name="Lizda Samayoa" userId="7c1a7ced-d434-4f20-b338-51f76ded3729" providerId="ADAL" clId="{45F5A776-D609-4A19-B9FF-72337382542B}" dt="2018-04-24T22:02:37.756" v="63"/>
        <pc:sldMkLst>
          <pc:docMk/>
          <pc:sldMk cId="4114758641" sldId="262"/>
        </pc:sldMkLst>
        <pc:spChg chg="del">
          <ac:chgData name="Lizda Samayoa" userId="7c1a7ced-d434-4f20-b338-51f76ded3729" providerId="ADAL" clId="{45F5A776-D609-4A19-B9FF-72337382542B}" dt="2018-04-24T22:02:37.383" v="62" actId="478"/>
          <ac:spMkLst>
            <pc:docMk/>
            <pc:sldMk cId="4114758641" sldId="262"/>
            <ac:spMk id="4" creationId="{00000000-0000-0000-0000-000000000000}"/>
          </ac:spMkLst>
        </pc:spChg>
        <pc:spChg chg="add">
          <ac:chgData name="Lizda Samayoa" userId="7c1a7ced-d434-4f20-b338-51f76ded3729" providerId="ADAL" clId="{45F5A776-D609-4A19-B9FF-72337382542B}" dt="2018-04-24T22:02:37.756" v="63"/>
          <ac:spMkLst>
            <pc:docMk/>
            <pc:sldMk cId="4114758641" sldId="262"/>
            <ac:spMk id="5" creationId="{A4DED9CD-6738-4BB5-8C42-8838EF3E7D4F}"/>
          </ac:spMkLst>
        </pc:spChg>
      </pc:sldChg>
      <pc:sldChg chg="addSp delSp">
        <pc:chgData name="Lizda Samayoa" userId="7c1a7ced-d434-4f20-b338-51f76ded3729" providerId="ADAL" clId="{45F5A776-D609-4A19-B9FF-72337382542B}" dt="2018-04-24T22:02:56.843" v="73"/>
        <pc:sldMkLst>
          <pc:docMk/>
          <pc:sldMk cId="3487945672" sldId="263"/>
        </pc:sldMkLst>
        <pc:spChg chg="del">
          <ac:chgData name="Lizda Samayoa" userId="7c1a7ced-d434-4f20-b338-51f76ded3729" providerId="ADAL" clId="{45F5A776-D609-4A19-B9FF-72337382542B}" dt="2018-04-24T22:02:56.439" v="72" actId="478"/>
          <ac:spMkLst>
            <pc:docMk/>
            <pc:sldMk cId="3487945672" sldId="263"/>
            <ac:spMk id="4" creationId="{00000000-0000-0000-0000-000000000000}"/>
          </ac:spMkLst>
        </pc:spChg>
        <pc:spChg chg="add">
          <ac:chgData name="Lizda Samayoa" userId="7c1a7ced-d434-4f20-b338-51f76ded3729" providerId="ADAL" clId="{45F5A776-D609-4A19-B9FF-72337382542B}" dt="2018-04-24T22:02:56.843" v="73"/>
          <ac:spMkLst>
            <pc:docMk/>
            <pc:sldMk cId="3487945672" sldId="263"/>
            <ac:spMk id="5" creationId="{CD0ED92C-E9A9-4CEB-8AC6-29FB9D279005}"/>
          </ac:spMkLst>
        </pc:spChg>
      </pc:sldChg>
      <pc:sldChg chg="addSp delSp">
        <pc:chgData name="Lizda Samayoa" userId="7c1a7ced-d434-4f20-b338-51f76ded3729" providerId="ADAL" clId="{45F5A776-D609-4A19-B9FF-72337382542B}" dt="2018-04-24T22:03:17.916" v="83"/>
        <pc:sldMkLst>
          <pc:docMk/>
          <pc:sldMk cId="1605080964" sldId="264"/>
        </pc:sldMkLst>
        <pc:spChg chg="del">
          <ac:chgData name="Lizda Samayoa" userId="7c1a7ced-d434-4f20-b338-51f76ded3729" providerId="ADAL" clId="{45F5A776-D609-4A19-B9FF-72337382542B}" dt="2018-04-24T22:03:17.543" v="82" actId="478"/>
          <ac:spMkLst>
            <pc:docMk/>
            <pc:sldMk cId="1605080964" sldId="264"/>
            <ac:spMk id="4" creationId="{00000000-0000-0000-0000-000000000000}"/>
          </ac:spMkLst>
        </pc:spChg>
        <pc:spChg chg="add">
          <ac:chgData name="Lizda Samayoa" userId="7c1a7ced-d434-4f20-b338-51f76ded3729" providerId="ADAL" clId="{45F5A776-D609-4A19-B9FF-72337382542B}" dt="2018-04-24T22:03:17.916" v="83"/>
          <ac:spMkLst>
            <pc:docMk/>
            <pc:sldMk cId="1605080964" sldId="264"/>
            <ac:spMk id="5" creationId="{DCF9D4D6-D5BE-4934-A2E8-6CA6F3187475}"/>
          </ac:spMkLst>
        </pc:spChg>
      </pc:sldChg>
      <pc:sldChg chg="addSp delSp">
        <pc:chgData name="Lizda Samayoa" userId="7c1a7ced-d434-4f20-b338-51f76ded3729" providerId="ADAL" clId="{45F5A776-D609-4A19-B9FF-72337382542B}" dt="2018-04-24T22:03:31.444" v="89"/>
        <pc:sldMkLst>
          <pc:docMk/>
          <pc:sldMk cId="1534613393" sldId="265"/>
        </pc:sldMkLst>
        <pc:spChg chg="del">
          <ac:chgData name="Lizda Samayoa" userId="7c1a7ced-d434-4f20-b338-51f76ded3729" providerId="ADAL" clId="{45F5A776-D609-4A19-B9FF-72337382542B}" dt="2018-04-24T22:03:31.095" v="88" actId="478"/>
          <ac:spMkLst>
            <pc:docMk/>
            <pc:sldMk cId="1534613393" sldId="265"/>
            <ac:spMk id="4" creationId="{00000000-0000-0000-0000-000000000000}"/>
          </ac:spMkLst>
        </pc:spChg>
        <pc:spChg chg="add">
          <ac:chgData name="Lizda Samayoa" userId="7c1a7ced-d434-4f20-b338-51f76ded3729" providerId="ADAL" clId="{45F5A776-D609-4A19-B9FF-72337382542B}" dt="2018-04-24T22:03:31.444" v="89"/>
          <ac:spMkLst>
            <pc:docMk/>
            <pc:sldMk cId="1534613393" sldId="265"/>
            <ac:spMk id="5" creationId="{F089262B-03F9-4E27-A2A6-990D91D22820}"/>
          </ac:spMkLst>
        </pc:spChg>
      </pc:sldChg>
      <pc:sldChg chg="addSp delSp">
        <pc:chgData name="Lizda Samayoa" userId="7c1a7ced-d434-4f20-b338-51f76ded3729" providerId="ADAL" clId="{45F5A776-D609-4A19-B9FF-72337382542B}" dt="2018-04-24T22:02:41.955" v="65"/>
        <pc:sldMkLst>
          <pc:docMk/>
          <pc:sldMk cId="2285978049" sldId="266"/>
        </pc:sldMkLst>
        <pc:spChg chg="del">
          <ac:chgData name="Lizda Samayoa" userId="7c1a7ced-d434-4f20-b338-51f76ded3729" providerId="ADAL" clId="{45F5A776-D609-4A19-B9FF-72337382542B}" dt="2018-04-24T22:02:41.622" v="64" actId="478"/>
          <ac:spMkLst>
            <pc:docMk/>
            <pc:sldMk cId="2285978049" sldId="266"/>
            <ac:spMk id="4" creationId="{00000000-0000-0000-0000-000000000000}"/>
          </ac:spMkLst>
        </pc:spChg>
        <pc:spChg chg="add">
          <ac:chgData name="Lizda Samayoa" userId="7c1a7ced-d434-4f20-b338-51f76ded3729" providerId="ADAL" clId="{45F5A776-D609-4A19-B9FF-72337382542B}" dt="2018-04-24T22:02:41.955" v="65"/>
          <ac:spMkLst>
            <pc:docMk/>
            <pc:sldMk cId="2285978049" sldId="266"/>
            <ac:spMk id="5" creationId="{13A90641-D635-4A26-8264-E0695A0E2A6D}"/>
          </ac:spMkLst>
        </pc:spChg>
      </pc:sldChg>
      <pc:sldChg chg="addSp delSp">
        <pc:chgData name="Lizda Samayoa" userId="7c1a7ced-d434-4f20-b338-51f76ded3729" providerId="ADAL" clId="{45F5A776-D609-4A19-B9FF-72337382542B}" dt="2018-04-24T22:02:15.803" v="53"/>
        <pc:sldMkLst>
          <pc:docMk/>
          <pc:sldMk cId="3348978084" sldId="268"/>
        </pc:sldMkLst>
        <pc:spChg chg="del">
          <ac:chgData name="Lizda Samayoa" userId="7c1a7ced-d434-4f20-b338-51f76ded3729" providerId="ADAL" clId="{45F5A776-D609-4A19-B9FF-72337382542B}" dt="2018-04-24T22:02:15.343" v="52" actId="478"/>
          <ac:spMkLst>
            <pc:docMk/>
            <pc:sldMk cId="3348978084" sldId="268"/>
            <ac:spMk id="3" creationId="{00000000-0000-0000-0000-000000000000}"/>
          </ac:spMkLst>
        </pc:spChg>
        <pc:spChg chg="add">
          <ac:chgData name="Lizda Samayoa" userId="7c1a7ced-d434-4f20-b338-51f76ded3729" providerId="ADAL" clId="{45F5A776-D609-4A19-B9FF-72337382542B}" dt="2018-04-24T22:02:15.803" v="53"/>
          <ac:spMkLst>
            <pc:docMk/>
            <pc:sldMk cId="3348978084" sldId="268"/>
            <ac:spMk id="7" creationId="{33F4C823-5B6C-41BC-AC0E-7113C564382A}"/>
          </ac:spMkLst>
        </pc:spChg>
      </pc:sldChg>
      <pc:sldChg chg="addSp delSp">
        <pc:chgData name="Lizda Samayoa" userId="7c1a7ced-d434-4f20-b338-51f76ded3729" providerId="ADAL" clId="{45F5A776-D609-4A19-B9FF-72337382542B}" dt="2018-04-24T22:02:08.755" v="51"/>
        <pc:sldMkLst>
          <pc:docMk/>
          <pc:sldMk cId="3108970075" sldId="269"/>
        </pc:sldMkLst>
        <pc:spChg chg="del">
          <ac:chgData name="Lizda Samayoa" userId="7c1a7ced-d434-4f20-b338-51f76ded3729" providerId="ADAL" clId="{45F5A776-D609-4A19-B9FF-72337382542B}" dt="2018-04-24T22:02:08.279" v="50" actId="478"/>
          <ac:spMkLst>
            <pc:docMk/>
            <pc:sldMk cId="3108970075" sldId="269"/>
            <ac:spMk id="3" creationId="{00000000-0000-0000-0000-000000000000}"/>
          </ac:spMkLst>
        </pc:spChg>
        <pc:spChg chg="add">
          <ac:chgData name="Lizda Samayoa" userId="7c1a7ced-d434-4f20-b338-51f76ded3729" providerId="ADAL" clId="{45F5A776-D609-4A19-B9FF-72337382542B}" dt="2018-04-24T22:02:08.755" v="51"/>
          <ac:spMkLst>
            <pc:docMk/>
            <pc:sldMk cId="3108970075" sldId="269"/>
            <ac:spMk id="6" creationId="{CA7ECCF4-C992-4CA5-91C3-5760B94E9754}"/>
          </ac:spMkLst>
        </pc:spChg>
      </pc:sldChg>
      <pc:sldChg chg="addSp delSp">
        <pc:chgData name="Lizda Samayoa" userId="7c1a7ced-d434-4f20-b338-51f76ded3729" providerId="ADAL" clId="{45F5A776-D609-4A19-B9FF-72337382542B}" dt="2018-04-24T22:02:45.869" v="67"/>
        <pc:sldMkLst>
          <pc:docMk/>
          <pc:sldMk cId="3661196256" sldId="270"/>
        </pc:sldMkLst>
        <pc:spChg chg="del">
          <ac:chgData name="Lizda Samayoa" userId="7c1a7ced-d434-4f20-b338-51f76ded3729" providerId="ADAL" clId="{45F5A776-D609-4A19-B9FF-72337382542B}" dt="2018-04-24T22:02:45.543" v="66" actId="478"/>
          <ac:spMkLst>
            <pc:docMk/>
            <pc:sldMk cId="3661196256" sldId="270"/>
            <ac:spMk id="3" creationId="{00000000-0000-0000-0000-000000000000}"/>
          </ac:spMkLst>
        </pc:spChg>
        <pc:spChg chg="add">
          <ac:chgData name="Lizda Samayoa" userId="7c1a7ced-d434-4f20-b338-51f76ded3729" providerId="ADAL" clId="{45F5A776-D609-4A19-B9FF-72337382542B}" dt="2018-04-24T22:02:45.869" v="67"/>
          <ac:spMkLst>
            <pc:docMk/>
            <pc:sldMk cId="3661196256" sldId="270"/>
            <ac:spMk id="7" creationId="{104F29AD-8881-41A9-A20A-8E371C5F6678}"/>
          </ac:spMkLst>
        </pc:spChg>
      </pc:sldChg>
      <pc:sldChg chg="addSp delSp">
        <pc:chgData name="Lizda Samayoa" userId="7c1a7ced-d434-4f20-b338-51f76ded3729" providerId="ADAL" clId="{45F5A776-D609-4A19-B9FF-72337382542B}" dt="2018-04-24T22:02:52.420" v="71"/>
        <pc:sldMkLst>
          <pc:docMk/>
          <pc:sldMk cId="1569887037" sldId="271"/>
        </pc:sldMkLst>
        <pc:spChg chg="del">
          <ac:chgData name="Lizda Samayoa" userId="7c1a7ced-d434-4f20-b338-51f76ded3729" providerId="ADAL" clId="{45F5A776-D609-4A19-B9FF-72337382542B}" dt="2018-04-24T22:02:51.510" v="70" actId="478"/>
          <ac:spMkLst>
            <pc:docMk/>
            <pc:sldMk cId="1569887037" sldId="271"/>
            <ac:spMk id="3" creationId="{00000000-0000-0000-0000-000000000000}"/>
          </ac:spMkLst>
        </pc:spChg>
        <pc:spChg chg="add del">
          <ac:chgData name="Lizda Samayoa" userId="7c1a7ced-d434-4f20-b338-51f76ded3729" providerId="ADAL" clId="{45F5A776-D609-4A19-B9FF-72337382542B}" dt="2018-04-24T22:02:51.103" v="69"/>
          <ac:spMkLst>
            <pc:docMk/>
            <pc:sldMk cId="1569887037" sldId="271"/>
            <ac:spMk id="5" creationId="{7B4CDA42-6E7E-41AA-83A4-A751223B62C5}"/>
          </ac:spMkLst>
        </pc:spChg>
        <pc:spChg chg="add">
          <ac:chgData name="Lizda Samayoa" userId="7c1a7ced-d434-4f20-b338-51f76ded3729" providerId="ADAL" clId="{45F5A776-D609-4A19-B9FF-72337382542B}" dt="2018-04-24T22:02:52.420" v="71"/>
          <ac:spMkLst>
            <pc:docMk/>
            <pc:sldMk cId="1569887037" sldId="271"/>
            <ac:spMk id="6" creationId="{3A3005C4-FC72-4597-8EF6-55C5CE8D6164}"/>
          </ac:spMkLst>
        </pc:spChg>
      </pc:sldChg>
      <pc:sldChg chg="addSp delSp modSp">
        <pc:chgData name="Lizda Samayoa" userId="7c1a7ced-d434-4f20-b338-51f76ded3729" providerId="ADAL" clId="{45F5A776-D609-4A19-B9FF-72337382542B}" dt="2018-04-24T22:03:05.223" v="77" actId="1035"/>
        <pc:sldMkLst>
          <pc:docMk/>
          <pc:sldMk cId="2114239694" sldId="272"/>
        </pc:sldMkLst>
        <pc:spChg chg="del">
          <ac:chgData name="Lizda Samayoa" userId="7c1a7ced-d434-4f20-b338-51f76ded3729" providerId="ADAL" clId="{45F5A776-D609-4A19-B9FF-72337382542B}" dt="2018-04-24T22:03:03.423" v="74" actId="478"/>
          <ac:spMkLst>
            <pc:docMk/>
            <pc:sldMk cId="2114239694" sldId="272"/>
            <ac:spMk id="5" creationId="{00000000-0000-0000-0000-000000000000}"/>
          </ac:spMkLst>
        </pc:spChg>
        <pc:spChg chg="add mod">
          <ac:chgData name="Lizda Samayoa" userId="7c1a7ced-d434-4f20-b338-51f76ded3729" providerId="ADAL" clId="{45F5A776-D609-4A19-B9FF-72337382542B}" dt="2018-04-24T22:03:05.223" v="77" actId="1035"/>
          <ac:spMkLst>
            <pc:docMk/>
            <pc:sldMk cId="2114239694" sldId="272"/>
            <ac:spMk id="6" creationId="{357E7C2E-5C90-468E-B414-0CFE2085F7CD}"/>
          </ac:spMkLst>
        </pc:spChg>
      </pc:sldChg>
      <pc:sldChg chg="addSp delSp">
        <pc:chgData name="Lizda Samayoa" userId="7c1a7ced-d434-4f20-b338-51f76ded3729" providerId="ADAL" clId="{45F5A776-D609-4A19-B9FF-72337382542B}" dt="2018-04-24T22:03:08.589" v="79"/>
        <pc:sldMkLst>
          <pc:docMk/>
          <pc:sldMk cId="437001691" sldId="273"/>
        </pc:sldMkLst>
        <pc:spChg chg="del">
          <ac:chgData name="Lizda Samayoa" userId="7c1a7ced-d434-4f20-b338-51f76ded3729" providerId="ADAL" clId="{45F5A776-D609-4A19-B9FF-72337382542B}" dt="2018-04-24T22:03:08.239" v="78" actId="478"/>
          <ac:spMkLst>
            <pc:docMk/>
            <pc:sldMk cId="437001691" sldId="273"/>
            <ac:spMk id="4" creationId="{00000000-0000-0000-0000-000000000000}"/>
          </ac:spMkLst>
        </pc:spChg>
        <pc:spChg chg="add">
          <ac:chgData name="Lizda Samayoa" userId="7c1a7ced-d434-4f20-b338-51f76ded3729" providerId="ADAL" clId="{45F5A776-D609-4A19-B9FF-72337382542B}" dt="2018-04-24T22:03:08.589" v="79"/>
          <ac:spMkLst>
            <pc:docMk/>
            <pc:sldMk cId="437001691" sldId="273"/>
            <ac:spMk id="6" creationId="{FDF38334-A6DC-4532-AE40-0E60B1E53D89}"/>
          </ac:spMkLst>
        </pc:spChg>
      </pc:sldChg>
      <pc:sldChg chg="addSp delSp">
        <pc:chgData name="Lizda Samayoa" userId="7c1a7ced-d434-4f20-b338-51f76ded3729" providerId="ADAL" clId="{45F5A776-D609-4A19-B9FF-72337382542B}" dt="2018-04-24T22:03:35.797" v="91"/>
        <pc:sldMkLst>
          <pc:docMk/>
          <pc:sldMk cId="1703895766" sldId="274"/>
        </pc:sldMkLst>
        <pc:spChg chg="del">
          <ac:chgData name="Lizda Samayoa" userId="7c1a7ced-d434-4f20-b338-51f76ded3729" providerId="ADAL" clId="{45F5A776-D609-4A19-B9FF-72337382542B}" dt="2018-04-24T22:03:35.503" v="90" actId="478"/>
          <ac:spMkLst>
            <pc:docMk/>
            <pc:sldMk cId="1703895766" sldId="274"/>
            <ac:spMk id="3" creationId="{00000000-0000-0000-0000-000000000000}"/>
          </ac:spMkLst>
        </pc:spChg>
        <pc:spChg chg="add">
          <ac:chgData name="Lizda Samayoa" userId="7c1a7ced-d434-4f20-b338-51f76ded3729" providerId="ADAL" clId="{45F5A776-D609-4A19-B9FF-72337382542B}" dt="2018-04-24T22:03:35.797" v="91"/>
          <ac:spMkLst>
            <pc:docMk/>
            <pc:sldMk cId="1703895766" sldId="274"/>
            <ac:spMk id="17" creationId="{E97021C4-9A79-4F35-963E-C296399AF5AB}"/>
          </ac:spMkLst>
        </pc:spChg>
      </pc:sldChg>
      <pc:sldChg chg="addSp delSp">
        <pc:chgData name="Lizda Samayoa" userId="7c1a7ced-d434-4f20-b338-51f76ded3729" providerId="ADAL" clId="{45F5A776-D609-4A19-B9FF-72337382542B}" dt="2018-04-24T22:03:12.260" v="81"/>
        <pc:sldMkLst>
          <pc:docMk/>
          <pc:sldMk cId="2744116074" sldId="275"/>
        </pc:sldMkLst>
        <pc:spChg chg="del">
          <ac:chgData name="Lizda Samayoa" userId="7c1a7ced-d434-4f20-b338-51f76ded3729" providerId="ADAL" clId="{45F5A776-D609-4A19-B9FF-72337382542B}" dt="2018-04-24T22:03:11.927" v="80" actId="478"/>
          <ac:spMkLst>
            <pc:docMk/>
            <pc:sldMk cId="2744116074" sldId="275"/>
            <ac:spMk id="2" creationId="{00000000-0000-0000-0000-000000000000}"/>
          </ac:spMkLst>
        </pc:spChg>
        <pc:spChg chg="add">
          <ac:chgData name="Lizda Samayoa" userId="7c1a7ced-d434-4f20-b338-51f76ded3729" providerId="ADAL" clId="{45F5A776-D609-4A19-B9FF-72337382542B}" dt="2018-04-24T22:03:12.260" v="81"/>
          <ac:spMkLst>
            <pc:docMk/>
            <pc:sldMk cId="2744116074" sldId="275"/>
            <ac:spMk id="5" creationId="{00AB7FA0-FE1F-4AF0-A809-77B5ABFD300A}"/>
          </ac:spMkLst>
        </pc:spChg>
      </pc:sldChg>
      <pc:sldChg chg="addSp delSp">
        <pc:chgData name="Lizda Samayoa" userId="7c1a7ced-d434-4f20-b338-51f76ded3729" providerId="ADAL" clId="{45F5A776-D609-4A19-B9FF-72337382542B}" dt="2018-04-24T22:03:24.357" v="85"/>
        <pc:sldMkLst>
          <pc:docMk/>
          <pc:sldMk cId="2283107635" sldId="276"/>
        </pc:sldMkLst>
        <pc:spChg chg="del">
          <ac:chgData name="Lizda Samayoa" userId="7c1a7ced-d434-4f20-b338-51f76ded3729" providerId="ADAL" clId="{45F5A776-D609-4A19-B9FF-72337382542B}" dt="2018-04-24T22:03:24.031" v="84" actId="478"/>
          <ac:spMkLst>
            <pc:docMk/>
            <pc:sldMk cId="2283107635" sldId="276"/>
            <ac:spMk id="3" creationId="{00000000-0000-0000-0000-000000000000}"/>
          </ac:spMkLst>
        </pc:spChg>
        <pc:spChg chg="add">
          <ac:chgData name="Lizda Samayoa" userId="7c1a7ced-d434-4f20-b338-51f76ded3729" providerId="ADAL" clId="{45F5A776-D609-4A19-B9FF-72337382542B}" dt="2018-04-24T22:03:24.357" v="85"/>
          <ac:spMkLst>
            <pc:docMk/>
            <pc:sldMk cId="2283107635" sldId="276"/>
            <ac:spMk id="6" creationId="{8AB4BBB0-88F1-4BAD-8B77-F8020106812E}"/>
          </ac:spMkLst>
        </pc:spChg>
      </pc:sldChg>
      <pc:sldChg chg="addSp delSp">
        <pc:chgData name="Lizda Samayoa" userId="7c1a7ced-d434-4f20-b338-51f76ded3729" providerId="ADAL" clId="{45F5A776-D609-4A19-B9FF-72337382542B}" dt="2018-04-24T22:03:48.061" v="97"/>
        <pc:sldMkLst>
          <pc:docMk/>
          <pc:sldMk cId="2395138641" sldId="277"/>
        </pc:sldMkLst>
        <pc:spChg chg="del">
          <ac:chgData name="Lizda Samayoa" userId="7c1a7ced-d434-4f20-b338-51f76ded3729" providerId="ADAL" clId="{45F5A776-D609-4A19-B9FF-72337382542B}" dt="2018-04-24T22:03:47.623" v="96" actId="478"/>
          <ac:spMkLst>
            <pc:docMk/>
            <pc:sldMk cId="2395138641" sldId="277"/>
            <ac:spMk id="3" creationId="{00000000-0000-0000-0000-000000000000}"/>
          </ac:spMkLst>
        </pc:spChg>
        <pc:spChg chg="add">
          <ac:chgData name="Lizda Samayoa" userId="7c1a7ced-d434-4f20-b338-51f76ded3729" providerId="ADAL" clId="{45F5A776-D609-4A19-B9FF-72337382542B}" dt="2018-04-24T22:03:48.061" v="97"/>
          <ac:spMkLst>
            <pc:docMk/>
            <pc:sldMk cId="2395138641" sldId="277"/>
            <ac:spMk id="6" creationId="{7F738B5B-6676-49E9-BC55-099ABCE3595E}"/>
          </ac:spMkLst>
        </pc:spChg>
      </pc:sldChg>
      <pc:sldChg chg="addSp delSp">
        <pc:chgData name="Lizda Samayoa" userId="7c1a7ced-d434-4f20-b338-51f76ded3729" providerId="ADAL" clId="{45F5A776-D609-4A19-B9FF-72337382542B}" dt="2018-04-24T22:03:39.125" v="93"/>
        <pc:sldMkLst>
          <pc:docMk/>
          <pc:sldMk cId="82922160" sldId="278"/>
        </pc:sldMkLst>
        <pc:spChg chg="del">
          <ac:chgData name="Lizda Samayoa" userId="7c1a7ced-d434-4f20-b338-51f76ded3729" providerId="ADAL" clId="{45F5A776-D609-4A19-B9FF-72337382542B}" dt="2018-04-24T22:03:38.847" v="92" actId="478"/>
          <ac:spMkLst>
            <pc:docMk/>
            <pc:sldMk cId="82922160" sldId="278"/>
            <ac:spMk id="3" creationId="{00000000-0000-0000-0000-000000000000}"/>
          </ac:spMkLst>
        </pc:spChg>
        <pc:spChg chg="add">
          <ac:chgData name="Lizda Samayoa" userId="7c1a7ced-d434-4f20-b338-51f76ded3729" providerId="ADAL" clId="{45F5A776-D609-4A19-B9FF-72337382542B}" dt="2018-04-24T22:03:39.125" v="93"/>
          <ac:spMkLst>
            <pc:docMk/>
            <pc:sldMk cId="82922160" sldId="278"/>
            <ac:spMk id="6" creationId="{3A33F5E5-228E-46CE-9AE6-EF6F13CBD9B0}"/>
          </ac:spMkLst>
        </pc:spChg>
      </pc:sldChg>
      <pc:sldChg chg="addSp delSp">
        <pc:chgData name="Lizda Samayoa" userId="7c1a7ced-d434-4f20-b338-51f76ded3729" providerId="ADAL" clId="{45F5A776-D609-4A19-B9FF-72337382542B}" dt="2018-04-24T22:03:43.060" v="95"/>
        <pc:sldMkLst>
          <pc:docMk/>
          <pc:sldMk cId="3361096339" sldId="279"/>
        </pc:sldMkLst>
        <pc:spChg chg="del">
          <ac:chgData name="Lizda Samayoa" userId="7c1a7ced-d434-4f20-b338-51f76ded3729" providerId="ADAL" clId="{45F5A776-D609-4A19-B9FF-72337382542B}" dt="2018-04-24T22:03:41.823" v="94" actId="478"/>
          <ac:spMkLst>
            <pc:docMk/>
            <pc:sldMk cId="3361096339" sldId="279"/>
            <ac:spMk id="3" creationId="{00000000-0000-0000-0000-000000000000}"/>
          </ac:spMkLst>
        </pc:spChg>
        <pc:spChg chg="add">
          <ac:chgData name="Lizda Samayoa" userId="7c1a7ced-d434-4f20-b338-51f76ded3729" providerId="ADAL" clId="{45F5A776-D609-4A19-B9FF-72337382542B}" dt="2018-04-24T22:03:43.060" v="95"/>
          <ac:spMkLst>
            <pc:docMk/>
            <pc:sldMk cId="3361096339" sldId="279"/>
            <ac:spMk id="6" creationId="{479B9282-FB72-40E1-8DBA-533D2E97BFD5}"/>
          </ac:spMkLst>
        </pc:spChg>
      </pc:sldChg>
      <pc:sldChg chg="addSp delSp">
        <pc:chgData name="Lizda Samayoa" userId="7c1a7ced-d434-4f20-b338-51f76ded3729" providerId="ADAL" clId="{45F5A776-D609-4A19-B9FF-72337382542B}" dt="2018-04-24T22:03:51.509" v="99"/>
        <pc:sldMkLst>
          <pc:docMk/>
          <pc:sldMk cId="2530919646" sldId="280"/>
        </pc:sldMkLst>
        <pc:spChg chg="del">
          <ac:chgData name="Lizda Samayoa" userId="7c1a7ced-d434-4f20-b338-51f76ded3729" providerId="ADAL" clId="{45F5A776-D609-4A19-B9FF-72337382542B}" dt="2018-04-24T22:03:51.111" v="98" actId="478"/>
          <ac:spMkLst>
            <pc:docMk/>
            <pc:sldMk cId="2530919646" sldId="280"/>
            <ac:spMk id="3" creationId="{00000000-0000-0000-0000-000000000000}"/>
          </ac:spMkLst>
        </pc:spChg>
        <pc:spChg chg="add">
          <ac:chgData name="Lizda Samayoa" userId="7c1a7ced-d434-4f20-b338-51f76ded3729" providerId="ADAL" clId="{45F5A776-D609-4A19-B9FF-72337382542B}" dt="2018-04-24T22:03:51.509" v="99"/>
          <ac:spMkLst>
            <pc:docMk/>
            <pc:sldMk cId="2530919646" sldId="280"/>
            <ac:spMk id="6" creationId="{D306E3F1-3464-4A88-9992-9B5D5FBB4C8B}"/>
          </ac:spMkLst>
        </pc:spChg>
      </pc:sldChg>
      <pc:sldChg chg="addSp delSp">
        <pc:chgData name="Lizda Samayoa" userId="7c1a7ced-d434-4f20-b338-51f76ded3729" providerId="ADAL" clId="{45F5A776-D609-4A19-B9FF-72337382542B}" dt="2018-04-24T22:03:55.772" v="101"/>
        <pc:sldMkLst>
          <pc:docMk/>
          <pc:sldMk cId="1486425105" sldId="281"/>
        </pc:sldMkLst>
        <pc:spChg chg="del">
          <ac:chgData name="Lizda Samayoa" userId="7c1a7ced-d434-4f20-b338-51f76ded3729" providerId="ADAL" clId="{45F5A776-D609-4A19-B9FF-72337382542B}" dt="2018-04-24T22:03:55.423" v="100" actId="478"/>
          <ac:spMkLst>
            <pc:docMk/>
            <pc:sldMk cId="1486425105" sldId="281"/>
            <ac:spMk id="4" creationId="{00000000-0000-0000-0000-000000000000}"/>
          </ac:spMkLst>
        </pc:spChg>
        <pc:spChg chg="add">
          <ac:chgData name="Lizda Samayoa" userId="7c1a7ced-d434-4f20-b338-51f76ded3729" providerId="ADAL" clId="{45F5A776-D609-4A19-B9FF-72337382542B}" dt="2018-04-24T22:03:55.772" v="101"/>
          <ac:spMkLst>
            <pc:docMk/>
            <pc:sldMk cId="1486425105" sldId="281"/>
            <ac:spMk id="5" creationId="{38B06EF8-CF9C-4791-A3C3-FDDC2851E0D4}"/>
          </ac:spMkLst>
        </pc:spChg>
      </pc:sldChg>
      <pc:sldChg chg="addSp delSp">
        <pc:chgData name="Lizda Samayoa" userId="7c1a7ced-d434-4f20-b338-51f76ded3729" providerId="ADAL" clId="{45F5A776-D609-4A19-B9FF-72337382542B}" dt="2018-04-24T22:04:43.365" v="110"/>
        <pc:sldMkLst>
          <pc:docMk/>
          <pc:sldMk cId="3684902411" sldId="282"/>
        </pc:sldMkLst>
        <pc:spChg chg="del">
          <ac:chgData name="Lizda Samayoa" userId="7c1a7ced-d434-4f20-b338-51f76ded3729" providerId="ADAL" clId="{45F5A776-D609-4A19-B9FF-72337382542B}" dt="2018-04-24T22:04:19.751" v="107" actId="478"/>
          <ac:spMkLst>
            <pc:docMk/>
            <pc:sldMk cId="3684902411" sldId="282"/>
            <ac:spMk id="3" creationId="{00000000-0000-0000-0000-000000000000}"/>
          </ac:spMkLst>
        </pc:spChg>
        <pc:spChg chg="add">
          <ac:chgData name="Lizda Samayoa" userId="7c1a7ced-d434-4f20-b338-51f76ded3729" providerId="ADAL" clId="{45F5A776-D609-4A19-B9FF-72337382542B}" dt="2018-04-24T22:04:20.189" v="108"/>
          <ac:spMkLst>
            <pc:docMk/>
            <pc:sldMk cId="3684902411" sldId="282"/>
            <ac:spMk id="7" creationId="{45D92035-F585-4171-89DA-3185020F0193}"/>
          </ac:spMkLst>
        </pc:spChg>
        <pc:spChg chg="add">
          <ac:chgData name="Lizda Samayoa" userId="7c1a7ced-d434-4f20-b338-51f76ded3729" providerId="ADAL" clId="{45F5A776-D609-4A19-B9FF-72337382542B}" dt="2018-04-24T22:04:43.365" v="110"/>
          <ac:spMkLst>
            <pc:docMk/>
            <pc:sldMk cId="3684902411" sldId="282"/>
            <ac:spMk id="10" creationId="{F3922B2A-905A-43E6-AF5A-EE3BD1C1FFCC}"/>
          </ac:spMkLst>
        </pc:spChg>
        <pc:picChg chg="del">
          <ac:chgData name="Lizda Samayoa" userId="7c1a7ced-d434-4f20-b338-51f76ded3729" providerId="ADAL" clId="{45F5A776-D609-4A19-B9FF-72337382542B}" dt="2018-04-24T22:04:42.839" v="109" actId="478"/>
          <ac:picMkLst>
            <pc:docMk/>
            <pc:sldMk cId="3684902411" sldId="282"/>
            <ac:picMk id="8"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1" creationId="{1F580B06-B208-47EA-B9F0-C470DE3C00A6}"/>
          </ac:picMkLst>
        </pc:picChg>
        <pc:picChg chg="del">
          <ac:chgData name="Lizda Samayoa" userId="7c1a7ced-d434-4f20-b338-51f76ded3729" providerId="ADAL" clId="{45F5A776-D609-4A19-B9FF-72337382542B}" dt="2018-04-24T22:04:42.839" v="109" actId="478"/>
          <ac:picMkLst>
            <pc:docMk/>
            <pc:sldMk cId="3684902411" sldId="282"/>
            <ac:picMk id="12"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3" creationId="{652895AD-E381-4AD7-AE48-BCAA87450448}"/>
          </ac:picMkLst>
        </pc:picChg>
      </pc:sldChg>
      <pc:sldChg chg="addSp delSp">
        <pc:chgData name="Lizda Samayoa" userId="7c1a7ced-d434-4f20-b338-51f76ded3729" providerId="ADAL" clId="{45F5A776-D609-4A19-B9FF-72337382542B}" dt="2018-04-24T22:04:15.460" v="106"/>
        <pc:sldMkLst>
          <pc:docMk/>
          <pc:sldMk cId="2898579588" sldId="283"/>
        </pc:sldMkLst>
        <pc:spChg chg="del">
          <ac:chgData name="Lizda Samayoa" userId="7c1a7ced-d434-4f20-b338-51f76ded3729" providerId="ADAL" clId="{45F5A776-D609-4A19-B9FF-72337382542B}" dt="2018-04-24T22:04:15.183" v="105" actId="478"/>
          <ac:spMkLst>
            <pc:docMk/>
            <pc:sldMk cId="2898579588" sldId="283"/>
            <ac:spMk id="7" creationId="{00000000-0000-0000-0000-000000000000}"/>
          </ac:spMkLst>
        </pc:spChg>
        <pc:spChg chg="add">
          <ac:chgData name="Lizda Samayoa" userId="7c1a7ced-d434-4f20-b338-51f76ded3729" providerId="ADAL" clId="{45F5A776-D609-4A19-B9FF-72337382542B}" dt="2018-04-24T22:04:15.460" v="106"/>
          <ac:spMkLst>
            <pc:docMk/>
            <pc:sldMk cId="2898579588" sldId="283"/>
            <ac:spMk id="11" creationId="{9DC668FD-1EC7-412E-8F92-4C66EF318DBE}"/>
          </ac:spMkLst>
        </pc:spChg>
      </pc:sldChg>
      <pc:sldChg chg="addSp delSp modSp">
        <pc:chgData name="Lizda Samayoa" userId="7c1a7ced-d434-4f20-b338-51f76ded3729" providerId="ADAL" clId="{45F5A776-D609-4A19-B9FF-72337382542B}" dt="2018-04-24T22:04:11.559" v="104" actId="207"/>
        <pc:sldMkLst>
          <pc:docMk/>
          <pc:sldMk cId="2525579141" sldId="284"/>
        </pc:sldMkLst>
        <pc:spChg chg="del">
          <ac:chgData name="Lizda Samayoa" userId="7c1a7ced-d434-4f20-b338-51f76ded3729" providerId="ADAL" clId="{45F5A776-D609-4A19-B9FF-72337382542B}" dt="2018-04-24T22:04:04.687" v="102" actId="478"/>
          <ac:spMkLst>
            <pc:docMk/>
            <pc:sldMk cId="2525579141" sldId="284"/>
            <ac:spMk id="3" creationId="{00000000-0000-0000-0000-000000000000}"/>
          </ac:spMkLst>
        </pc:spChg>
        <pc:spChg chg="add mod">
          <ac:chgData name="Lizda Samayoa" userId="7c1a7ced-d434-4f20-b338-51f76ded3729" providerId="ADAL" clId="{45F5A776-D609-4A19-B9FF-72337382542B}" dt="2018-04-24T22:04:11.559" v="104" actId="207"/>
          <ac:spMkLst>
            <pc:docMk/>
            <pc:sldMk cId="2525579141" sldId="284"/>
            <ac:spMk id="5" creationId="{79E27CC1-5703-40CA-9E45-291C69EDA9C1}"/>
          </ac:spMkLst>
        </pc:spChg>
      </pc:sldChg>
      <pc:sldChg chg="addSp delSp">
        <pc:chgData name="Lizda Samayoa" userId="7c1a7ced-d434-4f20-b338-51f76ded3729" providerId="ADAL" clId="{45F5A776-D609-4A19-B9FF-72337382542B}" dt="2018-04-24T22:03:28.046" v="87"/>
        <pc:sldMkLst>
          <pc:docMk/>
          <pc:sldMk cId="884573372" sldId="285"/>
        </pc:sldMkLst>
        <pc:spChg chg="del">
          <ac:chgData name="Lizda Samayoa" userId="7c1a7ced-d434-4f20-b338-51f76ded3729" providerId="ADAL" clId="{45F5A776-D609-4A19-B9FF-72337382542B}" dt="2018-04-24T22:03:27.727" v="86" actId="478"/>
          <ac:spMkLst>
            <pc:docMk/>
            <pc:sldMk cId="884573372" sldId="285"/>
            <ac:spMk id="3" creationId="{00000000-0000-0000-0000-000000000000}"/>
          </ac:spMkLst>
        </pc:spChg>
        <pc:spChg chg="add">
          <ac:chgData name="Lizda Samayoa" userId="7c1a7ced-d434-4f20-b338-51f76ded3729" providerId="ADAL" clId="{45F5A776-D609-4A19-B9FF-72337382542B}" dt="2018-04-24T22:03:28.046" v="87"/>
          <ac:spMkLst>
            <pc:docMk/>
            <pc:sldMk cId="884573372" sldId="285"/>
            <ac:spMk id="13" creationId="{EC72F611-B7C6-4AA8-A60F-B42DF1F5218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E5A4C-6815-42E3-A3B6-BE6E2C26A6CE}"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28D34898-DEEB-4E51-B663-16BAC9A739D4}">
      <dgm:prSet phldrT="[Text]"/>
      <dgm:spPr/>
      <dgm:t>
        <a:bodyPr/>
        <a:lstStyle/>
        <a:p>
          <a:r>
            <a:rPr lang="en-US" dirty="0" smtClean="0"/>
            <a:t>Form</a:t>
          </a:r>
          <a:endParaRPr lang="en-US" dirty="0"/>
        </a:p>
      </dgm:t>
    </dgm:pt>
    <dgm:pt modelId="{8A1268C7-63E6-4FFE-BA36-B4293AF3EDA7}" type="parTrans" cxnId="{2DE2DD9D-A1B6-4A49-81A2-7CF83F8E40FC}">
      <dgm:prSet/>
      <dgm:spPr/>
      <dgm:t>
        <a:bodyPr/>
        <a:lstStyle/>
        <a:p>
          <a:endParaRPr lang="en-US"/>
        </a:p>
      </dgm:t>
    </dgm:pt>
    <dgm:pt modelId="{B3F43EB7-EA56-480C-A63C-ED5D03AC2AB4}" type="sibTrans" cxnId="{2DE2DD9D-A1B6-4A49-81A2-7CF83F8E40FC}">
      <dgm:prSet/>
      <dgm:spPr/>
      <dgm:t>
        <a:bodyPr/>
        <a:lstStyle/>
        <a:p>
          <a:endParaRPr lang="en-US"/>
        </a:p>
      </dgm:t>
    </dgm:pt>
    <dgm:pt modelId="{E7E9D5CB-57B4-4D55-8B68-CE650CDD25DF}">
      <dgm:prSet phldrT="[Text]"/>
      <dgm:spPr/>
      <dgm:t>
        <a:bodyPr/>
        <a:lstStyle/>
        <a:p>
          <a:r>
            <a:rPr lang="en-US" dirty="0" smtClean="0">
              <a:solidFill>
                <a:srgbClr val="C00000"/>
              </a:solidFill>
            </a:rPr>
            <a:t>PeopleCode</a:t>
          </a:r>
          <a:r>
            <a:rPr lang="en-US" dirty="0" smtClean="0">
              <a:solidFill>
                <a:srgbClr val="332D2D"/>
              </a:solidFill>
            </a:rPr>
            <a:t> sends accounting to </a:t>
          </a:r>
          <a:r>
            <a:rPr lang="en-US" dirty="0" smtClean="0">
              <a:solidFill>
                <a:srgbClr val="C00000"/>
              </a:solidFill>
            </a:rPr>
            <a:t>pre-DBT table</a:t>
          </a:r>
          <a:r>
            <a:rPr lang="en-US" dirty="0" smtClean="0">
              <a:solidFill>
                <a:srgbClr val="332D2D"/>
              </a:solidFill>
            </a:rPr>
            <a:t> on </a:t>
          </a:r>
          <a:r>
            <a:rPr lang="en-US" dirty="0" smtClean="0">
              <a:solidFill>
                <a:srgbClr val="C00000"/>
              </a:solidFill>
            </a:rPr>
            <a:t>final approval</a:t>
          </a:r>
          <a:r>
            <a:rPr lang="en-US" dirty="0" smtClean="0">
              <a:solidFill>
                <a:srgbClr val="332D2D"/>
              </a:solidFill>
            </a:rPr>
            <a:t> or when form is </a:t>
          </a:r>
          <a:r>
            <a:rPr lang="en-US" dirty="0" smtClean="0">
              <a:solidFill>
                <a:srgbClr val="C00000"/>
              </a:solidFill>
            </a:rPr>
            <a:t>updated to job</a:t>
          </a:r>
          <a:r>
            <a:rPr lang="en-US" dirty="0" smtClean="0"/>
            <a:t>.</a:t>
          </a:r>
          <a:endParaRPr lang="en-US" dirty="0"/>
        </a:p>
      </dgm:t>
    </dgm:pt>
    <dgm:pt modelId="{C4AFF5C0-8B5E-4C47-8472-CE92528461C4}" type="parTrans" cxnId="{18D57158-9964-4C2F-AD65-09CCE3A71B97}">
      <dgm:prSet/>
      <dgm:spPr/>
      <dgm:t>
        <a:bodyPr/>
        <a:lstStyle/>
        <a:p>
          <a:endParaRPr lang="en-US"/>
        </a:p>
      </dgm:t>
    </dgm:pt>
    <dgm:pt modelId="{A980CF9A-DED6-4F58-B507-8D20AEF0FA11}" type="sibTrans" cxnId="{18D57158-9964-4C2F-AD65-09CCE3A71B97}">
      <dgm:prSet/>
      <dgm:spPr/>
      <dgm:t>
        <a:bodyPr/>
        <a:lstStyle/>
        <a:p>
          <a:endParaRPr lang="en-US"/>
        </a:p>
      </dgm:t>
    </dgm:pt>
    <dgm:pt modelId="{8803A176-C599-4A77-AE34-8F13F84009F0}">
      <dgm:prSet phldrT="[Text]"/>
      <dgm:spPr/>
      <dgm:t>
        <a:bodyPr/>
        <a:lstStyle/>
        <a:p>
          <a:r>
            <a:rPr lang="en-US" dirty="0" smtClean="0"/>
            <a:t>Pre DBT</a:t>
          </a:r>
          <a:endParaRPr lang="en-US" dirty="0"/>
        </a:p>
      </dgm:t>
    </dgm:pt>
    <dgm:pt modelId="{DF667AAD-37F4-429E-B07B-E661A751D425}" type="parTrans" cxnId="{D3C40604-1592-4AF7-859E-32C0BBA84F41}">
      <dgm:prSet/>
      <dgm:spPr/>
      <dgm:t>
        <a:bodyPr/>
        <a:lstStyle/>
        <a:p>
          <a:endParaRPr lang="en-US"/>
        </a:p>
      </dgm:t>
    </dgm:pt>
    <dgm:pt modelId="{B0C48AAE-A073-4E22-BB91-D5DE1A5285A6}" type="sibTrans" cxnId="{D3C40604-1592-4AF7-859E-32C0BBA84F41}">
      <dgm:prSet/>
      <dgm:spPr/>
      <dgm:t>
        <a:bodyPr/>
        <a:lstStyle/>
        <a:p>
          <a:endParaRPr lang="en-US"/>
        </a:p>
      </dgm:t>
    </dgm:pt>
    <dgm:pt modelId="{EEF88422-696C-4AC7-9D4E-FAC20078F210}">
      <dgm:prSet phldrT="[Text]"/>
      <dgm:spPr/>
      <dgm:t>
        <a:bodyPr/>
        <a:lstStyle/>
        <a:p>
          <a:r>
            <a:rPr lang="en-US" dirty="0" smtClean="0">
              <a:solidFill>
                <a:srgbClr val="332D2D"/>
              </a:solidFill>
            </a:rPr>
            <a:t>Custom table is </a:t>
          </a:r>
          <a:r>
            <a:rPr lang="en-US" dirty="0" smtClean="0">
              <a:solidFill>
                <a:srgbClr val="C00000"/>
              </a:solidFill>
            </a:rPr>
            <a:t>central repository </a:t>
          </a:r>
          <a:r>
            <a:rPr lang="en-US" dirty="0" smtClean="0">
              <a:solidFill>
                <a:srgbClr val="332D2D"/>
              </a:solidFill>
            </a:rPr>
            <a:t>of all online form accounting.  Users can view/add/change data using page.</a:t>
          </a:r>
          <a:endParaRPr lang="en-US" dirty="0">
            <a:solidFill>
              <a:srgbClr val="332D2D"/>
            </a:solidFill>
          </a:endParaRPr>
        </a:p>
      </dgm:t>
    </dgm:pt>
    <dgm:pt modelId="{B74462E8-ED0A-47B2-A382-39C500F09071}" type="parTrans" cxnId="{A3D3CE1D-DD0A-4327-9950-8B7C5E1F5CE9}">
      <dgm:prSet/>
      <dgm:spPr/>
      <dgm:t>
        <a:bodyPr/>
        <a:lstStyle/>
        <a:p>
          <a:endParaRPr lang="en-US"/>
        </a:p>
      </dgm:t>
    </dgm:pt>
    <dgm:pt modelId="{95E54CDA-8F67-4138-BD1F-1E0FD60C8AFB}" type="sibTrans" cxnId="{A3D3CE1D-DD0A-4327-9950-8B7C5E1F5CE9}">
      <dgm:prSet/>
      <dgm:spPr/>
      <dgm:t>
        <a:bodyPr/>
        <a:lstStyle/>
        <a:p>
          <a:endParaRPr lang="en-US"/>
        </a:p>
      </dgm:t>
    </dgm:pt>
    <dgm:pt modelId="{9D78475D-AFB0-452A-B140-5D324EA505B8}">
      <dgm:prSet phldrT="[Text]"/>
      <dgm:spPr/>
      <dgm:t>
        <a:bodyPr/>
        <a:lstStyle/>
        <a:p>
          <a:r>
            <a:rPr lang="en-US" dirty="0" smtClean="0"/>
            <a:t>DBT</a:t>
          </a:r>
          <a:endParaRPr lang="en-US" dirty="0"/>
        </a:p>
      </dgm:t>
    </dgm:pt>
    <dgm:pt modelId="{9C10BB14-D600-4D95-8A24-98331EE0B1A7}" type="parTrans" cxnId="{2CC2F274-3ABC-4131-A460-C5EA88B53844}">
      <dgm:prSet/>
      <dgm:spPr/>
      <dgm:t>
        <a:bodyPr/>
        <a:lstStyle/>
        <a:p>
          <a:endParaRPr lang="en-US"/>
        </a:p>
      </dgm:t>
    </dgm:pt>
    <dgm:pt modelId="{D7A07228-DE3C-43C4-A8C8-6CE43461C355}" type="sibTrans" cxnId="{2CC2F274-3ABC-4131-A460-C5EA88B53844}">
      <dgm:prSet/>
      <dgm:spPr/>
      <dgm:t>
        <a:bodyPr/>
        <a:lstStyle/>
        <a:p>
          <a:endParaRPr lang="en-US"/>
        </a:p>
      </dgm:t>
    </dgm:pt>
    <dgm:pt modelId="{2B3584D0-60F3-49CE-9D5E-C97EDC0D0E6D}">
      <dgm:prSet phldrT="[Text]"/>
      <dgm:spPr/>
      <dgm:t>
        <a:bodyPr/>
        <a:lstStyle/>
        <a:p>
          <a:r>
            <a:rPr lang="en-US" dirty="0" smtClean="0">
              <a:solidFill>
                <a:srgbClr val="332D2D"/>
              </a:solidFill>
            </a:rPr>
            <a:t>Accounting from online forms added to DBT from pre-DBT table.</a:t>
          </a:r>
          <a:endParaRPr lang="en-US" dirty="0">
            <a:solidFill>
              <a:srgbClr val="332D2D"/>
            </a:solidFill>
          </a:endParaRPr>
        </a:p>
      </dgm:t>
    </dgm:pt>
    <dgm:pt modelId="{21241E6E-2CDF-49A0-A825-7980E6FCC066}" type="parTrans" cxnId="{63AABC86-A4B5-4E57-91E7-FF75D4AECDB9}">
      <dgm:prSet/>
      <dgm:spPr/>
      <dgm:t>
        <a:bodyPr/>
        <a:lstStyle/>
        <a:p>
          <a:endParaRPr lang="en-US"/>
        </a:p>
      </dgm:t>
    </dgm:pt>
    <dgm:pt modelId="{E873017D-2D8B-4778-BBAA-8521CCBFBDFC}" type="sibTrans" cxnId="{63AABC86-A4B5-4E57-91E7-FF75D4AECDB9}">
      <dgm:prSet/>
      <dgm:spPr/>
      <dgm:t>
        <a:bodyPr/>
        <a:lstStyle/>
        <a:p>
          <a:endParaRPr lang="en-US"/>
        </a:p>
      </dgm:t>
    </dgm:pt>
    <dgm:pt modelId="{084B7F4A-316F-46D2-A6C6-682635547D33}">
      <dgm:prSet phldrT="[Text]"/>
      <dgm:spPr/>
      <dgm:t>
        <a:bodyPr/>
        <a:lstStyle/>
        <a:p>
          <a:r>
            <a:rPr lang="en-US" dirty="0" smtClean="0">
              <a:solidFill>
                <a:srgbClr val="332D2D"/>
              </a:solidFill>
            </a:rPr>
            <a:t>A </a:t>
          </a:r>
          <a:r>
            <a:rPr lang="en-US" dirty="0" smtClean="0">
              <a:solidFill>
                <a:srgbClr val="C00000"/>
              </a:solidFill>
            </a:rPr>
            <a:t>process is run</a:t>
          </a:r>
          <a:r>
            <a:rPr lang="en-US" dirty="0" smtClean="0">
              <a:solidFill>
                <a:srgbClr val="332D2D"/>
              </a:solidFill>
            </a:rPr>
            <a:t> to update accounting to DBT.</a:t>
          </a:r>
          <a:endParaRPr lang="en-US" dirty="0">
            <a:solidFill>
              <a:srgbClr val="332D2D"/>
            </a:solidFill>
          </a:endParaRPr>
        </a:p>
      </dgm:t>
    </dgm:pt>
    <dgm:pt modelId="{B9524B5F-7FC3-498D-9852-96DFF0EC7BCE}" type="parTrans" cxnId="{3FD30B97-F967-46A2-A601-8CC96052A153}">
      <dgm:prSet/>
      <dgm:spPr/>
      <dgm:t>
        <a:bodyPr/>
        <a:lstStyle/>
        <a:p>
          <a:endParaRPr lang="en-US"/>
        </a:p>
      </dgm:t>
    </dgm:pt>
    <dgm:pt modelId="{5E53C55C-F3EB-4DC7-A93C-CA5D80E54CFE}" type="sibTrans" cxnId="{3FD30B97-F967-46A2-A601-8CC96052A153}">
      <dgm:prSet/>
      <dgm:spPr/>
      <dgm:t>
        <a:bodyPr/>
        <a:lstStyle/>
        <a:p>
          <a:endParaRPr lang="en-US"/>
        </a:p>
      </dgm:t>
    </dgm:pt>
    <dgm:pt modelId="{125E4384-B907-4A78-BABF-7B43DD652B12}" type="pres">
      <dgm:prSet presAssocID="{0A2E5A4C-6815-42E3-A3B6-BE6E2C26A6CE}" presName="linearFlow" presStyleCnt="0">
        <dgm:presLayoutVars>
          <dgm:dir/>
          <dgm:animLvl val="lvl"/>
          <dgm:resizeHandles val="exact"/>
        </dgm:presLayoutVars>
      </dgm:prSet>
      <dgm:spPr/>
      <dgm:t>
        <a:bodyPr/>
        <a:lstStyle/>
        <a:p>
          <a:endParaRPr lang="en-US"/>
        </a:p>
      </dgm:t>
    </dgm:pt>
    <dgm:pt modelId="{9AB8E048-E2DB-46B1-909B-AF90D7B2E062}" type="pres">
      <dgm:prSet presAssocID="{28D34898-DEEB-4E51-B663-16BAC9A739D4}" presName="composite" presStyleCnt="0"/>
      <dgm:spPr/>
    </dgm:pt>
    <dgm:pt modelId="{171E7E32-D4EB-481B-AE5A-A1CA3AE29839}" type="pres">
      <dgm:prSet presAssocID="{28D34898-DEEB-4E51-B663-16BAC9A739D4}" presName="parentText" presStyleLbl="alignNode1" presStyleIdx="0" presStyleCnt="3">
        <dgm:presLayoutVars>
          <dgm:chMax val="1"/>
          <dgm:bulletEnabled val="1"/>
        </dgm:presLayoutVars>
      </dgm:prSet>
      <dgm:spPr/>
      <dgm:t>
        <a:bodyPr/>
        <a:lstStyle/>
        <a:p>
          <a:endParaRPr lang="en-US"/>
        </a:p>
      </dgm:t>
    </dgm:pt>
    <dgm:pt modelId="{701AAB5C-D341-459A-90CB-FBFAEE2ED144}" type="pres">
      <dgm:prSet presAssocID="{28D34898-DEEB-4E51-B663-16BAC9A739D4}" presName="descendantText" presStyleLbl="alignAcc1" presStyleIdx="0" presStyleCnt="3" custLinFactNeighborX="1604">
        <dgm:presLayoutVars>
          <dgm:bulletEnabled val="1"/>
        </dgm:presLayoutVars>
      </dgm:prSet>
      <dgm:spPr/>
      <dgm:t>
        <a:bodyPr/>
        <a:lstStyle/>
        <a:p>
          <a:endParaRPr lang="en-US"/>
        </a:p>
      </dgm:t>
    </dgm:pt>
    <dgm:pt modelId="{ACD48B14-6410-4DB7-A79A-A1115A1FECE8}" type="pres">
      <dgm:prSet presAssocID="{B3F43EB7-EA56-480C-A63C-ED5D03AC2AB4}" presName="sp" presStyleCnt="0"/>
      <dgm:spPr/>
    </dgm:pt>
    <dgm:pt modelId="{8BD39450-4F5C-4B39-90EA-B6D60F34DFA1}" type="pres">
      <dgm:prSet presAssocID="{8803A176-C599-4A77-AE34-8F13F84009F0}" presName="composite" presStyleCnt="0"/>
      <dgm:spPr/>
    </dgm:pt>
    <dgm:pt modelId="{1C3B916F-AF24-441B-A9D5-3ECF0607C620}" type="pres">
      <dgm:prSet presAssocID="{8803A176-C599-4A77-AE34-8F13F84009F0}" presName="parentText" presStyleLbl="alignNode1" presStyleIdx="1" presStyleCnt="3">
        <dgm:presLayoutVars>
          <dgm:chMax val="1"/>
          <dgm:bulletEnabled val="1"/>
        </dgm:presLayoutVars>
      </dgm:prSet>
      <dgm:spPr/>
      <dgm:t>
        <a:bodyPr/>
        <a:lstStyle/>
        <a:p>
          <a:endParaRPr lang="en-US"/>
        </a:p>
      </dgm:t>
    </dgm:pt>
    <dgm:pt modelId="{3E888E70-05E7-4AD9-A346-5FE8F0073150}" type="pres">
      <dgm:prSet presAssocID="{8803A176-C599-4A77-AE34-8F13F84009F0}" presName="descendantText" presStyleLbl="alignAcc1" presStyleIdx="1" presStyleCnt="3">
        <dgm:presLayoutVars>
          <dgm:bulletEnabled val="1"/>
        </dgm:presLayoutVars>
      </dgm:prSet>
      <dgm:spPr/>
      <dgm:t>
        <a:bodyPr/>
        <a:lstStyle/>
        <a:p>
          <a:endParaRPr lang="en-US"/>
        </a:p>
      </dgm:t>
    </dgm:pt>
    <dgm:pt modelId="{4318B36A-05A0-45FB-9B0A-22A9B5C8B376}" type="pres">
      <dgm:prSet presAssocID="{B0C48AAE-A073-4E22-BB91-D5DE1A5285A6}" presName="sp" presStyleCnt="0"/>
      <dgm:spPr/>
    </dgm:pt>
    <dgm:pt modelId="{83A457FD-4DE1-4674-9FFF-F127D683C465}" type="pres">
      <dgm:prSet presAssocID="{9D78475D-AFB0-452A-B140-5D324EA505B8}" presName="composite" presStyleCnt="0"/>
      <dgm:spPr/>
    </dgm:pt>
    <dgm:pt modelId="{0F8385D9-3CA0-4CB0-BA5B-4AA2375B2CF2}" type="pres">
      <dgm:prSet presAssocID="{9D78475D-AFB0-452A-B140-5D324EA505B8}" presName="parentText" presStyleLbl="alignNode1" presStyleIdx="2" presStyleCnt="3">
        <dgm:presLayoutVars>
          <dgm:chMax val="1"/>
          <dgm:bulletEnabled val="1"/>
        </dgm:presLayoutVars>
      </dgm:prSet>
      <dgm:spPr/>
      <dgm:t>
        <a:bodyPr/>
        <a:lstStyle/>
        <a:p>
          <a:endParaRPr lang="en-US"/>
        </a:p>
      </dgm:t>
    </dgm:pt>
    <dgm:pt modelId="{561DDA4C-0E0E-4DF7-9B7E-742B86BF507E}" type="pres">
      <dgm:prSet presAssocID="{9D78475D-AFB0-452A-B140-5D324EA505B8}" presName="descendantText" presStyleLbl="alignAcc1" presStyleIdx="2" presStyleCnt="3">
        <dgm:presLayoutVars>
          <dgm:bulletEnabled val="1"/>
        </dgm:presLayoutVars>
      </dgm:prSet>
      <dgm:spPr/>
      <dgm:t>
        <a:bodyPr/>
        <a:lstStyle/>
        <a:p>
          <a:endParaRPr lang="en-US"/>
        </a:p>
      </dgm:t>
    </dgm:pt>
  </dgm:ptLst>
  <dgm:cxnLst>
    <dgm:cxn modelId="{2DE2DD9D-A1B6-4A49-81A2-7CF83F8E40FC}" srcId="{0A2E5A4C-6815-42E3-A3B6-BE6E2C26A6CE}" destId="{28D34898-DEEB-4E51-B663-16BAC9A739D4}" srcOrd="0" destOrd="0" parTransId="{8A1268C7-63E6-4FFE-BA36-B4293AF3EDA7}" sibTransId="{B3F43EB7-EA56-480C-A63C-ED5D03AC2AB4}"/>
    <dgm:cxn modelId="{B8BDF863-CA9F-4722-ACCF-6591BA91E952}" type="presOf" srcId="{E7E9D5CB-57B4-4D55-8B68-CE650CDD25DF}" destId="{701AAB5C-D341-459A-90CB-FBFAEE2ED144}" srcOrd="0" destOrd="0" presId="urn:microsoft.com/office/officeart/2005/8/layout/chevron2"/>
    <dgm:cxn modelId="{18D57158-9964-4C2F-AD65-09CCE3A71B97}" srcId="{28D34898-DEEB-4E51-B663-16BAC9A739D4}" destId="{E7E9D5CB-57B4-4D55-8B68-CE650CDD25DF}" srcOrd="0" destOrd="0" parTransId="{C4AFF5C0-8B5E-4C47-8472-CE92528461C4}" sibTransId="{A980CF9A-DED6-4F58-B507-8D20AEF0FA11}"/>
    <dgm:cxn modelId="{66D65A14-49E8-4F57-B6D1-3A8D96D6C690}" type="presOf" srcId="{9D78475D-AFB0-452A-B140-5D324EA505B8}" destId="{0F8385D9-3CA0-4CB0-BA5B-4AA2375B2CF2}" srcOrd="0" destOrd="0" presId="urn:microsoft.com/office/officeart/2005/8/layout/chevron2"/>
    <dgm:cxn modelId="{E7488F5E-F48F-4C92-A348-85D827B20F18}" type="presOf" srcId="{8803A176-C599-4A77-AE34-8F13F84009F0}" destId="{1C3B916F-AF24-441B-A9D5-3ECF0607C620}" srcOrd="0" destOrd="0" presId="urn:microsoft.com/office/officeart/2005/8/layout/chevron2"/>
    <dgm:cxn modelId="{5E8D9065-56F0-4D7B-9EB9-23A3B0023FD3}" type="presOf" srcId="{2B3584D0-60F3-49CE-9D5E-C97EDC0D0E6D}" destId="{561DDA4C-0E0E-4DF7-9B7E-742B86BF507E}" srcOrd="0" destOrd="0" presId="urn:microsoft.com/office/officeart/2005/8/layout/chevron2"/>
    <dgm:cxn modelId="{2CC2F274-3ABC-4131-A460-C5EA88B53844}" srcId="{0A2E5A4C-6815-42E3-A3B6-BE6E2C26A6CE}" destId="{9D78475D-AFB0-452A-B140-5D324EA505B8}" srcOrd="2" destOrd="0" parTransId="{9C10BB14-D600-4D95-8A24-98331EE0B1A7}" sibTransId="{D7A07228-DE3C-43C4-A8C8-6CE43461C355}"/>
    <dgm:cxn modelId="{A3D3CE1D-DD0A-4327-9950-8B7C5E1F5CE9}" srcId="{8803A176-C599-4A77-AE34-8F13F84009F0}" destId="{EEF88422-696C-4AC7-9D4E-FAC20078F210}" srcOrd="0" destOrd="0" parTransId="{B74462E8-ED0A-47B2-A382-39C500F09071}" sibTransId="{95E54CDA-8F67-4138-BD1F-1E0FD60C8AFB}"/>
    <dgm:cxn modelId="{EF410587-2EBD-40E0-83E5-552A5473FEA5}" type="presOf" srcId="{084B7F4A-316F-46D2-A6C6-682635547D33}" destId="{3E888E70-05E7-4AD9-A346-5FE8F0073150}" srcOrd="0" destOrd="1" presId="urn:microsoft.com/office/officeart/2005/8/layout/chevron2"/>
    <dgm:cxn modelId="{7D5882F1-A942-4E49-9ED4-4A416B2D9DC1}" type="presOf" srcId="{EEF88422-696C-4AC7-9D4E-FAC20078F210}" destId="{3E888E70-05E7-4AD9-A346-5FE8F0073150}" srcOrd="0" destOrd="0" presId="urn:microsoft.com/office/officeart/2005/8/layout/chevron2"/>
    <dgm:cxn modelId="{9C945E60-BD50-4F60-AE80-A4D9D547BAD2}" type="presOf" srcId="{28D34898-DEEB-4E51-B663-16BAC9A739D4}" destId="{171E7E32-D4EB-481B-AE5A-A1CA3AE29839}" srcOrd="0" destOrd="0" presId="urn:microsoft.com/office/officeart/2005/8/layout/chevron2"/>
    <dgm:cxn modelId="{63AABC86-A4B5-4E57-91E7-FF75D4AECDB9}" srcId="{9D78475D-AFB0-452A-B140-5D324EA505B8}" destId="{2B3584D0-60F3-49CE-9D5E-C97EDC0D0E6D}" srcOrd="0" destOrd="0" parTransId="{21241E6E-2CDF-49A0-A825-7980E6FCC066}" sibTransId="{E873017D-2D8B-4778-BBAA-8521CCBFBDFC}"/>
    <dgm:cxn modelId="{D3C40604-1592-4AF7-859E-32C0BBA84F41}" srcId="{0A2E5A4C-6815-42E3-A3B6-BE6E2C26A6CE}" destId="{8803A176-C599-4A77-AE34-8F13F84009F0}" srcOrd="1" destOrd="0" parTransId="{DF667AAD-37F4-429E-B07B-E661A751D425}" sibTransId="{B0C48AAE-A073-4E22-BB91-D5DE1A5285A6}"/>
    <dgm:cxn modelId="{5B9C2AE2-BB8B-451D-9A56-DAA16D490B96}" type="presOf" srcId="{0A2E5A4C-6815-42E3-A3B6-BE6E2C26A6CE}" destId="{125E4384-B907-4A78-BABF-7B43DD652B12}" srcOrd="0" destOrd="0" presId="urn:microsoft.com/office/officeart/2005/8/layout/chevron2"/>
    <dgm:cxn modelId="{3FD30B97-F967-46A2-A601-8CC96052A153}" srcId="{8803A176-C599-4A77-AE34-8F13F84009F0}" destId="{084B7F4A-316F-46D2-A6C6-682635547D33}" srcOrd="1" destOrd="0" parTransId="{B9524B5F-7FC3-498D-9852-96DFF0EC7BCE}" sibTransId="{5E53C55C-F3EB-4DC7-A93C-CA5D80E54CFE}"/>
    <dgm:cxn modelId="{A0B9703C-4204-4307-879F-8F59C5E9DF19}" type="presParOf" srcId="{125E4384-B907-4A78-BABF-7B43DD652B12}" destId="{9AB8E048-E2DB-46B1-909B-AF90D7B2E062}" srcOrd="0" destOrd="0" presId="urn:microsoft.com/office/officeart/2005/8/layout/chevron2"/>
    <dgm:cxn modelId="{11445486-E960-4490-89F6-01506BDF4CB2}" type="presParOf" srcId="{9AB8E048-E2DB-46B1-909B-AF90D7B2E062}" destId="{171E7E32-D4EB-481B-AE5A-A1CA3AE29839}" srcOrd="0" destOrd="0" presId="urn:microsoft.com/office/officeart/2005/8/layout/chevron2"/>
    <dgm:cxn modelId="{4DFF48C4-C07F-45FC-88A2-F52C72B14138}" type="presParOf" srcId="{9AB8E048-E2DB-46B1-909B-AF90D7B2E062}" destId="{701AAB5C-D341-459A-90CB-FBFAEE2ED144}" srcOrd="1" destOrd="0" presId="urn:microsoft.com/office/officeart/2005/8/layout/chevron2"/>
    <dgm:cxn modelId="{A668369F-F7F9-4AA7-A19B-85909B6DAC0A}" type="presParOf" srcId="{125E4384-B907-4A78-BABF-7B43DD652B12}" destId="{ACD48B14-6410-4DB7-A79A-A1115A1FECE8}" srcOrd="1" destOrd="0" presId="urn:microsoft.com/office/officeart/2005/8/layout/chevron2"/>
    <dgm:cxn modelId="{63AB45B6-90C7-4DCA-A3A1-D32683E16ABE}" type="presParOf" srcId="{125E4384-B907-4A78-BABF-7B43DD652B12}" destId="{8BD39450-4F5C-4B39-90EA-B6D60F34DFA1}" srcOrd="2" destOrd="0" presId="urn:microsoft.com/office/officeart/2005/8/layout/chevron2"/>
    <dgm:cxn modelId="{74CA0C3F-AF2C-4FDC-9243-232459C0D013}" type="presParOf" srcId="{8BD39450-4F5C-4B39-90EA-B6D60F34DFA1}" destId="{1C3B916F-AF24-441B-A9D5-3ECF0607C620}" srcOrd="0" destOrd="0" presId="urn:microsoft.com/office/officeart/2005/8/layout/chevron2"/>
    <dgm:cxn modelId="{1350A6CF-847A-415F-8C60-1A3BB958300D}" type="presParOf" srcId="{8BD39450-4F5C-4B39-90EA-B6D60F34DFA1}" destId="{3E888E70-05E7-4AD9-A346-5FE8F0073150}" srcOrd="1" destOrd="0" presId="urn:microsoft.com/office/officeart/2005/8/layout/chevron2"/>
    <dgm:cxn modelId="{D27FE918-B714-4E73-A5D3-222543E968AA}" type="presParOf" srcId="{125E4384-B907-4A78-BABF-7B43DD652B12}" destId="{4318B36A-05A0-45FB-9B0A-22A9B5C8B376}" srcOrd="3" destOrd="0" presId="urn:microsoft.com/office/officeart/2005/8/layout/chevron2"/>
    <dgm:cxn modelId="{3292FA86-3713-4B8F-B2C3-A04F305823EA}" type="presParOf" srcId="{125E4384-B907-4A78-BABF-7B43DD652B12}" destId="{83A457FD-4DE1-4674-9FFF-F127D683C465}" srcOrd="4" destOrd="0" presId="urn:microsoft.com/office/officeart/2005/8/layout/chevron2"/>
    <dgm:cxn modelId="{FCDD5F5D-9027-4E2A-BA0F-F8D2F4E7DC7A}" type="presParOf" srcId="{83A457FD-4DE1-4674-9FFF-F127D683C465}" destId="{0F8385D9-3CA0-4CB0-BA5B-4AA2375B2CF2}" srcOrd="0" destOrd="0" presId="urn:microsoft.com/office/officeart/2005/8/layout/chevron2"/>
    <dgm:cxn modelId="{0B18B890-EA0E-467B-8AFB-52C78A7B87DA}" type="presParOf" srcId="{83A457FD-4DE1-4674-9FFF-F127D683C465}" destId="{561DDA4C-0E0E-4DF7-9B7E-742B86BF507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2E5A4C-6815-42E3-A3B6-BE6E2C26A6CE}"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28D34898-DEEB-4E51-B663-16BAC9A739D4}">
      <dgm:prSet phldrT="[Text]"/>
      <dgm:spPr/>
      <dgm:t>
        <a:bodyPr/>
        <a:lstStyle/>
        <a:p>
          <a:r>
            <a:rPr lang="en-US" dirty="0" smtClean="0"/>
            <a:t>Pre-DBT</a:t>
          </a:r>
          <a:endParaRPr lang="en-US" dirty="0"/>
        </a:p>
      </dgm:t>
    </dgm:pt>
    <dgm:pt modelId="{8A1268C7-63E6-4FFE-BA36-B4293AF3EDA7}" type="parTrans" cxnId="{2DE2DD9D-A1B6-4A49-81A2-7CF83F8E40FC}">
      <dgm:prSet/>
      <dgm:spPr/>
      <dgm:t>
        <a:bodyPr/>
        <a:lstStyle/>
        <a:p>
          <a:endParaRPr lang="en-US"/>
        </a:p>
      </dgm:t>
    </dgm:pt>
    <dgm:pt modelId="{B3F43EB7-EA56-480C-A63C-ED5D03AC2AB4}" type="sibTrans" cxnId="{2DE2DD9D-A1B6-4A49-81A2-7CF83F8E40FC}">
      <dgm:prSet/>
      <dgm:spPr/>
      <dgm:t>
        <a:bodyPr/>
        <a:lstStyle/>
        <a:p>
          <a:endParaRPr lang="en-US"/>
        </a:p>
      </dgm:t>
    </dgm:pt>
    <dgm:pt modelId="{E7E9D5CB-57B4-4D55-8B68-CE650CDD25DF}">
      <dgm:prSet phldrT="[Text]"/>
      <dgm:spPr/>
      <dgm:t>
        <a:bodyPr/>
        <a:lstStyle/>
        <a:p>
          <a:r>
            <a:rPr lang="en-US" dirty="0" smtClean="0">
              <a:solidFill>
                <a:srgbClr val="332D2D"/>
              </a:solidFill>
            </a:rPr>
            <a:t>Search for retro accounting changes.</a:t>
          </a:r>
          <a:endParaRPr lang="en-US" dirty="0"/>
        </a:p>
      </dgm:t>
    </dgm:pt>
    <dgm:pt modelId="{C4AFF5C0-8B5E-4C47-8472-CE92528461C4}" type="parTrans" cxnId="{18D57158-9964-4C2F-AD65-09CCE3A71B97}">
      <dgm:prSet/>
      <dgm:spPr/>
      <dgm:t>
        <a:bodyPr/>
        <a:lstStyle/>
        <a:p>
          <a:endParaRPr lang="en-US"/>
        </a:p>
      </dgm:t>
    </dgm:pt>
    <dgm:pt modelId="{A980CF9A-DED6-4F58-B507-8D20AEF0FA11}" type="sibTrans" cxnId="{18D57158-9964-4C2F-AD65-09CCE3A71B97}">
      <dgm:prSet/>
      <dgm:spPr/>
      <dgm:t>
        <a:bodyPr/>
        <a:lstStyle/>
        <a:p>
          <a:endParaRPr lang="en-US"/>
        </a:p>
      </dgm:t>
    </dgm:pt>
    <dgm:pt modelId="{8803A176-C599-4A77-AE34-8F13F84009F0}">
      <dgm:prSet phldrT="[Text]"/>
      <dgm:spPr/>
      <dgm:t>
        <a:bodyPr/>
        <a:lstStyle/>
        <a:p>
          <a:r>
            <a:rPr lang="en-US" dirty="0" smtClean="0"/>
            <a:t>Process Direct Retro</a:t>
          </a:r>
          <a:endParaRPr lang="en-US" dirty="0"/>
        </a:p>
      </dgm:t>
    </dgm:pt>
    <dgm:pt modelId="{DF667AAD-37F4-429E-B07B-E661A751D425}" type="parTrans" cxnId="{D3C40604-1592-4AF7-859E-32C0BBA84F41}">
      <dgm:prSet/>
      <dgm:spPr/>
      <dgm:t>
        <a:bodyPr/>
        <a:lstStyle/>
        <a:p>
          <a:endParaRPr lang="en-US"/>
        </a:p>
      </dgm:t>
    </dgm:pt>
    <dgm:pt modelId="{B0C48AAE-A073-4E22-BB91-D5DE1A5285A6}" type="sibTrans" cxnId="{D3C40604-1592-4AF7-859E-32C0BBA84F41}">
      <dgm:prSet/>
      <dgm:spPr/>
      <dgm:t>
        <a:bodyPr/>
        <a:lstStyle/>
        <a:p>
          <a:endParaRPr lang="en-US"/>
        </a:p>
      </dgm:t>
    </dgm:pt>
    <dgm:pt modelId="{EEF88422-696C-4AC7-9D4E-FAC20078F210}">
      <dgm:prSet phldrT="[Text]"/>
      <dgm:spPr/>
      <dgm:t>
        <a:bodyPr/>
        <a:lstStyle/>
        <a:p>
          <a:r>
            <a:rPr lang="en-US" dirty="0" smtClean="0">
              <a:solidFill>
                <a:srgbClr val="332D2D"/>
              </a:solidFill>
            </a:rPr>
            <a:t>Payroll runs process that </a:t>
          </a:r>
          <a:r>
            <a:rPr lang="en-US" dirty="0" smtClean="0">
              <a:solidFill>
                <a:srgbClr val="C00000"/>
              </a:solidFill>
            </a:rPr>
            <a:t>auto-populates delivered </a:t>
          </a:r>
          <a:r>
            <a:rPr lang="en-US" dirty="0" smtClean="0">
              <a:solidFill>
                <a:srgbClr val="332D2D"/>
              </a:solidFill>
            </a:rPr>
            <a:t>Process Direct Retro </a:t>
          </a:r>
          <a:r>
            <a:rPr lang="en-US" dirty="0" smtClean="0">
              <a:solidFill>
                <a:srgbClr val="C00000"/>
              </a:solidFill>
            </a:rPr>
            <a:t>run control page</a:t>
          </a:r>
          <a:r>
            <a:rPr lang="en-US" dirty="0" smtClean="0">
              <a:solidFill>
                <a:srgbClr val="332D2D"/>
              </a:solidFill>
            </a:rPr>
            <a:t>, AND</a:t>
          </a:r>
          <a:endParaRPr lang="en-US" dirty="0">
            <a:solidFill>
              <a:srgbClr val="332D2D"/>
            </a:solidFill>
          </a:endParaRPr>
        </a:p>
      </dgm:t>
    </dgm:pt>
    <dgm:pt modelId="{B74462E8-ED0A-47B2-A382-39C500F09071}" type="parTrans" cxnId="{A3D3CE1D-DD0A-4327-9950-8B7C5E1F5CE9}">
      <dgm:prSet/>
      <dgm:spPr/>
      <dgm:t>
        <a:bodyPr/>
        <a:lstStyle/>
        <a:p>
          <a:endParaRPr lang="en-US"/>
        </a:p>
      </dgm:t>
    </dgm:pt>
    <dgm:pt modelId="{95E54CDA-8F67-4138-BD1F-1E0FD60C8AFB}" type="sibTrans" cxnId="{A3D3CE1D-DD0A-4327-9950-8B7C5E1F5CE9}">
      <dgm:prSet/>
      <dgm:spPr/>
      <dgm:t>
        <a:bodyPr/>
        <a:lstStyle/>
        <a:p>
          <a:endParaRPr lang="en-US"/>
        </a:p>
      </dgm:t>
    </dgm:pt>
    <dgm:pt modelId="{9D78475D-AFB0-452A-B140-5D324EA505B8}">
      <dgm:prSet phldrT="[Text]"/>
      <dgm:spPr/>
      <dgm:t>
        <a:bodyPr/>
        <a:lstStyle/>
        <a:p>
          <a:r>
            <a:rPr lang="en-US" dirty="0" smtClean="0"/>
            <a:t>Review Retro</a:t>
          </a:r>
          <a:endParaRPr lang="en-US" dirty="0"/>
        </a:p>
      </dgm:t>
    </dgm:pt>
    <dgm:pt modelId="{9C10BB14-D600-4D95-8A24-98331EE0B1A7}" type="parTrans" cxnId="{2CC2F274-3ABC-4131-A460-C5EA88B53844}">
      <dgm:prSet/>
      <dgm:spPr/>
      <dgm:t>
        <a:bodyPr/>
        <a:lstStyle/>
        <a:p>
          <a:endParaRPr lang="en-US"/>
        </a:p>
      </dgm:t>
    </dgm:pt>
    <dgm:pt modelId="{D7A07228-DE3C-43C4-A8C8-6CE43461C355}" type="sibTrans" cxnId="{2CC2F274-3ABC-4131-A460-C5EA88B53844}">
      <dgm:prSet/>
      <dgm:spPr/>
      <dgm:t>
        <a:bodyPr/>
        <a:lstStyle/>
        <a:p>
          <a:endParaRPr lang="en-US"/>
        </a:p>
      </dgm:t>
    </dgm:pt>
    <dgm:pt modelId="{2B3584D0-60F3-49CE-9D5E-C97EDC0D0E6D}">
      <dgm:prSet phldrT="[Text]"/>
      <dgm:spPr/>
      <dgm:t>
        <a:bodyPr/>
        <a:lstStyle/>
        <a:p>
          <a:r>
            <a:rPr lang="en-US" dirty="0" smtClean="0">
              <a:solidFill>
                <a:srgbClr val="332D2D"/>
              </a:solidFill>
            </a:rPr>
            <a:t>Payroll reviews results of accounting change before/after (Review Retro Distribution page or use BI Publisher report).</a:t>
          </a:r>
          <a:endParaRPr lang="en-US" dirty="0">
            <a:solidFill>
              <a:srgbClr val="332D2D"/>
            </a:solidFill>
          </a:endParaRPr>
        </a:p>
      </dgm:t>
    </dgm:pt>
    <dgm:pt modelId="{21241E6E-2CDF-49A0-A825-7980E6FCC066}" type="parTrans" cxnId="{63AABC86-A4B5-4E57-91E7-FF75D4AECDB9}">
      <dgm:prSet/>
      <dgm:spPr/>
      <dgm:t>
        <a:bodyPr/>
        <a:lstStyle/>
        <a:p>
          <a:endParaRPr lang="en-US"/>
        </a:p>
      </dgm:t>
    </dgm:pt>
    <dgm:pt modelId="{E873017D-2D8B-4778-BBAA-8521CCBFBDFC}" type="sibTrans" cxnId="{63AABC86-A4B5-4E57-91E7-FF75D4AECDB9}">
      <dgm:prSet/>
      <dgm:spPr/>
      <dgm:t>
        <a:bodyPr/>
        <a:lstStyle/>
        <a:p>
          <a:endParaRPr lang="en-US"/>
        </a:p>
      </dgm:t>
    </dgm:pt>
    <dgm:pt modelId="{DE39FBF5-1F5C-4D7F-8A9B-0D324958D35C}">
      <dgm:prSet phldrT="[Text]"/>
      <dgm:spPr/>
      <dgm:t>
        <a:bodyPr/>
        <a:lstStyle/>
        <a:p>
          <a:r>
            <a:rPr lang="en-US" dirty="0" smtClean="0"/>
            <a:t>Run process that creates separate run controls for each transaction.</a:t>
          </a:r>
          <a:endParaRPr lang="en-US" dirty="0"/>
        </a:p>
      </dgm:t>
    </dgm:pt>
    <dgm:pt modelId="{4A775BB7-BF5B-4466-B0C1-1BADA8E4B2CA}" type="parTrans" cxnId="{5CE79F08-FD64-422E-8066-78E78AE2596C}">
      <dgm:prSet/>
      <dgm:spPr/>
      <dgm:t>
        <a:bodyPr/>
        <a:lstStyle/>
        <a:p>
          <a:endParaRPr lang="en-US"/>
        </a:p>
      </dgm:t>
    </dgm:pt>
    <dgm:pt modelId="{6F6C6D0B-1F59-48C1-816F-F88DA375E44E}" type="sibTrans" cxnId="{5CE79F08-FD64-422E-8066-78E78AE2596C}">
      <dgm:prSet/>
      <dgm:spPr/>
      <dgm:t>
        <a:bodyPr/>
        <a:lstStyle/>
        <a:p>
          <a:endParaRPr lang="en-US"/>
        </a:p>
      </dgm:t>
    </dgm:pt>
    <dgm:pt modelId="{AF231C40-66BC-44BD-9555-62C957C52A57}">
      <dgm:prSet phldrT="[Text]"/>
      <dgm:spPr/>
      <dgm:t>
        <a:bodyPr/>
        <a:lstStyle/>
        <a:p>
          <a:r>
            <a:rPr lang="en-US" dirty="0" smtClean="0">
              <a:solidFill>
                <a:srgbClr val="332D2D"/>
              </a:solidFill>
            </a:rPr>
            <a:t>Kicks off PSJOB that </a:t>
          </a:r>
          <a:r>
            <a:rPr lang="en-US" dirty="0" smtClean="0">
              <a:solidFill>
                <a:srgbClr val="C00000"/>
              </a:solidFill>
            </a:rPr>
            <a:t>runs Process Direct Retro </a:t>
          </a:r>
          <a:r>
            <a:rPr lang="en-US" dirty="0" smtClean="0">
              <a:solidFill>
                <a:srgbClr val="332D2D"/>
              </a:solidFill>
            </a:rPr>
            <a:t>for all run-id’s in batch.</a:t>
          </a:r>
          <a:endParaRPr lang="en-US" dirty="0">
            <a:solidFill>
              <a:srgbClr val="332D2D"/>
            </a:solidFill>
          </a:endParaRPr>
        </a:p>
      </dgm:t>
    </dgm:pt>
    <dgm:pt modelId="{4F85E5AC-F39E-46BF-AD54-B55261CB28EC}" type="parTrans" cxnId="{27972B15-27A2-44AC-A23D-A72B2F8FB145}">
      <dgm:prSet/>
      <dgm:spPr/>
      <dgm:t>
        <a:bodyPr/>
        <a:lstStyle/>
        <a:p>
          <a:endParaRPr lang="en-US"/>
        </a:p>
      </dgm:t>
    </dgm:pt>
    <dgm:pt modelId="{9158F17F-ED0F-4F5D-B9DB-0CF6B7361870}" type="sibTrans" cxnId="{27972B15-27A2-44AC-A23D-A72B2F8FB145}">
      <dgm:prSet/>
      <dgm:spPr/>
      <dgm:t>
        <a:bodyPr/>
        <a:lstStyle/>
        <a:p>
          <a:endParaRPr lang="en-US"/>
        </a:p>
      </dgm:t>
    </dgm:pt>
    <dgm:pt modelId="{6ECFD206-5562-4C8C-B7BC-41F201AA620D}">
      <dgm:prSet phldrT="[Text]"/>
      <dgm:spPr/>
      <dgm:t>
        <a:bodyPr/>
        <a:lstStyle/>
        <a:p>
          <a:r>
            <a:rPr lang="en-US" dirty="0" smtClean="0"/>
            <a:t>Update Actuals</a:t>
          </a:r>
          <a:endParaRPr lang="en-US" dirty="0"/>
        </a:p>
      </dgm:t>
    </dgm:pt>
    <dgm:pt modelId="{881F7E3F-E732-4752-A6D6-E56350ECD57F}" type="parTrans" cxnId="{5660D466-4E8A-4EB4-990D-8C8105FCB51C}">
      <dgm:prSet/>
      <dgm:spPr/>
      <dgm:t>
        <a:bodyPr/>
        <a:lstStyle/>
        <a:p>
          <a:endParaRPr lang="en-US"/>
        </a:p>
      </dgm:t>
    </dgm:pt>
    <dgm:pt modelId="{ADA6FC96-C17C-4E29-A77D-2B985C3DD4AA}" type="sibTrans" cxnId="{5660D466-4E8A-4EB4-990D-8C8105FCB51C}">
      <dgm:prSet/>
      <dgm:spPr/>
      <dgm:t>
        <a:bodyPr/>
        <a:lstStyle/>
        <a:p>
          <a:endParaRPr lang="en-US"/>
        </a:p>
      </dgm:t>
    </dgm:pt>
    <dgm:pt modelId="{0A8EDEEA-F7F4-4A81-998B-B230484D4DB2}">
      <dgm:prSet phldrT="[Text]"/>
      <dgm:spPr/>
      <dgm:t>
        <a:bodyPr/>
        <a:lstStyle/>
        <a:p>
          <a:r>
            <a:rPr lang="en-US" dirty="0" smtClean="0">
              <a:solidFill>
                <a:srgbClr val="332D2D"/>
              </a:solidFill>
            </a:rPr>
            <a:t>Payroll </a:t>
          </a:r>
          <a:r>
            <a:rPr lang="en-US" b="0" dirty="0" smtClean="0">
              <a:solidFill>
                <a:srgbClr val="C00000"/>
              </a:solidFill>
            </a:rPr>
            <a:t>selects multiple run-ids </a:t>
          </a:r>
          <a:r>
            <a:rPr lang="en-US" dirty="0" smtClean="0">
              <a:solidFill>
                <a:srgbClr val="332D2D"/>
              </a:solidFill>
            </a:rPr>
            <a:t>to update actuals and kicks off PSJOB that runs delivered Update Actuals for all transactions.</a:t>
          </a:r>
          <a:endParaRPr lang="en-US" dirty="0">
            <a:solidFill>
              <a:srgbClr val="332D2D"/>
            </a:solidFill>
          </a:endParaRPr>
        </a:p>
      </dgm:t>
    </dgm:pt>
    <dgm:pt modelId="{BCB92639-6D3E-456A-A739-78FFE9AE17C5}" type="parTrans" cxnId="{17D9DDEC-F304-4479-A3CB-16CDF0AA78FB}">
      <dgm:prSet/>
      <dgm:spPr/>
      <dgm:t>
        <a:bodyPr/>
        <a:lstStyle/>
        <a:p>
          <a:endParaRPr lang="en-US"/>
        </a:p>
      </dgm:t>
    </dgm:pt>
    <dgm:pt modelId="{0C898B9D-52B4-4836-AACD-7FED941A221F}" type="sibTrans" cxnId="{17D9DDEC-F304-4479-A3CB-16CDF0AA78FB}">
      <dgm:prSet/>
      <dgm:spPr/>
      <dgm:t>
        <a:bodyPr/>
        <a:lstStyle/>
        <a:p>
          <a:endParaRPr lang="en-US"/>
        </a:p>
      </dgm:t>
    </dgm:pt>
    <dgm:pt modelId="{125E4384-B907-4A78-BABF-7B43DD652B12}" type="pres">
      <dgm:prSet presAssocID="{0A2E5A4C-6815-42E3-A3B6-BE6E2C26A6CE}" presName="linearFlow" presStyleCnt="0">
        <dgm:presLayoutVars>
          <dgm:dir/>
          <dgm:animLvl val="lvl"/>
          <dgm:resizeHandles val="exact"/>
        </dgm:presLayoutVars>
      </dgm:prSet>
      <dgm:spPr/>
      <dgm:t>
        <a:bodyPr/>
        <a:lstStyle/>
        <a:p>
          <a:endParaRPr lang="en-US"/>
        </a:p>
      </dgm:t>
    </dgm:pt>
    <dgm:pt modelId="{9AB8E048-E2DB-46B1-909B-AF90D7B2E062}" type="pres">
      <dgm:prSet presAssocID="{28D34898-DEEB-4E51-B663-16BAC9A739D4}" presName="composite" presStyleCnt="0"/>
      <dgm:spPr/>
    </dgm:pt>
    <dgm:pt modelId="{171E7E32-D4EB-481B-AE5A-A1CA3AE29839}" type="pres">
      <dgm:prSet presAssocID="{28D34898-DEEB-4E51-B663-16BAC9A739D4}" presName="parentText" presStyleLbl="alignNode1" presStyleIdx="0" presStyleCnt="4">
        <dgm:presLayoutVars>
          <dgm:chMax val="1"/>
          <dgm:bulletEnabled val="1"/>
        </dgm:presLayoutVars>
      </dgm:prSet>
      <dgm:spPr/>
      <dgm:t>
        <a:bodyPr/>
        <a:lstStyle/>
        <a:p>
          <a:endParaRPr lang="en-US"/>
        </a:p>
      </dgm:t>
    </dgm:pt>
    <dgm:pt modelId="{701AAB5C-D341-459A-90CB-FBFAEE2ED144}" type="pres">
      <dgm:prSet presAssocID="{28D34898-DEEB-4E51-B663-16BAC9A739D4}" presName="descendantText" presStyleLbl="alignAcc1" presStyleIdx="0" presStyleCnt="4" custLinFactNeighborX="1604">
        <dgm:presLayoutVars>
          <dgm:bulletEnabled val="1"/>
        </dgm:presLayoutVars>
      </dgm:prSet>
      <dgm:spPr/>
      <dgm:t>
        <a:bodyPr/>
        <a:lstStyle/>
        <a:p>
          <a:endParaRPr lang="en-US"/>
        </a:p>
      </dgm:t>
    </dgm:pt>
    <dgm:pt modelId="{ACD48B14-6410-4DB7-A79A-A1115A1FECE8}" type="pres">
      <dgm:prSet presAssocID="{B3F43EB7-EA56-480C-A63C-ED5D03AC2AB4}" presName="sp" presStyleCnt="0"/>
      <dgm:spPr/>
    </dgm:pt>
    <dgm:pt modelId="{8BD39450-4F5C-4B39-90EA-B6D60F34DFA1}" type="pres">
      <dgm:prSet presAssocID="{8803A176-C599-4A77-AE34-8F13F84009F0}" presName="composite" presStyleCnt="0"/>
      <dgm:spPr/>
    </dgm:pt>
    <dgm:pt modelId="{1C3B916F-AF24-441B-A9D5-3ECF0607C620}" type="pres">
      <dgm:prSet presAssocID="{8803A176-C599-4A77-AE34-8F13F84009F0}" presName="parentText" presStyleLbl="alignNode1" presStyleIdx="1" presStyleCnt="4">
        <dgm:presLayoutVars>
          <dgm:chMax val="1"/>
          <dgm:bulletEnabled val="1"/>
        </dgm:presLayoutVars>
      </dgm:prSet>
      <dgm:spPr/>
      <dgm:t>
        <a:bodyPr/>
        <a:lstStyle/>
        <a:p>
          <a:endParaRPr lang="en-US"/>
        </a:p>
      </dgm:t>
    </dgm:pt>
    <dgm:pt modelId="{3E888E70-05E7-4AD9-A346-5FE8F0073150}" type="pres">
      <dgm:prSet presAssocID="{8803A176-C599-4A77-AE34-8F13F84009F0}" presName="descendantText" presStyleLbl="alignAcc1" presStyleIdx="1" presStyleCnt="4">
        <dgm:presLayoutVars>
          <dgm:bulletEnabled val="1"/>
        </dgm:presLayoutVars>
      </dgm:prSet>
      <dgm:spPr/>
      <dgm:t>
        <a:bodyPr/>
        <a:lstStyle/>
        <a:p>
          <a:endParaRPr lang="en-US"/>
        </a:p>
      </dgm:t>
    </dgm:pt>
    <dgm:pt modelId="{4318B36A-05A0-45FB-9B0A-22A9B5C8B376}" type="pres">
      <dgm:prSet presAssocID="{B0C48AAE-A073-4E22-BB91-D5DE1A5285A6}" presName="sp" presStyleCnt="0"/>
      <dgm:spPr/>
    </dgm:pt>
    <dgm:pt modelId="{83A457FD-4DE1-4674-9FFF-F127D683C465}" type="pres">
      <dgm:prSet presAssocID="{9D78475D-AFB0-452A-B140-5D324EA505B8}" presName="composite" presStyleCnt="0"/>
      <dgm:spPr/>
    </dgm:pt>
    <dgm:pt modelId="{0F8385D9-3CA0-4CB0-BA5B-4AA2375B2CF2}" type="pres">
      <dgm:prSet presAssocID="{9D78475D-AFB0-452A-B140-5D324EA505B8}" presName="parentText" presStyleLbl="alignNode1" presStyleIdx="2" presStyleCnt="4">
        <dgm:presLayoutVars>
          <dgm:chMax val="1"/>
          <dgm:bulletEnabled val="1"/>
        </dgm:presLayoutVars>
      </dgm:prSet>
      <dgm:spPr/>
      <dgm:t>
        <a:bodyPr/>
        <a:lstStyle/>
        <a:p>
          <a:endParaRPr lang="en-US"/>
        </a:p>
      </dgm:t>
    </dgm:pt>
    <dgm:pt modelId="{561DDA4C-0E0E-4DF7-9B7E-742B86BF507E}" type="pres">
      <dgm:prSet presAssocID="{9D78475D-AFB0-452A-B140-5D324EA505B8}" presName="descendantText" presStyleLbl="alignAcc1" presStyleIdx="2" presStyleCnt="4">
        <dgm:presLayoutVars>
          <dgm:bulletEnabled val="1"/>
        </dgm:presLayoutVars>
      </dgm:prSet>
      <dgm:spPr/>
      <dgm:t>
        <a:bodyPr/>
        <a:lstStyle/>
        <a:p>
          <a:endParaRPr lang="en-US"/>
        </a:p>
      </dgm:t>
    </dgm:pt>
    <dgm:pt modelId="{494FEEBC-47A7-4A9D-BEE6-0D4E29F7CBFF}" type="pres">
      <dgm:prSet presAssocID="{D7A07228-DE3C-43C4-A8C8-6CE43461C355}" presName="sp" presStyleCnt="0"/>
      <dgm:spPr/>
    </dgm:pt>
    <dgm:pt modelId="{9E42CB59-E6C5-4736-A6D9-D5987553E5C6}" type="pres">
      <dgm:prSet presAssocID="{6ECFD206-5562-4C8C-B7BC-41F201AA620D}" presName="composite" presStyleCnt="0"/>
      <dgm:spPr/>
    </dgm:pt>
    <dgm:pt modelId="{82188F7C-B911-430C-A346-2C4F4ED953D6}" type="pres">
      <dgm:prSet presAssocID="{6ECFD206-5562-4C8C-B7BC-41F201AA620D}" presName="parentText" presStyleLbl="alignNode1" presStyleIdx="3" presStyleCnt="4">
        <dgm:presLayoutVars>
          <dgm:chMax val="1"/>
          <dgm:bulletEnabled val="1"/>
        </dgm:presLayoutVars>
      </dgm:prSet>
      <dgm:spPr/>
      <dgm:t>
        <a:bodyPr/>
        <a:lstStyle/>
        <a:p>
          <a:endParaRPr lang="en-US"/>
        </a:p>
      </dgm:t>
    </dgm:pt>
    <dgm:pt modelId="{802181EF-CC54-4BF4-BAA2-3B59A1C693D2}" type="pres">
      <dgm:prSet presAssocID="{6ECFD206-5562-4C8C-B7BC-41F201AA620D}" presName="descendantText" presStyleLbl="alignAcc1" presStyleIdx="3" presStyleCnt="4">
        <dgm:presLayoutVars>
          <dgm:bulletEnabled val="1"/>
        </dgm:presLayoutVars>
      </dgm:prSet>
      <dgm:spPr/>
      <dgm:t>
        <a:bodyPr/>
        <a:lstStyle/>
        <a:p>
          <a:endParaRPr lang="en-US"/>
        </a:p>
      </dgm:t>
    </dgm:pt>
  </dgm:ptLst>
  <dgm:cxnLst>
    <dgm:cxn modelId="{2DE2DD9D-A1B6-4A49-81A2-7CF83F8E40FC}" srcId="{0A2E5A4C-6815-42E3-A3B6-BE6E2C26A6CE}" destId="{28D34898-DEEB-4E51-B663-16BAC9A739D4}" srcOrd="0" destOrd="0" parTransId="{8A1268C7-63E6-4FFE-BA36-B4293AF3EDA7}" sibTransId="{B3F43EB7-EA56-480C-A63C-ED5D03AC2AB4}"/>
    <dgm:cxn modelId="{858C3B43-AB99-4481-B968-C1F2D9ED88F7}" type="presOf" srcId="{9D78475D-AFB0-452A-B140-5D324EA505B8}" destId="{0F8385D9-3CA0-4CB0-BA5B-4AA2375B2CF2}" srcOrd="0" destOrd="0" presId="urn:microsoft.com/office/officeart/2005/8/layout/chevron2"/>
    <dgm:cxn modelId="{4FB01FD2-6696-44D3-8420-8BE6D3E60F25}" type="presOf" srcId="{AF231C40-66BC-44BD-9555-62C957C52A57}" destId="{3E888E70-05E7-4AD9-A346-5FE8F0073150}" srcOrd="0" destOrd="1" presId="urn:microsoft.com/office/officeart/2005/8/layout/chevron2"/>
    <dgm:cxn modelId="{17D9DDEC-F304-4479-A3CB-16CDF0AA78FB}" srcId="{6ECFD206-5562-4C8C-B7BC-41F201AA620D}" destId="{0A8EDEEA-F7F4-4A81-998B-B230484D4DB2}" srcOrd="0" destOrd="0" parTransId="{BCB92639-6D3E-456A-A739-78FFE9AE17C5}" sibTransId="{0C898B9D-52B4-4836-AACD-7FED941A221F}"/>
    <dgm:cxn modelId="{18D57158-9964-4C2F-AD65-09CCE3A71B97}" srcId="{28D34898-DEEB-4E51-B663-16BAC9A739D4}" destId="{E7E9D5CB-57B4-4D55-8B68-CE650CDD25DF}" srcOrd="0" destOrd="0" parTransId="{C4AFF5C0-8B5E-4C47-8472-CE92528461C4}" sibTransId="{A980CF9A-DED6-4F58-B507-8D20AEF0FA11}"/>
    <dgm:cxn modelId="{5CE79F08-FD64-422E-8066-78E78AE2596C}" srcId="{28D34898-DEEB-4E51-B663-16BAC9A739D4}" destId="{DE39FBF5-1F5C-4D7F-8A9B-0D324958D35C}" srcOrd="1" destOrd="0" parTransId="{4A775BB7-BF5B-4466-B0C1-1BADA8E4B2CA}" sibTransId="{6F6C6D0B-1F59-48C1-816F-F88DA375E44E}"/>
    <dgm:cxn modelId="{27972B15-27A2-44AC-A23D-A72B2F8FB145}" srcId="{8803A176-C599-4A77-AE34-8F13F84009F0}" destId="{AF231C40-66BC-44BD-9555-62C957C52A57}" srcOrd="1" destOrd="0" parTransId="{4F85E5AC-F39E-46BF-AD54-B55261CB28EC}" sibTransId="{9158F17F-ED0F-4F5D-B9DB-0CF6B7361870}"/>
    <dgm:cxn modelId="{2CC2F274-3ABC-4131-A460-C5EA88B53844}" srcId="{0A2E5A4C-6815-42E3-A3B6-BE6E2C26A6CE}" destId="{9D78475D-AFB0-452A-B140-5D324EA505B8}" srcOrd="2" destOrd="0" parTransId="{9C10BB14-D600-4D95-8A24-98331EE0B1A7}" sibTransId="{D7A07228-DE3C-43C4-A8C8-6CE43461C355}"/>
    <dgm:cxn modelId="{37FB4DF9-33B7-4395-9978-C031D41ABFDF}" type="presOf" srcId="{8803A176-C599-4A77-AE34-8F13F84009F0}" destId="{1C3B916F-AF24-441B-A9D5-3ECF0607C620}" srcOrd="0" destOrd="0" presId="urn:microsoft.com/office/officeart/2005/8/layout/chevron2"/>
    <dgm:cxn modelId="{9E798BD6-C93F-48CD-B8BE-20A7E6EAC34C}" type="presOf" srcId="{0A8EDEEA-F7F4-4A81-998B-B230484D4DB2}" destId="{802181EF-CC54-4BF4-BAA2-3B59A1C693D2}" srcOrd="0" destOrd="0" presId="urn:microsoft.com/office/officeart/2005/8/layout/chevron2"/>
    <dgm:cxn modelId="{41AFD9E4-6DBE-4D25-B7F9-41257111DC8C}" type="presOf" srcId="{DE39FBF5-1F5C-4D7F-8A9B-0D324958D35C}" destId="{701AAB5C-D341-459A-90CB-FBFAEE2ED144}" srcOrd="0" destOrd="1" presId="urn:microsoft.com/office/officeart/2005/8/layout/chevron2"/>
    <dgm:cxn modelId="{A3D3CE1D-DD0A-4327-9950-8B7C5E1F5CE9}" srcId="{8803A176-C599-4A77-AE34-8F13F84009F0}" destId="{EEF88422-696C-4AC7-9D4E-FAC20078F210}" srcOrd="0" destOrd="0" parTransId="{B74462E8-ED0A-47B2-A382-39C500F09071}" sibTransId="{95E54CDA-8F67-4138-BD1F-1E0FD60C8AFB}"/>
    <dgm:cxn modelId="{0217380B-592C-4CB8-BC1A-764A6E8FD55C}" type="presOf" srcId="{28D34898-DEEB-4E51-B663-16BAC9A739D4}" destId="{171E7E32-D4EB-481B-AE5A-A1CA3AE29839}" srcOrd="0" destOrd="0" presId="urn:microsoft.com/office/officeart/2005/8/layout/chevron2"/>
    <dgm:cxn modelId="{5660D466-4E8A-4EB4-990D-8C8105FCB51C}" srcId="{0A2E5A4C-6815-42E3-A3B6-BE6E2C26A6CE}" destId="{6ECFD206-5562-4C8C-B7BC-41F201AA620D}" srcOrd="3" destOrd="0" parTransId="{881F7E3F-E732-4752-A6D6-E56350ECD57F}" sibTransId="{ADA6FC96-C17C-4E29-A77D-2B985C3DD4AA}"/>
    <dgm:cxn modelId="{72A54D56-7DAD-46E8-9C11-7C7A38401D88}" type="presOf" srcId="{2B3584D0-60F3-49CE-9D5E-C97EDC0D0E6D}" destId="{561DDA4C-0E0E-4DF7-9B7E-742B86BF507E}" srcOrd="0" destOrd="0" presId="urn:microsoft.com/office/officeart/2005/8/layout/chevron2"/>
    <dgm:cxn modelId="{315CBEAC-4E5F-4ED4-A017-18F15FF85522}" type="presOf" srcId="{6ECFD206-5562-4C8C-B7BC-41F201AA620D}" destId="{82188F7C-B911-430C-A346-2C4F4ED953D6}" srcOrd="0" destOrd="0" presId="urn:microsoft.com/office/officeart/2005/8/layout/chevron2"/>
    <dgm:cxn modelId="{63AABC86-A4B5-4E57-91E7-FF75D4AECDB9}" srcId="{9D78475D-AFB0-452A-B140-5D324EA505B8}" destId="{2B3584D0-60F3-49CE-9D5E-C97EDC0D0E6D}" srcOrd="0" destOrd="0" parTransId="{21241E6E-2CDF-49A0-A825-7980E6FCC066}" sibTransId="{E873017D-2D8B-4778-BBAA-8521CCBFBDFC}"/>
    <dgm:cxn modelId="{18F13639-B5EC-4018-9E15-676E116628FA}" type="presOf" srcId="{0A2E5A4C-6815-42E3-A3B6-BE6E2C26A6CE}" destId="{125E4384-B907-4A78-BABF-7B43DD652B12}" srcOrd="0" destOrd="0" presId="urn:microsoft.com/office/officeart/2005/8/layout/chevron2"/>
    <dgm:cxn modelId="{B91543E6-30DD-4D2D-8E70-75D4669DA497}" type="presOf" srcId="{E7E9D5CB-57B4-4D55-8B68-CE650CDD25DF}" destId="{701AAB5C-D341-459A-90CB-FBFAEE2ED144}" srcOrd="0" destOrd="0" presId="urn:microsoft.com/office/officeart/2005/8/layout/chevron2"/>
    <dgm:cxn modelId="{D3C40604-1592-4AF7-859E-32C0BBA84F41}" srcId="{0A2E5A4C-6815-42E3-A3B6-BE6E2C26A6CE}" destId="{8803A176-C599-4A77-AE34-8F13F84009F0}" srcOrd="1" destOrd="0" parTransId="{DF667AAD-37F4-429E-B07B-E661A751D425}" sibTransId="{B0C48AAE-A073-4E22-BB91-D5DE1A5285A6}"/>
    <dgm:cxn modelId="{2A541EE5-0170-4828-A267-58BAABF0184F}" type="presOf" srcId="{EEF88422-696C-4AC7-9D4E-FAC20078F210}" destId="{3E888E70-05E7-4AD9-A346-5FE8F0073150}" srcOrd="0" destOrd="0" presId="urn:microsoft.com/office/officeart/2005/8/layout/chevron2"/>
    <dgm:cxn modelId="{F1E55F65-773D-479D-B47F-3F8AD3756B3A}" type="presParOf" srcId="{125E4384-B907-4A78-BABF-7B43DD652B12}" destId="{9AB8E048-E2DB-46B1-909B-AF90D7B2E062}" srcOrd="0" destOrd="0" presId="urn:microsoft.com/office/officeart/2005/8/layout/chevron2"/>
    <dgm:cxn modelId="{CA6355E8-CC75-4F61-B5B4-5487C10633D7}" type="presParOf" srcId="{9AB8E048-E2DB-46B1-909B-AF90D7B2E062}" destId="{171E7E32-D4EB-481B-AE5A-A1CA3AE29839}" srcOrd="0" destOrd="0" presId="urn:microsoft.com/office/officeart/2005/8/layout/chevron2"/>
    <dgm:cxn modelId="{49588525-913F-4B53-8163-8D06445FE739}" type="presParOf" srcId="{9AB8E048-E2DB-46B1-909B-AF90D7B2E062}" destId="{701AAB5C-D341-459A-90CB-FBFAEE2ED144}" srcOrd="1" destOrd="0" presId="urn:microsoft.com/office/officeart/2005/8/layout/chevron2"/>
    <dgm:cxn modelId="{FB9EB244-A8AC-4003-951E-6C2DECBBF069}" type="presParOf" srcId="{125E4384-B907-4A78-BABF-7B43DD652B12}" destId="{ACD48B14-6410-4DB7-A79A-A1115A1FECE8}" srcOrd="1" destOrd="0" presId="urn:microsoft.com/office/officeart/2005/8/layout/chevron2"/>
    <dgm:cxn modelId="{DB75C8DC-FCEA-43DB-A4AA-130D844CEBC8}" type="presParOf" srcId="{125E4384-B907-4A78-BABF-7B43DD652B12}" destId="{8BD39450-4F5C-4B39-90EA-B6D60F34DFA1}" srcOrd="2" destOrd="0" presId="urn:microsoft.com/office/officeart/2005/8/layout/chevron2"/>
    <dgm:cxn modelId="{A3DDB8CF-3CA0-4FB5-A946-6DBA63F2C050}" type="presParOf" srcId="{8BD39450-4F5C-4B39-90EA-B6D60F34DFA1}" destId="{1C3B916F-AF24-441B-A9D5-3ECF0607C620}" srcOrd="0" destOrd="0" presId="urn:microsoft.com/office/officeart/2005/8/layout/chevron2"/>
    <dgm:cxn modelId="{DC407964-A6D4-4084-8823-74705E30E8E5}" type="presParOf" srcId="{8BD39450-4F5C-4B39-90EA-B6D60F34DFA1}" destId="{3E888E70-05E7-4AD9-A346-5FE8F0073150}" srcOrd="1" destOrd="0" presId="urn:microsoft.com/office/officeart/2005/8/layout/chevron2"/>
    <dgm:cxn modelId="{F569F69A-19A2-49C2-BD87-6B24E8D1D961}" type="presParOf" srcId="{125E4384-B907-4A78-BABF-7B43DD652B12}" destId="{4318B36A-05A0-45FB-9B0A-22A9B5C8B376}" srcOrd="3" destOrd="0" presId="urn:microsoft.com/office/officeart/2005/8/layout/chevron2"/>
    <dgm:cxn modelId="{312E7F77-ACC8-4249-893A-2EEFB48DEFF3}" type="presParOf" srcId="{125E4384-B907-4A78-BABF-7B43DD652B12}" destId="{83A457FD-4DE1-4674-9FFF-F127D683C465}" srcOrd="4" destOrd="0" presId="urn:microsoft.com/office/officeart/2005/8/layout/chevron2"/>
    <dgm:cxn modelId="{04214B3B-D0E4-4BD8-818F-9EB5A8F43542}" type="presParOf" srcId="{83A457FD-4DE1-4674-9FFF-F127D683C465}" destId="{0F8385D9-3CA0-4CB0-BA5B-4AA2375B2CF2}" srcOrd="0" destOrd="0" presId="urn:microsoft.com/office/officeart/2005/8/layout/chevron2"/>
    <dgm:cxn modelId="{A4CF4753-8241-4549-B7C2-ED7A7FDA2C3C}" type="presParOf" srcId="{83A457FD-4DE1-4674-9FFF-F127D683C465}" destId="{561DDA4C-0E0E-4DF7-9B7E-742B86BF507E}" srcOrd="1" destOrd="0" presId="urn:microsoft.com/office/officeart/2005/8/layout/chevron2"/>
    <dgm:cxn modelId="{02B360FF-64B0-48F4-8508-7E29E095EBFF}" type="presParOf" srcId="{125E4384-B907-4A78-BABF-7B43DD652B12}" destId="{494FEEBC-47A7-4A9D-BEE6-0D4E29F7CBFF}" srcOrd="5" destOrd="0" presId="urn:microsoft.com/office/officeart/2005/8/layout/chevron2"/>
    <dgm:cxn modelId="{B36990AB-A27F-45CA-B23D-B52C7EDAAADB}" type="presParOf" srcId="{125E4384-B907-4A78-BABF-7B43DD652B12}" destId="{9E42CB59-E6C5-4736-A6D9-D5987553E5C6}" srcOrd="6" destOrd="0" presId="urn:microsoft.com/office/officeart/2005/8/layout/chevron2"/>
    <dgm:cxn modelId="{C87BAC57-8D8D-4804-B6D5-A2E7306961CB}" type="presParOf" srcId="{9E42CB59-E6C5-4736-A6D9-D5987553E5C6}" destId="{82188F7C-B911-430C-A346-2C4F4ED953D6}" srcOrd="0" destOrd="0" presId="urn:microsoft.com/office/officeart/2005/8/layout/chevron2"/>
    <dgm:cxn modelId="{CBD57AC7-B429-44FB-8883-8AB56B81930E}" type="presParOf" srcId="{9E42CB59-E6C5-4736-A6D9-D5987553E5C6}" destId="{802181EF-CC54-4BF4-BAA2-3B59A1C693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E7E32-D4EB-481B-AE5A-A1CA3AE29839}">
      <dsp:nvSpPr>
        <dsp:cNvPr id="0" name=""/>
        <dsp:cNvSpPr/>
      </dsp:nvSpPr>
      <dsp:spPr>
        <a:xfrm rot="5400000">
          <a:off x="-233567" y="235623"/>
          <a:ext cx="1557114" cy="1089980"/>
        </a:xfrm>
        <a:prstGeom prst="chevron">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Form</a:t>
          </a:r>
          <a:endParaRPr lang="en-US" sz="2600" kern="1200" dirty="0"/>
        </a:p>
      </dsp:txBody>
      <dsp:txXfrm rot="-5400000">
        <a:off x="0" y="547046"/>
        <a:ext cx="1089980" cy="467134"/>
      </dsp:txXfrm>
    </dsp:sp>
    <dsp:sp modelId="{701AAB5C-D341-459A-90CB-FBFAEE2ED144}">
      <dsp:nvSpPr>
        <dsp:cNvPr id="0" name=""/>
        <dsp:cNvSpPr/>
      </dsp:nvSpPr>
      <dsp:spPr>
        <a:xfrm rot="5400000">
          <a:off x="3125667" y="-2033631"/>
          <a:ext cx="1012124" cy="50834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rgbClr val="C00000"/>
              </a:solidFill>
            </a:rPr>
            <a:t>PeopleCode</a:t>
          </a:r>
          <a:r>
            <a:rPr lang="en-US" sz="1700" kern="1200" dirty="0" smtClean="0">
              <a:solidFill>
                <a:srgbClr val="332D2D"/>
              </a:solidFill>
            </a:rPr>
            <a:t> sends accounting to </a:t>
          </a:r>
          <a:r>
            <a:rPr lang="en-US" sz="1700" kern="1200" dirty="0" smtClean="0">
              <a:solidFill>
                <a:srgbClr val="C00000"/>
              </a:solidFill>
            </a:rPr>
            <a:t>pre-DBT table</a:t>
          </a:r>
          <a:r>
            <a:rPr lang="en-US" sz="1700" kern="1200" dirty="0" smtClean="0">
              <a:solidFill>
                <a:srgbClr val="332D2D"/>
              </a:solidFill>
            </a:rPr>
            <a:t> on </a:t>
          </a:r>
          <a:r>
            <a:rPr lang="en-US" sz="1700" kern="1200" dirty="0" smtClean="0">
              <a:solidFill>
                <a:srgbClr val="C00000"/>
              </a:solidFill>
            </a:rPr>
            <a:t>final approval</a:t>
          </a:r>
          <a:r>
            <a:rPr lang="en-US" sz="1700" kern="1200" dirty="0" smtClean="0">
              <a:solidFill>
                <a:srgbClr val="332D2D"/>
              </a:solidFill>
            </a:rPr>
            <a:t> or when form is </a:t>
          </a:r>
          <a:r>
            <a:rPr lang="en-US" sz="1700" kern="1200" dirty="0" smtClean="0">
              <a:solidFill>
                <a:srgbClr val="C00000"/>
              </a:solidFill>
            </a:rPr>
            <a:t>updated to job</a:t>
          </a:r>
          <a:r>
            <a:rPr lang="en-US" sz="1700" kern="1200" dirty="0" smtClean="0"/>
            <a:t>.</a:t>
          </a:r>
          <a:endParaRPr lang="en-US" sz="1700" kern="1200" dirty="0"/>
        </a:p>
      </dsp:txBody>
      <dsp:txXfrm rot="-5400000">
        <a:off x="1089980" y="51464"/>
        <a:ext cx="5034090" cy="913308"/>
      </dsp:txXfrm>
    </dsp:sp>
    <dsp:sp modelId="{1C3B916F-AF24-441B-A9D5-3ECF0607C620}">
      <dsp:nvSpPr>
        <dsp:cNvPr id="0" name=""/>
        <dsp:cNvSpPr/>
      </dsp:nvSpPr>
      <dsp:spPr>
        <a:xfrm rot="5400000">
          <a:off x="-233567" y="1598135"/>
          <a:ext cx="1557114" cy="1089980"/>
        </a:xfrm>
        <a:prstGeom prst="chevron">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Pre DBT</a:t>
          </a:r>
          <a:endParaRPr lang="en-US" sz="2600" kern="1200" dirty="0"/>
        </a:p>
      </dsp:txBody>
      <dsp:txXfrm rot="-5400000">
        <a:off x="0" y="1909558"/>
        <a:ext cx="1089980" cy="467134"/>
      </dsp:txXfrm>
    </dsp:sp>
    <dsp:sp modelId="{3E888E70-05E7-4AD9-A346-5FE8F0073150}">
      <dsp:nvSpPr>
        <dsp:cNvPr id="0" name=""/>
        <dsp:cNvSpPr/>
      </dsp:nvSpPr>
      <dsp:spPr>
        <a:xfrm rot="5400000">
          <a:off x="3125667" y="-671118"/>
          <a:ext cx="1012124" cy="50834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rgbClr val="332D2D"/>
              </a:solidFill>
            </a:rPr>
            <a:t>Custom table is </a:t>
          </a:r>
          <a:r>
            <a:rPr lang="en-US" sz="1700" kern="1200" dirty="0" smtClean="0">
              <a:solidFill>
                <a:srgbClr val="C00000"/>
              </a:solidFill>
            </a:rPr>
            <a:t>central repository </a:t>
          </a:r>
          <a:r>
            <a:rPr lang="en-US" sz="1700" kern="1200" dirty="0" smtClean="0">
              <a:solidFill>
                <a:srgbClr val="332D2D"/>
              </a:solidFill>
            </a:rPr>
            <a:t>of all online form accounting.  Users can view/add/change data using page.</a:t>
          </a:r>
          <a:endParaRPr lang="en-US" sz="1700" kern="1200" dirty="0">
            <a:solidFill>
              <a:srgbClr val="332D2D"/>
            </a:solidFill>
          </a:endParaRPr>
        </a:p>
        <a:p>
          <a:pPr marL="171450" lvl="1" indent="-171450" algn="l" defTabSz="755650">
            <a:lnSpc>
              <a:spcPct val="90000"/>
            </a:lnSpc>
            <a:spcBef>
              <a:spcPct val="0"/>
            </a:spcBef>
            <a:spcAft>
              <a:spcPct val="15000"/>
            </a:spcAft>
            <a:buChar char="••"/>
          </a:pPr>
          <a:r>
            <a:rPr lang="en-US" sz="1700" kern="1200" dirty="0" smtClean="0">
              <a:solidFill>
                <a:srgbClr val="332D2D"/>
              </a:solidFill>
            </a:rPr>
            <a:t>A </a:t>
          </a:r>
          <a:r>
            <a:rPr lang="en-US" sz="1700" kern="1200" dirty="0" smtClean="0">
              <a:solidFill>
                <a:srgbClr val="C00000"/>
              </a:solidFill>
            </a:rPr>
            <a:t>process is run</a:t>
          </a:r>
          <a:r>
            <a:rPr lang="en-US" sz="1700" kern="1200" dirty="0" smtClean="0">
              <a:solidFill>
                <a:srgbClr val="332D2D"/>
              </a:solidFill>
            </a:rPr>
            <a:t> to update accounting to DBT.</a:t>
          </a:r>
          <a:endParaRPr lang="en-US" sz="1700" kern="1200" dirty="0">
            <a:solidFill>
              <a:srgbClr val="332D2D"/>
            </a:solidFill>
          </a:endParaRPr>
        </a:p>
      </dsp:txBody>
      <dsp:txXfrm rot="-5400000">
        <a:off x="1089980" y="1413977"/>
        <a:ext cx="5034090" cy="913308"/>
      </dsp:txXfrm>
    </dsp:sp>
    <dsp:sp modelId="{0F8385D9-3CA0-4CB0-BA5B-4AA2375B2CF2}">
      <dsp:nvSpPr>
        <dsp:cNvPr id="0" name=""/>
        <dsp:cNvSpPr/>
      </dsp:nvSpPr>
      <dsp:spPr>
        <a:xfrm rot="5400000">
          <a:off x="-233567" y="2960647"/>
          <a:ext cx="1557114" cy="1089980"/>
        </a:xfrm>
        <a:prstGeom prst="chevron">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DBT</a:t>
          </a:r>
          <a:endParaRPr lang="en-US" sz="2600" kern="1200" dirty="0"/>
        </a:p>
      </dsp:txBody>
      <dsp:txXfrm rot="-5400000">
        <a:off x="0" y="3272070"/>
        <a:ext cx="1089980" cy="467134"/>
      </dsp:txXfrm>
    </dsp:sp>
    <dsp:sp modelId="{561DDA4C-0E0E-4DF7-9B7E-742B86BF507E}">
      <dsp:nvSpPr>
        <dsp:cNvPr id="0" name=""/>
        <dsp:cNvSpPr/>
      </dsp:nvSpPr>
      <dsp:spPr>
        <a:xfrm rot="5400000">
          <a:off x="3125667" y="691393"/>
          <a:ext cx="1012124" cy="50834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rgbClr val="332D2D"/>
              </a:solidFill>
            </a:rPr>
            <a:t>Accounting from online forms added to DBT from pre-DBT table.</a:t>
          </a:r>
          <a:endParaRPr lang="en-US" sz="1700" kern="1200" dirty="0">
            <a:solidFill>
              <a:srgbClr val="332D2D"/>
            </a:solidFill>
          </a:endParaRPr>
        </a:p>
      </dsp:txBody>
      <dsp:txXfrm rot="-5400000">
        <a:off x="1089980" y="2776488"/>
        <a:ext cx="5034090" cy="913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11/15/2018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University of Calgary is a global intellectual hub located in Canada’s most enterprising city. In our </a:t>
            </a:r>
          </a:p>
          <a:p>
            <a:r>
              <a:rPr lang="en-US" sz="1200" kern="1200" dirty="0" smtClean="0">
                <a:solidFill>
                  <a:schemeClr val="tx1"/>
                </a:solidFill>
                <a:effectLst/>
                <a:latin typeface="+mn-lt"/>
                <a:ea typeface="+mn-ea"/>
                <a:cs typeface="+mn-cs"/>
              </a:rPr>
              <a:t>spirited</a:t>
            </a:r>
          </a:p>
          <a:p>
            <a:r>
              <a:rPr lang="en-US" sz="1200" kern="1200" dirty="0" smtClean="0">
                <a:solidFill>
                  <a:schemeClr val="tx1"/>
                </a:solidFill>
                <a:effectLst/>
                <a:latin typeface="+mn-lt"/>
                <a:ea typeface="+mn-ea"/>
                <a:cs typeface="+mn-cs"/>
              </a:rPr>
              <a:t>, high</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quality learning environment, students thrive in </a:t>
            </a:r>
          </a:p>
          <a:p>
            <a:r>
              <a:rPr lang="en-US" sz="1200" kern="1200" dirty="0" smtClean="0">
                <a:solidFill>
                  <a:schemeClr val="tx1"/>
                </a:solidFill>
                <a:effectLst/>
                <a:latin typeface="+mn-lt"/>
                <a:ea typeface="+mn-ea"/>
                <a:cs typeface="+mn-cs"/>
              </a:rPr>
              <a:t>programs made rich by research, hands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 experiences and </a:t>
            </a:r>
          </a:p>
          <a:p>
            <a:r>
              <a:rPr lang="en-US" sz="1200" kern="1200" dirty="0" smtClean="0">
                <a:solidFill>
                  <a:schemeClr val="tx1"/>
                </a:solidFill>
                <a:effectLst/>
                <a:latin typeface="+mn-lt"/>
                <a:ea typeface="+mn-ea"/>
                <a:cs typeface="+mn-cs"/>
              </a:rPr>
              <a:t>entrepreneurial thinking. Our strategy drives us to be recognized as one of Canada’s top five research universities, </a:t>
            </a:r>
          </a:p>
          <a:p>
            <a:r>
              <a:rPr lang="en-US" sz="1200" kern="1200" dirty="0" smtClean="0">
                <a:solidFill>
                  <a:schemeClr val="tx1"/>
                </a:solidFill>
                <a:effectLst/>
                <a:latin typeface="+mn-lt"/>
                <a:ea typeface="+mn-ea"/>
                <a:cs typeface="+mn-cs"/>
              </a:rPr>
              <a:t>engaging the communities we both serve and lead. This strategy is called</a:t>
            </a:r>
          </a:p>
          <a:p>
            <a:r>
              <a:rPr lang="en-US" sz="1200" kern="1200" dirty="0" smtClean="0">
                <a:solidFill>
                  <a:schemeClr val="tx1"/>
                </a:solidFill>
                <a:effectLst/>
                <a:latin typeface="+mn-lt"/>
                <a:ea typeface="+mn-ea"/>
                <a:cs typeface="+mn-cs"/>
              </a:rPr>
              <a:t>Eyes High</a:t>
            </a:r>
          </a:p>
          <a:p>
            <a:r>
              <a:rPr lang="en-US" sz="1200" kern="1200" dirty="0" smtClean="0">
                <a:solidFill>
                  <a:schemeClr val="tx1"/>
                </a:solidFill>
                <a:effectLst/>
                <a:latin typeface="+mn-lt"/>
                <a:ea typeface="+mn-ea"/>
                <a:cs typeface="+mn-cs"/>
              </a:rPr>
              <a:t>, inspired by the university's Gaelic </a:t>
            </a:r>
          </a:p>
          <a:p>
            <a:r>
              <a:rPr lang="en-US" sz="1200" kern="1200" dirty="0" smtClean="0">
                <a:solidFill>
                  <a:schemeClr val="tx1"/>
                </a:solidFill>
                <a:effectLst/>
                <a:latin typeface="+mn-lt"/>
                <a:ea typeface="+mn-ea"/>
                <a:cs typeface="+mn-cs"/>
              </a:rPr>
              <a:t>motto, which translates </a:t>
            </a:r>
          </a:p>
          <a:p>
            <a:r>
              <a:rPr lang="en-US" sz="1200" kern="1200" dirty="0" smtClean="0">
                <a:solidFill>
                  <a:schemeClr val="tx1"/>
                </a:solidFill>
                <a:effectLst/>
                <a:latin typeface="+mn-lt"/>
                <a:ea typeface="+mn-ea"/>
                <a:cs typeface="+mn-cs"/>
              </a:rPr>
              <a:t>as</a:t>
            </a:r>
          </a:p>
          <a:p>
            <a:r>
              <a:rPr lang="en-US" sz="1200" kern="1200" dirty="0" smtClean="0">
                <a:solidFill>
                  <a:schemeClr val="tx1"/>
                </a:solidFill>
                <a:effectLst/>
                <a:latin typeface="+mn-lt"/>
                <a:ea typeface="+mn-ea"/>
                <a:cs typeface="+mn-cs"/>
              </a:rPr>
              <a:t>'I will lift up my eyes.' For more information, visit</a:t>
            </a:r>
          </a:p>
          <a:p>
            <a:r>
              <a:rPr lang="en-US" sz="1200" kern="1200" dirty="0" smtClean="0">
                <a:solidFill>
                  <a:schemeClr val="tx1"/>
                </a:solidFill>
                <a:effectLst/>
                <a:latin typeface="+mn-lt"/>
                <a:ea typeface="+mn-ea"/>
                <a:cs typeface="+mn-cs"/>
              </a:rPr>
              <a:t>ucalgary.ca/</a:t>
            </a:r>
            <a:r>
              <a:rPr lang="en-US" sz="1200" kern="1200" dirty="0" err="1" smtClean="0">
                <a:solidFill>
                  <a:schemeClr val="tx1"/>
                </a:solidFill>
                <a:effectLst/>
                <a:latin typeface="+mn-lt"/>
                <a:ea typeface="+mn-ea"/>
                <a:cs typeface="+mn-cs"/>
              </a:rPr>
              <a:t>eyeshigh</a:t>
            </a:r>
            <a:endParaRPr lang="en-US"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266576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Hold</a:t>
            </a:r>
            <a:r>
              <a:rPr lang="en-US" dirty="0" smtClean="0"/>
              <a:t> is</a:t>
            </a:r>
            <a:r>
              <a:rPr lang="en-US" baseline="0" dirty="0" smtClean="0"/>
              <a:t> set by the PeopleCode if it finds the employee (or position) has an existing ‘Active’ transaction in the pre-DBT table, OR on the DBT table with an effective date greater than the incoming transaction.    </a:t>
            </a:r>
            <a:r>
              <a:rPr lang="en-US" b="1" baseline="0" dirty="0" smtClean="0"/>
              <a:t>Hold</a:t>
            </a:r>
            <a:r>
              <a:rPr lang="en-US" baseline="0" dirty="0" smtClean="0"/>
              <a:t> is also used by payroll if they want to put a transaction on ‘Hold’ and stop it from adding to the DBT.</a:t>
            </a:r>
          </a:p>
          <a:p>
            <a:endParaRPr lang="en-US" baseline="0" dirty="0" smtClean="0"/>
          </a:p>
          <a:p>
            <a:r>
              <a:rPr lang="en-US" b="1" baseline="0" dirty="0" smtClean="0"/>
              <a:t>Processed</a:t>
            </a:r>
            <a:r>
              <a:rPr lang="en-US" baseline="0" dirty="0" smtClean="0"/>
              <a:t> is set by the Update to DBT process when it has successfully added the transaction to DBT.</a:t>
            </a:r>
          </a:p>
          <a:p>
            <a:endParaRPr lang="en-US" baseline="0" dirty="0" smtClean="0"/>
          </a:p>
          <a:p>
            <a:r>
              <a:rPr lang="en-US" b="1" baseline="0" dirty="0" smtClean="0"/>
              <a:t>Manually Updated</a:t>
            </a:r>
            <a:r>
              <a:rPr lang="en-US" baseline="0" dirty="0" smtClean="0"/>
              <a:t> is if payroll added the accounting to DBT themselves.</a:t>
            </a:r>
          </a:p>
          <a:p>
            <a:endParaRPr lang="en-US" baseline="0" dirty="0" smtClean="0"/>
          </a:p>
          <a:p>
            <a:r>
              <a:rPr lang="en-US" b="1" baseline="0" dirty="0" smtClean="0"/>
              <a:t>Error</a:t>
            </a:r>
            <a:r>
              <a:rPr lang="en-US" baseline="0" dirty="0" smtClean="0"/>
              <a:t> is set by the Update to DBT process if it could not add the process to the DBT.  Happens if either the department, business unit or position does is not the same as job or position data.</a:t>
            </a:r>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363145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213281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423455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94020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254274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218575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Hold transactions</a:t>
            </a:r>
            <a:r>
              <a:rPr lang="en-US" b="1" baseline="0" dirty="0" smtClean="0"/>
              <a:t> </a:t>
            </a:r>
            <a:r>
              <a:rPr lang="en-US" baseline="0" dirty="0" smtClean="0"/>
              <a:t>- </a:t>
            </a:r>
            <a:r>
              <a:rPr lang="en-US" dirty="0" smtClean="0"/>
              <a:t>Payroll determines what order to add accounting to DBT and updates the </a:t>
            </a:r>
            <a:r>
              <a:rPr lang="en-US" dirty="0" err="1" smtClean="0"/>
              <a:t>Seq</a:t>
            </a:r>
            <a:r>
              <a:rPr lang="en-US" dirty="0" smtClean="0"/>
              <a:t> Number in this table to tell the process what order to add each, OR they update transaction status to Manually Updated and add transaction to DBT themselves.</a:t>
            </a:r>
          </a:p>
          <a:p>
            <a:endParaRPr lang="en-US" dirty="0" smtClean="0"/>
          </a:p>
          <a:p>
            <a:r>
              <a:rPr lang="en-US" dirty="0" smtClean="0"/>
              <a:t>Query</a:t>
            </a:r>
            <a:r>
              <a:rPr lang="en-US" baseline="0" dirty="0" smtClean="0"/>
              <a:t> checks </a:t>
            </a:r>
            <a:r>
              <a:rPr lang="en-US" dirty="0" smtClean="0"/>
              <a:t>that the department, business unit, position number and effective date of transaction is valid for the job and/or position data.</a:t>
            </a:r>
            <a:r>
              <a:rPr lang="en-US" baseline="0" dirty="0" smtClean="0"/>
              <a:t>  If any are not in sync, you are unable to add funding to the DBT.</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412401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If budget level is </a:t>
            </a:r>
            <a:r>
              <a:rPr lang="en-US" sz="1200" dirty="0" err="1" smtClean="0"/>
              <a:t>Posn</a:t>
            </a:r>
            <a:r>
              <a:rPr lang="en-US" sz="1200" dirty="0" smtClean="0"/>
              <a:t> &amp; </a:t>
            </a:r>
            <a:r>
              <a:rPr lang="en-US" sz="1200" dirty="0" err="1" smtClean="0"/>
              <a:t>Appt</a:t>
            </a:r>
            <a:r>
              <a:rPr lang="en-US" sz="1200" dirty="0" smtClean="0"/>
              <a:t>, and one of the levels had an issue being added to the DBT by, then only one half of the funding was added, while the transaction status was set to Processed.  Adding logic to first check for issues BEFORE adding to DBT and setting transaction to Error status so users can verify data prior to updating DBT.  Also created queries to run before running process.</a:t>
            </a:r>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37</a:t>
            </a:fld>
            <a:endParaRPr lang="en-US"/>
          </a:p>
        </p:txBody>
      </p:sp>
    </p:spTree>
    <p:extLst>
      <p:ext uri="{BB962C8B-B14F-4D97-AF65-F5344CB8AC3E}">
        <p14:creationId xmlns:p14="http://schemas.microsoft.com/office/powerpoint/2010/main" val="401722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11/15/2018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11/15/2018</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11/15/2018</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11/15/2018</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11/15/2018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11/15/2018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11/15/2018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B066116-181F-4C4B-9291-E978987A28F4}"/>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Automating </a:t>
            </a:r>
            <a:r>
              <a:rPr lang="en-US" dirty="0" smtClean="0"/>
              <a:t>Online Form Accounting </a:t>
            </a:r>
            <a:r>
              <a:rPr lang="en-US" dirty="0"/>
              <a:t>to Department Budget Table</a:t>
            </a:r>
          </a:p>
        </p:txBody>
      </p:sp>
      <p:sp>
        <p:nvSpPr>
          <p:cNvPr id="4" name="Text Placeholder 3"/>
          <p:cNvSpPr>
            <a:spLocks noGrp="1"/>
          </p:cNvSpPr>
          <p:nvPr>
            <p:ph type="body" sz="half" idx="2"/>
          </p:nvPr>
        </p:nvSpPr>
        <p:spPr/>
        <p:txBody>
          <a:bodyPr/>
          <a:lstStyle/>
          <a:p>
            <a:r>
              <a:rPr lang="en-US" dirty="0"/>
              <a:t>SESSION </a:t>
            </a:r>
            <a:r>
              <a:rPr lang="en-US" dirty="0" smtClean="0"/>
              <a:t>6001</a:t>
            </a:r>
            <a:endParaRPr lang="en-US" dirty="0"/>
          </a:p>
          <a:p>
            <a:r>
              <a:rPr lang="en-US" dirty="0" smtClean="0"/>
              <a:t>NOVEMBER 13, 2018</a:t>
            </a:r>
            <a:endParaRPr lang="en-US" dirty="0"/>
          </a:p>
        </p:txBody>
      </p:sp>
      <p:sp>
        <p:nvSpPr>
          <p:cNvPr id="3" name="Footer Placeholder 2"/>
          <p:cNvSpPr>
            <a:spLocks noGrp="1"/>
          </p:cNvSpPr>
          <p:nvPr>
            <p:ph type="ftr" sz="quarter" idx="11"/>
          </p:nvPr>
        </p:nvSpPr>
        <p:spPr/>
        <p:txBody>
          <a:bodyPr/>
          <a:lstStyle/>
          <a:p>
            <a:r>
              <a:rPr lang="en-US" dirty="0"/>
              <a:t>Canada Alliance   12-14 November 2018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7">
            <a:extLst>
              <a:ext uri="{FF2B5EF4-FFF2-40B4-BE49-F238E27FC236}">
                <a16:creationId xmlns="" xmlns:a16="http://schemas.microsoft.com/office/drawing/2014/main" id="{8CDBDDFF-E76E-4941-B95C-C4D37E832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AUTOMATION</a:t>
            </a:r>
            <a:endParaRPr lang="en-US" dirty="0"/>
          </a:p>
        </p:txBody>
      </p:sp>
      <p:sp>
        <p:nvSpPr>
          <p:cNvPr id="3" name="Content Placeholder 2"/>
          <p:cNvSpPr>
            <a:spLocks noGrp="1"/>
          </p:cNvSpPr>
          <p:nvPr>
            <p:ph idx="1"/>
          </p:nvPr>
        </p:nvSpPr>
        <p:spPr>
          <a:xfrm>
            <a:off x="768096" y="1861455"/>
            <a:ext cx="4286504" cy="2041677"/>
          </a:xfrm>
        </p:spPr>
        <p:txBody>
          <a:bodyPr>
            <a:normAutofit/>
          </a:bodyPr>
          <a:lstStyle/>
          <a:p>
            <a:pPr marL="360362" lvl="0" indent="-342900">
              <a:buFont typeface="Arial" panose="020B0604020202020204" pitchFamily="34" charset="0"/>
              <a:buChar char="•"/>
            </a:pPr>
            <a:r>
              <a:rPr lang="en-US" sz="2400" dirty="0"/>
              <a:t>Reduce </a:t>
            </a:r>
            <a:r>
              <a:rPr lang="en-US" sz="2400" dirty="0">
                <a:solidFill>
                  <a:srgbClr val="C00000"/>
                </a:solidFill>
              </a:rPr>
              <a:t>manual entry</a:t>
            </a:r>
            <a:r>
              <a:rPr lang="en-US" sz="2400" dirty="0"/>
              <a:t>! Create solution </a:t>
            </a:r>
            <a:r>
              <a:rPr lang="en-US" sz="2400" dirty="0" smtClean="0"/>
              <a:t>that </a:t>
            </a:r>
            <a:r>
              <a:rPr lang="en-US" sz="2400" dirty="0"/>
              <a:t>automatically adds accounting from online forms to the DBT. </a:t>
            </a:r>
            <a:endParaRPr lang="en-US" sz="2400" dirty="0" smtClean="0"/>
          </a:p>
          <a:p>
            <a:pPr marL="0"/>
            <a:endParaRPr lang="en-CA" sz="1400" i="1"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6" name="Picture 5"/>
          <p:cNvPicPr>
            <a:picLocks noChangeAspect="1"/>
          </p:cNvPicPr>
          <p:nvPr/>
        </p:nvPicPr>
        <p:blipFill>
          <a:blip r:embed="rId2"/>
          <a:stretch>
            <a:fillRect/>
          </a:stretch>
        </p:blipFill>
        <p:spPr>
          <a:xfrm>
            <a:off x="5443030" y="1293760"/>
            <a:ext cx="2100771" cy="2108040"/>
          </a:xfrm>
          <a:prstGeom prst="rect">
            <a:avLst/>
          </a:prstGeom>
        </p:spPr>
      </p:pic>
      <p:sp>
        <p:nvSpPr>
          <p:cNvPr id="7" name="Content Placeholder 2"/>
          <p:cNvSpPr txBox="1">
            <a:spLocks/>
          </p:cNvSpPr>
          <p:nvPr/>
        </p:nvSpPr>
        <p:spPr>
          <a:xfrm>
            <a:off x="768095" y="3494951"/>
            <a:ext cx="7290055" cy="2304624"/>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360362" indent="-342900">
              <a:buFont typeface="Arial" panose="020B0604020202020204" pitchFamily="34" charset="0"/>
              <a:buChar char="•"/>
            </a:pPr>
            <a:r>
              <a:rPr lang="en-US" sz="2400" dirty="0" smtClean="0"/>
              <a:t>Simplify </a:t>
            </a:r>
            <a:r>
              <a:rPr lang="en-US" sz="2400" dirty="0" smtClean="0">
                <a:solidFill>
                  <a:srgbClr val="C00000"/>
                </a:solidFill>
              </a:rPr>
              <a:t>locating employee’s accounting</a:t>
            </a:r>
            <a:r>
              <a:rPr lang="en-US" sz="2400" dirty="0" smtClean="0"/>
              <a:t>.  Anyone’s accounting can be found by searching DBT at Appointment level.</a:t>
            </a:r>
          </a:p>
          <a:p>
            <a:pPr marL="360362" indent="-342900">
              <a:buFont typeface="Arial" panose="020B0604020202020204" pitchFamily="34" charset="0"/>
              <a:buChar char="•"/>
            </a:pPr>
            <a:r>
              <a:rPr lang="en-US" sz="2400" dirty="0" smtClean="0"/>
              <a:t>Simplify </a:t>
            </a:r>
            <a:r>
              <a:rPr lang="en-US" sz="2400" dirty="0" smtClean="0">
                <a:solidFill>
                  <a:srgbClr val="C00000"/>
                </a:solidFill>
              </a:rPr>
              <a:t>viewing job data.</a:t>
            </a:r>
            <a:r>
              <a:rPr lang="en-US" sz="2400" dirty="0" smtClean="0"/>
              <a:t>  Job data now only has HR transactions and no longer used for accounting.</a:t>
            </a:r>
          </a:p>
          <a:p>
            <a:pPr marL="0"/>
            <a:endParaRPr lang="en-US" dirty="0" smtClean="0"/>
          </a:p>
          <a:p>
            <a:pPr marL="0"/>
            <a:endParaRPr lang="en-CA" sz="1400" i="1" dirty="0"/>
          </a:p>
        </p:txBody>
      </p:sp>
    </p:spTree>
    <p:extLst>
      <p:ext uri="{BB962C8B-B14F-4D97-AF65-F5344CB8AC3E}">
        <p14:creationId xmlns:p14="http://schemas.microsoft.com/office/powerpoint/2010/main" val="2383277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AUTOMATED DBT</a:t>
            </a:r>
            <a:endParaRPr lang="en-US" dirty="0"/>
          </a:p>
        </p:txBody>
      </p:sp>
      <p:sp>
        <p:nvSpPr>
          <p:cNvPr id="3" name="Subtitle 2"/>
          <p:cNvSpPr>
            <a:spLocks noGrp="1"/>
          </p:cNvSpPr>
          <p:nvPr>
            <p:ph type="subTitle" idx="1"/>
          </p:nvPr>
        </p:nvSpPr>
        <p:spPr/>
        <p:txBody>
          <a:bodyPr/>
          <a:lstStyle/>
          <a:p>
            <a:r>
              <a:rPr lang="en-US" dirty="0" smtClean="0"/>
              <a:t>HOW WE DID IT</a:t>
            </a:r>
            <a:endParaRPr lang="en-US" dirty="0"/>
          </a:p>
        </p:txBody>
      </p:sp>
      <p:sp>
        <p:nvSpPr>
          <p:cNvPr id="5" name="Footer Placeholder 2">
            <a:extLst>
              <a:ext uri="{FF2B5EF4-FFF2-40B4-BE49-F238E27FC236}">
                <a16:creationId xmlns="" xmlns:a16="http://schemas.microsoft.com/office/drawing/2014/main" id="{DCF9D4D6-D5BE-4934-A2E8-6CA6F318747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699022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 Online Form to DBT</a:t>
            </a:r>
          </a:p>
        </p:txBody>
      </p:sp>
      <p:sp>
        <p:nvSpPr>
          <p:cNvPr id="7" name="Footer Placeholder 2">
            <a:extLst>
              <a:ext uri="{FF2B5EF4-FFF2-40B4-BE49-F238E27FC236}">
                <a16:creationId xmlns="" xmlns:a16="http://schemas.microsoft.com/office/drawing/2014/main" id="{104F29AD-8881-41A9-A20A-8E371C5F6678}"/>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graphicFrame>
        <p:nvGraphicFramePr>
          <p:cNvPr id="8" name="Diagram 7"/>
          <p:cNvGraphicFramePr/>
          <p:nvPr>
            <p:extLst>
              <p:ext uri="{D42A27DB-BD31-4B8C-83A1-F6EECF244321}">
                <p14:modId xmlns:p14="http://schemas.microsoft.com/office/powerpoint/2010/main" val="1857851218"/>
              </p:ext>
            </p:extLst>
          </p:nvPr>
        </p:nvGraphicFramePr>
        <p:xfrm>
          <a:off x="1326383" y="1779813"/>
          <a:ext cx="6173479" cy="4286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196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smtClean="0"/>
              <a:t>Accounting change (job change form)</a:t>
            </a:r>
            <a:endParaRPr lang="en-US" dirty="0"/>
          </a:p>
        </p:txBody>
      </p:sp>
      <p:sp>
        <p:nvSpPr>
          <p:cNvPr id="3" name="Content Placeholder 2"/>
          <p:cNvSpPr>
            <a:spLocks noGrp="1"/>
          </p:cNvSpPr>
          <p:nvPr>
            <p:ph sz="half" idx="1"/>
          </p:nvPr>
        </p:nvSpPr>
        <p:spPr>
          <a:xfrm>
            <a:off x="768095" y="1845129"/>
            <a:ext cx="3305883" cy="4023360"/>
          </a:xfrm>
        </p:spPr>
        <p:txBody>
          <a:bodyPr/>
          <a:lstStyle/>
          <a:p>
            <a:r>
              <a:rPr lang="en-US" dirty="0"/>
              <a:t>Information including</a:t>
            </a:r>
            <a:r>
              <a:rPr lang="en-US" dirty="0">
                <a:solidFill>
                  <a:srgbClr val="FF0000"/>
                </a:solidFill>
              </a:rPr>
              <a:t> </a:t>
            </a:r>
            <a:r>
              <a:rPr lang="en-US" dirty="0" err="1">
                <a:solidFill>
                  <a:srgbClr val="B40404"/>
                </a:solidFill>
              </a:rPr>
              <a:t>emplid</a:t>
            </a:r>
            <a:r>
              <a:rPr lang="en-US" dirty="0">
                <a:solidFill>
                  <a:srgbClr val="B40404"/>
                </a:solidFill>
              </a:rPr>
              <a:t>/</a:t>
            </a:r>
            <a:r>
              <a:rPr lang="en-US" dirty="0" err="1">
                <a:solidFill>
                  <a:srgbClr val="B40404"/>
                </a:solidFill>
              </a:rPr>
              <a:t>empl</a:t>
            </a:r>
            <a:r>
              <a:rPr lang="en-US" dirty="0">
                <a:solidFill>
                  <a:srgbClr val="B40404"/>
                </a:solidFill>
              </a:rPr>
              <a:t> record, position, effective date, department, business unit, combo code, and distribution percent</a:t>
            </a:r>
            <a:r>
              <a:rPr lang="en-US" dirty="0"/>
              <a:t>, is </a:t>
            </a:r>
            <a:r>
              <a:rPr lang="en-US" dirty="0" smtClean="0"/>
              <a:t>sent by </a:t>
            </a:r>
            <a:r>
              <a:rPr lang="en-US" dirty="0"/>
              <a:t>Peoplecode to the</a:t>
            </a:r>
            <a:r>
              <a:rPr lang="en-US" dirty="0">
                <a:solidFill>
                  <a:srgbClr val="00B050"/>
                </a:solidFill>
              </a:rPr>
              <a:t> </a:t>
            </a:r>
            <a:r>
              <a:rPr lang="en-US" dirty="0">
                <a:solidFill>
                  <a:srgbClr val="C00000"/>
                </a:solidFill>
              </a:rPr>
              <a:t>Pre DBT table.</a:t>
            </a:r>
          </a:p>
          <a:p>
            <a:r>
              <a:rPr lang="en-US" dirty="0"/>
              <a:t>Form allows </a:t>
            </a:r>
            <a:r>
              <a:rPr lang="en-US" dirty="0">
                <a:solidFill>
                  <a:srgbClr val="C00000"/>
                </a:solidFill>
              </a:rPr>
              <a:t>benefit override </a:t>
            </a:r>
            <a:r>
              <a:rPr lang="en-US" dirty="0"/>
              <a:t>combo code which updates to the DBT for deductions and </a:t>
            </a:r>
            <a:r>
              <a:rPr lang="en-US" dirty="0" smtClean="0"/>
              <a:t>taxes.</a:t>
            </a:r>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8" name="Picture 7"/>
          <p:cNvPicPr>
            <a:picLocks noChangeAspect="1"/>
          </p:cNvPicPr>
          <p:nvPr/>
        </p:nvPicPr>
        <p:blipFill>
          <a:blip r:embed="rId2"/>
          <a:stretch>
            <a:fillRect/>
          </a:stretch>
        </p:blipFill>
        <p:spPr>
          <a:xfrm>
            <a:off x="4210342" y="1845129"/>
            <a:ext cx="4552658" cy="4533202"/>
          </a:xfrm>
          <a:prstGeom prst="rect">
            <a:avLst/>
          </a:prstGeom>
        </p:spPr>
      </p:pic>
    </p:spTree>
    <p:extLst>
      <p:ext uri="{BB962C8B-B14F-4D97-AF65-F5344CB8AC3E}">
        <p14:creationId xmlns:p14="http://schemas.microsoft.com/office/powerpoint/2010/main" val="437001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smtClean="0"/>
              <a:t>PRE-DBT TaBLE</a:t>
            </a:r>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7" name="Content Placeholder 2"/>
          <p:cNvSpPr>
            <a:spLocks noGrp="1"/>
          </p:cNvSpPr>
          <p:nvPr>
            <p:ph sz="half" idx="1"/>
          </p:nvPr>
        </p:nvSpPr>
        <p:spPr>
          <a:xfrm>
            <a:off x="768095" y="1545579"/>
            <a:ext cx="7975855" cy="1701461"/>
          </a:xfrm>
        </p:spPr>
        <p:txBody>
          <a:bodyPr>
            <a:normAutofit/>
          </a:bodyPr>
          <a:lstStyle/>
          <a:p>
            <a:pPr marL="0" indent="0">
              <a:buNone/>
            </a:pPr>
            <a:r>
              <a:rPr lang="en-US" dirty="0"/>
              <a:t>The </a:t>
            </a:r>
            <a:r>
              <a:rPr lang="en-US" dirty="0">
                <a:solidFill>
                  <a:srgbClr val="C00000"/>
                </a:solidFill>
              </a:rPr>
              <a:t>Transaction Status</a:t>
            </a:r>
            <a:r>
              <a:rPr lang="en-US" dirty="0">
                <a:solidFill>
                  <a:srgbClr val="FF0000"/>
                </a:solidFill>
              </a:rPr>
              <a:t> </a:t>
            </a:r>
            <a:r>
              <a:rPr lang="en-US" dirty="0" smtClean="0"/>
              <a:t>defaults </a:t>
            </a:r>
            <a:r>
              <a:rPr lang="en-US" dirty="0"/>
              <a:t>to ‘Active’.  Other </a:t>
            </a:r>
            <a:r>
              <a:rPr lang="en-US" dirty="0" smtClean="0"/>
              <a:t>statuses are: </a:t>
            </a:r>
          </a:p>
          <a:p>
            <a:pPr lvl="1"/>
            <a:r>
              <a:rPr lang="en-US" sz="1800" dirty="0" smtClean="0"/>
              <a:t>Hold</a:t>
            </a:r>
          </a:p>
          <a:p>
            <a:pPr lvl="1"/>
            <a:r>
              <a:rPr lang="en-US" sz="1800" dirty="0" smtClean="0"/>
              <a:t>Processed</a:t>
            </a:r>
          </a:p>
          <a:p>
            <a:pPr lvl="1"/>
            <a:r>
              <a:rPr lang="en-US" sz="1800" dirty="0" smtClean="0"/>
              <a:t>Manually Updated</a:t>
            </a:r>
          </a:p>
          <a:p>
            <a:pPr lvl="1"/>
            <a:r>
              <a:rPr lang="en-US" sz="1800" dirty="0" smtClean="0"/>
              <a:t>Error</a:t>
            </a:r>
            <a:endParaRPr lang="en-US" sz="1800" dirty="0"/>
          </a:p>
        </p:txBody>
      </p:sp>
      <p:pic>
        <p:nvPicPr>
          <p:cNvPr id="2050" name="Picture 2" descr="C:\Users\nikkel\AppData\Local\Temp\SNAGHTML20bc5c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66" y="3446805"/>
            <a:ext cx="8799582" cy="282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fade">
                                      <p:cBhvr>
                                        <p:cTn id="13" dur="500"/>
                                        <p:tgtEl>
                                          <p:spTgt spid="2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2" end="2"/>
                                            </p:txEl>
                                          </p:spTgt>
                                        </p:tgtEl>
                                        <p:attrNameLst>
                                          <p:attrName>style.visibility</p:attrName>
                                        </p:attrNameLst>
                                      </p:cBhvr>
                                      <p:to>
                                        <p:strVal val="visible"/>
                                      </p:to>
                                    </p:set>
                                    <p:animEffect transition="in" filter="fade">
                                      <p:cBhvr>
                                        <p:cTn id="16" dur="500"/>
                                        <p:tgtEl>
                                          <p:spTgt spid="2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Effect transition="in" filter="fade">
                                      <p:cBhvr>
                                        <p:cTn id="19" dur="500"/>
                                        <p:tgtEl>
                                          <p:spTgt spid="2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Effect transition="in" filter="fade">
                                      <p:cBhvr>
                                        <p:cTn id="22" dur="500"/>
                                        <p:tgtEl>
                                          <p:spTgt spid="2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smtClean="0"/>
              <a:t>PRE-DBT TaBLE</a:t>
            </a:r>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7" name="Content Placeholder 2"/>
          <p:cNvSpPr>
            <a:spLocks noGrp="1"/>
          </p:cNvSpPr>
          <p:nvPr>
            <p:ph sz="half" idx="1"/>
          </p:nvPr>
        </p:nvSpPr>
        <p:spPr>
          <a:xfrm>
            <a:off x="768095" y="1545579"/>
            <a:ext cx="7975855" cy="1701461"/>
          </a:xfrm>
        </p:spPr>
        <p:txBody>
          <a:bodyPr>
            <a:normAutofit/>
          </a:bodyPr>
          <a:lstStyle/>
          <a:p>
            <a:pPr marL="0" indent="0">
              <a:buNone/>
            </a:pPr>
            <a:r>
              <a:rPr lang="en-US" dirty="0"/>
              <a:t>The </a:t>
            </a:r>
            <a:r>
              <a:rPr lang="en-US" dirty="0" smtClean="0">
                <a:solidFill>
                  <a:srgbClr val="C00000"/>
                </a:solidFill>
              </a:rPr>
              <a:t>Budget Level </a:t>
            </a:r>
            <a:r>
              <a:rPr lang="en-US" dirty="0" smtClean="0"/>
              <a:t>defines the level to add to Department Budget Table </a:t>
            </a:r>
          </a:p>
          <a:p>
            <a:pPr lvl="1"/>
            <a:r>
              <a:rPr lang="en-US" sz="1800" dirty="0" smtClean="0"/>
              <a:t>Appointment</a:t>
            </a:r>
          </a:p>
          <a:p>
            <a:pPr lvl="1"/>
            <a:r>
              <a:rPr lang="en-US" sz="1800" dirty="0" smtClean="0"/>
              <a:t>Position</a:t>
            </a:r>
          </a:p>
          <a:p>
            <a:pPr lvl="1"/>
            <a:r>
              <a:rPr lang="en-US" sz="1800" dirty="0" smtClean="0"/>
              <a:t>Position &amp; </a:t>
            </a:r>
            <a:r>
              <a:rPr lang="en-US" sz="1800" dirty="0" err="1" smtClean="0"/>
              <a:t>Appt</a:t>
            </a:r>
            <a:endParaRPr lang="en-US" sz="1800" dirty="0" smtClean="0"/>
          </a:p>
          <a:p>
            <a:pPr lvl="1"/>
            <a:endParaRPr lang="en-US" sz="1800" dirty="0"/>
          </a:p>
        </p:txBody>
      </p:sp>
      <p:pic>
        <p:nvPicPr>
          <p:cNvPr id="1028" name="Picture 4" descr="C:\Users\nikkel\AppData\Local\Temp\SNAGHTML20bd58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34" y="3445987"/>
            <a:ext cx="8804681" cy="282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fade">
                                      <p:cBhvr>
                                        <p:cTn id="13" dur="500"/>
                                        <p:tgtEl>
                                          <p:spTgt spid="2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2" end="2"/>
                                            </p:txEl>
                                          </p:spTgt>
                                        </p:tgtEl>
                                        <p:attrNameLst>
                                          <p:attrName>style.visibility</p:attrName>
                                        </p:attrNameLst>
                                      </p:cBhvr>
                                      <p:to>
                                        <p:strVal val="visible"/>
                                      </p:to>
                                    </p:set>
                                    <p:animEffect transition="in" filter="fade">
                                      <p:cBhvr>
                                        <p:cTn id="16" dur="500"/>
                                        <p:tgtEl>
                                          <p:spTgt spid="2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Effect transition="in" filter="fade">
                                      <p:cBhvr>
                                        <p:cTn id="19" dur="500"/>
                                        <p:tgtEl>
                                          <p:spTgt spid="2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smtClean="0"/>
              <a:t>PRE-DBT TaBLE</a:t>
            </a:r>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7" name="Content Placeholder 2"/>
          <p:cNvSpPr>
            <a:spLocks noGrp="1"/>
          </p:cNvSpPr>
          <p:nvPr>
            <p:ph sz="half" idx="1"/>
          </p:nvPr>
        </p:nvSpPr>
        <p:spPr>
          <a:xfrm>
            <a:off x="768095" y="1545579"/>
            <a:ext cx="7975855" cy="1701461"/>
          </a:xfrm>
        </p:spPr>
        <p:txBody>
          <a:bodyPr>
            <a:normAutofit/>
          </a:bodyPr>
          <a:lstStyle/>
          <a:p>
            <a:pPr marL="0" indent="0">
              <a:buNone/>
            </a:pPr>
            <a:r>
              <a:rPr lang="en-US" dirty="0" smtClean="0"/>
              <a:t>The </a:t>
            </a:r>
            <a:r>
              <a:rPr lang="en-US" dirty="0" smtClean="0">
                <a:solidFill>
                  <a:srgbClr val="C00000"/>
                </a:solidFill>
              </a:rPr>
              <a:t>Transact Type</a:t>
            </a:r>
            <a:r>
              <a:rPr lang="en-US" dirty="0" smtClean="0">
                <a:solidFill>
                  <a:srgbClr val="FF0000"/>
                </a:solidFill>
              </a:rPr>
              <a:t> </a:t>
            </a:r>
            <a:r>
              <a:rPr lang="en-US" dirty="0" smtClean="0"/>
              <a:t>shows the type of online form.</a:t>
            </a:r>
          </a:p>
          <a:p>
            <a:pPr lvl="1"/>
            <a:r>
              <a:rPr lang="en-US" sz="1800" dirty="0" smtClean="0"/>
              <a:t>Job Change</a:t>
            </a:r>
          </a:p>
          <a:p>
            <a:pPr lvl="1"/>
            <a:r>
              <a:rPr lang="en-US" sz="1800" dirty="0" smtClean="0"/>
              <a:t>TAM</a:t>
            </a:r>
          </a:p>
          <a:p>
            <a:pPr lvl="1"/>
            <a:r>
              <a:rPr lang="en-US" sz="1800" dirty="0" smtClean="0"/>
              <a:t>TBH</a:t>
            </a:r>
          </a:p>
          <a:p>
            <a:pPr lvl="1"/>
            <a:r>
              <a:rPr lang="en-US" sz="1800" dirty="0" smtClean="0"/>
              <a:t>Other</a:t>
            </a:r>
            <a:endParaRPr lang="en-US" sz="1800" dirty="0"/>
          </a:p>
        </p:txBody>
      </p:sp>
      <p:pic>
        <p:nvPicPr>
          <p:cNvPr id="7" name="Picture 4" descr="C:\Users\nikkel\AppData\Local\Temp\SNAGHTML20be0d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14" y="3448879"/>
            <a:ext cx="8764699" cy="281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fade">
                                      <p:cBhvr>
                                        <p:cTn id="13" dur="500"/>
                                        <p:tgtEl>
                                          <p:spTgt spid="2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2" end="2"/>
                                            </p:txEl>
                                          </p:spTgt>
                                        </p:tgtEl>
                                        <p:attrNameLst>
                                          <p:attrName>style.visibility</p:attrName>
                                        </p:attrNameLst>
                                      </p:cBhvr>
                                      <p:to>
                                        <p:strVal val="visible"/>
                                      </p:to>
                                    </p:set>
                                    <p:animEffect transition="in" filter="fade">
                                      <p:cBhvr>
                                        <p:cTn id="16" dur="500"/>
                                        <p:tgtEl>
                                          <p:spTgt spid="2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Effect transition="in" filter="fade">
                                      <p:cBhvr>
                                        <p:cTn id="19" dur="500"/>
                                        <p:tgtEl>
                                          <p:spTgt spid="2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Effect transition="in" filter="fade">
                                      <p:cBhvr>
                                        <p:cTn id="22" dur="500"/>
                                        <p:tgtEl>
                                          <p:spTgt spid="2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smtClean="0"/>
              <a:t>PRE-DBT TaBLE</a:t>
            </a:r>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8" name="Rectangle 27"/>
          <p:cNvSpPr/>
          <p:nvPr/>
        </p:nvSpPr>
        <p:spPr>
          <a:xfrm>
            <a:off x="742876" y="1602041"/>
            <a:ext cx="7650734" cy="149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p:cNvSpPr>
            <a:spLocks noGrp="1"/>
          </p:cNvSpPr>
          <p:nvPr>
            <p:ph sz="half" idx="1"/>
          </p:nvPr>
        </p:nvSpPr>
        <p:spPr>
          <a:xfrm>
            <a:off x="656960" y="1573153"/>
            <a:ext cx="7975855" cy="1513187"/>
          </a:xfrm>
        </p:spPr>
        <p:txBody>
          <a:bodyPr>
            <a:normAutofit lnSpcReduction="10000"/>
          </a:bodyPr>
          <a:lstStyle/>
          <a:p>
            <a:r>
              <a:rPr lang="en-US" dirty="0" smtClean="0"/>
              <a:t>The </a:t>
            </a:r>
            <a:r>
              <a:rPr lang="en-US" dirty="0">
                <a:solidFill>
                  <a:srgbClr val="C00000"/>
                </a:solidFill>
              </a:rPr>
              <a:t>Transact Type</a:t>
            </a:r>
            <a:r>
              <a:rPr lang="en-US" dirty="0">
                <a:solidFill>
                  <a:srgbClr val="FF0000"/>
                </a:solidFill>
              </a:rPr>
              <a:t> </a:t>
            </a:r>
            <a:r>
              <a:rPr lang="en-US" dirty="0"/>
              <a:t>shows the type of form:  </a:t>
            </a:r>
            <a:endParaRPr lang="en-US" dirty="0" smtClean="0"/>
          </a:p>
          <a:p>
            <a:pPr lvl="1"/>
            <a:r>
              <a:rPr lang="en-US" dirty="0" smtClean="0"/>
              <a:t>Job Change</a:t>
            </a:r>
          </a:p>
          <a:p>
            <a:pPr lvl="1"/>
            <a:r>
              <a:rPr lang="en-US" dirty="0" smtClean="0"/>
              <a:t>TAM</a:t>
            </a:r>
          </a:p>
          <a:p>
            <a:pPr lvl="1"/>
            <a:r>
              <a:rPr lang="en-US" dirty="0" smtClean="0"/>
              <a:t>TBH</a:t>
            </a:r>
          </a:p>
          <a:p>
            <a:pPr lvl="1"/>
            <a:r>
              <a:rPr lang="en-US" dirty="0" smtClean="0"/>
              <a:t>Other</a:t>
            </a:r>
            <a:endParaRPr lang="en-US" dirty="0"/>
          </a:p>
        </p:txBody>
      </p:sp>
      <p:sp>
        <p:nvSpPr>
          <p:cNvPr id="36" name="Rectangle 35"/>
          <p:cNvSpPr/>
          <p:nvPr/>
        </p:nvSpPr>
        <p:spPr>
          <a:xfrm>
            <a:off x="742876" y="1579437"/>
            <a:ext cx="6419924" cy="1465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p:cNvSpPr>
            <a:spLocks noGrp="1"/>
          </p:cNvSpPr>
          <p:nvPr>
            <p:ph sz="half" idx="1"/>
          </p:nvPr>
        </p:nvSpPr>
        <p:spPr>
          <a:xfrm>
            <a:off x="709268" y="1573151"/>
            <a:ext cx="8023608" cy="1766397"/>
          </a:xfrm>
        </p:spPr>
        <p:txBody>
          <a:bodyPr>
            <a:normAutofit/>
          </a:bodyPr>
          <a:lstStyle/>
          <a:p>
            <a:r>
              <a:rPr lang="en-US" dirty="0" smtClean="0">
                <a:solidFill>
                  <a:srgbClr val="B40404"/>
                </a:solidFill>
              </a:rPr>
              <a:t>Data from online forms</a:t>
            </a:r>
            <a:r>
              <a:rPr lang="en-US" dirty="0" smtClean="0"/>
              <a:t>:</a:t>
            </a:r>
          </a:p>
          <a:p>
            <a:pPr lvl="1"/>
            <a:r>
              <a:rPr lang="en-US" sz="1800" dirty="0" smtClean="0"/>
              <a:t>Emplid, Empl Rcd, Position Nbr, </a:t>
            </a:r>
          </a:p>
          <a:p>
            <a:pPr lvl="1"/>
            <a:r>
              <a:rPr lang="en-US" sz="1800" dirty="0" smtClean="0"/>
              <a:t>Deptid, Effdt, Business Unit (setid for DBT)</a:t>
            </a:r>
          </a:p>
          <a:p>
            <a:r>
              <a:rPr lang="en-US" dirty="0" smtClean="0"/>
              <a:t>Fields set by </a:t>
            </a:r>
            <a:r>
              <a:rPr lang="en-US" dirty="0" smtClean="0">
                <a:solidFill>
                  <a:srgbClr val="B40404"/>
                </a:solidFill>
              </a:rPr>
              <a:t>PeopleCode</a:t>
            </a:r>
            <a:r>
              <a:rPr lang="en-US" dirty="0" smtClean="0"/>
              <a:t>:</a:t>
            </a:r>
          </a:p>
          <a:p>
            <a:pPr lvl="1"/>
            <a:r>
              <a:rPr lang="en-US" sz="1800" dirty="0" smtClean="0"/>
              <a:t>Fiscal Year – every effective date is added to the current Fiscal Year on DBT</a:t>
            </a:r>
          </a:p>
        </p:txBody>
      </p:sp>
      <p:pic>
        <p:nvPicPr>
          <p:cNvPr id="4098" name="Picture 2" descr="C:\Users\nikkel\AppData\Local\Temp\SNAGHTML20d6076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49" y="3487802"/>
            <a:ext cx="8735817" cy="280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4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fade">
                                      <p:cBhvr>
                                        <p:cTn id="10" dur="500"/>
                                        <p:tgtEl>
                                          <p:spTgt spid="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animEffect transition="in" filter="fade">
                                      <p:cBhvr>
                                        <p:cTn id="13" dur="500"/>
                                        <p:tgtEl>
                                          <p:spTgt spid="3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xEl>
                                              <p:pRg st="2" end="2"/>
                                            </p:txEl>
                                          </p:spTgt>
                                        </p:tgtEl>
                                        <p:attrNameLst>
                                          <p:attrName>style.visibility</p:attrName>
                                        </p:attrNameLst>
                                      </p:cBhvr>
                                      <p:to>
                                        <p:strVal val="visible"/>
                                      </p:to>
                                    </p:set>
                                    <p:animEffect transition="in" filter="fade">
                                      <p:cBhvr>
                                        <p:cTn id="16" dur="500"/>
                                        <p:tgtEl>
                                          <p:spTgt spid="3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animEffect transition="in" filter="fade">
                                      <p:cBhvr>
                                        <p:cTn id="19" dur="500"/>
                                        <p:tgtEl>
                                          <p:spTgt spid="3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4" end="4"/>
                                            </p:txEl>
                                          </p:spTgt>
                                        </p:tgtEl>
                                        <p:attrNameLst>
                                          <p:attrName>style.visibility</p:attrName>
                                        </p:attrNameLst>
                                      </p:cBhvr>
                                      <p:to>
                                        <p:strVal val="visible"/>
                                      </p:to>
                                    </p:set>
                                    <p:animEffect transition="in" filter="fade">
                                      <p:cBhvr>
                                        <p:cTn id="22" dur="500"/>
                                        <p:tgtEl>
                                          <p:spTgt spid="3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smtClean="0"/>
              <a:t>PRE-DBT TaBLE</a:t>
            </a:r>
            <a:endParaRPr lang="en-US" dirty="0"/>
          </a:p>
        </p:txBody>
      </p:sp>
      <p:sp>
        <p:nvSpPr>
          <p:cNvPr id="3" name="Content Placeholder 2"/>
          <p:cNvSpPr>
            <a:spLocks noGrp="1"/>
          </p:cNvSpPr>
          <p:nvPr>
            <p:ph sz="half" idx="1"/>
          </p:nvPr>
        </p:nvSpPr>
        <p:spPr>
          <a:xfrm>
            <a:off x="659238" y="1676166"/>
            <a:ext cx="7975855" cy="1322614"/>
          </a:xfrm>
        </p:spPr>
        <p:txBody>
          <a:bodyPr>
            <a:normAutofit fontScale="85000" lnSpcReduction="20000"/>
          </a:bodyPr>
          <a:lstStyle/>
          <a:p>
            <a:r>
              <a:rPr lang="en-US" dirty="0"/>
              <a:t>The </a:t>
            </a:r>
            <a:r>
              <a:rPr lang="en-US" dirty="0">
                <a:solidFill>
                  <a:srgbClr val="B40404"/>
                </a:solidFill>
              </a:rPr>
              <a:t>form’s accounting</a:t>
            </a:r>
            <a:r>
              <a:rPr lang="en-US" dirty="0"/>
              <a:t> is recorded under the ‘Acctg’ link.</a:t>
            </a:r>
          </a:p>
          <a:p>
            <a:r>
              <a:rPr lang="en-US" dirty="0"/>
              <a:t>The </a:t>
            </a:r>
            <a:r>
              <a:rPr lang="en-US" dirty="0">
                <a:solidFill>
                  <a:srgbClr val="C00000"/>
                </a:solidFill>
              </a:rPr>
              <a:t>Distribution Type </a:t>
            </a:r>
            <a:r>
              <a:rPr lang="en-US" dirty="0"/>
              <a:t>is derived from the accounting entered on the form.</a:t>
            </a:r>
          </a:p>
          <a:p>
            <a:pPr marL="470919" lvl="1" indent="-342900">
              <a:buFont typeface="+mj-lt"/>
              <a:buAutoNum type="arabicPeriod"/>
            </a:pPr>
            <a:r>
              <a:rPr lang="en-US" sz="1800" dirty="0">
                <a:solidFill>
                  <a:srgbClr val="C00000"/>
                </a:solidFill>
              </a:rPr>
              <a:t>Salary </a:t>
            </a:r>
            <a:r>
              <a:rPr lang="en-US" sz="1800" dirty="0"/>
              <a:t>tells the process to add accounting to the </a:t>
            </a:r>
            <a:r>
              <a:rPr lang="en-US" sz="1800" dirty="0">
                <a:solidFill>
                  <a:srgbClr val="C00000"/>
                </a:solidFill>
              </a:rPr>
              <a:t>Earnings tab </a:t>
            </a:r>
            <a:r>
              <a:rPr lang="en-US" sz="1800" dirty="0"/>
              <a:t>on the DBT</a:t>
            </a:r>
          </a:p>
          <a:p>
            <a:pPr marL="470919" lvl="1" indent="-342900">
              <a:buFont typeface="+mj-lt"/>
              <a:buAutoNum type="arabicPeriod"/>
            </a:pPr>
            <a:r>
              <a:rPr lang="en-US" sz="1800" dirty="0">
                <a:solidFill>
                  <a:srgbClr val="C00000"/>
                </a:solidFill>
              </a:rPr>
              <a:t>Benefits </a:t>
            </a:r>
            <a:r>
              <a:rPr lang="en-US" sz="1800" dirty="0"/>
              <a:t>type adds combo code to the </a:t>
            </a:r>
            <a:r>
              <a:rPr lang="en-US" sz="1800" dirty="0">
                <a:solidFill>
                  <a:srgbClr val="C00000"/>
                </a:solidFill>
              </a:rPr>
              <a:t>Deduction and Taxes</a:t>
            </a:r>
          </a:p>
          <a:p>
            <a:pPr marL="470919" lvl="1" indent="-342900">
              <a:buFont typeface="+mj-lt"/>
              <a:buAutoNum type="arabicPeriod"/>
            </a:pPr>
            <a:r>
              <a:rPr lang="en-US" sz="1800" dirty="0">
                <a:solidFill>
                  <a:srgbClr val="C00000"/>
                </a:solidFill>
              </a:rPr>
              <a:t>Salary&amp;Ben </a:t>
            </a:r>
            <a:r>
              <a:rPr lang="en-US" sz="1800" dirty="0"/>
              <a:t>type adds combo code to </a:t>
            </a:r>
            <a:r>
              <a:rPr lang="en-US" sz="1800" dirty="0">
                <a:solidFill>
                  <a:srgbClr val="C00000"/>
                </a:solidFill>
              </a:rPr>
              <a:t>Earnings, </a:t>
            </a:r>
            <a:r>
              <a:rPr lang="en-US" sz="1800" dirty="0" smtClean="0">
                <a:solidFill>
                  <a:srgbClr val="C00000"/>
                </a:solidFill>
              </a:rPr>
              <a:t>Deductions, </a:t>
            </a:r>
            <a:r>
              <a:rPr lang="en-US" sz="1800" dirty="0">
                <a:solidFill>
                  <a:srgbClr val="C00000"/>
                </a:solidFill>
              </a:rPr>
              <a:t>and Taxes</a:t>
            </a:r>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1026" name="Picture 2" descr="C:\Users\nikkel\AppData\Local\Temp\SNAGHTML1ad54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5" y="2990312"/>
            <a:ext cx="7882438" cy="320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3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smtClean="0"/>
              <a:t>PRE-DBT TaBLE</a:t>
            </a:r>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28" name="Rectangle 27"/>
          <p:cNvSpPr/>
          <p:nvPr/>
        </p:nvSpPr>
        <p:spPr>
          <a:xfrm>
            <a:off x="742876" y="1602041"/>
            <a:ext cx="7650734" cy="149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p:cNvSpPr>
            <a:spLocks noGrp="1"/>
          </p:cNvSpPr>
          <p:nvPr>
            <p:ph sz="half" idx="1"/>
          </p:nvPr>
        </p:nvSpPr>
        <p:spPr>
          <a:xfrm>
            <a:off x="656960" y="1573153"/>
            <a:ext cx="7975855" cy="1513187"/>
          </a:xfrm>
        </p:spPr>
        <p:txBody>
          <a:bodyPr>
            <a:normAutofit lnSpcReduction="10000"/>
          </a:bodyPr>
          <a:lstStyle/>
          <a:p>
            <a:r>
              <a:rPr lang="en-US" dirty="0" smtClean="0"/>
              <a:t>The </a:t>
            </a:r>
            <a:r>
              <a:rPr lang="en-US" dirty="0">
                <a:solidFill>
                  <a:srgbClr val="C00000"/>
                </a:solidFill>
              </a:rPr>
              <a:t>Transact Type</a:t>
            </a:r>
            <a:r>
              <a:rPr lang="en-US" dirty="0">
                <a:solidFill>
                  <a:srgbClr val="FF0000"/>
                </a:solidFill>
              </a:rPr>
              <a:t> </a:t>
            </a:r>
            <a:r>
              <a:rPr lang="en-US" dirty="0"/>
              <a:t>shows the type of form:  </a:t>
            </a:r>
            <a:endParaRPr lang="en-US" dirty="0" smtClean="0"/>
          </a:p>
          <a:p>
            <a:pPr lvl="1"/>
            <a:r>
              <a:rPr lang="en-US" dirty="0" smtClean="0"/>
              <a:t>Job Change</a:t>
            </a:r>
          </a:p>
          <a:p>
            <a:pPr lvl="1"/>
            <a:r>
              <a:rPr lang="en-US" dirty="0" smtClean="0"/>
              <a:t>TAM</a:t>
            </a:r>
          </a:p>
          <a:p>
            <a:pPr lvl="1"/>
            <a:r>
              <a:rPr lang="en-US" dirty="0" smtClean="0"/>
              <a:t>TBH</a:t>
            </a:r>
          </a:p>
          <a:p>
            <a:pPr lvl="1"/>
            <a:r>
              <a:rPr lang="en-US" dirty="0" smtClean="0"/>
              <a:t>Other</a:t>
            </a:r>
            <a:endParaRPr lang="en-US" dirty="0"/>
          </a:p>
        </p:txBody>
      </p:sp>
      <p:sp>
        <p:nvSpPr>
          <p:cNvPr id="36" name="Rectangle 35"/>
          <p:cNvSpPr/>
          <p:nvPr/>
        </p:nvSpPr>
        <p:spPr>
          <a:xfrm>
            <a:off x="709268" y="1546668"/>
            <a:ext cx="6419924" cy="3052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p:cNvSpPr>
            <a:spLocks noGrp="1"/>
          </p:cNvSpPr>
          <p:nvPr>
            <p:ph sz="half" idx="1"/>
          </p:nvPr>
        </p:nvSpPr>
        <p:spPr>
          <a:xfrm>
            <a:off x="709268" y="1844995"/>
            <a:ext cx="8023608" cy="3881744"/>
          </a:xfrm>
        </p:spPr>
        <p:txBody>
          <a:bodyPr>
            <a:normAutofit/>
          </a:bodyPr>
          <a:lstStyle/>
          <a:p>
            <a:r>
              <a:rPr lang="en-US" sz="2800" dirty="0" smtClean="0">
                <a:solidFill>
                  <a:srgbClr val="B40404"/>
                </a:solidFill>
              </a:rPr>
              <a:t>Other fields</a:t>
            </a:r>
            <a:r>
              <a:rPr lang="en-US" sz="2800" dirty="0" smtClean="0">
                <a:solidFill>
                  <a:srgbClr val="C00000"/>
                </a:solidFill>
              </a:rPr>
              <a:t>:</a:t>
            </a:r>
          </a:p>
          <a:p>
            <a:pPr lvl="2"/>
            <a:r>
              <a:rPr lang="en-US" sz="2400" dirty="0"/>
              <a:t>Online Form </a:t>
            </a:r>
            <a:r>
              <a:rPr lang="en-US" sz="2400" dirty="0" smtClean="0"/>
              <a:t>Nbr</a:t>
            </a:r>
          </a:p>
          <a:p>
            <a:pPr lvl="2"/>
            <a:r>
              <a:rPr lang="en-US" sz="2400" dirty="0" smtClean="0"/>
              <a:t>DBT </a:t>
            </a:r>
            <a:r>
              <a:rPr lang="en-US" sz="2400" dirty="0"/>
              <a:t>Ref </a:t>
            </a:r>
            <a:r>
              <a:rPr lang="en-US" sz="2400" dirty="0" smtClean="0"/>
              <a:t>Nbr</a:t>
            </a:r>
          </a:p>
          <a:p>
            <a:pPr lvl="2"/>
            <a:r>
              <a:rPr lang="en-US" sz="2400" dirty="0" smtClean="0"/>
              <a:t>Online form’s comments</a:t>
            </a:r>
          </a:p>
          <a:p>
            <a:pPr lvl="2"/>
            <a:r>
              <a:rPr lang="en-US" sz="2400" dirty="0" smtClean="0"/>
              <a:t>Date updated </a:t>
            </a:r>
            <a:r>
              <a:rPr lang="en-US" sz="2400" dirty="0"/>
              <a:t>to </a:t>
            </a:r>
            <a:r>
              <a:rPr lang="en-US" sz="2400" dirty="0" smtClean="0"/>
              <a:t>DBT</a:t>
            </a:r>
          </a:p>
          <a:p>
            <a:pPr lvl="2"/>
            <a:r>
              <a:rPr lang="en-US" sz="2400" dirty="0" smtClean="0"/>
              <a:t>Retro field</a:t>
            </a:r>
            <a:endParaRPr lang="en-US" sz="2400" dirty="0"/>
          </a:p>
        </p:txBody>
      </p:sp>
    </p:spTree>
    <p:extLst>
      <p:ext uri="{BB962C8B-B14F-4D97-AF65-F5344CB8AC3E}">
        <p14:creationId xmlns:p14="http://schemas.microsoft.com/office/powerpoint/2010/main" val="2837888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Louise Percy</a:t>
            </a:r>
            <a:endParaRPr lang="en-US" dirty="0"/>
          </a:p>
        </p:txBody>
      </p:sp>
      <p:sp>
        <p:nvSpPr>
          <p:cNvPr id="4" name="Content Placeholder 3"/>
          <p:cNvSpPr>
            <a:spLocks noGrp="1"/>
          </p:cNvSpPr>
          <p:nvPr>
            <p:ph sz="half" idx="2"/>
          </p:nvPr>
        </p:nvSpPr>
        <p:spPr>
          <a:xfrm>
            <a:off x="768096" y="2967788"/>
            <a:ext cx="2288371" cy="1446168"/>
          </a:xfrm>
        </p:spPr>
        <p:txBody>
          <a:bodyPr>
            <a:normAutofit fontScale="92500" lnSpcReduction="10000"/>
          </a:bodyPr>
          <a:lstStyle/>
          <a:p>
            <a:r>
              <a:rPr lang="en-US" dirty="0" smtClean="0"/>
              <a:t>Manager, HR Process Transformation</a:t>
            </a:r>
            <a:endParaRPr lang="en-US" dirty="0"/>
          </a:p>
          <a:p>
            <a:r>
              <a:rPr lang="en-US" dirty="0" smtClean="0"/>
              <a:t>University of Calgary</a:t>
            </a:r>
            <a:endParaRPr lang="en-US" dirty="0"/>
          </a:p>
          <a:p>
            <a:r>
              <a:rPr lang="en-US" dirty="0" smtClean="0"/>
              <a:t>lpercy@ucalgary.ca</a:t>
            </a:r>
            <a:endParaRPr lang="en-US" dirty="0"/>
          </a:p>
        </p:txBody>
      </p:sp>
      <p:sp>
        <p:nvSpPr>
          <p:cNvPr id="5" name="Text Placeholder 4"/>
          <p:cNvSpPr>
            <a:spLocks noGrp="1"/>
          </p:cNvSpPr>
          <p:nvPr>
            <p:ph type="body" sz="quarter" idx="3"/>
          </p:nvPr>
        </p:nvSpPr>
        <p:spPr>
          <a:xfrm>
            <a:off x="3636857" y="2179636"/>
            <a:ext cx="2120476" cy="822960"/>
          </a:xfrm>
        </p:spPr>
        <p:txBody>
          <a:bodyPr/>
          <a:lstStyle/>
          <a:p>
            <a:r>
              <a:rPr lang="en-US" dirty="0" smtClean="0"/>
              <a:t>Brad Hurton</a:t>
            </a:r>
            <a:endParaRPr lang="en-US" dirty="0"/>
          </a:p>
        </p:txBody>
      </p:sp>
      <p:sp>
        <p:nvSpPr>
          <p:cNvPr id="6" name="Content Placeholder 5"/>
          <p:cNvSpPr>
            <a:spLocks noGrp="1"/>
          </p:cNvSpPr>
          <p:nvPr>
            <p:ph sz="quarter" idx="4"/>
          </p:nvPr>
        </p:nvSpPr>
        <p:spPr>
          <a:xfrm>
            <a:off x="3636857" y="2985192"/>
            <a:ext cx="2552276" cy="1446168"/>
          </a:xfrm>
        </p:spPr>
        <p:txBody>
          <a:bodyPr>
            <a:normAutofit fontScale="92500" lnSpcReduction="10000"/>
          </a:bodyPr>
          <a:lstStyle/>
          <a:p>
            <a:r>
              <a:rPr lang="en-US" dirty="0" smtClean="0"/>
              <a:t>Senior Analyst, HR Systems &amp; Reporting</a:t>
            </a:r>
            <a:endParaRPr lang="en-US" dirty="0"/>
          </a:p>
          <a:p>
            <a:r>
              <a:rPr lang="en-US" dirty="0" smtClean="0"/>
              <a:t>University of Calgary</a:t>
            </a:r>
            <a:endParaRPr lang="en-US" dirty="0"/>
          </a:p>
          <a:p>
            <a:r>
              <a:rPr lang="en-US" dirty="0" smtClean="0"/>
              <a:t>bjhurton@ucalgary.ca</a:t>
            </a:r>
            <a:endParaRPr lang="en-US" dirty="0"/>
          </a:p>
          <a:p>
            <a:endParaRPr lang="en-US" dirty="0"/>
          </a:p>
        </p:txBody>
      </p:sp>
      <p:sp>
        <p:nvSpPr>
          <p:cNvPr id="12" name="Footer Placeholder 2">
            <a:extLst>
              <a:ext uri="{FF2B5EF4-FFF2-40B4-BE49-F238E27FC236}">
                <a16:creationId xmlns=""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10" name="Text Placeholder 4"/>
          <p:cNvSpPr txBox="1">
            <a:spLocks/>
          </p:cNvSpPr>
          <p:nvPr/>
        </p:nvSpPr>
        <p:spPr>
          <a:xfrm>
            <a:off x="6505618" y="2179636"/>
            <a:ext cx="2120476"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lang="en-US" sz="2200" b="0" kern="1200" cap="none" baseline="0" dirty="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US" dirty="0" smtClean="0"/>
              <a:t>Joanne Nikkel</a:t>
            </a:r>
            <a:endParaRPr lang="en-US" dirty="0"/>
          </a:p>
        </p:txBody>
      </p:sp>
      <p:sp>
        <p:nvSpPr>
          <p:cNvPr id="11" name="Content Placeholder 5"/>
          <p:cNvSpPr txBox="1">
            <a:spLocks/>
          </p:cNvSpPr>
          <p:nvPr/>
        </p:nvSpPr>
        <p:spPr>
          <a:xfrm>
            <a:off x="6363123" y="2973258"/>
            <a:ext cx="2552276" cy="1446168"/>
          </a:xfrm>
          <a:prstGeom prst="rect">
            <a:avLst/>
          </a:prstGeom>
        </p:spPr>
        <p:txBody>
          <a:bodyPr vert="horz" lIns="45720" tIns="45720" rIns="45720" bIns="45720" rtlCol="0">
            <a:normAutofit fontScale="92500"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Senior Analyst, HR Systems &amp; Reporting</a:t>
            </a:r>
          </a:p>
          <a:p>
            <a:r>
              <a:rPr lang="en-US" dirty="0" smtClean="0"/>
              <a:t>University of Calgary</a:t>
            </a:r>
          </a:p>
          <a:p>
            <a:r>
              <a:rPr lang="en-US" dirty="0" smtClean="0"/>
              <a:t>nikkel@ucalgary.ca</a:t>
            </a:r>
          </a:p>
          <a:p>
            <a:endParaRPr lang="en-US" dirty="0"/>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smtClean="0"/>
              <a:t>UPDATE TO DBT PROCESS</a:t>
            </a:r>
            <a:endParaRPr lang="en-US" dirty="0"/>
          </a:p>
        </p:txBody>
      </p:sp>
      <p:sp>
        <p:nvSpPr>
          <p:cNvPr id="3" name="Content Placeholder 2"/>
          <p:cNvSpPr>
            <a:spLocks noGrp="1"/>
          </p:cNvSpPr>
          <p:nvPr>
            <p:ph sz="half" idx="1"/>
          </p:nvPr>
        </p:nvSpPr>
        <p:spPr>
          <a:xfrm>
            <a:off x="768095" y="1624993"/>
            <a:ext cx="7156705" cy="2252739"/>
          </a:xfrm>
        </p:spPr>
        <p:txBody>
          <a:bodyPr>
            <a:normAutofit/>
          </a:bodyPr>
          <a:lstStyle/>
          <a:p>
            <a:pPr lvl="1"/>
            <a:r>
              <a:rPr lang="en-US" sz="2000" dirty="0" smtClean="0"/>
              <a:t>Payroll searches for transactions with </a:t>
            </a:r>
            <a:r>
              <a:rPr lang="en-US" sz="2000" dirty="0" smtClean="0">
                <a:solidFill>
                  <a:srgbClr val="B40404"/>
                </a:solidFill>
              </a:rPr>
              <a:t>status Hold</a:t>
            </a:r>
            <a:r>
              <a:rPr lang="en-US" sz="2000" dirty="0" smtClean="0"/>
              <a:t>. </a:t>
            </a:r>
          </a:p>
          <a:p>
            <a:pPr lvl="1"/>
            <a:r>
              <a:rPr lang="en-US" sz="2000" dirty="0" smtClean="0"/>
              <a:t>Run </a:t>
            </a:r>
            <a:r>
              <a:rPr lang="en-US" sz="2000" dirty="0" smtClean="0">
                <a:solidFill>
                  <a:srgbClr val="C00000"/>
                </a:solidFill>
              </a:rPr>
              <a:t>query</a:t>
            </a:r>
            <a:r>
              <a:rPr lang="en-US" sz="2000" dirty="0" smtClean="0"/>
              <a:t> for data issues that give </a:t>
            </a:r>
            <a:r>
              <a:rPr lang="en-US" sz="2000" dirty="0" smtClean="0">
                <a:solidFill>
                  <a:srgbClr val="B40404"/>
                </a:solidFill>
              </a:rPr>
              <a:t>DBT page message </a:t>
            </a:r>
            <a:r>
              <a:rPr lang="en-US" sz="2000" dirty="0" smtClean="0"/>
              <a:t>“Not Eligible for Budget Definition” .</a:t>
            </a:r>
          </a:p>
          <a:p>
            <a:pPr lvl="1"/>
            <a:r>
              <a:rPr lang="en-US" sz="2000" dirty="0" smtClean="0">
                <a:solidFill>
                  <a:srgbClr val="B40404"/>
                </a:solidFill>
              </a:rPr>
              <a:t>Schedule </a:t>
            </a:r>
            <a:r>
              <a:rPr lang="en-US" sz="2000" dirty="0">
                <a:solidFill>
                  <a:srgbClr val="B40404"/>
                </a:solidFill>
              </a:rPr>
              <a:t>the Update DBT Process </a:t>
            </a:r>
            <a:r>
              <a:rPr lang="en-US" sz="2000" dirty="0" smtClean="0">
                <a:solidFill>
                  <a:srgbClr val="B40404"/>
                </a:solidFill>
              </a:rPr>
              <a:t>nightly.</a:t>
            </a:r>
            <a:r>
              <a:rPr lang="en-US" sz="2000" dirty="0" smtClean="0"/>
              <a:t> This </a:t>
            </a:r>
            <a:r>
              <a:rPr lang="en-US" sz="2000" dirty="0"/>
              <a:t>takes the accounting from the pre-DBT table and inserts into the Department Budget Table.</a:t>
            </a:r>
          </a:p>
          <a:p>
            <a:pPr lvl="1"/>
            <a:endParaRPr lang="en-US" dirty="0" smtClean="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8" name="Picture 7"/>
          <p:cNvPicPr>
            <a:picLocks noChangeAspect="1"/>
          </p:cNvPicPr>
          <p:nvPr/>
        </p:nvPicPr>
        <p:blipFill>
          <a:blip r:embed="rId3"/>
          <a:stretch>
            <a:fillRect/>
          </a:stretch>
        </p:blipFill>
        <p:spPr>
          <a:xfrm>
            <a:off x="884548" y="3708399"/>
            <a:ext cx="6640912" cy="2227176"/>
          </a:xfrm>
          <a:prstGeom prst="rect">
            <a:avLst/>
          </a:prstGeom>
        </p:spPr>
      </p:pic>
    </p:spTree>
    <p:extLst>
      <p:ext uri="{BB962C8B-B14F-4D97-AF65-F5344CB8AC3E}">
        <p14:creationId xmlns:p14="http://schemas.microsoft.com/office/powerpoint/2010/main" val="2662766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a:t>Template Based Hire</a:t>
            </a:r>
          </a:p>
        </p:txBody>
      </p:sp>
      <p:sp>
        <p:nvSpPr>
          <p:cNvPr id="3" name="Content Placeholder 2"/>
          <p:cNvSpPr>
            <a:spLocks noGrp="1"/>
          </p:cNvSpPr>
          <p:nvPr>
            <p:ph sz="half" idx="1"/>
          </p:nvPr>
        </p:nvSpPr>
        <p:spPr>
          <a:xfrm>
            <a:off x="768096" y="1845129"/>
            <a:ext cx="2709745" cy="4023360"/>
          </a:xfrm>
        </p:spPr>
        <p:txBody>
          <a:bodyPr/>
          <a:lstStyle/>
          <a:p>
            <a:r>
              <a:rPr lang="en-US" dirty="0"/>
              <a:t>Information including </a:t>
            </a:r>
            <a:r>
              <a:rPr lang="en-US" dirty="0">
                <a:solidFill>
                  <a:srgbClr val="C00000"/>
                </a:solidFill>
              </a:rPr>
              <a:t>start date, department, business unit, </a:t>
            </a:r>
            <a:r>
              <a:rPr lang="en-US" dirty="0" err="1">
                <a:solidFill>
                  <a:srgbClr val="C00000"/>
                </a:solidFill>
              </a:rPr>
              <a:t>emplid</a:t>
            </a:r>
            <a:r>
              <a:rPr lang="en-US" dirty="0">
                <a:solidFill>
                  <a:srgbClr val="C00000"/>
                </a:solidFill>
              </a:rPr>
              <a:t>, position, combo code, and distribution percent</a:t>
            </a:r>
            <a:r>
              <a:rPr lang="en-US" dirty="0"/>
              <a:t>, is sent by Peoplecode to the</a:t>
            </a:r>
            <a:r>
              <a:rPr lang="en-US" dirty="0">
                <a:solidFill>
                  <a:srgbClr val="00B050"/>
                </a:solidFill>
              </a:rPr>
              <a:t> </a:t>
            </a:r>
            <a:r>
              <a:rPr lang="en-US" dirty="0">
                <a:solidFill>
                  <a:srgbClr val="C00000"/>
                </a:solidFill>
              </a:rPr>
              <a:t>Pre-DBT table</a:t>
            </a:r>
            <a:r>
              <a:rPr lang="en-US" dirty="0">
                <a:solidFill>
                  <a:srgbClr val="00B050"/>
                </a:solidFill>
              </a:rPr>
              <a:t> </a:t>
            </a:r>
            <a:r>
              <a:rPr lang="en-US" dirty="0"/>
              <a:t>when the form is updated to Job data.</a:t>
            </a:r>
          </a:p>
          <a:p>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a:picLocks noChangeAspect="1"/>
          </p:cNvPicPr>
          <p:nvPr/>
        </p:nvPicPr>
        <p:blipFill>
          <a:blip r:embed="rId2"/>
          <a:stretch>
            <a:fillRect/>
          </a:stretch>
        </p:blipFill>
        <p:spPr>
          <a:xfrm>
            <a:off x="3926844" y="1845129"/>
            <a:ext cx="4890551" cy="3712029"/>
          </a:xfrm>
          <a:prstGeom prst="rect">
            <a:avLst/>
          </a:prstGeom>
        </p:spPr>
      </p:pic>
    </p:spTree>
    <p:extLst>
      <p:ext uri="{BB962C8B-B14F-4D97-AF65-F5344CB8AC3E}">
        <p14:creationId xmlns:p14="http://schemas.microsoft.com/office/powerpoint/2010/main" val="3029134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a:t>Template Based Hire</a:t>
            </a:r>
          </a:p>
        </p:txBody>
      </p:sp>
      <p:sp>
        <p:nvSpPr>
          <p:cNvPr id="3" name="Content Placeholder 2"/>
          <p:cNvSpPr>
            <a:spLocks noGrp="1"/>
          </p:cNvSpPr>
          <p:nvPr>
            <p:ph sz="half" idx="1"/>
          </p:nvPr>
        </p:nvSpPr>
        <p:spPr>
          <a:xfrm>
            <a:off x="768095" y="1845129"/>
            <a:ext cx="7975855" cy="1183821"/>
          </a:xfrm>
        </p:spPr>
        <p:txBody>
          <a:bodyPr>
            <a:normAutofit/>
          </a:bodyPr>
          <a:lstStyle/>
          <a:p>
            <a:r>
              <a:rPr lang="en-US" dirty="0"/>
              <a:t>TBH accounting appears in the </a:t>
            </a:r>
            <a:r>
              <a:rPr lang="en-US" dirty="0">
                <a:solidFill>
                  <a:srgbClr val="C00000"/>
                </a:solidFill>
              </a:rPr>
              <a:t>Pre-DBT table.</a:t>
            </a:r>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a:picLocks noChangeAspect="1"/>
          </p:cNvPicPr>
          <p:nvPr/>
        </p:nvPicPr>
        <p:blipFill>
          <a:blip r:embed="rId2"/>
          <a:stretch>
            <a:fillRect/>
          </a:stretch>
        </p:blipFill>
        <p:spPr>
          <a:xfrm>
            <a:off x="609599" y="2590800"/>
            <a:ext cx="8019879" cy="2971800"/>
          </a:xfrm>
          <a:prstGeom prst="rect">
            <a:avLst/>
          </a:prstGeom>
        </p:spPr>
      </p:pic>
    </p:spTree>
    <p:extLst>
      <p:ext uri="{BB962C8B-B14F-4D97-AF65-F5344CB8AC3E}">
        <p14:creationId xmlns:p14="http://schemas.microsoft.com/office/powerpoint/2010/main" val="209352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nikkel\AppData\Local\Temp\SNAGHTMLe847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81" y="2331448"/>
            <a:ext cx="5707720" cy="3577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8095" y="585216"/>
            <a:ext cx="7600297" cy="1499616"/>
          </a:xfrm>
        </p:spPr>
        <p:txBody>
          <a:bodyPr/>
          <a:lstStyle/>
          <a:p>
            <a:r>
              <a:rPr lang="en-US" dirty="0"/>
              <a:t>Job Opening Request</a:t>
            </a:r>
          </a:p>
        </p:txBody>
      </p:sp>
      <p:sp>
        <p:nvSpPr>
          <p:cNvPr id="3" name="Content Placeholder 2"/>
          <p:cNvSpPr>
            <a:spLocks noGrp="1"/>
          </p:cNvSpPr>
          <p:nvPr>
            <p:ph sz="half" idx="1"/>
          </p:nvPr>
        </p:nvSpPr>
        <p:spPr>
          <a:xfrm>
            <a:off x="671786" y="1689498"/>
            <a:ext cx="7975855" cy="1352550"/>
          </a:xfrm>
        </p:spPr>
        <p:txBody>
          <a:bodyPr>
            <a:normAutofit/>
          </a:bodyPr>
          <a:lstStyle/>
          <a:p>
            <a:pPr marL="0" indent="0">
              <a:buNone/>
            </a:pPr>
            <a:r>
              <a:rPr lang="en-US" dirty="0" smtClean="0"/>
              <a:t>Custom form where the job and funding are approved before job is posted.</a:t>
            </a:r>
          </a:p>
          <a:p>
            <a:endParaRPr lang="en-US" dirty="0">
              <a:solidFill>
                <a:srgbClr val="C00000"/>
              </a:solidFill>
            </a:endParaRPr>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8" name="Rectangle 7"/>
          <p:cNvSpPr/>
          <p:nvPr/>
        </p:nvSpPr>
        <p:spPr>
          <a:xfrm>
            <a:off x="483554" y="1742600"/>
            <a:ext cx="7884838" cy="447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2" descr="C:\Users\nikkel\AppData\Local\Temp\SNAGHTML150806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0" y="2018805"/>
            <a:ext cx="3478288" cy="369529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a:spLocks noGrp="1"/>
          </p:cNvSpPr>
          <p:nvPr>
            <p:ph sz="half" idx="1"/>
          </p:nvPr>
        </p:nvSpPr>
        <p:spPr>
          <a:xfrm>
            <a:off x="903561" y="2193365"/>
            <a:ext cx="2051305" cy="4028101"/>
          </a:xfrm>
        </p:spPr>
        <p:txBody>
          <a:bodyPr>
            <a:normAutofit/>
          </a:bodyPr>
          <a:lstStyle/>
          <a:p>
            <a:pPr marL="0" indent="0">
              <a:buNone/>
            </a:pPr>
            <a:endParaRPr lang="en-US" dirty="0" smtClean="0"/>
          </a:p>
          <a:p>
            <a:pPr marL="0" indent="0">
              <a:buNone/>
            </a:pPr>
            <a:r>
              <a:rPr lang="en-US" dirty="0" smtClean="0"/>
              <a:t>The Job Opening in TAM is linked to the Job Opening Request form which </a:t>
            </a:r>
            <a:r>
              <a:rPr lang="en-US" dirty="0" smtClean="0">
                <a:solidFill>
                  <a:srgbClr val="C00000"/>
                </a:solidFill>
              </a:rPr>
              <a:t>associates the TAM hire with the accounting</a:t>
            </a:r>
            <a:r>
              <a:rPr lang="en-US" dirty="0" smtClean="0"/>
              <a:t>.</a:t>
            </a:r>
          </a:p>
          <a:p>
            <a:endParaRPr lang="en-US" dirty="0">
              <a:solidFill>
                <a:srgbClr val="C00000"/>
              </a:solidFill>
            </a:endParaRPr>
          </a:p>
        </p:txBody>
      </p:sp>
    </p:spTree>
    <p:extLst>
      <p:ext uri="{BB962C8B-B14F-4D97-AF65-F5344CB8AC3E}">
        <p14:creationId xmlns:p14="http://schemas.microsoft.com/office/powerpoint/2010/main" val="192617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fade">
                                      <p:cBhvr>
                                        <p:cTn id="1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a:t>Job Opening Request</a:t>
            </a:r>
          </a:p>
        </p:txBody>
      </p:sp>
      <p:sp>
        <p:nvSpPr>
          <p:cNvPr id="3" name="Content Placeholder 2"/>
          <p:cNvSpPr>
            <a:spLocks noGrp="1"/>
          </p:cNvSpPr>
          <p:nvPr>
            <p:ph sz="half" idx="1"/>
          </p:nvPr>
        </p:nvSpPr>
        <p:spPr>
          <a:xfrm>
            <a:off x="768096" y="1845129"/>
            <a:ext cx="2709745" cy="4023360"/>
          </a:xfrm>
        </p:spPr>
        <p:txBody>
          <a:bodyPr/>
          <a:lstStyle/>
          <a:p>
            <a:r>
              <a:rPr lang="en-US" dirty="0"/>
              <a:t>Information including </a:t>
            </a:r>
            <a:r>
              <a:rPr lang="en-US" dirty="0">
                <a:solidFill>
                  <a:srgbClr val="C00000"/>
                </a:solidFill>
              </a:rPr>
              <a:t>start date, department, business unit, </a:t>
            </a:r>
            <a:r>
              <a:rPr lang="en-US" dirty="0" err="1">
                <a:solidFill>
                  <a:srgbClr val="C00000"/>
                </a:solidFill>
              </a:rPr>
              <a:t>emplid</a:t>
            </a:r>
            <a:r>
              <a:rPr lang="en-US" dirty="0">
                <a:solidFill>
                  <a:srgbClr val="C00000"/>
                </a:solidFill>
              </a:rPr>
              <a:t>/</a:t>
            </a:r>
            <a:r>
              <a:rPr lang="en-US" dirty="0" err="1">
                <a:solidFill>
                  <a:srgbClr val="C00000"/>
                </a:solidFill>
              </a:rPr>
              <a:t>empl</a:t>
            </a:r>
            <a:r>
              <a:rPr lang="en-US" dirty="0">
                <a:solidFill>
                  <a:srgbClr val="C00000"/>
                </a:solidFill>
              </a:rPr>
              <a:t> record, position, combo code, and distribution percent </a:t>
            </a:r>
            <a:r>
              <a:rPr lang="en-US" dirty="0"/>
              <a:t>is taken from the </a:t>
            </a:r>
            <a:r>
              <a:rPr lang="en-US" dirty="0">
                <a:solidFill>
                  <a:srgbClr val="C00000"/>
                </a:solidFill>
              </a:rPr>
              <a:t>Manage Hires </a:t>
            </a:r>
            <a:r>
              <a:rPr lang="en-US" dirty="0" smtClean="0">
                <a:solidFill>
                  <a:srgbClr val="C00000"/>
                </a:solidFill>
              </a:rPr>
              <a:t>detail.</a:t>
            </a:r>
            <a:endParaRPr lang="en-US" dirty="0"/>
          </a:p>
          <a:p>
            <a:r>
              <a:rPr lang="en-US" dirty="0"/>
              <a:t>Sent immediately to pre-DBT table upon saving the Job component.</a:t>
            </a:r>
          </a:p>
          <a:p>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1026" name="Picture 2" descr="C:\Users\nikkel\AppData\Local\Temp\SNAGHTMLeb27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384" y="1672978"/>
            <a:ext cx="4554008" cy="409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40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 – PRE DBT</a:t>
            </a:r>
            <a:endParaRPr lang="en-US" dirty="0"/>
          </a:p>
        </p:txBody>
      </p:sp>
      <p:sp>
        <p:nvSpPr>
          <p:cNvPr id="3" name="Content Placeholder 2"/>
          <p:cNvSpPr>
            <a:spLocks noGrp="1"/>
          </p:cNvSpPr>
          <p:nvPr>
            <p:ph idx="1"/>
          </p:nvPr>
        </p:nvSpPr>
        <p:spPr>
          <a:xfrm>
            <a:off x="768096" y="1607455"/>
            <a:ext cx="7290055" cy="805545"/>
          </a:xfrm>
        </p:spPr>
        <p:txBody>
          <a:bodyPr>
            <a:normAutofit/>
          </a:bodyPr>
          <a:lstStyle/>
          <a:p>
            <a:pPr marL="17462" lvl="0" indent="0">
              <a:buNone/>
            </a:pPr>
            <a:r>
              <a:rPr lang="en-US" sz="2400" dirty="0"/>
              <a:t>Search fields makes for easy viewing of a person’s entire </a:t>
            </a:r>
            <a:r>
              <a:rPr lang="en-US" sz="2400" dirty="0">
                <a:solidFill>
                  <a:srgbClr val="C00000"/>
                </a:solidFill>
              </a:rPr>
              <a:t>accounting </a:t>
            </a:r>
            <a:r>
              <a:rPr lang="en-US" sz="2400" dirty="0" smtClean="0">
                <a:solidFill>
                  <a:srgbClr val="C00000"/>
                </a:solidFill>
              </a:rPr>
              <a:t>history.</a:t>
            </a:r>
          </a:p>
          <a:p>
            <a:pPr marL="17462" lvl="0" indent="0">
              <a:buNone/>
            </a:pPr>
            <a:endParaRPr lang="en-US" dirty="0">
              <a:solidFill>
                <a:schemeClr val="tx1">
                  <a:lumMod val="95000"/>
                  <a:lumOff val="5000"/>
                </a:schemeClr>
              </a:solidFill>
            </a:endParaRPr>
          </a:p>
          <a:p>
            <a:pPr marL="17462" lvl="0" indent="0">
              <a:buNone/>
            </a:pPr>
            <a:endParaRPr lang="en-US" dirty="0" smtClean="0">
              <a:solidFill>
                <a:schemeClr val="tx1">
                  <a:lumMod val="95000"/>
                  <a:lumOff val="5000"/>
                </a:schemeClr>
              </a:solidFill>
            </a:endParaRPr>
          </a:p>
          <a:p>
            <a:pPr marL="0"/>
            <a:endParaRPr lang="en-US" dirty="0" smtClean="0"/>
          </a:p>
          <a:p>
            <a:pPr marL="0"/>
            <a:endParaRPr lang="en-CA" sz="1400" i="1"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1026" name="Picture 2" descr="C:\Users\nikkel\AppData\Local\Temp\SNAGHTML1118a9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81" y="2413000"/>
            <a:ext cx="8312181" cy="278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1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 – PRE DBT</a:t>
            </a:r>
            <a:endParaRPr lang="en-US" dirty="0"/>
          </a:p>
        </p:txBody>
      </p:sp>
      <p:sp>
        <p:nvSpPr>
          <p:cNvPr id="3" name="Content Placeholder 2"/>
          <p:cNvSpPr>
            <a:spLocks noGrp="1"/>
          </p:cNvSpPr>
          <p:nvPr>
            <p:ph idx="1"/>
          </p:nvPr>
        </p:nvSpPr>
        <p:spPr>
          <a:xfrm>
            <a:off x="768096" y="1861456"/>
            <a:ext cx="7290055" cy="4023360"/>
          </a:xfrm>
        </p:spPr>
        <p:txBody>
          <a:bodyPr>
            <a:normAutofit/>
          </a:bodyPr>
          <a:lstStyle/>
          <a:p>
            <a:pPr marL="360362" indent="-342900">
              <a:buFont typeface="Arial" panose="020B0604020202020204" pitchFamily="34" charset="0"/>
              <a:buChar char="•"/>
            </a:pPr>
            <a:r>
              <a:rPr lang="en-US" sz="2400" dirty="0" smtClean="0">
                <a:solidFill>
                  <a:schemeClr val="tx1">
                    <a:lumMod val="95000"/>
                    <a:lumOff val="5000"/>
                  </a:schemeClr>
                </a:solidFill>
              </a:rPr>
              <a:t>Use </a:t>
            </a:r>
            <a:r>
              <a:rPr lang="en-US" sz="2400" dirty="0">
                <a:solidFill>
                  <a:schemeClr val="tx1">
                    <a:lumMod val="95000"/>
                    <a:lumOff val="5000"/>
                  </a:schemeClr>
                </a:solidFill>
              </a:rPr>
              <a:t>the search to show the </a:t>
            </a:r>
            <a:r>
              <a:rPr lang="en-US" sz="2400" dirty="0">
                <a:solidFill>
                  <a:srgbClr val="C00000"/>
                </a:solidFill>
              </a:rPr>
              <a:t>count of transactions </a:t>
            </a:r>
            <a:r>
              <a:rPr lang="en-US" sz="2400" dirty="0">
                <a:solidFill>
                  <a:schemeClr val="tx1">
                    <a:lumMod val="95000"/>
                    <a:lumOff val="5000"/>
                  </a:schemeClr>
                </a:solidFill>
              </a:rPr>
              <a:t>that have been completed by Fiscal Year, Transaction Type, and/or Department.</a:t>
            </a:r>
          </a:p>
          <a:p>
            <a:pPr marL="360362" lvl="0" indent="-342900">
              <a:buFont typeface="Arial" panose="020B0604020202020204" pitchFamily="34" charset="0"/>
              <a:buChar char="•"/>
            </a:pPr>
            <a:r>
              <a:rPr lang="en-US" sz="2400" dirty="0" smtClean="0"/>
              <a:t>Payroll </a:t>
            </a:r>
            <a:r>
              <a:rPr lang="en-US" sz="2400" dirty="0"/>
              <a:t>can enter </a:t>
            </a:r>
            <a:r>
              <a:rPr lang="en-US" sz="2400" dirty="0">
                <a:solidFill>
                  <a:srgbClr val="C00000"/>
                </a:solidFill>
              </a:rPr>
              <a:t>other transactions </a:t>
            </a:r>
            <a:r>
              <a:rPr lang="en-US" sz="2400" dirty="0" smtClean="0"/>
              <a:t>in the table, </a:t>
            </a:r>
            <a:r>
              <a:rPr lang="en-US" sz="2400" dirty="0"/>
              <a:t>which </a:t>
            </a:r>
            <a:r>
              <a:rPr lang="en-US" sz="2400" dirty="0" smtClean="0"/>
              <a:t>also </a:t>
            </a:r>
            <a:r>
              <a:rPr lang="en-US" sz="2400" dirty="0"/>
              <a:t>update to </a:t>
            </a:r>
            <a:r>
              <a:rPr lang="en-US" sz="2400" dirty="0" smtClean="0"/>
              <a:t>DBT.</a:t>
            </a:r>
          </a:p>
          <a:p>
            <a:pPr marL="360362" indent="-342900">
              <a:buFont typeface="Arial" panose="020B0604020202020204" pitchFamily="34" charset="0"/>
              <a:buChar char="•"/>
            </a:pPr>
            <a:r>
              <a:rPr lang="en-US" sz="2400" dirty="0" smtClean="0">
                <a:solidFill>
                  <a:srgbClr val="C00000"/>
                </a:solidFill>
              </a:rPr>
              <a:t>First step </a:t>
            </a:r>
            <a:r>
              <a:rPr lang="en-US" sz="2400" dirty="0" smtClean="0">
                <a:solidFill>
                  <a:schemeClr val="tx1">
                    <a:lumMod val="95000"/>
                    <a:lumOff val="5000"/>
                  </a:schemeClr>
                </a:solidFill>
              </a:rPr>
              <a:t>in custom </a:t>
            </a:r>
            <a:r>
              <a:rPr lang="en-US" sz="2400" dirty="0" smtClean="0">
                <a:solidFill>
                  <a:srgbClr val="C00000"/>
                </a:solidFill>
              </a:rPr>
              <a:t>Direct Retro processing </a:t>
            </a:r>
            <a:r>
              <a:rPr lang="en-US" sz="2400" dirty="0" smtClean="0"/>
              <a:t>is initiated from this page.</a:t>
            </a:r>
          </a:p>
          <a:p>
            <a:pPr marL="360362" lvl="0" indent="-342900">
              <a:buFont typeface="Arial" panose="020B0604020202020204" pitchFamily="34" charset="0"/>
              <a:buChar char="•"/>
            </a:pPr>
            <a:endParaRPr lang="en-US" sz="2400" dirty="0"/>
          </a:p>
          <a:p>
            <a:pPr marL="0"/>
            <a:endParaRPr lang="en-US" dirty="0"/>
          </a:p>
          <a:p>
            <a:pPr marL="0"/>
            <a:endParaRPr lang="en-CA" sz="1400" i="1"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808763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 COMMENTS FROM PAYROLL</a:t>
            </a:r>
            <a:endParaRPr lang="en-US" dirty="0"/>
          </a:p>
        </p:txBody>
      </p:sp>
      <p:sp>
        <p:nvSpPr>
          <p:cNvPr id="3" name="Content Placeholder 2"/>
          <p:cNvSpPr>
            <a:spLocks noGrp="1"/>
          </p:cNvSpPr>
          <p:nvPr>
            <p:ph idx="1"/>
          </p:nvPr>
        </p:nvSpPr>
        <p:spPr>
          <a:xfrm>
            <a:off x="768096" y="1861456"/>
            <a:ext cx="7290055" cy="4023360"/>
          </a:xfrm>
        </p:spPr>
        <p:txBody>
          <a:bodyPr>
            <a:normAutofit/>
          </a:bodyPr>
          <a:lstStyle/>
          <a:p>
            <a:pPr marL="360362" lvl="0" indent="-342900">
              <a:buFont typeface="Arial" panose="020B0604020202020204" pitchFamily="34" charset="0"/>
              <a:buChar char="•"/>
            </a:pPr>
            <a:endParaRPr lang="en-US" sz="2400" dirty="0"/>
          </a:p>
          <a:p>
            <a:pPr marL="0"/>
            <a:endParaRPr lang="en-US" dirty="0"/>
          </a:p>
          <a:p>
            <a:pPr marL="0"/>
            <a:endParaRPr lang="en-CA" sz="1400" i="1"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9" name="Oval Callout 8"/>
          <p:cNvSpPr/>
          <p:nvPr/>
        </p:nvSpPr>
        <p:spPr>
          <a:xfrm>
            <a:off x="272567" y="1821754"/>
            <a:ext cx="2720837" cy="1857936"/>
          </a:xfrm>
          <a:prstGeom prst="wedgeEllipseCallout">
            <a:avLst>
              <a:gd name="adj1" fmla="val -36541"/>
              <a:gd name="adj2" fmla="val 6945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“Save time and increase accuracy.”</a:t>
            </a:r>
            <a:endParaRPr lang="en-US" dirty="0"/>
          </a:p>
        </p:txBody>
      </p:sp>
      <p:sp>
        <p:nvSpPr>
          <p:cNvPr id="11" name="Oval Callout 10"/>
          <p:cNvSpPr/>
          <p:nvPr/>
        </p:nvSpPr>
        <p:spPr>
          <a:xfrm>
            <a:off x="2913892" y="1951012"/>
            <a:ext cx="3717235" cy="2403112"/>
          </a:xfrm>
          <a:prstGeom prst="wedgeEllipseCallout">
            <a:avLst>
              <a:gd name="adj1" fmla="val 61195"/>
              <a:gd name="adj2" fmla="val 426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“Automated </a:t>
            </a:r>
            <a:r>
              <a:rPr lang="en-US" dirty="0"/>
              <a:t>DBT identifies the mismatch error with Job Data in </a:t>
            </a:r>
            <a:r>
              <a:rPr lang="en-US" dirty="0" smtClean="0"/>
              <a:t>advance, </a:t>
            </a:r>
            <a:r>
              <a:rPr lang="en-US" dirty="0"/>
              <a:t>instead of finding </a:t>
            </a:r>
            <a:r>
              <a:rPr lang="en-US" dirty="0" smtClean="0"/>
              <a:t>issues when trying to add accounting to DBT.”</a:t>
            </a:r>
            <a:endParaRPr lang="en-US" dirty="0"/>
          </a:p>
        </p:txBody>
      </p:sp>
      <p:sp>
        <p:nvSpPr>
          <p:cNvPr id="14" name="Oval Callout 13"/>
          <p:cNvSpPr/>
          <p:nvPr/>
        </p:nvSpPr>
        <p:spPr>
          <a:xfrm>
            <a:off x="5081197" y="4542380"/>
            <a:ext cx="3569115" cy="1735406"/>
          </a:xfrm>
          <a:prstGeom prst="wedgeEllipseCallout">
            <a:avLst>
              <a:gd name="adj1" fmla="val 12192"/>
              <a:gd name="adj2" fmla="val -743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t>
            </a:r>
            <a:r>
              <a:rPr lang="en-US" dirty="0"/>
              <a:t>Increase efficiency </a:t>
            </a:r>
            <a:r>
              <a:rPr lang="en-US" dirty="0" smtClean="0"/>
              <a:t>in troubleshooting.  Online forms linked to the accounting on DBT.”</a:t>
            </a:r>
            <a:endParaRPr lang="en-US" dirty="0"/>
          </a:p>
        </p:txBody>
      </p:sp>
      <p:sp>
        <p:nvSpPr>
          <p:cNvPr id="15" name="Oval Callout 14"/>
          <p:cNvSpPr/>
          <p:nvPr/>
        </p:nvSpPr>
        <p:spPr>
          <a:xfrm>
            <a:off x="568096" y="4107284"/>
            <a:ext cx="4231929" cy="2170502"/>
          </a:xfrm>
          <a:prstGeom prst="wedgeEllipseCallout">
            <a:avLst>
              <a:gd name="adj1" fmla="val -36541"/>
              <a:gd name="adj2" fmla="val 694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t>
            </a:r>
            <a:r>
              <a:rPr lang="en-US" dirty="0"/>
              <a:t>We were not be able to insert comments on DBT. With automated DBT, </a:t>
            </a:r>
            <a:r>
              <a:rPr lang="en-US" dirty="0" smtClean="0"/>
              <a:t>we </a:t>
            </a:r>
            <a:r>
              <a:rPr lang="en-US" dirty="0"/>
              <a:t>can put comments for each accounting transaction for future reference</a:t>
            </a:r>
            <a:r>
              <a:rPr lang="en-US" dirty="0" smtClean="0"/>
              <a:t>.”</a:t>
            </a:r>
            <a:endParaRPr lang="en-US" dirty="0"/>
          </a:p>
        </p:txBody>
      </p:sp>
      <p:sp>
        <p:nvSpPr>
          <p:cNvPr id="16" name="Oval Callout 15"/>
          <p:cNvSpPr/>
          <p:nvPr/>
        </p:nvSpPr>
        <p:spPr>
          <a:xfrm>
            <a:off x="6307160" y="1558675"/>
            <a:ext cx="2720837" cy="1857936"/>
          </a:xfrm>
          <a:prstGeom prst="wedgeEllipseCallout">
            <a:avLst>
              <a:gd name="adj1" fmla="val 44190"/>
              <a:gd name="adj2" fmla="val 6463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t>
            </a:r>
            <a:r>
              <a:rPr lang="en-US" dirty="0"/>
              <a:t>With new process, </a:t>
            </a:r>
            <a:r>
              <a:rPr lang="en-US" dirty="0" smtClean="0"/>
              <a:t>we </a:t>
            </a:r>
            <a:r>
              <a:rPr lang="en-US" dirty="0"/>
              <a:t>don’t need to </a:t>
            </a:r>
            <a:r>
              <a:rPr lang="en-US" dirty="0" smtClean="0"/>
              <a:t>keep </a:t>
            </a:r>
            <a:r>
              <a:rPr lang="en-US" dirty="0"/>
              <a:t>the manual forms</a:t>
            </a:r>
            <a:r>
              <a:rPr lang="en-US" dirty="0" smtClean="0"/>
              <a:t>.”</a:t>
            </a:r>
            <a:endParaRPr lang="en-US" dirty="0"/>
          </a:p>
        </p:txBody>
      </p:sp>
    </p:spTree>
    <p:extLst>
      <p:ext uri="{BB962C8B-B14F-4D97-AF65-F5344CB8AC3E}">
        <p14:creationId xmlns:p14="http://schemas.microsoft.com/office/powerpoint/2010/main" val="3492803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 STATS</a:t>
            </a:r>
            <a:endParaRPr lang="en-US" dirty="0"/>
          </a:p>
        </p:txBody>
      </p:sp>
      <p:sp>
        <p:nvSpPr>
          <p:cNvPr id="3" name="Content Placeholder 2"/>
          <p:cNvSpPr>
            <a:spLocks noGrp="1"/>
          </p:cNvSpPr>
          <p:nvPr>
            <p:ph idx="1"/>
          </p:nvPr>
        </p:nvSpPr>
        <p:spPr>
          <a:xfrm>
            <a:off x="768096" y="1861456"/>
            <a:ext cx="7290055" cy="4023360"/>
          </a:xfrm>
        </p:spPr>
        <p:txBody>
          <a:bodyPr>
            <a:normAutofit/>
          </a:bodyPr>
          <a:lstStyle/>
          <a:p>
            <a:pPr marL="360362" lvl="0" indent="-342900">
              <a:buFont typeface="Arial" panose="020B0604020202020204" pitchFamily="34" charset="0"/>
              <a:buChar char="•"/>
            </a:pPr>
            <a:endParaRPr lang="en-US" sz="2400" dirty="0"/>
          </a:p>
          <a:p>
            <a:pPr marL="0"/>
            <a:endParaRPr lang="en-US" dirty="0"/>
          </a:p>
          <a:p>
            <a:pPr marL="0"/>
            <a:endParaRPr lang="en-CA" sz="1400" i="1"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6" name="Rectangle 5"/>
          <p:cNvSpPr/>
          <p:nvPr/>
        </p:nvSpPr>
        <p:spPr>
          <a:xfrm>
            <a:off x="768095" y="1672411"/>
            <a:ext cx="6453971" cy="2800767"/>
          </a:xfrm>
          <a:prstGeom prst="rect">
            <a:avLst/>
          </a:prstGeom>
        </p:spPr>
        <p:txBody>
          <a:bodyPr wrap="square">
            <a:spAutoFit/>
          </a:bodyPr>
          <a:lstStyle/>
          <a:p>
            <a:pPr marL="474662" lvl="0" indent="-457200">
              <a:buBlip>
                <a:blip r:embed="rId2"/>
              </a:buBlip>
            </a:pPr>
            <a:endParaRPr lang="en-US" sz="2400" dirty="0"/>
          </a:p>
          <a:p>
            <a:pPr marL="474662" indent="-457200">
              <a:buBlip>
                <a:blip r:embed="rId2"/>
              </a:buBlip>
            </a:pPr>
            <a:r>
              <a:rPr lang="en-US" sz="2400" dirty="0"/>
              <a:t>2019 </a:t>
            </a:r>
            <a:r>
              <a:rPr lang="en-US" sz="2400" dirty="0" smtClean="0"/>
              <a:t>Stats (April to October)</a:t>
            </a:r>
          </a:p>
          <a:p>
            <a:pPr marL="931862" lvl="1" indent="-457200">
              <a:buFont typeface="Wingdings" panose="05000000000000000000" pitchFamily="2" charset="2"/>
              <a:buChar char="Ø"/>
            </a:pPr>
            <a:r>
              <a:rPr lang="en-US" sz="2000" dirty="0" smtClean="0"/>
              <a:t>951 Accounting Change (Job Change)</a:t>
            </a:r>
          </a:p>
          <a:p>
            <a:pPr marL="931862" lvl="1" indent="-457200">
              <a:buFont typeface="Wingdings" panose="05000000000000000000" pitchFamily="2" charset="2"/>
              <a:buChar char="Ø"/>
            </a:pPr>
            <a:r>
              <a:rPr lang="en-US" sz="2000" dirty="0" smtClean="0"/>
              <a:t>848 TAM</a:t>
            </a:r>
          </a:p>
          <a:p>
            <a:pPr marL="931862" lvl="1" indent="-457200">
              <a:buFont typeface="Wingdings" panose="05000000000000000000" pitchFamily="2" charset="2"/>
              <a:buChar char="Ø"/>
            </a:pPr>
            <a:r>
              <a:rPr lang="en-US" sz="2000" dirty="0" smtClean="0"/>
              <a:t>3733 TBH</a:t>
            </a:r>
          </a:p>
          <a:p>
            <a:pPr marL="931862" lvl="1" indent="-457200">
              <a:buFont typeface="Wingdings" panose="05000000000000000000" pitchFamily="2" charset="2"/>
              <a:buChar char="Ø"/>
            </a:pPr>
            <a:r>
              <a:rPr lang="en-US" sz="2000" dirty="0" smtClean="0"/>
              <a:t>347 Other</a:t>
            </a:r>
          </a:p>
          <a:p>
            <a:pPr marL="931862" lvl="1" indent="-457200">
              <a:buFont typeface="Wingdings" panose="05000000000000000000" pitchFamily="2" charset="2"/>
              <a:buChar char="Ø"/>
            </a:pPr>
            <a:r>
              <a:rPr lang="en-US" sz="2000" dirty="0" smtClean="0"/>
              <a:t>293 Retro Distribution</a:t>
            </a:r>
            <a:endParaRPr lang="en-US" sz="2800" dirty="0" smtClean="0"/>
          </a:p>
          <a:p>
            <a:pPr marL="474662" lvl="0" indent="-457200">
              <a:buBlip>
                <a:blip r:embed="rId2"/>
              </a:buBlip>
            </a:pP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159" y="3197169"/>
            <a:ext cx="1485900" cy="14859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116" y="4683069"/>
            <a:ext cx="1485900" cy="14859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963" y="1634826"/>
            <a:ext cx="1485900" cy="1485900"/>
          </a:xfrm>
          <a:prstGeom prst="rect">
            <a:avLst/>
          </a:prstGeom>
        </p:spPr>
      </p:pic>
    </p:spTree>
    <p:extLst>
      <p:ext uri="{BB962C8B-B14F-4D97-AF65-F5344CB8AC3E}">
        <p14:creationId xmlns:p14="http://schemas.microsoft.com/office/powerpoint/2010/main" val="2261178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CUSTOM DIRECT RETRO</a:t>
            </a:r>
            <a:endParaRPr lang="en-US" dirty="0"/>
          </a:p>
        </p:txBody>
      </p:sp>
      <p:sp>
        <p:nvSpPr>
          <p:cNvPr id="3" name="Subtitle 2"/>
          <p:cNvSpPr>
            <a:spLocks noGrp="1"/>
          </p:cNvSpPr>
          <p:nvPr>
            <p:ph type="subTitle" idx="1"/>
          </p:nvPr>
        </p:nvSpPr>
        <p:spPr/>
        <p:txBody>
          <a:bodyPr/>
          <a:lstStyle/>
          <a:p>
            <a:r>
              <a:rPr lang="en-US" dirty="0" smtClean="0"/>
              <a:t>OVERVIEW</a:t>
            </a:r>
            <a:endParaRPr lang="en-US" dirty="0"/>
          </a:p>
        </p:txBody>
      </p:sp>
      <p:sp>
        <p:nvSpPr>
          <p:cNvPr id="5" name="Footer Placeholder 2">
            <a:extLst>
              <a:ext uri="{FF2B5EF4-FFF2-40B4-BE49-F238E27FC236}">
                <a16:creationId xmlns="" xmlns:a16="http://schemas.microsoft.com/office/drawing/2014/main" id="{DCF9D4D6-D5BE-4934-A2E8-6CA6F318747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539110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University of Calgary</a:t>
            </a:r>
            <a:endParaRPr lang="en-US" dirty="0"/>
          </a:p>
        </p:txBody>
      </p:sp>
      <p:sp>
        <p:nvSpPr>
          <p:cNvPr id="4" name="Text Placeholder 3"/>
          <p:cNvSpPr>
            <a:spLocks noGrp="1"/>
          </p:cNvSpPr>
          <p:nvPr>
            <p:ph type="body" sz="half" idx="2"/>
          </p:nvPr>
        </p:nvSpPr>
        <p:spPr/>
        <p:txBody>
          <a:bodyPr>
            <a:normAutofit fontScale="77500" lnSpcReduction="20000"/>
          </a:bodyPr>
          <a:lstStyle/>
          <a:p>
            <a:r>
              <a:rPr lang="en-US" dirty="0" smtClean="0"/>
              <a:t>26,200 Undergrad Students</a:t>
            </a:r>
          </a:p>
          <a:p>
            <a:r>
              <a:rPr lang="en-US" dirty="0" smtClean="0"/>
              <a:t>6,100 Grad Students</a:t>
            </a:r>
          </a:p>
          <a:p>
            <a:r>
              <a:rPr lang="en-US" dirty="0" smtClean="0"/>
              <a:t>5,300 Staff</a:t>
            </a:r>
          </a:p>
          <a:p>
            <a:r>
              <a:rPr lang="en-US" dirty="0"/>
              <a:t>Recognized as one of Canada's Best Diversity </a:t>
            </a:r>
            <a:r>
              <a:rPr lang="en-US" dirty="0" smtClean="0"/>
              <a:t>Employers</a:t>
            </a:r>
          </a:p>
          <a:p>
            <a:r>
              <a:rPr lang="en-US" dirty="0" smtClean="0"/>
              <a:t>333 Sunny Days - Most in Canada!</a:t>
            </a:r>
          </a:p>
        </p:txBody>
      </p:sp>
      <p:sp>
        <p:nvSpPr>
          <p:cNvPr id="6" name="Footer Placeholder 2">
            <a:extLst>
              <a:ext uri="{FF2B5EF4-FFF2-40B4-BE49-F238E27FC236}">
                <a16:creationId xmlns="" xmlns:a16="http://schemas.microsoft.com/office/drawing/2014/main"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p:pic>
    </p:spTree>
    <p:extLst>
      <p:ext uri="{BB962C8B-B14F-4D97-AF65-F5344CB8AC3E}">
        <p14:creationId xmlns:p14="http://schemas.microsoft.com/office/powerpoint/2010/main" val="2885895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Direct Retro Accounting</a:t>
            </a:r>
            <a:endParaRPr lang="en-US" dirty="0"/>
          </a:p>
        </p:txBody>
      </p:sp>
      <p:sp>
        <p:nvSpPr>
          <p:cNvPr id="7" name="Footer Placeholder 2">
            <a:extLst>
              <a:ext uri="{FF2B5EF4-FFF2-40B4-BE49-F238E27FC236}">
                <a16:creationId xmlns="" xmlns:a16="http://schemas.microsoft.com/office/drawing/2014/main" id="{104F29AD-8881-41A9-A20A-8E371C5F6678}"/>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graphicFrame>
        <p:nvGraphicFramePr>
          <p:cNvPr id="8" name="Diagram 7"/>
          <p:cNvGraphicFramePr/>
          <p:nvPr>
            <p:extLst>
              <p:ext uri="{D42A27DB-BD31-4B8C-83A1-F6EECF244321}">
                <p14:modId xmlns:p14="http://schemas.microsoft.com/office/powerpoint/2010/main" val="1438927184"/>
              </p:ext>
            </p:extLst>
          </p:nvPr>
        </p:nvGraphicFramePr>
        <p:xfrm>
          <a:off x="897467" y="1786467"/>
          <a:ext cx="6602395" cy="4279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836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a:t>Custom Direct Retro</a:t>
            </a:r>
          </a:p>
        </p:txBody>
      </p:sp>
      <p:sp>
        <p:nvSpPr>
          <p:cNvPr id="3" name="Content Placeholder 2"/>
          <p:cNvSpPr>
            <a:spLocks noGrp="1"/>
          </p:cNvSpPr>
          <p:nvPr>
            <p:ph sz="half" idx="1"/>
          </p:nvPr>
        </p:nvSpPr>
        <p:spPr>
          <a:xfrm>
            <a:off x="768095" y="1722665"/>
            <a:ext cx="7975855" cy="1306286"/>
          </a:xfrm>
        </p:spPr>
        <p:txBody>
          <a:bodyPr>
            <a:normAutofit/>
          </a:bodyPr>
          <a:lstStyle/>
          <a:p>
            <a:pPr>
              <a:spcBef>
                <a:spcPts val="600"/>
              </a:spcBef>
            </a:pPr>
            <a:r>
              <a:rPr lang="en-US" dirty="0" smtClean="0"/>
              <a:t>The </a:t>
            </a:r>
            <a:r>
              <a:rPr lang="en-US" dirty="0" smtClean="0">
                <a:solidFill>
                  <a:srgbClr val="C00000"/>
                </a:solidFill>
              </a:rPr>
              <a:t>Update DBT process </a:t>
            </a:r>
            <a:r>
              <a:rPr lang="en-US" dirty="0" smtClean="0"/>
              <a:t>set the </a:t>
            </a:r>
            <a:r>
              <a:rPr lang="en-US" dirty="0" smtClean="0">
                <a:solidFill>
                  <a:srgbClr val="C00000"/>
                </a:solidFill>
              </a:rPr>
              <a:t>Retro flag to ‘Yes’ </a:t>
            </a:r>
            <a:r>
              <a:rPr lang="en-US" dirty="0" smtClean="0"/>
              <a:t>if the transaction’s effective date was earlier than current pay period.</a:t>
            </a:r>
            <a:endParaRPr lang="en-US" dirty="0"/>
          </a:p>
          <a:p>
            <a:pPr>
              <a:spcBef>
                <a:spcPts val="600"/>
              </a:spcBef>
            </a:pPr>
            <a:r>
              <a:rPr lang="en-US" dirty="0"/>
              <a:t>Payroll searches for all ‘Retro’ transactions and then </a:t>
            </a:r>
            <a:r>
              <a:rPr lang="en-US" dirty="0">
                <a:solidFill>
                  <a:srgbClr val="C00000"/>
                </a:solidFill>
              </a:rPr>
              <a:t>runs a</a:t>
            </a:r>
            <a:r>
              <a:rPr lang="en-US" dirty="0" smtClean="0">
                <a:solidFill>
                  <a:srgbClr val="C00000"/>
                </a:solidFill>
              </a:rPr>
              <a:t> </a:t>
            </a:r>
            <a:r>
              <a:rPr lang="en-US" dirty="0">
                <a:solidFill>
                  <a:srgbClr val="C00000"/>
                </a:solidFill>
              </a:rPr>
              <a:t>process </a:t>
            </a:r>
            <a:r>
              <a:rPr lang="en-US" dirty="0"/>
              <a:t>that </a:t>
            </a:r>
            <a:r>
              <a:rPr lang="en-US" dirty="0">
                <a:solidFill>
                  <a:srgbClr val="C00000"/>
                </a:solidFill>
              </a:rPr>
              <a:t>creates separate run control id’s </a:t>
            </a:r>
            <a:r>
              <a:rPr lang="en-US" dirty="0"/>
              <a:t>for each transaction.</a:t>
            </a:r>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2" descr="C:\Users\nikkel\AppData\Local\Temp\SNAGHTML19a82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78" y="3028951"/>
            <a:ext cx="8460930" cy="315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414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a:t>Custom Direct Retro</a:t>
            </a:r>
          </a:p>
        </p:txBody>
      </p:sp>
      <p:sp>
        <p:nvSpPr>
          <p:cNvPr id="3" name="Content Placeholder 2"/>
          <p:cNvSpPr>
            <a:spLocks noGrp="1"/>
          </p:cNvSpPr>
          <p:nvPr>
            <p:ph sz="half" idx="1"/>
          </p:nvPr>
        </p:nvSpPr>
        <p:spPr>
          <a:xfrm>
            <a:off x="768095" y="1722665"/>
            <a:ext cx="3077283" cy="4212468"/>
          </a:xfrm>
        </p:spPr>
        <p:txBody>
          <a:bodyPr>
            <a:normAutofit/>
          </a:bodyPr>
          <a:lstStyle/>
          <a:p>
            <a:pPr>
              <a:spcBef>
                <a:spcPts val="600"/>
              </a:spcBef>
            </a:pPr>
            <a:r>
              <a:rPr lang="en-US" dirty="0" smtClean="0"/>
              <a:t>Run control’s created.</a:t>
            </a:r>
          </a:p>
          <a:p>
            <a:pPr>
              <a:spcBef>
                <a:spcPts val="600"/>
              </a:spcBef>
            </a:pPr>
            <a:r>
              <a:rPr lang="en-US" dirty="0" smtClean="0"/>
              <a:t>Payroll </a:t>
            </a:r>
            <a:r>
              <a:rPr lang="en-US" dirty="0"/>
              <a:t>selects the run control </a:t>
            </a:r>
            <a:r>
              <a:rPr lang="en-US" dirty="0" smtClean="0"/>
              <a:t>id’s, and kicks off a process that</a:t>
            </a:r>
          </a:p>
          <a:p>
            <a:pPr>
              <a:spcBef>
                <a:spcPts val="600"/>
              </a:spcBef>
            </a:pPr>
            <a:r>
              <a:rPr lang="en-US" dirty="0" smtClean="0"/>
              <a:t>1) </a:t>
            </a:r>
            <a:r>
              <a:rPr lang="en-US" dirty="0" smtClean="0">
                <a:solidFill>
                  <a:srgbClr val="C00000"/>
                </a:solidFill>
              </a:rPr>
              <a:t>Populates </a:t>
            </a:r>
            <a:r>
              <a:rPr lang="en-US" dirty="0" smtClean="0"/>
              <a:t>the delivered Process Direct Retro </a:t>
            </a:r>
            <a:r>
              <a:rPr lang="en-US" dirty="0" smtClean="0">
                <a:solidFill>
                  <a:srgbClr val="C00000"/>
                </a:solidFill>
              </a:rPr>
              <a:t>run</a:t>
            </a:r>
            <a:r>
              <a:rPr lang="en-US" b="1" dirty="0" smtClean="0">
                <a:solidFill>
                  <a:srgbClr val="C00000"/>
                </a:solidFill>
              </a:rPr>
              <a:t> </a:t>
            </a:r>
            <a:r>
              <a:rPr lang="en-US" dirty="0" smtClean="0">
                <a:solidFill>
                  <a:srgbClr val="C00000"/>
                </a:solidFill>
              </a:rPr>
              <a:t>control</a:t>
            </a:r>
            <a:r>
              <a:rPr lang="en-US" b="1" dirty="0" smtClean="0">
                <a:solidFill>
                  <a:srgbClr val="C00000"/>
                </a:solidFill>
              </a:rPr>
              <a:t> </a:t>
            </a:r>
            <a:r>
              <a:rPr lang="en-US" dirty="0" smtClean="0">
                <a:solidFill>
                  <a:srgbClr val="C00000"/>
                </a:solidFill>
              </a:rPr>
              <a:t>page</a:t>
            </a:r>
            <a:r>
              <a:rPr lang="en-US" dirty="0" smtClean="0"/>
              <a:t> for each transaction, AND</a:t>
            </a:r>
          </a:p>
          <a:p>
            <a:pPr>
              <a:spcBef>
                <a:spcPts val="600"/>
              </a:spcBef>
            </a:pPr>
            <a:r>
              <a:rPr lang="en-US" dirty="0" smtClean="0"/>
              <a:t>2) </a:t>
            </a:r>
            <a:r>
              <a:rPr lang="en-US" dirty="0" smtClean="0">
                <a:solidFill>
                  <a:srgbClr val="C00000"/>
                </a:solidFill>
              </a:rPr>
              <a:t>Runs the delivered Process Direct Retro </a:t>
            </a:r>
            <a:r>
              <a:rPr lang="en-US" dirty="0" smtClean="0"/>
              <a:t>process, in batch, for ALL the run controls.</a:t>
            </a:r>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a:picLocks noChangeAspect="1"/>
          </p:cNvPicPr>
          <p:nvPr/>
        </p:nvPicPr>
        <p:blipFill>
          <a:blip r:embed="rId2"/>
          <a:stretch>
            <a:fillRect/>
          </a:stretch>
        </p:blipFill>
        <p:spPr>
          <a:xfrm>
            <a:off x="4111946" y="2005544"/>
            <a:ext cx="5032054" cy="3284913"/>
          </a:xfrm>
          <a:prstGeom prst="rect">
            <a:avLst/>
          </a:prstGeom>
        </p:spPr>
      </p:pic>
    </p:spTree>
    <p:extLst>
      <p:ext uri="{BB962C8B-B14F-4D97-AF65-F5344CB8AC3E}">
        <p14:creationId xmlns:p14="http://schemas.microsoft.com/office/powerpoint/2010/main" val="132849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a:t>Custom Direct Retro</a:t>
            </a:r>
          </a:p>
        </p:txBody>
      </p:sp>
      <p:sp>
        <p:nvSpPr>
          <p:cNvPr id="3" name="Content Placeholder 2"/>
          <p:cNvSpPr>
            <a:spLocks noGrp="1"/>
          </p:cNvSpPr>
          <p:nvPr>
            <p:ph sz="half" idx="1"/>
          </p:nvPr>
        </p:nvSpPr>
        <p:spPr>
          <a:xfrm>
            <a:off x="768095" y="1754294"/>
            <a:ext cx="1627972" cy="4853570"/>
          </a:xfrm>
        </p:spPr>
        <p:txBody>
          <a:bodyPr>
            <a:normAutofit/>
          </a:bodyPr>
          <a:lstStyle/>
          <a:p>
            <a:pPr>
              <a:spcBef>
                <a:spcPts val="600"/>
              </a:spcBef>
            </a:pPr>
            <a:r>
              <a:rPr lang="en-US" dirty="0" smtClean="0"/>
              <a:t>This page was manually filled in.</a:t>
            </a:r>
          </a:p>
          <a:p>
            <a:pPr>
              <a:spcBef>
                <a:spcPts val="600"/>
              </a:spcBef>
            </a:pPr>
            <a:r>
              <a:rPr lang="en-US" dirty="0" smtClean="0">
                <a:solidFill>
                  <a:srgbClr val="C00000"/>
                </a:solidFill>
              </a:rPr>
              <a:t>Now is now auto-populated</a:t>
            </a:r>
            <a:r>
              <a:rPr lang="en-US" dirty="0" smtClean="0"/>
              <a:t> for each transaction by customization.</a:t>
            </a:r>
          </a:p>
          <a:p>
            <a:pPr>
              <a:spcBef>
                <a:spcPts val="600"/>
              </a:spcBef>
            </a:pPr>
            <a:r>
              <a:rPr lang="en-US" i="1" dirty="0" smtClean="0">
                <a:solidFill>
                  <a:srgbClr val="C00000"/>
                </a:solidFill>
              </a:rPr>
              <a:t>Data comes from pre-DBT table.</a:t>
            </a:r>
            <a:endParaRPr lang="en-US" i="1" dirty="0">
              <a:solidFill>
                <a:srgbClr val="C00000"/>
              </a:solidFill>
            </a:endParaRPr>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a:picLocks noChangeAspect="1"/>
          </p:cNvPicPr>
          <p:nvPr/>
        </p:nvPicPr>
        <p:blipFill>
          <a:blip r:embed="rId2"/>
          <a:stretch>
            <a:fillRect/>
          </a:stretch>
        </p:blipFill>
        <p:spPr>
          <a:xfrm>
            <a:off x="2490275" y="1701800"/>
            <a:ext cx="6448739" cy="4478867"/>
          </a:xfrm>
          <a:prstGeom prst="rect">
            <a:avLst/>
          </a:prstGeom>
        </p:spPr>
      </p:pic>
    </p:spTree>
    <p:extLst>
      <p:ext uri="{BB962C8B-B14F-4D97-AF65-F5344CB8AC3E}">
        <p14:creationId xmlns:p14="http://schemas.microsoft.com/office/powerpoint/2010/main" val="3478457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a:t>Custom Direct Retro</a:t>
            </a:r>
          </a:p>
        </p:txBody>
      </p:sp>
      <p:sp>
        <p:nvSpPr>
          <p:cNvPr id="3" name="Content Placeholder 2"/>
          <p:cNvSpPr>
            <a:spLocks noGrp="1"/>
          </p:cNvSpPr>
          <p:nvPr>
            <p:ph sz="half" idx="1"/>
          </p:nvPr>
        </p:nvSpPr>
        <p:spPr>
          <a:xfrm>
            <a:off x="768095" y="1657350"/>
            <a:ext cx="8000348" cy="1480724"/>
          </a:xfrm>
        </p:spPr>
        <p:txBody>
          <a:bodyPr>
            <a:normAutofit fontScale="92500" lnSpcReduction="10000"/>
          </a:bodyPr>
          <a:lstStyle/>
          <a:p>
            <a:pPr>
              <a:spcBef>
                <a:spcPts val="600"/>
              </a:spcBef>
            </a:pPr>
            <a:r>
              <a:rPr lang="en-US" dirty="0"/>
              <a:t>The process </a:t>
            </a:r>
            <a:r>
              <a:rPr lang="en-US" dirty="0" smtClean="0"/>
              <a:t>runs </a:t>
            </a:r>
            <a:r>
              <a:rPr lang="en-US" dirty="0"/>
              <a:t>the delivered Process Direct Retro process, which creates the results seen in Review Retro Distribution.</a:t>
            </a:r>
          </a:p>
          <a:p>
            <a:pPr>
              <a:spcBef>
                <a:spcPts val="600"/>
              </a:spcBef>
            </a:pPr>
            <a:r>
              <a:rPr lang="en-US" dirty="0" smtClean="0">
                <a:solidFill>
                  <a:srgbClr val="C00000"/>
                </a:solidFill>
              </a:rPr>
              <a:t>Customized</a:t>
            </a:r>
            <a:r>
              <a:rPr lang="en-US" dirty="0" smtClean="0"/>
              <a:t> </a:t>
            </a:r>
            <a:r>
              <a:rPr lang="en-US" dirty="0">
                <a:solidFill>
                  <a:srgbClr val="C00000"/>
                </a:solidFill>
              </a:rPr>
              <a:t>Process Direct Retro </a:t>
            </a:r>
            <a:r>
              <a:rPr lang="en-US" dirty="0"/>
              <a:t>to </a:t>
            </a:r>
            <a:r>
              <a:rPr lang="en-US" dirty="0" smtClean="0"/>
              <a:t>default all retro to </a:t>
            </a:r>
            <a:r>
              <a:rPr lang="en-US" dirty="0" smtClean="0">
                <a:solidFill>
                  <a:srgbClr val="C00000"/>
                </a:solidFill>
              </a:rPr>
              <a:t>approved (or selected) </a:t>
            </a:r>
            <a:r>
              <a:rPr lang="en-US" dirty="0" smtClean="0"/>
              <a:t>by default, </a:t>
            </a:r>
            <a:r>
              <a:rPr lang="en-US" dirty="0"/>
              <a:t>so that payroll doesn’t need to </a:t>
            </a:r>
            <a:r>
              <a:rPr lang="en-US" dirty="0" smtClean="0"/>
              <a:t>do this step.</a:t>
            </a:r>
            <a:endParaRPr lang="en-US" dirty="0"/>
          </a:p>
          <a:p>
            <a:pPr>
              <a:spcBef>
                <a:spcPts val="600"/>
              </a:spcBef>
            </a:pPr>
            <a:r>
              <a:rPr lang="en-US" dirty="0"/>
              <a:t>Payroll reviews old/new accounting using BI Publisher </a:t>
            </a:r>
            <a:r>
              <a:rPr lang="en-US" dirty="0" smtClean="0"/>
              <a:t>report.</a:t>
            </a:r>
            <a:endParaRPr lang="en-US"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2052" name="Picture 4" descr="C:\Users\nikkel\AppData\Local\Temp\SNAGHTML1a3b5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2" y="3200379"/>
            <a:ext cx="7538847" cy="320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26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600297" cy="1499616"/>
          </a:xfrm>
        </p:spPr>
        <p:txBody>
          <a:bodyPr/>
          <a:lstStyle/>
          <a:p>
            <a:r>
              <a:rPr lang="en-US" dirty="0"/>
              <a:t>Custom Direct Retro</a:t>
            </a:r>
          </a:p>
        </p:txBody>
      </p:sp>
      <p:sp>
        <p:nvSpPr>
          <p:cNvPr id="3" name="Content Placeholder 2"/>
          <p:cNvSpPr>
            <a:spLocks noGrp="1"/>
          </p:cNvSpPr>
          <p:nvPr>
            <p:ph sz="half" idx="1"/>
          </p:nvPr>
        </p:nvSpPr>
        <p:spPr>
          <a:xfrm>
            <a:off x="768095" y="1657350"/>
            <a:ext cx="8000348" cy="1480724"/>
          </a:xfrm>
        </p:spPr>
        <p:txBody>
          <a:bodyPr>
            <a:normAutofit/>
          </a:bodyPr>
          <a:lstStyle/>
          <a:p>
            <a:pPr>
              <a:spcBef>
                <a:spcPts val="600"/>
              </a:spcBef>
            </a:pPr>
            <a:r>
              <a:rPr lang="en-US" dirty="0" smtClean="0"/>
              <a:t>New </a:t>
            </a:r>
            <a:r>
              <a:rPr lang="en-US" dirty="0"/>
              <a:t>page where multiple run control id’s can be </a:t>
            </a:r>
            <a:r>
              <a:rPr lang="en-US" dirty="0" smtClean="0"/>
              <a:t>selected.  </a:t>
            </a:r>
          </a:p>
          <a:p>
            <a:pPr>
              <a:spcBef>
                <a:spcPts val="600"/>
              </a:spcBef>
            </a:pPr>
            <a:r>
              <a:rPr lang="en-US" dirty="0" smtClean="0"/>
              <a:t>When run, the process kicks off a PSJOB that </a:t>
            </a:r>
            <a:r>
              <a:rPr lang="en-US" dirty="0" smtClean="0">
                <a:solidFill>
                  <a:srgbClr val="C00000"/>
                </a:solidFill>
              </a:rPr>
              <a:t>runs the delivered Update Actuals Distribution</a:t>
            </a:r>
            <a:r>
              <a:rPr lang="en-US" dirty="0" smtClean="0"/>
              <a:t> process for </a:t>
            </a:r>
            <a:r>
              <a:rPr lang="en-US" dirty="0" smtClean="0">
                <a:solidFill>
                  <a:srgbClr val="C00000"/>
                </a:solidFill>
              </a:rPr>
              <a:t>all run control id’s in batch</a:t>
            </a:r>
            <a:r>
              <a:rPr lang="en-US" dirty="0" smtClean="0"/>
              <a:t>, one after the other.</a:t>
            </a:r>
            <a:endParaRPr lang="en-US" sz="1800" dirty="0"/>
          </a:p>
        </p:txBody>
      </p:sp>
      <p:sp>
        <p:nvSpPr>
          <p:cNvPr id="6" name="Footer Placeholder 2">
            <a:extLst>
              <a:ext uri="{FF2B5EF4-FFF2-40B4-BE49-F238E27FC236}">
                <a16:creationId xmlns=""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a:picLocks noChangeAspect="1"/>
          </p:cNvPicPr>
          <p:nvPr/>
        </p:nvPicPr>
        <p:blipFill>
          <a:blip r:embed="rId2"/>
          <a:stretch>
            <a:fillRect/>
          </a:stretch>
        </p:blipFill>
        <p:spPr>
          <a:xfrm>
            <a:off x="768095" y="3288311"/>
            <a:ext cx="7933107" cy="2812024"/>
          </a:xfrm>
          <a:prstGeom prst="rect">
            <a:avLst/>
          </a:prstGeom>
        </p:spPr>
      </p:pic>
    </p:spTree>
    <p:extLst>
      <p:ext uri="{BB962C8B-B14F-4D97-AF65-F5344CB8AC3E}">
        <p14:creationId xmlns:p14="http://schemas.microsoft.com/office/powerpoint/2010/main" val="1271211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5" name="Footer Placeholder 2">
            <a:extLst>
              <a:ext uri="{FF2B5EF4-FFF2-40B4-BE49-F238E27FC236}">
                <a16:creationId xmlns=""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845225" cy="1499616"/>
          </a:xfrm>
        </p:spPr>
        <p:txBody>
          <a:bodyPr/>
          <a:lstStyle/>
          <a:p>
            <a:r>
              <a:rPr lang="en-US" dirty="0" smtClean="0"/>
              <a:t>LESSONS LEARNED</a:t>
            </a:r>
            <a:endParaRPr lang="en-US" dirty="0"/>
          </a:p>
        </p:txBody>
      </p:sp>
      <p:sp>
        <p:nvSpPr>
          <p:cNvPr id="3" name="Content Placeholder 2"/>
          <p:cNvSpPr>
            <a:spLocks noGrp="1"/>
          </p:cNvSpPr>
          <p:nvPr>
            <p:ph idx="1"/>
          </p:nvPr>
        </p:nvSpPr>
        <p:spPr>
          <a:xfrm>
            <a:off x="768096" y="1861456"/>
            <a:ext cx="7290055" cy="4023360"/>
          </a:xfrm>
        </p:spPr>
        <p:txBody>
          <a:bodyPr>
            <a:normAutofit/>
          </a:bodyPr>
          <a:lstStyle/>
          <a:p>
            <a:pPr marL="360362" indent="-342900">
              <a:buFont typeface="Arial" panose="020B0604020202020204" pitchFamily="34" charset="0"/>
              <a:buChar char="•"/>
            </a:pPr>
            <a:r>
              <a:rPr lang="en-US" sz="2400" dirty="0" smtClean="0"/>
              <a:t>Updating DBT for </a:t>
            </a:r>
            <a:r>
              <a:rPr lang="en-US" sz="2400" dirty="0" smtClean="0">
                <a:solidFill>
                  <a:srgbClr val="C00000"/>
                </a:solidFill>
              </a:rPr>
              <a:t>transaction status ‘</a:t>
            </a:r>
            <a:r>
              <a:rPr lang="en-US" sz="2400" dirty="0" err="1" smtClean="0">
                <a:solidFill>
                  <a:srgbClr val="C00000"/>
                </a:solidFill>
              </a:rPr>
              <a:t>Posn</a:t>
            </a:r>
            <a:r>
              <a:rPr lang="en-US" sz="2400" dirty="0" smtClean="0">
                <a:solidFill>
                  <a:srgbClr val="C00000"/>
                </a:solidFill>
              </a:rPr>
              <a:t> &amp; </a:t>
            </a:r>
            <a:r>
              <a:rPr lang="en-US" sz="2400" dirty="0" err="1" smtClean="0">
                <a:solidFill>
                  <a:srgbClr val="C00000"/>
                </a:solidFill>
              </a:rPr>
              <a:t>Appt</a:t>
            </a:r>
            <a:r>
              <a:rPr lang="en-US" sz="2400" dirty="0" smtClean="0">
                <a:solidFill>
                  <a:srgbClr val="C00000"/>
                </a:solidFill>
              </a:rPr>
              <a:t>’</a:t>
            </a:r>
            <a:r>
              <a:rPr lang="en-US" sz="2400" dirty="0" smtClean="0"/>
              <a:t>.  Ensure status set to Processed after </a:t>
            </a:r>
            <a:r>
              <a:rPr lang="en-US" sz="2400" dirty="0" smtClean="0">
                <a:solidFill>
                  <a:srgbClr val="C00000"/>
                </a:solidFill>
              </a:rPr>
              <a:t>BOTH levels</a:t>
            </a:r>
            <a:r>
              <a:rPr lang="en-US" sz="2400" dirty="0" smtClean="0"/>
              <a:t> have updated to DBT successfully.</a:t>
            </a:r>
            <a:endParaRPr lang="en-US" sz="2400" dirty="0"/>
          </a:p>
          <a:p>
            <a:pPr marL="360362" indent="-342900">
              <a:buFont typeface="Arial" panose="020B0604020202020204" pitchFamily="34" charset="0"/>
              <a:buChar char="•"/>
            </a:pPr>
            <a:r>
              <a:rPr lang="en-US" sz="2400" dirty="0"/>
              <a:t>Decentral users submit </a:t>
            </a:r>
            <a:r>
              <a:rPr lang="en-US" sz="2400" dirty="0">
                <a:solidFill>
                  <a:srgbClr val="C00000"/>
                </a:solidFill>
              </a:rPr>
              <a:t>multiple Accounting change forms </a:t>
            </a:r>
            <a:r>
              <a:rPr lang="en-US" sz="2400" dirty="0"/>
              <a:t>simultaneously, making difficult to determine </a:t>
            </a:r>
            <a:r>
              <a:rPr lang="en-US" sz="2400" dirty="0">
                <a:solidFill>
                  <a:srgbClr val="C00000"/>
                </a:solidFill>
              </a:rPr>
              <a:t>order to updates to DBT.</a:t>
            </a:r>
            <a:r>
              <a:rPr lang="en-US" sz="2400" dirty="0"/>
              <a:t>  HOLD status utilized in these cases for manual review</a:t>
            </a:r>
            <a:r>
              <a:rPr lang="en-US" sz="2400" dirty="0" smtClean="0"/>
              <a:t>. </a:t>
            </a:r>
          </a:p>
          <a:p>
            <a:pPr marL="360362" indent="-342900">
              <a:buFont typeface="Arial" panose="020B0604020202020204" pitchFamily="34" charset="0"/>
              <a:buChar char="•"/>
            </a:pPr>
            <a:r>
              <a:rPr lang="en-US" sz="2400" dirty="0" smtClean="0">
                <a:solidFill>
                  <a:srgbClr val="C00000"/>
                </a:solidFill>
              </a:rPr>
              <a:t>Dedicated resource</a:t>
            </a:r>
            <a:r>
              <a:rPr lang="en-US" sz="2400" dirty="0" smtClean="0"/>
              <a:t> and time to complete.  Start and stopped 5 years.  Once sponsored, took 6 months development to implementation.</a:t>
            </a:r>
            <a:endParaRPr lang="en-CA" sz="1400"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723438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7" name="Footer Placeholder 2">
            <a:extLst>
              <a:ext uri="{FF2B5EF4-FFF2-40B4-BE49-F238E27FC236}">
                <a16:creationId xmlns="" xmlns:a16="http://schemas.microsoft.com/office/drawing/2014/main" id="{45D92035-F585-4171-89DA-3185020F0193}"/>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10" name="Rectangle 9">
            <a:extLst>
              <a:ext uri="{FF2B5EF4-FFF2-40B4-BE49-F238E27FC236}">
                <a16:creationId xmlns="" xmlns:a16="http://schemas.microsoft.com/office/drawing/2014/main" id="{F3922B2A-905A-43E6-AF5A-EE3BD1C1FFCC}"/>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1F580B06-B208-47EA-B9F0-C470DE3C0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3" name="Picture 12">
            <a:extLst>
              <a:ext uri="{FF2B5EF4-FFF2-40B4-BE49-F238E27FC236}">
                <a16:creationId xmlns="" xmlns:a16="http://schemas.microsoft.com/office/drawing/2014/main" id="{652895AD-E381-4AD7-AE48-BCAA87450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 of C </a:t>
            </a:r>
            <a:r>
              <a:rPr lang="en-US" dirty="0"/>
              <a:t>&amp; ORACLE</a:t>
            </a:r>
          </a:p>
        </p:txBody>
      </p:sp>
      <p:sp>
        <p:nvSpPr>
          <p:cNvPr id="3" name="Subtitle 2"/>
          <p:cNvSpPr>
            <a:spLocks noGrp="1"/>
          </p:cNvSpPr>
          <p:nvPr>
            <p:ph type="subTitle" idx="1"/>
          </p:nvPr>
        </p:nvSpPr>
        <p:spPr/>
        <p:txBody>
          <a:bodyPr>
            <a:normAutofit lnSpcReduction="10000"/>
          </a:bodyPr>
          <a:lstStyle/>
          <a:p>
            <a:r>
              <a:rPr lang="en-US" dirty="0"/>
              <a:t>We’re becoming old timers – original go-lives began in 2004.  We’re now live with Student Admin, Finance, HCM, ELM and Integration Hub.</a:t>
            </a:r>
          </a:p>
          <a:p>
            <a:endParaRPr lang="en-CA" dirty="0"/>
          </a:p>
        </p:txBody>
      </p:sp>
      <p:sp>
        <p:nvSpPr>
          <p:cNvPr id="7" name="Footer Placeholder 2">
            <a:extLst>
              <a:ext uri="{FF2B5EF4-FFF2-40B4-BE49-F238E27FC236}">
                <a16:creationId xmlns="" xmlns:a16="http://schemas.microsoft.com/office/drawing/2014/main" id="{33F4C823-5B6C-41BC-AC0E-7113C564382A}"/>
              </a:ext>
            </a:extLst>
          </p:cNvPr>
          <p:cNvSpPr>
            <a:spLocks noGrp="1"/>
          </p:cNvSpPr>
          <p:nvPr>
            <p:ph type="ftr" sz="quarter" idx="11"/>
          </p:nvPr>
        </p:nvSpPr>
        <p:spPr/>
        <p:txBody>
          <a:bodyPr/>
          <a:lstStyle/>
          <a:p>
            <a:r>
              <a:rPr lang="en-US" dirty="0"/>
              <a:t>Canada Alliance   12-14 November 2018</a:t>
            </a:r>
          </a:p>
        </p:txBody>
      </p:sp>
      <p:pic>
        <p:nvPicPr>
          <p:cNvPr id="6" name="Picture Placeholder 5"/>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tretch>
            <a:fillRect/>
          </a:stretch>
        </p:blipFill>
        <p:spPr>
          <a:xfrm>
            <a:off x="0" y="0"/>
            <a:ext cx="6858000" cy="4572000"/>
          </a:xfrm>
        </p:spPr>
      </p:pic>
      <p:sp>
        <p:nvSpPr>
          <p:cNvPr id="5" name="TextBox 4"/>
          <p:cNvSpPr txBox="1"/>
          <p:nvPr/>
        </p:nvSpPr>
        <p:spPr>
          <a:xfrm>
            <a:off x="6858000" y="0"/>
            <a:ext cx="2286000" cy="3416320"/>
          </a:xfrm>
          <a:prstGeom prst="rect">
            <a:avLst/>
          </a:prstGeom>
          <a:noFill/>
        </p:spPr>
        <p:txBody>
          <a:bodyPr wrap="square" rtlCol="0">
            <a:spAutoFit/>
          </a:bodyPr>
          <a:lstStyle/>
          <a:p>
            <a:r>
              <a:rPr lang="en-US" dirty="0" smtClean="0">
                <a:solidFill>
                  <a:schemeClr val="accent3">
                    <a:lumMod val="20000"/>
                    <a:lumOff val="80000"/>
                  </a:schemeClr>
                </a:solidFill>
              </a:rPr>
              <a:t>FSCM 9.2 PI 26</a:t>
            </a:r>
          </a:p>
          <a:p>
            <a:r>
              <a:rPr lang="en-US" dirty="0" smtClean="0">
                <a:solidFill>
                  <a:schemeClr val="accent3">
                    <a:lumMod val="20000"/>
                    <a:lumOff val="80000"/>
                  </a:schemeClr>
                </a:solidFill>
              </a:rPr>
              <a:t>HCM 9.2 PI 26</a:t>
            </a:r>
          </a:p>
          <a:p>
            <a:r>
              <a:rPr lang="en-US" dirty="0" smtClean="0">
                <a:solidFill>
                  <a:schemeClr val="accent3">
                    <a:lumMod val="20000"/>
                    <a:lumOff val="80000"/>
                  </a:schemeClr>
                </a:solidFill>
              </a:rPr>
              <a:t>ELM 9.2 PI 17</a:t>
            </a:r>
          </a:p>
          <a:p>
            <a:r>
              <a:rPr lang="en-US" dirty="0" smtClean="0">
                <a:solidFill>
                  <a:schemeClr val="accent3">
                    <a:lumMod val="20000"/>
                    <a:lumOff val="80000"/>
                  </a:schemeClr>
                </a:solidFill>
              </a:rPr>
              <a:t>CS 9.2 PI 8??</a:t>
            </a:r>
          </a:p>
          <a:p>
            <a:r>
              <a:rPr lang="en-US" dirty="0" smtClean="0">
                <a:solidFill>
                  <a:schemeClr val="accent3">
                    <a:lumMod val="20000"/>
                    <a:lumOff val="80000"/>
                  </a:schemeClr>
                </a:solidFill>
              </a:rPr>
              <a:t>IH 9.1 PI 3 + </a:t>
            </a:r>
            <a:r>
              <a:rPr lang="en-US" dirty="0" err="1" smtClean="0">
                <a:solidFill>
                  <a:schemeClr val="accent3">
                    <a:lumMod val="20000"/>
                    <a:lumOff val="80000"/>
                  </a:schemeClr>
                </a:solidFill>
              </a:rPr>
              <a:t>IntraSee</a:t>
            </a:r>
            <a:endParaRPr lang="en-US" dirty="0" smtClean="0">
              <a:solidFill>
                <a:schemeClr val="accent3">
                  <a:lumMod val="20000"/>
                  <a:lumOff val="80000"/>
                </a:schemeClr>
              </a:solidFill>
            </a:endParaRPr>
          </a:p>
          <a:p>
            <a:r>
              <a:rPr lang="en-US" dirty="0" smtClean="0">
                <a:solidFill>
                  <a:schemeClr val="accent3">
                    <a:lumMod val="20000"/>
                    <a:lumOff val="80000"/>
                  </a:schemeClr>
                </a:solidFill>
              </a:rPr>
              <a:t>All on Tools 8.55</a:t>
            </a:r>
          </a:p>
          <a:p>
            <a:r>
              <a:rPr lang="en-US" dirty="0" smtClean="0">
                <a:solidFill>
                  <a:schemeClr val="accent3">
                    <a:lumMod val="20000"/>
                    <a:lumOff val="80000"/>
                  </a:schemeClr>
                </a:solidFill>
              </a:rPr>
              <a:t>Oracle 12c database</a:t>
            </a:r>
          </a:p>
          <a:p>
            <a:r>
              <a:rPr lang="en-US" dirty="0" smtClean="0">
                <a:solidFill>
                  <a:schemeClr val="accent3">
                    <a:lumMod val="20000"/>
                    <a:lumOff val="80000"/>
                  </a:schemeClr>
                </a:solidFill>
              </a:rPr>
              <a:t>AIX 7.1</a:t>
            </a:r>
          </a:p>
          <a:p>
            <a:endParaRPr lang="en-US" dirty="0">
              <a:solidFill>
                <a:schemeClr val="accent3">
                  <a:lumMod val="20000"/>
                  <a:lumOff val="80000"/>
                </a:schemeClr>
              </a:solidFill>
            </a:endParaRPr>
          </a:p>
          <a:p>
            <a:r>
              <a:rPr lang="en-US" dirty="0" smtClean="0">
                <a:solidFill>
                  <a:schemeClr val="accent3">
                    <a:lumMod val="20000"/>
                    <a:lumOff val="80000"/>
                  </a:schemeClr>
                </a:solidFill>
              </a:rPr>
              <a:t>8.56 Due in Nov ‘19</a:t>
            </a:r>
          </a:p>
          <a:p>
            <a:r>
              <a:rPr lang="en-US" dirty="0" smtClean="0">
                <a:solidFill>
                  <a:schemeClr val="accent3">
                    <a:lumMod val="20000"/>
                    <a:lumOff val="80000"/>
                  </a:schemeClr>
                </a:solidFill>
              </a:rPr>
              <a:t>w/ New Infrastructure </a:t>
            </a:r>
          </a:p>
          <a:p>
            <a:endParaRPr lang="en-CA" dirty="0">
              <a:solidFill>
                <a:schemeClr val="accent3">
                  <a:lumMod val="20000"/>
                  <a:lumOff val="80000"/>
                </a:schemeClr>
              </a:solidFill>
            </a:endParaRPr>
          </a:p>
        </p:txBody>
      </p:sp>
    </p:spTree>
    <p:extLst>
      <p:ext uri="{BB962C8B-B14F-4D97-AF65-F5344CB8AC3E}">
        <p14:creationId xmlns:p14="http://schemas.microsoft.com/office/powerpoint/2010/main" val="439603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Background – Before Automation</a:t>
            </a:r>
            <a:endParaRPr lang="en-US" dirty="0"/>
          </a:p>
          <a:p>
            <a:pPr marL="457200" indent="-457200">
              <a:buFont typeface="+mj-lt"/>
              <a:buAutoNum type="arabicPeriod"/>
            </a:pPr>
            <a:r>
              <a:rPr lang="en-US" dirty="0" smtClean="0"/>
              <a:t>Goal of Automation</a:t>
            </a:r>
            <a:endParaRPr lang="en-US" dirty="0"/>
          </a:p>
          <a:p>
            <a:pPr marL="457200" indent="-457200">
              <a:buFont typeface="+mj-lt"/>
              <a:buAutoNum type="arabicPeriod"/>
            </a:pPr>
            <a:r>
              <a:rPr lang="en-US" dirty="0" smtClean="0"/>
              <a:t>Automate DBT – How We Did It</a:t>
            </a:r>
          </a:p>
          <a:p>
            <a:pPr marL="457200" indent="-457200">
              <a:buFont typeface="+mj-lt"/>
              <a:buAutoNum type="arabicPeriod"/>
            </a:pPr>
            <a:r>
              <a:rPr lang="en-US" dirty="0" smtClean="0"/>
              <a:t>Custom Direct Retro</a:t>
            </a:r>
          </a:p>
          <a:p>
            <a:pPr marL="457200" indent="-457200">
              <a:buFont typeface="+mj-lt"/>
              <a:buAutoNum type="arabicPeriod"/>
            </a:pPr>
            <a:r>
              <a:rPr lang="en-US" dirty="0" smtClean="0"/>
              <a:t>Lessons Learned</a:t>
            </a:r>
            <a:endParaRPr lang="en-US" dirty="0"/>
          </a:p>
        </p:txBody>
      </p:sp>
      <p:sp>
        <p:nvSpPr>
          <p:cNvPr id="5" name="Footer Placeholder 2">
            <a:extLst>
              <a:ext uri="{FF2B5EF4-FFF2-40B4-BE49-F238E27FC236}">
                <a16:creationId xmlns=""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373198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BAckground</a:t>
            </a:r>
            <a:endParaRPr lang="en-US" dirty="0"/>
          </a:p>
        </p:txBody>
      </p:sp>
      <p:sp>
        <p:nvSpPr>
          <p:cNvPr id="9" name="Subtitle 8"/>
          <p:cNvSpPr>
            <a:spLocks noGrp="1"/>
          </p:cNvSpPr>
          <p:nvPr>
            <p:ph type="subTitle" idx="1"/>
          </p:nvPr>
        </p:nvSpPr>
        <p:spPr/>
        <p:txBody>
          <a:bodyPr/>
          <a:lstStyle/>
          <a:p>
            <a:r>
              <a:rPr lang="en-US" dirty="0" smtClean="0"/>
              <a:t>Before Automation</a:t>
            </a:r>
            <a:endParaRPr lang="en-CA" dirty="0"/>
          </a:p>
        </p:txBody>
      </p:sp>
      <p:sp>
        <p:nvSpPr>
          <p:cNvPr id="5" name="Footer Placeholder 2">
            <a:extLst>
              <a:ext uri="{FF2B5EF4-FFF2-40B4-BE49-F238E27FC236}">
                <a16:creationId xmlns="" xmlns:a16="http://schemas.microsoft.com/office/drawing/2014/main" id="{A4DED9CD-6738-4BB5-8C42-8838EF3E7D4F}"/>
              </a:ext>
            </a:extLst>
          </p:cNvPr>
          <p:cNvSpPr>
            <a:spLocks noGrp="1"/>
          </p:cNvSpPr>
          <p:nvPr>
            <p:ph type="ftr" sz="quarter" idx="11"/>
          </p:nvPr>
        </p:nvSpPr>
        <p:spPr/>
        <p:txBody>
          <a:bodyPr/>
          <a:lstStyle/>
          <a:p>
            <a:r>
              <a:rPr lang="en-US" dirty="0"/>
              <a:t>Canada Alliance   12-14 November 2018</a:t>
            </a:r>
          </a:p>
        </p:txBody>
      </p:sp>
    </p:spTree>
    <p:extLst>
      <p:ext uri="{BB962C8B-B14F-4D97-AF65-F5344CB8AC3E}">
        <p14:creationId xmlns:p14="http://schemas.microsoft.com/office/powerpoint/2010/main" val="2393137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Before AUTOMATION</a:t>
            </a:r>
            <a:endParaRPr lang="en-US" dirty="0"/>
          </a:p>
        </p:txBody>
      </p:sp>
      <p:sp>
        <p:nvSpPr>
          <p:cNvPr id="3" name="Content Placeholder 2"/>
          <p:cNvSpPr>
            <a:spLocks noGrp="1"/>
          </p:cNvSpPr>
          <p:nvPr>
            <p:ph idx="1"/>
          </p:nvPr>
        </p:nvSpPr>
        <p:spPr>
          <a:xfrm>
            <a:off x="768096" y="1861456"/>
            <a:ext cx="7290055" cy="4023360"/>
          </a:xfrm>
        </p:spPr>
        <p:txBody>
          <a:bodyPr>
            <a:normAutofit/>
          </a:bodyPr>
          <a:lstStyle/>
          <a:p>
            <a:pPr marL="342900" indent="-342900">
              <a:buFont typeface="Arial" panose="020B0604020202020204" pitchFamily="34" charset="0"/>
              <a:buChar char="•"/>
            </a:pPr>
            <a:r>
              <a:rPr lang="en-US" sz="2800" dirty="0"/>
              <a:t>Accounting </a:t>
            </a:r>
            <a:r>
              <a:rPr lang="en-US" sz="2800" dirty="0" smtClean="0"/>
              <a:t>was setup in numerous ways depending </a:t>
            </a:r>
            <a:r>
              <a:rPr lang="en-US" sz="2800" dirty="0"/>
              <a:t>on employee’s </a:t>
            </a:r>
            <a:r>
              <a:rPr lang="en-US" sz="2800" dirty="0" smtClean="0"/>
              <a:t>job.</a:t>
            </a:r>
            <a:endParaRPr lang="en-US" sz="2800" dirty="0"/>
          </a:p>
          <a:p>
            <a:pPr marL="965201" lvl="1" indent="-342900"/>
            <a:endParaRPr lang="en-US" sz="2400" dirty="0"/>
          </a:p>
          <a:p>
            <a:pPr marL="342900" indent="-342900">
              <a:buFont typeface="Arial" panose="020B0604020202020204" pitchFamily="34" charset="0"/>
              <a:buChar char="•"/>
            </a:pPr>
            <a:r>
              <a:rPr lang="en-US" sz="2800" dirty="0" smtClean="0"/>
              <a:t>Places </a:t>
            </a:r>
            <a:r>
              <a:rPr lang="en-US" sz="2800" dirty="0"/>
              <a:t>accounting was setup:</a:t>
            </a:r>
          </a:p>
          <a:p>
            <a:pPr marL="965201" lvl="1" indent="-342900"/>
            <a:r>
              <a:rPr lang="en-US" sz="2400" dirty="0">
                <a:solidFill>
                  <a:srgbClr val="C00000"/>
                </a:solidFill>
              </a:rPr>
              <a:t>Job </a:t>
            </a:r>
            <a:r>
              <a:rPr lang="en-US" sz="2400" dirty="0" smtClean="0">
                <a:solidFill>
                  <a:srgbClr val="C00000"/>
                </a:solidFill>
              </a:rPr>
              <a:t>Data </a:t>
            </a:r>
            <a:r>
              <a:rPr lang="en-US" sz="2400" dirty="0" smtClean="0"/>
              <a:t>for Grads/Post </a:t>
            </a:r>
            <a:r>
              <a:rPr lang="en-US" sz="2400" dirty="0"/>
              <a:t>Docs/Academic Sessionals</a:t>
            </a:r>
          </a:p>
          <a:p>
            <a:pPr marL="965201" lvl="1" indent="-342900"/>
            <a:r>
              <a:rPr lang="en-US" sz="2400" dirty="0">
                <a:solidFill>
                  <a:srgbClr val="C00000"/>
                </a:solidFill>
              </a:rPr>
              <a:t>Department Budget </a:t>
            </a:r>
            <a:r>
              <a:rPr lang="en-US" sz="2400" dirty="0" smtClean="0">
                <a:solidFill>
                  <a:srgbClr val="C00000"/>
                </a:solidFill>
              </a:rPr>
              <a:t>Table</a:t>
            </a:r>
          </a:p>
          <a:p>
            <a:pPr marL="1148081" lvl="2" indent="-342900"/>
            <a:r>
              <a:rPr lang="en-US" sz="2000" dirty="0" smtClean="0"/>
              <a:t>Position and/or Appointment level for AUPE/MaPS</a:t>
            </a:r>
            <a:endParaRPr lang="en-US" sz="2000" dirty="0"/>
          </a:p>
          <a:p>
            <a:pPr marL="1148081" lvl="2" indent="-342900"/>
            <a:r>
              <a:rPr lang="en-US" sz="2000" dirty="0" smtClean="0"/>
              <a:t>Department level or Position level for Academic</a:t>
            </a:r>
            <a:endParaRPr lang="en-US" sz="2000" dirty="0"/>
          </a:p>
          <a:p>
            <a:pPr marL="0"/>
            <a:endParaRPr lang="en-US" dirty="0"/>
          </a:p>
          <a:p>
            <a:pPr marL="0"/>
            <a:endParaRPr lang="en-CA" sz="1400" i="1"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BEFORE AUTOMATION</a:t>
            </a:r>
            <a:endParaRPr lang="en-US" dirty="0"/>
          </a:p>
        </p:txBody>
      </p:sp>
      <p:sp>
        <p:nvSpPr>
          <p:cNvPr id="3" name="Content Placeholder 2"/>
          <p:cNvSpPr>
            <a:spLocks noGrp="1"/>
          </p:cNvSpPr>
          <p:nvPr>
            <p:ph idx="1"/>
          </p:nvPr>
        </p:nvSpPr>
        <p:spPr>
          <a:xfrm>
            <a:off x="768096" y="1861456"/>
            <a:ext cx="7290055" cy="4023360"/>
          </a:xfrm>
        </p:spPr>
        <p:txBody>
          <a:bodyPr>
            <a:normAutofit fontScale="92500" lnSpcReduction="20000"/>
          </a:bodyPr>
          <a:lstStyle/>
          <a:p>
            <a:pPr marL="342900" indent="-342900">
              <a:buFont typeface="Arial" panose="020B0604020202020204" pitchFamily="34" charset="0"/>
              <a:buChar char="•"/>
            </a:pPr>
            <a:r>
              <a:rPr lang="en-US" sz="2400" dirty="0"/>
              <a:t>Accounting submitted on </a:t>
            </a:r>
            <a:r>
              <a:rPr lang="en-US" sz="2400" dirty="0">
                <a:solidFill>
                  <a:srgbClr val="C00000"/>
                </a:solidFill>
              </a:rPr>
              <a:t>online forms</a:t>
            </a:r>
            <a:r>
              <a:rPr lang="en-US" sz="2400" dirty="0"/>
              <a:t>: </a:t>
            </a:r>
          </a:p>
          <a:p>
            <a:pPr marL="965201" lvl="1" indent="-342900"/>
            <a:r>
              <a:rPr lang="en-US" sz="2400" dirty="0">
                <a:solidFill>
                  <a:srgbClr val="C00000"/>
                </a:solidFill>
              </a:rPr>
              <a:t>TBH </a:t>
            </a:r>
            <a:r>
              <a:rPr lang="en-US" sz="2400" dirty="0"/>
              <a:t>– Grad/Post Docs/Sessionals</a:t>
            </a:r>
          </a:p>
          <a:p>
            <a:pPr marL="965201" lvl="1" indent="-342900"/>
            <a:r>
              <a:rPr lang="en-US" sz="2400" dirty="0">
                <a:solidFill>
                  <a:srgbClr val="C00000"/>
                </a:solidFill>
              </a:rPr>
              <a:t>TAM</a:t>
            </a:r>
            <a:r>
              <a:rPr lang="en-US" sz="2400" dirty="0"/>
              <a:t> - custom form Job Opening Request</a:t>
            </a:r>
          </a:p>
          <a:p>
            <a:pPr marL="965201" lvl="1" indent="-342900"/>
            <a:r>
              <a:rPr lang="en-US" sz="2400" dirty="0">
                <a:solidFill>
                  <a:srgbClr val="C00000"/>
                </a:solidFill>
              </a:rPr>
              <a:t>Accounting Change </a:t>
            </a:r>
            <a:r>
              <a:rPr lang="en-US" sz="2400" dirty="0"/>
              <a:t>- custom form called Job Change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Accounting </a:t>
            </a:r>
            <a:r>
              <a:rPr lang="en-US" sz="2400" dirty="0" smtClean="0"/>
              <a:t>requiring setup </a:t>
            </a:r>
            <a:r>
              <a:rPr lang="en-US" sz="2400" dirty="0"/>
              <a:t>on DBT </a:t>
            </a:r>
            <a:r>
              <a:rPr lang="en-US" sz="2400" dirty="0" smtClean="0"/>
              <a:t>was </a:t>
            </a:r>
            <a:r>
              <a:rPr lang="en-US" sz="2400" dirty="0">
                <a:solidFill>
                  <a:srgbClr val="C00000"/>
                </a:solidFill>
              </a:rPr>
              <a:t>emailed </a:t>
            </a:r>
            <a:r>
              <a:rPr lang="en-US" sz="2400" dirty="0"/>
              <a:t>from HR to Payroll.</a:t>
            </a:r>
          </a:p>
          <a:p>
            <a:pPr marL="342900" indent="-342900">
              <a:buFont typeface="Arial" panose="020B0604020202020204" pitchFamily="34" charset="0"/>
              <a:buChar char="•"/>
            </a:pPr>
            <a:endParaRPr lang="en-US" sz="2400" i="1" dirty="0"/>
          </a:p>
          <a:p>
            <a:pPr marL="360362" lvl="0" indent="-342900">
              <a:buFont typeface="Arial" panose="020B0604020202020204" pitchFamily="34" charset="0"/>
              <a:buChar char="•"/>
            </a:pPr>
            <a:r>
              <a:rPr lang="en-US" sz="2400" dirty="0"/>
              <a:t>In 2017 the </a:t>
            </a:r>
            <a:r>
              <a:rPr lang="en-US" sz="2400" dirty="0">
                <a:solidFill>
                  <a:srgbClr val="C00000"/>
                </a:solidFill>
              </a:rPr>
              <a:t>volume </a:t>
            </a:r>
            <a:r>
              <a:rPr lang="en-US" sz="2400" dirty="0" smtClean="0"/>
              <a:t>of </a:t>
            </a:r>
            <a:r>
              <a:rPr lang="en-US" sz="2400" dirty="0"/>
              <a:t>accounting setup:</a:t>
            </a:r>
          </a:p>
          <a:p>
            <a:pPr lvl="0"/>
            <a:r>
              <a:rPr lang="en-US" sz="2400" dirty="0"/>
              <a:t>	4457 transactions setup</a:t>
            </a:r>
          </a:p>
          <a:p>
            <a:pPr lvl="0"/>
            <a:r>
              <a:rPr lang="en-US" sz="2400" dirty="0"/>
              <a:t>	686 retro-accounting processed</a:t>
            </a:r>
          </a:p>
          <a:p>
            <a:pPr marL="0"/>
            <a:endParaRPr lang="en-US" dirty="0"/>
          </a:p>
          <a:p>
            <a:pPr marL="0"/>
            <a:endParaRPr lang="en-CA" sz="1400" i="1" dirty="0"/>
          </a:p>
        </p:txBody>
      </p:sp>
      <p:sp>
        <p:nvSpPr>
          <p:cNvPr id="5" name="Footer Placeholder 2">
            <a:extLst>
              <a:ext uri="{FF2B5EF4-FFF2-40B4-BE49-F238E27FC236}">
                <a16:creationId xmlns=""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749730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Goal of AUTOMATION</a:t>
            </a:r>
            <a:endParaRPr lang="en-US" dirty="0"/>
          </a:p>
        </p:txBody>
      </p:sp>
      <p:sp>
        <p:nvSpPr>
          <p:cNvPr id="9" name="Subtitle 8"/>
          <p:cNvSpPr>
            <a:spLocks noGrp="1"/>
          </p:cNvSpPr>
          <p:nvPr>
            <p:ph type="subTitle" idx="1"/>
          </p:nvPr>
        </p:nvSpPr>
        <p:spPr/>
        <p:txBody>
          <a:bodyPr/>
          <a:lstStyle/>
          <a:p>
            <a:endParaRPr lang="en-CA" dirty="0"/>
          </a:p>
        </p:txBody>
      </p:sp>
      <p:sp>
        <p:nvSpPr>
          <p:cNvPr id="5" name="Footer Placeholder 2">
            <a:extLst>
              <a:ext uri="{FF2B5EF4-FFF2-40B4-BE49-F238E27FC236}">
                <a16:creationId xmlns="" xmlns:a16="http://schemas.microsoft.com/office/drawing/2014/main" id="{A4DED9CD-6738-4BB5-8C42-8838EF3E7D4F}"/>
              </a:ext>
            </a:extLst>
          </p:cNvPr>
          <p:cNvSpPr>
            <a:spLocks noGrp="1"/>
          </p:cNvSpPr>
          <p:nvPr>
            <p:ph type="ftr" sz="quarter" idx="11"/>
          </p:nvPr>
        </p:nvSpPr>
        <p:spPr/>
        <p:txBody>
          <a:bodyPr/>
          <a:lstStyle/>
          <a:p>
            <a:r>
              <a:rPr lang="en-US" dirty="0"/>
              <a:t>Canada Alliance   12-14 November 2018</a:t>
            </a:r>
          </a:p>
        </p:txBody>
      </p:sp>
    </p:spTree>
    <p:extLst>
      <p:ext uri="{BB962C8B-B14F-4D97-AF65-F5344CB8AC3E}">
        <p14:creationId xmlns:p14="http://schemas.microsoft.com/office/powerpoint/2010/main" val="1260608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8" ma:contentTypeDescription="Create a new document." ma:contentTypeScope="" ma:versionID="01c1a72eed235d05ea6398180104ab0d">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d40f38d40cef10954f73eddecba0694c"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2.xml><?xml version="1.0" encoding="utf-8"?>
<ds:datastoreItem xmlns:ds="http://schemas.openxmlformats.org/officeDocument/2006/customXml" ds:itemID="{F423F046-A03C-4CD7-B4FA-C676328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80D336-9E54-45B0-BD8D-40F05DF887A0}">
  <ds:schemaRefs>
    <ds:schemaRef ds:uri="94221530-4816-44f6-9093-d0c12e2a104e"/>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6be459cd-510b-4831-b44f-4f3dfe8e94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1246</TotalTime>
  <Words>2066</Words>
  <Application>Microsoft Office PowerPoint</Application>
  <PresentationFormat>On-screen Show (4:3)</PresentationFormat>
  <Paragraphs>278</Paragraphs>
  <Slides>38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Tw Cen MT</vt:lpstr>
      <vt:lpstr>Tw Cen MT Condensed</vt:lpstr>
      <vt:lpstr>Wingdings</vt:lpstr>
      <vt:lpstr>Wingdings 3</vt:lpstr>
      <vt:lpstr>Integral</vt:lpstr>
      <vt:lpstr>Automating Online Form Accounting to Department Budget Table</vt:lpstr>
      <vt:lpstr>presenters</vt:lpstr>
      <vt:lpstr>The University of Calgary</vt:lpstr>
      <vt:lpstr>U of C &amp; ORACLE</vt:lpstr>
      <vt:lpstr>AGENDA</vt:lpstr>
      <vt:lpstr>BAckground</vt:lpstr>
      <vt:lpstr>BACKGROUND – Before AUTOMATION</vt:lpstr>
      <vt:lpstr>BACKGROUND – BEFORE AUTOMATION</vt:lpstr>
      <vt:lpstr>Goal of AUTOMATION</vt:lpstr>
      <vt:lpstr>GOAL OF AUTOMATION</vt:lpstr>
      <vt:lpstr>AUTOMATED DBT</vt:lpstr>
      <vt:lpstr>Process – Online Form to DBT</vt:lpstr>
      <vt:lpstr>Accounting change (job change form)</vt:lpstr>
      <vt:lpstr>PRE-DBT TaBLE</vt:lpstr>
      <vt:lpstr>PRE-DBT TaBLE</vt:lpstr>
      <vt:lpstr>PRE-DBT TaBLE</vt:lpstr>
      <vt:lpstr>PRE-DBT TaBLE</vt:lpstr>
      <vt:lpstr>PRE-DBT TaBLE</vt:lpstr>
      <vt:lpstr>PRE-DBT TaBLE</vt:lpstr>
      <vt:lpstr>UPDATE TO DBT PROCESS</vt:lpstr>
      <vt:lpstr>Template Based Hire</vt:lpstr>
      <vt:lpstr>Template Based Hire</vt:lpstr>
      <vt:lpstr>Job Opening Request</vt:lpstr>
      <vt:lpstr>Job Opening Request</vt:lpstr>
      <vt:lpstr>OTHER FEATURES – PRE DBT</vt:lpstr>
      <vt:lpstr>OTHER FEATURES – PRE DBT</vt:lpstr>
      <vt:lpstr>BENEFITS – COMMENTS FROM PAYROLL</vt:lpstr>
      <vt:lpstr>BENEFITS – STATS</vt:lpstr>
      <vt:lpstr>CUSTOM DIRECT RETRO</vt:lpstr>
      <vt:lpstr>OVERVIEW - Direct Retro Accounting</vt:lpstr>
      <vt:lpstr>Custom Direct Retro</vt:lpstr>
      <vt:lpstr>Custom Direct Retro</vt:lpstr>
      <vt:lpstr>Custom Direct Retro</vt:lpstr>
      <vt:lpstr>Custom Direct Retro</vt:lpstr>
      <vt:lpstr>Custom Direct Retro</vt:lpstr>
      <vt:lpstr>LESSONS LEARNED</vt:lpstr>
      <vt:lpstr>LESSONS LEARNED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Joanne Nikkel</cp:lastModifiedBy>
  <cp:revision>218</cp:revision>
  <dcterms:created xsi:type="dcterms:W3CDTF">2015-09-02T14:36:24Z</dcterms:created>
  <dcterms:modified xsi:type="dcterms:W3CDTF">2018-11-15T21:59:04Z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