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notesMasterIdLst>
    <p:notesMasterId r:id="rId74"/>
  </p:notesMasterIdLst>
  <p:sldIdLst>
    <p:sldId id="259" r:id="rId2"/>
    <p:sldId id="260" r:id="rId3"/>
    <p:sldId id="329" r:id="rId4"/>
    <p:sldId id="330" r:id="rId5"/>
    <p:sldId id="268" r:id="rId6"/>
    <p:sldId id="328" r:id="rId7"/>
    <p:sldId id="331" r:id="rId8"/>
    <p:sldId id="262" r:id="rId9"/>
    <p:sldId id="266" r:id="rId10"/>
    <p:sldId id="287" r:id="rId11"/>
    <p:sldId id="293" r:id="rId12"/>
    <p:sldId id="295" r:id="rId13"/>
    <p:sldId id="296" r:id="rId14"/>
    <p:sldId id="297" r:id="rId15"/>
    <p:sldId id="294" r:id="rId16"/>
    <p:sldId id="290" r:id="rId17"/>
    <p:sldId id="298" r:id="rId18"/>
    <p:sldId id="291" r:id="rId19"/>
    <p:sldId id="263" r:id="rId20"/>
    <p:sldId id="292" r:id="rId21"/>
    <p:sldId id="299" r:id="rId22"/>
    <p:sldId id="300" r:id="rId23"/>
    <p:sldId id="303" r:id="rId24"/>
    <p:sldId id="304" r:id="rId25"/>
    <p:sldId id="301" r:id="rId26"/>
    <p:sldId id="306" r:id="rId27"/>
    <p:sldId id="307" r:id="rId28"/>
    <p:sldId id="305" r:id="rId29"/>
    <p:sldId id="264" r:id="rId30"/>
    <p:sldId id="276" r:id="rId31"/>
    <p:sldId id="370" r:id="rId32"/>
    <p:sldId id="314" r:id="rId33"/>
    <p:sldId id="360" r:id="rId34"/>
    <p:sldId id="368" r:id="rId35"/>
    <p:sldId id="315" r:id="rId36"/>
    <p:sldId id="322" r:id="rId37"/>
    <p:sldId id="333" r:id="rId38"/>
    <p:sldId id="334" r:id="rId39"/>
    <p:sldId id="335" r:id="rId40"/>
    <p:sldId id="336" r:id="rId41"/>
    <p:sldId id="369" r:id="rId42"/>
    <p:sldId id="316" r:id="rId43"/>
    <p:sldId id="342" r:id="rId44"/>
    <p:sldId id="364" r:id="rId45"/>
    <p:sldId id="340" r:id="rId46"/>
    <p:sldId id="346" r:id="rId47"/>
    <p:sldId id="345" r:id="rId48"/>
    <p:sldId id="372" r:id="rId49"/>
    <p:sldId id="373" r:id="rId50"/>
    <p:sldId id="318" r:id="rId51"/>
    <p:sldId id="351" r:id="rId52"/>
    <p:sldId id="366" r:id="rId53"/>
    <p:sldId id="353" r:id="rId54"/>
    <p:sldId id="367" r:id="rId55"/>
    <p:sldId id="374" r:id="rId56"/>
    <p:sldId id="375" r:id="rId57"/>
    <p:sldId id="317" r:id="rId58"/>
    <p:sldId id="350" r:id="rId59"/>
    <p:sldId id="347" r:id="rId60"/>
    <p:sldId id="376" r:id="rId61"/>
    <p:sldId id="378" r:id="rId62"/>
    <p:sldId id="377" r:id="rId63"/>
    <p:sldId id="319" r:id="rId64"/>
    <p:sldId id="265" r:id="rId65"/>
    <p:sldId id="313" r:id="rId66"/>
    <p:sldId id="308" r:id="rId67"/>
    <p:sldId id="309" r:id="rId68"/>
    <p:sldId id="362" r:id="rId69"/>
    <p:sldId id="363" r:id="rId70"/>
    <p:sldId id="311" r:id="rId71"/>
    <p:sldId id="281" r:id="rId72"/>
    <p:sldId id="282" r:id="rId7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336699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7" autoAdjust="0"/>
    <p:restoredTop sz="94660"/>
  </p:normalViewPr>
  <p:slideViewPr>
    <p:cSldViewPr snapToGrid="0">
      <p:cViewPr>
        <p:scale>
          <a:sx n="80" d="100"/>
          <a:sy n="80" d="100"/>
        </p:scale>
        <p:origin x="-1014" y="3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BCE052-679E-4700-AFA4-8388E745A68A}" type="doc">
      <dgm:prSet loTypeId="urn:microsoft.com/office/officeart/2005/8/layout/pyramid1" loCatId="pyramid" qsTypeId="urn:microsoft.com/office/officeart/2005/8/quickstyle/simple1" qsCatId="simple" csTypeId="urn:microsoft.com/office/officeart/2005/8/colors/accent1_5" csCatId="accent1" phldr="1"/>
      <dgm:spPr/>
    </dgm:pt>
    <dgm:pt modelId="{8A3C8442-8E66-45B3-83E0-DEB59A114910}">
      <dgm:prSet phldrT="[Text]" custT="1"/>
      <dgm:spPr/>
      <dgm:t>
        <a:bodyPr/>
        <a:lstStyle/>
        <a:p>
          <a:endParaRPr lang="en-US" sz="2000" b="1" dirty="0" smtClean="0"/>
        </a:p>
        <a:p>
          <a:r>
            <a:rPr lang="en-US" sz="1600" b="1" dirty="0" smtClean="0"/>
            <a:t>KPI / </a:t>
          </a:r>
        </a:p>
        <a:p>
          <a:r>
            <a:rPr lang="en-US" sz="1600" b="1" dirty="0" smtClean="0"/>
            <a:t>Strategy Maps</a:t>
          </a:r>
        </a:p>
        <a:p>
          <a:r>
            <a:rPr lang="en-US" sz="1800" b="1" dirty="0" smtClean="0"/>
            <a:t>(CPMS)</a:t>
          </a:r>
          <a:endParaRPr lang="en-SG" sz="1800" b="1" dirty="0"/>
        </a:p>
      </dgm:t>
    </dgm:pt>
    <dgm:pt modelId="{76D7DC1C-3013-4E50-ACE2-84780E14EE7B}" type="parTrans" cxnId="{4D62A3E5-6AA4-42E7-95D9-D8BD409EE804}">
      <dgm:prSet/>
      <dgm:spPr/>
      <dgm:t>
        <a:bodyPr/>
        <a:lstStyle/>
        <a:p>
          <a:endParaRPr lang="en-SG" sz="1100" b="1"/>
        </a:p>
      </dgm:t>
    </dgm:pt>
    <dgm:pt modelId="{74263437-5580-4D13-B399-4DBD89F8D49E}" type="sibTrans" cxnId="{4D62A3E5-6AA4-42E7-95D9-D8BD409EE804}">
      <dgm:prSet/>
      <dgm:spPr/>
      <dgm:t>
        <a:bodyPr/>
        <a:lstStyle/>
        <a:p>
          <a:endParaRPr lang="en-SG" sz="1100" b="1"/>
        </a:p>
      </dgm:t>
    </dgm:pt>
    <dgm:pt modelId="{A6F45526-4C36-47FF-BAC5-2781D5BAD4FE}">
      <dgm:prSet phldrT="[Text]" custT="1"/>
      <dgm:spPr/>
      <dgm:t>
        <a:bodyPr/>
        <a:lstStyle/>
        <a:p>
          <a:r>
            <a:rPr lang="en-US" sz="2000" b="1" smtClean="0"/>
            <a:t>Analytics</a:t>
          </a:r>
        </a:p>
        <a:p>
          <a:r>
            <a:rPr lang="en-US" sz="1600" b="1" smtClean="0"/>
            <a:t>Dashboard / </a:t>
          </a:r>
        </a:p>
        <a:p>
          <a:r>
            <a:rPr lang="en-US" sz="1600" b="1" smtClean="0"/>
            <a:t>Analytical Reports</a:t>
          </a:r>
        </a:p>
        <a:p>
          <a:r>
            <a:rPr lang="en-US" sz="1800" b="1" smtClean="0"/>
            <a:t>(SMUCAR)</a:t>
          </a:r>
          <a:endParaRPr lang="en-SG" sz="1800" b="1" dirty="0"/>
        </a:p>
      </dgm:t>
    </dgm:pt>
    <dgm:pt modelId="{ECFC12C7-42FC-442D-A681-EC5DB9DDDBB5}" type="parTrans" cxnId="{FBC8FC86-222D-4703-BCDE-46A9E7B33F5C}">
      <dgm:prSet/>
      <dgm:spPr/>
      <dgm:t>
        <a:bodyPr/>
        <a:lstStyle/>
        <a:p>
          <a:endParaRPr lang="en-SG" sz="1100" b="1"/>
        </a:p>
      </dgm:t>
    </dgm:pt>
    <dgm:pt modelId="{AF33826D-32A2-498E-8E0B-E6D9ACCC49BD}" type="sibTrans" cxnId="{FBC8FC86-222D-4703-BCDE-46A9E7B33F5C}">
      <dgm:prSet/>
      <dgm:spPr/>
      <dgm:t>
        <a:bodyPr/>
        <a:lstStyle/>
        <a:p>
          <a:endParaRPr lang="en-SG" sz="1100" b="1"/>
        </a:p>
      </dgm:t>
    </dgm:pt>
    <dgm:pt modelId="{AB5F69B8-F18C-4886-B1E3-FB0D2B4EA330}">
      <dgm:prSet phldrT="[Text]" custT="1"/>
      <dgm:spPr/>
      <dgm:t>
        <a:bodyPr/>
        <a:lstStyle/>
        <a:p>
          <a:r>
            <a:rPr lang="en-US" sz="2000" b="1" dirty="0" smtClean="0"/>
            <a:t>Operational Reports</a:t>
          </a:r>
        </a:p>
        <a:p>
          <a:r>
            <a:rPr lang="en-US" sz="2000" b="1" dirty="0" smtClean="0"/>
            <a:t>(SAP, People Soft, Web)</a:t>
          </a:r>
          <a:endParaRPr lang="en-SG" sz="2000" b="1" dirty="0"/>
        </a:p>
      </dgm:t>
    </dgm:pt>
    <dgm:pt modelId="{37AA456B-1A47-496A-B1B2-5C6B73CAE119}" type="parTrans" cxnId="{131AAC30-23C3-44A8-9D35-1CCB146ED665}">
      <dgm:prSet/>
      <dgm:spPr/>
      <dgm:t>
        <a:bodyPr/>
        <a:lstStyle/>
        <a:p>
          <a:endParaRPr lang="en-SG" sz="1100" b="1"/>
        </a:p>
      </dgm:t>
    </dgm:pt>
    <dgm:pt modelId="{400FFE8B-A5BC-4B4D-B241-CD5BECF61984}" type="sibTrans" cxnId="{131AAC30-23C3-44A8-9D35-1CCB146ED665}">
      <dgm:prSet/>
      <dgm:spPr/>
      <dgm:t>
        <a:bodyPr/>
        <a:lstStyle/>
        <a:p>
          <a:endParaRPr lang="en-SG" sz="1100" b="1"/>
        </a:p>
      </dgm:t>
    </dgm:pt>
    <dgm:pt modelId="{D231EDC7-C392-4842-9280-C7A6A250AE6B}" type="pres">
      <dgm:prSet presAssocID="{33BCE052-679E-4700-AFA4-8388E745A68A}" presName="Name0" presStyleCnt="0">
        <dgm:presLayoutVars>
          <dgm:dir/>
          <dgm:animLvl val="lvl"/>
          <dgm:resizeHandles val="exact"/>
        </dgm:presLayoutVars>
      </dgm:prSet>
      <dgm:spPr/>
    </dgm:pt>
    <dgm:pt modelId="{7EFA365A-EEE9-4849-8B1E-3AC169616442}" type="pres">
      <dgm:prSet presAssocID="{8A3C8442-8E66-45B3-83E0-DEB59A114910}" presName="Name8" presStyleCnt="0"/>
      <dgm:spPr/>
    </dgm:pt>
    <dgm:pt modelId="{6760EB40-C6CE-48D9-949F-6C4525FD5D0E}" type="pres">
      <dgm:prSet presAssocID="{8A3C8442-8E66-45B3-83E0-DEB59A114910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AF356F08-97E6-489A-960B-93757885FA7E}" type="pres">
      <dgm:prSet presAssocID="{8A3C8442-8E66-45B3-83E0-DEB59A11491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854E6B42-C1CC-4A51-A18F-7E514518526C}" type="pres">
      <dgm:prSet presAssocID="{A6F45526-4C36-47FF-BAC5-2781D5BAD4FE}" presName="Name8" presStyleCnt="0"/>
      <dgm:spPr/>
    </dgm:pt>
    <dgm:pt modelId="{2F59D742-A397-48CA-B618-666DB8549A72}" type="pres">
      <dgm:prSet presAssocID="{A6F45526-4C36-47FF-BAC5-2781D5BAD4FE}" presName="level" presStyleLbl="node1" presStyleIdx="1" presStyleCnt="3" custLinFactNeighborX="532">
        <dgm:presLayoutVars>
          <dgm:chMax val="1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667A1F0B-4133-499F-900F-D032AA6235B7}" type="pres">
      <dgm:prSet presAssocID="{A6F45526-4C36-47FF-BAC5-2781D5BAD4F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FE094050-A089-4418-ACBA-AD69D954B9A3}" type="pres">
      <dgm:prSet presAssocID="{AB5F69B8-F18C-4886-B1E3-FB0D2B4EA330}" presName="Name8" presStyleCnt="0"/>
      <dgm:spPr/>
    </dgm:pt>
    <dgm:pt modelId="{9E45848B-FBD3-431B-975C-1672DC8AC9F9}" type="pres">
      <dgm:prSet presAssocID="{AB5F69B8-F18C-4886-B1E3-FB0D2B4EA330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82F2728C-5FE9-4FD7-A8F2-5F5B8C6430FD}" type="pres">
      <dgm:prSet presAssocID="{AB5F69B8-F18C-4886-B1E3-FB0D2B4EA33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131AAC30-23C3-44A8-9D35-1CCB146ED665}" srcId="{33BCE052-679E-4700-AFA4-8388E745A68A}" destId="{AB5F69B8-F18C-4886-B1E3-FB0D2B4EA330}" srcOrd="2" destOrd="0" parTransId="{37AA456B-1A47-496A-B1B2-5C6B73CAE119}" sibTransId="{400FFE8B-A5BC-4B4D-B241-CD5BECF61984}"/>
    <dgm:cxn modelId="{32DDEB76-4250-4D45-951D-03189700B462}" type="presOf" srcId="{AB5F69B8-F18C-4886-B1E3-FB0D2B4EA330}" destId="{82F2728C-5FE9-4FD7-A8F2-5F5B8C6430FD}" srcOrd="1" destOrd="0" presId="urn:microsoft.com/office/officeart/2005/8/layout/pyramid1"/>
    <dgm:cxn modelId="{C87EDDD0-A18C-4FDB-A7B7-63166877B450}" type="presOf" srcId="{8A3C8442-8E66-45B3-83E0-DEB59A114910}" destId="{AF356F08-97E6-489A-960B-93757885FA7E}" srcOrd="1" destOrd="0" presId="urn:microsoft.com/office/officeart/2005/8/layout/pyramid1"/>
    <dgm:cxn modelId="{0F92E14C-8054-479B-82FF-3F8B70E1A47B}" type="presOf" srcId="{33BCE052-679E-4700-AFA4-8388E745A68A}" destId="{D231EDC7-C392-4842-9280-C7A6A250AE6B}" srcOrd="0" destOrd="0" presId="urn:microsoft.com/office/officeart/2005/8/layout/pyramid1"/>
    <dgm:cxn modelId="{1B5FB64E-03D7-47CD-9670-4178DF943D24}" type="presOf" srcId="{A6F45526-4C36-47FF-BAC5-2781D5BAD4FE}" destId="{667A1F0B-4133-499F-900F-D032AA6235B7}" srcOrd="1" destOrd="0" presId="urn:microsoft.com/office/officeart/2005/8/layout/pyramid1"/>
    <dgm:cxn modelId="{FBC8FC86-222D-4703-BCDE-46A9E7B33F5C}" srcId="{33BCE052-679E-4700-AFA4-8388E745A68A}" destId="{A6F45526-4C36-47FF-BAC5-2781D5BAD4FE}" srcOrd="1" destOrd="0" parTransId="{ECFC12C7-42FC-442D-A681-EC5DB9DDDBB5}" sibTransId="{AF33826D-32A2-498E-8E0B-E6D9ACCC49BD}"/>
    <dgm:cxn modelId="{53DF860B-80A1-4D2B-8AC6-25915EF8EFF4}" type="presOf" srcId="{AB5F69B8-F18C-4886-B1E3-FB0D2B4EA330}" destId="{9E45848B-FBD3-431B-975C-1672DC8AC9F9}" srcOrd="0" destOrd="0" presId="urn:microsoft.com/office/officeart/2005/8/layout/pyramid1"/>
    <dgm:cxn modelId="{4D62A3E5-6AA4-42E7-95D9-D8BD409EE804}" srcId="{33BCE052-679E-4700-AFA4-8388E745A68A}" destId="{8A3C8442-8E66-45B3-83E0-DEB59A114910}" srcOrd="0" destOrd="0" parTransId="{76D7DC1C-3013-4E50-ACE2-84780E14EE7B}" sibTransId="{74263437-5580-4D13-B399-4DBD89F8D49E}"/>
    <dgm:cxn modelId="{C5C28439-BD85-4C8C-B092-058647B5A2A4}" type="presOf" srcId="{8A3C8442-8E66-45B3-83E0-DEB59A114910}" destId="{6760EB40-C6CE-48D9-949F-6C4525FD5D0E}" srcOrd="0" destOrd="0" presId="urn:microsoft.com/office/officeart/2005/8/layout/pyramid1"/>
    <dgm:cxn modelId="{9DB86516-D286-4C79-85D1-0F89CA77C571}" type="presOf" srcId="{A6F45526-4C36-47FF-BAC5-2781D5BAD4FE}" destId="{2F59D742-A397-48CA-B618-666DB8549A72}" srcOrd="0" destOrd="0" presId="urn:microsoft.com/office/officeart/2005/8/layout/pyramid1"/>
    <dgm:cxn modelId="{6115FB97-D223-4E07-B539-C0F1B4340146}" type="presParOf" srcId="{D231EDC7-C392-4842-9280-C7A6A250AE6B}" destId="{7EFA365A-EEE9-4849-8B1E-3AC169616442}" srcOrd="0" destOrd="0" presId="urn:microsoft.com/office/officeart/2005/8/layout/pyramid1"/>
    <dgm:cxn modelId="{20240F96-F60F-4D7E-990A-D168EC3C9958}" type="presParOf" srcId="{7EFA365A-EEE9-4849-8B1E-3AC169616442}" destId="{6760EB40-C6CE-48D9-949F-6C4525FD5D0E}" srcOrd="0" destOrd="0" presId="urn:microsoft.com/office/officeart/2005/8/layout/pyramid1"/>
    <dgm:cxn modelId="{89CDF8E9-5806-4721-A650-2493E62788EA}" type="presParOf" srcId="{7EFA365A-EEE9-4849-8B1E-3AC169616442}" destId="{AF356F08-97E6-489A-960B-93757885FA7E}" srcOrd="1" destOrd="0" presId="urn:microsoft.com/office/officeart/2005/8/layout/pyramid1"/>
    <dgm:cxn modelId="{52E651DB-016D-4A40-A4E9-F433A9D952EB}" type="presParOf" srcId="{D231EDC7-C392-4842-9280-C7A6A250AE6B}" destId="{854E6B42-C1CC-4A51-A18F-7E514518526C}" srcOrd="1" destOrd="0" presId="urn:microsoft.com/office/officeart/2005/8/layout/pyramid1"/>
    <dgm:cxn modelId="{824AE2DD-F5D7-4C9D-8CC0-A5FCC066E615}" type="presParOf" srcId="{854E6B42-C1CC-4A51-A18F-7E514518526C}" destId="{2F59D742-A397-48CA-B618-666DB8549A72}" srcOrd="0" destOrd="0" presId="urn:microsoft.com/office/officeart/2005/8/layout/pyramid1"/>
    <dgm:cxn modelId="{2C0E6148-82C4-4061-923A-A4DF39E51977}" type="presParOf" srcId="{854E6B42-C1CC-4A51-A18F-7E514518526C}" destId="{667A1F0B-4133-499F-900F-D032AA6235B7}" srcOrd="1" destOrd="0" presId="urn:microsoft.com/office/officeart/2005/8/layout/pyramid1"/>
    <dgm:cxn modelId="{80FE67F0-7731-4311-AB2E-6585E7A4DB95}" type="presParOf" srcId="{D231EDC7-C392-4842-9280-C7A6A250AE6B}" destId="{FE094050-A089-4418-ACBA-AD69D954B9A3}" srcOrd="2" destOrd="0" presId="urn:microsoft.com/office/officeart/2005/8/layout/pyramid1"/>
    <dgm:cxn modelId="{3A04E5A4-04C6-4E3F-8273-7C7208983577}" type="presParOf" srcId="{FE094050-A089-4418-ACBA-AD69D954B9A3}" destId="{9E45848B-FBD3-431B-975C-1672DC8AC9F9}" srcOrd="0" destOrd="0" presId="urn:microsoft.com/office/officeart/2005/8/layout/pyramid1"/>
    <dgm:cxn modelId="{AEBB535D-1241-4207-A9E8-7D9333C03B95}" type="presParOf" srcId="{FE094050-A089-4418-ACBA-AD69D954B9A3}" destId="{82F2728C-5FE9-4FD7-A8F2-5F5B8C6430FD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EB9A49-F6C8-4466-AB4C-B0D6AD5B1A53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SG"/>
        </a:p>
      </dgm:t>
    </dgm:pt>
    <dgm:pt modelId="{36F470E1-C1CA-40A4-98D7-D1FA81E73DDE}">
      <dgm:prSet phldrT="[Text]"/>
      <dgm:spPr>
        <a:xfrm>
          <a:off x="379525" y="245947"/>
          <a:ext cx="8006448" cy="491678"/>
        </a:xfrm>
        <a:prstGeom prst="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Lack of ease of access to single source of truth</a:t>
          </a:r>
          <a:endParaRPr lang="en-SG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DF333F6F-21AF-439D-88B2-2523737A1D30}" type="parTrans" cxnId="{6479FC20-768C-4D80-A145-638C1BCBD241}">
      <dgm:prSet/>
      <dgm:spPr/>
      <dgm:t>
        <a:bodyPr/>
        <a:lstStyle/>
        <a:p>
          <a:endParaRPr lang="en-SG"/>
        </a:p>
      </dgm:t>
    </dgm:pt>
    <dgm:pt modelId="{223E2421-110C-4077-99E5-C8A5E68FBDDB}" type="sibTrans" cxnId="{6479FC20-768C-4D80-A145-638C1BCBD241}">
      <dgm:prSet/>
      <dgm:spPr>
        <a:xfrm>
          <a:off x="-6113179" y="-935954"/>
          <a:ext cx="7282108" cy="7282108"/>
        </a:xfrm>
        <a:prstGeom prst="blockArc">
          <a:avLst>
            <a:gd name="adj1" fmla="val 18900000"/>
            <a:gd name="adj2" fmla="val 2700000"/>
            <a:gd name="adj3" fmla="val 297"/>
          </a:avLst>
        </a:prstGeom>
        <a:noFill/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SG">
            <a:solidFill>
              <a:schemeClr val="tx1"/>
            </a:solidFill>
          </a:endParaRPr>
        </a:p>
      </dgm:t>
    </dgm:pt>
    <dgm:pt modelId="{D26A20D4-5605-44B0-BC69-B3A6BAAB6B29}">
      <dgm:prSet phldrT="[Text]"/>
      <dgm:spPr>
        <a:xfrm>
          <a:off x="824784" y="983898"/>
          <a:ext cx="7561188" cy="491678"/>
        </a:xfrm>
        <a:prstGeom prst="rect">
          <a:avLst/>
        </a:prstGeom>
        <a:solidFill>
          <a:srgbClr val="4BACC6">
            <a:hueOff val="-1655646"/>
            <a:satOff val="6635"/>
            <a:lumOff val="143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Long turnaround time to get the relevant information</a:t>
          </a:r>
          <a:endParaRPr lang="en-SG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73F4F316-E726-46E1-834F-F21EF8223A2B}" type="parTrans" cxnId="{C75BD48F-A667-4EAA-B266-65E6664DBC4C}">
      <dgm:prSet/>
      <dgm:spPr/>
      <dgm:t>
        <a:bodyPr/>
        <a:lstStyle/>
        <a:p>
          <a:endParaRPr lang="en-SG"/>
        </a:p>
      </dgm:t>
    </dgm:pt>
    <dgm:pt modelId="{6CDB1F6F-AE1F-48C3-9A11-20AD06FB4D94}" type="sibTrans" cxnId="{C75BD48F-A667-4EAA-B266-65E6664DBC4C}">
      <dgm:prSet/>
      <dgm:spPr/>
      <dgm:t>
        <a:bodyPr/>
        <a:lstStyle/>
        <a:p>
          <a:endParaRPr lang="en-SG"/>
        </a:p>
      </dgm:t>
    </dgm:pt>
    <dgm:pt modelId="{4DFB8A14-9F74-42A5-8392-5DC7540F46DD}">
      <dgm:prSet phldrT="[Text]"/>
      <dgm:spPr>
        <a:xfrm>
          <a:off x="1068785" y="1721309"/>
          <a:ext cx="7317188" cy="491678"/>
        </a:xfrm>
        <a:prstGeom prst="rect">
          <a:avLst/>
        </a:prstGeom>
        <a:solidFill>
          <a:srgbClr val="4BACC6">
            <a:hueOff val="-3311292"/>
            <a:satOff val="13270"/>
            <a:lumOff val="287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Prone to human errors due to manual data processing efforts</a:t>
          </a:r>
          <a:endParaRPr lang="en-SG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E35835F5-F86B-418B-87A9-54F1F6538ADD}" type="parTrans" cxnId="{69333D34-EAFE-4A03-93D5-5EADFEA41930}">
      <dgm:prSet/>
      <dgm:spPr/>
      <dgm:t>
        <a:bodyPr/>
        <a:lstStyle/>
        <a:p>
          <a:endParaRPr lang="en-SG"/>
        </a:p>
      </dgm:t>
    </dgm:pt>
    <dgm:pt modelId="{3F1556BB-1B99-4762-B987-CC3E744F2471}" type="sibTrans" cxnId="{69333D34-EAFE-4A03-93D5-5EADFEA41930}">
      <dgm:prSet/>
      <dgm:spPr/>
      <dgm:t>
        <a:bodyPr/>
        <a:lstStyle/>
        <a:p>
          <a:endParaRPr lang="en-SG"/>
        </a:p>
      </dgm:t>
    </dgm:pt>
    <dgm:pt modelId="{43FA13EE-9AAD-466F-8931-21DE75553CB8}">
      <dgm:prSet phldrT="[Text]"/>
      <dgm:spPr>
        <a:xfrm>
          <a:off x="1068785" y="3197211"/>
          <a:ext cx="7317188" cy="491678"/>
        </a:xfrm>
        <a:prstGeom prst="rect">
          <a:avLst/>
        </a:prstGeom>
        <a:solidFill>
          <a:srgbClr val="4BACC6">
            <a:hueOff val="-6622584"/>
            <a:satOff val="26541"/>
            <a:lumOff val="5752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Steep learning curve </a:t>
          </a:r>
          <a:endParaRPr lang="en-SG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98B3299F-0722-4FE8-AEC4-6E444CD15FE0}" type="parTrans" cxnId="{814C57F9-F549-473C-BC52-BE941D5D2495}">
      <dgm:prSet/>
      <dgm:spPr/>
      <dgm:t>
        <a:bodyPr/>
        <a:lstStyle/>
        <a:p>
          <a:endParaRPr lang="en-SG"/>
        </a:p>
      </dgm:t>
    </dgm:pt>
    <dgm:pt modelId="{56A677C9-F5F3-4364-984A-7E7546A43096}" type="sibTrans" cxnId="{814C57F9-F549-473C-BC52-BE941D5D2495}">
      <dgm:prSet/>
      <dgm:spPr/>
      <dgm:t>
        <a:bodyPr/>
        <a:lstStyle/>
        <a:p>
          <a:endParaRPr lang="en-SG"/>
        </a:p>
      </dgm:t>
    </dgm:pt>
    <dgm:pt modelId="{4D41ED11-D5B4-4420-A408-44DA37D2E858}">
      <dgm:prSet phldrT="[Text]"/>
      <dgm:spPr>
        <a:xfrm>
          <a:off x="1146691" y="2459260"/>
          <a:ext cx="7239281" cy="491678"/>
        </a:xfrm>
        <a:prstGeom prst="rect">
          <a:avLst/>
        </a:prstGeom>
        <a:solidFill>
          <a:srgbClr val="4BACC6">
            <a:hueOff val="-4966938"/>
            <a:satOff val="19906"/>
            <a:lumOff val="4314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Data in Silos, data integration a key challenge</a:t>
          </a:r>
          <a:endParaRPr lang="en-SG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D9BB7699-367E-4791-A7AA-743070114CC3}" type="parTrans" cxnId="{39E1FF39-9287-4E5A-977C-8AD0C34CB8D7}">
      <dgm:prSet/>
      <dgm:spPr/>
      <dgm:t>
        <a:bodyPr/>
        <a:lstStyle/>
        <a:p>
          <a:endParaRPr lang="en-SG"/>
        </a:p>
      </dgm:t>
    </dgm:pt>
    <dgm:pt modelId="{A59E120D-70D3-4586-AFEB-9EDA82A88780}" type="sibTrans" cxnId="{39E1FF39-9287-4E5A-977C-8AD0C34CB8D7}">
      <dgm:prSet/>
      <dgm:spPr/>
      <dgm:t>
        <a:bodyPr/>
        <a:lstStyle/>
        <a:p>
          <a:endParaRPr lang="en-SG"/>
        </a:p>
      </dgm:t>
    </dgm:pt>
    <dgm:pt modelId="{1A1FFC0A-FE6D-46D2-8B22-29E5C5886C68}">
      <dgm:prSet phldrT="[Text]"/>
      <dgm:spPr>
        <a:xfrm>
          <a:off x="824784" y="3934622"/>
          <a:ext cx="7561188" cy="491678"/>
        </a:xfrm>
        <a:prstGeom prst="rect">
          <a:avLst/>
        </a:prstGeom>
        <a:solidFill>
          <a:srgbClr val="4BACC6">
            <a:hueOff val="-8278230"/>
            <a:satOff val="33176"/>
            <a:lumOff val="719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Lack of analytical capabilities in reporting tools</a:t>
          </a:r>
          <a:endParaRPr lang="en-SG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509C5857-3902-4785-A810-88BAE80BCE3B}" type="parTrans" cxnId="{68EF587A-00F0-46D3-8A7A-052DC06CA45F}">
      <dgm:prSet/>
      <dgm:spPr/>
      <dgm:t>
        <a:bodyPr/>
        <a:lstStyle/>
        <a:p>
          <a:endParaRPr lang="en-SG"/>
        </a:p>
      </dgm:t>
    </dgm:pt>
    <dgm:pt modelId="{D569C3C3-7B1C-47FE-AD4E-77DD2E04135C}" type="sibTrans" cxnId="{68EF587A-00F0-46D3-8A7A-052DC06CA45F}">
      <dgm:prSet/>
      <dgm:spPr/>
      <dgm:t>
        <a:bodyPr/>
        <a:lstStyle/>
        <a:p>
          <a:endParaRPr lang="en-SG"/>
        </a:p>
      </dgm:t>
    </dgm:pt>
    <dgm:pt modelId="{850D56C4-F81D-49D8-9EB1-EE7D4EBC1069}">
      <dgm:prSet phldrT="[Text]"/>
      <dgm:spPr>
        <a:xfrm>
          <a:off x="379525" y="4672573"/>
          <a:ext cx="8006448" cy="491678"/>
        </a:xfrm>
        <a:prstGeom prst="rect">
          <a:avLst/>
        </a:prstGeom>
        <a:solidFill>
          <a:srgbClr val="4BACC6">
            <a:hueOff val="-9933876"/>
            <a:satOff val="39811"/>
            <a:lumOff val="862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Risk of reputation loss </a:t>
          </a:r>
          <a:endParaRPr lang="en-SG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8101D4A0-4A99-4AA1-BED3-7BDFA40C937D}" type="parTrans" cxnId="{7469E043-AF15-4EDA-85A7-515F78D9D63C}">
      <dgm:prSet/>
      <dgm:spPr/>
      <dgm:t>
        <a:bodyPr/>
        <a:lstStyle/>
        <a:p>
          <a:endParaRPr lang="en-SG"/>
        </a:p>
      </dgm:t>
    </dgm:pt>
    <dgm:pt modelId="{DCD9CA59-25E9-4416-83C4-B7A51C733127}" type="sibTrans" cxnId="{7469E043-AF15-4EDA-85A7-515F78D9D63C}">
      <dgm:prSet/>
      <dgm:spPr/>
      <dgm:t>
        <a:bodyPr/>
        <a:lstStyle/>
        <a:p>
          <a:endParaRPr lang="en-SG"/>
        </a:p>
      </dgm:t>
    </dgm:pt>
    <dgm:pt modelId="{73F68C61-F5DE-4414-B320-C0A583DCC3A4}" type="pres">
      <dgm:prSet presAssocID="{35EB9A49-F6C8-4466-AB4C-B0D6AD5B1A5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SG"/>
        </a:p>
      </dgm:t>
    </dgm:pt>
    <dgm:pt modelId="{AB30C093-445B-42DD-809E-8FCA5B3F3D60}" type="pres">
      <dgm:prSet presAssocID="{35EB9A49-F6C8-4466-AB4C-B0D6AD5B1A53}" presName="Name1" presStyleCnt="0"/>
      <dgm:spPr/>
    </dgm:pt>
    <dgm:pt modelId="{8975CDA3-8408-42CB-BCFE-561829A2B3D0}" type="pres">
      <dgm:prSet presAssocID="{35EB9A49-F6C8-4466-AB4C-B0D6AD5B1A53}" presName="cycle" presStyleCnt="0"/>
      <dgm:spPr/>
    </dgm:pt>
    <dgm:pt modelId="{935168A5-1409-4C18-98A1-B7B18CC85133}" type="pres">
      <dgm:prSet presAssocID="{35EB9A49-F6C8-4466-AB4C-B0D6AD5B1A53}" presName="srcNode" presStyleLbl="node1" presStyleIdx="0" presStyleCnt="7"/>
      <dgm:spPr/>
    </dgm:pt>
    <dgm:pt modelId="{5FD71112-78AD-4919-9EC6-F07056BFEEE0}" type="pres">
      <dgm:prSet presAssocID="{35EB9A49-F6C8-4466-AB4C-B0D6AD5B1A53}" presName="conn" presStyleLbl="parChTrans1D2" presStyleIdx="0" presStyleCnt="1"/>
      <dgm:spPr/>
      <dgm:t>
        <a:bodyPr/>
        <a:lstStyle/>
        <a:p>
          <a:endParaRPr lang="en-SG"/>
        </a:p>
      </dgm:t>
    </dgm:pt>
    <dgm:pt modelId="{75AD122B-2715-4694-AE32-56DEE0D2B458}" type="pres">
      <dgm:prSet presAssocID="{35EB9A49-F6C8-4466-AB4C-B0D6AD5B1A53}" presName="extraNode" presStyleLbl="node1" presStyleIdx="0" presStyleCnt="7"/>
      <dgm:spPr/>
    </dgm:pt>
    <dgm:pt modelId="{93CF5E0C-1D5D-455A-A968-45FEC4B70AD9}" type="pres">
      <dgm:prSet presAssocID="{35EB9A49-F6C8-4466-AB4C-B0D6AD5B1A53}" presName="dstNode" presStyleLbl="node1" presStyleIdx="0" presStyleCnt="7"/>
      <dgm:spPr/>
    </dgm:pt>
    <dgm:pt modelId="{5B8BE672-F46D-4B4F-A19E-350A0198F158}" type="pres">
      <dgm:prSet presAssocID="{36F470E1-C1CA-40A4-98D7-D1FA81E73DDE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33339E21-9105-447E-854A-AE51EF98019A}" type="pres">
      <dgm:prSet presAssocID="{36F470E1-C1CA-40A4-98D7-D1FA81E73DDE}" presName="accent_1" presStyleCnt="0"/>
      <dgm:spPr/>
    </dgm:pt>
    <dgm:pt modelId="{0E71C1AC-B0ED-4D6C-A641-D09B8AAF6DB2}" type="pres">
      <dgm:prSet presAssocID="{36F470E1-C1CA-40A4-98D7-D1FA81E73DDE}" presName="accentRepeatNode" presStyleLbl="solidFgAcc1" presStyleIdx="0" presStyleCnt="7"/>
      <dgm:spPr>
        <a:xfrm>
          <a:off x="72226" y="184487"/>
          <a:ext cx="614598" cy="614598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SG"/>
        </a:p>
      </dgm:t>
    </dgm:pt>
    <dgm:pt modelId="{EAFCF71A-6003-4F47-9FCC-3729058C235E}" type="pres">
      <dgm:prSet presAssocID="{D26A20D4-5605-44B0-BC69-B3A6BAAB6B29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EBF703A1-493B-4138-8BFC-D7866E77B98A}" type="pres">
      <dgm:prSet presAssocID="{D26A20D4-5605-44B0-BC69-B3A6BAAB6B29}" presName="accent_2" presStyleCnt="0"/>
      <dgm:spPr/>
    </dgm:pt>
    <dgm:pt modelId="{33BDA745-ED42-41EC-9681-FCC77340187F}" type="pres">
      <dgm:prSet presAssocID="{D26A20D4-5605-44B0-BC69-B3A6BAAB6B29}" presName="accentRepeatNode" presStyleLbl="solidFgAcc1" presStyleIdx="1" presStyleCnt="7"/>
      <dgm:spPr>
        <a:xfrm>
          <a:off x="517485" y="922439"/>
          <a:ext cx="614598" cy="614598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BACC6">
              <a:hueOff val="-1655646"/>
              <a:satOff val="6635"/>
              <a:lumOff val="1438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SG"/>
        </a:p>
      </dgm:t>
    </dgm:pt>
    <dgm:pt modelId="{4A21A426-1CB0-456C-9CEA-DBC5E197863F}" type="pres">
      <dgm:prSet presAssocID="{4DFB8A14-9F74-42A5-8392-5DC7540F46DD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95F2907C-F543-4307-B793-044A8C2FD03C}" type="pres">
      <dgm:prSet presAssocID="{4DFB8A14-9F74-42A5-8392-5DC7540F46DD}" presName="accent_3" presStyleCnt="0"/>
      <dgm:spPr/>
    </dgm:pt>
    <dgm:pt modelId="{DCC5BBFD-E7A7-4C06-8F4D-C227D47B9389}" type="pres">
      <dgm:prSet presAssocID="{4DFB8A14-9F74-42A5-8392-5DC7540F46DD}" presName="accentRepeatNode" presStyleLbl="solidFgAcc1" presStyleIdx="2" presStyleCnt="7"/>
      <dgm:spPr>
        <a:xfrm>
          <a:off x="761485" y="1659849"/>
          <a:ext cx="614598" cy="614598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BACC6">
              <a:hueOff val="-3311292"/>
              <a:satOff val="13270"/>
              <a:lumOff val="2876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SG"/>
        </a:p>
      </dgm:t>
    </dgm:pt>
    <dgm:pt modelId="{BF4317E7-353E-4130-AEAA-9BEB30EC1FB0}" type="pres">
      <dgm:prSet presAssocID="{4D41ED11-D5B4-4420-A408-44DA37D2E858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49A06478-540F-4FE2-B700-446948CA60A9}" type="pres">
      <dgm:prSet presAssocID="{4D41ED11-D5B4-4420-A408-44DA37D2E858}" presName="accent_4" presStyleCnt="0"/>
      <dgm:spPr/>
    </dgm:pt>
    <dgm:pt modelId="{CF655E6D-D6C6-4686-92A7-28E8A1FE91E6}" type="pres">
      <dgm:prSet presAssocID="{4D41ED11-D5B4-4420-A408-44DA37D2E858}" presName="accentRepeatNode" presStyleLbl="solidFgAcc1" presStyleIdx="3" presStyleCnt="7"/>
      <dgm:spPr>
        <a:xfrm>
          <a:off x="839392" y="2397800"/>
          <a:ext cx="614598" cy="614598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BACC6">
              <a:hueOff val="-4966938"/>
              <a:satOff val="19906"/>
              <a:lumOff val="4314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SG"/>
        </a:p>
      </dgm:t>
    </dgm:pt>
    <dgm:pt modelId="{E654E8AB-AE60-4D44-A5BC-3F8D27ECD120}" type="pres">
      <dgm:prSet presAssocID="{43FA13EE-9AAD-466F-8931-21DE75553CB8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E4E91C61-7C27-49D1-83D8-C080DFF19F04}" type="pres">
      <dgm:prSet presAssocID="{43FA13EE-9AAD-466F-8931-21DE75553CB8}" presName="accent_5" presStyleCnt="0"/>
      <dgm:spPr/>
    </dgm:pt>
    <dgm:pt modelId="{1F433001-1CE5-4FDF-B568-A11678E4BE84}" type="pres">
      <dgm:prSet presAssocID="{43FA13EE-9AAD-466F-8931-21DE75553CB8}" presName="accentRepeatNode" presStyleLbl="solidFgAcc1" presStyleIdx="4" presStyleCnt="7"/>
      <dgm:spPr>
        <a:xfrm>
          <a:off x="761485" y="3135751"/>
          <a:ext cx="614598" cy="614598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BACC6">
              <a:hueOff val="-6622584"/>
              <a:satOff val="26541"/>
              <a:lumOff val="5752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SG"/>
        </a:p>
      </dgm:t>
    </dgm:pt>
    <dgm:pt modelId="{75008C89-2D6F-4F4F-8A8C-8B6E713323ED}" type="pres">
      <dgm:prSet presAssocID="{1A1FFC0A-FE6D-46D2-8B22-29E5C5886C68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757FAE78-B9A7-4DE5-B2EF-C23554EC5CF3}" type="pres">
      <dgm:prSet presAssocID="{1A1FFC0A-FE6D-46D2-8B22-29E5C5886C68}" presName="accent_6" presStyleCnt="0"/>
      <dgm:spPr/>
    </dgm:pt>
    <dgm:pt modelId="{A6116E93-259D-4926-8097-B5568C146F92}" type="pres">
      <dgm:prSet presAssocID="{1A1FFC0A-FE6D-46D2-8B22-29E5C5886C68}" presName="accentRepeatNode" presStyleLbl="solidFgAcc1" presStyleIdx="5" presStyleCnt="7"/>
      <dgm:spPr>
        <a:xfrm>
          <a:off x="517485" y="3873162"/>
          <a:ext cx="614598" cy="614598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BACC6">
              <a:hueOff val="-8278230"/>
              <a:satOff val="33176"/>
              <a:lumOff val="719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SG"/>
        </a:p>
      </dgm:t>
    </dgm:pt>
    <dgm:pt modelId="{C5A13199-D082-4868-B398-56D892CCB9A2}" type="pres">
      <dgm:prSet presAssocID="{850D56C4-F81D-49D8-9EB1-EE7D4EBC1069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12275226-C275-474F-BBE7-644747358750}" type="pres">
      <dgm:prSet presAssocID="{850D56C4-F81D-49D8-9EB1-EE7D4EBC1069}" presName="accent_7" presStyleCnt="0"/>
      <dgm:spPr/>
    </dgm:pt>
    <dgm:pt modelId="{19480E68-8DF0-4FB5-A87B-3F8A46913C81}" type="pres">
      <dgm:prSet presAssocID="{850D56C4-F81D-49D8-9EB1-EE7D4EBC1069}" presName="accentRepeatNode" presStyleLbl="solidFgAcc1" presStyleIdx="6" presStyleCnt="7"/>
      <dgm:spPr>
        <a:xfrm>
          <a:off x="72226" y="4611113"/>
          <a:ext cx="614598" cy="614598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BACC6">
              <a:hueOff val="-9933876"/>
              <a:satOff val="39811"/>
              <a:lumOff val="8628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SG"/>
        </a:p>
      </dgm:t>
    </dgm:pt>
  </dgm:ptLst>
  <dgm:cxnLst>
    <dgm:cxn modelId="{B0C79028-807D-447A-B736-352DE40AECCB}" type="presOf" srcId="{D26A20D4-5605-44B0-BC69-B3A6BAAB6B29}" destId="{EAFCF71A-6003-4F47-9FCC-3729058C235E}" srcOrd="0" destOrd="0" presId="urn:microsoft.com/office/officeart/2008/layout/VerticalCurvedList"/>
    <dgm:cxn modelId="{2FD9E1B3-5CCD-40D7-BFD7-C0BEE3330417}" type="presOf" srcId="{43FA13EE-9AAD-466F-8931-21DE75553CB8}" destId="{E654E8AB-AE60-4D44-A5BC-3F8D27ECD120}" srcOrd="0" destOrd="0" presId="urn:microsoft.com/office/officeart/2008/layout/VerticalCurvedList"/>
    <dgm:cxn modelId="{7469E043-AF15-4EDA-85A7-515F78D9D63C}" srcId="{35EB9A49-F6C8-4466-AB4C-B0D6AD5B1A53}" destId="{850D56C4-F81D-49D8-9EB1-EE7D4EBC1069}" srcOrd="6" destOrd="0" parTransId="{8101D4A0-4A99-4AA1-BED3-7BDFA40C937D}" sibTransId="{DCD9CA59-25E9-4416-83C4-B7A51C733127}"/>
    <dgm:cxn modelId="{34C11CBC-D749-47DC-B44C-F753AA4F87C4}" type="presOf" srcId="{35EB9A49-F6C8-4466-AB4C-B0D6AD5B1A53}" destId="{73F68C61-F5DE-4414-B320-C0A583DCC3A4}" srcOrd="0" destOrd="0" presId="urn:microsoft.com/office/officeart/2008/layout/VerticalCurvedList"/>
    <dgm:cxn modelId="{C9A1F993-E1F6-4898-A881-691B3659ECC5}" type="presOf" srcId="{4D41ED11-D5B4-4420-A408-44DA37D2E858}" destId="{BF4317E7-353E-4130-AEAA-9BEB30EC1FB0}" srcOrd="0" destOrd="0" presId="urn:microsoft.com/office/officeart/2008/layout/VerticalCurvedList"/>
    <dgm:cxn modelId="{69333D34-EAFE-4A03-93D5-5EADFEA41930}" srcId="{35EB9A49-F6C8-4466-AB4C-B0D6AD5B1A53}" destId="{4DFB8A14-9F74-42A5-8392-5DC7540F46DD}" srcOrd="2" destOrd="0" parTransId="{E35835F5-F86B-418B-87A9-54F1F6538ADD}" sibTransId="{3F1556BB-1B99-4762-B987-CC3E744F2471}"/>
    <dgm:cxn modelId="{0751F54C-5955-42AD-BDF4-D8971C3A2651}" type="presOf" srcId="{4DFB8A14-9F74-42A5-8392-5DC7540F46DD}" destId="{4A21A426-1CB0-456C-9CEA-DBC5E197863F}" srcOrd="0" destOrd="0" presId="urn:microsoft.com/office/officeart/2008/layout/VerticalCurvedList"/>
    <dgm:cxn modelId="{68EF587A-00F0-46D3-8A7A-052DC06CA45F}" srcId="{35EB9A49-F6C8-4466-AB4C-B0D6AD5B1A53}" destId="{1A1FFC0A-FE6D-46D2-8B22-29E5C5886C68}" srcOrd="5" destOrd="0" parTransId="{509C5857-3902-4785-A810-88BAE80BCE3B}" sibTransId="{D569C3C3-7B1C-47FE-AD4E-77DD2E04135C}"/>
    <dgm:cxn modelId="{1D8046E8-A139-4D43-B976-EEAF4059B1A4}" type="presOf" srcId="{223E2421-110C-4077-99E5-C8A5E68FBDDB}" destId="{5FD71112-78AD-4919-9EC6-F07056BFEEE0}" srcOrd="0" destOrd="0" presId="urn:microsoft.com/office/officeart/2008/layout/VerticalCurvedList"/>
    <dgm:cxn modelId="{6479FC20-768C-4D80-A145-638C1BCBD241}" srcId="{35EB9A49-F6C8-4466-AB4C-B0D6AD5B1A53}" destId="{36F470E1-C1CA-40A4-98D7-D1FA81E73DDE}" srcOrd="0" destOrd="0" parTransId="{DF333F6F-21AF-439D-88B2-2523737A1D30}" sibTransId="{223E2421-110C-4077-99E5-C8A5E68FBDDB}"/>
    <dgm:cxn modelId="{39E1FF39-9287-4E5A-977C-8AD0C34CB8D7}" srcId="{35EB9A49-F6C8-4466-AB4C-B0D6AD5B1A53}" destId="{4D41ED11-D5B4-4420-A408-44DA37D2E858}" srcOrd="3" destOrd="0" parTransId="{D9BB7699-367E-4791-A7AA-743070114CC3}" sibTransId="{A59E120D-70D3-4586-AFEB-9EDA82A88780}"/>
    <dgm:cxn modelId="{814C57F9-F549-473C-BC52-BE941D5D2495}" srcId="{35EB9A49-F6C8-4466-AB4C-B0D6AD5B1A53}" destId="{43FA13EE-9AAD-466F-8931-21DE75553CB8}" srcOrd="4" destOrd="0" parTransId="{98B3299F-0722-4FE8-AEC4-6E444CD15FE0}" sibTransId="{56A677C9-F5F3-4364-984A-7E7546A43096}"/>
    <dgm:cxn modelId="{BC4B4807-8813-4AF0-B4C4-6BF8F36E6964}" type="presOf" srcId="{1A1FFC0A-FE6D-46D2-8B22-29E5C5886C68}" destId="{75008C89-2D6F-4F4F-8A8C-8B6E713323ED}" srcOrd="0" destOrd="0" presId="urn:microsoft.com/office/officeart/2008/layout/VerticalCurvedList"/>
    <dgm:cxn modelId="{C75BD48F-A667-4EAA-B266-65E6664DBC4C}" srcId="{35EB9A49-F6C8-4466-AB4C-B0D6AD5B1A53}" destId="{D26A20D4-5605-44B0-BC69-B3A6BAAB6B29}" srcOrd="1" destOrd="0" parTransId="{73F4F316-E726-46E1-834F-F21EF8223A2B}" sibTransId="{6CDB1F6F-AE1F-48C3-9A11-20AD06FB4D94}"/>
    <dgm:cxn modelId="{86432AF2-7084-4743-8182-FA89FC658FE1}" type="presOf" srcId="{36F470E1-C1CA-40A4-98D7-D1FA81E73DDE}" destId="{5B8BE672-F46D-4B4F-A19E-350A0198F158}" srcOrd="0" destOrd="0" presId="urn:microsoft.com/office/officeart/2008/layout/VerticalCurvedList"/>
    <dgm:cxn modelId="{96E1E46E-0136-4A9F-A6A5-A12BC8BD11C0}" type="presOf" srcId="{850D56C4-F81D-49D8-9EB1-EE7D4EBC1069}" destId="{C5A13199-D082-4868-B398-56D892CCB9A2}" srcOrd="0" destOrd="0" presId="urn:microsoft.com/office/officeart/2008/layout/VerticalCurvedList"/>
    <dgm:cxn modelId="{9349B527-6278-4E3A-A6B4-1611E53E432E}" type="presParOf" srcId="{73F68C61-F5DE-4414-B320-C0A583DCC3A4}" destId="{AB30C093-445B-42DD-809E-8FCA5B3F3D60}" srcOrd="0" destOrd="0" presId="urn:microsoft.com/office/officeart/2008/layout/VerticalCurvedList"/>
    <dgm:cxn modelId="{3789ECD6-12F1-4191-850A-51621D1FA652}" type="presParOf" srcId="{AB30C093-445B-42DD-809E-8FCA5B3F3D60}" destId="{8975CDA3-8408-42CB-BCFE-561829A2B3D0}" srcOrd="0" destOrd="0" presId="urn:microsoft.com/office/officeart/2008/layout/VerticalCurvedList"/>
    <dgm:cxn modelId="{D2A48AED-3993-4D81-86B3-035515DD686A}" type="presParOf" srcId="{8975CDA3-8408-42CB-BCFE-561829A2B3D0}" destId="{935168A5-1409-4C18-98A1-B7B18CC85133}" srcOrd="0" destOrd="0" presId="urn:microsoft.com/office/officeart/2008/layout/VerticalCurvedList"/>
    <dgm:cxn modelId="{98273B7A-9886-45B7-8082-84DE4D5561F1}" type="presParOf" srcId="{8975CDA3-8408-42CB-BCFE-561829A2B3D0}" destId="{5FD71112-78AD-4919-9EC6-F07056BFEEE0}" srcOrd="1" destOrd="0" presId="urn:microsoft.com/office/officeart/2008/layout/VerticalCurvedList"/>
    <dgm:cxn modelId="{3F2537C7-6E5E-4360-A3CD-3766DD5B747D}" type="presParOf" srcId="{8975CDA3-8408-42CB-BCFE-561829A2B3D0}" destId="{75AD122B-2715-4694-AE32-56DEE0D2B458}" srcOrd="2" destOrd="0" presId="urn:microsoft.com/office/officeart/2008/layout/VerticalCurvedList"/>
    <dgm:cxn modelId="{1DAA37E7-C2C4-4C6A-8D3F-85C3A9D4CCE3}" type="presParOf" srcId="{8975CDA3-8408-42CB-BCFE-561829A2B3D0}" destId="{93CF5E0C-1D5D-455A-A968-45FEC4B70AD9}" srcOrd="3" destOrd="0" presId="urn:microsoft.com/office/officeart/2008/layout/VerticalCurvedList"/>
    <dgm:cxn modelId="{686EEC33-6C29-4FF8-B9CD-6D2C23106328}" type="presParOf" srcId="{AB30C093-445B-42DD-809E-8FCA5B3F3D60}" destId="{5B8BE672-F46D-4B4F-A19E-350A0198F158}" srcOrd="1" destOrd="0" presId="urn:microsoft.com/office/officeart/2008/layout/VerticalCurvedList"/>
    <dgm:cxn modelId="{37269690-1D3F-4E36-93B8-8AA20E8720F0}" type="presParOf" srcId="{AB30C093-445B-42DD-809E-8FCA5B3F3D60}" destId="{33339E21-9105-447E-854A-AE51EF98019A}" srcOrd="2" destOrd="0" presId="urn:microsoft.com/office/officeart/2008/layout/VerticalCurvedList"/>
    <dgm:cxn modelId="{758B9137-8CAB-4FD6-AAA0-C3506A1087CE}" type="presParOf" srcId="{33339E21-9105-447E-854A-AE51EF98019A}" destId="{0E71C1AC-B0ED-4D6C-A641-D09B8AAF6DB2}" srcOrd="0" destOrd="0" presId="urn:microsoft.com/office/officeart/2008/layout/VerticalCurvedList"/>
    <dgm:cxn modelId="{055E4982-EA95-4F73-8FF5-2992B5221A03}" type="presParOf" srcId="{AB30C093-445B-42DD-809E-8FCA5B3F3D60}" destId="{EAFCF71A-6003-4F47-9FCC-3729058C235E}" srcOrd="3" destOrd="0" presId="urn:microsoft.com/office/officeart/2008/layout/VerticalCurvedList"/>
    <dgm:cxn modelId="{D001619E-47D8-4DA6-AA5F-915671F0489D}" type="presParOf" srcId="{AB30C093-445B-42DD-809E-8FCA5B3F3D60}" destId="{EBF703A1-493B-4138-8BFC-D7866E77B98A}" srcOrd="4" destOrd="0" presId="urn:microsoft.com/office/officeart/2008/layout/VerticalCurvedList"/>
    <dgm:cxn modelId="{CB1C9B5D-89BD-48D3-B30A-515D2A2F1B1C}" type="presParOf" srcId="{EBF703A1-493B-4138-8BFC-D7866E77B98A}" destId="{33BDA745-ED42-41EC-9681-FCC77340187F}" srcOrd="0" destOrd="0" presId="urn:microsoft.com/office/officeart/2008/layout/VerticalCurvedList"/>
    <dgm:cxn modelId="{1EFFF454-96D1-4661-B60F-D95BC95F8D39}" type="presParOf" srcId="{AB30C093-445B-42DD-809E-8FCA5B3F3D60}" destId="{4A21A426-1CB0-456C-9CEA-DBC5E197863F}" srcOrd="5" destOrd="0" presId="urn:microsoft.com/office/officeart/2008/layout/VerticalCurvedList"/>
    <dgm:cxn modelId="{75DB7779-A52A-4360-9EE4-8F15650E612E}" type="presParOf" srcId="{AB30C093-445B-42DD-809E-8FCA5B3F3D60}" destId="{95F2907C-F543-4307-B793-044A8C2FD03C}" srcOrd="6" destOrd="0" presId="urn:microsoft.com/office/officeart/2008/layout/VerticalCurvedList"/>
    <dgm:cxn modelId="{268DDEC1-E2CA-4FB3-A2D5-BFE0EF85A4C9}" type="presParOf" srcId="{95F2907C-F543-4307-B793-044A8C2FD03C}" destId="{DCC5BBFD-E7A7-4C06-8F4D-C227D47B9389}" srcOrd="0" destOrd="0" presId="urn:microsoft.com/office/officeart/2008/layout/VerticalCurvedList"/>
    <dgm:cxn modelId="{22267F1A-8FB2-463F-A0D1-F1374C711435}" type="presParOf" srcId="{AB30C093-445B-42DD-809E-8FCA5B3F3D60}" destId="{BF4317E7-353E-4130-AEAA-9BEB30EC1FB0}" srcOrd="7" destOrd="0" presId="urn:microsoft.com/office/officeart/2008/layout/VerticalCurvedList"/>
    <dgm:cxn modelId="{ABD3375D-C535-40E3-8239-666C9BD4E544}" type="presParOf" srcId="{AB30C093-445B-42DD-809E-8FCA5B3F3D60}" destId="{49A06478-540F-4FE2-B700-446948CA60A9}" srcOrd="8" destOrd="0" presId="urn:microsoft.com/office/officeart/2008/layout/VerticalCurvedList"/>
    <dgm:cxn modelId="{B31F4C5A-CC47-4019-911A-37122071132E}" type="presParOf" srcId="{49A06478-540F-4FE2-B700-446948CA60A9}" destId="{CF655E6D-D6C6-4686-92A7-28E8A1FE91E6}" srcOrd="0" destOrd="0" presId="urn:microsoft.com/office/officeart/2008/layout/VerticalCurvedList"/>
    <dgm:cxn modelId="{356FBEE8-D8FB-4891-BD85-D973850F5EC0}" type="presParOf" srcId="{AB30C093-445B-42DD-809E-8FCA5B3F3D60}" destId="{E654E8AB-AE60-4D44-A5BC-3F8D27ECD120}" srcOrd="9" destOrd="0" presId="urn:microsoft.com/office/officeart/2008/layout/VerticalCurvedList"/>
    <dgm:cxn modelId="{F90AF8BB-C6E6-4483-A069-2A0B16755A59}" type="presParOf" srcId="{AB30C093-445B-42DD-809E-8FCA5B3F3D60}" destId="{E4E91C61-7C27-49D1-83D8-C080DFF19F04}" srcOrd="10" destOrd="0" presId="urn:microsoft.com/office/officeart/2008/layout/VerticalCurvedList"/>
    <dgm:cxn modelId="{D68D889B-08BC-4355-A7CC-6F52BDD24DF3}" type="presParOf" srcId="{E4E91C61-7C27-49D1-83D8-C080DFF19F04}" destId="{1F433001-1CE5-4FDF-B568-A11678E4BE84}" srcOrd="0" destOrd="0" presId="urn:microsoft.com/office/officeart/2008/layout/VerticalCurvedList"/>
    <dgm:cxn modelId="{A5477026-DA57-4915-AE57-ADA8799F1493}" type="presParOf" srcId="{AB30C093-445B-42DD-809E-8FCA5B3F3D60}" destId="{75008C89-2D6F-4F4F-8A8C-8B6E713323ED}" srcOrd="11" destOrd="0" presId="urn:microsoft.com/office/officeart/2008/layout/VerticalCurvedList"/>
    <dgm:cxn modelId="{973E6CE4-6F76-4E7E-872B-987710F4C945}" type="presParOf" srcId="{AB30C093-445B-42DD-809E-8FCA5B3F3D60}" destId="{757FAE78-B9A7-4DE5-B2EF-C23554EC5CF3}" srcOrd="12" destOrd="0" presId="urn:microsoft.com/office/officeart/2008/layout/VerticalCurvedList"/>
    <dgm:cxn modelId="{A4CF1CBC-DF9C-48D2-BFAA-F38068B075EE}" type="presParOf" srcId="{757FAE78-B9A7-4DE5-B2EF-C23554EC5CF3}" destId="{A6116E93-259D-4926-8097-B5568C146F92}" srcOrd="0" destOrd="0" presId="urn:microsoft.com/office/officeart/2008/layout/VerticalCurvedList"/>
    <dgm:cxn modelId="{2502C47D-58B3-4085-8B52-12A4B9C3D168}" type="presParOf" srcId="{AB30C093-445B-42DD-809E-8FCA5B3F3D60}" destId="{C5A13199-D082-4868-B398-56D892CCB9A2}" srcOrd="13" destOrd="0" presId="urn:microsoft.com/office/officeart/2008/layout/VerticalCurvedList"/>
    <dgm:cxn modelId="{2382D142-3139-44A2-9926-470699B8654A}" type="presParOf" srcId="{AB30C093-445B-42DD-809E-8FCA5B3F3D60}" destId="{12275226-C275-474F-BBE7-644747358750}" srcOrd="14" destOrd="0" presId="urn:microsoft.com/office/officeart/2008/layout/VerticalCurvedList"/>
    <dgm:cxn modelId="{7CF0F81D-126D-4097-93DA-1C911FD2E220}" type="presParOf" srcId="{12275226-C275-474F-BBE7-644747358750}" destId="{19480E68-8DF0-4FB5-A87B-3F8A46913C8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562879-B8B0-438F-994E-F93A45664529}" type="doc">
      <dgm:prSet loTypeId="urn:microsoft.com/office/officeart/2005/8/layout/gear1" loCatId="cycle" qsTypeId="urn:microsoft.com/office/officeart/2005/8/quickstyle/simple1" qsCatId="simple" csTypeId="urn:microsoft.com/office/officeart/2005/8/colors/accent0_3" csCatId="mainScheme" phldr="1"/>
      <dgm:spPr/>
    </dgm:pt>
    <dgm:pt modelId="{7716917C-A19F-44EA-8CB9-11DFF11DBD87}">
      <dgm:prSet phldrT="[Text]" custT="1"/>
      <dgm:spPr>
        <a:xfrm>
          <a:off x="3915464" y="2480047"/>
          <a:ext cx="3031168" cy="3031168"/>
        </a:xfrm>
        <a:prstGeom prst="gear9">
          <a:avLst/>
        </a:prstGeom>
        <a:solidFill>
          <a:srgbClr val="1F49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0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People</a:t>
          </a:r>
          <a:endParaRPr lang="en-SG" sz="20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E7EED91-BE29-4135-9D00-B76B2AA61500}" type="parTrans" cxnId="{C476C5EE-DE03-438E-B64A-3BB52658DD4F}">
      <dgm:prSet/>
      <dgm:spPr/>
      <dgm:t>
        <a:bodyPr/>
        <a:lstStyle/>
        <a:p>
          <a:endParaRPr lang="en-SG"/>
        </a:p>
      </dgm:t>
    </dgm:pt>
    <dgm:pt modelId="{22BD3EFE-8202-4A72-B9CB-82FF30C20C01}" type="sibTrans" cxnId="{C476C5EE-DE03-438E-B64A-3BB52658DD4F}">
      <dgm:prSet/>
      <dgm:spPr>
        <a:xfrm>
          <a:off x="3697112" y="2014226"/>
          <a:ext cx="3879896" cy="3879896"/>
        </a:xfrm>
        <a:prstGeom prst="circularArrow">
          <a:avLst>
            <a:gd name="adj1" fmla="val 4687"/>
            <a:gd name="adj2" fmla="val 299029"/>
            <a:gd name="adj3" fmla="val 2540663"/>
            <a:gd name="adj4" fmla="val 15809478"/>
            <a:gd name="adj5" fmla="val 5469"/>
          </a:avLst>
        </a:prstGeom>
        <a:solidFill>
          <a:srgbClr val="1F497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SG" sz="1400"/>
        </a:p>
      </dgm:t>
    </dgm:pt>
    <dgm:pt modelId="{738F319C-5BCA-4767-8FEF-3D8368B492EE}">
      <dgm:prSet phldrT="[Text]" custT="1"/>
      <dgm:spPr>
        <a:xfrm>
          <a:off x="2843686" y="4285466"/>
          <a:ext cx="2346364" cy="1028807"/>
        </a:xfrm>
        <a:prstGeom prst="roundRect">
          <a:avLst>
            <a:gd name="adj" fmla="val 10000"/>
          </a:avLst>
        </a:prstGeom>
        <a:solidFill>
          <a:srgbClr val="EEECE1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President / Provost</a:t>
          </a:r>
          <a:endParaRPr lang="en-SG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353CC07D-4EA7-4588-B5C7-73D737D58977}" type="parTrans" cxnId="{3FB7194E-132C-4753-A08B-E664D5A41FC3}">
      <dgm:prSet/>
      <dgm:spPr/>
      <dgm:t>
        <a:bodyPr/>
        <a:lstStyle/>
        <a:p>
          <a:endParaRPr lang="en-SG"/>
        </a:p>
      </dgm:t>
    </dgm:pt>
    <dgm:pt modelId="{A88BCCE7-7831-44A8-AA69-2B4B8F6826BE}" type="sibTrans" cxnId="{3FB7194E-132C-4753-A08B-E664D5A41FC3}">
      <dgm:prSet/>
      <dgm:spPr/>
      <dgm:t>
        <a:bodyPr/>
        <a:lstStyle/>
        <a:p>
          <a:endParaRPr lang="en-SG"/>
        </a:p>
      </dgm:t>
    </dgm:pt>
    <dgm:pt modelId="{1F78F493-229A-4310-8C70-F41F4CC04AAC}">
      <dgm:prSet phldrT="[Text]" custT="1"/>
      <dgm:spPr>
        <a:xfrm>
          <a:off x="2843686" y="4285466"/>
          <a:ext cx="2346364" cy="1028807"/>
        </a:xfrm>
        <a:prstGeom prst="roundRect">
          <a:avLst>
            <a:gd name="adj" fmla="val 10000"/>
          </a:avLst>
        </a:prstGeom>
        <a:solidFill>
          <a:srgbClr val="EEECE1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Deans / HODs</a:t>
          </a:r>
          <a:endParaRPr lang="en-SG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21D90C74-5468-40DD-BB53-B9F869681F8F}" type="parTrans" cxnId="{BEE44631-2990-462D-A402-347901ED9D5D}">
      <dgm:prSet/>
      <dgm:spPr/>
      <dgm:t>
        <a:bodyPr/>
        <a:lstStyle/>
        <a:p>
          <a:endParaRPr lang="en-SG"/>
        </a:p>
      </dgm:t>
    </dgm:pt>
    <dgm:pt modelId="{A5B93860-556D-4B6F-B1B2-B6ACF2CBDE28}" type="sibTrans" cxnId="{BEE44631-2990-462D-A402-347901ED9D5D}">
      <dgm:prSet/>
      <dgm:spPr/>
      <dgm:t>
        <a:bodyPr/>
        <a:lstStyle/>
        <a:p>
          <a:endParaRPr lang="en-SG"/>
        </a:p>
      </dgm:t>
    </dgm:pt>
    <dgm:pt modelId="{52C25FCD-BA63-461C-8B9C-B8258ACB4D3B}">
      <dgm:prSet phldrT="[Text]" custT="1"/>
      <dgm:spPr>
        <a:xfrm>
          <a:off x="2843686" y="4285466"/>
          <a:ext cx="2346364" cy="1028807"/>
        </a:xfrm>
        <a:prstGeom prst="roundRect">
          <a:avLst>
            <a:gd name="adj" fmla="val 10000"/>
          </a:avLst>
        </a:prstGeom>
        <a:solidFill>
          <a:srgbClr val="EEECE1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Managers / Department   Staff</a:t>
          </a:r>
          <a:endParaRPr lang="en-SG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094A9388-6BD6-4C68-A94B-DFD3ED9B65BE}" type="parTrans" cxnId="{2939996B-5F81-490E-815C-77B3F018C413}">
      <dgm:prSet/>
      <dgm:spPr/>
      <dgm:t>
        <a:bodyPr/>
        <a:lstStyle/>
        <a:p>
          <a:endParaRPr lang="en-SG"/>
        </a:p>
      </dgm:t>
    </dgm:pt>
    <dgm:pt modelId="{7C85C100-58EC-42BE-AC9D-B6D8225C63C0}" type="sibTrans" cxnId="{2939996B-5F81-490E-815C-77B3F018C413}">
      <dgm:prSet/>
      <dgm:spPr/>
      <dgm:t>
        <a:bodyPr/>
        <a:lstStyle/>
        <a:p>
          <a:endParaRPr lang="en-SG"/>
        </a:p>
      </dgm:t>
    </dgm:pt>
    <dgm:pt modelId="{028BCF2F-5244-4210-B1E0-B63367E4B43C}">
      <dgm:prSet phldrT="[Text]" custT="1"/>
      <dgm:spPr>
        <a:xfrm>
          <a:off x="2151875" y="1763589"/>
          <a:ext cx="2204486" cy="2204486"/>
        </a:xfrm>
        <a:prstGeom prst="gear6">
          <a:avLst/>
        </a:prstGeom>
        <a:solidFill>
          <a:srgbClr val="1F49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0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Process</a:t>
          </a:r>
          <a:endParaRPr lang="en-SG" sz="20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0DE966BA-2C07-4BA7-8CDB-EF876BEA2B9C}" type="parTrans" cxnId="{913E4F8C-466F-49F2-AC92-F2557E3DA67D}">
      <dgm:prSet/>
      <dgm:spPr/>
      <dgm:t>
        <a:bodyPr/>
        <a:lstStyle/>
        <a:p>
          <a:endParaRPr lang="en-SG"/>
        </a:p>
      </dgm:t>
    </dgm:pt>
    <dgm:pt modelId="{02655177-3E49-433B-87E3-1A2EF18892F0}" type="sibTrans" cxnId="{913E4F8C-466F-49F2-AC92-F2557E3DA67D}">
      <dgm:prSet/>
      <dgm:spPr>
        <a:xfrm>
          <a:off x="1761465" y="1270168"/>
          <a:ext cx="2818986" cy="281898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1F497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SG" sz="1400"/>
        </a:p>
      </dgm:t>
    </dgm:pt>
    <dgm:pt modelId="{F901EC95-5F15-4DEC-90DC-C4E10789D367}">
      <dgm:prSet phldrT="[Text]" custT="1"/>
      <dgm:spPr>
        <a:xfrm>
          <a:off x="699619" y="2936522"/>
          <a:ext cx="2070489" cy="1564362"/>
        </a:xfrm>
        <a:prstGeom prst="roundRect">
          <a:avLst>
            <a:gd name="adj" fmla="val 10000"/>
          </a:avLst>
        </a:prstGeom>
        <a:solidFill>
          <a:srgbClr val="EEECE1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BI Strategy &amp; Framework</a:t>
          </a:r>
          <a:endParaRPr lang="en-SG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87A8A5B-3EAE-46A7-ACE2-C747488D413B}" type="parTrans" cxnId="{65509125-9B80-481E-9E1D-387CC2F2760A}">
      <dgm:prSet/>
      <dgm:spPr/>
      <dgm:t>
        <a:bodyPr/>
        <a:lstStyle/>
        <a:p>
          <a:endParaRPr lang="en-SG"/>
        </a:p>
      </dgm:t>
    </dgm:pt>
    <dgm:pt modelId="{2F6173FF-5BF4-4038-AB1F-ED9887112167}" type="sibTrans" cxnId="{65509125-9B80-481E-9E1D-387CC2F2760A}">
      <dgm:prSet/>
      <dgm:spPr/>
      <dgm:t>
        <a:bodyPr/>
        <a:lstStyle/>
        <a:p>
          <a:endParaRPr lang="en-SG"/>
        </a:p>
      </dgm:t>
    </dgm:pt>
    <dgm:pt modelId="{58563DE5-365B-4BC9-8EBD-8DE127876039}">
      <dgm:prSet phldrT="[Text]" custT="1"/>
      <dgm:spPr>
        <a:xfrm>
          <a:off x="699619" y="2936522"/>
          <a:ext cx="2070489" cy="1564362"/>
        </a:xfrm>
        <a:prstGeom prst="roundRect">
          <a:avLst>
            <a:gd name="adj" fmla="val 10000"/>
          </a:avLst>
        </a:prstGeom>
        <a:solidFill>
          <a:srgbClr val="EEECE1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BI Data Governance &amp; Security guidelines</a:t>
          </a:r>
          <a:endParaRPr lang="en-SG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EC073222-0E26-45C1-B827-EC569A181722}" type="parTrans" cxnId="{FC724887-7E41-4F99-9D70-A2460EE00DDF}">
      <dgm:prSet/>
      <dgm:spPr/>
      <dgm:t>
        <a:bodyPr/>
        <a:lstStyle/>
        <a:p>
          <a:endParaRPr lang="en-SG"/>
        </a:p>
      </dgm:t>
    </dgm:pt>
    <dgm:pt modelId="{00D98217-22E0-4CE3-9F74-E065CF68AE2F}" type="sibTrans" cxnId="{FC724887-7E41-4F99-9D70-A2460EE00DDF}">
      <dgm:prSet/>
      <dgm:spPr/>
      <dgm:t>
        <a:bodyPr/>
        <a:lstStyle/>
        <a:p>
          <a:endParaRPr lang="en-SG"/>
        </a:p>
      </dgm:t>
    </dgm:pt>
    <dgm:pt modelId="{BD46F3EC-2705-41EB-8774-6217DD5CD9BF}">
      <dgm:prSet phldrT="[Text]" custT="1"/>
      <dgm:spPr>
        <a:xfrm>
          <a:off x="699619" y="2936522"/>
          <a:ext cx="2070489" cy="1564362"/>
        </a:xfrm>
        <a:prstGeom prst="roundRect">
          <a:avLst>
            <a:gd name="adj" fmla="val 10000"/>
          </a:avLst>
        </a:prstGeom>
        <a:solidFill>
          <a:srgbClr val="EEECE1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BI Implementation methodology</a:t>
          </a:r>
          <a:endParaRPr lang="en-SG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18697D44-A59A-4C7A-BEDF-546A3A923969}" type="parTrans" cxnId="{68C5D18D-CC30-40BB-A5BA-AF849A75F5A3}">
      <dgm:prSet/>
      <dgm:spPr/>
      <dgm:t>
        <a:bodyPr/>
        <a:lstStyle/>
        <a:p>
          <a:endParaRPr lang="en-SG"/>
        </a:p>
      </dgm:t>
    </dgm:pt>
    <dgm:pt modelId="{DDC838DF-38BD-44E8-93CD-1A22E2F04B87}" type="sibTrans" cxnId="{68C5D18D-CC30-40BB-A5BA-AF849A75F5A3}">
      <dgm:prSet/>
      <dgm:spPr/>
      <dgm:t>
        <a:bodyPr/>
        <a:lstStyle/>
        <a:p>
          <a:endParaRPr lang="en-SG"/>
        </a:p>
      </dgm:t>
    </dgm:pt>
    <dgm:pt modelId="{F3EDB821-1175-4666-8A33-B5834E88E52A}">
      <dgm:prSet phldrT="[Text]" custT="1"/>
      <dgm:spPr>
        <a:xfrm rot="20700000">
          <a:off x="3220350" y="287268"/>
          <a:ext cx="2492472" cy="2070846"/>
        </a:xfrm>
        <a:prstGeom prst="gear6">
          <a:avLst/>
        </a:prstGeom>
        <a:solidFill>
          <a:srgbClr val="1F49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SG" sz="20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F299084-DA1D-4B3B-8D20-33C8F7D434C4}" type="parTrans" cxnId="{DC18B67A-9414-4423-ADAB-79C4DCB6F07B}">
      <dgm:prSet/>
      <dgm:spPr/>
      <dgm:t>
        <a:bodyPr/>
        <a:lstStyle/>
        <a:p>
          <a:endParaRPr lang="en-SG"/>
        </a:p>
      </dgm:t>
    </dgm:pt>
    <dgm:pt modelId="{F2CFD55D-828B-4407-A217-972D529D9270}" type="sibTrans" cxnId="{DC18B67A-9414-4423-ADAB-79C4DCB6F07B}">
      <dgm:prSet/>
      <dgm:spPr>
        <a:xfrm>
          <a:off x="2886995" y="-236042"/>
          <a:ext cx="3039435" cy="303943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1F497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SG" sz="1400"/>
        </a:p>
      </dgm:t>
    </dgm:pt>
    <dgm:pt modelId="{1A2BCBA4-C941-43BB-927E-EC6B2976CD08}">
      <dgm:prSet phldrT="[Text]" custT="1"/>
      <dgm:spPr>
        <a:xfrm>
          <a:off x="5284709" y="589872"/>
          <a:ext cx="2527586" cy="1511101"/>
        </a:xfrm>
        <a:prstGeom prst="roundRect">
          <a:avLst>
            <a:gd name="adj" fmla="val 10000"/>
          </a:avLst>
        </a:prstGeom>
        <a:solidFill>
          <a:srgbClr val="EEECE1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114300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SG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87F24914-1808-419C-A482-53A840735613}" type="parTrans" cxnId="{2513F859-8577-4E3A-B31E-DB706CAD57D6}">
      <dgm:prSet/>
      <dgm:spPr/>
      <dgm:t>
        <a:bodyPr/>
        <a:lstStyle/>
        <a:p>
          <a:endParaRPr lang="en-SG"/>
        </a:p>
      </dgm:t>
    </dgm:pt>
    <dgm:pt modelId="{957CF1F3-371C-4FB1-AC6D-C7806DB41165}" type="sibTrans" cxnId="{2513F859-8577-4E3A-B31E-DB706CAD57D6}">
      <dgm:prSet/>
      <dgm:spPr/>
      <dgm:t>
        <a:bodyPr/>
        <a:lstStyle/>
        <a:p>
          <a:endParaRPr lang="en-SG"/>
        </a:p>
      </dgm:t>
    </dgm:pt>
    <dgm:pt modelId="{179E2A03-D1AB-482C-A48A-5B10D731CADE}">
      <dgm:prSet phldrT="[Text]" custT="1"/>
      <dgm:spPr>
        <a:xfrm>
          <a:off x="5284709" y="589872"/>
          <a:ext cx="2527586" cy="1511101"/>
        </a:xfrm>
        <a:prstGeom prst="roundRect">
          <a:avLst>
            <a:gd name="adj" fmla="val 10000"/>
          </a:avLst>
        </a:prstGeom>
        <a:solidFill>
          <a:srgbClr val="EEECE1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114300" indent="-11430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Data Management (Database / Data Marts, Operational Data Store)</a:t>
          </a:r>
          <a:endParaRPr lang="en-SG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C1C9F8FF-0046-48B8-A75A-018887145493}" type="parTrans" cxnId="{2B8B890F-4880-4E11-9B89-6389AFE4D372}">
      <dgm:prSet/>
      <dgm:spPr/>
      <dgm:t>
        <a:bodyPr/>
        <a:lstStyle/>
        <a:p>
          <a:endParaRPr lang="en-SG"/>
        </a:p>
      </dgm:t>
    </dgm:pt>
    <dgm:pt modelId="{7AB094A7-0604-49B8-ADAA-D9F03B018D2A}" type="sibTrans" cxnId="{2B8B890F-4880-4E11-9B89-6389AFE4D372}">
      <dgm:prSet/>
      <dgm:spPr/>
      <dgm:t>
        <a:bodyPr/>
        <a:lstStyle/>
        <a:p>
          <a:endParaRPr lang="en-SG"/>
        </a:p>
      </dgm:t>
    </dgm:pt>
    <dgm:pt modelId="{D105C15F-98FA-400B-B531-0A0EA5B15E6E}">
      <dgm:prSet phldrT="[Text]" custT="1"/>
      <dgm:spPr>
        <a:xfrm>
          <a:off x="5284709" y="589872"/>
          <a:ext cx="2527586" cy="1511101"/>
        </a:xfrm>
        <a:prstGeom prst="roundRect">
          <a:avLst>
            <a:gd name="adj" fmla="val 10000"/>
          </a:avLst>
        </a:prstGeom>
        <a:solidFill>
          <a:srgbClr val="EEECE1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BI Tools</a:t>
          </a:r>
          <a:endParaRPr lang="en-SG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82B1CADA-22D3-4DCA-966F-0E4BB812BAB1}" type="parTrans" cxnId="{A62B4C58-D263-46F2-A952-32712C326638}">
      <dgm:prSet/>
      <dgm:spPr/>
      <dgm:t>
        <a:bodyPr/>
        <a:lstStyle/>
        <a:p>
          <a:endParaRPr lang="en-SG"/>
        </a:p>
      </dgm:t>
    </dgm:pt>
    <dgm:pt modelId="{F180BE29-F294-4F01-84B4-8AC4E1651824}" type="sibTrans" cxnId="{A62B4C58-D263-46F2-A952-32712C326638}">
      <dgm:prSet/>
      <dgm:spPr/>
      <dgm:t>
        <a:bodyPr/>
        <a:lstStyle/>
        <a:p>
          <a:endParaRPr lang="en-SG"/>
        </a:p>
      </dgm:t>
    </dgm:pt>
    <dgm:pt modelId="{39244C0E-001D-409D-86A0-40F92492EB44}" type="pres">
      <dgm:prSet presAssocID="{11562879-B8B0-438F-994E-F93A4566452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3486AC6-07AB-433B-ADCC-FE6BDA662A7B}" type="pres">
      <dgm:prSet presAssocID="{7716917C-A19F-44EA-8CB9-11DFF11DBD87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EB2386B4-887F-4A53-9C9A-B53D5B9E2995}" type="pres">
      <dgm:prSet presAssocID="{7716917C-A19F-44EA-8CB9-11DFF11DBD87}" presName="gear1srcNode" presStyleLbl="node1" presStyleIdx="0" presStyleCnt="3"/>
      <dgm:spPr/>
      <dgm:t>
        <a:bodyPr/>
        <a:lstStyle/>
        <a:p>
          <a:endParaRPr lang="en-SG"/>
        </a:p>
      </dgm:t>
    </dgm:pt>
    <dgm:pt modelId="{4306585B-8F8A-4883-8518-566333B2A9B9}" type="pres">
      <dgm:prSet presAssocID="{7716917C-A19F-44EA-8CB9-11DFF11DBD87}" presName="gear1dstNode" presStyleLbl="node1" presStyleIdx="0" presStyleCnt="3"/>
      <dgm:spPr/>
      <dgm:t>
        <a:bodyPr/>
        <a:lstStyle/>
        <a:p>
          <a:endParaRPr lang="en-SG"/>
        </a:p>
      </dgm:t>
    </dgm:pt>
    <dgm:pt modelId="{164A8BA3-001B-4645-A4B3-B76EE0AD5918}" type="pres">
      <dgm:prSet presAssocID="{7716917C-A19F-44EA-8CB9-11DFF11DBD87}" presName="gear1ch" presStyleLbl="fgAcc1" presStyleIdx="0" presStyleCnt="3" custScaleX="121641" custScaleY="91277" custLinFactNeighborX="-18052" custLinFactNeighborY="-4029">
        <dgm:presLayoutVars>
          <dgm:chMax val="0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B59E8F04-A119-413E-94D4-BF140A94A414}" type="pres">
      <dgm:prSet presAssocID="{028BCF2F-5244-4210-B1E0-B63367E4B43C}" presName="gear2" presStyleLbl="node1" presStyleIdx="1" presStyleCnt="3" custLinFactNeighborX="-10383" custLinFactNeighborY="12215">
        <dgm:presLayoutVars>
          <dgm:chMax val="1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F86139EA-2008-4F71-A454-985F03798242}" type="pres">
      <dgm:prSet presAssocID="{028BCF2F-5244-4210-B1E0-B63367E4B43C}" presName="gear2srcNode" presStyleLbl="node1" presStyleIdx="1" presStyleCnt="3"/>
      <dgm:spPr/>
      <dgm:t>
        <a:bodyPr/>
        <a:lstStyle/>
        <a:p>
          <a:endParaRPr lang="en-SG"/>
        </a:p>
      </dgm:t>
    </dgm:pt>
    <dgm:pt modelId="{F819C3F4-0B30-4E04-AAC6-290F4BDD5EF4}" type="pres">
      <dgm:prSet presAssocID="{028BCF2F-5244-4210-B1E0-B63367E4B43C}" presName="gear2dstNode" presStyleLbl="node1" presStyleIdx="1" presStyleCnt="3"/>
      <dgm:spPr/>
      <dgm:t>
        <a:bodyPr/>
        <a:lstStyle/>
        <a:p>
          <a:endParaRPr lang="en-SG"/>
        </a:p>
      </dgm:t>
    </dgm:pt>
    <dgm:pt modelId="{A8A291A9-AA01-4D4C-99AD-E1A76D584F1B}" type="pres">
      <dgm:prSet presAssocID="{028BCF2F-5244-4210-B1E0-B63367E4B43C}" presName="gear2ch" presStyleLbl="fgAcc1" presStyleIdx="1" presStyleCnt="3" custScaleX="133652" custScaleY="116054" custLinFactNeighborX="-65604" custLinFactNeighborY="-3840">
        <dgm:presLayoutVars>
          <dgm:chMax val="0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3A38365A-D649-480D-B3AD-0EA7FB27CBDA}" type="pres">
      <dgm:prSet presAssocID="{F3EDB821-1175-4666-8A33-B5834E88E52A}" presName="gear3" presStyleLbl="node1" presStyleIdx="2" presStyleCnt="3" custScaleX="139682" custScaleY="133308" custLinFactNeighborX="-8673" custLinFactNeighborY="542"/>
      <dgm:spPr/>
      <dgm:t>
        <a:bodyPr/>
        <a:lstStyle/>
        <a:p>
          <a:endParaRPr lang="en-SG"/>
        </a:p>
      </dgm:t>
    </dgm:pt>
    <dgm:pt modelId="{73E97CC2-159C-416A-8BBA-33D91AFA5EDC}" type="pres">
      <dgm:prSet presAssocID="{F3EDB821-1175-4666-8A33-B5834E88E52A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C1C30525-3949-4F0B-9A5F-D9F3CB9FE25A}" type="pres">
      <dgm:prSet presAssocID="{F3EDB821-1175-4666-8A33-B5834E88E52A}" presName="gear3srcNode" presStyleLbl="node1" presStyleIdx="2" presStyleCnt="3"/>
      <dgm:spPr/>
      <dgm:t>
        <a:bodyPr/>
        <a:lstStyle/>
        <a:p>
          <a:endParaRPr lang="en-SG"/>
        </a:p>
      </dgm:t>
    </dgm:pt>
    <dgm:pt modelId="{3536F35C-930D-4D83-8759-355B04FEB9C8}" type="pres">
      <dgm:prSet presAssocID="{F3EDB821-1175-4666-8A33-B5834E88E52A}" presName="gear3dstNode" presStyleLbl="node1" presStyleIdx="2" presStyleCnt="3"/>
      <dgm:spPr/>
      <dgm:t>
        <a:bodyPr/>
        <a:lstStyle/>
        <a:p>
          <a:endParaRPr lang="en-SG"/>
        </a:p>
      </dgm:t>
    </dgm:pt>
    <dgm:pt modelId="{7DD66F2C-A0D6-4680-AB6C-221C30037AF7}" type="pres">
      <dgm:prSet presAssocID="{F3EDB821-1175-4666-8A33-B5834E88E52A}" presName="gear3ch" presStyleLbl="fgAcc1" presStyleIdx="2" presStyleCnt="3" custScaleX="154120" custScaleY="149940" custLinFactNeighborX="53971" custLinFactNeighborY="-41964">
        <dgm:presLayoutVars>
          <dgm:chMax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SG"/>
        </a:p>
      </dgm:t>
    </dgm:pt>
    <dgm:pt modelId="{3441E32A-D23A-4E69-B2FC-938643050B2D}" type="pres">
      <dgm:prSet presAssocID="{22BD3EFE-8202-4A72-B9CB-82FF30C20C01}" presName="connector1" presStyleLbl="sibTrans2D1" presStyleIdx="0" presStyleCnt="3"/>
      <dgm:spPr/>
      <dgm:t>
        <a:bodyPr/>
        <a:lstStyle/>
        <a:p>
          <a:endParaRPr lang="en-SG"/>
        </a:p>
      </dgm:t>
    </dgm:pt>
    <dgm:pt modelId="{0FC1D27B-DC92-4A3C-AC2F-EDD6BF6714FF}" type="pres">
      <dgm:prSet presAssocID="{02655177-3E49-433B-87E3-1A2EF18892F0}" presName="connector2" presStyleLbl="sibTrans2D1" presStyleIdx="1" presStyleCnt="3"/>
      <dgm:spPr/>
      <dgm:t>
        <a:bodyPr/>
        <a:lstStyle/>
        <a:p>
          <a:endParaRPr lang="en-SG"/>
        </a:p>
      </dgm:t>
    </dgm:pt>
    <dgm:pt modelId="{B7605068-3307-40CD-8D83-666E7A55837C}" type="pres">
      <dgm:prSet presAssocID="{F2CFD55D-828B-4407-A217-972D529D9270}" presName="connector3" presStyleLbl="sibTrans2D1" presStyleIdx="2" presStyleCnt="3" custAng="0" custScaleX="123676"/>
      <dgm:spPr/>
      <dgm:t>
        <a:bodyPr/>
        <a:lstStyle/>
        <a:p>
          <a:endParaRPr lang="en-SG"/>
        </a:p>
      </dgm:t>
    </dgm:pt>
  </dgm:ptLst>
  <dgm:cxnLst>
    <dgm:cxn modelId="{B9814224-B55C-4D44-9248-ED886FB930C5}" type="presOf" srcId="{028BCF2F-5244-4210-B1E0-B63367E4B43C}" destId="{F819C3F4-0B30-4E04-AAC6-290F4BDD5EF4}" srcOrd="2" destOrd="0" presId="urn:microsoft.com/office/officeart/2005/8/layout/gear1"/>
    <dgm:cxn modelId="{2939996B-5F81-490E-815C-77B3F018C413}" srcId="{7716917C-A19F-44EA-8CB9-11DFF11DBD87}" destId="{52C25FCD-BA63-461C-8B9C-B8258ACB4D3B}" srcOrd="2" destOrd="0" parTransId="{094A9388-6BD6-4C68-A94B-DFD3ED9B65BE}" sibTransId="{7C85C100-58EC-42BE-AC9D-B6D8225C63C0}"/>
    <dgm:cxn modelId="{7FA9B18E-6123-4026-A445-548DE69C16F4}" type="presOf" srcId="{F3EDB821-1175-4666-8A33-B5834E88E52A}" destId="{C1C30525-3949-4F0B-9A5F-D9F3CB9FE25A}" srcOrd="2" destOrd="0" presId="urn:microsoft.com/office/officeart/2005/8/layout/gear1"/>
    <dgm:cxn modelId="{F0DA817B-C012-4DF1-83F5-48DB14B18266}" type="presOf" srcId="{F3EDB821-1175-4666-8A33-B5834E88E52A}" destId="{73E97CC2-159C-416A-8BBA-33D91AFA5EDC}" srcOrd="1" destOrd="0" presId="urn:microsoft.com/office/officeart/2005/8/layout/gear1"/>
    <dgm:cxn modelId="{FC724887-7E41-4F99-9D70-A2460EE00DDF}" srcId="{028BCF2F-5244-4210-B1E0-B63367E4B43C}" destId="{58563DE5-365B-4BC9-8EBD-8DE127876039}" srcOrd="1" destOrd="0" parTransId="{EC073222-0E26-45C1-B827-EC569A181722}" sibTransId="{00D98217-22E0-4CE3-9F74-E065CF68AE2F}"/>
    <dgm:cxn modelId="{2B8B890F-4880-4E11-9B89-6389AFE4D372}" srcId="{F3EDB821-1175-4666-8A33-B5834E88E52A}" destId="{179E2A03-D1AB-482C-A48A-5B10D731CADE}" srcOrd="1" destOrd="0" parTransId="{C1C9F8FF-0046-48B8-A75A-018887145493}" sibTransId="{7AB094A7-0604-49B8-ADAA-D9F03B018D2A}"/>
    <dgm:cxn modelId="{BE2EE0F2-5734-4E2E-9738-BAE26355198E}" type="presOf" srcId="{11562879-B8B0-438F-994E-F93A45664529}" destId="{39244C0E-001D-409D-86A0-40F92492EB44}" srcOrd="0" destOrd="0" presId="urn:microsoft.com/office/officeart/2005/8/layout/gear1"/>
    <dgm:cxn modelId="{65509125-9B80-481E-9E1D-387CC2F2760A}" srcId="{028BCF2F-5244-4210-B1E0-B63367E4B43C}" destId="{F901EC95-5F15-4DEC-90DC-C4E10789D367}" srcOrd="0" destOrd="0" parTransId="{987A8A5B-3EAE-46A7-ACE2-C747488D413B}" sibTransId="{2F6173FF-5BF4-4038-AB1F-ED9887112167}"/>
    <dgm:cxn modelId="{2ECA47E0-C5D7-4DF3-8B66-0061B34EAD00}" type="presOf" srcId="{52C25FCD-BA63-461C-8B9C-B8258ACB4D3B}" destId="{164A8BA3-001B-4645-A4B3-B76EE0AD5918}" srcOrd="0" destOrd="2" presId="urn:microsoft.com/office/officeart/2005/8/layout/gear1"/>
    <dgm:cxn modelId="{D4AF5204-2875-4E95-B74C-84FC37EEB236}" type="presOf" srcId="{F3EDB821-1175-4666-8A33-B5834E88E52A}" destId="{3536F35C-930D-4D83-8759-355B04FEB9C8}" srcOrd="3" destOrd="0" presId="urn:microsoft.com/office/officeart/2005/8/layout/gear1"/>
    <dgm:cxn modelId="{9D7063AA-4B7B-45DD-9958-1E722727ADA8}" type="presOf" srcId="{028BCF2F-5244-4210-B1E0-B63367E4B43C}" destId="{B59E8F04-A119-413E-94D4-BF140A94A414}" srcOrd="0" destOrd="0" presId="urn:microsoft.com/office/officeart/2005/8/layout/gear1"/>
    <dgm:cxn modelId="{F1461C28-8027-461F-B936-85C3A4A807F3}" type="presOf" srcId="{D105C15F-98FA-400B-B531-0A0EA5B15E6E}" destId="{7DD66F2C-A0D6-4680-AB6C-221C30037AF7}" srcOrd="0" destOrd="2" presId="urn:microsoft.com/office/officeart/2005/8/layout/gear1"/>
    <dgm:cxn modelId="{3FB7194E-132C-4753-A08B-E664D5A41FC3}" srcId="{7716917C-A19F-44EA-8CB9-11DFF11DBD87}" destId="{738F319C-5BCA-4767-8FEF-3D8368B492EE}" srcOrd="0" destOrd="0" parTransId="{353CC07D-4EA7-4588-B5C7-73D737D58977}" sibTransId="{A88BCCE7-7831-44A8-AA69-2B4B8F6826BE}"/>
    <dgm:cxn modelId="{97FAA68E-D7AE-4754-9FAD-7B9AA4D18741}" type="presOf" srcId="{F901EC95-5F15-4DEC-90DC-C4E10789D367}" destId="{A8A291A9-AA01-4D4C-99AD-E1A76D584F1B}" srcOrd="0" destOrd="0" presId="urn:microsoft.com/office/officeart/2005/8/layout/gear1"/>
    <dgm:cxn modelId="{2513F859-8577-4E3A-B31E-DB706CAD57D6}" srcId="{F3EDB821-1175-4666-8A33-B5834E88E52A}" destId="{1A2BCBA4-C941-43BB-927E-EC6B2976CD08}" srcOrd="0" destOrd="0" parTransId="{87F24914-1808-419C-A482-53A840735613}" sibTransId="{957CF1F3-371C-4FB1-AC6D-C7806DB41165}"/>
    <dgm:cxn modelId="{0775A308-06D5-4A66-8184-5A3824DFE002}" type="presOf" srcId="{BD46F3EC-2705-41EB-8774-6217DD5CD9BF}" destId="{A8A291A9-AA01-4D4C-99AD-E1A76D584F1B}" srcOrd="0" destOrd="2" presId="urn:microsoft.com/office/officeart/2005/8/layout/gear1"/>
    <dgm:cxn modelId="{01DB45BD-4497-44B8-B504-19B11DF1B4DD}" type="presOf" srcId="{22BD3EFE-8202-4A72-B9CB-82FF30C20C01}" destId="{3441E32A-D23A-4E69-B2FC-938643050B2D}" srcOrd="0" destOrd="0" presId="urn:microsoft.com/office/officeart/2005/8/layout/gear1"/>
    <dgm:cxn modelId="{B51465BC-1555-47CD-8561-B82EBB753216}" type="presOf" srcId="{58563DE5-365B-4BC9-8EBD-8DE127876039}" destId="{A8A291A9-AA01-4D4C-99AD-E1A76D584F1B}" srcOrd="0" destOrd="1" presId="urn:microsoft.com/office/officeart/2005/8/layout/gear1"/>
    <dgm:cxn modelId="{E6A91B0C-4928-4B29-B8CE-161DA6EACC4E}" type="presOf" srcId="{F3EDB821-1175-4666-8A33-B5834E88E52A}" destId="{3A38365A-D649-480D-B3AD-0EA7FB27CBDA}" srcOrd="0" destOrd="0" presId="urn:microsoft.com/office/officeart/2005/8/layout/gear1"/>
    <dgm:cxn modelId="{900DF39E-7097-439B-A196-377E17C4A9DA}" type="presOf" srcId="{7716917C-A19F-44EA-8CB9-11DFF11DBD87}" destId="{93486AC6-07AB-433B-ADCC-FE6BDA662A7B}" srcOrd="0" destOrd="0" presId="urn:microsoft.com/office/officeart/2005/8/layout/gear1"/>
    <dgm:cxn modelId="{75E1216F-6E42-45B3-BD1B-BBF121E79EB2}" type="presOf" srcId="{1F78F493-229A-4310-8C70-F41F4CC04AAC}" destId="{164A8BA3-001B-4645-A4B3-B76EE0AD5918}" srcOrd="0" destOrd="1" presId="urn:microsoft.com/office/officeart/2005/8/layout/gear1"/>
    <dgm:cxn modelId="{B89C1093-3580-4A2E-947F-30F3331AAF02}" type="presOf" srcId="{028BCF2F-5244-4210-B1E0-B63367E4B43C}" destId="{F86139EA-2008-4F71-A454-985F03798242}" srcOrd="1" destOrd="0" presId="urn:microsoft.com/office/officeart/2005/8/layout/gear1"/>
    <dgm:cxn modelId="{DC18B67A-9414-4423-ADAB-79C4DCB6F07B}" srcId="{11562879-B8B0-438F-994E-F93A45664529}" destId="{F3EDB821-1175-4666-8A33-B5834E88E52A}" srcOrd="2" destOrd="0" parTransId="{9F299084-DA1D-4B3B-8D20-33C8F7D434C4}" sibTransId="{F2CFD55D-828B-4407-A217-972D529D9270}"/>
    <dgm:cxn modelId="{A62B4C58-D263-46F2-A952-32712C326638}" srcId="{F3EDB821-1175-4666-8A33-B5834E88E52A}" destId="{D105C15F-98FA-400B-B531-0A0EA5B15E6E}" srcOrd="2" destOrd="0" parTransId="{82B1CADA-22D3-4DCA-966F-0E4BB812BAB1}" sibTransId="{F180BE29-F294-4F01-84B4-8AC4E1651824}"/>
    <dgm:cxn modelId="{7534C0BC-B30E-443A-8745-A7575FC6B3EB}" type="presOf" srcId="{7716917C-A19F-44EA-8CB9-11DFF11DBD87}" destId="{EB2386B4-887F-4A53-9C9A-B53D5B9E2995}" srcOrd="1" destOrd="0" presId="urn:microsoft.com/office/officeart/2005/8/layout/gear1"/>
    <dgm:cxn modelId="{B48D399B-29C0-4A6D-920B-0D56705A1C37}" type="presOf" srcId="{F2CFD55D-828B-4407-A217-972D529D9270}" destId="{B7605068-3307-40CD-8D83-666E7A55837C}" srcOrd="0" destOrd="0" presId="urn:microsoft.com/office/officeart/2005/8/layout/gear1"/>
    <dgm:cxn modelId="{F6F9538D-1C87-48E9-9794-4E5366E7FB69}" type="presOf" srcId="{738F319C-5BCA-4767-8FEF-3D8368B492EE}" destId="{164A8BA3-001B-4645-A4B3-B76EE0AD5918}" srcOrd="0" destOrd="0" presId="urn:microsoft.com/office/officeart/2005/8/layout/gear1"/>
    <dgm:cxn modelId="{C476C5EE-DE03-438E-B64A-3BB52658DD4F}" srcId="{11562879-B8B0-438F-994E-F93A45664529}" destId="{7716917C-A19F-44EA-8CB9-11DFF11DBD87}" srcOrd="0" destOrd="0" parTransId="{EE7EED91-BE29-4135-9D00-B76B2AA61500}" sibTransId="{22BD3EFE-8202-4A72-B9CB-82FF30C20C01}"/>
    <dgm:cxn modelId="{48CD600C-9EE6-4908-AB10-C8AB221E328C}" type="presOf" srcId="{02655177-3E49-433B-87E3-1A2EF18892F0}" destId="{0FC1D27B-DC92-4A3C-AC2F-EDD6BF6714FF}" srcOrd="0" destOrd="0" presId="urn:microsoft.com/office/officeart/2005/8/layout/gear1"/>
    <dgm:cxn modelId="{9CA23F1A-92DB-41A0-B46F-44683755755F}" type="presOf" srcId="{179E2A03-D1AB-482C-A48A-5B10D731CADE}" destId="{7DD66F2C-A0D6-4680-AB6C-221C30037AF7}" srcOrd="0" destOrd="1" presId="urn:microsoft.com/office/officeart/2005/8/layout/gear1"/>
    <dgm:cxn modelId="{46A3E9BC-109D-41B9-8918-1C74A557C1B1}" type="presOf" srcId="{1A2BCBA4-C941-43BB-927E-EC6B2976CD08}" destId="{7DD66F2C-A0D6-4680-AB6C-221C30037AF7}" srcOrd="0" destOrd="0" presId="urn:microsoft.com/office/officeart/2005/8/layout/gear1"/>
    <dgm:cxn modelId="{68C5D18D-CC30-40BB-A5BA-AF849A75F5A3}" srcId="{028BCF2F-5244-4210-B1E0-B63367E4B43C}" destId="{BD46F3EC-2705-41EB-8774-6217DD5CD9BF}" srcOrd="2" destOrd="0" parTransId="{18697D44-A59A-4C7A-BEDF-546A3A923969}" sibTransId="{DDC838DF-38BD-44E8-93CD-1A22E2F04B87}"/>
    <dgm:cxn modelId="{913E4F8C-466F-49F2-AC92-F2557E3DA67D}" srcId="{11562879-B8B0-438F-994E-F93A45664529}" destId="{028BCF2F-5244-4210-B1E0-B63367E4B43C}" srcOrd="1" destOrd="0" parTransId="{0DE966BA-2C07-4BA7-8CDB-EF876BEA2B9C}" sibTransId="{02655177-3E49-433B-87E3-1A2EF18892F0}"/>
    <dgm:cxn modelId="{BEE44631-2990-462D-A402-347901ED9D5D}" srcId="{7716917C-A19F-44EA-8CB9-11DFF11DBD87}" destId="{1F78F493-229A-4310-8C70-F41F4CC04AAC}" srcOrd="1" destOrd="0" parTransId="{21D90C74-5468-40DD-BB53-B9F869681F8F}" sibTransId="{A5B93860-556D-4B6F-B1B2-B6ACF2CBDE28}"/>
    <dgm:cxn modelId="{D57DCE89-225C-41C2-9D4F-F21FEEC6804B}" type="presOf" srcId="{7716917C-A19F-44EA-8CB9-11DFF11DBD87}" destId="{4306585B-8F8A-4883-8518-566333B2A9B9}" srcOrd="2" destOrd="0" presId="urn:microsoft.com/office/officeart/2005/8/layout/gear1"/>
    <dgm:cxn modelId="{8566063C-0B34-475A-A233-78D7F1E879A4}" type="presParOf" srcId="{39244C0E-001D-409D-86A0-40F92492EB44}" destId="{93486AC6-07AB-433B-ADCC-FE6BDA662A7B}" srcOrd="0" destOrd="0" presId="urn:microsoft.com/office/officeart/2005/8/layout/gear1"/>
    <dgm:cxn modelId="{407026BC-AEB6-40F3-A5F0-EB70BA52973E}" type="presParOf" srcId="{39244C0E-001D-409D-86A0-40F92492EB44}" destId="{EB2386B4-887F-4A53-9C9A-B53D5B9E2995}" srcOrd="1" destOrd="0" presId="urn:microsoft.com/office/officeart/2005/8/layout/gear1"/>
    <dgm:cxn modelId="{928DB88E-BE7F-4581-B298-C688325B1A2C}" type="presParOf" srcId="{39244C0E-001D-409D-86A0-40F92492EB44}" destId="{4306585B-8F8A-4883-8518-566333B2A9B9}" srcOrd="2" destOrd="0" presId="urn:microsoft.com/office/officeart/2005/8/layout/gear1"/>
    <dgm:cxn modelId="{980E0289-B7D2-41E1-AE0A-A2389DF41D91}" type="presParOf" srcId="{39244C0E-001D-409D-86A0-40F92492EB44}" destId="{164A8BA3-001B-4645-A4B3-B76EE0AD5918}" srcOrd="3" destOrd="0" presId="urn:microsoft.com/office/officeart/2005/8/layout/gear1"/>
    <dgm:cxn modelId="{E31E2045-74EF-4817-9B19-CA19CE3A407E}" type="presParOf" srcId="{39244C0E-001D-409D-86A0-40F92492EB44}" destId="{B59E8F04-A119-413E-94D4-BF140A94A414}" srcOrd="4" destOrd="0" presId="urn:microsoft.com/office/officeart/2005/8/layout/gear1"/>
    <dgm:cxn modelId="{EE2F6161-1C3C-40AC-B08C-0FB55E732738}" type="presParOf" srcId="{39244C0E-001D-409D-86A0-40F92492EB44}" destId="{F86139EA-2008-4F71-A454-985F03798242}" srcOrd="5" destOrd="0" presId="urn:microsoft.com/office/officeart/2005/8/layout/gear1"/>
    <dgm:cxn modelId="{A2F6C138-1FA8-4359-84BF-AAFD55A0CD06}" type="presParOf" srcId="{39244C0E-001D-409D-86A0-40F92492EB44}" destId="{F819C3F4-0B30-4E04-AAC6-290F4BDD5EF4}" srcOrd="6" destOrd="0" presId="urn:microsoft.com/office/officeart/2005/8/layout/gear1"/>
    <dgm:cxn modelId="{7829A6BC-14B8-4923-8A28-488746FAF880}" type="presParOf" srcId="{39244C0E-001D-409D-86A0-40F92492EB44}" destId="{A8A291A9-AA01-4D4C-99AD-E1A76D584F1B}" srcOrd="7" destOrd="0" presId="urn:microsoft.com/office/officeart/2005/8/layout/gear1"/>
    <dgm:cxn modelId="{A266F830-B276-4849-BCEE-C0797A13BAF0}" type="presParOf" srcId="{39244C0E-001D-409D-86A0-40F92492EB44}" destId="{3A38365A-D649-480D-B3AD-0EA7FB27CBDA}" srcOrd="8" destOrd="0" presId="urn:microsoft.com/office/officeart/2005/8/layout/gear1"/>
    <dgm:cxn modelId="{6DFE406D-E3E7-4529-8C7B-0FCA0FEFE5E4}" type="presParOf" srcId="{39244C0E-001D-409D-86A0-40F92492EB44}" destId="{73E97CC2-159C-416A-8BBA-33D91AFA5EDC}" srcOrd="9" destOrd="0" presId="urn:microsoft.com/office/officeart/2005/8/layout/gear1"/>
    <dgm:cxn modelId="{6C5B7C9D-153A-4B08-BC2F-4B369B579E2A}" type="presParOf" srcId="{39244C0E-001D-409D-86A0-40F92492EB44}" destId="{C1C30525-3949-4F0B-9A5F-D9F3CB9FE25A}" srcOrd="10" destOrd="0" presId="urn:microsoft.com/office/officeart/2005/8/layout/gear1"/>
    <dgm:cxn modelId="{92BC7F60-E9E6-4046-9FD8-9108E96288BC}" type="presParOf" srcId="{39244C0E-001D-409D-86A0-40F92492EB44}" destId="{3536F35C-930D-4D83-8759-355B04FEB9C8}" srcOrd="11" destOrd="0" presId="urn:microsoft.com/office/officeart/2005/8/layout/gear1"/>
    <dgm:cxn modelId="{974651AA-EBF8-4A2F-8921-5A40DA28CA68}" type="presParOf" srcId="{39244C0E-001D-409D-86A0-40F92492EB44}" destId="{7DD66F2C-A0D6-4680-AB6C-221C30037AF7}" srcOrd="12" destOrd="0" presId="urn:microsoft.com/office/officeart/2005/8/layout/gear1"/>
    <dgm:cxn modelId="{5FB097A3-A735-44AB-A18B-0174D0C947C0}" type="presParOf" srcId="{39244C0E-001D-409D-86A0-40F92492EB44}" destId="{3441E32A-D23A-4E69-B2FC-938643050B2D}" srcOrd="13" destOrd="0" presId="urn:microsoft.com/office/officeart/2005/8/layout/gear1"/>
    <dgm:cxn modelId="{D2D0A2DF-7707-47AC-B589-E09111E8D48B}" type="presParOf" srcId="{39244C0E-001D-409D-86A0-40F92492EB44}" destId="{0FC1D27B-DC92-4A3C-AC2F-EDD6BF6714FF}" srcOrd="14" destOrd="0" presId="urn:microsoft.com/office/officeart/2005/8/layout/gear1"/>
    <dgm:cxn modelId="{53E46589-CA9E-4FAC-9F8B-F52C57E39D4A}" type="presParOf" srcId="{39244C0E-001D-409D-86A0-40F92492EB44}" destId="{B7605068-3307-40CD-8D83-666E7A55837C}" srcOrd="15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8DF4AFF-7F84-4C8D-9570-E36543FF8994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SG"/>
        </a:p>
      </dgm:t>
    </dgm:pt>
    <dgm:pt modelId="{46344B5A-675F-4726-BE45-AC72B343094A}">
      <dgm:prSet phldrT="[Text]"/>
      <dgm:spPr>
        <a:xfrm>
          <a:off x="2786" y="77718"/>
          <a:ext cx="2716410" cy="633600"/>
        </a:xfrm>
        <a:prstGeom prst="rect">
          <a:avLst/>
        </a:prstGeom>
        <a:solidFill>
          <a:srgbClr val="1F49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People</a:t>
          </a:r>
          <a:endParaRPr lang="en-SG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4E66300-A773-49E1-86B7-59A7967A4A09}" type="parTrans" cxnId="{D8AAAB99-F327-4658-97C4-75CC602EA0AB}">
      <dgm:prSet/>
      <dgm:spPr/>
      <dgm:t>
        <a:bodyPr/>
        <a:lstStyle/>
        <a:p>
          <a:endParaRPr lang="en-SG"/>
        </a:p>
      </dgm:t>
    </dgm:pt>
    <dgm:pt modelId="{A6B5FF44-08D3-45C2-8FA4-2891039EDD89}" type="sibTrans" cxnId="{D8AAAB99-F327-4658-97C4-75CC602EA0AB}">
      <dgm:prSet/>
      <dgm:spPr/>
      <dgm:t>
        <a:bodyPr/>
        <a:lstStyle/>
        <a:p>
          <a:endParaRPr lang="en-SG"/>
        </a:p>
      </dgm:t>
    </dgm:pt>
    <dgm:pt modelId="{D4949B7E-2A7D-4B8F-8500-25B6DB7DDBF0}">
      <dgm:prSet phldrT="[Text]"/>
      <dgm:spPr>
        <a:xfrm>
          <a:off x="2786" y="711318"/>
          <a:ext cx="2716410" cy="4748163"/>
        </a:xfrm>
        <a:prstGeom prst="rect">
          <a:avLst/>
        </a:prstGeom>
        <a:solidFill>
          <a:srgbClr val="1F497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Management Support with President as Sponsor</a:t>
          </a:r>
          <a:endParaRPr lang="en-SG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E5F55BFC-11AD-4245-89F6-37C29CEBC36F}" type="parTrans" cxnId="{84EEFA13-F70C-4DBB-98B1-824BF78EB2BC}">
      <dgm:prSet/>
      <dgm:spPr/>
      <dgm:t>
        <a:bodyPr/>
        <a:lstStyle/>
        <a:p>
          <a:endParaRPr lang="en-SG"/>
        </a:p>
      </dgm:t>
    </dgm:pt>
    <dgm:pt modelId="{220049B0-F38E-4F47-8283-4F6A1143A39D}" type="sibTrans" cxnId="{84EEFA13-F70C-4DBB-98B1-824BF78EB2BC}">
      <dgm:prSet/>
      <dgm:spPr/>
      <dgm:t>
        <a:bodyPr/>
        <a:lstStyle/>
        <a:p>
          <a:endParaRPr lang="en-SG"/>
        </a:p>
      </dgm:t>
    </dgm:pt>
    <dgm:pt modelId="{0D5EA6C0-BC22-40B6-ADDC-AF1716B0DDA9}">
      <dgm:prSet phldrT="[Text]"/>
      <dgm:spPr>
        <a:xfrm>
          <a:off x="3099494" y="77718"/>
          <a:ext cx="2716410" cy="633600"/>
        </a:xfrm>
        <a:prstGeom prst="rect">
          <a:avLst/>
        </a:prstGeom>
        <a:solidFill>
          <a:srgbClr val="1F49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Process</a:t>
          </a:r>
          <a:endParaRPr lang="en-SG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DAE0637-080B-49D0-824F-372680CF768A}" type="parTrans" cxnId="{9493D66F-FC3E-4FE8-A42B-1A96A1F71D04}">
      <dgm:prSet/>
      <dgm:spPr/>
      <dgm:t>
        <a:bodyPr/>
        <a:lstStyle/>
        <a:p>
          <a:endParaRPr lang="en-SG"/>
        </a:p>
      </dgm:t>
    </dgm:pt>
    <dgm:pt modelId="{3503BBB5-CB97-415D-BE7E-F84D9DD18729}" type="sibTrans" cxnId="{9493D66F-FC3E-4FE8-A42B-1A96A1F71D04}">
      <dgm:prSet/>
      <dgm:spPr/>
      <dgm:t>
        <a:bodyPr/>
        <a:lstStyle/>
        <a:p>
          <a:endParaRPr lang="en-SG"/>
        </a:p>
      </dgm:t>
    </dgm:pt>
    <dgm:pt modelId="{D4F9A0B4-278F-465B-BDF5-A98040DE7B02}">
      <dgm:prSet phldrT="[Text]"/>
      <dgm:spPr>
        <a:xfrm>
          <a:off x="3099494" y="711318"/>
          <a:ext cx="2716410" cy="4748163"/>
        </a:xfrm>
        <a:prstGeom prst="rect">
          <a:avLst/>
        </a:prstGeom>
        <a:solidFill>
          <a:srgbClr val="1F497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Gap analysis of ‘AS-IS’ and ‘TO-BE’</a:t>
          </a:r>
          <a:endParaRPr lang="en-SG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1487EC50-2584-44E9-B7B4-CECFA52F3564}" type="parTrans" cxnId="{25113EBC-3BE4-4270-BCB6-6D6FF14AF9F7}">
      <dgm:prSet/>
      <dgm:spPr/>
      <dgm:t>
        <a:bodyPr/>
        <a:lstStyle/>
        <a:p>
          <a:endParaRPr lang="en-SG"/>
        </a:p>
      </dgm:t>
    </dgm:pt>
    <dgm:pt modelId="{2138A40A-E58C-4878-B9A7-510C1077AC87}" type="sibTrans" cxnId="{25113EBC-3BE4-4270-BCB6-6D6FF14AF9F7}">
      <dgm:prSet/>
      <dgm:spPr/>
      <dgm:t>
        <a:bodyPr/>
        <a:lstStyle/>
        <a:p>
          <a:endParaRPr lang="en-SG"/>
        </a:p>
      </dgm:t>
    </dgm:pt>
    <dgm:pt modelId="{D97EAD0A-070C-425D-9BFB-374B71BEF324}">
      <dgm:prSet phldrT="[Text]"/>
      <dgm:spPr>
        <a:xfrm>
          <a:off x="3099494" y="711318"/>
          <a:ext cx="2716410" cy="4748163"/>
        </a:xfrm>
        <a:prstGeom prst="rect">
          <a:avLst/>
        </a:prstGeom>
        <a:solidFill>
          <a:srgbClr val="1F497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Flexibility in formula change</a:t>
          </a:r>
          <a:endParaRPr lang="en-SG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B9469FAE-56ED-49C1-9392-EF41C4D17A66}" type="parTrans" cxnId="{A574C958-A606-4C03-B722-9AB6C2C4B097}">
      <dgm:prSet/>
      <dgm:spPr/>
      <dgm:t>
        <a:bodyPr/>
        <a:lstStyle/>
        <a:p>
          <a:endParaRPr lang="en-SG"/>
        </a:p>
      </dgm:t>
    </dgm:pt>
    <dgm:pt modelId="{0B00191D-0FEF-43A6-A1FE-04D5205A2536}" type="sibTrans" cxnId="{A574C958-A606-4C03-B722-9AB6C2C4B097}">
      <dgm:prSet/>
      <dgm:spPr/>
      <dgm:t>
        <a:bodyPr/>
        <a:lstStyle/>
        <a:p>
          <a:endParaRPr lang="en-SG"/>
        </a:p>
      </dgm:t>
    </dgm:pt>
    <dgm:pt modelId="{B27062A3-BF77-41AA-9D1A-424249027DA7}">
      <dgm:prSet phldrT="[Text]"/>
      <dgm:spPr>
        <a:xfrm>
          <a:off x="6196202" y="77718"/>
          <a:ext cx="2716410" cy="633600"/>
        </a:xfrm>
        <a:prstGeom prst="rect">
          <a:avLst/>
        </a:prstGeom>
        <a:solidFill>
          <a:srgbClr val="1F49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Technology</a:t>
          </a:r>
          <a:endParaRPr lang="en-SG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21C0557-B6CF-4DEC-BAB2-8F42B5189B72}" type="parTrans" cxnId="{657A8DAD-E11B-401D-8304-F5233A6A08AF}">
      <dgm:prSet/>
      <dgm:spPr/>
      <dgm:t>
        <a:bodyPr/>
        <a:lstStyle/>
        <a:p>
          <a:endParaRPr lang="en-SG"/>
        </a:p>
      </dgm:t>
    </dgm:pt>
    <dgm:pt modelId="{081DA4FE-8A14-477C-ADC6-7B18C5BFFE07}" type="sibTrans" cxnId="{657A8DAD-E11B-401D-8304-F5233A6A08AF}">
      <dgm:prSet/>
      <dgm:spPr/>
      <dgm:t>
        <a:bodyPr/>
        <a:lstStyle/>
        <a:p>
          <a:endParaRPr lang="en-SG"/>
        </a:p>
      </dgm:t>
    </dgm:pt>
    <dgm:pt modelId="{0CFD7FDF-AC80-40CF-8C08-ADE242A50D20}">
      <dgm:prSet phldrT="[Text]"/>
      <dgm:spPr>
        <a:xfrm>
          <a:off x="6198989" y="667112"/>
          <a:ext cx="2716410" cy="4748163"/>
        </a:xfrm>
        <a:prstGeom prst="rect">
          <a:avLst/>
        </a:prstGeom>
        <a:solidFill>
          <a:srgbClr val="1F497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Simple to use BI tool</a:t>
          </a:r>
          <a:endParaRPr lang="en-SG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EDD6A58B-4F57-4C2D-9DB3-4E707EB30AB0}" type="parTrans" cxnId="{F131D56F-C64D-48B2-84E8-3855463D2138}">
      <dgm:prSet/>
      <dgm:spPr/>
      <dgm:t>
        <a:bodyPr/>
        <a:lstStyle/>
        <a:p>
          <a:endParaRPr lang="en-SG"/>
        </a:p>
      </dgm:t>
    </dgm:pt>
    <dgm:pt modelId="{3A8730AA-E46C-4CBB-9F5A-9D19D984457E}" type="sibTrans" cxnId="{F131D56F-C64D-48B2-84E8-3855463D2138}">
      <dgm:prSet/>
      <dgm:spPr/>
      <dgm:t>
        <a:bodyPr/>
        <a:lstStyle/>
        <a:p>
          <a:endParaRPr lang="en-SG"/>
        </a:p>
      </dgm:t>
    </dgm:pt>
    <dgm:pt modelId="{4F863F99-8DBD-42B6-BE70-ABE0F0B719DE}">
      <dgm:prSet phldrT="[Text]"/>
      <dgm:spPr>
        <a:xfrm>
          <a:off x="6198989" y="667112"/>
          <a:ext cx="2716410" cy="4748163"/>
        </a:xfrm>
        <a:prstGeom prst="rect">
          <a:avLst/>
        </a:prstGeom>
        <a:solidFill>
          <a:srgbClr val="1F497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Cost effective</a:t>
          </a:r>
          <a:endParaRPr lang="en-SG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6C3B450-8A1A-483A-8102-2C835AFBD0CC}" type="parTrans" cxnId="{509F91F5-28EF-4CD3-99DB-7C9230D23784}">
      <dgm:prSet/>
      <dgm:spPr/>
      <dgm:t>
        <a:bodyPr/>
        <a:lstStyle/>
        <a:p>
          <a:endParaRPr lang="en-SG"/>
        </a:p>
      </dgm:t>
    </dgm:pt>
    <dgm:pt modelId="{4550F84B-165D-4DF7-80F3-981B09E22487}" type="sibTrans" cxnId="{509F91F5-28EF-4CD3-99DB-7C9230D23784}">
      <dgm:prSet/>
      <dgm:spPr/>
      <dgm:t>
        <a:bodyPr/>
        <a:lstStyle/>
        <a:p>
          <a:endParaRPr lang="en-SG"/>
        </a:p>
      </dgm:t>
    </dgm:pt>
    <dgm:pt modelId="{39D73EFF-AC40-4834-8F82-FCA19D3BFAE4}">
      <dgm:prSet phldrT="[Text]"/>
      <dgm:spPr>
        <a:xfrm>
          <a:off x="2786" y="711318"/>
          <a:ext cx="2716410" cy="4748163"/>
        </a:xfrm>
        <a:prstGeom prst="rect">
          <a:avLst/>
        </a:prstGeom>
        <a:solidFill>
          <a:srgbClr val="1F497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Empowerment of BI users </a:t>
          </a:r>
          <a:endParaRPr lang="en-SG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06BE2DF0-663C-4DEA-B7BB-1396AA37E614}" type="parTrans" cxnId="{E4394A7B-5EA8-40F7-9735-56FC5FBCD9A4}">
      <dgm:prSet/>
      <dgm:spPr/>
      <dgm:t>
        <a:bodyPr/>
        <a:lstStyle/>
        <a:p>
          <a:endParaRPr lang="en-SG"/>
        </a:p>
      </dgm:t>
    </dgm:pt>
    <dgm:pt modelId="{0F60F5F5-B9DA-45EE-9382-68DE87BF8D37}" type="sibTrans" cxnId="{E4394A7B-5EA8-40F7-9735-56FC5FBCD9A4}">
      <dgm:prSet/>
      <dgm:spPr/>
      <dgm:t>
        <a:bodyPr/>
        <a:lstStyle/>
        <a:p>
          <a:endParaRPr lang="en-SG"/>
        </a:p>
      </dgm:t>
    </dgm:pt>
    <dgm:pt modelId="{C44539D0-5CC8-4483-8A25-D46815EEEEAB}">
      <dgm:prSet phldrT="[Text]"/>
      <dgm:spPr>
        <a:xfrm>
          <a:off x="2786" y="711318"/>
          <a:ext cx="2716410" cy="4748163"/>
        </a:xfrm>
        <a:prstGeom prst="rect">
          <a:avLst/>
        </a:prstGeom>
        <a:solidFill>
          <a:srgbClr val="1F497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‘Do-it-Yourself’ (DIY) model</a:t>
          </a:r>
          <a:endParaRPr lang="en-SG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200D4E6E-469D-4938-A7BB-553DA8EB3CA4}" type="parTrans" cxnId="{9893A33E-7354-4D56-BD7A-8B64D8EC6D34}">
      <dgm:prSet/>
      <dgm:spPr/>
      <dgm:t>
        <a:bodyPr/>
        <a:lstStyle/>
        <a:p>
          <a:endParaRPr lang="en-SG"/>
        </a:p>
      </dgm:t>
    </dgm:pt>
    <dgm:pt modelId="{76821E2D-A803-4799-A34C-BD6272333C29}" type="sibTrans" cxnId="{9893A33E-7354-4D56-BD7A-8B64D8EC6D34}">
      <dgm:prSet/>
      <dgm:spPr/>
      <dgm:t>
        <a:bodyPr/>
        <a:lstStyle/>
        <a:p>
          <a:endParaRPr lang="en-SG"/>
        </a:p>
      </dgm:t>
    </dgm:pt>
    <dgm:pt modelId="{B2A5D3AA-9258-4BDA-92FB-B5BD3437DAB1}">
      <dgm:prSet phldrT="[Text]"/>
      <dgm:spPr>
        <a:xfrm>
          <a:off x="3099494" y="711318"/>
          <a:ext cx="2716410" cy="4748163"/>
        </a:xfrm>
        <a:prstGeom prst="rect">
          <a:avLst/>
        </a:prstGeom>
        <a:solidFill>
          <a:srgbClr val="1F497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Guided templates for requirement gathering</a:t>
          </a:r>
          <a:endParaRPr lang="en-SG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DC8B1827-DED0-4C6E-BA96-11E5DB518485}" type="parTrans" cxnId="{F195121E-8341-4A3F-9803-22E7EF824A1C}">
      <dgm:prSet/>
      <dgm:spPr/>
      <dgm:t>
        <a:bodyPr/>
        <a:lstStyle/>
        <a:p>
          <a:endParaRPr lang="en-SG"/>
        </a:p>
      </dgm:t>
    </dgm:pt>
    <dgm:pt modelId="{264FD606-635C-4BA1-8794-0089F67A1AD0}" type="sibTrans" cxnId="{F195121E-8341-4A3F-9803-22E7EF824A1C}">
      <dgm:prSet/>
      <dgm:spPr/>
      <dgm:t>
        <a:bodyPr/>
        <a:lstStyle/>
        <a:p>
          <a:endParaRPr lang="en-SG"/>
        </a:p>
      </dgm:t>
    </dgm:pt>
    <dgm:pt modelId="{45968A2A-3390-4AA3-B8FC-27FFB0BEDA8D}">
      <dgm:prSet phldrT="[Text]"/>
      <dgm:spPr>
        <a:xfrm>
          <a:off x="3099494" y="711318"/>
          <a:ext cx="2716410" cy="4748163"/>
        </a:xfrm>
        <a:prstGeom prst="rect">
          <a:avLst/>
        </a:prstGeom>
        <a:solidFill>
          <a:srgbClr val="1F497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Detailed data discovery </a:t>
          </a:r>
          <a:endParaRPr lang="en-SG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E73F61FB-F837-48E3-BF46-A41FFBC42FD2}" type="parTrans" cxnId="{2F973B1E-B24F-425C-81AE-DB5DCE521AD5}">
      <dgm:prSet/>
      <dgm:spPr/>
      <dgm:t>
        <a:bodyPr/>
        <a:lstStyle/>
        <a:p>
          <a:endParaRPr lang="en-SG"/>
        </a:p>
      </dgm:t>
    </dgm:pt>
    <dgm:pt modelId="{84728BCA-A757-401A-8736-4CCAB232C44C}" type="sibTrans" cxnId="{2F973B1E-B24F-425C-81AE-DB5DCE521AD5}">
      <dgm:prSet/>
      <dgm:spPr/>
      <dgm:t>
        <a:bodyPr/>
        <a:lstStyle/>
        <a:p>
          <a:endParaRPr lang="en-SG"/>
        </a:p>
      </dgm:t>
    </dgm:pt>
    <dgm:pt modelId="{C0858BCB-300F-43A6-990B-F2CC9BDB4151}">
      <dgm:prSet phldrT="[Text]"/>
      <dgm:spPr>
        <a:xfrm>
          <a:off x="3099494" y="711318"/>
          <a:ext cx="2716410" cy="4748163"/>
        </a:xfrm>
        <a:prstGeom prst="rect">
          <a:avLst/>
        </a:prstGeom>
        <a:solidFill>
          <a:srgbClr val="1F497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Data quality / history data</a:t>
          </a:r>
          <a:endParaRPr lang="en-SG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09F5E261-EDED-4C8F-84BE-0D07A31CB7A2}" type="parTrans" cxnId="{AE28AB3E-DEFF-4058-86AD-FF70DDDAB60D}">
      <dgm:prSet/>
      <dgm:spPr/>
      <dgm:t>
        <a:bodyPr/>
        <a:lstStyle/>
        <a:p>
          <a:endParaRPr lang="en-SG"/>
        </a:p>
      </dgm:t>
    </dgm:pt>
    <dgm:pt modelId="{9FF6AE9D-EE0B-4126-9AB4-D73B9C344DB6}" type="sibTrans" cxnId="{AE28AB3E-DEFF-4058-86AD-FF70DDDAB60D}">
      <dgm:prSet/>
      <dgm:spPr/>
      <dgm:t>
        <a:bodyPr/>
        <a:lstStyle/>
        <a:p>
          <a:endParaRPr lang="en-SG"/>
        </a:p>
      </dgm:t>
    </dgm:pt>
    <dgm:pt modelId="{604CEBE6-715F-4AC4-B3CD-4E6AA56C88AA}">
      <dgm:prSet phldrT="[Text]"/>
      <dgm:spPr>
        <a:xfrm>
          <a:off x="3099494" y="711318"/>
          <a:ext cx="2716410" cy="4748163"/>
        </a:xfrm>
        <a:prstGeom prst="rect">
          <a:avLst/>
        </a:prstGeom>
        <a:solidFill>
          <a:srgbClr val="1F497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BI agile development</a:t>
          </a:r>
          <a:endParaRPr lang="en-SG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C2101501-9BC0-4D40-ADD7-72410B09C772}" type="parTrans" cxnId="{29C828EB-61C9-4772-A559-A2D4F64B2FF8}">
      <dgm:prSet/>
      <dgm:spPr/>
      <dgm:t>
        <a:bodyPr/>
        <a:lstStyle/>
        <a:p>
          <a:endParaRPr lang="en-SG"/>
        </a:p>
      </dgm:t>
    </dgm:pt>
    <dgm:pt modelId="{4CB91EF9-E4EC-4E56-9392-8FBE64AEBC39}" type="sibTrans" cxnId="{29C828EB-61C9-4772-A559-A2D4F64B2FF8}">
      <dgm:prSet/>
      <dgm:spPr/>
      <dgm:t>
        <a:bodyPr/>
        <a:lstStyle/>
        <a:p>
          <a:endParaRPr lang="en-SG"/>
        </a:p>
      </dgm:t>
    </dgm:pt>
    <dgm:pt modelId="{5A2B71E3-21F0-4574-9D54-F2E55D9252FC}">
      <dgm:prSet phldrT="[Text]"/>
      <dgm:spPr>
        <a:xfrm>
          <a:off x="3099494" y="711318"/>
          <a:ext cx="2716410" cy="4748163"/>
        </a:xfrm>
        <a:prstGeom prst="rect">
          <a:avLst/>
        </a:prstGeom>
        <a:solidFill>
          <a:srgbClr val="1F497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Data security / governance</a:t>
          </a:r>
          <a:endParaRPr lang="en-SG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4DA334D9-47AB-48E8-A1F8-58A138FB9EC2}" type="parTrans" cxnId="{1BCB29F2-76E3-40CD-8615-6C87E3AB9166}">
      <dgm:prSet/>
      <dgm:spPr/>
      <dgm:t>
        <a:bodyPr/>
        <a:lstStyle/>
        <a:p>
          <a:endParaRPr lang="en-SG"/>
        </a:p>
      </dgm:t>
    </dgm:pt>
    <dgm:pt modelId="{C12E505C-621D-48A8-80B1-375F97DF68EA}" type="sibTrans" cxnId="{1BCB29F2-76E3-40CD-8615-6C87E3AB9166}">
      <dgm:prSet/>
      <dgm:spPr/>
      <dgm:t>
        <a:bodyPr/>
        <a:lstStyle/>
        <a:p>
          <a:endParaRPr lang="en-SG"/>
        </a:p>
      </dgm:t>
    </dgm:pt>
    <dgm:pt modelId="{9D82F0D6-572E-460D-B32B-6B8D214FE863}">
      <dgm:prSet phldrT="[Text]"/>
      <dgm:spPr>
        <a:xfrm>
          <a:off x="6198989" y="667112"/>
          <a:ext cx="2716410" cy="4748163"/>
        </a:xfrm>
        <a:prstGeom prst="rect">
          <a:avLst/>
        </a:prstGeom>
        <a:solidFill>
          <a:srgbClr val="1F497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Lean learning curve</a:t>
          </a:r>
          <a:endParaRPr lang="en-SG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E3F238B8-07F7-401C-8D6B-24635B74E2D6}" type="parTrans" cxnId="{4A9B0063-1055-4180-81AA-71A36C9164BE}">
      <dgm:prSet/>
      <dgm:spPr/>
      <dgm:t>
        <a:bodyPr/>
        <a:lstStyle/>
        <a:p>
          <a:endParaRPr lang="en-SG"/>
        </a:p>
      </dgm:t>
    </dgm:pt>
    <dgm:pt modelId="{3FBFCB73-A106-4F72-87CB-00ED7AE9F013}" type="sibTrans" cxnId="{4A9B0063-1055-4180-81AA-71A36C9164BE}">
      <dgm:prSet/>
      <dgm:spPr/>
      <dgm:t>
        <a:bodyPr/>
        <a:lstStyle/>
        <a:p>
          <a:endParaRPr lang="en-SG"/>
        </a:p>
      </dgm:t>
    </dgm:pt>
    <dgm:pt modelId="{9B2A47C4-4FCC-492E-9B84-5FAB821C382A}">
      <dgm:prSet phldrT="[Text]"/>
      <dgm:spPr>
        <a:xfrm>
          <a:off x="6198989" y="667112"/>
          <a:ext cx="2716410" cy="4748163"/>
        </a:xfrm>
        <a:prstGeom prst="rect">
          <a:avLst/>
        </a:prstGeom>
        <a:solidFill>
          <a:srgbClr val="1F497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Quick to develop and deploy</a:t>
          </a:r>
          <a:endParaRPr lang="en-SG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C22E3DEC-F91F-4B9F-9AB0-7628FE86544B}" type="parTrans" cxnId="{89D55572-3F8A-4BE3-BBD4-C031ACE34683}">
      <dgm:prSet/>
      <dgm:spPr/>
      <dgm:t>
        <a:bodyPr/>
        <a:lstStyle/>
        <a:p>
          <a:endParaRPr lang="en-SG"/>
        </a:p>
      </dgm:t>
    </dgm:pt>
    <dgm:pt modelId="{2E822AC6-3531-4F13-AAEE-F7C5A563572F}" type="sibTrans" cxnId="{89D55572-3F8A-4BE3-BBD4-C031ACE34683}">
      <dgm:prSet/>
      <dgm:spPr/>
      <dgm:t>
        <a:bodyPr/>
        <a:lstStyle/>
        <a:p>
          <a:endParaRPr lang="en-SG"/>
        </a:p>
      </dgm:t>
    </dgm:pt>
    <dgm:pt modelId="{3A464614-D28A-46B9-8981-F0CDE3317C04}">
      <dgm:prSet phldrT="[Text]"/>
      <dgm:spPr>
        <a:xfrm>
          <a:off x="6198989" y="667112"/>
          <a:ext cx="2716410" cy="4748163"/>
        </a:xfrm>
        <a:prstGeom prst="rect">
          <a:avLst/>
        </a:prstGeom>
        <a:solidFill>
          <a:srgbClr val="1F497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Easy to integrate with existing applications</a:t>
          </a:r>
          <a:endParaRPr lang="en-SG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F524881E-2B38-4A63-B70A-F94B112051AA}" type="parTrans" cxnId="{F4548D44-589D-4000-BD3F-0D27ECDCE29B}">
      <dgm:prSet/>
      <dgm:spPr/>
      <dgm:t>
        <a:bodyPr/>
        <a:lstStyle/>
        <a:p>
          <a:endParaRPr lang="en-SG"/>
        </a:p>
      </dgm:t>
    </dgm:pt>
    <dgm:pt modelId="{A2FE6656-44F7-43E1-9935-455005CA8D13}" type="sibTrans" cxnId="{F4548D44-589D-4000-BD3F-0D27ECDCE29B}">
      <dgm:prSet/>
      <dgm:spPr/>
      <dgm:t>
        <a:bodyPr/>
        <a:lstStyle/>
        <a:p>
          <a:endParaRPr lang="en-SG"/>
        </a:p>
      </dgm:t>
    </dgm:pt>
    <dgm:pt modelId="{84D93042-5441-4E64-A7C1-8B5E24D9851C}">
      <dgm:prSet phldrT="[Text]"/>
      <dgm:spPr>
        <a:xfrm>
          <a:off x="6198989" y="667112"/>
          <a:ext cx="2716410" cy="4748163"/>
        </a:xfrm>
        <a:prstGeom prst="rect">
          <a:avLst/>
        </a:prstGeom>
        <a:solidFill>
          <a:srgbClr val="1F497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Support for mobile BI </a:t>
          </a:r>
          <a:endParaRPr lang="en-SG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9D76B22-E120-439D-A1DC-4394F055EABA}" type="parTrans" cxnId="{3D24620E-BEAB-4729-B2D6-A53191989EFF}">
      <dgm:prSet/>
      <dgm:spPr/>
      <dgm:t>
        <a:bodyPr/>
        <a:lstStyle/>
        <a:p>
          <a:endParaRPr lang="en-SG"/>
        </a:p>
      </dgm:t>
    </dgm:pt>
    <dgm:pt modelId="{2742D2C6-70F5-407F-BE6E-0AAEC94C2FA4}" type="sibTrans" cxnId="{3D24620E-BEAB-4729-B2D6-A53191989EFF}">
      <dgm:prSet/>
      <dgm:spPr/>
      <dgm:t>
        <a:bodyPr/>
        <a:lstStyle/>
        <a:p>
          <a:endParaRPr lang="en-SG"/>
        </a:p>
      </dgm:t>
    </dgm:pt>
    <dgm:pt modelId="{1AAA5EA4-605C-4A8E-99AC-0246D5F0FC13}">
      <dgm:prSet phldrT="[Text]"/>
      <dgm:spPr>
        <a:xfrm>
          <a:off x="2786" y="711318"/>
          <a:ext cx="2716410" cy="4748163"/>
        </a:xfrm>
        <a:prstGeom prst="rect">
          <a:avLst/>
        </a:prstGeom>
        <a:solidFill>
          <a:srgbClr val="1F497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Early adopters approach</a:t>
          </a:r>
          <a:endParaRPr lang="en-SG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2EAE86DA-7340-4D54-AA3C-19973DC88093}" type="parTrans" cxnId="{450ED817-AE1F-48E5-86BF-1CC22F13FA9D}">
      <dgm:prSet/>
      <dgm:spPr/>
      <dgm:t>
        <a:bodyPr/>
        <a:lstStyle/>
        <a:p>
          <a:endParaRPr lang="en-SG"/>
        </a:p>
      </dgm:t>
    </dgm:pt>
    <dgm:pt modelId="{848929B7-77F6-49CC-924F-75C4D371F674}" type="sibTrans" cxnId="{450ED817-AE1F-48E5-86BF-1CC22F13FA9D}">
      <dgm:prSet/>
      <dgm:spPr/>
      <dgm:t>
        <a:bodyPr/>
        <a:lstStyle/>
        <a:p>
          <a:endParaRPr lang="en-SG"/>
        </a:p>
      </dgm:t>
    </dgm:pt>
    <dgm:pt modelId="{9C6825B6-7291-4D0D-8DFE-006799B17ED2}">
      <dgm:prSet phldrT="[Text]"/>
      <dgm:spPr>
        <a:xfrm>
          <a:off x="2786" y="711318"/>
          <a:ext cx="2716410" cy="4748163"/>
        </a:xfrm>
        <a:prstGeom prst="rect">
          <a:avLst/>
        </a:prstGeom>
        <a:solidFill>
          <a:srgbClr val="1F497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BI awareness workshops / trainings</a:t>
          </a:r>
          <a:endParaRPr lang="en-SG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542258E-DBB0-49B6-BDAF-52A9BE576744}" type="parTrans" cxnId="{F49E4083-4DC9-4404-B84C-7F4DDD9FAFFE}">
      <dgm:prSet/>
      <dgm:spPr/>
      <dgm:t>
        <a:bodyPr/>
        <a:lstStyle/>
        <a:p>
          <a:endParaRPr lang="en-SG"/>
        </a:p>
      </dgm:t>
    </dgm:pt>
    <dgm:pt modelId="{63A13421-9843-4571-82AC-609D906C5174}" type="sibTrans" cxnId="{F49E4083-4DC9-4404-B84C-7F4DDD9FAFFE}">
      <dgm:prSet/>
      <dgm:spPr/>
      <dgm:t>
        <a:bodyPr/>
        <a:lstStyle/>
        <a:p>
          <a:endParaRPr lang="en-SG"/>
        </a:p>
      </dgm:t>
    </dgm:pt>
    <dgm:pt modelId="{E53FF44D-F044-40CF-9954-1DC3629163B5}" type="pres">
      <dgm:prSet presAssocID="{F8DF4AFF-7F84-4C8D-9570-E36543FF899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4F610C32-E48B-4915-96A8-69F44E9EC764}" type="pres">
      <dgm:prSet presAssocID="{46344B5A-675F-4726-BE45-AC72B343094A}" presName="composite" presStyleCnt="0"/>
      <dgm:spPr/>
    </dgm:pt>
    <dgm:pt modelId="{ABD5B071-6042-4252-8322-77DDE70B88A5}" type="pres">
      <dgm:prSet presAssocID="{46344B5A-675F-4726-BE45-AC72B343094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95645F95-2BA6-4223-8F9E-46C0C573A14F}" type="pres">
      <dgm:prSet presAssocID="{46344B5A-675F-4726-BE45-AC72B343094A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593E259D-0518-449A-B486-8CBCBD55E0DF}" type="pres">
      <dgm:prSet presAssocID="{A6B5FF44-08D3-45C2-8FA4-2891039EDD89}" presName="space" presStyleCnt="0"/>
      <dgm:spPr/>
    </dgm:pt>
    <dgm:pt modelId="{F2C4B228-BD03-4E62-9EC3-221CF95F36DA}" type="pres">
      <dgm:prSet presAssocID="{0D5EA6C0-BC22-40B6-ADDC-AF1716B0DDA9}" presName="composite" presStyleCnt="0"/>
      <dgm:spPr/>
    </dgm:pt>
    <dgm:pt modelId="{29A63D84-0939-4B0F-B72B-AA4926E1504C}" type="pres">
      <dgm:prSet presAssocID="{0D5EA6C0-BC22-40B6-ADDC-AF1716B0DDA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6132D1D7-ABCA-4D61-83BB-7B699621EA2B}" type="pres">
      <dgm:prSet presAssocID="{0D5EA6C0-BC22-40B6-ADDC-AF1716B0DDA9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38A14BFB-038E-4075-92E3-1FB84257FE42}" type="pres">
      <dgm:prSet presAssocID="{3503BBB5-CB97-415D-BE7E-F84D9DD18729}" presName="space" presStyleCnt="0"/>
      <dgm:spPr/>
    </dgm:pt>
    <dgm:pt modelId="{59B2E656-B2F6-4B2A-8227-26AB9CD85B1C}" type="pres">
      <dgm:prSet presAssocID="{B27062A3-BF77-41AA-9D1A-424249027DA7}" presName="composite" presStyleCnt="0"/>
      <dgm:spPr/>
    </dgm:pt>
    <dgm:pt modelId="{5F72A7E0-BCE8-43C0-99EB-02176D040E6F}" type="pres">
      <dgm:prSet presAssocID="{B27062A3-BF77-41AA-9D1A-424249027DA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AC5380D3-F8DB-49A7-860C-8EE337E259F0}" type="pres">
      <dgm:prSet presAssocID="{B27062A3-BF77-41AA-9D1A-424249027DA7}" presName="desTx" presStyleLbl="alignAccFollowNode1" presStyleIdx="2" presStyleCnt="3" custLinFactNeighborX="2908" custLinFactNeighborY="-931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A8E04354-0292-496B-AA1F-DDA66431B608}" type="presOf" srcId="{84D93042-5441-4E64-A7C1-8B5E24D9851C}" destId="{AC5380D3-F8DB-49A7-860C-8EE337E259F0}" srcOrd="0" destOrd="5" presId="urn:microsoft.com/office/officeart/2005/8/layout/hList1"/>
    <dgm:cxn modelId="{96E7929B-41A3-4EFE-9546-0C515F58EE78}" type="presOf" srcId="{F8DF4AFF-7F84-4C8D-9570-E36543FF8994}" destId="{E53FF44D-F044-40CF-9954-1DC3629163B5}" srcOrd="0" destOrd="0" presId="urn:microsoft.com/office/officeart/2005/8/layout/hList1"/>
    <dgm:cxn modelId="{FA53DBC1-0D81-4CED-BAC1-DC0D24BC86BE}" type="presOf" srcId="{B2A5D3AA-9258-4BDA-92FB-B5BD3437DAB1}" destId="{6132D1D7-ABCA-4D61-83BB-7B699621EA2B}" srcOrd="0" destOrd="1" presId="urn:microsoft.com/office/officeart/2005/8/layout/hList1"/>
    <dgm:cxn modelId="{69D47F70-BEEB-49F2-A2E0-48A187868C5A}" type="presOf" srcId="{9C6825B6-7291-4D0D-8DFE-006799B17ED2}" destId="{95645F95-2BA6-4223-8F9E-46C0C573A14F}" srcOrd="0" destOrd="1" presId="urn:microsoft.com/office/officeart/2005/8/layout/hList1"/>
    <dgm:cxn modelId="{CAC3263D-3ABE-4FD4-BC83-79ED9FCA1647}" type="presOf" srcId="{46344B5A-675F-4726-BE45-AC72B343094A}" destId="{ABD5B071-6042-4252-8322-77DDE70B88A5}" srcOrd="0" destOrd="0" presId="urn:microsoft.com/office/officeart/2005/8/layout/hList1"/>
    <dgm:cxn modelId="{29C828EB-61C9-4772-A559-A2D4F64B2FF8}" srcId="{0D5EA6C0-BC22-40B6-ADDC-AF1716B0DDA9}" destId="{604CEBE6-715F-4AC4-B3CD-4E6AA56C88AA}" srcOrd="5" destOrd="0" parTransId="{C2101501-9BC0-4D40-ADD7-72410B09C772}" sibTransId="{4CB91EF9-E4EC-4E56-9392-8FBE64AEBC39}"/>
    <dgm:cxn modelId="{2F973B1E-B24F-425C-81AE-DB5DCE521AD5}" srcId="{0D5EA6C0-BC22-40B6-ADDC-AF1716B0DDA9}" destId="{45968A2A-3390-4AA3-B8FC-27FFB0BEDA8D}" srcOrd="2" destOrd="0" parTransId="{E73F61FB-F837-48E3-BF46-A41FFBC42FD2}" sibTransId="{84728BCA-A757-401A-8736-4CCAB232C44C}"/>
    <dgm:cxn modelId="{18D114D2-7BE9-44E3-8984-FAEE44681BC6}" type="presOf" srcId="{9D82F0D6-572E-460D-B32B-6B8D214FE863}" destId="{AC5380D3-F8DB-49A7-860C-8EE337E259F0}" srcOrd="0" destOrd="1" presId="urn:microsoft.com/office/officeart/2005/8/layout/hList1"/>
    <dgm:cxn modelId="{A574C958-A606-4C03-B722-9AB6C2C4B097}" srcId="{0D5EA6C0-BC22-40B6-ADDC-AF1716B0DDA9}" destId="{D97EAD0A-070C-425D-9BFB-374B71BEF324}" srcOrd="3" destOrd="0" parTransId="{B9469FAE-56ED-49C1-9392-EF41C4D17A66}" sibTransId="{0B00191D-0FEF-43A6-A1FE-04D5205A2536}"/>
    <dgm:cxn modelId="{51EAC5A1-1448-45A7-825D-6DA8092CA2BA}" type="presOf" srcId="{C44539D0-5CC8-4483-8A25-D46815EEEEAB}" destId="{95645F95-2BA6-4223-8F9E-46C0C573A14F}" srcOrd="0" destOrd="3" presId="urn:microsoft.com/office/officeart/2005/8/layout/hList1"/>
    <dgm:cxn modelId="{509F91F5-28EF-4CD3-99DB-7C9230D23784}" srcId="{B27062A3-BF77-41AA-9D1A-424249027DA7}" destId="{4F863F99-8DBD-42B6-BE70-ABE0F0B719DE}" srcOrd="3" destOrd="0" parTransId="{96C3B450-8A1A-483A-8102-2C835AFBD0CC}" sibTransId="{4550F84B-165D-4DF7-80F3-981B09E22487}"/>
    <dgm:cxn modelId="{F4548D44-589D-4000-BD3F-0D27ECDCE29B}" srcId="{B27062A3-BF77-41AA-9D1A-424249027DA7}" destId="{3A464614-D28A-46B9-8981-F0CDE3317C04}" srcOrd="4" destOrd="0" parTransId="{F524881E-2B38-4A63-B70A-F94B112051AA}" sibTransId="{A2FE6656-44F7-43E1-9935-455005CA8D13}"/>
    <dgm:cxn modelId="{E0E46D9D-288A-418A-9F09-F8528CCD34D3}" type="presOf" srcId="{5A2B71E3-21F0-4574-9D54-F2E55D9252FC}" destId="{6132D1D7-ABCA-4D61-83BB-7B699621EA2B}" srcOrd="0" destOrd="6" presId="urn:microsoft.com/office/officeart/2005/8/layout/hList1"/>
    <dgm:cxn modelId="{9493D66F-FC3E-4FE8-A42B-1A96A1F71D04}" srcId="{F8DF4AFF-7F84-4C8D-9570-E36543FF8994}" destId="{0D5EA6C0-BC22-40B6-ADDC-AF1716B0DDA9}" srcOrd="1" destOrd="0" parTransId="{3DAE0637-080B-49D0-824F-372680CF768A}" sibTransId="{3503BBB5-CB97-415D-BE7E-F84D9DD18729}"/>
    <dgm:cxn modelId="{25113EBC-3BE4-4270-BCB6-6D6FF14AF9F7}" srcId="{0D5EA6C0-BC22-40B6-ADDC-AF1716B0DDA9}" destId="{D4F9A0B4-278F-465B-BDF5-A98040DE7B02}" srcOrd="0" destOrd="0" parTransId="{1487EC50-2584-44E9-B7B4-CECFA52F3564}" sibTransId="{2138A40A-E58C-4878-B9A7-510C1077AC87}"/>
    <dgm:cxn modelId="{E4394A7B-5EA8-40F7-9735-56FC5FBCD9A4}" srcId="{46344B5A-675F-4726-BE45-AC72B343094A}" destId="{39D73EFF-AC40-4834-8F82-FCA19D3BFAE4}" srcOrd="2" destOrd="0" parTransId="{06BE2DF0-663C-4DEA-B7BB-1396AA37E614}" sibTransId="{0F60F5F5-B9DA-45EE-9382-68DE87BF8D37}"/>
    <dgm:cxn modelId="{F461F613-05F7-4D3F-BAF7-60F560803DE4}" type="presOf" srcId="{B27062A3-BF77-41AA-9D1A-424249027DA7}" destId="{5F72A7E0-BCE8-43C0-99EB-02176D040E6F}" srcOrd="0" destOrd="0" presId="urn:microsoft.com/office/officeart/2005/8/layout/hList1"/>
    <dgm:cxn modelId="{4A9B0063-1055-4180-81AA-71A36C9164BE}" srcId="{B27062A3-BF77-41AA-9D1A-424249027DA7}" destId="{9D82F0D6-572E-460D-B32B-6B8D214FE863}" srcOrd="1" destOrd="0" parTransId="{E3F238B8-07F7-401C-8D6B-24635B74E2D6}" sibTransId="{3FBFCB73-A106-4F72-87CB-00ED7AE9F013}"/>
    <dgm:cxn modelId="{3D24620E-BEAB-4729-B2D6-A53191989EFF}" srcId="{B27062A3-BF77-41AA-9D1A-424249027DA7}" destId="{84D93042-5441-4E64-A7C1-8B5E24D9851C}" srcOrd="5" destOrd="0" parTransId="{99D76B22-E120-439D-A1DC-4394F055EABA}" sibTransId="{2742D2C6-70F5-407F-BE6E-0AAEC94C2FA4}"/>
    <dgm:cxn modelId="{37A58EA3-15F6-46CD-A942-02C9FCAD19C6}" type="presOf" srcId="{D97EAD0A-070C-425D-9BFB-374B71BEF324}" destId="{6132D1D7-ABCA-4D61-83BB-7B699621EA2B}" srcOrd="0" destOrd="3" presId="urn:microsoft.com/office/officeart/2005/8/layout/hList1"/>
    <dgm:cxn modelId="{3E568BA2-4239-47EA-A92C-CB4F2A5E4ED2}" type="presOf" srcId="{3A464614-D28A-46B9-8981-F0CDE3317C04}" destId="{AC5380D3-F8DB-49A7-860C-8EE337E259F0}" srcOrd="0" destOrd="4" presId="urn:microsoft.com/office/officeart/2005/8/layout/hList1"/>
    <dgm:cxn modelId="{F4396A8C-67F2-471D-BD9D-B5D646647491}" type="presOf" srcId="{1AAA5EA4-605C-4A8E-99AC-0246D5F0FC13}" destId="{95645F95-2BA6-4223-8F9E-46C0C573A14F}" srcOrd="0" destOrd="4" presId="urn:microsoft.com/office/officeart/2005/8/layout/hList1"/>
    <dgm:cxn modelId="{84EEFA13-F70C-4DBB-98B1-824BF78EB2BC}" srcId="{46344B5A-675F-4726-BE45-AC72B343094A}" destId="{D4949B7E-2A7D-4B8F-8500-25B6DB7DDBF0}" srcOrd="0" destOrd="0" parTransId="{E5F55BFC-11AD-4245-89F6-37C29CEBC36F}" sibTransId="{220049B0-F38E-4F47-8283-4F6A1143A39D}"/>
    <dgm:cxn modelId="{D8AAAB99-F327-4658-97C4-75CC602EA0AB}" srcId="{F8DF4AFF-7F84-4C8D-9570-E36543FF8994}" destId="{46344B5A-675F-4726-BE45-AC72B343094A}" srcOrd="0" destOrd="0" parTransId="{D4E66300-A773-49E1-86B7-59A7967A4A09}" sibTransId="{A6B5FF44-08D3-45C2-8FA4-2891039EDD89}"/>
    <dgm:cxn modelId="{52E3E719-166B-46B1-B2A6-4EF0C2406E2B}" type="presOf" srcId="{45968A2A-3390-4AA3-B8FC-27FFB0BEDA8D}" destId="{6132D1D7-ABCA-4D61-83BB-7B699621EA2B}" srcOrd="0" destOrd="2" presId="urn:microsoft.com/office/officeart/2005/8/layout/hList1"/>
    <dgm:cxn modelId="{6C837A91-8F2C-4D06-8D11-5A63BE5C6C2A}" type="presOf" srcId="{0D5EA6C0-BC22-40B6-ADDC-AF1716B0DDA9}" destId="{29A63D84-0939-4B0F-B72B-AA4926E1504C}" srcOrd="0" destOrd="0" presId="urn:microsoft.com/office/officeart/2005/8/layout/hList1"/>
    <dgm:cxn modelId="{657A8DAD-E11B-401D-8304-F5233A6A08AF}" srcId="{F8DF4AFF-7F84-4C8D-9570-E36543FF8994}" destId="{B27062A3-BF77-41AA-9D1A-424249027DA7}" srcOrd="2" destOrd="0" parTransId="{121C0557-B6CF-4DEC-BAB2-8F42B5189B72}" sibTransId="{081DA4FE-8A14-477C-ADC6-7B18C5BFFE07}"/>
    <dgm:cxn modelId="{6E918EC4-B7BE-43C6-97BA-FE276FA392A8}" type="presOf" srcId="{39D73EFF-AC40-4834-8F82-FCA19D3BFAE4}" destId="{95645F95-2BA6-4223-8F9E-46C0C573A14F}" srcOrd="0" destOrd="2" presId="urn:microsoft.com/office/officeart/2005/8/layout/hList1"/>
    <dgm:cxn modelId="{1BCB29F2-76E3-40CD-8615-6C87E3AB9166}" srcId="{0D5EA6C0-BC22-40B6-ADDC-AF1716B0DDA9}" destId="{5A2B71E3-21F0-4574-9D54-F2E55D9252FC}" srcOrd="6" destOrd="0" parTransId="{4DA334D9-47AB-48E8-A1F8-58A138FB9EC2}" sibTransId="{C12E505C-621D-48A8-80B1-375F97DF68EA}"/>
    <dgm:cxn modelId="{9893A33E-7354-4D56-BD7A-8B64D8EC6D34}" srcId="{46344B5A-675F-4726-BE45-AC72B343094A}" destId="{C44539D0-5CC8-4483-8A25-D46815EEEEAB}" srcOrd="3" destOrd="0" parTransId="{200D4E6E-469D-4938-A7BB-553DA8EB3CA4}" sibTransId="{76821E2D-A803-4799-A34C-BD6272333C29}"/>
    <dgm:cxn modelId="{45C3D98B-1571-47B3-A227-AEEDC6B23272}" type="presOf" srcId="{9B2A47C4-4FCC-492E-9B84-5FAB821C382A}" destId="{AC5380D3-F8DB-49A7-860C-8EE337E259F0}" srcOrd="0" destOrd="2" presId="urn:microsoft.com/office/officeart/2005/8/layout/hList1"/>
    <dgm:cxn modelId="{601147F2-2561-4176-9D75-8591525C0AED}" type="presOf" srcId="{604CEBE6-715F-4AC4-B3CD-4E6AA56C88AA}" destId="{6132D1D7-ABCA-4D61-83BB-7B699621EA2B}" srcOrd="0" destOrd="5" presId="urn:microsoft.com/office/officeart/2005/8/layout/hList1"/>
    <dgm:cxn modelId="{F49E4083-4DC9-4404-B84C-7F4DDD9FAFFE}" srcId="{46344B5A-675F-4726-BE45-AC72B343094A}" destId="{9C6825B6-7291-4D0D-8DFE-006799B17ED2}" srcOrd="1" destOrd="0" parTransId="{5542258E-DBB0-49B6-BDAF-52A9BE576744}" sibTransId="{63A13421-9843-4571-82AC-609D906C5174}"/>
    <dgm:cxn modelId="{1BB93978-115F-4FD3-A3B6-8FB983E5227B}" type="presOf" srcId="{0CFD7FDF-AC80-40CF-8C08-ADE242A50D20}" destId="{AC5380D3-F8DB-49A7-860C-8EE337E259F0}" srcOrd="0" destOrd="0" presId="urn:microsoft.com/office/officeart/2005/8/layout/hList1"/>
    <dgm:cxn modelId="{F131D56F-C64D-48B2-84E8-3855463D2138}" srcId="{B27062A3-BF77-41AA-9D1A-424249027DA7}" destId="{0CFD7FDF-AC80-40CF-8C08-ADE242A50D20}" srcOrd="0" destOrd="0" parTransId="{EDD6A58B-4F57-4C2D-9DB3-4E707EB30AB0}" sibTransId="{3A8730AA-E46C-4CBB-9F5A-9D19D984457E}"/>
    <dgm:cxn modelId="{0CA3E81B-28A0-46A9-B4A1-34F92361405D}" type="presOf" srcId="{C0858BCB-300F-43A6-990B-F2CC9BDB4151}" destId="{6132D1D7-ABCA-4D61-83BB-7B699621EA2B}" srcOrd="0" destOrd="4" presId="urn:microsoft.com/office/officeart/2005/8/layout/hList1"/>
    <dgm:cxn modelId="{AE28AB3E-DEFF-4058-86AD-FF70DDDAB60D}" srcId="{0D5EA6C0-BC22-40B6-ADDC-AF1716B0DDA9}" destId="{C0858BCB-300F-43A6-990B-F2CC9BDB4151}" srcOrd="4" destOrd="0" parTransId="{09F5E261-EDED-4C8F-84BE-0D07A31CB7A2}" sibTransId="{9FF6AE9D-EE0B-4126-9AB4-D73B9C344DB6}"/>
    <dgm:cxn modelId="{F195121E-8341-4A3F-9803-22E7EF824A1C}" srcId="{0D5EA6C0-BC22-40B6-ADDC-AF1716B0DDA9}" destId="{B2A5D3AA-9258-4BDA-92FB-B5BD3437DAB1}" srcOrd="1" destOrd="0" parTransId="{DC8B1827-DED0-4C6E-BA96-11E5DB518485}" sibTransId="{264FD606-635C-4BA1-8794-0089F67A1AD0}"/>
    <dgm:cxn modelId="{B35F0201-8C45-4770-A0B3-D5588515AC81}" type="presOf" srcId="{D4F9A0B4-278F-465B-BDF5-A98040DE7B02}" destId="{6132D1D7-ABCA-4D61-83BB-7B699621EA2B}" srcOrd="0" destOrd="0" presId="urn:microsoft.com/office/officeart/2005/8/layout/hList1"/>
    <dgm:cxn modelId="{CC3F106A-0082-4678-AA96-92B8194C20D2}" type="presOf" srcId="{4F863F99-8DBD-42B6-BE70-ABE0F0B719DE}" destId="{AC5380D3-F8DB-49A7-860C-8EE337E259F0}" srcOrd="0" destOrd="3" presId="urn:microsoft.com/office/officeart/2005/8/layout/hList1"/>
    <dgm:cxn modelId="{89D55572-3F8A-4BE3-BBD4-C031ACE34683}" srcId="{B27062A3-BF77-41AA-9D1A-424249027DA7}" destId="{9B2A47C4-4FCC-492E-9B84-5FAB821C382A}" srcOrd="2" destOrd="0" parTransId="{C22E3DEC-F91F-4B9F-9AB0-7628FE86544B}" sibTransId="{2E822AC6-3531-4F13-AAEE-F7C5A563572F}"/>
    <dgm:cxn modelId="{450ED817-AE1F-48E5-86BF-1CC22F13FA9D}" srcId="{46344B5A-675F-4726-BE45-AC72B343094A}" destId="{1AAA5EA4-605C-4A8E-99AC-0246D5F0FC13}" srcOrd="4" destOrd="0" parTransId="{2EAE86DA-7340-4D54-AA3C-19973DC88093}" sibTransId="{848929B7-77F6-49CC-924F-75C4D371F674}"/>
    <dgm:cxn modelId="{6016C77F-C7EE-440A-BD15-ADDC9953DE55}" type="presOf" srcId="{D4949B7E-2A7D-4B8F-8500-25B6DB7DDBF0}" destId="{95645F95-2BA6-4223-8F9E-46C0C573A14F}" srcOrd="0" destOrd="0" presId="urn:microsoft.com/office/officeart/2005/8/layout/hList1"/>
    <dgm:cxn modelId="{4BA59E34-82DB-4237-9F85-864AB2E8F071}" type="presParOf" srcId="{E53FF44D-F044-40CF-9954-1DC3629163B5}" destId="{4F610C32-E48B-4915-96A8-69F44E9EC764}" srcOrd="0" destOrd="0" presId="urn:microsoft.com/office/officeart/2005/8/layout/hList1"/>
    <dgm:cxn modelId="{7E11C4ED-EF58-4F5E-8323-8E7E94ACB7B8}" type="presParOf" srcId="{4F610C32-E48B-4915-96A8-69F44E9EC764}" destId="{ABD5B071-6042-4252-8322-77DDE70B88A5}" srcOrd="0" destOrd="0" presId="urn:microsoft.com/office/officeart/2005/8/layout/hList1"/>
    <dgm:cxn modelId="{C224BA8D-7DDA-4845-9EC3-D85874B97C93}" type="presParOf" srcId="{4F610C32-E48B-4915-96A8-69F44E9EC764}" destId="{95645F95-2BA6-4223-8F9E-46C0C573A14F}" srcOrd="1" destOrd="0" presId="urn:microsoft.com/office/officeart/2005/8/layout/hList1"/>
    <dgm:cxn modelId="{851A01AB-FA5B-445C-96BE-260A5D59FB76}" type="presParOf" srcId="{E53FF44D-F044-40CF-9954-1DC3629163B5}" destId="{593E259D-0518-449A-B486-8CBCBD55E0DF}" srcOrd="1" destOrd="0" presId="urn:microsoft.com/office/officeart/2005/8/layout/hList1"/>
    <dgm:cxn modelId="{9B7E53A9-3FDA-49C1-A7F2-B9EA677816EB}" type="presParOf" srcId="{E53FF44D-F044-40CF-9954-1DC3629163B5}" destId="{F2C4B228-BD03-4E62-9EC3-221CF95F36DA}" srcOrd="2" destOrd="0" presId="urn:microsoft.com/office/officeart/2005/8/layout/hList1"/>
    <dgm:cxn modelId="{DA70EBC7-D9CB-4ABD-9013-08BE0C8B2E41}" type="presParOf" srcId="{F2C4B228-BD03-4E62-9EC3-221CF95F36DA}" destId="{29A63D84-0939-4B0F-B72B-AA4926E1504C}" srcOrd="0" destOrd="0" presId="urn:microsoft.com/office/officeart/2005/8/layout/hList1"/>
    <dgm:cxn modelId="{BF40F3AF-B1AD-4925-ABF4-BECBA1EB9FCE}" type="presParOf" srcId="{F2C4B228-BD03-4E62-9EC3-221CF95F36DA}" destId="{6132D1D7-ABCA-4D61-83BB-7B699621EA2B}" srcOrd="1" destOrd="0" presId="urn:microsoft.com/office/officeart/2005/8/layout/hList1"/>
    <dgm:cxn modelId="{732A4108-C23C-45D7-9B27-E5A8F2863858}" type="presParOf" srcId="{E53FF44D-F044-40CF-9954-1DC3629163B5}" destId="{38A14BFB-038E-4075-92E3-1FB84257FE42}" srcOrd="3" destOrd="0" presId="urn:microsoft.com/office/officeart/2005/8/layout/hList1"/>
    <dgm:cxn modelId="{BD9D26CF-F4A1-48EF-801A-44F4B1FBB51C}" type="presParOf" srcId="{E53FF44D-F044-40CF-9954-1DC3629163B5}" destId="{59B2E656-B2F6-4B2A-8227-26AB9CD85B1C}" srcOrd="4" destOrd="0" presId="urn:microsoft.com/office/officeart/2005/8/layout/hList1"/>
    <dgm:cxn modelId="{57DE0326-125B-4A08-82A9-E8079F9E39E5}" type="presParOf" srcId="{59B2E656-B2F6-4B2A-8227-26AB9CD85B1C}" destId="{5F72A7E0-BCE8-43C0-99EB-02176D040E6F}" srcOrd="0" destOrd="0" presId="urn:microsoft.com/office/officeart/2005/8/layout/hList1"/>
    <dgm:cxn modelId="{480F7ECF-98CE-475F-9974-D325BDA23B12}" type="presParOf" srcId="{59B2E656-B2F6-4B2A-8227-26AB9CD85B1C}" destId="{AC5380D3-F8DB-49A7-860C-8EE337E259F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B0DA78B-26AF-447A-AE38-0807F3173A73}" type="doc">
      <dgm:prSet loTypeId="urn:microsoft.com/office/officeart/2005/8/layout/chevronAccent+Icon" loCatId="process" qsTypeId="urn:microsoft.com/office/officeart/2005/8/quickstyle/3d1" qsCatId="3D" csTypeId="urn:microsoft.com/office/officeart/2005/8/colors/accent3_5" csCatId="accent3" phldr="1"/>
      <dgm:spPr/>
    </dgm:pt>
    <dgm:pt modelId="{99787614-4AE9-43F7-9E1D-F0315670149E}">
      <dgm:prSet phldrT="[Text]" custT="1"/>
      <dgm:spPr>
        <a:xfrm>
          <a:off x="338865" y="313968"/>
          <a:ext cx="1057855" cy="483551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9BBB59"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gm:spPr>
      <dgm:t>
        <a:bodyPr/>
        <a:lstStyle/>
        <a:p>
          <a:r>
            <a:rPr lang="en-US" sz="12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Application</a:t>
          </a:r>
          <a:endParaRPr lang="en-SG" sz="12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1D336000-E521-4779-906B-93FBDAB2EBC5}" type="parTrans" cxnId="{D00C24C3-E559-4A1E-BF55-6EFE922FD109}">
      <dgm:prSet/>
      <dgm:spPr/>
      <dgm:t>
        <a:bodyPr/>
        <a:lstStyle/>
        <a:p>
          <a:endParaRPr lang="en-SG" sz="1800" b="1"/>
        </a:p>
      </dgm:t>
    </dgm:pt>
    <dgm:pt modelId="{3300B14A-ADD5-4D57-94FC-62053C31D04B}" type="sibTrans" cxnId="{D00C24C3-E559-4A1E-BF55-6EFE922FD109}">
      <dgm:prSet/>
      <dgm:spPr/>
      <dgm:t>
        <a:bodyPr/>
        <a:lstStyle/>
        <a:p>
          <a:endParaRPr lang="en-SG" sz="1800" b="1"/>
        </a:p>
      </dgm:t>
    </dgm:pt>
    <dgm:pt modelId="{D3A06A48-9C47-4AE8-A8F7-2483F7DF832D}">
      <dgm:prSet phldrT="[Text]" custT="1"/>
      <dgm:spPr>
        <a:xfrm>
          <a:off x="3200642" y="313968"/>
          <a:ext cx="1057855" cy="483551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9BBB59">
              <a:alpha val="90000"/>
              <a:hueOff val="0"/>
              <a:satOff val="0"/>
              <a:lumOff val="0"/>
              <a:alphaOff val="-16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gm:spPr>
      <dgm:t>
        <a:bodyPr/>
        <a:lstStyle/>
        <a:p>
          <a:endParaRPr lang="en-SG" sz="12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EE15CFDC-9256-4F6D-AB61-24400F4272BA}" type="parTrans" cxnId="{6C649444-0599-403F-8D9B-359DC2FA4918}">
      <dgm:prSet/>
      <dgm:spPr/>
      <dgm:t>
        <a:bodyPr/>
        <a:lstStyle/>
        <a:p>
          <a:endParaRPr lang="en-SG" sz="1800" b="1"/>
        </a:p>
      </dgm:t>
    </dgm:pt>
    <dgm:pt modelId="{CFE2A4AD-5B9D-4AFD-8D9B-FAA533D9F09F}" type="sibTrans" cxnId="{6C649444-0599-403F-8D9B-359DC2FA4918}">
      <dgm:prSet/>
      <dgm:spPr/>
      <dgm:t>
        <a:bodyPr/>
        <a:lstStyle/>
        <a:p>
          <a:endParaRPr lang="en-SG" sz="1800" b="1"/>
        </a:p>
      </dgm:t>
    </dgm:pt>
    <dgm:pt modelId="{27C665F7-3C46-4D40-A5D1-2A9E3145EA10}">
      <dgm:prSet phldrT="[Text]" custT="1"/>
      <dgm:spPr>
        <a:xfrm>
          <a:off x="4631531" y="313968"/>
          <a:ext cx="1057855" cy="483551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9BBB59">
              <a:alpha val="90000"/>
              <a:hueOff val="0"/>
              <a:satOff val="0"/>
              <a:lumOff val="0"/>
              <a:alphaOff val="-24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gm:spPr>
      <dgm:t>
        <a:bodyPr/>
        <a:lstStyle/>
        <a:p>
          <a:endParaRPr lang="en-SG" sz="12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31CD41E3-BA4A-4FD5-851F-19643376F431}" type="parTrans" cxnId="{DDB7BB53-53DC-44B3-A74B-1F405988D39D}">
      <dgm:prSet/>
      <dgm:spPr/>
      <dgm:t>
        <a:bodyPr/>
        <a:lstStyle/>
        <a:p>
          <a:endParaRPr lang="en-SG" sz="1800" b="1"/>
        </a:p>
      </dgm:t>
    </dgm:pt>
    <dgm:pt modelId="{01752629-93D7-46F5-8DB1-9ADD45C4EAFC}" type="sibTrans" cxnId="{DDB7BB53-53DC-44B3-A74B-1F405988D39D}">
      <dgm:prSet/>
      <dgm:spPr/>
      <dgm:t>
        <a:bodyPr/>
        <a:lstStyle/>
        <a:p>
          <a:endParaRPr lang="en-SG" sz="1800" b="1"/>
        </a:p>
      </dgm:t>
    </dgm:pt>
    <dgm:pt modelId="{6803C0F3-4ABD-4B45-A85D-AAFF75D6331F}">
      <dgm:prSet phldrT="[Text]" custT="1"/>
      <dgm:spPr>
        <a:xfrm>
          <a:off x="1769753" y="313968"/>
          <a:ext cx="1057855" cy="483551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9BBB59">
              <a:alpha val="90000"/>
              <a:hueOff val="0"/>
              <a:satOff val="0"/>
              <a:lumOff val="0"/>
              <a:alphaOff val="-8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gm:spPr>
      <dgm:t>
        <a:bodyPr/>
        <a:lstStyle/>
        <a:p>
          <a:endParaRPr lang="en-US" sz="1200" b="1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F28A4434-F085-4135-82DA-D7D7E5922199}" type="parTrans" cxnId="{99E9A059-7EDC-4136-A769-1DE2B935A229}">
      <dgm:prSet/>
      <dgm:spPr/>
      <dgm:t>
        <a:bodyPr/>
        <a:lstStyle/>
        <a:p>
          <a:endParaRPr lang="en-SG" sz="1800" b="1"/>
        </a:p>
      </dgm:t>
    </dgm:pt>
    <dgm:pt modelId="{7768C094-8DB7-4E9C-8748-C281CB4E652A}" type="sibTrans" cxnId="{99E9A059-7EDC-4136-A769-1DE2B935A229}">
      <dgm:prSet/>
      <dgm:spPr/>
      <dgm:t>
        <a:bodyPr/>
        <a:lstStyle/>
        <a:p>
          <a:endParaRPr lang="en-SG" sz="1800" b="1"/>
        </a:p>
      </dgm:t>
    </dgm:pt>
    <dgm:pt modelId="{5BD37552-DB49-4F77-927F-DB91993AE1E6}">
      <dgm:prSet phldrT="[Text]" custT="1"/>
      <dgm:spPr>
        <a:xfrm>
          <a:off x="5909554" y="313968"/>
          <a:ext cx="1363586" cy="483551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9BBB59">
              <a:alpha val="90000"/>
              <a:hueOff val="0"/>
              <a:satOff val="0"/>
              <a:lumOff val="0"/>
              <a:alphaOff val="-32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gm:spPr>
      <dgm:t>
        <a:bodyPr/>
        <a:lstStyle/>
        <a:p>
          <a:endParaRPr lang="en-SG" sz="12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F610192-FCE9-42F9-BF5F-88B1EDB809AA}" type="parTrans" cxnId="{001ED7D9-4E5A-428D-AEE2-E92F1E365E0E}">
      <dgm:prSet/>
      <dgm:spPr/>
      <dgm:t>
        <a:bodyPr/>
        <a:lstStyle/>
        <a:p>
          <a:endParaRPr lang="en-SG" sz="1800" b="1"/>
        </a:p>
      </dgm:t>
    </dgm:pt>
    <dgm:pt modelId="{CD551C2D-D153-4351-86E4-656FA2B35E23}" type="sibTrans" cxnId="{001ED7D9-4E5A-428D-AEE2-E92F1E365E0E}">
      <dgm:prSet/>
      <dgm:spPr/>
      <dgm:t>
        <a:bodyPr/>
        <a:lstStyle/>
        <a:p>
          <a:endParaRPr lang="en-SG" sz="1800" b="1"/>
        </a:p>
      </dgm:t>
    </dgm:pt>
    <dgm:pt modelId="{96177317-8488-4E92-8A40-845B15B44097}">
      <dgm:prSet phldrT="[Text]" custT="1"/>
      <dgm:spPr>
        <a:xfrm>
          <a:off x="7515809" y="313968"/>
          <a:ext cx="1318585" cy="483551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9BBB59">
              <a:alpha val="90000"/>
              <a:hueOff val="0"/>
              <a:satOff val="0"/>
              <a:lumOff val="0"/>
              <a:alphaOff val="-40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gm:spPr>
      <dgm:t>
        <a:bodyPr/>
        <a:lstStyle/>
        <a:p>
          <a:r>
            <a:rPr lang="en-US" sz="12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Enrolment</a:t>
          </a:r>
          <a:endParaRPr lang="en-SG" sz="12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E9533A85-9754-4D98-A3C3-79BB19DC99AC}" type="parTrans" cxnId="{D4F05A62-9D3C-49FA-A68A-96C80C9DD744}">
      <dgm:prSet/>
      <dgm:spPr/>
      <dgm:t>
        <a:bodyPr/>
        <a:lstStyle/>
        <a:p>
          <a:endParaRPr lang="en-SG" sz="1800" b="1"/>
        </a:p>
      </dgm:t>
    </dgm:pt>
    <dgm:pt modelId="{4E5A3459-9E5E-41CE-AD39-104AEA8E3411}" type="sibTrans" cxnId="{D4F05A62-9D3C-49FA-A68A-96C80C9DD744}">
      <dgm:prSet/>
      <dgm:spPr/>
      <dgm:t>
        <a:bodyPr/>
        <a:lstStyle/>
        <a:p>
          <a:endParaRPr lang="en-SG" sz="1800" b="1"/>
        </a:p>
      </dgm:t>
    </dgm:pt>
    <dgm:pt modelId="{4D999AF4-EEC7-4CC4-B89F-DE8F2115891B}" type="pres">
      <dgm:prSet presAssocID="{6B0DA78B-26AF-447A-AE38-0807F3173A73}" presName="Name0" presStyleCnt="0">
        <dgm:presLayoutVars>
          <dgm:dir/>
          <dgm:resizeHandles val="exact"/>
        </dgm:presLayoutVars>
      </dgm:prSet>
      <dgm:spPr/>
    </dgm:pt>
    <dgm:pt modelId="{4A2F9BB3-1478-4E81-B6BF-A39C153C43B7}" type="pres">
      <dgm:prSet presAssocID="{99787614-4AE9-43F7-9E1D-F0315670149E}" presName="composite" presStyleCnt="0"/>
      <dgm:spPr/>
    </dgm:pt>
    <dgm:pt modelId="{A1091130-A79C-48A3-86D6-B4DE6CCD0149}" type="pres">
      <dgm:prSet presAssocID="{99787614-4AE9-43F7-9E1D-F0315670149E}" presName="bgChev" presStyleLbl="node1" presStyleIdx="0" presStyleCnt="6"/>
      <dgm:spPr>
        <a:xfrm>
          <a:off x="4805" y="193080"/>
          <a:ext cx="1252723" cy="483551"/>
        </a:xfrm>
        <a:prstGeom prst="chevron">
          <a:avLst>
            <a:gd name="adj" fmla="val 40000"/>
          </a:avLst>
        </a:prstGeom>
        <a:gradFill rotWithShape="0">
          <a:gsLst>
            <a:gs pos="0">
              <a:srgbClr val="9BBB59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</dgm:pt>
    <dgm:pt modelId="{59767347-E699-4D58-9191-0DD70E63349C}" type="pres">
      <dgm:prSet presAssocID="{99787614-4AE9-43F7-9E1D-F0315670149E}" presName="txNode" presStyleLbl="f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B022E7A8-6FC1-46B2-AAD6-AE595A6711F9}" type="pres">
      <dgm:prSet presAssocID="{3300B14A-ADD5-4D57-94FC-62053C31D04B}" presName="compositeSpace" presStyleCnt="0"/>
      <dgm:spPr/>
    </dgm:pt>
    <dgm:pt modelId="{6E01F3A9-5B08-44F3-88AB-38449320134D}" type="pres">
      <dgm:prSet presAssocID="{6803C0F3-4ABD-4B45-A85D-AAFF75D6331F}" presName="composite" presStyleCnt="0"/>
      <dgm:spPr/>
    </dgm:pt>
    <dgm:pt modelId="{59E7D80B-E1AA-4CC7-AC2A-9EC94403028C}" type="pres">
      <dgm:prSet presAssocID="{6803C0F3-4ABD-4B45-A85D-AAFF75D6331F}" presName="bgChev" presStyleLbl="node1" presStyleIdx="1" presStyleCnt="6"/>
      <dgm:spPr>
        <a:xfrm>
          <a:off x="1435694" y="193080"/>
          <a:ext cx="1252723" cy="483551"/>
        </a:xfrm>
        <a:prstGeom prst="chevron">
          <a:avLst>
            <a:gd name="adj" fmla="val 40000"/>
          </a:avLst>
        </a:prstGeom>
        <a:gradFill rotWithShape="0">
          <a:gsLst>
            <a:gs pos="0">
              <a:srgbClr val="9BBB59">
                <a:alpha val="90000"/>
                <a:hueOff val="0"/>
                <a:satOff val="0"/>
                <a:lumOff val="0"/>
                <a:alphaOff val="-8000"/>
                <a:shade val="51000"/>
                <a:satMod val="130000"/>
              </a:srgbClr>
            </a:gs>
            <a:gs pos="80000">
              <a:srgbClr val="9BBB59">
                <a:alpha val="90000"/>
                <a:hueOff val="0"/>
                <a:satOff val="0"/>
                <a:lumOff val="0"/>
                <a:alphaOff val="-8000"/>
                <a:shade val="93000"/>
                <a:satMod val="130000"/>
              </a:srgbClr>
            </a:gs>
            <a:gs pos="100000">
              <a:srgbClr val="9BBB59">
                <a:alpha val="90000"/>
                <a:hueOff val="0"/>
                <a:satOff val="0"/>
                <a:lumOff val="0"/>
                <a:alphaOff val="-800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</dgm:pt>
    <dgm:pt modelId="{3E36C51D-5315-4843-A9C6-20EA35FA43F6}" type="pres">
      <dgm:prSet presAssocID="{6803C0F3-4ABD-4B45-A85D-AAFF75D6331F}" presName="txNode" presStyleLbl="f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436FF846-1AC4-42BE-8756-BF600E2C1531}" type="pres">
      <dgm:prSet presAssocID="{7768C094-8DB7-4E9C-8748-C281CB4E652A}" presName="compositeSpace" presStyleCnt="0"/>
      <dgm:spPr/>
    </dgm:pt>
    <dgm:pt modelId="{835E4D8F-E2E9-4C52-9553-DB57C4B18070}" type="pres">
      <dgm:prSet presAssocID="{D3A06A48-9C47-4AE8-A8F7-2483F7DF832D}" presName="composite" presStyleCnt="0"/>
      <dgm:spPr/>
    </dgm:pt>
    <dgm:pt modelId="{E68B4A23-43DE-41C2-8503-CBED011B7817}" type="pres">
      <dgm:prSet presAssocID="{D3A06A48-9C47-4AE8-A8F7-2483F7DF832D}" presName="bgChev" presStyleLbl="node1" presStyleIdx="2" presStyleCnt="6"/>
      <dgm:spPr>
        <a:xfrm>
          <a:off x="2866583" y="193080"/>
          <a:ext cx="1252723" cy="483551"/>
        </a:xfrm>
        <a:prstGeom prst="chevron">
          <a:avLst>
            <a:gd name="adj" fmla="val 40000"/>
          </a:avLst>
        </a:prstGeom>
        <a:gradFill rotWithShape="0">
          <a:gsLst>
            <a:gs pos="0">
              <a:srgbClr val="9BBB59">
                <a:alpha val="90000"/>
                <a:hueOff val="0"/>
                <a:satOff val="0"/>
                <a:lumOff val="0"/>
                <a:alphaOff val="-16000"/>
                <a:shade val="51000"/>
                <a:satMod val="130000"/>
              </a:srgbClr>
            </a:gs>
            <a:gs pos="80000">
              <a:srgbClr val="9BBB59">
                <a:alpha val="90000"/>
                <a:hueOff val="0"/>
                <a:satOff val="0"/>
                <a:lumOff val="0"/>
                <a:alphaOff val="-16000"/>
                <a:shade val="93000"/>
                <a:satMod val="130000"/>
              </a:srgbClr>
            </a:gs>
            <a:gs pos="100000">
              <a:srgbClr val="9BBB59">
                <a:alpha val="90000"/>
                <a:hueOff val="0"/>
                <a:satOff val="0"/>
                <a:lumOff val="0"/>
                <a:alphaOff val="-1600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</dgm:pt>
    <dgm:pt modelId="{ADBCF02F-2AC5-4BC0-8903-B357877BC4CC}" type="pres">
      <dgm:prSet presAssocID="{D3A06A48-9C47-4AE8-A8F7-2483F7DF832D}" presName="txNode" presStyleLbl="f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9CA3051A-C615-4ADC-A580-76D99CA6C5B9}" type="pres">
      <dgm:prSet presAssocID="{CFE2A4AD-5B9D-4AFD-8D9B-FAA533D9F09F}" presName="compositeSpace" presStyleCnt="0"/>
      <dgm:spPr/>
    </dgm:pt>
    <dgm:pt modelId="{F03AF49A-3289-48DF-8FA3-9BB33D832AB5}" type="pres">
      <dgm:prSet presAssocID="{27C665F7-3C46-4D40-A5D1-2A9E3145EA10}" presName="composite" presStyleCnt="0"/>
      <dgm:spPr/>
    </dgm:pt>
    <dgm:pt modelId="{D07CD549-9EAA-44D0-A20A-A3E62D6A22A6}" type="pres">
      <dgm:prSet presAssocID="{27C665F7-3C46-4D40-A5D1-2A9E3145EA10}" presName="bgChev" presStyleLbl="node1" presStyleIdx="3" presStyleCnt="6"/>
      <dgm:spPr>
        <a:xfrm>
          <a:off x="4297471" y="193080"/>
          <a:ext cx="1252723" cy="483551"/>
        </a:xfrm>
        <a:prstGeom prst="chevron">
          <a:avLst>
            <a:gd name="adj" fmla="val 40000"/>
          </a:avLst>
        </a:prstGeom>
        <a:gradFill rotWithShape="0">
          <a:gsLst>
            <a:gs pos="0">
              <a:srgbClr val="9BBB59">
                <a:alpha val="90000"/>
                <a:hueOff val="0"/>
                <a:satOff val="0"/>
                <a:lumOff val="0"/>
                <a:alphaOff val="-24000"/>
                <a:shade val="51000"/>
                <a:satMod val="130000"/>
              </a:srgbClr>
            </a:gs>
            <a:gs pos="80000">
              <a:srgbClr val="9BBB59">
                <a:alpha val="90000"/>
                <a:hueOff val="0"/>
                <a:satOff val="0"/>
                <a:lumOff val="0"/>
                <a:alphaOff val="-24000"/>
                <a:shade val="93000"/>
                <a:satMod val="130000"/>
              </a:srgbClr>
            </a:gs>
            <a:gs pos="100000">
              <a:srgbClr val="9BBB59">
                <a:alpha val="90000"/>
                <a:hueOff val="0"/>
                <a:satOff val="0"/>
                <a:lumOff val="0"/>
                <a:alphaOff val="-2400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</dgm:pt>
    <dgm:pt modelId="{754E66E2-1F8B-4C17-8B52-840579BBAF49}" type="pres">
      <dgm:prSet presAssocID="{27C665F7-3C46-4D40-A5D1-2A9E3145EA10}" presName="txNode" presStyleLbl="f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0C2420A2-DD83-4E2D-B8DC-29AA68AF72A4}" type="pres">
      <dgm:prSet presAssocID="{01752629-93D7-46F5-8DB1-9ADD45C4EAFC}" presName="compositeSpace" presStyleCnt="0"/>
      <dgm:spPr/>
    </dgm:pt>
    <dgm:pt modelId="{07C4FADF-44A3-47FC-A20B-4C94123B741D}" type="pres">
      <dgm:prSet presAssocID="{5BD37552-DB49-4F77-927F-DB91993AE1E6}" presName="composite" presStyleCnt="0"/>
      <dgm:spPr/>
    </dgm:pt>
    <dgm:pt modelId="{E630330E-E098-4DD3-AD9E-BC38F25F1B64}" type="pres">
      <dgm:prSet presAssocID="{5BD37552-DB49-4F77-927F-DB91993AE1E6}" presName="bgChev" presStyleLbl="node1" presStyleIdx="4" presStyleCnt="6"/>
      <dgm:spPr>
        <a:xfrm>
          <a:off x="5728360" y="193080"/>
          <a:ext cx="1252723" cy="483551"/>
        </a:xfrm>
        <a:prstGeom prst="chevron">
          <a:avLst>
            <a:gd name="adj" fmla="val 40000"/>
          </a:avLst>
        </a:prstGeom>
        <a:gradFill rotWithShape="0">
          <a:gsLst>
            <a:gs pos="0">
              <a:srgbClr val="9BBB59">
                <a:alpha val="90000"/>
                <a:hueOff val="0"/>
                <a:satOff val="0"/>
                <a:lumOff val="0"/>
                <a:alphaOff val="-32000"/>
                <a:shade val="51000"/>
                <a:satMod val="130000"/>
              </a:srgbClr>
            </a:gs>
            <a:gs pos="80000">
              <a:srgbClr val="9BBB59">
                <a:alpha val="90000"/>
                <a:hueOff val="0"/>
                <a:satOff val="0"/>
                <a:lumOff val="0"/>
                <a:alphaOff val="-32000"/>
                <a:shade val="93000"/>
                <a:satMod val="130000"/>
              </a:srgbClr>
            </a:gs>
            <a:gs pos="100000">
              <a:srgbClr val="9BBB59">
                <a:alpha val="90000"/>
                <a:hueOff val="0"/>
                <a:satOff val="0"/>
                <a:lumOff val="0"/>
                <a:alphaOff val="-3200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</dgm:pt>
    <dgm:pt modelId="{3B9F436C-9BC4-4885-B8B3-1E5A89EA75D0}" type="pres">
      <dgm:prSet presAssocID="{5BD37552-DB49-4F77-927F-DB91993AE1E6}" presName="txNode" presStyleLbl="fgAcc1" presStyleIdx="4" presStyleCnt="6" custScaleX="128901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9E67121E-78F2-4FEA-95E7-28B36F56269A}" type="pres">
      <dgm:prSet presAssocID="{CD551C2D-D153-4351-86E4-656FA2B35E23}" presName="compositeSpace" presStyleCnt="0"/>
      <dgm:spPr/>
    </dgm:pt>
    <dgm:pt modelId="{E8F803AE-D06E-400A-A715-D61957936FA1}" type="pres">
      <dgm:prSet presAssocID="{96177317-8488-4E92-8A40-845B15B44097}" presName="composite" presStyleCnt="0"/>
      <dgm:spPr/>
    </dgm:pt>
    <dgm:pt modelId="{42C4E23E-1417-484D-9A55-3BB071EB4A88}" type="pres">
      <dgm:prSet presAssocID="{96177317-8488-4E92-8A40-845B15B44097}" presName="bgChev" presStyleLbl="node1" presStyleIdx="5" presStyleCnt="6"/>
      <dgm:spPr>
        <a:xfrm>
          <a:off x="7312114" y="193080"/>
          <a:ext cx="1252723" cy="483551"/>
        </a:xfrm>
        <a:prstGeom prst="chevron">
          <a:avLst>
            <a:gd name="adj" fmla="val 40000"/>
          </a:avLst>
        </a:prstGeom>
        <a:gradFill rotWithShape="0">
          <a:gsLst>
            <a:gs pos="0">
              <a:srgbClr val="9BBB59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rgbClr>
            </a:gs>
            <a:gs pos="80000">
              <a:srgbClr val="9BBB59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rgbClr>
            </a:gs>
            <a:gs pos="100000">
              <a:srgbClr val="9BBB59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</dgm:pt>
    <dgm:pt modelId="{FF9AEEAA-1FA0-4A82-8A09-42B4CD7A6E68}" type="pres">
      <dgm:prSet presAssocID="{96177317-8488-4E92-8A40-845B15B44097}" presName="txNode" presStyleLbl="fgAcc1" presStyleIdx="5" presStyleCnt="6" custScaleX="124647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C3D89C3E-093A-4F5A-8445-BB78510A1FE5}" type="presOf" srcId="{5BD37552-DB49-4F77-927F-DB91993AE1E6}" destId="{3B9F436C-9BC4-4885-B8B3-1E5A89EA75D0}" srcOrd="0" destOrd="0" presId="urn:microsoft.com/office/officeart/2005/8/layout/chevronAccent+Icon"/>
    <dgm:cxn modelId="{13A6843B-818A-42F2-8778-A6D511D704C9}" type="presOf" srcId="{27C665F7-3C46-4D40-A5D1-2A9E3145EA10}" destId="{754E66E2-1F8B-4C17-8B52-840579BBAF49}" srcOrd="0" destOrd="0" presId="urn:microsoft.com/office/officeart/2005/8/layout/chevronAccent+Icon"/>
    <dgm:cxn modelId="{DDB7BB53-53DC-44B3-A74B-1F405988D39D}" srcId="{6B0DA78B-26AF-447A-AE38-0807F3173A73}" destId="{27C665F7-3C46-4D40-A5D1-2A9E3145EA10}" srcOrd="3" destOrd="0" parTransId="{31CD41E3-BA4A-4FD5-851F-19643376F431}" sibTransId="{01752629-93D7-46F5-8DB1-9ADD45C4EAFC}"/>
    <dgm:cxn modelId="{04C4E40B-C267-4F59-ADC6-62F301EA6CFC}" type="presOf" srcId="{D3A06A48-9C47-4AE8-A8F7-2483F7DF832D}" destId="{ADBCF02F-2AC5-4BC0-8903-B357877BC4CC}" srcOrd="0" destOrd="0" presId="urn:microsoft.com/office/officeart/2005/8/layout/chevronAccent+Icon"/>
    <dgm:cxn modelId="{D00C24C3-E559-4A1E-BF55-6EFE922FD109}" srcId="{6B0DA78B-26AF-447A-AE38-0807F3173A73}" destId="{99787614-4AE9-43F7-9E1D-F0315670149E}" srcOrd="0" destOrd="0" parTransId="{1D336000-E521-4779-906B-93FBDAB2EBC5}" sibTransId="{3300B14A-ADD5-4D57-94FC-62053C31D04B}"/>
    <dgm:cxn modelId="{5F8F57B1-825E-4300-B18B-A81328BF7BC0}" type="presOf" srcId="{99787614-4AE9-43F7-9E1D-F0315670149E}" destId="{59767347-E699-4D58-9191-0DD70E63349C}" srcOrd="0" destOrd="0" presId="urn:microsoft.com/office/officeart/2005/8/layout/chevronAccent+Icon"/>
    <dgm:cxn modelId="{001ED7D9-4E5A-428D-AEE2-E92F1E365E0E}" srcId="{6B0DA78B-26AF-447A-AE38-0807F3173A73}" destId="{5BD37552-DB49-4F77-927F-DB91993AE1E6}" srcOrd="4" destOrd="0" parTransId="{9F610192-FCE9-42F9-BF5F-88B1EDB809AA}" sibTransId="{CD551C2D-D153-4351-86E4-656FA2B35E23}"/>
    <dgm:cxn modelId="{99E9A059-7EDC-4136-A769-1DE2B935A229}" srcId="{6B0DA78B-26AF-447A-AE38-0807F3173A73}" destId="{6803C0F3-4ABD-4B45-A85D-AAFF75D6331F}" srcOrd="1" destOrd="0" parTransId="{F28A4434-F085-4135-82DA-D7D7E5922199}" sibTransId="{7768C094-8DB7-4E9C-8748-C281CB4E652A}"/>
    <dgm:cxn modelId="{D508A513-D64C-459B-A73B-6FD38F703BF6}" type="presOf" srcId="{6803C0F3-4ABD-4B45-A85D-AAFF75D6331F}" destId="{3E36C51D-5315-4843-A9C6-20EA35FA43F6}" srcOrd="0" destOrd="0" presId="urn:microsoft.com/office/officeart/2005/8/layout/chevronAccent+Icon"/>
    <dgm:cxn modelId="{6C649444-0599-403F-8D9B-359DC2FA4918}" srcId="{6B0DA78B-26AF-447A-AE38-0807F3173A73}" destId="{D3A06A48-9C47-4AE8-A8F7-2483F7DF832D}" srcOrd="2" destOrd="0" parTransId="{EE15CFDC-9256-4F6D-AB61-24400F4272BA}" sibTransId="{CFE2A4AD-5B9D-4AFD-8D9B-FAA533D9F09F}"/>
    <dgm:cxn modelId="{97B03FF0-E4CC-4022-A627-ADF07F8194E3}" type="presOf" srcId="{96177317-8488-4E92-8A40-845B15B44097}" destId="{FF9AEEAA-1FA0-4A82-8A09-42B4CD7A6E68}" srcOrd="0" destOrd="0" presId="urn:microsoft.com/office/officeart/2005/8/layout/chevronAccent+Icon"/>
    <dgm:cxn modelId="{F8F36259-0E90-4A33-87C6-865C6BB05445}" type="presOf" srcId="{6B0DA78B-26AF-447A-AE38-0807F3173A73}" destId="{4D999AF4-EEC7-4CC4-B89F-DE8F2115891B}" srcOrd="0" destOrd="0" presId="urn:microsoft.com/office/officeart/2005/8/layout/chevronAccent+Icon"/>
    <dgm:cxn modelId="{D4F05A62-9D3C-49FA-A68A-96C80C9DD744}" srcId="{6B0DA78B-26AF-447A-AE38-0807F3173A73}" destId="{96177317-8488-4E92-8A40-845B15B44097}" srcOrd="5" destOrd="0" parTransId="{E9533A85-9754-4D98-A3C3-79BB19DC99AC}" sibTransId="{4E5A3459-9E5E-41CE-AD39-104AEA8E3411}"/>
    <dgm:cxn modelId="{FF918592-92B4-4874-B528-3C8275E1A296}" type="presParOf" srcId="{4D999AF4-EEC7-4CC4-B89F-DE8F2115891B}" destId="{4A2F9BB3-1478-4E81-B6BF-A39C153C43B7}" srcOrd="0" destOrd="0" presId="urn:microsoft.com/office/officeart/2005/8/layout/chevronAccent+Icon"/>
    <dgm:cxn modelId="{8B3443EB-E732-4E4B-959C-C17E5DF23EFE}" type="presParOf" srcId="{4A2F9BB3-1478-4E81-B6BF-A39C153C43B7}" destId="{A1091130-A79C-48A3-86D6-B4DE6CCD0149}" srcOrd="0" destOrd="0" presId="urn:microsoft.com/office/officeart/2005/8/layout/chevronAccent+Icon"/>
    <dgm:cxn modelId="{B5DD529A-9CCB-4166-B545-8F9B634B1412}" type="presParOf" srcId="{4A2F9BB3-1478-4E81-B6BF-A39C153C43B7}" destId="{59767347-E699-4D58-9191-0DD70E63349C}" srcOrd="1" destOrd="0" presId="urn:microsoft.com/office/officeart/2005/8/layout/chevronAccent+Icon"/>
    <dgm:cxn modelId="{5AFC4849-0E53-4B65-964D-3F7582D0A75A}" type="presParOf" srcId="{4D999AF4-EEC7-4CC4-B89F-DE8F2115891B}" destId="{B022E7A8-6FC1-46B2-AAD6-AE595A6711F9}" srcOrd="1" destOrd="0" presId="urn:microsoft.com/office/officeart/2005/8/layout/chevronAccent+Icon"/>
    <dgm:cxn modelId="{3C65A73F-1152-4A5D-BF53-546C08C36FB5}" type="presParOf" srcId="{4D999AF4-EEC7-4CC4-B89F-DE8F2115891B}" destId="{6E01F3A9-5B08-44F3-88AB-38449320134D}" srcOrd="2" destOrd="0" presId="urn:microsoft.com/office/officeart/2005/8/layout/chevronAccent+Icon"/>
    <dgm:cxn modelId="{D839EE7E-534F-40C8-9E0E-254CBA63B1EE}" type="presParOf" srcId="{6E01F3A9-5B08-44F3-88AB-38449320134D}" destId="{59E7D80B-E1AA-4CC7-AC2A-9EC94403028C}" srcOrd="0" destOrd="0" presId="urn:microsoft.com/office/officeart/2005/8/layout/chevronAccent+Icon"/>
    <dgm:cxn modelId="{D4395E5A-1D4C-473D-A8B5-6E01B537762F}" type="presParOf" srcId="{6E01F3A9-5B08-44F3-88AB-38449320134D}" destId="{3E36C51D-5315-4843-A9C6-20EA35FA43F6}" srcOrd="1" destOrd="0" presId="urn:microsoft.com/office/officeart/2005/8/layout/chevronAccent+Icon"/>
    <dgm:cxn modelId="{3E30D551-9378-4DD6-9602-671EAFCCB209}" type="presParOf" srcId="{4D999AF4-EEC7-4CC4-B89F-DE8F2115891B}" destId="{436FF846-1AC4-42BE-8756-BF600E2C1531}" srcOrd="3" destOrd="0" presId="urn:microsoft.com/office/officeart/2005/8/layout/chevronAccent+Icon"/>
    <dgm:cxn modelId="{ED55FF9D-AF94-4A5A-90AF-51E65DA96AEC}" type="presParOf" srcId="{4D999AF4-EEC7-4CC4-B89F-DE8F2115891B}" destId="{835E4D8F-E2E9-4C52-9553-DB57C4B18070}" srcOrd="4" destOrd="0" presId="urn:microsoft.com/office/officeart/2005/8/layout/chevronAccent+Icon"/>
    <dgm:cxn modelId="{1128B3AC-9988-460E-B130-D7AF7775D739}" type="presParOf" srcId="{835E4D8F-E2E9-4C52-9553-DB57C4B18070}" destId="{E68B4A23-43DE-41C2-8503-CBED011B7817}" srcOrd="0" destOrd="0" presId="urn:microsoft.com/office/officeart/2005/8/layout/chevronAccent+Icon"/>
    <dgm:cxn modelId="{C16233F2-7B6D-4B42-8780-C382A46E104D}" type="presParOf" srcId="{835E4D8F-E2E9-4C52-9553-DB57C4B18070}" destId="{ADBCF02F-2AC5-4BC0-8903-B357877BC4CC}" srcOrd="1" destOrd="0" presId="urn:microsoft.com/office/officeart/2005/8/layout/chevronAccent+Icon"/>
    <dgm:cxn modelId="{FE05CDAD-9127-427D-A748-0C4FEA916136}" type="presParOf" srcId="{4D999AF4-EEC7-4CC4-B89F-DE8F2115891B}" destId="{9CA3051A-C615-4ADC-A580-76D99CA6C5B9}" srcOrd="5" destOrd="0" presId="urn:microsoft.com/office/officeart/2005/8/layout/chevronAccent+Icon"/>
    <dgm:cxn modelId="{6B6DCD54-6BFA-4480-B8B5-A7433C28B4C0}" type="presParOf" srcId="{4D999AF4-EEC7-4CC4-B89F-DE8F2115891B}" destId="{F03AF49A-3289-48DF-8FA3-9BB33D832AB5}" srcOrd="6" destOrd="0" presId="urn:microsoft.com/office/officeart/2005/8/layout/chevronAccent+Icon"/>
    <dgm:cxn modelId="{ED0B19CB-2D1D-48CC-8526-6D0C22B4889D}" type="presParOf" srcId="{F03AF49A-3289-48DF-8FA3-9BB33D832AB5}" destId="{D07CD549-9EAA-44D0-A20A-A3E62D6A22A6}" srcOrd="0" destOrd="0" presId="urn:microsoft.com/office/officeart/2005/8/layout/chevronAccent+Icon"/>
    <dgm:cxn modelId="{B209869A-4559-4DE8-8088-B5F19C44434A}" type="presParOf" srcId="{F03AF49A-3289-48DF-8FA3-9BB33D832AB5}" destId="{754E66E2-1F8B-4C17-8B52-840579BBAF49}" srcOrd="1" destOrd="0" presId="urn:microsoft.com/office/officeart/2005/8/layout/chevronAccent+Icon"/>
    <dgm:cxn modelId="{C7901080-D220-4F0B-A394-D47C9A0DB13F}" type="presParOf" srcId="{4D999AF4-EEC7-4CC4-B89F-DE8F2115891B}" destId="{0C2420A2-DD83-4E2D-B8DC-29AA68AF72A4}" srcOrd="7" destOrd="0" presId="urn:microsoft.com/office/officeart/2005/8/layout/chevronAccent+Icon"/>
    <dgm:cxn modelId="{30644010-278A-4C87-A9C3-92C9EEBD5331}" type="presParOf" srcId="{4D999AF4-EEC7-4CC4-B89F-DE8F2115891B}" destId="{07C4FADF-44A3-47FC-A20B-4C94123B741D}" srcOrd="8" destOrd="0" presId="urn:microsoft.com/office/officeart/2005/8/layout/chevronAccent+Icon"/>
    <dgm:cxn modelId="{871E11D4-68BB-4652-BD50-75992E877A36}" type="presParOf" srcId="{07C4FADF-44A3-47FC-A20B-4C94123B741D}" destId="{E630330E-E098-4DD3-AD9E-BC38F25F1B64}" srcOrd="0" destOrd="0" presId="urn:microsoft.com/office/officeart/2005/8/layout/chevronAccent+Icon"/>
    <dgm:cxn modelId="{139FB1CF-A89E-4CDC-85CB-3C5E8A81772A}" type="presParOf" srcId="{07C4FADF-44A3-47FC-A20B-4C94123B741D}" destId="{3B9F436C-9BC4-4885-B8B3-1E5A89EA75D0}" srcOrd="1" destOrd="0" presId="urn:microsoft.com/office/officeart/2005/8/layout/chevronAccent+Icon"/>
    <dgm:cxn modelId="{B1BDA443-15E5-4BCD-94F9-2489445D85CB}" type="presParOf" srcId="{4D999AF4-EEC7-4CC4-B89F-DE8F2115891B}" destId="{9E67121E-78F2-4FEA-95E7-28B36F56269A}" srcOrd="9" destOrd="0" presId="urn:microsoft.com/office/officeart/2005/8/layout/chevronAccent+Icon"/>
    <dgm:cxn modelId="{92366EF3-ADB1-48D2-A74D-642E520F0965}" type="presParOf" srcId="{4D999AF4-EEC7-4CC4-B89F-DE8F2115891B}" destId="{E8F803AE-D06E-400A-A715-D61957936FA1}" srcOrd="10" destOrd="0" presId="urn:microsoft.com/office/officeart/2005/8/layout/chevronAccent+Icon"/>
    <dgm:cxn modelId="{5F69915E-5C5F-44FD-8A7D-2A974847AC9C}" type="presParOf" srcId="{E8F803AE-D06E-400A-A715-D61957936FA1}" destId="{42C4E23E-1417-484D-9A55-3BB071EB4A88}" srcOrd="0" destOrd="0" presId="urn:microsoft.com/office/officeart/2005/8/layout/chevronAccent+Icon"/>
    <dgm:cxn modelId="{F131B341-CB7A-4484-B859-446FDF5812B3}" type="presParOf" srcId="{E8F803AE-D06E-400A-A715-D61957936FA1}" destId="{FF9AEEAA-1FA0-4A82-8A09-42B4CD7A6E68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B0DA78B-26AF-447A-AE38-0807F3173A73}" type="doc">
      <dgm:prSet loTypeId="urn:microsoft.com/office/officeart/2005/8/layout/chevronAccent+Icon" loCatId="process" qsTypeId="urn:microsoft.com/office/officeart/2005/8/quickstyle/3d1" qsCatId="3D" csTypeId="urn:microsoft.com/office/officeart/2005/8/colors/accent3_5" csCatId="accent3" phldr="1"/>
      <dgm:spPr/>
    </dgm:pt>
    <dgm:pt modelId="{99787614-4AE9-43F7-9E1D-F0315670149E}">
      <dgm:prSet phldrT="[Text]" custT="1"/>
      <dgm:spPr>
        <a:xfrm>
          <a:off x="338865" y="313968"/>
          <a:ext cx="1057855" cy="483551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9BBB59"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gm:spPr>
      <dgm:t>
        <a:bodyPr/>
        <a:lstStyle/>
        <a:p>
          <a:r>
            <a:rPr lang="en-US" sz="12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Enrolment</a:t>
          </a:r>
          <a:endParaRPr lang="en-SG" sz="12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1D336000-E521-4779-906B-93FBDAB2EBC5}" type="parTrans" cxnId="{D00C24C3-E559-4A1E-BF55-6EFE922FD109}">
      <dgm:prSet/>
      <dgm:spPr/>
      <dgm:t>
        <a:bodyPr/>
        <a:lstStyle/>
        <a:p>
          <a:endParaRPr lang="en-SG" sz="1800" b="1"/>
        </a:p>
      </dgm:t>
    </dgm:pt>
    <dgm:pt modelId="{3300B14A-ADD5-4D57-94FC-62053C31D04B}" type="sibTrans" cxnId="{D00C24C3-E559-4A1E-BF55-6EFE922FD109}">
      <dgm:prSet/>
      <dgm:spPr/>
      <dgm:t>
        <a:bodyPr/>
        <a:lstStyle/>
        <a:p>
          <a:endParaRPr lang="en-SG" sz="1800" b="1"/>
        </a:p>
      </dgm:t>
    </dgm:pt>
    <dgm:pt modelId="{D3A06A48-9C47-4AE8-A8F7-2483F7DF832D}">
      <dgm:prSet phldrT="[Text]" custT="1"/>
      <dgm:spPr>
        <a:xfrm>
          <a:off x="3200642" y="313968"/>
          <a:ext cx="1057855" cy="483551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9BBB59">
              <a:alpha val="90000"/>
              <a:hueOff val="0"/>
              <a:satOff val="0"/>
              <a:lumOff val="0"/>
              <a:alphaOff val="-16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gm:spPr>
      <dgm:t>
        <a:bodyPr/>
        <a:lstStyle/>
        <a:p>
          <a:endParaRPr lang="en-SG" sz="12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EE15CFDC-9256-4F6D-AB61-24400F4272BA}" type="parTrans" cxnId="{6C649444-0599-403F-8D9B-359DC2FA4918}">
      <dgm:prSet/>
      <dgm:spPr/>
      <dgm:t>
        <a:bodyPr/>
        <a:lstStyle/>
        <a:p>
          <a:endParaRPr lang="en-SG" sz="1800" b="1"/>
        </a:p>
      </dgm:t>
    </dgm:pt>
    <dgm:pt modelId="{CFE2A4AD-5B9D-4AFD-8D9B-FAA533D9F09F}" type="sibTrans" cxnId="{6C649444-0599-403F-8D9B-359DC2FA4918}">
      <dgm:prSet/>
      <dgm:spPr/>
      <dgm:t>
        <a:bodyPr/>
        <a:lstStyle/>
        <a:p>
          <a:endParaRPr lang="en-SG" sz="1800" b="1"/>
        </a:p>
      </dgm:t>
    </dgm:pt>
    <dgm:pt modelId="{27C665F7-3C46-4D40-A5D1-2A9E3145EA10}">
      <dgm:prSet phldrT="[Text]" custT="1"/>
      <dgm:spPr>
        <a:xfrm>
          <a:off x="4631531" y="313968"/>
          <a:ext cx="1057855" cy="483551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9BBB59">
              <a:alpha val="90000"/>
              <a:hueOff val="0"/>
              <a:satOff val="0"/>
              <a:lumOff val="0"/>
              <a:alphaOff val="-24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gm:spPr>
      <dgm:t>
        <a:bodyPr/>
        <a:lstStyle/>
        <a:p>
          <a:endParaRPr lang="en-SG" sz="12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31CD41E3-BA4A-4FD5-851F-19643376F431}" type="parTrans" cxnId="{DDB7BB53-53DC-44B3-A74B-1F405988D39D}">
      <dgm:prSet/>
      <dgm:spPr/>
      <dgm:t>
        <a:bodyPr/>
        <a:lstStyle/>
        <a:p>
          <a:endParaRPr lang="en-SG" sz="1800" b="1"/>
        </a:p>
      </dgm:t>
    </dgm:pt>
    <dgm:pt modelId="{01752629-93D7-46F5-8DB1-9ADD45C4EAFC}" type="sibTrans" cxnId="{DDB7BB53-53DC-44B3-A74B-1F405988D39D}">
      <dgm:prSet/>
      <dgm:spPr/>
      <dgm:t>
        <a:bodyPr/>
        <a:lstStyle/>
        <a:p>
          <a:endParaRPr lang="en-SG" sz="1800" b="1"/>
        </a:p>
      </dgm:t>
    </dgm:pt>
    <dgm:pt modelId="{6803C0F3-4ABD-4B45-A85D-AAFF75D6331F}">
      <dgm:prSet phldrT="[Text]" custT="1"/>
      <dgm:spPr>
        <a:xfrm>
          <a:off x="1769753" y="313968"/>
          <a:ext cx="1057855" cy="483551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9BBB59">
              <a:alpha val="90000"/>
              <a:hueOff val="0"/>
              <a:satOff val="0"/>
              <a:lumOff val="0"/>
              <a:alphaOff val="-8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gm:spPr>
      <dgm:t>
        <a:bodyPr/>
        <a:lstStyle/>
        <a:p>
          <a:endParaRPr lang="en-US" sz="1200" b="1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F28A4434-F085-4135-82DA-D7D7E5922199}" type="parTrans" cxnId="{99E9A059-7EDC-4136-A769-1DE2B935A229}">
      <dgm:prSet/>
      <dgm:spPr/>
      <dgm:t>
        <a:bodyPr/>
        <a:lstStyle/>
        <a:p>
          <a:endParaRPr lang="en-SG" sz="1800" b="1"/>
        </a:p>
      </dgm:t>
    </dgm:pt>
    <dgm:pt modelId="{7768C094-8DB7-4E9C-8748-C281CB4E652A}" type="sibTrans" cxnId="{99E9A059-7EDC-4136-A769-1DE2B935A229}">
      <dgm:prSet/>
      <dgm:spPr/>
      <dgm:t>
        <a:bodyPr/>
        <a:lstStyle/>
        <a:p>
          <a:endParaRPr lang="en-SG" sz="1800" b="1"/>
        </a:p>
      </dgm:t>
    </dgm:pt>
    <dgm:pt modelId="{5BD37552-DB49-4F77-927F-DB91993AE1E6}">
      <dgm:prSet phldrT="[Text]" custT="1"/>
      <dgm:spPr>
        <a:xfrm>
          <a:off x="5909554" y="313968"/>
          <a:ext cx="1363586" cy="483551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9BBB59">
              <a:alpha val="90000"/>
              <a:hueOff val="0"/>
              <a:satOff val="0"/>
              <a:lumOff val="0"/>
              <a:alphaOff val="-32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gm:spPr>
      <dgm:t>
        <a:bodyPr/>
        <a:lstStyle/>
        <a:p>
          <a:endParaRPr lang="en-SG" sz="12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F610192-FCE9-42F9-BF5F-88B1EDB809AA}" type="parTrans" cxnId="{001ED7D9-4E5A-428D-AEE2-E92F1E365E0E}">
      <dgm:prSet/>
      <dgm:spPr/>
      <dgm:t>
        <a:bodyPr/>
        <a:lstStyle/>
        <a:p>
          <a:endParaRPr lang="en-SG" sz="1800" b="1"/>
        </a:p>
      </dgm:t>
    </dgm:pt>
    <dgm:pt modelId="{CD551C2D-D153-4351-86E4-656FA2B35E23}" type="sibTrans" cxnId="{001ED7D9-4E5A-428D-AEE2-E92F1E365E0E}">
      <dgm:prSet/>
      <dgm:spPr/>
      <dgm:t>
        <a:bodyPr/>
        <a:lstStyle/>
        <a:p>
          <a:endParaRPr lang="en-SG" sz="1800" b="1"/>
        </a:p>
      </dgm:t>
    </dgm:pt>
    <dgm:pt modelId="{96177317-8488-4E92-8A40-845B15B44097}">
      <dgm:prSet phldrT="[Text]" custT="1"/>
      <dgm:spPr>
        <a:xfrm>
          <a:off x="7515809" y="313968"/>
          <a:ext cx="1318585" cy="483551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9BBB59">
              <a:alpha val="90000"/>
              <a:hueOff val="0"/>
              <a:satOff val="0"/>
              <a:lumOff val="0"/>
              <a:alphaOff val="-40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gm:spPr>
      <dgm:t>
        <a:bodyPr/>
        <a:lstStyle/>
        <a:p>
          <a:r>
            <a:rPr lang="en-US" sz="12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Graduation</a:t>
          </a:r>
          <a:endParaRPr lang="en-SG" sz="12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E9533A85-9754-4D98-A3C3-79BB19DC99AC}" type="parTrans" cxnId="{D4F05A62-9D3C-49FA-A68A-96C80C9DD744}">
      <dgm:prSet/>
      <dgm:spPr/>
      <dgm:t>
        <a:bodyPr/>
        <a:lstStyle/>
        <a:p>
          <a:endParaRPr lang="en-SG" sz="1800" b="1"/>
        </a:p>
      </dgm:t>
    </dgm:pt>
    <dgm:pt modelId="{4E5A3459-9E5E-41CE-AD39-104AEA8E3411}" type="sibTrans" cxnId="{D4F05A62-9D3C-49FA-A68A-96C80C9DD744}">
      <dgm:prSet/>
      <dgm:spPr/>
      <dgm:t>
        <a:bodyPr/>
        <a:lstStyle/>
        <a:p>
          <a:endParaRPr lang="en-SG" sz="1800" b="1"/>
        </a:p>
      </dgm:t>
    </dgm:pt>
    <dgm:pt modelId="{4D999AF4-EEC7-4CC4-B89F-DE8F2115891B}" type="pres">
      <dgm:prSet presAssocID="{6B0DA78B-26AF-447A-AE38-0807F3173A73}" presName="Name0" presStyleCnt="0">
        <dgm:presLayoutVars>
          <dgm:dir/>
          <dgm:resizeHandles val="exact"/>
        </dgm:presLayoutVars>
      </dgm:prSet>
      <dgm:spPr/>
    </dgm:pt>
    <dgm:pt modelId="{4A2F9BB3-1478-4E81-B6BF-A39C153C43B7}" type="pres">
      <dgm:prSet presAssocID="{99787614-4AE9-43F7-9E1D-F0315670149E}" presName="composite" presStyleCnt="0"/>
      <dgm:spPr/>
    </dgm:pt>
    <dgm:pt modelId="{A1091130-A79C-48A3-86D6-B4DE6CCD0149}" type="pres">
      <dgm:prSet presAssocID="{99787614-4AE9-43F7-9E1D-F0315670149E}" presName="bgChev" presStyleLbl="node1" presStyleIdx="0" presStyleCnt="6"/>
      <dgm:spPr>
        <a:xfrm>
          <a:off x="4805" y="193080"/>
          <a:ext cx="1252723" cy="483551"/>
        </a:xfrm>
        <a:prstGeom prst="chevron">
          <a:avLst>
            <a:gd name="adj" fmla="val 40000"/>
          </a:avLst>
        </a:prstGeom>
        <a:gradFill rotWithShape="0">
          <a:gsLst>
            <a:gs pos="0">
              <a:srgbClr val="9BBB59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</dgm:pt>
    <dgm:pt modelId="{59767347-E699-4D58-9191-0DD70E63349C}" type="pres">
      <dgm:prSet presAssocID="{99787614-4AE9-43F7-9E1D-F0315670149E}" presName="txNode" presStyleLbl="fgAcc1" presStyleIdx="0" presStyleCnt="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SG"/>
        </a:p>
      </dgm:t>
    </dgm:pt>
    <dgm:pt modelId="{B022E7A8-6FC1-46B2-AAD6-AE595A6711F9}" type="pres">
      <dgm:prSet presAssocID="{3300B14A-ADD5-4D57-94FC-62053C31D04B}" presName="compositeSpace" presStyleCnt="0"/>
      <dgm:spPr/>
    </dgm:pt>
    <dgm:pt modelId="{6E01F3A9-5B08-44F3-88AB-38449320134D}" type="pres">
      <dgm:prSet presAssocID="{6803C0F3-4ABD-4B45-A85D-AAFF75D6331F}" presName="composite" presStyleCnt="0"/>
      <dgm:spPr/>
    </dgm:pt>
    <dgm:pt modelId="{59E7D80B-E1AA-4CC7-AC2A-9EC94403028C}" type="pres">
      <dgm:prSet presAssocID="{6803C0F3-4ABD-4B45-A85D-AAFF75D6331F}" presName="bgChev" presStyleLbl="node1" presStyleIdx="1" presStyleCnt="6"/>
      <dgm:spPr>
        <a:xfrm>
          <a:off x="1435694" y="193080"/>
          <a:ext cx="1252723" cy="483551"/>
        </a:xfrm>
        <a:prstGeom prst="chevron">
          <a:avLst>
            <a:gd name="adj" fmla="val 40000"/>
          </a:avLst>
        </a:prstGeom>
        <a:gradFill rotWithShape="0">
          <a:gsLst>
            <a:gs pos="0">
              <a:srgbClr val="9BBB59">
                <a:alpha val="90000"/>
                <a:hueOff val="0"/>
                <a:satOff val="0"/>
                <a:lumOff val="0"/>
                <a:alphaOff val="-8000"/>
                <a:shade val="51000"/>
                <a:satMod val="130000"/>
              </a:srgbClr>
            </a:gs>
            <a:gs pos="80000">
              <a:srgbClr val="9BBB59">
                <a:alpha val="90000"/>
                <a:hueOff val="0"/>
                <a:satOff val="0"/>
                <a:lumOff val="0"/>
                <a:alphaOff val="-8000"/>
                <a:shade val="93000"/>
                <a:satMod val="130000"/>
              </a:srgbClr>
            </a:gs>
            <a:gs pos="100000">
              <a:srgbClr val="9BBB59">
                <a:alpha val="90000"/>
                <a:hueOff val="0"/>
                <a:satOff val="0"/>
                <a:lumOff val="0"/>
                <a:alphaOff val="-800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</dgm:pt>
    <dgm:pt modelId="{3E36C51D-5315-4843-A9C6-20EA35FA43F6}" type="pres">
      <dgm:prSet presAssocID="{6803C0F3-4ABD-4B45-A85D-AAFF75D6331F}" presName="txNode" presStyleLbl="fgAcc1" presStyleIdx="1" presStyleCnt="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SG"/>
        </a:p>
      </dgm:t>
    </dgm:pt>
    <dgm:pt modelId="{436FF846-1AC4-42BE-8756-BF600E2C1531}" type="pres">
      <dgm:prSet presAssocID="{7768C094-8DB7-4E9C-8748-C281CB4E652A}" presName="compositeSpace" presStyleCnt="0"/>
      <dgm:spPr/>
    </dgm:pt>
    <dgm:pt modelId="{835E4D8F-E2E9-4C52-9553-DB57C4B18070}" type="pres">
      <dgm:prSet presAssocID="{D3A06A48-9C47-4AE8-A8F7-2483F7DF832D}" presName="composite" presStyleCnt="0"/>
      <dgm:spPr/>
    </dgm:pt>
    <dgm:pt modelId="{E68B4A23-43DE-41C2-8503-CBED011B7817}" type="pres">
      <dgm:prSet presAssocID="{D3A06A48-9C47-4AE8-A8F7-2483F7DF832D}" presName="bgChev" presStyleLbl="node1" presStyleIdx="2" presStyleCnt="6"/>
      <dgm:spPr>
        <a:xfrm>
          <a:off x="2866583" y="193080"/>
          <a:ext cx="1252723" cy="483551"/>
        </a:xfrm>
        <a:prstGeom prst="chevron">
          <a:avLst>
            <a:gd name="adj" fmla="val 40000"/>
          </a:avLst>
        </a:prstGeom>
        <a:gradFill rotWithShape="0">
          <a:gsLst>
            <a:gs pos="0">
              <a:srgbClr val="9BBB59">
                <a:alpha val="90000"/>
                <a:hueOff val="0"/>
                <a:satOff val="0"/>
                <a:lumOff val="0"/>
                <a:alphaOff val="-16000"/>
                <a:shade val="51000"/>
                <a:satMod val="130000"/>
              </a:srgbClr>
            </a:gs>
            <a:gs pos="80000">
              <a:srgbClr val="9BBB59">
                <a:alpha val="90000"/>
                <a:hueOff val="0"/>
                <a:satOff val="0"/>
                <a:lumOff val="0"/>
                <a:alphaOff val="-16000"/>
                <a:shade val="93000"/>
                <a:satMod val="130000"/>
              </a:srgbClr>
            </a:gs>
            <a:gs pos="100000">
              <a:srgbClr val="9BBB59">
                <a:alpha val="90000"/>
                <a:hueOff val="0"/>
                <a:satOff val="0"/>
                <a:lumOff val="0"/>
                <a:alphaOff val="-1600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</dgm:pt>
    <dgm:pt modelId="{ADBCF02F-2AC5-4BC0-8903-B357877BC4CC}" type="pres">
      <dgm:prSet presAssocID="{D3A06A48-9C47-4AE8-A8F7-2483F7DF832D}" presName="txNode" presStyleLbl="fgAcc1" presStyleIdx="2" presStyleCnt="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SG"/>
        </a:p>
      </dgm:t>
    </dgm:pt>
    <dgm:pt modelId="{9CA3051A-C615-4ADC-A580-76D99CA6C5B9}" type="pres">
      <dgm:prSet presAssocID="{CFE2A4AD-5B9D-4AFD-8D9B-FAA533D9F09F}" presName="compositeSpace" presStyleCnt="0"/>
      <dgm:spPr/>
    </dgm:pt>
    <dgm:pt modelId="{F03AF49A-3289-48DF-8FA3-9BB33D832AB5}" type="pres">
      <dgm:prSet presAssocID="{27C665F7-3C46-4D40-A5D1-2A9E3145EA10}" presName="composite" presStyleCnt="0"/>
      <dgm:spPr/>
    </dgm:pt>
    <dgm:pt modelId="{D07CD549-9EAA-44D0-A20A-A3E62D6A22A6}" type="pres">
      <dgm:prSet presAssocID="{27C665F7-3C46-4D40-A5D1-2A9E3145EA10}" presName="bgChev" presStyleLbl="node1" presStyleIdx="3" presStyleCnt="6"/>
      <dgm:spPr>
        <a:xfrm>
          <a:off x="4297471" y="193080"/>
          <a:ext cx="1252723" cy="483551"/>
        </a:xfrm>
        <a:prstGeom prst="chevron">
          <a:avLst>
            <a:gd name="adj" fmla="val 40000"/>
          </a:avLst>
        </a:prstGeom>
        <a:gradFill rotWithShape="0">
          <a:gsLst>
            <a:gs pos="0">
              <a:srgbClr val="9BBB59">
                <a:alpha val="90000"/>
                <a:hueOff val="0"/>
                <a:satOff val="0"/>
                <a:lumOff val="0"/>
                <a:alphaOff val="-24000"/>
                <a:shade val="51000"/>
                <a:satMod val="130000"/>
              </a:srgbClr>
            </a:gs>
            <a:gs pos="80000">
              <a:srgbClr val="9BBB59">
                <a:alpha val="90000"/>
                <a:hueOff val="0"/>
                <a:satOff val="0"/>
                <a:lumOff val="0"/>
                <a:alphaOff val="-24000"/>
                <a:shade val="93000"/>
                <a:satMod val="130000"/>
              </a:srgbClr>
            </a:gs>
            <a:gs pos="100000">
              <a:srgbClr val="9BBB59">
                <a:alpha val="90000"/>
                <a:hueOff val="0"/>
                <a:satOff val="0"/>
                <a:lumOff val="0"/>
                <a:alphaOff val="-2400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</dgm:pt>
    <dgm:pt modelId="{754E66E2-1F8B-4C17-8B52-840579BBAF49}" type="pres">
      <dgm:prSet presAssocID="{27C665F7-3C46-4D40-A5D1-2A9E3145EA10}" presName="txNode" presStyleLbl="fgAcc1" presStyleIdx="3" presStyleCnt="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SG"/>
        </a:p>
      </dgm:t>
    </dgm:pt>
    <dgm:pt modelId="{0C2420A2-DD83-4E2D-B8DC-29AA68AF72A4}" type="pres">
      <dgm:prSet presAssocID="{01752629-93D7-46F5-8DB1-9ADD45C4EAFC}" presName="compositeSpace" presStyleCnt="0"/>
      <dgm:spPr/>
    </dgm:pt>
    <dgm:pt modelId="{07C4FADF-44A3-47FC-A20B-4C94123B741D}" type="pres">
      <dgm:prSet presAssocID="{5BD37552-DB49-4F77-927F-DB91993AE1E6}" presName="composite" presStyleCnt="0"/>
      <dgm:spPr/>
    </dgm:pt>
    <dgm:pt modelId="{E630330E-E098-4DD3-AD9E-BC38F25F1B64}" type="pres">
      <dgm:prSet presAssocID="{5BD37552-DB49-4F77-927F-DB91993AE1E6}" presName="bgChev" presStyleLbl="node1" presStyleIdx="4" presStyleCnt="6"/>
      <dgm:spPr>
        <a:xfrm>
          <a:off x="5728360" y="193080"/>
          <a:ext cx="1252723" cy="483551"/>
        </a:xfrm>
        <a:prstGeom prst="chevron">
          <a:avLst>
            <a:gd name="adj" fmla="val 40000"/>
          </a:avLst>
        </a:prstGeom>
        <a:gradFill rotWithShape="0">
          <a:gsLst>
            <a:gs pos="0">
              <a:srgbClr val="9BBB59">
                <a:alpha val="90000"/>
                <a:hueOff val="0"/>
                <a:satOff val="0"/>
                <a:lumOff val="0"/>
                <a:alphaOff val="-32000"/>
                <a:shade val="51000"/>
                <a:satMod val="130000"/>
              </a:srgbClr>
            </a:gs>
            <a:gs pos="80000">
              <a:srgbClr val="9BBB59">
                <a:alpha val="90000"/>
                <a:hueOff val="0"/>
                <a:satOff val="0"/>
                <a:lumOff val="0"/>
                <a:alphaOff val="-32000"/>
                <a:shade val="93000"/>
                <a:satMod val="130000"/>
              </a:srgbClr>
            </a:gs>
            <a:gs pos="100000">
              <a:srgbClr val="9BBB59">
                <a:alpha val="90000"/>
                <a:hueOff val="0"/>
                <a:satOff val="0"/>
                <a:lumOff val="0"/>
                <a:alphaOff val="-3200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</dgm:pt>
    <dgm:pt modelId="{3B9F436C-9BC4-4885-B8B3-1E5A89EA75D0}" type="pres">
      <dgm:prSet presAssocID="{5BD37552-DB49-4F77-927F-DB91993AE1E6}" presName="txNode" presStyleLbl="fgAcc1" presStyleIdx="4" presStyleCnt="6" custScaleX="128901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SG"/>
        </a:p>
      </dgm:t>
    </dgm:pt>
    <dgm:pt modelId="{9E67121E-78F2-4FEA-95E7-28B36F56269A}" type="pres">
      <dgm:prSet presAssocID="{CD551C2D-D153-4351-86E4-656FA2B35E23}" presName="compositeSpace" presStyleCnt="0"/>
      <dgm:spPr/>
    </dgm:pt>
    <dgm:pt modelId="{E8F803AE-D06E-400A-A715-D61957936FA1}" type="pres">
      <dgm:prSet presAssocID="{96177317-8488-4E92-8A40-845B15B44097}" presName="composite" presStyleCnt="0"/>
      <dgm:spPr/>
    </dgm:pt>
    <dgm:pt modelId="{42C4E23E-1417-484D-9A55-3BB071EB4A88}" type="pres">
      <dgm:prSet presAssocID="{96177317-8488-4E92-8A40-845B15B44097}" presName="bgChev" presStyleLbl="node1" presStyleIdx="5" presStyleCnt="6"/>
      <dgm:spPr>
        <a:xfrm>
          <a:off x="7312114" y="193080"/>
          <a:ext cx="1252723" cy="483551"/>
        </a:xfrm>
        <a:prstGeom prst="chevron">
          <a:avLst>
            <a:gd name="adj" fmla="val 40000"/>
          </a:avLst>
        </a:prstGeom>
        <a:gradFill rotWithShape="0">
          <a:gsLst>
            <a:gs pos="0">
              <a:srgbClr val="9BBB59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rgbClr>
            </a:gs>
            <a:gs pos="80000">
              <a:srgbClr val="9BBB59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rgbClr>
            </a:gs>
            <a:gs pos="100000">
              <a:srgbClr val="9BBB59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</dgm:pt>
    <dgm:pt modelId="{FF9AEEAA-1FA0-4A82-8A09-42B4CD7A6E68}" type="pres">
      <dgm:prSet presAssocID="{96177317-8488-4E92-8A40-845B15B44097}" presName="txNode" presStyleLbl="fgAcc1" presStyleIdx="5" presStyleCnt="6" custScaleX="124647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SG"/>
        </a:p>
      </dgm:t>
    </dgm:pt>
  </dgm:ptLst>
  <dgm:cxnLst>
    <dgm:cxn modelId="{8E16E786-6F80-4CEB-8314-37407D45F7D5}" type="presOf" srcId="{99787614-4AE9-43F7-9E1D-F0315670149E}" destId="{59767347-E699-4D58-9191-0DD70E63349C}" srcOrd="0" destOrd="0" presId="urn:microsoft.com/office/officeart/2005/8/layout/chevronAccent+Icon"/>
    <dgm:cxn modelId="{DDB7BB53-53DC-44B3-A74B-1F405988D39D}" srcId="{6B0DA78B-26AF-447A-AE38-0807F3173A73}" destId="{27C665F7-3C46-4D40-A5D1-2A9E3145EA10}" srcOrd="3" destOrd="0" parTransId="{31CD41E3-BA4A-4FD5-851F-19643376F431}" sibTransId="{01752629-93D7-46F5-8DB1-9ADD45C4EAFC}"/>
    <dgm:cxn modelId="{0EF2E8AE-3C69-4E57-89D1-8A2304B5F38B}" type="presOf" srcId="{27C665F7-3C46-4D40-A5D1-2A9E3145EA10}" destId="{754E66E2-1F8B-4C17-8B52-840579BBAF49}" srcOrd="0" destOrd="0" presId="urn:microsoft.com/office/officeart/2005/8/layout/chevronAccent+Icon"/>
    <dgm:cxn modelId="{D00C24C3-E559-4A1E-BF55-6EFE922FD109}" srcId="{6B0DA78B-26AF-447A-AE38-0807F3173A73}" destId="{99787614-4AE9-43F7-9E1D-F0315670149E}" srcOrd="0" destOrd="0" parTransId="{1D336000-E521-4779-906B-93FBDAB2EBC5}" sibTransId="{3300B14A-ADD5-4D57-94FC-62053C31D04B}"/>
    <dgm:cxn modelId="{91D0D1A7-4B3E-49D5-AEFB-DB38E0F9E366}" type="presOf" srcId="{5BD37552-DB49-4F77-927F-DB91993AE1E6}" destId="{3B9F436C-9BC4-4885-B8B3-1E5A89EA75D0}" srcOrd="0" destOrd="0" presId="urn:microsoft.com/office/officeart/2005/8/layout/chevronAccent+Icon"/>
    <dgm:cxn modelId="{D187F186-601D-49E1-8CDE-227DB18CC279}" type="presOf" srcId="{D3A06A48-9C47-4AE8-A8F7-2483F7DF832D}" destId="{ADBCF02F-2AC5-4BC0-8903-B357877BC4CC}" srcOrd="0" destOrd="0" presId="urn:microsoft.com/office/officeart/2005/8/layout/chevronAccent+Icon"/>
    <dgm:cxn modelId="{857D8277-6343-4041-8C9A-77D7842F3AED}" type="presOf" srcId="{6803C0F3-4ABD-4B45-A85D-AAFF75D6331F}" destId="{3E36C51D-5315-4843-A9C6-20EA35FA43F6}" srcOrd="0" destOrd="0" presId="urn:microsoft.com/office/officeart/2005/8/layout/chevronAccent+Icon"/>
    <dgm:cxn modelId="{225D5713-448D-4712-A334-460CB2FE3091}" type="presOf" srcId="{6B0DA78B-26AF-447A-AE38-0807F3173A73}" destId="{4D999AF4-EEC7-4CC4-B89F-DE8F2115891B}" srcOrd="0" destOrd="0" presId="urn:microsoft.com/office/officeart/2005/8/layout/chevronAccent+Icon"/>
    <dgm:cxn modelId="{6433F351-7C68-41FB-9104-D039C5F0DFDF}" type="presOf" srcId="{96177317-8488-4E92-8A40-845B15B44097}" destId="{FF9AEEAA-1FA0-4A82-8A09-42B4CD7A6E68}" srcOrd="0" destOrd="0" presId="urn:microsoft.com/office/officeart/2005/8/layout/chevronAccent+Icon"/>
    <dgm:cxn modelId="{001ED7D9-4E5A-428D-AEE2-E92F1E365E0E}" srcId="{6B0DA78B-26AF-447A-AE38-0807F3173A73}" destId="{5BD37552-DB49-4F77-927F-DB91993AE1E6}" srcOrd="4" destOrd="0" parTransId="{9F610192-FCE9-42F9-BF5F-88B1EDB809AA}" sibTransId="{CD551C2D-D153-4351-86E4-656FA2B35E23}"/>
    <dgm:cxn modelId="{99E9A059-7EDC-4136-A769-1DE2B935A229}" srcId="{6B0DA78B-26AF-447A-AE38-0807F3173A73}" destId="{6803C0F3-4ABD-4B45-A85D-AAFF75D6331F}" srcOrd="1" destOrd="0" parTransId="{F28A4434-F085-4135-82DA-D7D7E5922199}" sibTransId="{7768C094-8DB7-4E9C-8748-C281CB4E652A}"/>
    <dgm:cxn modelId="{6C649444-0599-403F-8D9B-359DC2FA4918}" srcId="{6B0DA78B-26AF-447A-AE38-0807F3173A73}" destId="{D3A06A48-9C47-4AE8-A8F7-2483F7DF832D}" srcOrd="2" destOrd="0" parTransId="{EE15CFDC-9256-4F6D-AB61-24400F4272BA}" sibTransId="{CFE2A4AD-5B9D-4AFD-8D9B-FAA533D9F09F}"/>
    <dgm:cxn modelId="{D4F05A62-9D3C-49FA-A68A-96C80C9DD744}" srcId="{6B0DA78B-26AF-447A-AE38-0807F3173A73}" destId="{96177317-8488-4E92-8A40-845B15B44097}" srcOrd="5" destOrd="0" parTransId="{E9533A85-9754-4D98-A3C3-79BB19DC99AC}" sibTransId="{4E5A3459-9E5E-41CE-AD39-104AEA8E3411}"/>
    <dgm:cxn modelId="{E717737F-5FE4-43C7-BF28-E99E8FFC6AD0}" type="presParOf" srcId="{4D999AF4-EEC7-4CC4-B89F-DE8F2115891B}" destId="{4A2F9BB3-1478-4E81-B6BF-A39C153C43B7}" srcOrd="0" destOrd="0" presId="urn:microsoft.com/office/officeart/2005/8/layout/chevronAccent+Icon"/>
    <dgm:cxn modelId="{696BC8EA-6BB0-400B-9446-0036863F2E85}" type="presParOf" srcId="{4A2F9BB3-1478-4E81-B6BF-A39C153C43B7}" destId="{A1091130-A79C-48A3-86D6-B4DE6CCD0149}" srcOrd="0" destOrd="0" presId="urn:microsoft.com/office/officeart/2005/8/layout/chevronAccent+Icon"/>
    <dgm:cxn modelId="{0F10B4D2-DCBF-4247-A6A2-0C5DB77038FC}" type="presParOf" srcId="{4A2F9BB3-1478-4E81-B6BF-A39C153C43B7}" destId="{59767347-E699-4D58-9191-0DD70E63349C}" srcOrd="1" destOrd="0" presId="urn:microsoft.com/office/officeart/2005/8/layout/chevronAccent+Icon"/>
    <dgm:cxn modelId="{9311D158-D695-400C-B35E-092CE3BC2DDA}" type="presParOf" srcId="{4D999AF4-EEC7-4CC4-B89F-DE8F2115891B}" destId="{B022E7A8-6FC1-46B2-AAD6-AE595A6711F9}" srcOrd="1" destOrd="0" presId="urn:microsoft.com/office/officeart/2005/8/layout/chevronAccent+Icon"/>
    <dgm:cxn modelId="{7E7CDBB1-4109-411A-A55A-4F415C5ACD84}" type="presParOf" srcId="{4D999AF4-EEC7-4CC4-B89F-DE8F2115891B}" destId="{6E01F3A9-5B08-44F3-88AB-38449320134D}" srcOrd="2" destOrd="0" presId="urn:microsoft.com/office/officeart/2005/8/layout/chevronAccent+Icon"/>
    <dgm:cxn modelId="{B3517235-0FE5-47DE-B53D-CCE1224C1C22}" type="presParOf" srcId="{6E01F3A9-5B08-44F3-88AB-38449320134D}" destId="{59E7D80B-E1AA-4CC7-AC2A-9EC94403028C}" srcOrd="0" destOrd="0" presId="urn:microsoft.com/office/officeart/2005/8/layout/chevronAccent+Icon"/>
    <dgm:cxn modelId="{41FBDCC1-A850-4E1B-BFCA-A78500A67B2E}" type="presParOf" srcId="{6E01F3A9-5B08-44F3-88AB-38449320134D}" destId="{3E36C51D-5315-4843-A9C6-20EA35FA43F6}" srcOrd="1" destOrd="0" presId="urn:microsoft.com/office/officeart/2005/8/layout/chevronAccent+Icon"/>
    <dgm:cxn modelId="{3A56783D-BF9B-489B-8E9F-DDAB2B1B33CB}" type="presParOf" srcId="{4D999AF4-EEC7-4CC4-B89F-DE8F2115891B}" destId="{436FF846-1AC4-42BE-8756-BF600E2C1531}" srcOrd="3" destOrd="0" presId="urn:microsoft.com/office/officeart/2005/8/layout/chevronAccent+Icon"/>
    <dgm:cxn modelId="{581C86AE-7393-4529-937A-EBCD872C7B03}" type="presParOf" srcId="{4D999AF4-EEC7-4CC4-B89F-DE8F2115891B}" destId="{835E4D8F-E2E9-4C52-9553-DB57C4B18070}" srcOrd="4" destOrd="0" presId="urn:microsoft.com/office/officeart/2005/8/layout/chevronAccent+Icon"/>
    <dgm:cxn modelId="{9C431504-9F50-4D8F-A0ED-33E0F6C6827F}" type="presParOf" srcId="{835E4D8F-E2E9-4C52-9553-DB57C4B18070}" destId="{E68B4A23-43DE-41C2-8503-CBED011B7817}" srcOrd="0" destOrd="0" presId="urn:microsoft.com/office/officeart/2005/8/layout/chevronAccent+Icon"/>
    <dgm:cxn modelId="{1B4FDFA5-DC5B-4D59-A1F7-13FAEA5126BF}" type="presParOf" srcId="{835E4D8F-E2E9-4C52-9553-DB57C4B18070}" destId="{ADBCF02F-2AC5-4BC0-8903-B357877BC4CC}" srcOrd="1" destOrd="0" presId="urn:microsoft.com/office/officeart/2005/8/layout/chevronAccent+Icon"/>
    <dgm:cxn modelId="{171C294D-C2AA-4DEF-B81F-BA2056F149B8}" type="presParOf" srcId="{4D999AF4-EEC7-4CC4-B89F-DE8F2115891B}" destId="{9CA3051A-C615-4ADC-A580-76D99CA6C5B9}" srcOrd="5" destOrd="0" presId="urn:microsoft.com/office/officeart/2005/8/layout/chevronAccent+Icon"/>
    <dgm:cxn modelId="{F5CECC7C-504C-4512-B6A1-72C2CCFE9935}" type="presParOf" srcId="{4D999AF4-EEC7-4CC4-B89F-DE8F2115891B}" destId="{F03AF49A-3289-48DF-8FA3-9BB33D832AB5}" srcOrd="6" destOrd="0" presId="urn:microsoft.com/office/officeart/2005/8/layout/chevronAccent+Icon"/>
    <dgm:cxn modelId="{0E602A05-E92B-4C39-959D-2090B33C52F7}" type="presParOf" srcId="{F03AF49A-3289-48DF-8FA3-9BB33D832AB5}" destId="{D07CD549-9EAA-44D0-A20A-A3E62D6A22A6}" srcOrd="0" destOrd="0" presId="urn:microsoft.com/office/officeart/2005/8/layout/chevronAccent+Icon"/>
    <dgm:cxn modelId="{6BBF5885-9D93-4D64-AA1B-2B22A78B1726}" type="presParOf" srcId="{F03AF49A-3289-48DF-8FA3-9BB33D832AB5}" destId="{754E66E2-1F8B-4C17-8B52-840579BBAF49}" srcOrd="1" destOrd="0" presId="urn:microsoft.com/office/officeart/2005/8/layout/chevronAccent+Icon"/>
    <dgm:cxn modelId="{2DE3CAB9-4AED-4294-9361-3F4134EFEB98}" type="presParOf" srcId="{4D999AF4-EEC7-4CC4-B89F-DE8F2115891B}" destId="{0C2420A2-DD83-4E2D-B8DC-29AA68AF72A4}" srcOrd="7" destOrd="0" presId="urn:microsoft.com/office/officeart/2005/8/layout/chevronAccent+Icon"/>
    <dgm:cxn modelId="{FD5C87DE-2DBC-4C20-82B6-D0B336822AC0}" type="presParOf" srcId="{4D999AF4-EEC7-4CC4-B89F-DE8F2115891B}" destId="{07C4FADF-44A3-47FC-A20B-4C94123B741D}" srcOrd="8" destOrd="0" presId="urn:microsoft.com/office/officeart/2005/8/layout/chevronAccent+Icon"/>
    <dgm:cxn modelId="{A4C3E5D2-71E0-4437-9FC7-F56A8FA68DD4}" type="presParOf" srcId="{07C4FADF-44A3-47FC-A20B-4C94123B741D}" destId="{E630330E-E098-4DD3-AD9E-BC38F25F1B64}" srcOrd="0" destOrd="0" presId="urn:microsoft.com/office/officeart/2005/8/layout/chevronAccent+Icon"/>
    <dgm:cxn modelId="{994BCDBF-5374-4FB9-8610-DED231684542}" type="presParOf" srcId="{07C4FADF-44A3-47FC-A20B-4C94123B741D}" destId="{3B9F436C-9BC4-4885-B8B3-1E5A89EA75D0}" srcOrd="1" destOrd="0" presId="urn:microsoft.com/office/officeart/2005/8/layout/chevronAccent+Icon"/>
    <dgm:cxn modelId="{57FC54BE-D444-4BEF-87C6-A77E10E564A2}" type="presParOf" srcId="{4D999AF4-EEC7-4CC4-B89F-DE8F2115891B}" destId="{9E67121E-78F2-4FEA-95E7-28B36F56269A}" srcOrd="9" destOrd="0" presId="urn:microsoft.com/office/officeart/2005/8/layout/chevronAccent+Icon"/>
    <dgm:cxn modelId="{4EE48ED7-D4A3-4283-A253-82F58044BF4B}" type="presParOf" srcId="{4D999AF4-EEC7-4CC4-B89F-DE8F2115891B}" destId="{E8F803AE-D06E-400A-A715-D61957936FA1}" srcOrd="10" destOrd="0" presId="urn:microsoft.com/office/officeart/2005/8/layout/chevronAccent+Icon"/>
    <dgm:cxn modelId="{5C56A544-9BB9-4FE4-A077-39F2C2E024B9}" type="presParOf" srcId="{E8F803AE-D06E-400A-A715-D61957936FA1}" destId="{42C4E23E-1417-484D-9A55-3BB071EB4A88}" srcOrd="0" destOrd="0" presId="urn:microsoft.com/office/officeart/2005/8/layout/chevronAccent+Icon"/>
    <dgm:cxn modelId="{A9E9C5A0-7F66-424C-BB21-D4B4130510A1}" type="presParOf" srcId="{E8F803AE-D06E-400A-A715-D61957936FA1}" destId="{FF9AEEAA-1FA0-4A82-8A09-42B4CD7A6E68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60EB40-C6CE-48D9-949F-6C4525FD5D0E}">
      <dsp:nvSpPr>
        <dsp:cNvPr id="0" name=""/>
        <dsp:cNvSpPr/>
      </dsp:nvSpPr>
      <dsp:spPr>
        <a:xfrm>
          <a:off x="2387600" y="0"/>
          <a:ext cx="2387600" cy="1693333"/>
        </a:xfrm>
        <a:prstGeom prst="trapezoid">
          <a:avLst>
            <a:gd name="adj" fmla="val 705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KPI /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Strategy Maps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(CPMS)</a:t>
          </a:r>
          <a:endParaRPr lang="en-SG" sz="1800" b="1" kern="1200" dirty="0"/>
        </a:p>
      </dsp:txBody>
      <dsp:txXfrm>
        <a:off x="2387600" y="0"/>
        <a:ext cx="2387600" cy="1693333"/>
      </dsp:txXfrm>
    </dsp:sp>
    <dsp:sp modelId="{2F59D742-A397-48CA-B618-666DB8549A72}">
      <dsp:nvSpPr>
        <dsp:cNvPr id="0" name=""/>
        <dsp:cNvSpPr/>
      </dsp:nvSpPr>
      <dsp:spPr>
        <a:xfrm>
          <a:off x="1219204" y="1693333"/>
          <a:ext cx="4775200" cy="1693333"/>
        </a:xfrm>
        <a:prstGeom prst="trapezoid">
          <a:avLst>
            <a:gd name="adj" fmla="val 70500"/>
          </a:avLst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/>
            <a:t>Analytics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/>
            <a:t>Dashboard /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/>
            <a:t>Analytical Reports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(SMUCAR)</a:t>
          </a:r>
          <a:endParaRPr lang="en-SG" sz="1800" b="1" kern="1200" dirty="0"/>
        </a:p>
      </dsp:txBody>
      <dsp:txXfrm>
        <a:off x="2054864" y="1693333"/>
        <a:ext cx="3103880" cy="1693333"/>
      </dsp:txXfrm>
    </dsp:sp>
    <dsp:sp modelId="{9E45848B-FBD3-431B-975C-1672DC8AC9F9}">
      <dsp:nvSpPr>
        <dsp:cNvPr id="0" name=""/>
        <dsp:cNvSpPr/>
      </dsp:nvSpPr>
      <dsp:spPr>
        <a:xfrm>
          <a:off x="0" y="3386666"/>
          <a:ext cx="7162800" cy="1693333"/>
        </a:xfrm>
        <a:prstGeom prst="trapezoid">
          <a:avLst>
            <a:gd name="adj" fmla="val 705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Operational Reports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(SAP, People Soft, Web)</a:t>
          </a:r>
          <a:endParaRPr lang="en-SG" sz="2000" b="1" kern="1200" dirty="0"/>
        </a:p>
      </dsp:txBody>
      <dsp:txXfrm>
        <a:off x="1253489" y="3386666"/>
        <a:ext cx="4655820" cy="16933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D71112-78AD-4919-9EC6-F07056BFEEE0}">
      <dsp:nvSpPr>
        <dsp:cNvPr id="0" name=""/>
        <dsp:cNvSpPr/>
      </dsp:nvSpPr>
      <dsp:spPr>
        <a:xfrm>
          <a:off x="-6113179" y="-935954"/>
          <a:ext cx="7282108" cy="7282108"/>
        </a:xfrm>
        <a:prstGeom prst="blockArc">
          <a:avLst>
            <a:gd name="adj1" fmla="val 18900000"/>
            <a:gd name="adj2" fmla="val 2700000"/>
            <a:gd name="adj3" fmla="val 297"/>
          </a:avLst>
        </a:prstGeom>
        <a:noFill/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8BE672-F46D-4B4F-A19E-350A0198F158}">
      <dsp:nvSpPr>
        <dsp:cNvPr id="0" name=""/>
        <dsp:cNvSpPr/>
      </dsp:nvSpPr>
      <dsp:spPr>
        <a:xfrm>
          <a:off x="379525" y="245947"/>
          <a:ext cx="8006448" cy="491678"/>
        </a:xfrm>
        <a:prstGeom prst="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270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Lack of ease of access to single source of truth</a:t>
          </a:r>
          <a:endParaRPr lang="en-SG" sz="21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379525" y="245947"/>
        <a:ext cx="8006448" cy="491678"/>
      </dsp:txXfrm>
    </dsp:sp>
    <dsp:sp modelId="{0E71C1AC-B0ED-4D6C-A641-D09B8AAF6DB2}">
      <dsp:nvSpPr>
        <dsp:cNvPr id="0" name=""/>
        <dsp:cNvSpPr/>
      </dsp:nvSpPr>
      <dsp:spPr>
        <a:xfrm>
          <a:off x="72226" y="184487"/>
          <a:ext cx="614598" cy="614598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FCF71A-6003-4F47-9FCC-3729058C235E}">
      <dsp:nvSpPr>
        <dsp:cNvPr id="0" name=""/>
        <dsp:cNvSpPr/>
      </dsp:nvSpPr>
      <dsp:spPr>
        <a:xfrm>
          <a:off x="824784" y="983898"/>
          <a:ext cx="7561188" cy="491678"/>
        </a:xfrm>
        <a:prstGeom prst="rect">
          <a:avLst/>
        </a:prstGeom>
        <a:solidFill>
          <a:srgbClr val="4BACC6">
            <a:hueOff val="-1655646"/>
            <a:satOff val="6635"/>
            <a:lumOff val="143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270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Long turnaround time to get the relevant information</a:t>
          </a:r>
          <a:endParaRPr lang="en-SG" sz="21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824784" y="983898"/>
        <a:ext cx="7561188" cy="491678"/>
      </dsp:txXfrm>
    </dsp:sp>
    <dsp:sp modelId="{33BDA745-ED42-41EC-9681-FCC77340187F}">
      <dsp:nvSpPr>
        <dsp:cNvPr id="0" name=""/>
        <dsp:cNvSpPr/>
      </dsp:nvSpPr>
      <dsp:spPr>
        <a:xfrm>
          <a:off x="517485" y="922439"/>
          <a:ext cx="614598" cy="614598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BACC6">
              <a:hueOff val="-1655646"/>
              <a:satOff val="6635"/>
              <a:lumOff val="1438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21A426-1CB0-456C-9CEA-DBC5E197863F}">
      <dsp:nvSpPr>
        <dsp:cNvPr id="0" name=""/>
        <dsp:cNvSpPr/>
      </dsp:nvSpPr>
      <dsp:spPr>
        <a:xfrm>
          <a:off x="1068785" y="1721309"/>
          <a:ext cx="7317188" cy="491678"/>
        </a:xfrm>
        <a:prstGeom prst="rect">
          <a:avLst/>
        </a:prstGeom>
        <a:solidFill>
          <a:srgbClr val="4BACC6">
            <a:hueOff val="-3311292"/>
            <a:satOff val="13270"/>
            <a:lumOff val="287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270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Prone to human errors due to manual data processing efforts</a:t>
          </a:r>
          <a:endParaRPr lang="en-SG" sz="21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1068785" y="1721309"/>
        <a:ext cx="7317188" cy="491678"/>
      </dsp:txXfrm>
    </dsp:sp>
    <dsp:sp modelId="{DCC5BBFD-E7A7-4C06-8F4D-C227D47B9389}">
      <dsp:nvSpPr>
        <dsp:cNvPr id="0" name=""/>
        <dsp:cNvSpPr/>
      </dsp:nvSpPr>
      <dsp:spPr>
        <a:xfrm>
          <a:off x="761485" y="1659849"/>
          <a:ext cx="614598" cy="614598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BACC6">
              <a:hueOff val="-3311292"/>
              <a:satOff val="13270"/>
              <a:lumOff val="2876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4317E7-353E-4130-AEAA-9BEB30EC1FB0}">
      <dsp:nvSpPr>
        <dsp:cNvPr id="0" name=""/>
        <dsp:cNvSpPr/>
      </dsp:nvSpPr>
      <dsp:spPr>
        <a:xfrm>
          <a:off x="1146691" y="2459260"/>
          <a:ext cx="7239281" cy="491678"/>
        </a:xfrm>
        <a:prstGeom prst="rect">
          <a:avLst/>
        </a:prstGeom>
        <a:solidFill>
          <a:srgbClr val="4BACC6">
            <a:hueOff val="-4966938"/>
            <a:satOff val="19906"/>
            <a:lumOff val="4314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270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Data in Silos, data integration a key challenge</a:t>
          </a:r>
          <a:endParaRPr lang="en-SG" sz="21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1146691" y="2459260"/>
        <a:ext cx="7239281" cy="491678"/>
      </dsp:txXfrm>
    </dsp:sp>
    <dsp:sp modelId="{CF655E6D-D6C6-4686-92A7-28E8A1FE91E6}">
      <dsp:nvSpPr>
        <dsp:cNvPr id="0" name=""/>
        <dsp:cNvSpPr/>
      </dsp:nvSpPr>
      <dsp:spPr>
        <a:xfrm>
          <a:off x="839392" y="2397800"/>
          <a:ext cx="614598" cy="614598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BACC6">
              <a:hueOff val="-4966938"/>
              <a:satOff val="19906"/>
              <a:lumOff val="4314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54E8AB-AE60-4D44-A5BC-3F8D27ECD120}">
      <dsp:nvSpPr>
        <dsp:cNvPr id="0" name=""/>
        <dsp:cNvSpPr/>
      </dsp:nvSpPr>
      <dsp:spPr>
        <a:xfrm>
          <a:off x="1068785" y="3197211"/>
          <a:ext cx="7317188" cy="491678"/>
        </a:xfrm>
        <a:prstGeom prst="rect">
          <a:avLst/>
        </a:prstGeom>
        <a:solidFill>
          <a:srgbClr val="4BACC6">
            <a:hueOff val="-6622584"/>
            <a:satOff val="26541"/>
            <a:lumOff val="5752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270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Steep learning curve </a:t>
          </a:r>
          <a:endParaRPr lang="en-SG" sz="21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1068785" y="3197211"/>
        <a:ext cx="7317188" cy="491678"/>
      </dsp:txXfrm>
    </dsp:sp>
    <dsp:sp modelId="{1F433001-1CE5-4FDF-B568-A11678E4BE84}">
      <dsp:nvSpPr>
        <dsp:cNvPr id="0" name=""/>
        <dsp:cNvSpPr/>
      </dsp:nvSpPr>
      <dsp:spPr>
        <a:xfrm>
          <a:off x="761485" y="3135751"/>
          <a:ext cx="614598" cy="614598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BACC6">
              <a:hueOff val="-6622584"/>
              <a:satOff val="26541"/>
              <a:lumOff val="5752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008C89-2D6F-4F4F-8A8C-8B6E713323ED}">
      <dsp:nvSpPr>
        <dsp:cNvPr id="0" name=""/>
        <dsp:cNvSpPr/>
      </dsp:nvSpPr>
      <dsp:spPr>
        <a:xfrm>
          <a:off x="824784" y="3934622"/>
          <a:ext cx="7561188" cy="491678"/>
        </a:xfrm>
        <a:prstGeom prst="rect">
          <a:avLst/>
        </a:prstGeom>
        <a:solidFill>
          <a:srgbClr val="4BACC6">
            <a:hueOff val="-8278230"/>
            <a:satOff val="33176"/>
            <a:lumOff val="719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270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Lack of analytical capabilities in reporting tools</a:t>
          </a:r>
          <a:endParaRPr lang="en-SG" sz="21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824784" y="3934622"/>
        <a:ext cx="7561188" cy="491678"/>
      </dsp:txXfrm>
    </dsp:sp>
    <dsp:sp modelId="{A6116E93-259D-4926-8097-B5568C146F92}">
      <dsp:nvSpPr>
        <dsp:cNvPr id="0" name=""/>
        <dsp:cNvSpPr/>
      </dsp:nvSpPr>
      <dsp:spPr>
        <a:xfrm>
          <a:off x="517485" y="3873162"/>
          <a:ext cx="614598" cy="614598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BACC6">
              <a:hueOff val="-8278230"/>
              <a:satOff val="33176"/>
              <a:lumOff val="719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A13199-D082-4868-B398-56D892CCB9A2}">
      <dsp:nvSpPr>
        <dsp:cNvPr id="0" name=""/>
        <dsp:cNvSpPr/>
      </dsp:nvSpPr>
      <dsp:spPr>
        <a:xfrm>
          <a:off x="379525" y="4672573"/>
          <a:ext cx="8006448" cy="491678"/>
        </a:xfrm>
        <a:prstGeom prst="rect">
          <a:avLst/>
        </a:prstGeom>
        <a:solidFill>
          <a:srgbClr val="4BACC6">
            <a:hueOff val="-9933876"/>
            <a:satOff val="39811"/>
            <a:lumOff val="862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270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Risk of reputation loss </a:t>
          </a:r>
          <a:endParaRPr lang="en-SG" sz="21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379525" y="4672573"/>
        <a:ext cx="8006448" cy="491678"/>
      </dsp:txXfrm>
    </dsp:sp>
    <dsp:sp modelId="{19480E68-8DF0-4FB5-A87B-3F8A46913C81}">
      <dsp:nvSpPr>
        <dsp:cNvPr id="0" name=""/>
        <dsp:cNvSpPr/>
      </dsp:nvSpPr>
      <dsp:spPr>
        <a:xfrm>
          <a:off x="72226" y="4611113"/>
          <a:ext cx="614598" cy="614598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BACC6">
              <a:hueOff val="-9933876"/>
              <a:satOff val="39811"/>
              <a:lumOff val="8628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486AC6-07AB-433B-ADCC-FE6BDA662A7B}">
      <dsp:nvSpPr>
        <dsp:cNvPr id="0" name=""/>
        <dsp:cNvSpPr/>
      </dsp:nvSpPr>
      <dsp:spPr>
        <a:xfrm>
          <a:off x="3530462" y="2381725"/>
          <a:ext cx="2673531" cy="2673531"/>
        </a:xfrm>
        <a:prstGeom prst="gear9">
          <a:avLst/>
        </a:prstGeom>
        <a:solidFill>
          <a:srgbClr val="1F49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People</a:t>
          </a:r>
          <a:endParaRPr lang="en-SG" sz="20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067961" y="3007987"/>
        <a:ext cx="1598533" cy="1374250"/>
      </dsp:txXfrm>
    </dsp:sp>
    <dsp:sp modelId="{164A8BA3-001B-4645-A4B3-B76EE0AD5918}">
      <dsp:nvSpPr>
        <dsp:cNvPr id="0" name=""/>
        <dsp:cNvSpPr/>
      </dsp:nvSpPr>
      <dsp:spPr>
        <a:xfrm>
          <a:off x="2698975" y="4037848"/>
          <a:ext cx="2069524" cy="931758"/>
        </a:xfrm>
        <a:prstGeom prst="roundRect">
          <a:avLst>
            <a:gd name="adj" fmla="val 10000"/>
          </a:avLst>
        </a:prstGeom>
        <a:solidFill>
          <a:srgbClr val="EEECE1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President / Provost</a:t>
          </a:r>
          <a:endParaRPr lang="en-SG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Deans / HODs</a:t>
          </a:r>
          <a:endParaRPr lang="en-SG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Managers / Department   Staff</a:t>
          </a:r>
          <a:endParaRPr lang="en-SG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726265" y="4065138"/>
        <a:ext cx="2014944" cy="877178"/>
      </dsp:txXfrm>
    </dsp:sp>
    <dsp:sp modelId="{B59E8F04-A119-413E-94D4-BF140A94A414}">
      <dsp:nvSpPr>
        <dsp:cNvPr id="0" name=""/>
        <dsp:cNvSpPr/>
      </dsp:nvSpPr>
      <dsp:spPr>
        <a:xfrm>
          <a:off x="1773067" y="1987306"/>
          <a:ext cx="1944386" cy="1944386"/>
        </a:xfrm>
        <a:prstGeom prst="gear6">
          <a:avLst/>
        </a:prstGeom>
        <a:solidFill>
          <a:srgbClr val="1F49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Process</a:t>
          </a:r>
          <a:endParaRPr lang="en-SG" sz="20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262572" y="2479770"/>
        <a:ext cx="965376" cy="959458"/>
      </dsp:txXfrm>
    </dsp:sp>
    <dsp:sp modelId="{A8A291A9-AA01-4D4C-99AD-E1A76D584F1B}">
      <dsp:nvSpPr>
        <dsp:cNvPr id="0" name=""/>
        <dsp:cNvSpPr/>
      </dsp:nvSpPr>
      <dsp:spPr>
        <a:xfrm>
          <a:off x="0" y="2892512"/>
          <a:ext cx="2273872" cy="1184682"/>
        </a:xfrm>
        <a:prstGeom prst="roundRect">
          <a:avLst>
            <a:gd name="adj" fmla="val 10000"/>
          </a:avLst>
        </a:prstGeom>
        <a:solidFill>
          <a:srgbClr val="EEECE1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BI Strategy &amp; Framework</a:t>
          </a:r>
          <a:endParaRPr lang="en-SG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BI Data Governance &amp; Security guidelines</a:t>
          </a:r>
          <a:endParaRPr lang="en-SG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BI Implementation methodology</a:t>
          </a:r>
          <a:endParaRPr lang="en-SG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4698" y="2927210"/>
        <a:ext cx="2204476" cy="1115286"/>
      </dsp:txXfrm>
    </dsp:sp>
    <dsp:sp modelId="{3A38365A-D649-480D-B3AD-0EA7FB27CBDA}">
      <dsp:nvSpPr>
        <dsp:cNvPr id="0" name=""/>
        <dsp:cNvSpPr/>
      </dsp:nvSpPr>
      <dsp:spPr>
        <a:xfrm rot="20700000">
          <a:off x="2461429" y="125965"/>
          <a:ext cx="2705531" cy="2495206"/>
        </a:xfrm>
        <a:prstGeom prst="gear6">
          <a:avLst/>
        </a:prstGeom>
        <a:solidFill>
          <a:srgbClr val="1F49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SG" sz="20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-20700000">
        <a:off x="3436117" y="1021833"/>
        <a:ext cx="756154" cy="703470"/>
      </dsp:txXfrm>
    </dsp:sp>
    <dsp:sp modelId="{7DD66F2C-A0D6-4680-AB6C-221C30037AF7}">
      <dsp:nvSpPr>
        <dsp:cNvPr id="0" name=""/>
        <dsp:cNvSpPr/>
      </dsp:nvSpPr>
      <dsp:spPr>
        <a:xfrm>
          <a:off x="4960502" y="142952"/>
          <a:ext cx="2622102" cy="1530591"/>
        </a:xfrm>
        <a:prstGeom prst="roundRect">
          <a:avLst>
            <a:gd name="adj" fmla="val 10000"/>
          </a:avLst>
        </a:prstGeom>
        <a:solidFill>
          <a:srgbClr val="EEECE1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SG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Data Management (Database / Data Marts, Operational Data Store)</a:t>
          </a:r>
          <a:endParaRPr lang="en-SG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BI Tools</a:t>
          </a:r>
          <a:endParaRPr lang="en-SG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5005331" y="187781"/>
        <a:ext cx="2532444" cy="1440933"/>
      </dsp:txXfrm>
    </dsp:sp>
    <dsp:sp modelId="{3441E32A-D23A-4E69-B2FC-938643050B2D}">
      <dsp:nvSpPr>
        <dsp:cNvPr id="0" name=""/>
        <dsp:cNvSpPr/>
      </dsp:nvSpPr>
      <dsp:spPr>
        <a:xfrm>
          <a:off x="3332271" y="1974080"/>
          <a:ext cx="3422120" cy="3422120"/>
        </a:xfrm>
        <a:prstGeom prst="circularArrow">
          <a:avLst>
            <a:gd name="adj1" fmla="val 4687"/>
            <a:gd name="adj2" fmla="val 299029"/>
            <a:gd name="adj3" fmla="val 2540663"/>
            <a:gd name="adj4" fmla="val 15809478"/>
            <a:gd name="adj5" fmla="val 5469"/>
          </a:avLst>
        </a:prstGeom>
        <a:solidFill>
          <a:srgbClr val="1F497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C1D27B-DC92-4A3C-AC2F-EDD6BF6714FF}">
      <dsp:nvSpPr>
        <dsp:cNvPr id="0" name=""/>
        <dsp:cNvSpPr/>
      </dsp:nvSpPr>
      <dsp:spPr>
        <a:xfrm>
          <a:off x="1630605" y="1316719"/>
          <a:ext cx="2486384" cy="248638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1F497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605068-3307-40CD-8D83-666E7A55837C}">
      <dsp:nvSpPr>
        <dsp:cNvPr id="0" name=""/>
        <dsp:cNvSpPr/>
      </dsp:nvSpPr>
      <dsp:spPr>
        <a:xfrm>
          <a:off x="2305982" y="-11778"/>
          <a:ext cx="3315534" cy="268082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1F497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D5B071-6042-4252-8322-77DDE70B88A5}">
      <dsp:nvSpPr>
        <dsp:cNvPr id="0" name=""/>
        <dsp:cNvSpPr/>
      </dsp:nvSpPr>
      <dsp:spPr>
        <a:xfrm>
          <a:off x="2786" y="215975"/>
          <a:ext cx="2716410" cy="576000"/>
        </a:xfrm>
        <a:prstGeom prst="rect">
          <a:avLst/>
        </a:prstGeom>
        <a:solidFill>
          <a:srgbClr val="1F49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People</a:t>
          </a:r>
          <a:endParaRPr lang="en-SG" sz="20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786" y="215975"/>
        <a:ext cx="2716410" cy="576000"/>
      </dsp:txXfrm>
    </dsp:sp>
    <dsp:sp modelId="{95645F95-2BA6-4223-8F9E-46C0C573A14F}">
      <dsp:nvSpPr>
        <dsp:cNvPr id="0" name=""/>
        <dsp:cNvSpPr/>
      </dsp:nvSpPr>
      <dsp:spPr>
        <a:xfrm>
          <a:off x="2786" y="791975"/>
          <a:ext cx="2716410" cy="4529249"/>
        </a:xfrm>
        <a:prstGeom prst="rect">
          <a:avLst/>
        </a:prstGeom>
        <a:solidFill>
          <a:srgbClr val="1F497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Management Support with President as Sponsor</a:t>
          </a:r>
          <a:endParaRPr lang="en-SG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BI awareness workshops / trainings</a:t>
          </a:r>
          <a:endParaRPr lang="en-SG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Empowerment of BI users </a:t>
          </a:r>
          <a:endParaRPr lang="en-SG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‘Do-it-Yourself’ (DIY) model</a:t>
          </a:r>
          <a:endParaRPr lang="en-SG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Early adopters approach</a:t>
          </a:r>
          <a:endParaRPr lang="en-SG" sz="20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2786" y="791975"/>
        <a:ext cx="2716410" cy="4529249"/>
      </dsp:txXfrm>
    </dsp:sp>
    <dsp:sp modelId="{29A63D84-0939-4B0F-B72B-AA4926E1504C}">
      <dsp:nvSpPr>
        <dsp:cNvPr id="0" name=""/>
        <dsp:cNvSpPr/>
      </dsp:nvSpPr>
      <dsp:spPr>
        <a:xfrm>
          <a:off x="3099494" y="215975"/>
          <a:ext cx="2716410" cy="576000"/>
        </a:xfrm>
        <a:prstGeom prst="rect">
          <a:avLst/>
        </a:prstGeom>
        <a:solidFill>
          <a:srgbClr val="1F49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Process</a:t>
          </a:r>
          <a:endParaRPr lang="en-SG" sz="20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099494" y="215975"/>
        <a:ext cx="2716410" cy="576000"/>
      </dsp:txXfrm>
    </dsp:sp>
    <dsp:sp modelId="{6132D1D7-ABCA-4D61-83BB-7B699621EA2B}">
      <dsp:nvSpPr>
        <dsp:cNvPr id="0" name=""/>
        <dsp:cNvSpPr/>
      </dsp:nvSpPr>
      <dsp:spPr>
        <a:xfrm>
          <a:off x="3099494" y="791975"/>
          <a:ext cx="2716410" cy="4529249"/>
        </a:xfrm>
        <a:prstGeom prst="rect">
          <a:avLst/>
        </a:prstGeom>
        <a:solidFill>
          <a:srgbClr val="1F497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Gap analysis of ‘AS-IS’ and ‘TO-BE’</a:t>
          </a:r>
          <a:endParaRPr lang="en-SG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Guided templates for requirement gathering</a:t>
          </a:r>
          <a:endParaRPr lang="en-SG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Detailed data discovery </a:t>
          </a:r>
          <a:endParaRPr lang="en-SG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Flexibility in formula change</a:t>
          </a:r>
          <a:endParaRPr lang="en-SG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Data quality / history data</a:t>
          </a:r>
          <a:endParaRPr lang="en-SG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BI agile development</a:t>
          </a:r>
          <a:endParaRPr lang="en-SG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Data security / governance</a:t>
          </a:r>
          <a:endParaRPr lang="en-SG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099494" y="791975"/>
        <a:ext cx="2716410" cy="4529249"/>
      </dsp:txXfrm>
    </dsp:sp>
    <dsp:sp modelId="{5F72A7E0-BCE8-43C0-99EB-02176D040E6F}">
      <dsp:nvSpPr>
        <dsp:cNvPr id="0" name=""/>
        <dsp:cNvSpPr/>
      </dsp:nvSpPr>
      <dsp:spPr>
        <a:xfrm>
          <a:off x="6196202" y="215975"/>
          <a:ext cx="2716410" cy="576000"/>
        </a:xfrm>
        <a:prstGeom prst="rect">
          <a:avLst/>
        </a:prstGeom>
        <a:solidFill>
          <a:srgbClr val="1F49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Technology</a:t>
          </a:r>
          <a:endParaRPr lang="en-SG" sz="20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6196202" y="215975"/>
        <a:ext cx="2716410" cy="576000"/>
      </dsp:txXfrm>
    </dsp:sp>
    <dsp:sp modelId="{AC5380D3-F8DB-49A7-860C-8EE337E259F0}">
      <dsp:nvSpPr>
        <dsp:cNvPr id="0" name=""/>
        <dsp:cNvSpPr/>
      </dsp:nvSpPr>
      <dsp:spPr>
        <a:xfrm>
          <a:off x="6198989" y="749807"/>
          <a:ext cx="2716410" cy="4529249"/>
        </a:xfrm>
        <a:prstGeom prst="rect">
          <a:avLst/>
        </a:prstGeom>
        <a:solidFill>
          <a:srgbClr val="1F497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Simple to use BI tool</a:t>
          </a:r>
          <a:endParaRPr lang="en-SG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Lean learning curve</a:t>
          </a:r>
          <a:endParaRPr lang="en-SG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Quick to develop and deploy</a:t>
          </a:r>
          <a:endParaRPr lang="en-SG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Cost effective</a:t>
          </a:r>
          <a:endParaRPr lang="en-SG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Easy to integrate with existing applications</a:t>
          </a:r>
          <a:endParaRPr lang="en-SG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Support for mobile BI </a:t>
          </a:r>
          <a:endParaRPr lang="en-SG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6198989" y="749807"/>
        <a:ext cx="2716410" cy="45292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091130-A79C-48A3-86D6-B4DE6CCD0149}">
      <dsp:nvSpPr>
        <dsp:cNvPr id="0" name=""/>
        <dsp:cNvSpPr/>
      </dsp:nvSpPr>
      <dsp:spPr>
        <a:xfrm>
          <a:off x="4589" y="206648"/>
          <a:ext cx="1196482" cy="461842"/>
        </a:xfrm>
        <a:prstGeom prst="chevron">
          <a:avLst>
            <a:gd name="adj" fmla="val 40000"/>
          </a:avLst>
        </a:prstGeom>
        <a:gradFill rotWithShape="0">
          <a:gsLst>
            <a:gs pos="0">
              <a:srgbClr val="9BBB59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767347-E699-4D58-9191-0DD70E63349C}">
      <dsp:nvSpPr>
        <dsp:cNvPr id="0" name=""/>
        <dsp:cNvSpPr/>
      </dsp:nvSpPr>
      <dsp:spPr>
        <a:xfrm>
          <a:off x="323652" y="322109"/>
          <a:ext cx="1010363" cy="46184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9BBB59"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Application</a:t>
          </a:r>
          <a:endParaRPr lang="en-SG" sz="12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37179" y="335636"/>
        <a:ext cx="983309" cy="434788"/>
      </dsp:txXfrm>
    </dsp:sp>
    <dsp:sp modelId="{59E7D80B-E1AA-4CC7-AC2A-9EC94403028C}">
      <dsp:nvSpPr>
        <dsp:cNvPr id="0" name=""/>
        <dsp:cNvSpPr/>
      </dsp:nvSpPr>
      <dsp:spPr>
        <a:xfrm>
          <a:off x="1371239" y="206648"/>
          <a:ext cx="1196482" cy="461842"/>
        </a:xfrm>
        <a:prstGeom prst="chevron">
          <a:avLst>
            <a:gd name="adj" fmla="val 40000"/>
          </a:avLst>
        </a:prstGeom>
        <a:gradFill rotWithShape="0">
          <a:gsLst>
            <a:gs pos="0">
              <a:srgbClr val="9BBB59">
                <a:alpha val="90000"/>
                <a:hueOff val="0"/>
                <a:satOff val="0"/>
                <a:lumOff val="0"/>
                <a:alphaOff val="-8000"/>
                <a:shade val="51000"/>
                <a:satMod val="130000"/>
              </a:srgbClr>
            </a:gs>
            <a:gs pos="80000">
              <a:srgbClr val="9BBB59">
                <a:alpha val="90000"/>
                <a:hueOff val="0"/>
                <a:satOff val="0"/>
                <a:lumOff val="0"/>
                <a:alphaOff val="-8000"/>
                <a:shade val="93000"/>
                <a:satMod val="130000"/>
              </a:srgbClr>
            </a:gs>
            <a:gs pos="100000">
              <a:srgbClr val="9BBB59">
                <a:alpha val="90000"/>
                <a:hueOff val="0"/>
                <a:satOff val="0"/>
                <a:lumOff val="0"/>
                <a:alphaOff val="-800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36C51D-5315-4843-A9C6-20EA35FA43F6}">
      <dsp:nvSpPr>
        <dsp:cNvPr id="0" name=""/>
        <dsp:cNvSpPr/>
      </dsp:nvSpPr>
      <dsp:spPr>
        <a:xfrm>
          <a:off x="1690301" y="322109"/>
          <a:ext cx="1010363" cy="46184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9BBB59">
              <a:alpha val="90000"/>
              <a:hueOff val="0"/>
              <a:satOff val="0"/>
              <a:lumOff val="0"/>
              <a:alphaOff val="-8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703828" y="335636"/>
        <a:ext cx="983309" cy="434788"/>
      </dsp:txXfrm>
    </dsp:sp>
    <dsp:sp modelId="{E68B4A23-43DE-41C2-8503-CBED011B7817}">
      <dsp:nvSpPr>
        <dsp:cNvPr id="0" name=""/>
        <dsp:cNvSpPr/>
      </dsp:nvSpPr>
      <dsp:spPr>
        <a:xfrm>
          <a:off x="2737888" y="206648"/>
          <a:ext cx="1196482" cy="461842"/>
        </a:xfrm>
        <a:prstGeom prst="chevron">
          <a:avLst>
            <a:gd name="adj" fmla="val 40000"/>
          </a:avLst>
        </a:prstGeom>
        <a:gradFill rotWithShape="0">
          <a:gsLst>
            <a:gs pos="0">
              <a:srgbClr val="9BBB59">
                <a:alpha val="90000"/>
                <a:hueOff val="0"/>
                <a:satOff val="0"/>
                <a:lumOff val="0"/>
                <a:alphaOff val="-16000"/>
                <a:shade val="51000"/>
                <a:satMod val="130000"/>
              </a:srgbClr>
            </a:gs>
            <a:gs pos="80000">
              <a:srgbClr val="9BBB59">
                <a:alpha val="90000"/>
                <a:hueOff val="0"/>
                <a:satOff val="0"/>
                <a:lumOff val="0"/>
                <a:alphaOff val="-16000"/>
                <a:shade val="93000"/>
                <a:satMod val="130000"/>
              </a:srgbClr>
            </a:gs>
            <a:gs pos="100000">
              <a:srgbClr val="9BBB59">
                <a:alpha val="90000"/>
                <a:hueOff val="0"/>
                <a:satOff val="0"/>
                <a:lumOff val="0"/>
                <a:alphaOff val="-1600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BCF02F-2AC5-4BC0-8903-B357877BC4CC}">
      <dsp:nvSpPr>
        <dsp:cNvPr id="0" name=""/>
        <dsp:cNvSpPr/>
      </dsp:nvSpPr>
      <dsp:spPr>
        <a:xfrm>
          <a:off x="3056950" y="322109"/>
          <a:ext cx="1010363" cy="46184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9BBB59">
              <a:alpha val="90000"/>
              <a:hueOff val="0"/>
              <a:satOff val="0"/>
              <a:lumOff val="0"/>
              <a:alphaOff val="-16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SG" sz="12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070477" y="335636"/>
        <a:ext cx="983309" cy="434788"/>
      </dsp:txXfrm>
    </dsp:sp>
    <dsp:sp modelId="{D07CD549-9EAA-44D0-A20A-A3E62D6A22A6}">
      <dsp:nvSpPr>
        <dsp:cNvPr id="0" name=""/>
        <dsp:cNvSpPr/>
      </dsp:nvSpPr>
      <dsp:spPr>
        <a:xfrm>
          <a:off x="4104538" y="206648"/>
          <a:ext cx="1196482" cy="461842"/>
        </a:xfrm>
        <a:prstGeom prst="chevron">
          <a:avLst>
            <a:gd name="adj" fmla="val 40000"/>
          </a:avLst>
        </a:prstGeom>
        <a:gradFill rotWithShape="0">
          <a:gsLst>
            <a:gs pos="0">
              <a:srgbClr val="9BBB59">
                <a:alpha val="90000"/>
                <a:hueOff val="0"/>
                <a:satOff val="0"/>
                <a:lumOff val="0"/>
                <a:alphaOff val="-24000"/>
                <a:shade val="51000"/>
                <a:satMod val="130000"/>
              </a:srgbClr>
            </a:gs>
            <a:gs pos="80000">
              <a:srgbClr val="9BBB59">
                <a:alpha val="90000"/>
                <a:hueOff val="0"/>
                <a:satOff val="0"/>
                <a:lumOff val="0"/>
                <a:alphaOff val="-24000"/>
                <a:shade val="93000"/>
                <a:satMod val="130000"/>
              </a:srgbClr>
            </a:gs>
            <a:gs pos="100000">
              <a:srgbClr val="9BBB59">
                <a:alpha val="90000"/>
                <a:hueOff val="0"/>
                <a:satOff val="0"/>
                <a:lumOff val="0"/>
                <a:alphaOff val="-2400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4E66E2-1F8B-4C17-8B52-840579BBAF49}">
      <dsp:nvSpPr>
        <dsp:cNvPr id="0" name=""/>
        <dsp:cNvSpPr/>
      </dsp:nvSpPr>
      <dsp:spPr>
        <a:xfrm>
          <a:off x="4423600" y="322109"/>
          <a:ext cx="1010363" cy="46184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9BBB59">
              <a:alpha val="90000"/>
              <a:hueOff val="0"/>
              <a:satOff val="0"/>
              <a:lumOff val="0"/>
              <a:alphaOff val="-24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SG" sz="12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437127" y="335636"/>
        <a:ext cx="983309" cy="434788"/>
      </dsp:txXfrm>
    </dsp:sp>
    <dsp:sp modelId="{E630330E-E098-4DD3-AD9E-BC38F25F1B64}">
      <dsp:nvSpPr>
        <dsp:cNvPr id="0" name=""/>
        <dsp:cNvSpPr/>
      </dsp:nvSpPr>
      <dsp:spPr>
        <a:xfrm>
          <a:off x="5471187" y="206648"/>
          <a:ext cx="1196482" cy="461842"/>
        </a:xfrm>
        <a:prstGeom prst="chevron">
          <a:avLst>
            <a:gd name="adj" fmla="val 40000"/>
          </a:avLst>
        </a:prstGeom>
        <a:gradFill rotWithShape="0">
          <a:gsLst>
            <a:gs pos="0">
              <a:srgbClr val="9BBB59">
                <a:alpha val="90000"/>
                <a:hueOff val="0"/>
                <a:satOff val="0"/>
                <a:lumOff val="0"/>
                <a:alphaOff val="-32000"/>
                <a:shade val="51000"/>
                <a:satMod val="130000"/>
              </a:srgbClr>
            </a:gs>
            <a:gs pos="80000">
              <a:srgbClr val="9BBB59">
                <a:alpha val="90000"/>
                <a:hueOff val="0"/>
                <a:satOff val="0"/>
                <a:lumOff val="0"/>
                <a:alphaOff val="-32000"/>
                <a:shade val="93000"/>
                <a:satMod val="130000"/>
              </a:srgbClr>
            </a:gs>
            <a:gs pos="100000">
              <a:srgbClr val="9BBB59">
                <a:alpha val="90000"/>
                <a:hueOff val="0"/>
                <a:satOff val="0"/>
                <a:lumOff val="0"/>
                <a:alphaOff val="-3200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9F436C-9BC4-4885-B8B3-1E5A89EA75D0}">
      <dsp:nvSpPr>
        <dsp:cNvPr id="0" name=""/>
        <dsp:cNvSpPr/>
      </dsp:nvSpPr>
      <dsp:spPr>
        <a:xfrm>
          <a:off x="5644247" y="322109"/>
          <a:ext cx="1302368" cy="46184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9BBB59">
              <a:alpha val="90000"/>
              <a:hueOff val="0"/>
              <a:satOff val="0"/>
              <a:lumOff val="0"/>
              <a:alphaOff val="-32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SG" sz="12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5657774" y="335636"/>
        <a:ext cx="1275314" cy="434788"/>
      </dsp:txXfrm>
    </dsp:sp>
    <dsp:sp modelId="{42C4E23E-1417-484D-9A55-3BB071EB4A88}">
      <dsp:nvSpPr>
        <dsp:cNvPr id="0" name=""/>
        <dsp:cNvSpPr/>
      </dsp:nvSpPr>
      <dsp:spPr>
        <a:xfrm>
          <a:off x="6983839" y="206648"/>
          <a:ext cx="1196482" cy="461842"/>
        </a:xfrm>
        <a:prstGeom prst="chevron">
          <a:avLst>
            <a:gd name="adj" fmla="val 40000"/>
          </a:avLst>
        </a:prstGeom>
        <a:gradFill rotWithShape="0">
          <a:gsLst>
            <a:gs pos="0">
              <a:srgbClr val="9BBB59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rgbClr>
            </a:gs>
            <a:gs pos="80000">
              <a:srgbClr val="9BBB59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rgbClr>
            </a:gs>
            <a:gs pos="100000">
              <a:srgbClr val="9BBB59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9AEEAA-1FA0-4A82-8A09-42B4CD7A6E68}">
      <dsp:nvSpPr>
        <dsp:cNvPr id="0" name=""/>
        <dsp:cNvSpPr/>
      </dsp:nvSpPr>
      <dsp:spPr>
        <a:xfrm>
          <a:off x="7178389" y="322109"/>
          <a:ext cx="1259387" cy="46184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9BBB59">
              <a:alpha val="90000"/>
              <a:hueOff val="0"/>
              <a:satOff val="0"/>
              <a:lumOff val="0"/>
              <a:alphaOff val="-40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Enrolment</a:t>
          </a:r>
          <a:endParaRPr lang="en-SG" sz="12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7191916" y="335636"/>
        <a:ext cx="1232333" cy="43478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091130-A79C-48A3-86D6-B4DE6CCD0149}">
      <dsp:nvSpPr>
        <dsp:cNvPr id="0" name=""/>
        <dsp:cNvSpPr/>
      </dsp:nvSpPr>
      <dsp:spPr>
        <a:xfrm>
          <a:off x="4589" y="92348"/>
          <a:ext cx="1196482" cy="461842"/>
        </a:xfrm>
        <a:prstGeom prst="chevron">
          <a:avLst>
            <a:gd name="adj" fmla="val 40000"/>
          </a:avLst>
        </a:prstGeom>
        <a:gradFill rotWithShape="0">
          <a:gsLst>
            <a:gs pos="0">
              <a:srgbClr val="9BBB59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767347-E699-4D58-9191-0DD70E63349C}">
      <dsp:nvSpPr>
        <dsp:cNvPr id="0" name=""/>
        <dsp:cNvSpPr/>
      </dsp:nvSpPr>
      <dsp:spPr>
        <a:xfrm>
          <a:off x="323652" y="207809"/>
          <a:ext cx="1010363" cy="46184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9BBB59"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Enrolment</a:t>
          </a:r>
          <a:endParaRPr lang="en-SG" sz="12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37179" y="221336"/>
        <a:ext cx="983309" cy="434788"/>
      </dsp:txXfrm>
    </dsp:sp>
    <dsp:sp modelId="{59E7D80B-E1AA-4CC7-AC2A-9EC94403028C}">
      <dsp:nvSpPr>
        <dsp:cNvPr id="0" name=""/>
        <dsp:cNvSpPr/>
      </dsp:nvSpPr>
      <dsp:spPr>
        <a:xfrm>
          <a:off x="1371239" y="92348"/>
          <a:ext cx="1196482" cy="461842"/>
        </a:xfrm>
        <a:prstGeom prst="chevron">
          <a:avLst>
            <a:gd name="adj" fmla="val 40000"/>
          </a:avLst>
        </a:prstGeom>
        <a:gradFill rotWithShape="0">
          <a:gsLst>
            <a:gs pos="0">
              <a:srgbClr val="9BBB59">
                <a:alpha val="90000"/>
                <a:hueOff val="0"/>
                <a:satOff val="0"/>
                <a:lumOff val="0"/>
                <a:alphaOff val="-8000"/>
                <a:shade val="51000"/>
                <a:satMod val="130000"/>
              </a:srgbClr>
            </a:gs>
            <a:gs pos="80000">
              <a:srgbClr val="9BBB59">
                <a:alpha val="90000"/>
                <a:hueOff val="0"/>
                <a:satOff val="0"/>
                <a:lumOff val="0"/>
                <a:alphaOff val="-8000"/>
                <a:shade val="93000"/>
                <a:satMod val="130000"/>
              </a:srgbClr>
            </a:gs>
            <a:gs pos="100000">
              <a:srgbClr val="9BBB59">
                <a:alpha val="90000"/>
                <a:hueOff val="0"/>
                <a:satOff val="0"/>
                <a:lumOff val="0"/>
                <a:alphaOff val="-800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36C51D-5315-4843-A9C6-20EA35FA43F6}">
      <dsp:nvSpPr>
        <dsp:cNvPr id="0" name=""/>
        <dsp:cNvSpPr/>
      </dsp:nvSpPr>
      <dsp:spPr>
        <a:xfrm>
          <a:off x="1690301" y="207809"/>
          <a:ext cx="1010363" cy="46184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9BBB59">
              <a:alpha val="90000"/>
              <a:hueOff val="0"/>
              <a:satOff val="0"/>
              <a:lumOff val="0"/>
              <a:alphaOff val="-8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703828" y="221336"/>
        <a:ext cx="983309" cy="434788"/>
      </dsp:txXfrm>
    </dsp:sp>
    <dsp:sp modelId="{E68B4A23-43DE-41C2-8503-CBED011B7817}">
      <dsp:nvSpPr>
        <dsp:cNvPr id="0" name=""/>
        <dsp:cNvSpPr/>
      </dsp:nvSpPr>
      <dsp:spPr>
        <a:xfrm>
          <a:off x="2737888" y="92348"/>
          <a:ext cx="1196482" cy="461842"/>
        </a:xfrm>
        <a:prstGeom prst="chevron">
          <a:avLst>
            <a:gd name="adj" fmla="val 40000"/>
          </a:avLst>
        </a:prstGeom>
        <a:gradFill rotWithShape="0">
          <a:gsLst>
            <a:gs pos="0">
              <a:srgbClr val="9BBB59">
                <a:alpha val="90000"/>
                <a:hueOff val="0"/>
                <a:satOff val="0"/>
                <a:lumOff val="0"/>
                <a:alphaOff val="-16000"/>
                <a:shade val="51000"/>
                <a:satMod val="130000"/>
              </a:srgbClr>
            </a:gs>
            <a:gs pos="80000">
              <a:srgbClr val="9BBB59">
                <a:alpha val="90000"/>
                <a:hueOff val="0"/>
                <a:satOff val="0"/>
                <a:lumOff val="0"/>
                <a:alphaOff val="-16000"/>
                <a:shade val="93000"/>
                <a:satMod val="130000"/>
              </a:srgbClr>
            </a:gs>
            <a:gs pos="100000">
              <a:srgbClr val="9BBB59">
                <a:alpha val="90000"/>
                <a:hueOff val="0"/>
                <a:satOff val="0"/>
                <a:lumOff val="0"/>
                <a:alphaOff val="-1600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BCF02F-2AC5-4BC0-8903-B357877BC4CC}">
      <dsp:nvSpPr>
        <dsp:cNvPr id="0" name=""/>
        <dsp:cNvSpPr/>
      </dsp:nvSpPr>
      <dsp:spPr>
        <a:xfrm>
          <a:off x="3056950" y="207809"/>
          <a:ext cx="1010363" cy="46184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9BBB59">
              <a:alpha val="90000"/>
              <a:hueOff val="0"/>
              <a:satOff val="0"/>
              <a:lumOff val="0"/>
              <a:alphaOff val="-16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SG" sz="12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070477" y="221336"/>
        <a:ext cx="983309" cy="434788"/>
      </dsp:txXfrm>
    </dsp:sp>
    <dsp:sp modelId="{D07CD549-9EAA-44D0-A20A-A3E62D6A22A6}">
      <dsp:nvSpPr>
        <dsp:cNvPr id="0" name=""/>
        <dsp:cNvSpPr/>
      </dsp:nvSpPr>
      <dsp:spPr>
        <a:xfrm>
          <a:off x="4104538" y="92348"/>
          <a:ext cx="1196482" cy="461842"/>
        </a:xfrm>
        <a:prstGeom prst="chevron">
          <a:avLst>
            <a:gd name="adj" fmla="val 40000"/>
          </a:avLst>
        </a:prstGeom>
        <a:gradFill rotWithShape="0">
          <a:gsLst>
            <a:gs pos="0">
              <a:srgbClr val="9BBB59">
                <a:alpha val="90000"/>
                <a:hueOff val="0"/>
                <a:satOff val="0"/>
                <a:lumOff val="0"/>
                <a:alphaOff val="-24000"/>
                <a:shade val="51000"/>
                <a:satMod val="130000"/>
              </a:srgbClr>
            </a:gs>
            <a:gs pos="80000">
              <a:srgbClr val="9BBB59">
                <a:alpha val="90000"/>
                <a:hueOff val="0"/>
                <a:satOff val="0"/>
                <a:lumOff val="0"/>
                <a:alphaOff val="-24000"/>
                <a:shade val="93000"/>
                <a:satMod val="130000"/>
              </a:srgbClr>
            </a:gs>
            <a:gs pos="100000">
              <a:srgbClr val="9BBB59">
                <a:alpha val="90000"/>
                <a:hueOff val="0"/>
                <a:satOff val="0"/>
                <a:lumOff val="0"/>
                <a:alphaOff val="-2400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4E66E2-1F8B-4C17-8B52-840579BBAF49}">
      <dsp:nvSpPr>
        <dsp:cNvPr id="0" name=""/>
        <dsp:cNvSpPr/>
      </dsp:nvSpPr>
      <dsp:spPr>
        <a:xfrm>
          <a:off x="4423600" y="207809"/>
          <a:ext cx="1010363" cy="46184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9BBB59">
              <a:alpha val="90000"/>
              <a:hueOff val="0"/>
              <a:satOff val="0"/>
              <a:lumOff val="0"/>
              <a:alphaOff val="-24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SG" sz="12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437127" y="221336"/>
        <a:ext cx="983309" cy="434788"/>
      </dsp:txXfrm>
    </dsp:sp>
    <dsp:sp modelId="{E630330E-E098-4DD3-AD9E-BC38F25F1B64}">
      <dsp:nvSpPr>
        <dsp:cNvPr id="0" name=""/>
        <dsp:cNvSpPr/>
      </dsp:nvSpPr>
      <dsp:spPr>
        <a:xfrm>
          <a:off x="5471187" y="92348"/>
          <a:ext cx="1196482" cy="461842"/>
        </a:xfrm>
        <a:prstGeom prst="chevron">
          <a:avLst>
            <a:gd name="adj" fmla="val 40000"/>
          </a:avLst>
        </a:prstGeom>
        <a:gradFill rotWithShape="0">
          <a:gsLst>
            <a:gs pos="0">
              <a:srgbClr val="9BBB59">
                <a:alpha val="90000"/>
                <a:hueOff val="0"/>
                <a:satOff val="0"/>
                <a:lumOff val="0"/>
                <a:alphaOff val="-32000"/>
                <a:shade val="51000"/>
                <a:satMod val="130000"/>
              </a:srgbClr>
            </a:gs>
            <a:gs pos="80000">
              <a:srgbClr val="9BBB59">
                <a:alpha val="90000"/>
                <a:hueOff val="0"/>
                <a:satOff val="0"/>
                <a:lumOff val="0"/>
                <a:alphaOff val="-32000"/>
                <a:shade val="93000"/>
                <a:satMod val="130000"/>
              </a:srgbClr>
            </a:gs>
            <a:gs pos="100000">
              <a:srgbClr val="9BBB59">
                <a:alpha val="90000"/>
                <a:hueOff val="0"/>
                <a:satOff val="0"/>
                <a:lumOff val="0"/>
                <a:alphaOff val="-3200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9F436C-9BC4-4885-B8B3-1E5A89EA75D0}">
      <dsp:nvSpPr>
        <dsp:cNvPr id="0" name=""/>
        <dsp:cNvSpPr/>
      </dsp:nvSpPr>
      <dsp:spPr>
        <a:xfrm>
          <a:off x="5644247" y="207809"/>
          <a:ext cx="1302368" cy="46184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9BBB59">
              <a:alpha val="90000"/>
              <a:hueOff val="0"/>
              <a:satOff val="0"/>
              <a:lumOff val="0"/>
              <a:alphaOff val="-32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SG" sz="12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5657774" y="221336"/>
        <a:ext cx="1275314" cy="434788"/>
      </dsp:txXfrm>
    </dsp:sp>
    <dsp:sp modelId="{42C4E23E-1417-484D-9A55-3BB071EB4A88}">
      <dsp:nvSpPr>
        <dsp:cNvPr id="0" name=""/>
        <dsp:cNvSpPr/>
      </dsp:nvSpPr>
      <dsp:spPr>
        <a:xfrm>
          <a:off x="6983839" y="92348"/>
          <a:ext cx="1196482" cy="461842"/>
        </a:xfrm>
        <a:prstGeom prst="chevron">
          <a:avLst>
            <a:gd name="adj" fmla="val 40000"/>
          </a:avLst>
        </a:prstGeom>
        <a:gradFill rotWithShape="0">
          <a:gsLst>
            <a:gs pos="0">
              <a:srgbClr val="9BBB59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rgbClr>
            </a:gs>
            <a:gs pos="80000">
              <a:srgbClr val="9BBB59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rgbClr>
            </a:gs>
            <a:gs pos="100000">
              <a:srgbClr val="9BBB59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9AEEAA-1FA0-4A82-8A09-42B4CD7A6E68}">
      <dsp:nvSpPr>
        <dsp:cNvPr id="0" name=""/>
        <dsp:cNvSpPr/>
      </dsp:nvSpPr>
      <dsp:spPr>
        <a:xfrm>
          <a:off x="7178389" y="207809"/>
          <a:ext cx="1259387" cy="46184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9BBB59">
              <a:alpha val="90000"/>
              <a:hueOff val="0"/>
              <a:satOff val="0"/>
              <a:lumOff val="0"/>
              <a:alphaOff val="-40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Graduation</a:t>
          </a:r>
          <a:endParaRPr lang="en-SG" sz="12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7191916" y="221336"/>
        <a:ext cx="1232333" cy="4347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64A16C-4399-4979-891B-277517117BE4}" type="datetimeFigureOut">
              <a:rPr lang="en-SG" smtClean="0"/>
              <a:t>16/10/2015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96F917-6FFB-462B-A348-5DB44A2B8D3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82064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SMUCAR’s target focus was on analytics related to student and faculty lifecycle management as these two user groups are the core assets of SMU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very first pilot began in Jun 2011 with Office of Undergraduate Admissions to create a dashboard for users to perform trend analysis of admissions related data across the entire admissions lifecycle ( 3 months) and subsequently expanded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Student lifecycle (7 Months)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Management Analytics helps the senior IT executives to track and analyze their operations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effectively(4 months)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HRFAA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helps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users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track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analyse trends /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related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 pertaining to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most important assets of SMU, i.e. faculty and staff (8 months)</a:t>
            </a: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14D9B-128F-40C9-BDB9-74E42C1E0638}" type="slidenum">
              <a:rPr lang="en-SG" smtClean="0"/>
              <a:t>31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819976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B26640A-7286-4479-9AD7-A64175EEBC9C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575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93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112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25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444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7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31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58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31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41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469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FB26640A-7286-4479-9AD7-A64175EEBC9C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06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google.com.sg/url?sa=i&amp;source=imgres&amp;cd=&amp;cad=rja&amp;uact=8&amp;ved=0CAkQjRwwAGoVChMIteP5nuKvyAIVTliOCh3JiArP&amp;url=http://www.bluepatent.com/en/business-intelligence-ip-sector&amp;psig=AFQjCNES4aX1R4qQ84MlLPN8pTj0cIanmw&amp;ust=1444286935030375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7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6.jpeg"/><Relationship Id="rId4" Type="http://schemas.openxmlformats.org/officeDocument/2006/relationships/hyperlink" Target="https://www.google.com.sg/url?sa=i&amp;rct=j&amp;q=&amp;esrc=s&amp;frm=1&amp;source=images&amp;cd=&amp;cad=rja&amp;uact=8&amp;ved=0CAcQjRxqFQoTCPCw2pmtssgCFY8ZjgodV-0J9w&amp;url=https://www.alumni.smu.edu.sg/giving/welovesmu&amp;bvm=bv.104615367,d.c2E&amp;psig=AFQjCNGpI6wX9ZqKv2jldG1QVqcIqquLYg&amp;ust=1444375563028841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jpeg"/><Relationship Id="rId9" Type="http://schemas.openxmlformats.org/officeDocument/2006/relationships/image" Target="../media/image5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57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mu.edu.sg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SG" b="1" dirty="0"/>
              <a:t>Driving the business ahead </a:t>
            </a:r>
            <a:r>
              <a:rPr lang="en-SG" b="1" dirty="0">
                <a:solidFill>
                  <a:srgbClr val="0070C0"/>
                </a:solidFill>
              </a:rPr>
              <a:t>SMUCAR</a:t>
            </a:r>
            <a:r>
              <a:rPr lang="en-SG" b="1" dirty="0"/>
              <a:t> - </a:t>
            </a:r>
            <a:r>
              <a:rPr lang="en-US" b="1" dirty="0"/>
              <a:t>SMU’s BI &amp; Analytics journey </a:t>
            </a:r>
            <a:endParaRPr lang="en-S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SESSION </a:t>
            </a:r>
            <a:r>
              <a:rPr lang="en-SG" dirty="0"/>
              <a:t>6013</a:t>
            </a:r>
            <a:endParaRPr lang="en-US" dirty="0" smtClean="0"/>
          </a:p>
          <a:p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 November 2015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3" b="22759"/>
          <a:stretch/>
        </p:blipFill>
        <p:spPr/>
      </p:pic>
    </p:spTree>
    <p:extLst>
      <p:ext uri="{BB962C8B-B14F-4D97-AF65-F5344CB8AC3E}">
        <p14:creationId xmlns:p14="http://schemas.microsoft.com/office/powerpoint/2010/main" val="387622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708" y="585216"/>
            <a:ext cx="8405446" cy="1499616"/>
          </a:xfrm>
        </p:spPr>
        <p:txBody>
          <a:bodyPr>
            <a:normAutofit/>
          </a:bodyPr>
          <a:lstStyle/>
          <a:p>
            <a:pPr marL="630238" indent="-184150"/>
            <a:r>
              <a:rPr lang="en-US" sz="5400" dirty="0"/>
              <a:t>SMU </a:t>
            </a:r>
            <a:r>
              <a:rPr lang="en-US" sz="5400" dirty="0" smtClean="0"/>
              <a:t>Vision</a:t>
            </a:r>
            <a:endParaRPr lang="en-US" sz="5400" dirty="0"/>
          </a:p>
        </p:txBody>
      </p:sp>
      <p:sp>
        <p:nvSpPr>
          <p:cNvPr id="11" name="TextBox 10"/>
          <p:cNvSpPr txBox="1"/>
          <p:nvPr/>
        </p:nvSpPr>
        <p:spPr>
          <a:xfrm>
            <a:off x="2103276" y="2347544"/>
            <a:ext cx="644419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SG" sz="1400" b="1" dirty="0">
                <a:solidFill>
                  <a:schemeClr val="bg1">
                    <a:lumMod val="50000"/>
                  </a:schemeClr>
                </a:solidFill>
              </a:rPr>
              <a:t>A </a:t>
            </a:r>
            <a:r>
              <a:rPr lang="en-SG" sz="1400" b="1" dirty="0">
                <a:solidFill>
                  <a:srgbClr val="C00000"/>
                </a:solidFill>
              </a:rPr>
              <a:t>TRANSFORMATIVE EDUCATION </a:t>
            </a:r>
            <a:r>
              <a:rPr lang="en-SG" sz="1400" b="1" dirty="0">
                <a:solidFill>
                  <a:schemeClr val="bg1">
                    <a:lumMod val="50000"/>
                  </a:schemeClr>
                </a:solidFill>
              </a:rPr>
              <a:t>OF SPECIALIZED SOCIAL SCIENCES DISCIPLINES THAT PRODUCES </a:t>
            </a:r>
            <a:r>
              <a:rPr lang="en-SG" sz="1400" b="1" dirty="0">
                <a:solidFill>
                  <a:srgbClr val="C00000"/>
                </a:solidFill>
              </a:rPr>
              <a:t>FUTURE GENERATIONS OF GRADUATES</a:t>
            </a:r>
            <a:r>
              <a:rPr lang="en-SG" sz="1400" b="1" dirty="0">
                <a:solidFill>
                  <a:schemeClr val="bg1">
                    <a:lumMod val="50000"/>
                  </a:schemeClr>
                </a:solidFill>
              </a:rPr>
              <a:t> CAPABLE OF SOLVING COMPLEX PROBLEMS AND </a:t>
            </a:r>
            <a:r>
              <a:rPr lang="en-SG" sz="1400" b="1" dirty="0">
                <a:solidFill>
                  <a:srgbClr val="C00000"/>
                </a:solidFill>
              </a:rPr>
              <a:t>MAKING A DIFFERENCE TO HUMANITY.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22"/>
          <a:stretch/>
        </p:blipFill>
        <p:spPr>
          <a:xfrm>
            <a:off x="6643464" y="710743"/>
            <a:ext cx="2101951" cy="13755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9" y="1883927"/>
            <a:ext cx="2056087" cy="18815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9" y="3504351"/>
            <a:ext cx="2013838" cy="184291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19056" y="3781798"/>
            <a:ext cx="62126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SG" sz="1400" b="1" dirty="0">
                <a:solidFill>
                  <a:schemeClr val="bg1">
                    <a:lumMod val="50000"/>
                  </a:schemeClr>
                </a:solidFill>
              </a:rPr>
              <a:t>A LEADER IN CUTTING-EDGE AND LARGE-SCALE </a:t>
            </a:r>
            <a:r>
              <a:rPr lang="en-SG" sz="1400" b="1" dirty="0">
                <a:solidFill>
                  <a:srgbClr val="C00000"/>
                </a:solidFill>
              </a:rPr>
              <a:t>MULTI-DISCIPLINARY RESEARCH</a:t>
            </a:r>
            <a:r>
              <a:rPr lang="en-SG" sz="1400" b="1" dirty="0">
                <a:solidFill>
                  <a:schemeClr val="bg1">
                    <a:lumMod val="50000"/>
                  </a:schemeClr>
                </a:solidFill>
              </a:rPr>
              <a:t> IN KEY AREAS OF EXCELLENCE THAT PROVIDES INSIGHTS AND SOLUTIONS CAPABLE OF MAKING </a:t>
            </a:r>
            <a:r>
              <a:rPr lang="en-SG" sz="1400" b="1" dirty="0">
                <a:solidFill>
                  <a:srgbClr val="C00000"/>
                </a:solidFill>
              </a:rPr>
              <a:t>HIGH-IMPACT CONTRIBUTION TO PEOPLE AND COUNTRIES </a:t>
            </a:r>
            <a:r>
              <a:rPr lang="en-SG" sz="1400" b="1" dirty="0">
                <a:solidFill>
                  <a:schemeClr val="bg1">
                    <a:lumMod val="50000"/>
                  </a:schemeClr>
                </a:solidFill>
              </a:rPr>
              <a:t>AROUND THE WORLD.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4" y="5094513"/>
            <a:ext cx="1816740" cy="166254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228730" y="5629305"/>
            <a:ext cx="6318738" cy="380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SG" sz="1400" b="1" dirty="0">
                <a:solidFill>
                  <a:schemeClr val="bg1">
                    <a:lumMod val="50000"/>
                  </a:schemeClr>
                </a:solidFill>
              </a:rPr>
              <a:t>A PRE-EMINENT AND ESTEEMED </a:t>
            </a:r>
            <a:r>
              <a:rPr lang="en-SG" sz="1400" b="1" dirty="0">
                <a:solidFill>
                  <a:srgbClr val="C00000"/>
                </a:solidFill>
              </a:rPr>
              <a:t>GLOBAL CITY UNIVERSITY IN ASIA</a:t>
            </a:r>
          </a:p>
        </p:txBody>
      </p:sp>
    </p:spTree>
    <p:extLst>
      <p:ext uri="{BB962C8B-B14F-4D97-AF65-F5344CB8AC3E}">
        <p14:creationId xmlns:p14="http://schemas.microsoft.com/office/powerpoint/2010/main" val="297808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vision mission dashbo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31" y="1888671"/>
            <a:ext cx="8720168" cy="472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vision mission dashbo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576" y="585216"/>
            <a:ext cx="2877379" cy="180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vision mission dashboar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54"/>
          <a:stretch/>
        </p:blipFill>
        <p:spPr bwMode="auto">
          <a:xfrm>
            <a:off x="2565067" y="3657600"/>
            <a:ext cx="1674424" cy="122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22"/>
          <a:stretch/>
        </p:blipFill>
        <p:spPr>
          <a:xfrm>
            <a:off x="7264962" y="344384"/>
            <a:ext cx="1760213" cy="115190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2812" y="344384"/>
            <a:ext cx="4904509" cy="1499616"/>
          </a:xfrm>
        </p:spPr>
        <p:txBody>
          <a:bodyPr/>
          <a:lstStyle/>
          <a:p>
            <a:r>
              <a:rPr lang="en-US" dirty="0" smtClean="0"/>
              <a:t>  </a:t>
            </a:r>
            <a:endParaRPr lang="en-SG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62708" y="585216"/>
            <a:ext cx="8405446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630238" indent="-184150"/>
            <a:r>
              <a:rPr lang="en-US" sz="5400" dirty="0" smtClean="0"/>
              <a:t>SMU Vision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00741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data collection clipa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2" b="4471"/>
          <a:stretch/>
        </p:blipFill>
        <p:spPr bwMode="auto">
          <a:xfrm>
            <a:off x="1116281" y="1414377"/>
            <a:ext cx="6365174" cy="522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353" y="585216"/>
            <a:ext cx="8405446" cy="1499616"/>
          </a:xfrm>
        </p:spPr>
        <p:txBody>
          <a:bodyPr>
            <a:normAutofit/>
          </a:bodyPr>
          <a:lstStyle/>
          <a:p>
            <a:pPr marL="630238" indent="-184150"/>
            <a:r>
              <a:rPr lang="en-US" sz="4800" dirty="0">
                <a:solidFill>
                  <a:srgbClr val="0000FF"/>
                </a:solidFill>
              </a:rPr>
              <a:t>Data is a Strategic </a:t>
            </a:r>
            <a:r>
              <a:rPr lang="en-US" sz="4800" dirty="0" smtClean="0">
                <a:solidFill>
                  <a:srgbClr val="0000FF"/>
                </a:solidFill>
              </a:rPr>
              <a:t>Asset</a:t>
            </a:r>
            <a:endParaRPr lang="en-SG" sz="4800" dirty="0" smtClean="0"/>
          </a:p>
        </p:txBody>
      </p:sp>
      <p:pic>
        <p:nvPicPr>
          <p:cNvPr id="5124" name="Picture 4" descr="Image result for data collection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329" y="942222"/>
            <a:ext cx="1568624" cy="148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1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impactradius.com/wp-content/uploads/2012/08/marketing-data-over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9" y="688769"/>
            <a:ext cx="8799615" cy="563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04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kclau\Desktop\know-your-it-risks-4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43" y="403761"/>
            <a:ext cx="8584130" cy="613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10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luepatent.com/sites/default/files/Business_Intelligence_wordcloud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30" y="819398"/>
            <a:ext cx="8767669" cy="585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88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2"/>
          <a:stretch/>
        </p:blipFill>
        <p:spPr bwMode="auto">
          <a:xfrm>
            <a:off x="734900" y="803029"/>
            <a:ext cx="4341569" cy="1084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457" y="2541149"/>
            <a:ext cx="5332021" cy="3040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7123330" y="2286000"/>
            <a:ext cx="1074744" cy="46166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SG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CPMS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33401" y="3283306"/>
            <a:ext cx="1523999" cy="833735"/>
          </a:xfrm>
          <a:prstGeom prst="roundRect">
            <a:avLst/>
          </a:prstGeom>
          <a:solidFill>
            <a:srgbClr val="151C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Schools</a:t>
            </a:r>
            <a:endParaRPr lang="en-SG" dirty="0"/>
          </a:p>
        </p:txBody>
      </p:sp>
      <p:sp>
        <p:nvSpPr>
          <p:cNvPr id="17" name="Rounded Rectangle 16"/>
          <p:cNvSpPr/>
          <p:nvPr/>
        </p:nvSpPr>
        <p:spPr>
          <a:xfrm>
            <a:off x="517479" y="4393257"/>
            <a:ext cx="1523999" cy="833735"/>
          </a:xfrm>
          <a:prstGeom prst="roundRect">
            <a:avLst/>
          </a:prstGeom>
          <a:solidFill>
            <a:srgbClr val="151C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Departments</a:t>
            </a:r>
            <a:endParaRPr lang="en-SG" dirty="0"/>
          </a:p>
        </p:txBody>
      </p:sp>
      <p:sp>
        <p:nvSpPr>
          <p:cNvPr id="18" name="Rectangle 17"/>
          <p:cNvSpPr/>
          <p:nvPr/>
        </p:nvSpPr>
        <p:spPr>
          <a:xfrm>
            <a:off x="228600" y="2590799"/>
            <a:ext cx="2057400" cy="32382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19" name="TextBox 18"/>
          <p:cNvSpPr txBox="1"/>
          <p:nvPr/>
        </p:nvSpPr>
        <p:spPr>
          <a:xfrm>
            <a:off x="228600" y="2590800"/>
            <a:ext cx="2057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Strategic Alignment</a:t>
            </a:r>
            <a:endParaRPr lang="en-SG" b="1" dirty="0"/>
          </a:p>
        </p:txBody>
      </p:sp>
      <p:sp>
        <p:nvSpPr>
          <p:cNvPr id="20" name="AutoShape 7"/>
          <p:cNvSpPr>
            <a:spLocks noChangeArrowheads="1"/>
          </p:cNvSpPr>
          <p:nvPr/>
        </p:nvSpPr>
        <p:spPr bwMode="auto">
          <a:xfrm rot="5400000">
            <a:off x="2301315" y="3896505"/>
            <a:ext cx="542642" cy="386484"/>
          </a:xfrm>
          <a:prstGeom prst="upArrow">
            <a:avLst>
              <a:gd name="adj1" fmla="val 50000"/>
              <a:gd name="adj2" fmla="val 40000"/>
            </a:avLst>
          </a:prstGeom>
          <a:solidFill>
            <a:srgbClr val="C0504D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 dirty="0"/>
          </a:p>
        </p:txBody>
      </p:sp>
      <p:sp>
        <p:nvSpPr>
          <p:cNvPr id="21" name="Rectangle 20"/>
          <p:cNvSpPr/>
          <p:nvPr/>
        </p:nvSpPr>
        <p:spPr>
          <a:xfrm>
            <a:off x="2820335" y="2286000"/>
            <a:ext cx="6171265" cy="449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22" name="TextBox 21"/>
          <p:cNvSpPr txBox="1"/>
          <p:nvPr/>
        </p:nvSpPr>
        <p:spPr>
          <a:xfrm>
            <a:off x="6701594" y="2589208"/>
            <a:ext cx="2185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Corporate Performance Management System</a:t>
            </a:r>
            <a:endParaRPr lang="en-SG" sz="1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50778" y="5320351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Balance Scorecard Framework</a:t>
            </a:r>
            <a:endParaRPr lang="en-SG" sz="1400" b="1" dirty="0"/>
          </a:p>
        </p:txBody>
      </p:sp>
      <p:sp>
        <p:nvSpPr>
          <p:cNvPr id="39" name="Oval 38"/>
          <p:cNvSpPr/>
          <p:nvPr/>
        </p:nvSpPr>
        <p:spPr>
          <a:xfrm>
            <a:off x="6566525" y="2133600"/>
            <a:ext cx="2233091" cy="1274618"/>
          </a:xfrm>
          <a:prstGeom prst="ellipse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85743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2"/>
          <a:stretch/>
        </p:blipFill>
        <p:spPr bwMode="auto">
          <a:xfrm>
            <a:off x="649550" y="803029"/>
            <a:ext cx="4341569" cy="1084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488" y="2541150"/>
            <a:ext cx="4076393" cy="192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7123330" y="2286000"/>
            <a:ext cx="1074744" cy="46166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SG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CPMS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33401" y="3283306"/>
            <a:ext cx="1523999" cy="833735"/>
          </a:xfrm>
          <a:prstGeom prst="roundRect">
            <a:avLst/>
          </a:prstGeom>
          <a:solidFill>
            <a:srgbClr val="151C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Schools</a:t>
            </a:r>
            <a:endParaRPr lang="en-SG" dirty="0"/>
          </a:p>
        </p:txBody>
      </p:sp>
      <p:sp>
        <p:nvSpPr>
          <p:cNvPr id="17" name="Rounded Rectangle 16"/>
          <p:cNvSpPr/>
          <p:nvPr/>
        </p:nvSpPr>
        <p:spPr>
          <a:xfrm>
            <a:off x="517479" y="4393257"/>
            <a:ext cx="1523999" cy="833735"/>
          </a:xfrm>
          <a:prstGeom prst="roundRect">
            <a:avLst/>
          </a:prstGeom>
          <a:solidFill>
            <a:srgbClr val="151C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Departments</a:t>
            </a:r>
            <a:endParaRPr lang="en-SG" dirty="0"/>
          </a:p>
        </p:txBody>
      </p:sp>
      <p:sp>
        <p:nvSpPr>
          <p:cNvPr id="18" name="Rectangle 17"/>
          <p:cNvSpPr/>
          <p:nvPr/>
        </p:nvSpPr>
        <p:spPr>
          <a:xfrm>
            <a:off x="228600" y="2590799"/>
            <a:ext cx="2057400" cy="32382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19" name="TextBox 18"/>
          <p:cNvSpPr txBox="1"/>
          <p:nvPr/>
        </p:nvSpPr>
        <p:spPr>
          <a:xfrm>
            <a:off x="228600" y="2590800"/>
            <a:ext cx="2057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Strategic Alignment</a:t>
            </a:r>
            <a:endParaRPr lang="en-SG" b="1" dirty="0"/>
          </a:p>
        </p:txBody>
      </p:sp>
      <p:sp>
        <p:nvSpPr>
          <p:cNvPr id="20" name="AutoShape 7"/>
          <p:cNvSpPr>
            <a:spLocks noChangeArrowheads="1"/>
          </p:cNvSpPr>
          <p:nvPr/>
        </p:nvSpPr>
        <p:spPr bwMode="auto">
          <a:xfrm rot="5400000">
            <a:off x="2301315" y="3896505"/>
            <a:ext cx="542642" cy="386484"/>
          </a:xfrm>
          <a:prstGeom prst="upArrow">
            <a:avLst>
              <a:gd name="adj1" fmla="val 50000"/>
              <a:gd name="adj2" fmla="val 40000"/>
            </a:avLst>
          </a:prstGeom>
          <a:solidFill>
            <a:srgbClr val="C0504D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 dirty="0"/>
          </a:p>
        </p:txBody>
      </p:sp>
      <p:sp>
        <p:nvSpPr>
          <p:cNvPr id="21" name="Rectangle 20"/>
          <p:cNvSpPr/>
          <p:nvPr/>
        </p:nvSpPr>
        <p:spPr>
          <a:xfrm>
            <a:off x="2820335" y="2286000"/>
            <a:ext cx="6171265" cy="449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22" name="TextBox 21"/>
          <p:cNvSpPr txBox="1"/>
          <p:nvPr/>
        </p:nvSpPr>
        <p:spPr>
          <a:xfrm>
            <a:off x="6701594" y="2589208"/>
            <a:ext cx="2185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Corporate Performance Management System</a:t>
            </a:r>
            <a:endParaRPr lang="en-SG" sz="1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50778" y="5320351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Balance Scorecard Framework</a:t>
            </a:r>
            <a:endParaRPr lang="en-SG" sz="1400" b="1" dirty="0"/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2846794" y="5402837"/>
            <a:ext cx="20899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Operational Reports</a:t>
            </a: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6929175" y="5274390"/>
            <a:ext cx="20899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Operational Reports</a:t>
            </a: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4" descr="http://t1.gstatic.com/images?q=tbn:ANd9GcT4UDZmG5JxhnrV4NKXQYnRNXoutem-AuWW-qlFiAtGec0zzItpK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048" y="3903785"/>
            <a:ext cx="3710552" cy="268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3144032" y="5717428"/>
            <a:ext cx="5437259" cy="870941"/>
            <a:chOff x="962025" y="2647950"/>
            <a:chExt cx="5371935" cy="1538288"/>
          </a:xfrm>
        </p:grpSpPr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025" y="2663388"/>
              <a:ext cx="4019550" cy="151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Can 29"/>
            <p:cNvSpPr/>
            <p:nvPr/>
          </p:nvSpPr>
          <p:spPr>
            <a:xfrm>
              <a:off x="1033275" y="3769284"/>
              <a:ext cx="1176526" cy="362682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Peoplesoft</a:t>
              </a:r>
              <a:endParaRPr lang="en-SG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31" name="Can 30"/>
            <p:cNvSpPr/>
            <p:nvPr/>
          </p:nvSpPr>
          <p:spPr>
            <a:xfrm>
              <a:off x="2419371" y="3828316"/>
              <a:ext cx="1176526" cy="303649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SAP</a:t>
              </a:r>
              <a:endParaRPr lang="en-SG" sz="1100" b="1" dirty="0">
                <a:solidFill>
                  <a:schemeClr val="tx1"/>
                </a:solidFill>
              </a:endParaRPr>
            </a:p>
          </p:txBody>
        </p:sp>
        <p:pic>
          <p:nvPicPr>
            <p:cNvPr id="32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5225" y="2663388"/>
              <a:ext cx="1276350" cy="139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Can 32"/>
            <p:cNvSpPr/>
            <p:nvPr/>
          </p:nvSpPr>
          <p:spPr>
            <a:xfrm>
              <a:off x="3764181" y="3754842"/>
              <a:ext cx="1176526" cy="339133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Web Apps</a:t>
              </a:r>
              <a:endParaRPr lang="en-SG" sz="1100" b="1" dirty="0">
                <a:solidFill>
                  <a:schemeClr val="tx1"/>
                </a:solidFill>
              </a:endParaRPr>
            </a:p>
          </p:txBody>
        </p:sp>
        <p:pic>
          <p:nvPicPr>
            <p:cNvPr id="34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7287" y="2671763"/>
              <a:ext cx="1343025" cy="151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7610" y="2647950"/>
              <a:ext cx="1276350" cy="139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Flowchart: Multidocument 35"/>
            <p:cNvSpPr/>
            <p:nvPr/>
          </p:nvSpPr>
          <p:spPr>
            <a:xfrm>
              <a:off x="5057610" y="3810000"/>
              <a:ext cx="1252702" cy="357922"/>
            </a:xfrm>
            <a:prstGeom prst="flowChartMultidocumen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External Files</a:t>
              </a:r>
              <a:endParaRPr lang="en-SG" sz="1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39" name="Oval 38"/>
          <p:cNvSpPr/>
          <p:nvPr/>
        </p:nvSpPr>
        <p:spPr>
          <a:xfrm>
            <a:off x="6566525" y="2133600"/>
            <a:ext cx="2233091" cy="1274618"/>
          </a:xfrm>
          <a:prstGeom prst="ellipse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41" name="Oval 40"/>
          <p:cNvSpPr/>
          <p:nvPr/>
        </p:nvSpPr>
        <p:spPr>
          <a:xfrm>
            <a:off x="6804879" y="5093756"/>
            <a:ext cx="2260952" cy="637154"/>
          </a:xfrm>
          <a:prstGeom prst="ellipse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99390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2"/>
          <a:stretch/>
        </p:blipFill>
        <p:spPr bwMode="auto">
          <a:xfrm>
            <a:off x="621793" y="696854"/>
            <a:ext cx="4150194" cy="81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1" name="Diagram 40"/>
          <p:cNvGraphicFramePr/>
          <p:nvPr>
            <p:extLst>
              <p:ext uri="{D42A27DB-BD31-4B8C-83A1-F6EECF244321}">
                <p14:modId xmlns:p14="http://schemas.microsoft.com/office/powerpoint/2010/main" val="2991908130"/>
              </p:ext>
            </p:extLst>
          </p:nvPr>
        </p:nvGraphicFramePr>
        <p:xfrm>
          <a:off x="990600" y="1295398"/>
          <a:ext cx="7162800" cy="5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59566"/>
            <a:ext cx="2835780" cy="1464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SG" dirty="0"/>
          </a:p>
        </p:txBody>
      </p:sp>
      <p:sp>
        <p:nvSpPr>
          <p:cNvPr id="45" name="Oval 44"/>
          <p:cNvSpPr/>
          <p:nvPr/>
        </p:nvSpPr>
        <p:spPr>
          <a:xfrm>
            <a:off x="3086100" y="2968237"/>
            <a:ext cx="2971800" cy="1676400"/>
          </a:xfrm>
          <a:prstGeom prst="ellipse">
            <a:avLst/>
          </a:prstGeom>
          <a:noFill/>
          <a:ln w="603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46" name="TextBox 45"/>
          <p:cNvSpPr txBox="1"/>
          <p:nvPr/>
        </p:nvSpPr>
        <p:spPr>
          <a:xfrm rot="21389098">
            <a:off x="1184" y="2783571"/>
            <a:ext cx="1488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OPERATION</a:t>
            </a:r>
            <a:endParaRPr lang="en-SG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1577446" y="2712014"/>
            <a:ext cx="1143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STRATEGY</a:t>
            </a:r>
            <a:endParaRPr lang="en-SG" b="1" dirty="0"/>
          </a:p>
        </p:txBody>
      </p:sp>
      <p:sp>
        <p:nvSpPr>
          <p:cNvPr id="48" name="TextBox 47"/>
          <p:cNvSpPr txBox="1"/>
          <p:nvPr/>
        </p:nvSpPr>
        <p:spPr>
          <a:xfrm rot="21173121">
            <a:off x="848659" y="1701442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SMUCAR</a:t>
            </a:r>
            <a:endParaRPr lang="en-SG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2420000" y="6305404"/>
            <a:ext cx="4303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Corporate Analytics &amp; Reporting</a:t>
            </a:r>
            <a:endParaRPr lang="en-SG" sz="2400" b="1" dirty="0"/>
          </a:p>
        </p:txBody>
      </p:sp>
      <p:sp>
        <p:nvSpPr>
          <p:cNvPr id="51" name="Right Arrow 50"/>
          <p:cNvSpPr/>
          <p:nvPr/>
        </p:nvSpPr>
        <p:spPr bwMode="auto">
          <a:xfrm rot="9354666" flipV="1">
            <a:off x="6274679" y="3383518"/>
            <a:ext cx="2692316" cy="1463246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b="1" dirty="0"/>
              <a:t>Administrators / Operational Managers</a:t>
            </a:r>
          </a:p>
          <a:p>
            <a:pPr algn="ctr"/>
            <a:r>
              <a:rPr lang="en-US" sz="1400" b="1" dirty="0"/>
              <a:t>(Managers, Admin Staffs)</a:t>
            </a:r>
            <a:endParaRPr lang="en-SG" sz="1400" b="1" dirty="0"/>
          </a:p>
        </p:txBody>
      </p:sp>
      <p:sp>
        <p:nvSpPr>
          <p:cNvPr id="50" name="Right Arrow 49"/>
          <p:cNvSpPr/>
          <p:nvPr/>
        </p:nvSpPr>
        <p:spPr bwMode="auto">
          <a:xfrm rot="20447223" flipH="1">
            <a:off x="5545145" y="1703388"/>
            <a:ext cx="2986302" cy="1566189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b="1" dirty="0"/>
              <a:t>Senior / Middle Management</a:t>
            </a:r>
          </a:p>
          <a:p>
            <a:r>
              <a:rPr lang="en-US" sz="1400" b="1" dirty="0"/>
              <a:t>(President, Provost, Dean, HOD’s, Schools)</a:t>
            </a:r>
            <a:endParaRPr lang="en-SG" sz="1400" b="1" dirty="0"/>
          </a:p>
        </p:txBody>
      </p:sp>
    </p:spTree>
    <p:extLst>
      <p:ext uri="{BB962C8B-B14F-4D97-AF65-F5344CB8AC3E}">
        <p14:creationId xmlns:p14="http://schemas.microsoft.com/office/powerpoint/2010/main" val="140524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SECTION 2 </a:t>
            </a:r>
            <a:r>
              <a:rPr lang="en-US" dirty="0"/>
              <a:t>- Key Business Challenges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Business Challenge in terms of </a:t>
            </a:r>
            <a:endParaRPr lang="en-US" sz="900" b="1" dirty="0"/>
          </a:p>
          <a:p>
            <a:r>
              <a:rPr lang="en-SG" dirty="0"/>
              <a:t>People, Process, Technology and Data Sources </a:t>
            </a:r>
          </a:p>
          <a:p>
            <a:endParaRPr lang="en-SG" dirty="0"/>
          </a:p>
          <a:p>
            <a:r>
              <a:rPr lang="en-SG" b="1" dirty="0"/>
              <a:t>SMUCAR – Solution Overview</a:t>
            </a:r>
            <a:endParaRPr lang="en-US" b="1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7" r="14753" b="6250"/>
          <a:stretch/>
        </p:blipFill>
        <p:spPr bwMode="auto">
          <a:xfrm>
            <a:off x="0" y="0"/>
            <a:ext cx="9144000" cy="458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794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95111"/>
            <a:ext cx="9144000" cy="1784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presenter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 smtClean="0"/>
              <a:t>Vetrivillalan</a:t>
            </a:r>
            <a:r>
              <a:rPr lang="en-US" b="1" dirty="0" smtClean="0"/>
              <a:t> Vennila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5" y="2790701"/>
            <a:ext cx="7247749" cy="1876301"/>
          </a:xfrm>
        </p:spPr>
        <p:txBody>
          <a:bodyPr>
            <a:noAutofit/>
          </a:bodyPr>
          <a:lstStyle/>
          <a:p>
            <a:r>
              <a:rPr lang="en-US" dirty="0" smtClean="0"/>
              <a:t>Senior Manager </a:t>
            </a:r>
          </a:p>
          <a:p>
            <a:r>
              <a:rPr lang="en-US" dirty="0" smtClean="0"/>
              <a:t>Enterprise Information Systems - Business Intelligence</a:t>
            </a:r>
          </a:p>
          <a:p>
            <a:r>
              <a:rPr lang="en-US" dirty="0"/>
              <a:t>Integrated Information Technology Services</a:t>
            </a:r>
          </a:p>
          <a:p>
            <a:r>
              <a:rPr lang="en-US" dirty="0" smtClean="0"/>
              <a:t>Singapore Management University</a:t>
            </a:r>
          </a:p>
          <a:p>
            <a:r>
              <a:rPr lang="en-US" dirty="0" smtClean="0"/>
              <a:t>vennilav@smu.edu.sg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934350" y="5150227"/>
            <a:ext cx="7960268" cy="144616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u="sng" dirty="0" smtClean="0">
                <a:solidFill>
                  <a:schemeClr val="accent6">
                    <a:lumMod val="25000"/>
                  </a:schemeClr>
                </a:solidFill>
              </a:rPr>
              <a:t>Profile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chemeClr val="accent6">
                    <a:lumMod val="25000"/>
                  </a:schemeClr>
                </a:solidFill>
              </a:rPr>
              <a:t>Leading the BI Analytics team at SMU, with 20+ years of IT experience. 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chemeClr val="accent6">
                    <a:lumMod val="25000"/>
                  </a:schemeClr>
                </a:solidFill>
              </a:rPr>
              <a:t>Have been practicing as  business intelligence specialist for past 12 years spanning across all leading BI products.  </a:t>
            </a:r>
          </a:p>
        </p:txBody>
      </p:sp>
    </p:spTree>
    <p:extLst>
      <p:ext uri="{BB962C8B-B14F-4D97-AF65-F5344CB8AC3E}">
        <p14:creationId xmlns:p14="http://schemas.microsoft.com/office/powerpoint/2010/main" val="82927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049143"/>
          </a:xfrm>
        </p:spPr>
        <p:txBody>
          <a:bodyPr/>
          <a:lstStyle/>
          <a:p>
            <a:pPr lvl="0"/>
            <a:r>
              <a:rPr lang="en-US" b="1" cap="none" spc="0" dirty="0">
                <a:solidFill>
                  <a:sysClr val="windowText" lastClr="000000"/>
                </a:solidFill>
                <a:latin typeface="Calibri"/>
              </a:rPr>
              <a:t>Key Business </a:t>
            </a:r>
            <a:r>
              <a:rPr lang="en-US" b="1" cap="none" spc="0" dirty="0" smtClean="0">
                <a:solidFill>
                  <a:sysClr val="windowText" lastClr="000000"/>
                </a:solidFill>
                <a:latin typeface="Calibri"/>
              </a:rPr>
              <a:t>Challenges</a:t>
            </a:r>
            <a:endParaRPr lang="en-SG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426793187"/>
              </p:ext>
            </p:extLst>
          </p:nvPr>
        </p:nvGraphicFramePr>
        <p:xfrm>
          <a:off x="366712" y="1321832"/>
          <a:ext cx="84582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19" descr="C:\Users\vennilav\AppData\Local\Microsoft\Windows\Temporary Internet Files\Content.IE5\12VOMI0S\MM900336585[1]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225" y="6200681"/>
            <a:ext cx="866775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14854" y="162781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SG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071080" y="23879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</a:t>
            </a:r>
            <a:endParaRPr lang="en-SG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313401" y="30737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</a:t>
            </a:r>
            <a:endParaRPr lang="en-SG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372766" y="38357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4</a:t>
            </a:r>
            <a:endParaRPr lang="en-SG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313401" y="45977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5</a:t>
            </a:r>
            <a:endParaRPr lang="en-SG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068940" y="52835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6</a:t>
            </a:r>
            <a:endParaRPr lang="en-SG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16411" y="60455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7</a:t>
            </a:r>
            <a:endParaRPr lang="en-SG" b="1" dirty="0"/>
          </a:p>
        </p:txBody>
      </p:sp>
    </p:spTree>
    <p:extLst>
      <p:ext uri="{BB962C8B-B14F-4D97-AF65-F5344CB8AC3E}">
        <p14:creationId xmlns:p14="http://schemas.microsoft.com/office/powerpoint/2010/main" val="98035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9" descr="C:\Users\vennilav\AppData\Local\Microsoft\Windows\Temporary Internet Files\Content.IE5\12VOMI0S\MM900336585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436" y="6305873"/>
            <a:ext cx="866775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Arrow Connector 17"/>
          <p:cNvCxnSpPr/>
          <p:nvPr/>
        </p:nvCxnSpPr>
        <p:spPr bwMode="auto">
          <a:xfrm>
            <a:off x="1072961" y="3905604"/>
            <a:ext cx="7467600" cy="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4806761" y="3905604"/>
            <a:ext cx="2286000" cy="2514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>
            <a:off x="1530161" y="3915436"/>
            <a:ext cx="2310581" cy="250476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 flipV="1">
            <a:off x="1682561" y="1992002"/>
            <a:ext cx="1752600" cy="193326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H="1" flipV="1">
            <a:off x="5111561" y="1992002"/>
            <a:ext cx="1676400" cy="191360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3" name="Group 22"/>
          <p:cNvGrpSpPr/>
          <p:nvPr/>
        </p:nvGrpSpPr>
        <p:grpSpPr>
          <a:xfrm>
            <a:off x="3912244" y="4329373"/>
            <a:ext cx="3233632" cy="2392256"/>
            <a:chOff x="3520925" y="4330058"/>
            <a:chExt cx="3233632" cy="2392256"/>
          </a:xfrm>
        </p:grpSpPr>
        <p:sp>
          <p:nvSpPr>
            <p:cNvPr id="24" name="TextBox 23"/>
            <p:cNvSpPr txBox="1"/>
            <p:nvPr/>
          </p:nvSpPr>
          <p:spPr>
            <a:xfrm>
              <a:off x="4935587" y="5770113"/>
              <a:ext cx="11144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Lack of </a:t>
              </a:r>
            </a:p>
            <a:p>
              <a:r>
                <a:rPr lang="en-US" sz="1400" dirty="0" smtClean="0"/>
                <a:t>BI Awareness</a:t>
              </a:r>
              <a:endParaRPr lang="en-US" sz="14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707091" y="4914833"/>
              <a:ext cx="10474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Articulating </a:t>
              </a:r>
            </a:p>
            <a:p>
              <a:r>
                <a:rPr lang="en-US" sz="1400" dirty="0" smtClean="0"/>
                <a:t>BI Needs</a:t>
              </a:r>
              <a:endParaRPr lang="en-US" sz="14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508465" y="4330058"/>
              <a:ext cx="129471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Lack of BI </a:t>
              </a:r>
            </a:p>
            <a:p>
              <a:r>
                <a:rPr lang="en-US" sz="1400" dirty="0" smtClean="0"/>
                <a:t>Tool knowledge</a:t>
              </a:r>
              <a:endParaRPr lang="en-US" sz="14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682999" y="5380020"/>
              <a:ext cx="138852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Dependency on </a:t>
              </a:r>
            </a:p>
            <a:p>
              <a:r>
                <a:rPr lang="en-US" sz="1400" dirty="0" smtClean="0"/>
                <a:t>IT support</a:t>
              </a:r>
              <a:endParaRPr lang="en-US" sz="14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520925" y="6199094"/>
              <a:ext cx="21473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People</a:t>
              </a:r>
              <a:endParaRPr lang="en-US" sz="12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41636" y="4245178"/>
            <a:ext cx="3886200" cy="2543400"/>
            <a:chOff x="228600" y="4175299"/>
            <a:chExt cx="3886200" cy="2543400"/>
          </a:xfrm>
        </p:grpSpPr>
        <p:sp>
          <p:nvSpPr>
            <p:cNvPr id="30" name="TextBox 29"/>
            <p:cNvSpPr txBox="1"/>
            <p:nvPr/>
          </p:nvSpPr>
          <p:spPr>
            <a:xfrm>
              <a:off x="2346269" y="4175299"/>
              <a:ext cx="6206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Costly</a:t>
              </a:r>
              <a:endParaRPr lang="en-US" sz="14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701703" y="4800600"/>
              <a:ext cx="1413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Complexity </a:t>
              </a:r>
              <a:endParaRPr lang="en-US" sz="14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192009" y="5147846"/>
              <a:ext cx="9525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Scalability</a:t>
              </a:r>
              <a:endParaRPr lang="en-US" sz="14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057400" y="5495383"/>
              <a:ext cx="15458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Steep Learning Curve</a:t>
              </a:r>
              <a:endParaRPr lang="en-US" sz="14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28600" y="6195479"/>
              <a:ext cx="28599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Technology</a:t>
              </a:r>
              <a:endParaRPr lang="en-US" sz="1200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36132" y="1589643"/>
            <a:ext cx="3895489" cy="2070265"/>
            <a:chOff x="438329" y="1219200"/>
            <a:chExt cx="3895489" cy="2070265"/>
          </a:xfrm>
        </p:grpSpPr>
        <p:sp>
          <p:nvSpPr>
            <p:cNvPr id="36" name="TextBox 35"/>
            <p:cNvSpPr txBox="1"/>
            <p:nvPr/>
          </p:nvSpPr>
          <p:spPr>
            <a:xfrm>
              <a:off x="438329" y="1219200"/>
              <a:ext cx="16379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Process</a:t>
              </a:r>
              <a:endParaRPr lang="en-US" sz="1200" dirty="0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838200" y="2005608"/>
              <a:ext cx="3495618" cy="1283857"/>
              <a:chOff x="838200" y="2005608"/>
              <a:chExt cx="3495618" cy="1283857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2228722" y="2005608"/>
                <a:ext cx="12581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IT </a:t>
                </a:r>
                <a:r>
                  <a:rPr lang="en-US" sz="1400" dirty="0" smtClean="0"/>
                  <a:t>Governance</a:t>
                </a:r>
                <a:endParaRPr lang="en-US" sz="1400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2855656" y="2658523"/>
                <a:ext cx="147816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Security and </a:t>
                </a:r>
              </a:p>
              <a:p>
                <a:r>
                  <a:rPr lang="en-US" sz="1400" dirty="0"/>
                  <a:t>Data </a:t>
                </a:r>
                <a:r>
                  <a:rPr lang="en-US" sz="1400" dirty="0" smtClean="0"/>
                  <a:t>Governance</a:t>
                </a:r>
                <a:endParaRPr lang="en-US" sz="1400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838200" y="2215167"/>
                <a:ext cx="11689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BI Strategy / </a:t>
                </a:r>
              </a:p>
              <a:p>
                <a:r>
                  <a:rPr lang="en-US" sz="1400" dirty="0"/>
                  <a:t>Methodology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544946" y="2981688"/>
                <a:ext cx="9476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Ownership</a:t>
                </a:r>
                <a:endParaRPr lang="en-US" sz="1400" dirty="0"/>
              </a:p>
            </p:txBody>
          </p:sp>
        </p:grpSp>
      </p:grpSp>
      <p:grpSp>
        <p:nvGrpSpPr>
          <p:cNvPr id="42" name="Group 41"/>
          <p:cNvGrpSpPr/>
          <p:nvPr/>
        </p:nvGrpSpPr>
        <p:grpSpPr>
          <a:xfrm>
            <a:off x="3901163" y="1514704"/>
            <a:ext cx="4004394" cy="2285708"/>
            <a:chOff x="3788127" y="1219200"/>
            <a:chExt cx="4004394" cy="2285708"/>
          </a:xfrm>
        </p:grpSpPr>
        <p:sp>
          <p:nvSpPr>
            <p:cNvPr id="43" name="TextBox 42"/>
            <p:cNvSpPr txBox="1"/>
            <p:nvPr/>
          </p:nvSpPr>
          <p:spPr>
            <a:xfrm>
              <a:off x="3788127" y="1219200"/>
              <a:ext cx="16379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Source</a:t>
              </a:r>
              <a:endParaRPr lang="en-US" sz="12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669713" y="2889355"/>
              <a:ext cx="11228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Source Data </a:t>
              </a:r>
            </a:p>
            <a:p>
              <a:r>
                <a:rPr lang="en-US" sz="1400" dirty="0" smtClean="0"/>
                <a:t>Rectification</a:t>
              </a:r>
              <a:endParaRPr lang="en-US" sz="14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281221" y="2981688"/>
              <a:ext cx="9677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Wrong </a:t>
              </a:r>
            </a:p>
            <a:p>
              <a:r>
                <a:rPr lang="en-US" sz="1400" dirty="0" smtClean="0"/>
                <a:t>Data Entry</a:t>
              </a:r>
              <a:endParaRPr lang="en-US" sz="14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907662" y="1894510"/>
              <a:ext cx="1013419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Inconsistent </a:t>
              </a:r>
            </a:p>
            <a:p>
              <a:r>
                <a:rPr lang="en-US" sz="1400" dirty="0" smtClean="0"/>
                <a:t>Data </a:t>
              </a:r>
            </a:p>
            <a:p>
              <a:r>
                <a:rPr lang="en-US" sz="1400" dirty="0" smtClean="0"/>
                <a:t>Definition</a:t>
              </a:r>
              <a:endParaRPr lang="en-US" sz="14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386293" y="2064300"/>
              <a:ext cx="1095172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Disparate</a:t>
              </a:r>
            </a:p>
            <a:p>
              <a:r>
                <a:rPr lang="en-US" sz="1400" dirty="0" smtClean="0"/>
                <a:t>Data sources</a:t>
              </a:r>
            </a:p>
            <a:p>
              <a:r>
                <a:rPr lang="en-US" sz="1400" dirty="0" smtClean="0"/>
                <a:t>And formats</a:t>
              </a:r>
              <a:endParaRPr lang="en-US" sz="1400" dirty="0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6940361" y="3933545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BI Adoption</a:t>
            </a:r>
            <a:endParaRPr lang="en-US" sz="1200" dirty="0"/>
          </a:p>
        </p:txBody>
      </p:sp>
      <p:sp>
        <p:nvSpPr>
          <p:cNvPr id="50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049143"/>
          </a:xfrm>
        </p:spPr>
        <p:txBody>
          <a:bodyPr/>
          <a:lstStyle/>
          <a:p>
            <a:pPr lvl="0"/>
            <a:r>
              <a:rPr lang="en-US" b="1" cap="none" spc="0" dirty="0">
                <a:solidFill>
                  <a:sysClr val="windowText" lastClr="000000"/>
                </a:solidFill>
                <a:latin typeface="Calibri"/>
              </a:rPr>
              <a:t>Key Business </a:t>
            </a:r>
            <a:r>
              <a:rPr lang="en-US" b="1" cap="none" spc="0" dirty="0" smtClean="0">
                <a:solidFill>
                  <a:sysClr val="windowText" lastClr="000000"/>
                </a:solidFill>
                <a:latin typeface="Calibri"/>
              </a:rPr>
              <a:t>Challenges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21827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1"/>
          <p:cNvSpPr>
            <a:spLocks noGrp="1"/>
          </p:cNvSpPr>
          <p:nvPr>
            <p:ph type="title"/>
          </p:nvPr>
        </p:nvSpPr>
        <p:spPr>
          <a:xfrm>
            <a:off x="710128" y="714932"/>
            <a:ext cx="8220116" cy="1049143"/>
          </a:xfrm>
        </p:spPr>
        <p:txBody>
          <a:bodyPr>
            <a:normAutofit/>
          </a:bodyPr>
          <a:lstStyle/>
          <a:p>
            <a:pPr lvl="0"/>
            <a:r>
              <a:rPr lang="en-US" b="1" cap="none" spc="0" dirty="0">
                <a:solidFill>
                  <a:sysClr val="windowText" lastClr="000000"/>
                </a:solidFill>
                <a:latin typeface="Calibri"/>
              </a:rPr>
              <a:t>Key Business </a:t>
            </a:r>
            <a:r>
              <a:rPr lang="en-US" b="1" cap="none" spc="0" dirty="0" smtClean="0">
                <a:solidFill>
                  <a:sysClr val="windowText" lastClr="000000"/>
                </a:solidFill>
                <a:latin typeface="Calibri"/>
              </a:rPr>
              <a:t>Challenges  -  People</a:t>
            </a:r>
            <a:endParaRPr lang="en-SG" dirty="0"/>
          </a:p>
        </p:txBody>
      </p:sp>
      <p:sp>
        <p:nvSpPr>
          <p:cNvPr id="2" name="AutoShape 2" descr="Image result for IT dependency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sp>
        <p:nvSpPr>
          <p:cNvPr id="49" name="TextBox 48"/>
          <p:cNvSpPr txBox="1"/>
          <p:nvPr/>
        </p:nvSpPr>
        <p:spPr>
          <a:xfrm>
            <a:off x="2870708" y="1858361"/>
            <a:ext cx="52638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“Real Knowledge is to know the extent of one’s ignorance.”	</a:t>
            </a:r>
          </a:p>
          <a:p>
            <a:r>
              <a:rPr lang="en-US" sz="2000" b="1" dirty="0"/>
              <a:t>	</a:t>
            </a:r>
            <a:r>
              <a:rPr lang="en-US" sz="2000" b="1" dirty="0" smtClean="0"/>
              <a:t>			Confucius</a:t>
            </a:r>
            <a:endParaRPr lang="en-US" sz="1600" b="1" dirty="0"/>
          </a:p>
        </p:txBody>
      </p:sp>
      <p:pic>
        <p:nvPicPr>
          <p:cNvPr id="2054" name="Picture 6" descr="Image result for confuciu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2" t="12260" r="9368"/>
          <a:stretch/>
        </p:blipFill>
        <p:spPr bwMode="auto">
          <a:xfrm flipH="1">
            <a:off x="215900" y="2011542"/>
            <a:ext cx="2588656" cy="411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870708" y="3569284"/>
            <a:ext cx="5042855" cy="2640997"/>
            <a:chOff x="3411431" y="3482988"/>
            <a:chExt cx="5042855" cy="2640997"/>
          </a:xfrm>
        </p:grpSpPr>
        <p:sp>
          <p:nvSpPr>
            <p:cNvPr id="24" name="TextBox 23"/>
            <p:cNvSpPr txBox="1"/>
            <p:nvPr/>
          </p:nvSpPr>
          <p:spPr>
            <a:xfrm>
              <a:off x="3411431" y="4305008"/>
              <a:ext cx="13279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Lack of </a:t>
              </a:r>
            </a:p>
            <a:p>
              <a:r>
                <a:rPr lang="en-US" sz="1600" b="1" dirty="0" smtClean="0"/>
                <a:t>BI Awareness</a:t>
              </a:r>
              <a:endParaRPr lang="en-US" sz="1600" b="1" dirty="0"/>
            </a:p>
          </p:txBody>
        </p:sp>
        <p:pic>
          <p:nvPicPr>
            <p:cNvPr id="51" name="Picture 2" descr="Image result for connecting dot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9359" y="3823855"/>
              <a:ext cx="2490232" cy="1852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5249998" y="3482988"/>
              <a:ext cx="151727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Lack of BI </a:t>
              </a:r>
            </a:p>
            <a:p>
              <a:r>
                <a:rPr lang="en-US" sz="1600" b="1" dirty="0" smtClean="0"/>
                <a:t>Tool knowledge</a:t>
              </a:r>
              <a:endParaRPr lang="en-US" sz="1600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229592" y="4284125"/>
              <a:ext cx="122469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Articulating </a:t>
              </a:r>
            </a:p>
            <a:p>
              <a:r>
                <a:rPr lang="en-US" sz="1600" b="1" dirty="0" smtClean="0"/>
                <a:t>BI Needs</a:t>
              </a:r>
              <a:endParaRPr lang="en-US" sz="16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249998" y="5539210"/>
              <a:ext cx="16661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Dependency on  IT support</a:t>
              </a:r>
              <a:endParaRPr lang="en-US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93818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1"/>
          <p:cNvSpPr>
            <a:spLocks noGrp="1"/>
          </p:cNvSpPr>
          <p:nvPr>
            <p:ph type="title"/>
          </p:nvPr>
        </p:nvSpPr>
        <p:spPr>
          <a:xfrm>
            <a:off x="710128" y="714932"/>
            <a:ext cx="8220116" cy="1049143"/>
          </a:xfrm>
        </p:spPr>
        <p:txBody>
          <a:bodyPr>
            <a:normAutofit/>
          </a:bodyPr>
          <a:lstStyle/>
          <a:p>
            <a:pPr lvl="0"/>
            <a:r>
              <a:rPr lang="en-US" b="1" cap="none" spc="0" dirty="0">
                <a:solidFill>
                  <a:sysClr val="windowText" lastClr="000000"/>
                </a:solidFill>
                <a:latin typeface="Calibri"/>
              </a:rPr>
              <a:t>Key Business </a:t>
            </a:r>
            <a:r>
              <a:rPr lang="en-US" b="1" cap="none" spc="0" dirty="0" smtClean="0">
                <a:solidFill>
                  <a:sysClr val="windowText" lastClr="000000"/>
                </a:solidFill>
                <a:latin typeface="Calibri"/>
              </a:rPr>
              <a:t>Challenges - Process</a:t>
            </a:r>
            <a:endParaRPr lang="en-SG" dirty="0"/>
          </a:p>
        </p:txBody>
      </p:sp>
      <p:sp>
        <p:nvSpPr>
          <p:cNvPr id="2" name="AutoShape 2" descr="Image result for IT dependency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sp>
        <p:nvSpPr>
          <p:cNvPr id="3" name="AutoShape 4" descr="Image result for cutting your own tree sitting on branch cartoons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09" b="10801"/>
          <a:stretch/>
        </p:blipFill>
        <p:spPr bwMode="auto">
          <a:xfrm>
            <a:off x="809253" y="1983566"/>
            <a:ext cx="7350661" cy="4251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6032666" y="1419102"/>
            <a:ext cx="2897579" cy="1579418"/>
          </a:xfrm>
          <a:prstGeom prst="cloudCallout">
            <a:avLst>
              <a:gd name="adj1" fmla="val -65277"/>
              <a:gd name="adj2" fmla="val 620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Are we sure if we have the Right Methodology / Governance ?</a:t>
            </a:r>
            <a:endParaRPr lang="en-SG" dirty="0"/>
          </a:p>
        </p:txBody>
      </p:sp>
      <p:sp>
        <p:nvSpPr>
          <p:cNvPr id="10" name="TextBox 9"/>
          <p:cNvSpPr txBox="1"/>
          <p:nvPr/>
        </p:nvSpPr>
        <p:spPr>
          <a:xfrm>
            <a:off x="368299" y="1870257"/>
            <a:ext cx="14116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IT </a:t>
            </a:r>
            <a:r>
              <a:rPr lang="en-US" sz="1600" b="1" dirty="0" smtClean="0"/>
              <a:t>Governance</a:t>
            </a:r>
            <a:endParaRPr lang="en-US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49049" y="6212808"/>
            <a:ext cx="2782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Security and </a:t>
            </a:r>
            <a:r>
              <a:rPr lang="en-US" sz="1600" b="1" dirty="0" smtClean="0"/>
              <a:t>Data Governance</a:t>
            </a:r>
            <a:endParaRPr lang="en-US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42148" y="3524784"/>
            <a:ext cx="13342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BI Strategy / </a:t>
            </a:r>
          </a:p>
          <a:p>
            <a:r>
              <a:rPr lang="en-US" sz="1600" b="1" dirty="0"/>
              <a:t>Methodology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62554" y="2100490"/>
            <a:ext cx="11288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Data </a:t>
            </a:r>
          </a:p>
          <a:p>
            <a:r>
              <a:rPr lang="en-US" sz="1600" b="1" dirty="0" smtClean="0"/>
              <a:t>Ownership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37408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31" b="3733"/>
          <a:stretch/>
        </p:blipFill>
        <p:spPr bwMode="auto">
          <a:xfrm>
            <a:off x="979617" y="1603169"/>
            <a:ext cx="7131229" cy="468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itle 1"/>
          <p:cNvSpPr>
            <a:spLocks noGrp="1"/>
          </p:cNvSpPr>
          <p:nvPr>
            <p:ph type="title"/>
          </p:nvPr>
        </p:nvSpPr>
        <p:spPr>
          <a:xfrm>
            <a:off x="710128" y="714932"/>
            <a:ext cx="8220116" cy="1049143"/>
          </a:xfrm>
        </p:spPr>
        <p:txBody>
          <a:bodyPr>
            <a:normAutofit/>
          </a:bodyPr>
          <a:lstStyle/>
          <a:p>
            <a:pPr lvl="0"/>
            <a:r>
              <a:rPr lang="en-US" b="1" cap="none" spc="0" dirty="0">
                <a:solidFill>
                  <a:sysClr val="windowText" lastClr="000000"/>
                </a:solidFill>
                <a:latin typeface="Calibri"/>
              </a:rPr>
              <a:t>Key Business </a:t>
            </a:r>
            <a:r>
              <a:rPr lang="en-US" b="1" cap="none" spc="0" dirty="0" smtClean="0">
                <a:solidFill>
                  <a:sysClr val="windowText" lastClr="000000"/>
                </a:solidFill>
                <a:latin typeface="Calibri"/>
              </a:rPr>
              <a:t>Challenges - Source</a:t>
            </a:r>
            <a:endParaRPr lang="en-SG" dirty="0"/>
          </a:p>
        </p:txBody>
      </p:sp>
      <p:sp>
        <p:nvSpPr>
          <p:cNvPr id="2" name="AutoShape 2" descr="Image result for IT dependency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sp>
        <p:nvSpPr>
          <p:cNvPr id="21" name="TextBox 20"/>
          <p:cNvSpPr txBox="1"/>
          <p:nvPr/>
        </p:nvSpPr>
        <p:spPr>
          <a:xfrm>
            <a:off x="3235719" y="3553177"/>
            <a:ext cx="2379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Data Source</a:t>
            </a:r>
            <a:endParaRPr lang="en-US" sz="1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135637" y="2352497"/>
            <a:ext cx="1255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Source Data </a:t>
            </a:r>
          </a:p>
          <a:p>
            <a:r>
              <a:rPr lang="en-US" sz="1600" b="1" dirty="0" smtClean="0"/>
              <a:t>Rectification</a:t>
            </a:r>
            <a:endParaRPr lang="en-US" sz="1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222874" y="4935360"/>
            <a:ext cx="1080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Wrong </a:t>
            </a:r>
          </a:p>
          <a:p>
            <a:r>
              <a:rPr lang="en-US" sz="1600" b="1" dirty="0" smtClean="0"/>
              <a:t>Data Entry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818878" y="2352497"/>
            <a:ext cx="12637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Inconsistent </a:t>
            </a:r>
          </a:p>
          <a:p>
            <a:r>
              <a:rPr lang="en-US" sz="1600" b="1" dirty="0" smtClean="0"/>
              <a:t>Data </a:t>
            </a:r>
          </a:p>
          <a:p>
            <a:r>
              <a:rPr lang="en-US" sz="1600" b="1" dirty="0" smtClean="0"/>
              <a:t>Definition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151088" y="4689138"/>
            <a:ext cx="12743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Disparate</a:t>
            </a:r>
          </a:p>
          <a:p>
            <a:r>
              <a:rPr lang="en-US" sz="1600" b="1" dirty="0" smtClean="0"/>
              <a:t>Data sources</a:t>
            </a:r>
          </a:p>
          <a:p>
            <a:r>
              <a:rPr lang="en-US" sz="1600" b="1" dirty="0" smtClean="0"/>
              <a:t>And formats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26467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24985" y="5383294"/>
            <a:ext cx="3728852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Image result for technolo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09" y="1852551"/>
            <a:ext cx="7004319" cy="375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itle 1"/>
          <p:cNvSpPr>
            <a:spLocks noGrp="1"/>
          </p:cNvSpPr>
          <p:nvPr>
            <p:ph type="title"/>
          </p:nvPr>
        </p:nvSpPr>
        <p:spPr>
          <a:xfrm>
            <a:off x="710128" y="714932"/>
            <a:ext cx="8220116" cy="1049143"/>
          </a:xfrm>
        </p:spPr>
        <p:txBody>
          <a:bodyPr>
            <a:normAutofit fontScale="90000"/>
          </a:bodyPr>
          <a:lstStyle/>
          <a:p>
            <a:pPr lvl="0"/>
            <a:r>
              <a:rPr lang="en-US" b="1" cap="none" spc="0" dirty="0">
                <a:solidFill>
                  <a:sysClr val="windowText" lastClr="000000"/>
                </a:solidFill>
                <a:latin typeface="Calibri"/>
              </a:rPr>
              <a:t>Key Business </a:t>
            </a:r>
            <a:r>
              <a:rPr lang="en-US" b="1" cap="none" spc="0" dirty="0" smtClean="0">
                <a:solidFill>
                  <a:sysClr val="windowText" lastClr="000000"/>
                </a:solidFill>
                <a:latin typeface="Calibri"/>
              </a:rPr>
              <a:t>Challenges - Technology</a:t>
            </a:r>
            <a:endParaRPr lang="en-SG" dirty="0"/>
          </a:p>
        </p:txBody>
      </p:sp>
      <p:sp>
        <p:nvSpPr>
          <p:cNvPr id="2" name="AutoShape 2" descr="Image result for IT dependency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sp>
        <p:nvSpPr>
          <p:cNvPr id="20" name="TextBox 19"/>
          <p:cNvSpPr txBox="1"/>
          <p:nvPr/>
        </p:nvSpPr>
        <p:spPr>
          <a:xfrm>
            <a:off x="7190596" y="2882997"/>
            <a:ext cx="701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Costly</a:t>
            </a:r>
            <a:endParaRPr lang="en-US" sz="1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176314" y="1846710"/>
            <a:ext cx="14130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Complexity </a:t>
            </a:r>
            <a:endParaRPr lang="en-US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435826" y="2098561"/>
            <a:ext cx="10474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Scalability</a:t>
            </a:r>
            <a:endParaRPr lang="en-US" sz="1600" b="1" dirty="0"/>
          </a:p>
        </p:txBody>
      </p:sp>
      <p:sp>
        <p:nvSpPr>
          <p:cNvPr id="23" name="TextBox 22"/>
          <p:cNvSpPr txBox="1"/>
          <p:nvPr/>
        </p:nvSpPr>
        <p:spPr>
          <a:xfrm rot="19728111">
            <a:off x="791055" y="2654832"/>
            <a:ext cx="2476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Steep Learning Curve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04989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1"/>
          <p:cNvSpPr>
            <a:spLocks noGrp="1"/>
          </p:cNvSpPr>
          <p:nvPr>
            <p:ph type="title"/>
          </p:nvPr>
        </p:nvSpPr>
        <p:spPr>
          <a:xfrm>
            <a:off x="710128" y="714932"/>
            <a:ext cx="8220116" cy="1049143"/>
          </a:xfrm>
        </p:spPr>
        <p:txBody>
          <a:bodyPr>
            <a:normAutofit/>
          </a:bodyPr>
          <a:lstStyle/>
          <a:p>
            <a:r>
              <a:rPr lang="en-US" b="1" dirty="0"/>
              <a:t>Strategy Approach</a:t>
            </a:r>
            <a:endParaRPr lang="en-SG" dirty="0"/>
          </a:p>
        </p:txBody>
      </p:sp>
      <p:sp>
        <p:nvSpPr>
          <p:cNvPr id="2" name="AutoShape 2" descr="Image result for IT dependency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674953233"/>
              </p:ext>
            </p:extLst>
          </p:nvPr>
        </p:nvGraphicFramePr>
        <p:xfrm>
          <a:off x="698469" y="1611086"/>
          <a:ext cx="7721136" cy="4860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11979" y="2707574"/>
            <a:ext cx="1410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Technology</a:t>
            </a:r>
            <a:endParaRPr lang="en-SG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72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1"/>
          <p:cNvSpPr>
            <a:spLocks noGrp="1"/>
          </p:cNvSpPr>
          <p:nvPr>
            <p:ph type="title"/>
          </p:nvPr>
        </p:nvSpPr>
        <p:spPr>
          <a:xfrm>
            <a:off x="710128" y="714932"/>
            <a:ext cx="8220116" cy="1049143"/>
          </a:xfrm>
        </p:spPr>
        <p:txBody>
          <a:bodyPr>
            <a:normAutofit/>
          </a:bodyPr>
          <a:lstStyle/>
          <a:p>
            <a:r>
              <a:rPr lang="en-US" b="1" dirty="0"/>
              <a:t>Strategy Approach</a:t>
            </a:r>
            <a:endParaRPr lang="en-SG" dirty="0"/>
          </a:p>
        </p:txBody>
      </p:sp>
      <p:sp>
        <p:nvSpPr>
          <p:cNvPr id="2" name="AutoShape 2" descr="Image result for IT dependency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sp>
        <p:nvSpPr>
          <p:cNvPr id="3" name="TextBox 2"/>
          <p:cNvSpPr txBox="1"/>
          <p:nvPr/>
        </p:nvSpPr>
        <p:spPr>
          <a:xfrm>
            <a:off x="3811979" y="2707574"/>
            <a:ext cx="1410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Technology</a:t>
            </a:r>
            <a:endParaRPr lang="en-SG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01607044"/>
              </p:ext>
            </p:extLst>
          </p:nvPr>
        </p:nvGraphicFramePr>
        <p:xfrm>
          <a:off x="122875" y="1320800"/>
          <a:ext cx="8915400" cy="553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725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9"/>
          <a:stretch/>
        </p:blipFill>
        <p:spPr bwMode="auto">
          <a:xfrm>
            <a:off x="651657" y="1911927"/>
            <a:ext cx="7886700" cy="422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57" y="2778823"/>
            <a:ext cx="7886700" cy="3332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Title 1"/>
          <p:cNvSpPr>
            <a:spLocks noGrp="1"/>
          </p:cNvSpPr>
          <p:nvPr>
            <p:ph type="title"/>
          </p:nvPr>
        </p:nvSpPr>
        <p:spPr>
          <a:xfrm>
            <a:off x="710128" y="714932"/>
            <a:ext cx="8220116" cy="1049143"/>
          </a:xfrm>
        </p:spPr>
        <p:txBody>
          <a:bodyPr>
            <a:normAutofit/>
          </a:bodyPr>
          <a:lstStyle/>
          <a:p>
            <a:r>
              <a:rPr lang="en-US" b="1" dirty="0"/>
              <a:t>Embarked on SMUCAR Journey</a:t>
            </a:r>
            <a:endParaRPr lang="en-SG" dirty="0"/>
          </a:p>
        </p:txBody>
      </p:sp>
      <p:sp>
        <p:nvSpPr>
          <p:cNvPr id="2" name="AutoShape 2" descr="Image result for IT dependency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sp>
        <p:nvSpPr>
          <p:cNvPr id="12" name="TextBox 11"/>
          <p:cNvSpPr txBox="1"/>
          <p:nvPr/>
        </p:nvSpPr>
        <p:spPr>
          <a:xfrm>
            <a:off x="807481" y="2107292"/>
            <a:ext cx="5896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 </a:t>
            </a:r>
            <a:r>
              <a:rPr lang="en-US" sz="2400" b="1" dirty="0"/>
              <a:t>J</a:t>
            </a:r>
            <a:r>
              <a:rPr lang="en-US" sz="2400" b="1" dirty="0" smtClean="0"/>
              <a:t>ourney that drives our business ahead….</a:t>
            </a:r>
            <a:endParaRPr lang="en-SG" sz="2400" b="1" dirty="0"/>
          </a:p>
        </p:txBody>
      </p:sp>
      <p:pic>
        <p:nvPicPr>
          <p:cNvPr id="7170" name="Picture 2" descr="https://www.alumni.smu.edu.sg/view.image?Id=55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766" y="4153956"/>
            <a:ext cx="1330456" cy="58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27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785756"/>
            <a:ext cx="5829300" cy="163742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SECTION 3 – </a:t>
            </a:r>
            <a:br>
              <a:rPr lang="en-US" dirty="0" smtClean="0"/>
            </a:br>
            <a:r>
              <a:rPr lang="en-SG" b="1" dirty="0" smtClean="0">
                <a:solidFill>
                  <a:schemeClr val="accent6">
                    <a:lumMod val="50000"/>
                  </a:schemeClr>
                </a:solidFill>
              </a:rPr>
              <a:t>SMUCAR </a:t>
            </a:r>
            <a:r>
              <a:rPr lang="en-SG" b="1" dirty="0">
                <a:solidFill>
                  <a:schemeClr val="accent6">
                    <a:lumMod val="50000"/>
                  </a:schemeClr>
                </a:solidFill>
              </a:rPr>
              <a:t>Implementation Journey</a:t>
            </a:r>
            <a:r>
              <a:rPr lang="en-SG" dirty="0"/>
              <a:t> – Key </a:t>
            </a:r>
            <a:r>
              <a:rPr lang="en-SG" dirty="0" smtClean="0"/>
              <a:t>Insights 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en-SG" sz="2000" dirty="0"/>
          </a:p>
          <a:p>
            <a:r>
              <a:rPr lang="en-SG" sz="2000" b="1" dirty="0"/>
              <a:t>SMUCAR – </a:t>
            </a:r>
            <a:r>
              <a:rPr lang="en-SG" sz="2000" b="1" dirty="0" smtClean="0"/>
              <a:t>Implementation Strategy</a:t>
            </a:r>
          </a:p>
          <a:p>
            <a:endParaRPr lang="en-SG" sz="2000" b="1" dirty="0" smtClean="0"/>
          </a:p>
          <a:p>
            <a:r>
              <a:rPr lang="en-US" sz="2000" b="1" dirty="0" smtClean="0"/>
              <a:t>Analytics Implemented</a:t>
            </a:r>
          </a:p>
          <a:p>
            <a:r>
              <a:rPr lang="en-US" sz="2000" b="1" dirty="0" smtClean="0"/>
              <a:t>(Student &amp; Faculty)</a:t>
            </a:r>
            <a:endParaRPr lang="en-SG" sz="2000" dirty="0"/>
          </a:p>
          <a:p>
            <a:endParaRPr lang="en-US" sz="2000" b="1" dirty="0"/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0" t="3125" r="14862" b="8888"/>
          <a:stretch/>
        </p:blipFill>
        <p:spPr bwMode="auto">
          <a:xfrm>
            <a:off x="0" y="-1"/>
            <a:ext cx="9144000" cy="456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508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436577" cy="1463040"/>
          </a:xfrm>
        </p:spPr>
        <p:txBody>
          <a:bodyPr/>
          <a:lstStyle/>
          <a:p>
            <a:r>
              <a:rPr lang="en-US" dirty="0" smtClean="0"/>
              <a:t>Singapore Management University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3569" y="4642338"/>
            <a:ext cx="2860431" cy="2086708"/>
          </a:xfrm>
        </p:spPr>
        <p:txBody>
          <a:bodyPr>
            <a:normAutofit/>
          </a:bodyPr>
          <a:lstStyle/>
          <a:p>
            <a:r>
              <a:rPr lang="en-SG" dirty="0"/>
              <a:t>Established in </a:t>
            </a:r>
            <a:r>
              <a:rPr lang="en-SG" b="1" dirty="0"/>
              <a:t>January 2000</a:t>
            </a:r>
          </a:p>
          <a:p>
            <a:endParaRPr lang="en-SG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6" name="Picture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9" r="20469"/>
          <a:stretch>
            <a:fillRect/>
          </a:stretch>
        </p:blipFill>
        <p:spPr>
          <a:xfrm>
            <a:off x="2286" y="152399"/>
            <a:ext cx="9141714" cy="457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26878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760021"/>
            <a:ext cx="8150274" cy="961901"/>
          </a:xfrm>
        </p:spPr>
        <p:txBody>
          <a:bodyPr/>
          <a:lstStyle/>
          <a:p>
            <a:r>
              <a:rPr lang="en-US" sz="2800" b="1" dirty="0" smtClean="0"/>
              <a:t>SMU Corporate Analytics &amp; Reporting (SMUCAR) </a:t>
            </a:r>
            <a:br>
              <a:rPr lang="en-US" sz="2800" b="1" dirty="0" smtClean="0"/>
            </a:br>
            <a:r>
              <a:rPr lang="en-US" sz="2800" b="1" dirty="0"/>
              <a:t>	</a:t>
            </a:r>
            <a:r>
              <a:rPr lang="en-US" sz="2800" b="1" dirty="0" smtClean="0"/>
              <a:t>		BI Architecture</a:t>
            </a:r>
            <a:endParaRPr lang="en-US" sz="2800" b="1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14" y="1603106"/>
            <a:ext cx="7743825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310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70016" y="332509"/>
            <a:ext cx="8443355" cy="1039091"/>
          </a:xfrm>
        </p:spPr>
        <p:txBody>
          <a:bodyPr>
            <a:noAutofit/>
          </a:bodyPr>
          <a:lstStyle/>
          <a:p>
            <a:pPr lvl="0"/>
            <a:r>
              <a:rPr lang="en-SG" sz="3200" b="1" dirty="0">
                <a:solidFill>
                  <a:schemeClr val="accent1">
                    <a:lumMod val="75000"/>
                  </a:schemeClr>
                </a:solidFill>
              </a:rPr>
              <a:t>SMU Corporate Analytics and Reporting (SMUCAR)</a:t>
            </a:r>
            <a:endParaRPr lang="en-SG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" t="23448" r="2543" b="15632"/>
          <a:stretch/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857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760021"/>
            <a:ext cx="8150274" cy="961901"/>
          </a:xfrm>
        </p:spPr>
        <p:txBody>
          <a:bodyPr/>
          <a:lstStyle/>
          <a:p>
            <a:r>
              <a:rPr lang="en-US" sz="2800" b="1" dirty="0" smtClean="0"/>
              <a:t>SMU Corporate Analytics &amp; Reporting (SMUCAR)</a:t>
            </a:r>
            <a:endParaRPr lang="en-US" sz="28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2325266"/>
              </p:ext>
            </p:extLst>
          </p:nvPr>
        </p:nvGraphicFramePr>
        <p:xfrm>
          <a:off x="842407" y="1557052"/>
          <a:ext cx="7363443" cy="5163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7760"/>
                <a:gridCol w="2125683"/>
              </a:tblGrid>
              <a:tr h="499343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effectLst/>
                        </a:rPr>
                        <a:t>Analytics Implemented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Period</a:t>
                      </a:r>
                      <a:endParaRPr lang="en-SG" sz="1800" dirty="0">
                        <a:effectLst/>
                        <a:latin typeface="American Typewriter"/>
                        <a:ea typeface="Times"/>
                        <a:cs typeface="Times New Roman"/>
                      </a:endParaRPr>
                    </a:p>
                  </a:txBody>
                  <a:tcPr/>
                </a:tc>
              </a:tr>
              <a:tr h="1768845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b="1" dirty="0" smtClean="0">
                          <a:effectLst/>
                        </a:rPr>
                        <a:t>Student Lifecycle Management</a:t>
                      </a:r>
                      <a:endParaRPr lang="en-SG" sz="1800" b="1" dirty="0" smtClean="0">
                        <a:effectLst/>
                      </a:endParaRPr>
                    </a:p>
                    <a:p>
                      <a:pPr marL="457200" lvl="0" indent="-457200">
                        <a:spcAft>
                          <a:spcPts val="600"/>
                        </a:spcAft>
                        <a:buFont typeface="+mj-lt"/>
                        <a:buAutoNum type="alphaLcParenR"/>
                      </a:pPr>
                      <a:r>
                        <a:rPr lang="en-GB" sz="1600" dirty="0" smtClean="0">
                          <a:effectLst/>
                        </a:rPr>
                        <a:t>Admissions Analytics</a:t>
                      </a:r>
                      <a:endParaRPr lang="en-SG" sz="1600" dirty="0" smtClean="0">
                        <a:effectLst/>
                      </a:endParaRPr>
                    </a:p>
                    <a:p>
                      <a:pPr marL="457200" lvl="0" indent="-457200">
                        <a:spcAft>
                          <a:spcPts val="600"/>
                        </a:spcAft>
                        <a:buFont typeface="+mj-lt"/>
                        <a:buAutoNum type="alphaLcParenR"/>
                      </a:pPr>
                      <a:r>
                        <a:rPr lang="en-GB" sz="1600" dirty="0" smtClean="0">
                          <a:effectLst/>
                        </a:rPr>
                        <a:t>Integrated Student Information System (ISIS) Analytics</a:t>
                      </a:r>
                    </a:p>
                    <a:p>
                      <a:pPr marL="457200" lvl="0" indent="-457200">
                        <a:spcAft>
                          <a:spcPts val="600"/>
                        </a:spcAft>
                        <a:buFont typeface="+mj-lt"/>
                        <a:buAutoNum type="alphaLcParenR"/>
                      </a:pPr>
                      <a:r>
                        <a:rPr lang="en-GB" sz="1600" baseline="0" dirty="0" smtClean="0">
                          <a:effectLst/>
                        </a:rPr>
                        <a:t>Career Services Analytics</a:t>
                      </a:r>
                    </a:p>
                    <a:p>
                      <a:pPr marL="457200" lvl="0" indent="-457200">
                        <a:spcAft>
                          <a:spcPts val="600"/>
                        </a:spcAft>
                        <a:buFont typeface="+mj-lt"/>
                        <a:buAutoNum type="alphaLcParenR"/>
                      </a:pPr>
                      <a:r>
                        <a:rPr lang="en-SG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Course Feedback - FACETS Analytics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 algn="l" defTabSz="914377" rtl="0" eaLnBrk="1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Jun 2011 – Aug 2011</a:t>
                      </a:r>
                      <a:endParaRPr lang="en-SG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 algn="l" defTabSz="914377" rtl="0" eaLnBrk="1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Sep 2011 – Mar 2012</a:t>
                      </a:r>
                    </a:p>
                    <a:p>
                      <a:pPr marL="0" lvl="0" indent="0" algn="l" defTabSz="914377" rtl="0" eaLnBrk="1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Jul 2014 – Dec 2014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Jun 2013 – Dec 2013</a:t>
                      </a:r>
                      <a:endParaRPr lang="en-SG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222825"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Faculty and Staff Life Cycle Management</a:t>
                      </a:r>
                    </a:p>
                    <a:p>
                      <a:pPr marL="457200" marR="0" lvl="0" indent="-45720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Faculty Management Dashboard</a:t>
                      </a:r>
                    </a:p>
                    <a:p>
                      <a:pPr marL="457200" marR="0" lvl="0" indent="-45720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Human Resource Faculty Admin Analytics (HRFAA)</a:t>
                      </a:r>
                      <a:endParaRPr lang="en-SG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marR="0" lvl="0" indent="-45720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Teaching Load Analytics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Jan 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2014 – Apr 2014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Oct 2012 – May 2013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Apr 2014 – Oct 2014</a:t>
                      </a:r>
                      <a:endParaRPr lang="en-SG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SG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179152"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Management </a:t>
                      </a:r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Analytics</a:t>
                      </a:r>
                    </a:p>
                    <a:p>
                      <a:pPr marL="457200" marR="0" lvl="0" indent="-45720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Learning Space Analytics </a:t>
                      </a:r>
                    </a:p>
                    <a:p>
                      <a:pPr marL="457200" marR="0" lvl="0" indent="-45720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Learning Management Dashboard</a:t>
                      </a:r>
                    </a:p>
                    <a:p>
                      <a:pPr marL="457200" marR="0" lvl="0" indent="-45720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Service Support 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Analytics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SG" sz="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Jul 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2012 – Oct 2012</a:t>
                      </a:r>
                      <a:endParaRPr lang="en-SG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676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4963" y="1943027"/>
            <a:ext cx="7962915" cy="4576901"/>
          </a:xfrm>
          <a:prstGeom prst="rect">
            <a:avLst/>
          </a:prstGeom>
          <a:solidFill>
            <a:schemeClr val="accent1">
              <a:alpha val="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Student LIFECYCLE Management</a:t>
            </a:r>
            <a:endParaRPr lang="en-US" sz="4000" dirty="0"/>
          </a:p>
        </p:txBody>
      </p:sp>
      <p:pic>
        <p:nvPicPr>
          <p:cNvPr id="6" name="Picture 4" descr="Image result for student enrolment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025" y="2123116"/>
            <a:ext cx="1166753" cy="118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965" y="2109940"/>
            <a:ext cx="1091725" cy="104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Image result for exam result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" t="8204" r="8037" b="11580"/>
          <a:stretch/>
        </p:blipFill>
        <p:spPr bwMode="auto">
          <a:xfrm>
            <a:off x="6469085" y="3748227"/>
            <a:ext cx="1487459" cy="89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smu.edu.sg/sites/smu.edu.sg.global/files/pictures/aboutus-global-learnin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472" y="3477123"/>
            <a:ext cx="2727204" cy="139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565" y="5231426"/>
            <a:ext cx="1635259" cy="1226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Image result for course feedbac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11" y="3616546"/>
            <a:ext cx="1362665" cy="122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 rot="21102432">
            <a:off x="958638" y="3847415"/>
            <a:ext cx="902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COURSE</a:t>
            </a:r>
            <a:endParaRPr lang="en-SG" b="1" dirty="0"/>
          </a:p>
        </p:txBody>
      </p:sp>
      <p:grpSp>
        <p:nvGrpSpPr>
          <p:cNvPr id="19" name="Group 18"/>
          <p:cNvGrpSpPr/>
          <p:nvPr/>
        </p:nvGrpSpPr>
        <p:grpSpPr>
          <a:xfrm>
            <a:off x="845039" y="5304775"/>
            <a:ext cx="1767144" cy="1079747"/>
            <a:chOff x="855656" y="5322604"/>
            <a:chExt cx="1767144" cy="1079747"/>
          </a:xfrm>
        </p:grpSpPr>
        <p:pic>
          <p:nvPicPr>
            <p:cNvPr id="7" name="Picture 1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9621" y="5322604"/>
              <a:ext cx="1573179" cy="1079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 rot="958627">
              <a:off x="855656" y="5906302"/>
              <a:ext cx="12484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Graduation</a:t>
              </a:r>
              <a:endParaRPr lang="en-SG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469085" y="3071146"/>
            <a:ext cx="1636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Course Demand</a:t>
            </a:r>
            <a:endParaRPr lang="en-SG" dirty="0"/>
          </a:p>
        </p:txBody>
      </p:sp>
      <p:sp>
        <p:nvSpPr>
          <p:cNvPr id="24" name="TextBox 23"/>
          <p:cNvSpPr txBox="1"/>
          <p:nvPr/>
        </p:nvSpPr>
        <p:spPr>
          <a:xfrm>
            <a:off x="3783009" y="4010960"/>
            <a:ext cx="1726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Global Exposure</a:t>
            </a:r>
            <a:endParaRPr lang="en-SG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21" y="2123116"/>
            <a:ext cx="1874013" cy="1078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160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10" y="614950"/>
            <a:ext cx="2690300" cy="14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1502387" y="3148307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dirty="0" smtClean="0"/>
              <a:t>Admissions Analytics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/>
              <a:t>Admissions </a:t>
            </a:r>
            <a:r>
              <a:rPr lang="en-GB" dirty="0" smtClean="0"/>
              <a:t>Analytics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469939" y="2607799"/>
            <a:ext cx="8249976" cy="405425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/>
          <a:lstStyle/>
          <a:p>
            <a:pPr marL="2857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Ability to track student admissions vs Target</a:t>
            </a:r>
          </a:p>
          <a:p>
            <a:pPr marL="2857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Monitor admissions lifecycle quickly </a:t>
            </a:r>
          </a:p>
          <a:p>
            <a:pPr marL="2857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Analyze student cohort by country, nationality, gender, grades etc.</a:t>
            </a:r>
          </a:p>
          <a:p>
            <a:pPr marL="2857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Track the offer status effectively </a:t>
            </a:r>
          </a:p>
          <a:p>
            <a:pPr marL="285750" lvl="1" indent="-28575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Analyze applicant Intake Quality</a:t>
            </a:r>
            <a:endParaRPr lang="en-SG" sz="2400" dirty="0"/>
          </a:p>
          <a:p>
            <a:pPr marL="2857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SG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Perform </a:t>
            </a:r>
            <a:r>
              <a:rPr kumimoji="0" lang="en-SG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trend / correlation analysis of applicants for past years (i.e. across cohorts) </a:t>
            </a:r>
            <a:endParaRPr kumimoji="0" lang="en-SG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  <a:p>
            <a:pPr marL="2857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SG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02568" y="1699161"/>
            <a:ext cx="8442367" cy="990600"/>
            <a:chOff x="76200" y="2057400"/>
            <a:chExt cx="8839200" cy="990600"/>
          </a:xfrm>
        </p:grpSpPr>
        <p:graphicFrame>
          <p:nvGraphicFramePr>
            <p:cNvPr id="22" name="Diagram 21"/>
            <p:cNvGraphicFramePr/>
            <p:nvPr>
              <p:extLst>
                <p:ext uri="{D42A27DB-BD31-4B8C-83A1-F6EECF244321}">
                  <p14:modId xmlns:p14="http://schemas.microsoft.com/office/powerpoint/2010/main" val="3321431697"/>
                </p:ext>
              </p:extLst>
            </p:nvPr>
          </p:nvGraphicFramePr>
          <p:xfrm>
            <a:off x="76200" y="2057400"/>
            <a:ext cx="8839200" cy="9906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23" name="12-Point Star 22"/>
            <p:cNvSpPr/>
            <p:nvPr/>
          </p:nvSpPr>
          <p:spPr>
            <a:xfrm>
              <a:off x="2042948" y="2362200"/>
              <a:ext cx="471652" cy="457200"/>
            </a:xfrm>
            <a:prstGeom prst="star12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…</a:t>
              </a:r>
              <a:endParaRPr kumimoji="0" lang="en-SG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12-Point Star 23"/>
            <p:cNvSpPr/>
            <p:nvPr/>
          </p:nvSpPr>
          <p:spPr>
            <a:xfrm>
              <a:off x="3505200" y="2362200"/>
              <a:ext cx="471652" cy="457200"/>
            </a:xfrm>
            <a:prstGeom prst="star12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…</a:t>
              </a:r>
              <a:endParaRPr kumimoji="0" lang="en-SG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12-Point Star 24"/>
            <p:cNvSpPr/>
            <p:nvPr/>
          </p:nvSpPr>
          <p:spPr>
            <a:xfrm>
              <a:off x="4953000" y="2362200"/>
              <a:ext cx="471652" cy="457200"/>
            </a:xfrm>
            <a:prstGeom prst="star12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…</a:t>
              </a:r>
              <a:endParaRPr kumimoji="0" lang="en-SG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12-Point Star 25"/>
            <p:cNvSpPr/>
            <p:nvPr/>
          </p:nvSpPr>
          <p:spPr>
            <a:xfrm>
              <a:off x="6400800" y="2362200"/>
              <a:ext cx="471652" cy="457200"/>
            </a:xfrm>
            <a:prstGeom prst="star12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…</a:t>
              </a:r>
              <a:endParaRPr kumimoji="0" lang="en-SG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868" y="496289"/>
            <a:ext cx="1737740" cy="1000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86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5" y="585216"/>
            <a:ext cx="7497131" cy="1499616"/>
          </a:xfrm>
        </p:spPr>
        <p:txBody>
          <a:bodyPr/>
          <a:lstStyle/>
          <a:p>
            <a:pPr marL="342900" lvl="0" indent="-342900">
              <a:spcAft>
                <a:spcPts val="0"/>
              </a:spcAft>
            </a:pPr>
            <a:r>
              <a:rPr lang="en-GB" dirty="0"/>
              <a:t>Admissions Analytics</a:t>
            </a:r>
            <a:endParaRPr lang="en-SG" dirty="0"/>
          </a:p>
        </p:txBody>
      </p:sp>
      <p:sp>
        <p:nvSpPr>
          <p:cNvPr id="5" name="AutoShape 6" descr="Image result for admission icon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527007"/>
              </p:ext>
            </p:extLst>
          </p:nvPr>
        </p:nvGraphicFramePr>
        <p:xfrm>
          <a:off x="900548" y="2518993"/>
          <a:ext cx="7198424" cy="2955532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3436447"/>
                <a:gridCol w="3761977"/>
              </a:tblGrid>
              <a:tr h="568592">
                <a:tc gridSpan="2"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Key  Metrics</a:t>
                      </a:r>
                      <a:endParaRPr lang="en-SG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285750" lvl="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SG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4389"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Offer Rate (Applied / Offered)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37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Yield Rate (Offered</a:t>
                      </a:r>
                      <a:r>
                        <a:rPr lang="en-US" sz="1600" b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/ Accepted)</a:t>
                      </a:r>
                      <a:endParaRPr lang="en-US" sz="1600" b="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05642">
                <a:tc>
                  <a:txBody>
                    <a:bodyPr/>
                    <a:lstStyle/>
                    <a:p>
                      <a:pPr marL="285750" marR="0" lvl="0" indent="-285750" algn="l" defTabSz="91437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Applicant</a:t>
                      </a:r>
                      <a:r>
                        <a:rPr lang="en-US" sz="1600" b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to Admissions Target Ratio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37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Withdrawal Rate</a:t>
                      </a:r>
                    </a:p>
                  </a:txBody>
                  <a:tcPr marL="68580" marR="68580" marT="0" marB="0" anchor="ctr"/>
                </a:tc>
              </a:tr>
              <a:tr h="570016">
                <a:tc>
                  <a:txBody>
                    <a:bodyPr/>
                    <a:lstStyle/>
                    <a:p>
                      <a:pPr marL="285750" marR="0" lvl="0" indent="-285750" algn="l" defTabSz="91437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Applicant Profiling</a:t>
                      </a:r>
                      <a:endParaRPr lang="en-SG" sz="1600" b="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37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Admission</a:t>
                      </a:r>
                      <a:r>
                        <a:rPr lang="en-US" sz="1600" b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Funnel</a:t>
                      </a:r>
                      <a:endParaRPr lang="en-SG" sz="1600" b="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76893"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Applicant</a:t>
                      </a:r>
                      <a:r>
                        <a:rPr lang="en-US" sz="1600" b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Intake Quality</a:t>
                      </a:r>
                      <a:endParaRPr lang="en-US" sz="1600" b="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37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Marketing Channel (Newspaper / Fairs / Exhibition etc.)</a:t>
                      </a:r>
                      <a:endParaRPr lang="en-SG" sz="1600" b="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546" y="543790"/>
            <a:ext cx="1839191" cy="1058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615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2" r="19317" b="17695"/>
          <a:stretch/>
        </p:blipFill>
        <p:spPr bwMode="auto">
          <a:xfrm>
            <a:off x="63500" y="1769423"/>
            <a:ext cx="8882742" cy="492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Aft>
                <a:spcPts val="0"/>
              </a:spcAft>
            </a:pPr>
            <a:r>
              <a:rPr lang="en-GB" dirty="0"/>
              <a:t>Admissions Analytics</a:t>
            </a:r>
            <a:endParaRPr lang="en-SG" dirty="0"/>
          </a:p>
        </p:txBody>
      </p:sp>
      <p:sp>
        <p:nvSpPr>
          <p:cNvPr id="5" name="AutoShape 6" descr="Image result for admission icon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566" y="302842"/>
            <a:ext cx="1701572" cy="979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781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Aft>
                <a:spcPts val="0"/>
              </a:spcAft>
            </a:pPr>
            <a:r>
              <a:rPr lang="en-GB" dirty="0"/>
              <a:t>Admissions Analytics</a:t>
            </a:r>
            <a:endParaRPr lang="en-SG" dirty="0"/>
          </a:p>
        </p:txBody>
      </p:sp>
      <p:sp>
        <p:nvSpPr>
          <p:cNvPr id="5" name="AutoShape 6" descr="Image result for admission icon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" t="6981" r="7909" b="18344"/>
          <a:stretch/>
        </p:blipFill>
        <p:spPr bwMode="auto">
          <a:xfrm>
            <a:off x="215900" y="1995053"/>
            <a:ext cx="8772585" cy="4381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798" y="555666"/>
            <a:ext cx="1886692" cy="1086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140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Aft>
                <a:spcPts val="0"/>
              </a:spcAft>
            </a:pPr>
            <a:r>
              <a:rPr lang="en-GB" dirty="0"/>
              <a:t>Admissions Analytics</a:t>
            </a:r>
            <a:endParaRPr lang="en-SG" dirty="0"/>
          </a:p>
        </p:txBody>
      </p:sp>
      <p:sp>
        <p:nvSpPr>
          <p:cNvPr id="5" name="AutoShape 6" descr="Image result for admission icon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" t="6981" r="9186" b="19968"/>
          <a:stretch/>
        </p:blipFill>
        <p:spPr bwMode="auto">
          <a:xfrm>
            <a:off x="215900" y="1995054"/>
            <a:ext cx="8772584" cy="4334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819" y="353786"/>
            <a:ext cx="1949038" cy="1122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196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Singapore Management University</a:t>
            </a:r>
            <a:endParaRPr lang="en-SG" dirty="0"/>
          </a:p>
        </p:txBody>
      </p:sp>
      <p:sp>
        <p:nvSpPr>
          <p:cNvPr id="5" name="TextBox 4"/>
          <p:cNvSpPr txBox="1"/>
          <p:nvPr/>
        </p:nvSpPr>
        <p:spPr>
          <a:xfrm>
            <a:off x="878773" y="1941154"/>
            <a:ext cx="72558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>
                <a:solidFill>
                  <a:prstClr val="black"/>
                </a:solidFill>
              </a:rPr>
              <a:t>A premier university in Asia, the </a:t>
            </a:r>
            <a:r>
              <a:rPr lang="en-SG" b="1" dirty="0"/>
              <a:t>Singapore Management University (SMU)</a:t>
            </a:r>
            <a:r>
              <a:rPr lang="en-SG" dirty="0"/>
              <a:t> </a:t>
            </a:r>
            <a:r>
              <a:rPr lang="en-SG" dirty="0">
                <a:solidFill>
                  <a:prstClr val="black"/>
                </a:solidFill>
              </a:rPr>
              <a:t>is internationally recognised for its </a:t>
            </a:r>
            <a:r>
              <a:rPr lang="en-SG" b="1" dirty="0"/>
              <a:t>world-class research </a:t>
            </a:r>
            <a:r>
              <a:rPr lang="en-SG" dirty="0">
                <a:solidFill>
                  <a:prstClr val="black"/>
                </a:solidFill>
              </a:rPr>
              <a:t>and </a:t>
            </a:r>
            <a:r>
              <a:rPr lang="en-SG" b="1" dirty="0"/>
              <a:t>distinguished teaching. </a:t>
            </a:r>
          </a:p>
          <a:p>
            <a:endParaRPr lang="en-SG" dirty="0"/>
          </a:p>
        </p:txBody>
      </p:sp>
      <p:sp>
        <p:nvSpPr>
          <p:cNvPr id="7" name="Rectangle 6"/>
          <p:cNvSpPr/>
          <p:nvPr/>
        </p:nvSpPr>
        <p:spPr>
          <a:xfrm>
            <a:off x="878773" y="3022272"/>
            <a:ext cx="71726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dirty="0">
                <a:solidFill>
                  <a:prstClr val="black"/>
                </a:solidFill>
              </a:rPr>
              <a:t>Home to around </a:t>
            </a:r>
            <a:r>
              <a:rPr lang="en-SG" dirty="0" smtClean="0"/>
              <a:t>9000 </a:t>
            </a:r>
            <a:r>
              <a:rPr lang="en-SG" dirty="0" smtClean="0">
                <a:solidFill>
                  <a:prstClr val="black"/>
                </a:solidFill>
              </a:rPr>
              <a:t>undergraduate</a:t>
            </a:r>
            <a:r>
              <a:rPr lang="en-SG" dirty="0">
                <a:solidFill>
                  <a:prstClr val="black"/>
                </a:solidFill>
              </a:rPr>
              <a:t>, postgraduate, executive and professional, full- and part-time students</a:t>
            </a:r>
            <a:r>
              <a:rPr lang="en-SG" dirty="0" smtClean="0">
                <a:solidFill>
                  <a:prstClr val="black"/>
                </a:solidFill>
              </a:rPr>
              <a:t>.</a:t>
            </a:r>
          </a:p>
          <a:p>
            <a:endParaRPr lang="en-US" b="1" dirty="0" smtClean="0">
              <a:solidFill>
                <a:prstClr val="black"/>
              </a:solidFill>
            </a:endParaRPr>
          </a:p>
          <a:p>
            <a:endParaRPr lang="en-US" b="1" dirty="0">
              <a:solidFill>
                <a:prstClr val="black"/>
              </a:solidFill>
            </a:endParaRPr>
          </a:p>
          <a:p>
            <a:pPr algn="ctr"/>
            <a:r>
              <a:rPr lang="en-SG" b="1" dirty="0">
                <a:solidFill>
                  <a:prstClr val="black"/>
                </a:solidFill>
              </a:rPr>
              <a:t>SMU has six schools</a:t>
            </a:r>
          </a:p>
        </p:txBody>
      </p:sp>
      <p:pic>
        <p:nvPicPr>
          <p:cNvPr id="8193" name="Picture 1" descr="JPEG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73" y="4714504"/>
            <a:ext cx="1657350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JPEG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934" y="4714504"/>
            <a:ext cx="1162050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JPEG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73" y="5777283"/>
            <a:ext cx="140017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JPEG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934" y="5841576"/>
            <a:ext cx="2191496" cy="73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JPEG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874" y="4714502"/>
            <a:ext cx="90487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JPEG 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874" y="5766397"/>
            <a:ext cx="18097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50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Aft>
                <a:spcPts val="0"/>
              </a:spcAft>
            </a:pPr>
            <a:r>
              <a:rPr lang="en-GB" dirty="0"/>
              <a:t>Admissions Analytics</a:t>
            </a:r>
            <a:endParaRPr lang="en-SG" dirty="0"/>
          </a:p>
        </p:txBody>
      </p:sp>
      <p:sp>
        <p:nvSpPr>
          <p:cNvPr id="5" name="AutoShape 6" descr="Image result for admission icon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330" b="35154"/>
          <a:stretch/>
        </p:blipFill>
        <p:spPr bwMode="auto">
          <a:xfrm>
            <a:off x="617030" y="2559256"/>
            <a:ext cx="7374577" cy="341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8" t="196"/>
          <a:stretch/>
        </p:blipFill>
        <p:spPr bwMode="auto">
          <a:xfrm>
            <a:off x="617030" y="2043226"/>
            <a:ext cx="3028696" cy="46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675" y="531916"/>
            <a:ext cx="1862941" cy="1072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17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Image result for foot pri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72929">
            <a:off x="3294042" y="-43414"/>
            <a:ext cx="1908212" cy="316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1502387" y="3141103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dirty="0"/>
              <a:t>Integrated Student Information System (ISIS) Analytics</a:t>
            </a:r>
            <a:endParaRPr lang="en-US" dirty="0"/>
          </a:p>
        </p:txBody>
      </p:sp>
      <p:pic>
        <p:nvPicPr>
          <p:cNvPr id="4" name="Picture 4" descr="Image result for student enrolment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85" y="798623"/>
            <a:ext cx="1166753" cy="118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853" y="849667"/>
            <a:ext cx="1564614" cy="1073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 rot="1106491">
            <a:off x="6831214" y="1485271"/>
            <a:ext cx="1248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Graduation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34889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Aft>
                <a:spcPts val="0"/>
              </a:spcAft>
            </a:pPr>
            <a:r>
              <a:rPr lang="en-GB" dirty="0"/>
              <a:t>Integrated Student Information System (ISIS) Analytics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486888" y="2826327"/>
            <a:ext cx="8396981" cy="370510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/>
          <a:lstStyle/>
          <a:p>
            <a:pPr marL="2857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Enable 360</a:t>
            </a:r>
            <a:r>
              <a:rPr kumimoji="0" lang="en-US" sz="2000" b="0" i="0" u="none" strike="noStrike" kern="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view of a student, Spanning from Enrolment to Graduation </a:t>
            </a:r>
          </a:p>
          <a:p>
            <a:pPr marL="2857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Analyze student profiles, course enrolment, attrition,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course bidding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across the six schools of SMU</a:t>
            </a:r>
          </a:p>
          <a:p>
            <a:pPr marL="285750" lvl="1" indent="-28575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SG" sz="2000" kern="0" dirty="0" smtClean="0">
                <a:solidFill>
                  <a:prstClr val="black"/>
                </a:solidFill>
                <a:latin typeface="Calibri"/>
              </a:rPr>
              <a:t>Identify percentage of graduates with Double Degrees / Second Majors</a:t>
            </a:r>
          </a:p>
          <a:p>
            <a:pPr marL="285750" lvl="1" indent="-28575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SG" sz="2000" kern="0" dirty="0" smtClean="0">
                <a:solidFill>
                  <a:prstClr val="black"/>
                </a:solidFill>
                <a:latin typeface="Calibri"/>
              </a:rPr>
              <a:t>Ability to Forecast the number of class sections required based on course bidding / class enrolment</a:t>
            </a:r>
          </a:p>
          <a:p>
            <a:pPr marL="2857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Trend analysis and correlation of student performance / GPA with ‘A’ level results</a:t>
            </a:r>
          </a:p>
          <a:p>
            <a:pPr marL="285750" lvl="1" indent="-28575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Track percentage of </a:t>
            </a:r>
            <a:r>
              <a:rPr lang="en-SG" sz="2000" kern="0" dirty="0">
                <a:solidFill>
                  <a:prstClr val="black"/>
                </a:solidFill>
                <a:latin typeface="Calibri"/>
              </a:rPr>
              <a:t>of students with (at least one) overseas </a:t>
            </a:r>
            <a:r>
              <a:rPr lang="en-SG" sz="2000" kern="0" dirty="0" smtClean="0">
                <a:solidFill>
                  <a:prstClr val="black"/>
                </a:solidFill>
                <a:latin typeface="Calibri"/>
              </a:rPr>
              <a:t>exposure</a:t>
            </a:r>
            <a:endParaRPr lang="en-SG" sz="2000" kern="0" dirty="0">
              <a:solidFill>
                <a:prstClr val="black"/>
              </a:solidFill>
              <a:latin typeface="Calibri"/>
            </a:endParaRPr>
          </a:p>
          <a:p>
            <a:pPr marL="285750" lvl="1" indent="-28575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SG" sz="2000" kern="0" noProof="0" dirty="0" smtClean="0">
                <a:solidFill>
                  <a:prstClr val="black"/>
                </a:solidFill>
                <a:latin typeface="Calibri"/>
              </a:rPr>
              <a:t>Analyse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exchange and internship programs, community services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CCA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41502" y="1914514"/>
            <a:ext cx="8442367" cy="762000"/>
            <a:chOff x="76200" y="2057400"/>
            <a:chExt cx="8839200" cy="990600"/>
          </a:xfrm>
        </p:grpSpPr>
        <p:graphicFrame>
          <p:nvGraphicFramePr>
            <p:cNvPr id="6" name="Diagram 5"/>
            <p:cNvGraphicFramePr/>
            <p:nvPr>
              <p:extLst>
                <p:ext uri="{D42A27DB-BD31-4B8C-83A1-F6EECF244321}">
                  <p14:modId xmlns:p14="http://schemas.microsoft.com/office/powerpoint/2010/main" val="3100856112"/>
                </p:ext>
              </p:extLst>
            </p:nvPr>
          </p:nvGraphicFramePr>
          <p:xfrm>
            <a:off x="76200" y="2057400"/>
            <a:ext cx="8839200" cy="9906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7" name="12-Point Star 6"/>
            <p:cNvSpPr/>
            <p:nvPr/>
          </p:nvSpPr>
          <p:spPr>
            <a:xfrm>
              <a:off x="2042948" y="2362200"/>
              <a:ext cx="471652" cy="457200"/>
            </a:xfrm>
            <a:prstGeom prst="star12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…</a:t>
              </a:r>
              <a:endParaRPr kumimoji="0" lang="en-SG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12-Point Star 7"/>
            <p:cNvSpPr/>
            <p:nvPr/>
          </p:nvSpPr>
          <p:spPr>
            <a:xfrm>
              <a:off x="3505200" y="2362200"/>
              <a:ext cx="471652" cy="457200"/>
            </a:xfrm>
            <a:prstGeom prst="star12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…</a:t>
              </a:r>
              <a:endParaRPr kumimoji="0" lang="en-SG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12-Point Star 8"/>
            <p:cNvSpPr/>
            <p:nvPr/>
          </p:nvSpPr>
          <p:spPr>
            <a:xfrm>
              <a:off x="4953000" y="2362200"/>
              <a:ext cx="471652" cy="457200"/>
            </a:xfrm>
            <a:prstGeom prst="star12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…</a:t>
              </a:r>
              <a:endParaRPr kumimoji="0" lang="en-SG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12-Point Star 9"/>
            <p:cNvSpPr/>
            <p:nvPr/>
          </p:nvSpPr>
          <p:spPr>
            <a:xfrm>
              <a:off x="6400800" y="2362200"/>
              <a:ext cx="471652" cy="457200"/>
            </a:xfrm>
            <a:prstGeom prst="star12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…</a:t>
              </a:r>
              <a:endParaRPr kumimoji="0" lang="en-SG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7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Aft>
                <a:spcPts val="0"/>
              </a:spcAft>
            </a:pPr>
            <a:r>
              <a:rPr lang="en-GB" dirty="0" smtClean="0"/>
              <a:t>ISIS Analytics</a:t>
            </a:r>
            <a:endParaRPr lang="en-GB" dirty="0"/>
          </a:p>
        </p:txBody>
      </p:sp>
      <p:sp>
        <p:nvSpPr>
          <p:cNvPr id="5" name="AutoShape 6" descr="Image result for admission icon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sp>
        <p:nvSpPr>
          <p:cNvPr id="4" name="AutoShape 7" descr="Image result for graduation cap clip art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sp>
        <p:nvSpPr>
          <p:cNvPr id="6" name="AutoShape 9" descr="Image result for graduation cap clip art"/>
          <p:cNvSpPr>
            <a:spLocks noChangeAspect="1" noChangeArrowheads="1"/>
          </p:cNvSpPr>
          <p:nvPr/>
        </p:nvSpPr>
        <p:spPr bwMode="auto">
          <a:xfrm>
            <a:off x="3683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9" r="8730" b="9740"/>
          <a:stretch/>
        </p:blipFill>
        <p:spPr bwMode="auto">
          <a:xfrm>
            <a:off x="0" y="724394"/>
            <a:ext cx="9075452" cy="564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875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Aft>
                <a:spcPts val="0"/>
              </a:spcAft>
            </a:pPr>
            <a:r>
              <a:rPr lang="en-GB" dirty="0" smtClean="0"/>
              <a:t>Course Demand and Supply</a:t>
            </a:r>
            <a:endParaRPr lang="en-GB" dirty="0"/>
          </a:p>
        </p:txBody>
      </p:sp>
      <p:sp>
        <p:nvSpPr>
          <p:cNvPr id="5" name="AutoShape 6" descr="Image result for admission icon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sp>
        <p:nvSpPr>
          <p:cNvPr id="4" name="AutoShape 7" descr="Image result for graduation cap clip art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sp>
        <p:nvSpPr>
          <p:cNvPr id="6" name="AutoShape 9" descr="Image result for graduation cap clip art"/>
          <p:cNvSpPr>
            <a:spLocks noChangeAspect="1" noChangeArrowheads="1"/>
          </p:cNvSpPr>
          <p:nvPr/>
        </p:nvSpPr>
        <p:spPr bwMode="auto">
          <a:xfrm>
            <a:off x="3683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271" y="778449"/>
            <a:ext cx="1823025" cy="173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440834"/>
              </p:ext>
            </p:extLst>
          </p:nvPr>
        </p:nvGraphicFramePr>
        <p:xfrm>
          <a:off x="900548" y="2518993"/>
          <a:ext cx="7198424" cy="2965465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3436447"/>
                <a:gridCol w="3761977"/>
              </a:tblGrid>
              <a:tr h="568592">
                <a:tc gridSpan="2"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Key  Metrics</a:t>
                      </a:r>
                      <a:endParaRPr lang="en-SG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285750" lvl="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SG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4389">
                <a:tc>
                  <a:txBody>
                    <a:bodyPr/>
                    <a:lstStyle/>
                    <a:p>
                      <a:pPr marL="285750" marR="0" lvl="0" indent="-285750" algn="l" defTabSz="91437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Course Enrolment to</a:t>
                      </a:r>
                      <a:r>
                        <a:rPr lang="en-US" sz="1600" b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Total Cohort Ratio </a:t>
                      </a:r>
                      <a:r>
                        <a:rPr lang="en-US" sz="1100" b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(Consecutive two year cohort)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37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Trend Adjustment Ratio</a:t>
                      </a:r>
                    </a:p>
                  </a:txBody>
                  <a:tcPr marL="68580" marR="68580" marT="0" marB="0" anchor="ctr"/>
                </a:tc>
              </a:tr>
              <a:tr h="605642">
                <a:tc>
                  <a:txBody>
                    <a:bodyPr/>
                    <a:lstStyle/>
                    <a:p>
                      <a:pPr marL="285750" marR="0" lvl="0" indent="-285750" algn="l" defTabSz="91437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Average Course</a:t>
                      </a:r>
                      <a:r>
                        <a:rPr lang="en-US" sz="1600" b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Demand</a:t>
                      </a:r>
                      <a:endParaRPr lang="en-US" sz="1600" b="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37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Forecasted No of Class Section</a:t>
                      </a:r>
                      <a:endParaRPr lang="en-SG" sz="1600" b="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70016">
                <a:tc>
                  <a:txBody>
                    <a:bodyPr/>
                    <a:lstStyle/>
                    <a:p>
                      <a:pPr marL="285750" marR="0" lvl="0" indent="-285750" algn="l" defTabSz="91437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Enrolment by 1</a:t>
                      </a:r>
                      <a:r>
                        <a:rPr lang="en-US" sz="1600" b="0" baseline="30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</a:t>
                      </a:r>
                      <a:r>
                        <a:rPr lang="en-US" sz="1600" b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&amp; 2</a:t>
                      </a:r>
                      <a:r>
                        <a:rPr lang="en-US" sz="1600" b="0" baseline="30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nd</a:t>
                      </a:r>
                      <a:r>
                        <a:rPr lang="en-US" sz="1600" b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Major</a:t>
                      </a:r>
                      <a:endParaRPr lang="en-SG" sz="1600" b="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37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Course</a:t>
                      </a:r>
                      <a:r>
                        <a:rPr lang="en-US" sz="1600" b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Backlog by Program</a:t>
                      </a:r>
                      <a:endParaRPr lang="en-SG" sz="1600" b="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76893"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Average</a:t>
                      </a:r>
                      <a:r>
                        <a:rPr lang="en-US" sz="1600" b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Class Size</a:t>
                      </a:r>
                      <a:endParaRPr lang="en-US" sz="1600" b="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37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Course</a:t>
                      </a:r>
                      <a:r>
                        <a:rPr lang="en-US" sz="1600" b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Backlog by Major</a:t>
                      </a:r>
                      <a:endParaRPr lang="en-SG" sz="1600" b="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250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Aft>
                <a:spcPts val="0"/>
              </a:spcAft>
            </a:pPr>
            <a:r>
              <a:rPr lang="en-GB" dirty="0" smtClean="0"/>
              <a:t>Course demand and supply</a:t>
            </a:r>
            <a:endParaRPr lang="en-GB" dirty="0"/>
          </a:p>
        </p:txBody>
      </p:sp>
      <p:sp>
        <p:nvSpPr>
          <p:cNvPr id="5" name="AutoShape 6" descr="Image result for admission icon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sp>
        <p:nvSpPr>
          <p:cNvPr id="4" name="AutoShape 7" descr="Image result for graduation cap clip art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sp>
        <p:nvSpPr>
          <p:cNvPr id="6" name="AutoShape 9" descr="Image result for graduation cap clip art"/>
          <p:cNvSpPr>
            <a:spLocks noChangeAspect="1" noChangeArrowheads="1"/>
          </p:cNvSpPr>
          <p:nvPr/>
        </p:nvSpPr>
        <p:spPr bwMode="auto">
          <a:xfrm>
            <a:off x="3683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493" y="882485"/>
            <a:ext cx="1138237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1968335"/>
            <a:ext cx="819150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406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Aft>
                <a:spcPts val="0"/>
              </a:spcAft>
            </a:pPr>
            <a:r>
              <a:rPr lang="en-GB" dirty="0" smtClean="0"/>
              <a:t>Global exposure</a:t>
            </a:r>
            <a:endParaRPr lang="en-GB" dirty="0"/>
          </a:p>
        </p:txBody>
      </p:sp>
      <p:sp>
        <p:nvSpPr>
          <p:cNvPr id="5" name="AutoShape 6" descr="Image result for admission icon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129192"/>
              </p:ext>
            </p:extLst>
          </p:nvPr>
        </p:nvGraphicFramePr>
        <p:xfrm>
          <a:off x="853043" y="2584345"/>
          <a:ext cx="7210301" cy="2973306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3442117"/>
                <a:gridCol w="3768184"/>
              </a:tblGrid>
              <a:tr h="826229">
                <a:tc gridSpan="2"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Key  Metrics</a:t>
                      </a:r>
                      <a:endParaRPr lang="en-SG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285750" lvl="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SG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26229"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Overseas Exchange Participation Rate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37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Incoming Exchange</a:t>
                      </a:r>
                      <a:r>
                        <a:rPr lang="en-US" sz="1400" b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Students Ratio</a:t>
                      </a:r>
                      <a:endParaRPr lang="en-US" sz="1400" b="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70511">
                <a:tc>
                  <a:txBody>
                    <a:bodyPr/>
                    <a:lstStyle/>
                    <a:p>
                      <a:pPr marL="285750" marR="0" lvl="0" indent="-285750" algn="l" defTabSz="91437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Outbound Exchange</a:t>
                      </a:r>
                      <a:r>
                        <a:rPr lang="en-US" sz="1400" b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Student Ratio</a:t>
                      </a:r>
                      <a:endParaRPr lang="en-SG" sz="1400" b="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37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SG" sz="14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Overseas Study Mission %</a:t>
                      </a:r>
                    </a:p>
                  </a:txBody>
                  <a:tcPr marL="68580" marR="68580" marT="0" marB="0" anchor="ctr"/>
                </a:tc>
              </a:tr>
              <a:tr h="650337">
                <a:tc>
                  <a:txBody>
                    <a:bodyPr/>
                    <a:lstStyle/>
                    <a:p>
                      <a:pPr marL="285750" marR="0" lvl="0" indent="-285750" algn="l" defTabSz="91437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Achieved Community Service Hours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37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Average Internship Weeks / Stints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AutoShape 7" descr="Image result for graduation cap clip art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sp>
        <p:nvSpPr>
          <p:cNvPr id="6" name="AutoShape 9" descr="Image result for graduation cap clip art"/>
          <p:cNvSpPr>
            <a:spLocks noChangeAspect="1" noChangeArrowheads="1"/>
          </p:cNvSpPr>
          <p:nvPr/>
        </p:nvSpPr>
        <p:spPr bwMode="auto">
          <a:xfrm>
            <a:off x="3683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pic>
        <p:nvPicPr>
          <p:cNvPr id="1026" name="Picture 2" descr="http://www.smu.edu.sg/sites/smu.edu.sg.global/files/pictures/aboutus-global-learn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397" y="465138"/>
            <a:ext cx="3562596" cy="181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62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" r="56370" b="46111"/>
          <a:stretch/>
        </p:blipFill>
        <p:spPr bwMode="auto">
          <a:xfrm>
            <a:off x="152401" y="4265932"/>
            <a:ext cx="3445988" cy="221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Aft>
                <a:spcPts val="0"/>
              </a:spcAft>
            </a:pPr>
            <a:r>
              <a:rPr lang="en-GB" dirty="0" smtClean="0"/>
              <a:t>Global Exposure</a:t>
            </a:r>
            <a:endParaRPr lang="en-GB" dirty="0"/>
          </a:p>
        </p:txBody>
      </p:sp>
      <p:sp>
        <p:nvSpPr>
          <p:cNvPr id="5" name="AutoShape 6" descr="Image result for admission icon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sp>
        <p:nvSpPr>
          <p:cNvPr id="4" name="AutoShape 7" descr="Image result for graduation cap clip art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sp>
        <p:nvSpPr>
          <p:cNvPr id="6" name="AutoShape 9" descr="Image result for graduation cap clip art"/>
          <p:cNvSpPr>
            <a:spLocks noChangeAspect="1" noChangeArrowheads="1"/>
          </p:cNvSpPr>
          <p:nvPr/>
        </p:nvSpPr>
        <p:spPr bwMode="auto">
          <a:xfrm>
            <a:off x="3683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2"/>
          <a:stretch/>
        </p:blipFill>
        <p:spPr bwMode="auto">
          <a:xfrm>
            <a:off x="368300" y="2186483"/>
            <a:ext cx="4036909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6"/>
          <a:stretch/>
        </p:blipFill>
        <p:spPr bwMode="auto">
          <a:xfrm>
            <a:off x="4618965" y="2186483"/>
            <a:ext cx="4317238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7" b="10948"/>
          <a:stretch/>
        </p:blipFill>
        <p:spPr bwMode="auto">
          <a:xfrm>
            <a:off x="3598389" y="4618311"/>
            <a:ext cx="5453914" cy="1580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2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Aft>
                <a:spcPts val="0"/>
              </a:spcAft>
            </a:pPr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5" name="AutoShape 6" descr="Image result for admission icon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sp>
        <p:nvSpPr>
          <p:cNvPr id="4" name="AutoShape 7" descr="Image result for graduation cap clip art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sp>
        <p:nvSpPr>
          <p:cNvPr id="6" name="AutoShape 9" descr="Image result for graduation cap clip art"/>
          <p:cNvSpPr>
            <a:spLocks noChangeAspect="1" noChangeArrowheads="1"/>
          </p:cNvSpPr>
          <p:nvPr/>
        </p:nvSpPr>
        <p:spPr bwMode="auto">
          <a:xfrm>
            <a:off x="3683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pic>
        <p:nvPicPr>
          <p:cNvPr id="9218" name="Picture 2" descr="Image result for exam result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" t="8204" r="8037" b="11580"/>
          <a:stretch/>
        </p:blipFill>
        <p:spPr bwMode="auto">
          <a:xfrm>
            <a:off x="6745185" y="749518"/>
            <a:ext cx="2013562" cy="121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18" r="11043" b="10228"/>
          <a:stretch/>
        </p:blipFill>
        <p:spPr bwMode="auto">
          <a:xfrm>
            <a:off x="612439" y="2036616"/>
            <a:ext cx="8146308" cy="4286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1502387" y="3141103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/>
              <a:t>Course Feedback Analytics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19760" y="407484"/>
            <a:ext cx="1795993" cy="1620961"/>
            <a:chOff x="6464300" y="407484"/>
            <a:chExt cx="1795993" cy="1620961"/>
          </a:xfrm>
        </p:grpSpPr>
        <p:pic>
          <p:nvPicPr>
            <p:cNvPr id="9" name="Picture 8" descr="Image result for course feedback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4300" y="407484"/>
              <a:ext cx="1795993" cy="1620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 rot="21102432">
              <a:off x="6910890" y="756998"/>
              <a:ext cx="9028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COURSE</a:t>
              </a:r>
              <a:endParaRPr lang="en-SG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92955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SMU&amp; ORACLE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557812">
            <a:off x="4065416" y="710755"/>
            <a:ext cx="31133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Integrated Student Information </a:t>
            </a:r>
            <a:r>
              <a:rPr lang="en-US" b="1" dirty="0" smtClean="0">
                <a:solidFill>
                  <a:schemeClr val="bg1"/>
                </a:solidFill>
              </a:rPr>
              <a:t>System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Online Access to Student Information System (OASIS</a:t>
            </a:r>
            <a:r>
              <a:rPr lang="en-US" b="1" dirty="0" smtClean="0">
                <a:solidFill>
                  <a:schemeClr val="bg1"/>
                </a:solidFill>
              </a:rPr>
              <a:t>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Student Management Analytics (SMUCAR)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8040" y="5476900"/>
            <a:ext cx="2665695" cy="55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Singapore Management University (SMU)">
            <a:hlinkClick r:id="rId3" tooltip="Singapore Management University (SMU)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1941" y="5183574"/>
            <a:ext cx="2874028" cy="114597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pic>
        <p:nvPicPr>
          <p:cNvPr id="9" name="Picture Placeholder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3" b="12493"/>
          <a:stretch>
            <a:fillRect/>
          </a:stretch>
        </p:blipFill>
        <p:spPr>
          <a:xfrm>
            <a:off x="2286" y="0"/>
            <a:ext cx="9141714" cy="457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34897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Feedback Analytics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486888" y="2367622"/>
            <a:ext cx="8396981" cy="358191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/>
          <a:lstStyle/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alibri" pitchFamily="34" charset="0"/>
                <a:cs typeface="Calibri" pitchFamily="34" charset="0"/>
                <a:sym typeface="New Peninim MT" charset="0"/>
              </a:rPr>
              <a:t>To be able to track the overall SMU teaching effectiveness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SG" sz="2000" dirty="0">
                <a:latin typeface="Calibri" pitchFamily="34" charset="0"/>
                <a:cs typeface="Calibri" pitchFamily="34" charset="0"/>
                <a:sym typeface="New Peninim MT" charset="0"/>
              </a:rPr>
              <a:t>Analyse student feedback on undergraduate courses taught and faculty members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SG" sz="2000" dirty="0" smtClean="0">
                <a:latin typeface="Calibri" pitchFamily="34" charset="0"/>
                <a:cs typeface="Calibri" pitchFamily="34" charset="0"/>
                <a:sym typeface="New Peninim MT" charset="0"/>
              </a:rPr>
              <a:t>Comparison </a:t>
            </a:r>
            <a:r>
              <a:rPr lang="en-SG" sz="2000" dirty="0">
                <a:latin typeface="Calibri" pitchFamily="34" charset="0"/>
                <a:cs typeface="Calibri" pitchFamily="34" charset="0"/>
                <a:sym typeface="New Peninim MT" charset="0"/>
              </a:rPr>
              <a:t>of school average scores for every term, course, feedback question against the overall SMU average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SG" sz="2000" dirty="0" smtClean="0">
                <a:latin typeface="Calibri" pitchFamily="34" charset="0"/>
                <a:cs typeface="Calibri" pitchFamily="34" charset="0"/>
                <a:sym typeface="New Peninim MT" charset="0"/>
              </a:rPr>
              <a:t>To be able </a:t>
            </a:r>
            <a:r>
              <a:rPr lang="en-SG" sz="2000" dirty="0">
                <a:latin typeface="Calibri" pitchFamily="34" charset="0"/>
                <a:cs typeface="Calibri" pitchFamily="34" charset="0"/>
                <a:sym typeface="New Peninim MT" charset="0"/>
              </a:rPr>
              <a:t>to track individual </a:t>
            </a:r>
            <a:r>
              <a:rPr lang="en-SG" sz="2000" dirty="0" smtClean="0">
                <a:latin typeface="Calibri" pitchFamily="34" charset="0"/>
                <a:cs typeface="Calibri" pitchFamily="34" charset="0"/>
                <a:sym typeface="New Peninim MT" charset="0"/>
              </a:rPr>
              <a:t>Faculty </a:t>
            </a:r>
            <a:r>
              <a:rPr lang="en-SG" sz="2000" dirty="0">
                <a:latin typeface="Calibri" pitchFamily="34" charset="0"/>
                <a:cs typeface="Calibri" pitchFamily="34" charset="0"/>
                <a:sym typeface="New Peninim MT" charset="0"/>
              </a:rPr>
              <a:t>scores over time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alibri" pitchFamily="34" charset="0"/>
                <a:cs typeface="Calibri" pitchFamily="34" charset="0"/>
                <a:sym typeface="New Peninim MT" charset="0"/>
              </a:rPr>
              <a:t>To analyze the course and instructor ranking based on the Average Scores</a:t>
            </a:r>
            <a:endParaRPr lang="en-SG" sz="2000" dirty="0" smtClean="0">
              <a:latin typeface="Calibri" pitchFamily="34" charset="0"/>
              <a:cs typeface="Calibri" pitchFamily="34" charset="0"/>
              <a:sym typeface="New Peninim MT" charset="0"/>
            </a:endParaRPr>
          </a:p>
          <a:p>
            <a:pPr marL="2857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SG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464300" y="407484"/>
            <a:ext cx="1795993" cy="1620961"/>
            <a:chOff x="6464300" y="407484"/>
            <a:chExt cx="1795993" cy="1620961"/>
          </a:xfrm>
        </p:grpSpPr>
        <p:pic>
          <p:nvPicPr>
            <p:cNvPr id="5" name="Picture 4" descr="Image result for course feedback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4300" y="407484"/>
              <a:ext cx="1795993" cy="1620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 rot="21102432">
              <a:off x="6910890" y="756998"/>
              <a:ext cx="9028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COURSE</a:t>
              </a:r>
              <a:endParaRPr lang="en-SG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4999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Aft>
                <a:spcPts val="0"/>
              </a:spcAft>
            </a:pPr>
            <a:r>
              <a:rPr lang="en-GB" dirty="0" smtClean="0"/>
              <a:t>Course Feedback</a:t>
            </a:r>
            <a:endParaRPr lang="en-GB" dirty="0"/>
          </a:p>
        </p:txBody>
      </p:sp>
      <p:sp>
        <p:nvSpPr>
          <p:cNvPr id="5" name="AutoShape 6" descr="Image result for admission icon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548865"/>
              </p:ext>
            </p:extLst>
          </p:nvPr>
        </p:nvGraphicFramePr>
        <p:xfrm>
          <a:off x="888671" y="2321372"/>
          <a:ext cx="7371622" cy="3189935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3519130"/>
                <a:gridCol w="3852492"/>
              </a:tblGrid>
              <a:tr h="662977">
                <a:tc gridSpan="2"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Key </a:t>
                      </a:r>
                      <a:r>
                        <a:rPr lang="en-US" sz="18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Metrics</a:t>
                      </a:r>
                      <a:endParaRPr lang="en-SG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285750" lvl="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SG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2977"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SG" sz="16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Response Rate</a:t>
                      </a:r>
                      <a:endParaRPr lang="en-SG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SG" sz="16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School Average Scores </a:t>
                      </a:r>
                      <a:r>
                        <a:rPr lang="en-SG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(Overall / Core</a:t>
                      </a:r>
                      <a:r>
                        <a:rPr lang="en-SG" sz="1200" b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&amp; Non-Core)</a:t>
                      </a:r>
                      <a:endParaRPr lang="en-SG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62977"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SMU Average </a:t>
                      </a:r>
                      <a:r>
                        <a:rPr lang="en-SG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(Overall / Core</a:t>
                      </a:r>
                      <a:r>
                        <a:rPr lang="en-SG" sz="1200" b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&amp; Non-Core)</a:t>
                      </a:r>
                      <a:endParaRPr lang="en-SG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SG" sz="16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Overall Rating of the Instructor </a:t>
                      </a:r>
                      <a:endParaRPr lang="en-SG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62977">
                <a:tc>
                  <a:txBody>
                    <a:bodyPr/>
                    <a:lstStyle/>
                    <a:p>
                      <a:pPr marL="285750" marR="0" lvl="0" indent="-285750" algn="l" defTabSz="91437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SG" sz="16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Overall Rating of the Course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SG" sz="16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School Percentile </a:t>
                      </a:r>
                      <a:endParaRPr lang="en-SG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38027"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Instructor Ranking</a:t>
                      </a:r>
                      <a:endParaRPr lang="en-SG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Course Ranking</a:t>
                      </a:r>
                      <a:endParaRPr lang="en-SG" sz="1600" b="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AutoShape 7" descr="Image result for graduation cap clip art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sp>
        <p:nvSpPr>
          <p:cNvPr id="6" name="AutoShape 9" descr="Image result for graduation cap clip art"/>
          <p:cNvSpPr>
            <a:spLocks noChangeAspect="1" noChangeArrowheads="1"/>
          </p:cNvSpPr>
          <p:nvPr/>
        </p:nvSpPr>
        <p:spPr bwMode="auto">
          <a:xfrm>
            <a:off x="3683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grpSp>
        <p:nvGrpSpPr>
          <p:cNvPr id="7" name="Group 6"/>
          <p:cNvGrpSpPr/>
          <p:nvPr/>
        </p:nvGrpSpPr>
        <p:grpSpPr>
          <a:xfrm>
            <a:off x="6464300" y="407484"/>
            <a:ext cx="1795993" cy="1620961"/>
            <a:chOff x="6464300" y="407484"/>
            <a:chExt cx="1795993" cy="1620961"/>
          </a:xfrm>
        </p:grpSpPr>
        <p:pic>
          <p:nvPicPr>
            <p:cNvPr id="9220" name="Picture 4" descr="Image result for course feedback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4300" y="407484"/>
              <a:ext cx="1795993" cy="1620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 rot="21102432">
              <a:off x="6910890" y="756998"/>
              <a:ext cx="9028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COURSE</a:t>
              </a:r>
              <a:endParaRPr lang="en-SG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73027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Aft>
                <a:spcPts val="0"/>
              </a:spcAft>
            </a:pPr>
            <a:r>
              <a:rPr lang="en-GB" dirty="0" smtClean="0"/>
              <a:t>Course Feedback</a:t>
            </a:r>
            <a:endParaRPr lang="en-GB" dirty="0"/>
          </a:p>
        </p:txBody>
      </p:sp>
      <p:sp>
        <p:nvSpPr>
          <p:cNvPr id="5" name="AutoShape 6" descr="Image result for admission icon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sp>
        <p:nvSpPr>
          <p:cNvPr id="4" name="AutoShape 7" descr="Image result for graduation cap clip art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sp>
        <p:nvSpPr>
          <p:cNvPr id="6" name="AutoShape 9" descr="Image result for graduation cap clip art"/>
          <p:cNvSpPr>
            <a:spLocks noChangeAspect="1" noChangeArrowheads="1"/>
          </p:cNvSpPr>
          <p:nvPr/>
        </p:nvSpPr>
        <p:spPr bwMode="auto">
          <a:xfrm>
            <a:off x="3683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grpSp>
        <p:nvGrpSpPr>
          <p:cNvPr id="7" name="Group 6"/>
          <p:cNvGrpSpPr/>
          <p:nvPr/>
        </p:nvGrpSpPr>
        <p:grpSpPr>
          <a:xfrm>
            <a:off x="6464300" y="407484"/>
            <a:ext cx="1795993" cy="1620961"/>
            <a:chOff x="6464300" y="407484"/>
            <a:chExt cx="1795993" cy="1620961"/>
          </a:xfrm>
        </p:grpSpPr>
        <p:pic>
          <p:nvPicPr>
            <p:cNvPr id="9220" name="Picture 4" descr="Image result for course feedback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4300" y="407484"/>
              <a:ext cx="1795993" cy="1620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 rot="21102432">
              <a:off x="6910890" y="756998"/>
              <a:ext cx="9028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COURSE</a:t>
              </a:r>
              <a:endParaRPr lang="en-SG" b="1" dirty="0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24" r="16196" b="6219"/>
          <a:stretch/>
        </p:blipFill>
        <p:spPr bwMode="auto">
          <a:xfrm>
            <a:off x="520700" y="2161309"/>
            <a:ext cx="8298655" cy="4403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810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Aft>
                <a:spcPts val="0"/>
              </a:spcAft>
            </a:pPr>
            <a:r>
              <a:rPr lang="en-GB" dirty="0" smtClean="0"/>
              <a:t>Course Feedback</a:t>
            </a:r>
            <a:endParaRPr lang="en-GB" dirty="0"/>
          </a:p>
        </p:txBody>
      </p:sp>
      <p:sp>
        <p:nvSpPr>
          <p:cNvPr id="5" name="AutoShape 6" descr="Image result for admission icon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sp>
        <p:nvSpPr>
          <p:cNvPr id="4" name="AutoShape 7" descr="Image result for graduation cap clip art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sp>
        <p:nvSpPr>
          <p:cNvPr id="6" name="AutoShape 9" descr="Image result for graduation cap clip art"/>
          <p:cNvSpPr>
            <a:spLocks noChangeAspect="1" noChangeArrowheads="1"/>
          </p:cNvSpPr>
          <p:nvPr/>
        </p:nvSpPr>
        <p:spPr bwMode="auto">
          <a:xfrm>
            <a:off x="3683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grpSp>
        <p:nvGrpSpPr>
          <p:cNvPr id="7" name="Group 6"/>
          <p:cNvGrpSpPr/>
          <p:nvPr/>
        </p:nvGrpSpPr>
        <p:grpSpPr>
          <a:xfrm>
            <a:off x="6464300" y="407484"/>
            <a:ext cx="1795993" cy="1620961"/>
            <a:chOff x="6464300" y="407484"/>
            <a:chExt cx="1795993" cy="1620961"/>
          </a:xfrm>
        </p:grpSpPr>
        <p:pic>
          <p:nvPicPr>
            <p:cNvPr id="9220" name="Picture 4" descr="Image result for course feedback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4300" y="407484"/>
              <a:ext cx="1795993" cy="1620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 rot="21102432">
              <a:off x="6910890" y="756998"/>
              <a:ext cx="9028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COURSE</a:t>
              </a:r>
              <a:endParaRPr lang="en-SG" b="1" dirty="0"/>
            </a:p>
          </p:txBody>
        </p:sp>
      </p:grpSp>
      <p:pic>
        <p:nvPicPr>
          <p:cNvPr id="10" name="Picture 9"/>
          <p:cNvPicPr/>
          <p:nvPr/>
        </p:nvPicPr>
        <p:blipFill rotWithShape="1">
          <a:blip r:embed="rId3"/>
          <a:srcRect/>
          <a:stretch/>
        </p:blipFill>
        <p:spPr bwMode="auto">
          <a:xfrm>
            <a:off x="520700" y="2028445"/>
            <a:ext cx="8470900" cy="45247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8616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Aft>
                <a:spcPts val="0"/>
              </a:spcAft>
            </a:pPr>
            <a:r>
              <a:rPr lang="en-GB" dirty="0" smtClean="0"/>
              <a:t>Course Feedback</a:t>
            </a:r>
            <a:endParaRPr lang="en-GB" dirty="0"/>
          </a:p>
        </p:txBody>
      </p:sp>
      <p:sp>
        <p:nvSpPr>
          <p:cNvPr id="5" name="AutoShape 6" descr="Image result for admission icon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sp>
        <p:nvSpPr>
          <p:cNvPr id="4" name="AutoShape 7" descr="Image result for graduation cap clip art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sp>
        <p:nvSpPr>
          <p:cNvPr id="6" name="AutoShape 9" descr="Image result for graduation cap clip art"/>
          <p:cNvSpPr>
            <a:spLocks noChangeAspect="1" noChangeArrowheads="1"/>
          </p:cNvSpPr>
          <p:nvPr/>
        </p:nvSpPr>
        <p:spPr bwMode="auto">
          <a:xfrm>
            <a:off x="3683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grpSp>
        <p:nvGrpSpPr>
          <p:cNvPr id="7" name="Group 6"/>
          <p:cNvGrpSpPr/>
          <p:nvPr/>
        </p:nvGrpSpPr>
        <p:grpSpPr>
          <a:xfrm>
            <a:off x="6464300" y="407484"/>
            <a:ext cx="1795993" cy="1620961"/>
            <a:chOff x="6464300" y="407484"/>
            <a:chExt cx="1795993" cy="1620961"/>
          </a:xfrm>
        </p:grpSpPr>
        <p:pic>
          <p:nvPicPr>
            <p:cNvPr id="9220" name="Picture 4" descr="Image result for course feedback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4300" y="407484"/>
              <a:ext cx="1795993" cy="1620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 rot="21102432">
              <a:off x="6910890" y="756998"/>
              <a:ext cx="9028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COURSE</a:t>
              </a:r>
              <a:endParaRPr lang="en-SG" b="1" dirty="0"/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4" r="16929" b="7755"/>
          <a:stretch/>
        </p:blipFill>
        <p:spPr bwMode="auto">
          <a:xfrm>
            <a:off x="368300" y="2028445"/>
            <a:ext cx="8251705" cy="4265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274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1502387" y="3141103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/>
              <a:t>Career Services Analytics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37" y="160338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184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 Services Analytics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486888" y="2367622"/>
            <a:ext cx="8396981" cy="358191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/>
          <a:lstStyle/>
          <a:p>
            <a:pPr marL="285750" lvl="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List </a:t>
            </a:r>
            <a:r>
              <a:rPr lang="en-US" sz="2000" dirty="0"/>
              <a:t>of MBA students with 3-5 years of experience eligible to work in Singapore</a:t>
            </a:r>
            <a:endParaRPr lang="en-SG" sz="2000" dirty="0"/>
          </a:p>
          <a:p>
            <a:pPr marL="285750" lvl="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List of students with Chinese language ability with GPA greater than 3**</a:t>
            </a:r>
            <a:endParaRPr lang="en-SG" sz="2000" dirty="0"/>
          </a:p>
          <a:p>
            <a:pPr marL="285750" lvl="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Average GMAT score in MBA Full time </a:t>
            </a:r>
            <a:r>
              <a:rPr lang="en-US" sz="2000" dirty="0" smtClean="0"/>
              <a:t>class</a:t>
            </a:r>
            <a:endParaRPr lang="en-SG" sz="2000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959" y="160338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046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Services Analytics</a:t>
            </a:r>
            <a:endParaRPr lang="en-US" dirty="0"/>
          </a:p>
        </p:txBody>
      </p:sp>
      <p:pic>
        <p:nvPicPr>
          <p:cNvPr id="3074" name="Picture 2" descr="http://campustocareer.files.wordpress.com/2010/10/career-center-ballo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35" y="1821357"/>
            <a:ext cx="7983791" cy="459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Image result for career services icon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959" y="160338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663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Aft>
                <a:spcPts val="0"/>
              </a:spcAft>
            </a:pPr>
            <a:r>
              <a:rPr lang="en-GB" dirty="0" smtClean="0"/>
              <a:t>Career Services</a:t>
            </a:r>
            <a:endParaRPr lang="en-GB" dirty="0"/>
          </a:p>
        </p:txBody>
      </p:sp>
      <p:sp>
        <p:nvSpPr>
          <p:cNvPr id="5" name="AutoShape 6" descr="Image result for admission icon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557296"/>
              </p:ext>
            </p:extLst>
          </p:nvPr>
        </p:nvGraphicFramePr>
        <p:xfrm>
          <a:off x="1136239" y="2680257"/>
          <a:ext cx="6653974" cy="2933644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3176533"/>
                <a:gridCol w="3477441"/>
              </a:tblGrid>
              <a:tr h="609711">
                <a:tc gridSpan="2"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Key  Metrics</a:t>
                      </a:r>
                      <a:endParaRPr lang="en-SG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285750" lvl="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SG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9711"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SG" sz="14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Career Services Agreement  form fulfilment</a:t>
                      </a:r>
                      <a:endParaRPr lang="en-SG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Jobs Placement with in 6</a:t>
                      </a:r>
                      <a:r>
                        <a:rPr lang="en-US" sz="1400" b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months</a:t>
                      </a:r>
                      <a:endParaRPr lang="en-SG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9711"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Student</a:t>
                      </a:r>
                      <a:r>
                        <a:rPr lang="en-US" sz="1400" b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to Career Advisor Ratio</a:t>
                      </a:r>
                      <a:endParaRPr lang="en-SG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Job</a:t>
                      </a:r>
                      <a:r>
                        <a:rPr lang="en-US" sz="1400" b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Seeking %</a:t>
                      </a:r>
                      <a:endParaRPr lang="en-SG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9711"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Workshop</a:t>
                      </a:r>
                      <a:r>
                        <a:rPr lang="en-US" sz="1400" b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Attendance %</a:t>
                      </a:r>
                      <a:endParaRPr lang="en-SG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Active Employer Partnership</a:t>
                      </a:r>
                      <a:endParaRPr lang="en-SG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4800">
                <a:tc>
                  <a:txBody>
                    <a:bodyPr/>
                    <a:lstStyle/>
                    <a:p>
                      <a:pPr marL="285750" marR="0" lvl="0" indent="-285750" algn="l" defTabSz="91437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Job Posting  vs Placement Ratio</a:t>
                      </a:r>
                      <a:endParaRPr lang="en-SG" sz="1400" b="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Job Offer Rate</a:t>
                      </a:r>
                      <a:endParaRPr lang="en-SG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AutoShape 7" descr="Image result for graduation cap clip art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sp>
        <p:nvSpPr>
          <p:cNvPr id="6" name="AutoShape 9" descr="Image result for graduation cap clip art"/>
          <p:cNvSpPr>
            <a:spLocks noChangeAspect="1" noChangeArrowheads="1"/>
          </p:cNvSpPr>
          <p:nvPr/>
        </p:nvSpPr>
        <p:spPr bwMode="auto">
          <a:xfrm>
            <a:off x="3683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235" y="312737"/>
            <a:ext cx="2032495" cy="1524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797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Aft>
                <a:spcPts val="0"/>
              </a:spcAft>
            </a:pPr>
            <a:r>
              <a:rPr lang="en-GB" dirty="0" smtClean="0"/>
              <a:t>Career Services</a:t>
            </a:r>
            <a:endParaRPr lang="en-GB" dirty="0"/>
          </a:p>
        </p:txBody>
      </p:sp>
      <p:sp>
        <p:nvSpPr>
          <p:cNvPr id="5" name="AutoShape 6" descr="Image result for admission icon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sp>
        <p:nvSpPr>
          <p:cNvPr id="4" name="AutoShape 7" descr="Image result for graduation cap clip art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sp>
        <p:nvSpPr>
          <p:cNvPr id="6" name="AutoShape 9" descr="Image result for graduation cap clip art"/>
          <p:cNvSpPr>
            <a:spLocks noChangeAspect="1" noChangeArrowheads="1"/>
          </p:cNvSpPr>
          <p:nvPr/>
        </p:nvSpPr>
        <p:spPr bwMode="auto">
          <a:xfrm>
            <a:off x="3683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" y="1781298"/>
            <a:ext cx="8296727" cy="4970203"/>
          </a:xfrm>
          <a:prstGeom prst="rect">
            <a:avLst/>
          </a:prstGeom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827" y="0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480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075862"/>
              </p:ext>
            </p:extLst>
          </p:nvPr>
        </p:nvGraphicFramePr>
        <p:xfrm>
          <a:off x="699158" y="4940170"/>
          <a:ext cx="7790763" cy="823135"/>
        </p:xfrm>
        <a:graphic>
          <a:graphicData uri="http://schemas.openxmlformats.org/drawingml/2006/table">
            <a:tbl>
              <a:tblPr>
                <a:tableStyleId>{1E171933-4619-4E11-9A3F-F7608DF75F80}</a:tableStyleId>
              </a:tblPr>
              <a:tblGrid>
                <a:gridCol w="3152741"/>
                <a:gridCol w="4638022"/>
              </a:tblGrid>
              <a:tr h="823135">
                <a:tc>
                  <a:txBody>
                    <a:bodyPr/>
                    <a:lstStyle/>
                    <a:p>
                      <a:pPr algn="l" fontAlgn="t"/>
                      <a:endParaRPr lang="en-SG" b="0" dirty="0">
                        <a:effectLst/>
                        <a:latin typeface="+mn-lt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r>
                        <a:rPr lang="en-SG" b="1" dirty="0" smtClean="0"/>
                        <a:t>Oracle Database 11g RAC</a:t>
                      </a:r>
                      <a:endParaRPr lang="en-SG" dirty="0" smtClean="0"/>
                    </a:p>
                    <a:p>
                      <a:pPr marL="0" marR="0" lvl="0" indent="0" algn="l" defTabSz="914377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SG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28575" marB="28575" anchor="ctr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SMU &amp; ORACLE</a:t>
            </a:r>
            <a:endParaRPr lang="en-SG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805399"/>
              </p:ext>
            </p:extLst>
          </p:nvPr>
        </p:nvGraphicFramePr>
        <p:xfrm>
          <a:off x="680188" y="2275242"/>
          <a:ext cx="7790763" cy="2160060"/>
        </p:xfrm>
        <a:graphic>
          <a:graphicData uri="http://schemas.openxmlformats.org/drawingml/2006/table">
            <a:tbl>
              <a:tblPr>
                <a:tableStyleId>{1E171933-4619-4E11-9A3F-F7608DF75F80}</a:tableStyleId>
              </a:tblPr>
              <a:tblGrid>
                <a:gridCol w="4160164"/>
                <a:gridCol w="3630599"/>
              </a:tblGrid>
              <a:tr h="1121100">
                <a:tc gridSpan="2">
                  <a:txBody>
                    <a:bodyPr/>
                    <a:lstStyle/>
                    <a:p>
                      <a:pPr marL="2284425" marR="0" lvl="5" indent="393700" algn="l" defTabSz="914377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b="1" dirty="0" smtClean="0">
                          <a:solidFill>
                            <a:srgbClr val="336699"/>
                          </a:solidFill>
                        </a:rPr>
                        <a:t>PeopleSoft Campus Solutions </a:t>
                      </a:r>
                      <a:r>
                        <a:rPr lang="en-SG" b="1" dirty="0" smtClean="0">
                          <a:solidFill>
                            <a:schemeClr val="dk1"/>
                          </a:solidFill>
                        </a:rPr>
                        <a:t>(</a:t>
                      </a:r>
                      <a:r>
                        <a:rPr lang="en-US" sz="1600" b="0" dirty="0" smtClean="0"/>
                        <a:t>Version 8.9</a:t>
                      </a:r>
                      <a:r>
                        <a:rPr lang="en-US" b="0" dirty="0" smtClean="0"/>
                        <a:t>)</a:t>
                      </a:r>
                    </a:p>
                    <a:p>
                      <a:pPr marL="2284425" marR="0" lvl="5" indent="393700" algn="l" defTabSz="914377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800" b="1" kern="120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PeopleSoft Enterprise Portal </a:t>
                      </a:r>
                      <a:r>
                        <a:rPr lang="en-SG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Version 8.9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2284425" marR="0" lvl="5" indent="393700" algn="l" defTabSz="914377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PeopleTools (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Version 8.49</a:t>
                      </a:r>
                      <a:r>
                        <a:rPr lang="en-US" b="0" baseline="0" dirty="0" smtClean="0"/>
                        <a:t>)</a:t>
                      </a:r>
                      <a:endParaRPr lang="en-SG" sz="1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28575" marB="28575" anchor="ctr"/>
                </a:tc>
                <a:tc hMerge="1">
                  <a:txBody>
                    <a:bodyPr/>
                    <a:lstStyle/>
                    <a:p>
                      <a:pPr marL="0" marR="0" indent="0" algn="ctr" defTabSz="914377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SG" b="1" dirty="0" smtClean="0"/>
                    </a:p>
                  </a:txBody>
                  <a:tcPr marL="28575" marR="28575" marT="28575" marB="28575"/>
                </a:tc>
              </a:tr>
              <a:tr h="938151">
                <a:tc>
                  <a:txBody>
                    <a:bodyPr/>
                    <a:lstStyle/>
                    <a:p>
                      <a:pPr marL="1269977" marR="0" lvl="3" indent="-177800" algn="l" defTabSz="914377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SG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Academic Advisement </a:t>
                      </a:r>
                    </a:p>
                    <a:p>
                      <a:pPr marL="1269977" marR="0" lvl="3" indent="-177800" algn="l" defTabSz="914377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SG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Student Financials</a:t>
                      </a:r>
                    </a:p>
                    <a:p>
                      <a:pPr marL="1269977" marR="0" lvl="3" indent="-177800" algn="l" defTabSz="914377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SG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Admissions &amp; Recruiting</a:t>
                      </a:r>
                    </a:p>
                  </a:txBody>
                  <a:tcPr marL="28575" marR="28575" marT="108000" marB="108000"/>
                </a:tc>
                <a:tc>
                  <a:txBody>
                    <a:bodyPr/>
                    <a:lstStyle/>
                    <a:p>
                      <a:pPr marL="285750" marR="0" lvl="0" indent="-285750" algn="l" defTabSz="914377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SG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Student Records</a:t>
                      </a:r>
                    </a:p>
                    <a:p>
                      <a:pPr marL="285750" marR="0" lvl="0" indent="-285750" algn="l" defTabSz="914377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SG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Campus Community</a:t>
                      </a:r>
                    </a:p>
                    <a:p>
                      <a:pPr marL="285750" marR="0" lvl="0" indent="-285750" algn="l" defTabSz="914377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SG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Campus Self Service</a:t>
                      </a:r>
                      <a:endParaRPr kumimoji="0" lang="en-SG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108000" marB="108000"/>
                </a:tc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58" y="2364807"/>
            <a:ext cx="1661112" cy="93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840"/>
          <a:stretch/>
        </p:blipFill>
        <p:spPr bwMode="auto">
          <a:xfrm>
            <a:off x="857743" y="5046340"/>
            <a:ext cx="1343941" cy="676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076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1502387" y="3148307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/>
              <a:t>Faculty Management</a:t>
            </a:r>
          </a:p>
        </p:txBody>
      </p:sp>
    </p:spTree>
    <p:extLst>
      <p:ext uri="{BB962C8B-B14F-4D97-AF65-F5344CB8AC3E}">
        <p14:creationId xmlns:p14="http://schemas.microsoft.com/office/powerpoint/2010/main" val="164916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1502387" y="3148307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/>
              <a:t>Faculty </a:t>
            </a:r>
            <a:r>
              <a:rPr lang="en-US" dirty="0" smtClean="0"/>
              <a:t>Management- 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39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Faculty Management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29" r="5849" b="3040"/>
          <a:stretch/>
        </p:blipFill>
        <p:spPr>
          <a:xfrm>
            <a:off x="340391" y="2066306"/>
            <a:ext cx="8601728" cy="412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16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Faculty Management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63"/>
          <a:stretch/>
        </p:blipFill>
        <p:spPr bwMode="auto">
          <a:xfrm>
            <a:off x="27751" y="2066307"/>
            <a:ext cx="9096375" cy="4269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618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SECTION 4 - Key Outcomes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Key Outcomes </a:t>
            </a:r>
          </a:p>
          <a:p>
            <a:endParaRPr lang="en-US" dirty="0"/>
          </a:p>
          <a:p>
            <a:r>
              <a:rPr lang="en-US" b="1" dirty="0"/>
              <a:t>Our Awards &amp; Accolades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61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Impact</a:t>
            </a:r>
            <a:endParaRPr lang="en-US" dirty="0"/>
          </a:p>
        </p:txBody>
      </p:sp>
      <p:sp>
        <p:nvSpPr>
          <p:cNvPr id="23" name="Freeform 22"/>
          <p:cNvSpPr/>
          <p:nvPr/>
        </p:nvSpPr>
        <p:spPr>
          <a:xfrm>
            <a:off x="7585004" y="5891150"/>
            <a:ext cx="316092" cy="170983"/>
          </a:xfrm>
          <a:custGeom>
            <a:avLst/>
            <a:gdLst>
              <a:gd name="connsiteX0" fmla="*/ 0 w 1964267"/>
              <a:gd name="connsiteY0" fmla="*/ 835377 h 835377"/>
              <a:gd name="connsiteX1" fmla="*/ 519289 w 1964267"/>
              <a:gd name="connsiteY1" fmla="*/ 722489 h 835377"/>
              <a:gd name="connsiteX2" fmla="*/ 812800 w 1964267"/>
              <a:gd name="connsiteY2" fmla="*/ 338666 h 835377"/>
              <a:gd name="connsiteX3" fmla="*/ 1083734 w 1964267"/>
              <a:gd name="connsiteY3" fmla="*/ 225777 h 835377"/>
              <a:gd name="connsiteX4" fmla="*/ 1286934 w 1964267"/>
              <a:gd name="connsiteY4" fmla="*/ 67733 h 835377"/>
              <a:gd name="connsiteX5" fmla="*/ 1715912 w 1964267"/>
              <a:gd name="connsiteY5" fmla="*/ 90311 h 835377"/>
              <a:gd name="connsiteX6" fmla="*/ 1964267 w 1964267"/>
              <a:gd name="connsiteY6" fmla="*/ 0 h 835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64267" h="835377">
                <a:moveTo>
                  <a:pt x="0" y="835377"/>
                </a:moveTo>
                <a:cubicBezTo>
                  <a:pt x="191911" y="820325"/>
                  <a:pt x="383822" y="805274"/>
                  <a:pt x="519289" y="722489"/>
                </a:cubicBezTo>
                <a:cubicBezTo>
                  <a:pt x="654756" y="639704"/>
                  <a:pt x="718726" y="421451"/>
                  <a:pt x="812800" y="338666"/>
                </a:cubicBezTo>
                <a:cubicBezTo>
                  <a:pt x="906874" y="255881"/>
                  <a:pt x="1004712" y="270932"/>
                  <a:pt x="1083734" y="225777"/>
                </a:cubicBezTo>
                <a:cubicBezTo>
                  <a:pt x="1162756" y="180622"/>
                  <a:pt x="1181571" y="90311"/>
                  <a:pt x="1286934" y="67733"/>
                </a:cubicBezTo>
                <a:cubicBezTo>
                  <a:pt x="1392297" y="45155"/>
                  <a:pt x="1603023" y="101600"/>
                  <a:pt x="1715912" y="90311"/>
                </a:cubicBezTo>
                <a:cubicBezTo>
                  <a:pt x="1828801" y="79022"/>
                  <a:pt x="1896534" y="39511"/>
                  <a:pt x="1964267" y="0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676400" y="3009728"/>
            <a:ext cx="675027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en-SG" sz="2800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Enabled ease of decision making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more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timely with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evidence-based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analytical capabilities</a:t>
            </a:r>
            <a:endParaRPr lang="en-SG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" y="3009728"/>
            <a:ext cx="1590517" cy="997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30365"/>
            <a:ext cx="109537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676400" y="5553080"/>
            <a:ext cx="618796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en-US" sz="2800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Increased BI adoption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rate and obtained buy-in via awareness workshop</a:t>
            </a:r>
            <a:endParaRPr lang="en-SG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76400" y="1909856"/>
            <a:ext cx="713509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2400" dirty="0">
                <a:solidFill>
                  <a:prstClr val="black"/>
                </a:solidFill>
                <a:latin typeface="Calibri"/>
              </a:rPr>
              <a:t>SMUCAR has</a:t>
            </a:r>
            <a:r>
              <a:rPr lang="en-SG" sz="24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SG" sz="2800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bridged the gap</a:t>
            </a:r>
            <a:r>
              <a:rPr lang="en-SG" sz="28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 </a:t>
            </a:r>
            <a:r>
              <a:rPr lang="en-SG" sz="2400" dirty="0">
                <a:solidFill>
                  <a:prstClr val="black"/>
                </a:solidFill>
                <a:latin typeface="Calibri"/>
              </a:rPr>
              <a:t>or “the missing link” between strategy and execution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5883" y="1816618"/>
            <a:ext cx="1447800" cy="1168910"/>
            <a:chOff x="304801" y="1415534"/>
            <a:chExt cx="1676400" cy="1300235"/>
          </a:xfrm>
        </p:grpSpPr>
        <p:pic>
          <p:nvPicPr>
            <p:cNvPr id="12" name="Picture 2" descr="http://t3.gstatic.com/images?q=tbn:ANd9GcSxPqBX_bEhQk3jquZnqtTU5pfPF2B0bkM_1keUez99IN-OU8gRwQ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1" y="1600200"/>
              <a:ext cx="1676400" cy="1115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624269" y="1415534"/>
              <a:ext cx="1037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prstClr val="black"/>
                  </a:solidFill>
                  <a:latin typeface="Calibri"/>
                </a:rPr>
                <a:t>SMUCAR</a:t>
              </a:r>
              <a:endParaRPr lang="en-SG" b="1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1676400" y="4303483"/>
            <a:ext cx="73369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Achieved </a:t>
            </a:r>
            <a:r>
              <a:rPr lang="en-US" sz="2800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collaborative BI environment  </a:t>
            </a:r>
            <a:r>
              <a:rPr lang="en-SG" sz="2400" dirty="0" smtClean="0">
                <a:solidFill>
                  <a:prstClr val="black"/>
                </a:solidFill>
                <a:latin typeface="Calibri"/>
              </a:rPr>
              <a:t>for schools/ departments and </a:t>
            </a:r>
            <a:r>
              <a:rPr lang="en-US" sz="2800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enabled knowledge sharing</a:t>
            </a:r>
            <a:endParaRPr lang="en-SG" sz="2800" b="1" dirty="0">
              <a:solidFill>
                <a:srgbClr val="F79646">
                  <a:lumMod val="75000"/>
                </a:srgbClr>
              </a:solidFill>
              <a:latin typeface="Calibri"/>
            </a:endParaRPr>
          </a:p>
        </p:txBody>
      </p:sp>
      <p:pic>
        <p:nvPicPr>
          <p:cNvPr id="15" name="Picture 4" descr="http://t1.gstatic.com/images?q=tbn:ANd9GcShqosd0Cl7pvojNo70eqz4akLqB6n2OJanjGAbpj0dxByDfKqOT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80768"/>
            <a:ext cx="1096145" cy="72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18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 IMPACT</a:t>
            </a:r>
            <a:endParaRPr lang="en-US" dirty="0"/>
          </a:p>
        </p:txBody>
      </p:sp>
      <p:sp>
        <p:nvSpPr>
          <p:cNvPr id="23" name="Freeform 22"/>
          <p:cNvSpPr/>
          <p:nvPr/>
        </p:nvSpPr>
        <p:spPr>
          <a:xfrm>
            <a:off x="7585004" y="5891150"/>
            <a:ext cx="316092" cy="170983"/>
          </a:xfrm>
          <a:custGeom>
            <a:avLst/>
            <a:gdLst>
              <a:gd name="connsiteX0" fmla="*/ 0 w 1964267"/>
              <a:gd name="connsiteY0" fmla="*/ 835377 h 835377"/>
              <a:gd name="connsiteX1" fmla="*/ 519289 w 1964267"/>
              <a:gd name="connsiteY1" fmla="*/ 722489 h 835377"/>
              <a:gd name="connsiteX2" fmla="*/ 812800 w 1964267"/>
              <a:gd name="connsiteY2" fmla="*/ 338666 h 835377"/>
              <a:gd name="connsiteX3" fmla="*/ 1083734 w 1964267"/>
              <a:gd name="connsiteY3" fmla="*/ 225777 h 835377"/>
              <a:gd name="connsiteX4" fmla="*/ 1286934 w 1964267"/>
              <a:gd name="connsiteY4" fmla="*/ 67733 h 835377"/>
              <a:gd name="connsiteX5" fmla="*/ 1715912 w 1964267"/>
              <a:gd name="connsiteY5" fmla="*/ 90311 h 835377"/>
              <a:gd name="connsiteX6" fmla="*/ 1964267 w 1964267"/>
              <a:gd name="connsiteY6" fmla="*/ 0 h 835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64267" h="835377">
                <a:moveTo>
                  <a:pt x="0" y="835377"/>
                </a:moveTo>
                <a:cubicBezTo>
                  <a:pt x="191911" y="820325"/>
                  <a:pt x="383822" y="805274"/>
                  <a:pt x="519289" y="722489"/>
                </a:cubicBezTo>
                <a:cubicBezTo>
                  <a:pt x="654756" y="639704"/>
                  <a:pt x="718726" y="421451"/>
                  <a:pt x="812800" y="338666"/>
                </a:cubicBezTo>
                <a:cubicBezTo>
                  <a:pt x="906874" y="255881"/>
                  <a:pt x="1004712" y="270932"/>
                  <a:pt x="1083734" y="225777"/>
                </a:cubicBezTo>
                <a:cubicBezTo>
                  <a:pt x="1162756" y="180622"/>
                  <a:pt x="1181571" y="90311"/>
                  <a:pt x="1286934" y="67733"/>
                </a:cubicBezTo>
                <a:cubicBezTo>
                  <a:pt x="1392297" y="45155"/>
                  <a:pt x="1603023" y="101600"/>
                  <a:pt x="1715912" y="90311"/>
                </a:cubicBezTo>
                <a:cubicBezTo>
                  <a:pt x="1828801" y="79022"/>
                  <a:pt x="1896534" y="39511"/>
                  <a:pt x="1964267" y="0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683"/>
            <a:ext cx="13525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76400" y="2286683"/>
            <a:ext cx="71411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Self-help BI tool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helped to achieve faster </a:t>
            </a:r>
            <a:r>
              <a:rPr lang="en-SG" sz="2400" dirty="0" smtClean="0">
                <a:solidFill>
                  <a:prstClr val="black"/>
                </a:solidFill>
                <a:latin typeface="Calibri"/>
              </a:rPr>
              <a:t>turnaround time,</a:t>
            </a:r>
            <a:r>
              <a:rPr lang="en-SG" sz="2800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 </a:t>
            </a:r>
            <a:r>
              <a:rPr lang="en-SG" sz="2800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increased productivity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1676400" y="3791758"/>
            <a:ext cx="64848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Empowered users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with flexible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centralized data access from a </a:t>
            </a:r>
            <a:r>
              <a:rPr lang="en-US" sz="2800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single </a:t>
            </a:r>
            <a:r>
              <a:rPr lang="en-US" sz="2800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source </a:t>
            </a:r>
            <a:r>
              <a:rPr lang="en-US" sz="2800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of truth</a:t>
            </a:r>
            <a:endParaRPr lang="en-SG" sz="2800" b="1" dirty="0">
              <a:solidFill>
                <a:srgbClr val="F79646">
                  <a:lumMod val="75000"/>
                </a:srgbClr>
              </a:solidFill>
              <a:latin typeface="Calibri"/>
            </a:endParaRPr>
          </a:p>
        </p:txBody>
      </p:sp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16" y="3791758"/>
            <a:ext cx="1238250" cy="888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944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IMPACT</a:t>
            </a:r>
            <a:endParaRPr lang="en-US" dirty="0"/>
          </a:p>
        </p:txBody>
      </p:sp>
      <p:sp>
        <p:nvSpPr>
          <p:cNvPr id="23" name="Freeform 22"/>
          <p:cNvSpPr/>
          <p:nvPr/>
        </p:nvSpPr>
        <p:spPr>
          <a:xfrm>
            <a:off x="7585004" y="5891150"/>
            <a:ext cx="316092" cy="170983"/>
          </a:xfrm>
          <a:custGeom>
            <a:avLst/>
            <a:gdLst>
              <a:gd name="connsiteX0" fmla="*/ 0 w 1964267"/>
              <a:gd name="connsiteY0" fmla="*/ 835377 h 835377"/>
              <a:gd name="connsiteX1" fmla="*/ 519289 w 1964267"/>
              <a:gd name="connsiteY1" fmla="*/ 722489 h 835377"/>
              <a:gd name="connsiteX2" fmla="*/ 812800 w 1964267"/>
              <a:gd name="connsiteY2" fmla="*/ 338666 h 835377"/>
              <a:gd name="connsiteX3" fmla="*/ 1083734 w 1964267"/>
              <a:gd name="connsiteY3" fmla="*/ 225777 h 835377"/>
              <a:gd name="connsiteX4" fmla="*/ 1286934 w 1964267"/>
              <a:gd name="connsiteY4" fmla="*/ 67733 h 835377"/>
              <a:gd name="connsiteX5" fmla="*/ 1715912 w 1964267"/>
              <a:gd name="connsiteY5" fmla="*/ 90311 h 835377"/>
              <a:gd name="connsiteX6" fmla="*/ 1964267 w 1964267"/>
              <a:gd name="connsiteY6" fmla="*/ 0 h 835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64267" h="835377">
                <a:moveTo>
                  <a:pt x="0" y="835377"/>
                </a:moveTo>
                <a:cubicBezTo>
                  <a:pt x="191911" y="820325"/>
                  <a:pt x="383822" y="805274"/>
                  <a:pt x="519289" y="722489"/>
                </a:cubicBezTo>
                <a:cubicBezTo>
                  <a:pt x="654756" y="639704"/>
                  <a:pt x="718726" y="421451"/>
                  <a:pt x="812800" y="338666"/>
                </a:cubicBezTo>
                <a:cubicBezTo>
                  <a:pt x="906874" y="255881"/>
                  <a:pt x="1004712" y="270932"/>
                  <a:pt x="1083734" y="225777"/>
                </a:cubicBezTo>
                <a:cubicBezTo>
                  <a:pt x="1162756" y="180622"/>
                  <a:pt x="1181571" y="90311"/>
                  <a:pt x="1286934" y="67733"/>
                </a:cubicBezTo>
                <a:cubicBezTo>
                  <a:pt x="1392297" y="45155"/>
                  <a:pt x="1603023" y="101600"/>
                  <a:pt x="1715912" y="90311"/>
                </a:cubicBezTo>
                <a:cubicBezTo>
                  <a:pt x="1828801" y="79022"/>
                  <a:pt x="1896534" y="39511"/>
                  <a:pt x="1964267" y="0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955417" y="2371528"/>
            <a:ext cx="642182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en-US" sz="2800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Reduced workload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for manual data extraction and analysis by at least 50%.  </a:t>
            </a:r>
            <a:endParaRPr lang="en-SG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55" y="2371528"/>
            <a:ext cx="900934" cy="101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55417" y="3766752"/>
            <a:ext cx="64008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en-SG" sz="2800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Predicted the demand and supply </a:t>
            </a:r>
            <a:r>
              <a:rPr lang="en-SG" sz="2400" dirty="0">
                <a:solidFill>
                  <a:prstClr val="black"/>
                </a:solidFill>
                <a:latin typeface="Calibri"/>
              </a:rPr>
              <a:t>of each program </a:t>
            </a:r>
            <a:r>
              <a:rPr lang="en-SG" sz="2400" dirty="0" smtClean="0">
                <a:solidFill>
                  <a:prstClr val="black"/>
                </a:solidFill>
                <a:latin typeface="Calibri"/>
              </a:rPr>
              <a:t>offered by SMU</a:t>
            </a:r>
            <a:endParaRPr lang="en-SG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84" y="3754429"/>
            <a:ext cx="9239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551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23" name="Freeform 22"/>
          <p:cNvSpPr/>
          <p:nvPr/>
        </p:nvSpPr>
        <p:spPr>
          <a:xfrm>
            <a:off x="7585004" y="5891150"/>
            <a:ext cx="316092" cy="170983"/>
          </a:xfrm>
          <a:custGeom>
            <a:avLst/>
            <a:gdLst>
              <a:gd name="connsiteX0" fmla="*/ 0 w 1964267"/>
              <a:gd name="connsiteY0" fmla="*/ 835377 h 835377"/>
              <a:gd name="connsiteX1" fmla="*/ 519289 w 1964267"/>
              <a:gd name="connsiteY1" fmla="*/ 722489 h 835377"/>
              <a:gd name="connsiteX2" fmla="*/ 812800 w 1964267"/>
              <a:gd name="connsiteY2" fmla="*/ 338666 h 835377"/>
              <a:gd name="connsiteX3" fmla="*/ 1083734 w 1964267"/>
              <a:gd name="connsiteY3" fmla="*/ 225777 h 835377"/>
              <a:gd name="connsiteX4" fmla="*/ 1286934 w 1964267"/>
              <a:gd name="connsiteY4" fmla="*/ 67733 h 835377"/>
              <a:gd name="connsiteX5" fmla="*/ 1715912 w 1964267"/>
              <a:gd name="connsiteY5" fmla="*/ 90311 h 835377"/>
              <a:gd name="connsiteX6" fmla="*/ 1964267 w 1964267"/>
              <a:gd name="connsiteY6" fmla="*/ 0 h 835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64267" h="835377">
                <a:moveTo>
                  <a:pt x="0" y="835377"/>
                </a:moveTo>
                <a:cubicBezTo>
                  <a:pt x="191911" y="820325"/>
                  <a:pt x="383822" y="805274"/>
                  <a:pt x="519289" y="722489"/>
                </a:cubicBezTo>
                <a:cubicBezTo>
                  <a:pt x="654756" y="639704"/>
                  <a:pt x="718726" y="421451"/>
                  <a:pt x="812800" y="338666"/>
                </a:cubicBezTo>
                <a:cubicBezTo>
                  <a:pt x="906874" y="255881"/>
                  <a:pt x="1004712" y="270932"/>
                  <a:pt x="1083734" y="225777"/>
                </a:cubicBezTo>
                <a:cubicBezTo>
                  <a:pt x="1162756" y="180622"/>
                  <a:pt x="1181571" y="90311"/>
                  <a:pt x="1286934" y="67733"/>
                </a:cubicBezTo>
                <a:cubicBezTo>
                  <a:pt x="1392297" y="45155"/>
                  <a:pt x="1603023" y="101600"/>
                  <a:pt x="1715912" y="90311"/>
                </a:cubicBezTo>
                <a:cubicBezTo>
                  <a:pt x="1828801" y="79022"/>
                  <a:pt x="1896534" y="39511"/>
                  <a:pt x="1964267" y="0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3848" y="1777409"/>
            <a:ext cx="64218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en-US" sz="2800" b="1" dirty="0" smtClean="0">
                <a:latin typeface="Calibri"/>
              </a:rPr>
              <a:t>1. Accuracy in data source</a:t>
            </a:r>
            <a:endParaRPr lang="en-SG" sz="2400" dirty="0"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3848" y="2505694"/>
            <a:ext cx="69711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example In </a:t>
            </a:r>
            <a:r>
              <a:rPr lang="en-US" dirty="0"/>
              <a:t>A</a:t>
            </a:r>
            <a:r>
              <a:rPr lang="en-US" dirty="0" smtClean="0"/>
              <a:t>dmission Analytics, Admission Program Stack must be maintained correctly.</a:t>
            </a:r>
          </a:p>
          <a:p>
            <a:endParaRPr lang="en-US" dirty="0"/>
          </a:p>
          <a:p>
            <a:r>
              <a:rPr lang="en-US" dirty="0" smtClean="0"/>
              <a:t>Missing one effective –date row will result in wrong stats</a:t>
            </a:r>
          </a:p>
          <a:p>
            <a:endParaRPr lang="en-US" dirty="0" smtClean="0"/>
          </a:p>
          <a:p>
            <a:r>
              <a:rPr lang="en-US" b="1" dirty="0" smtClean="0"/>
              <a:t>Student A</a:t>
            </a:r>
            <a:endParaRPr lang="en-US" b="1" dirty="0"/>
          </a:p>
          <a:p>
            <a:r>
              <a:rPr lang="en-US" dirty="0" smtClean="0"/>
              <a:t>1-Jan  -&gt;  Applied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1 – Feb -&gt; Offered (Missing Data)</a:t>
            </a:r>
          </a:p>
          <a:p>
            <a:r>
              <a:rPr lang="en-US" dirty="0" smtClean="0"/>
              <a:t>1 – Mar – Accepted</a:t>
            </a:r>
          </a:p>
          <a:p>
            <a:endParaRPr lang="en-US" dirty="0"/>
          </a:p>
          <a:p>
            <a:r>
              <a:rPr lang="en-US" b="1" dirty="0" smtClean="0"/>
              <a:t>Measures Taken:</a:t>
            </a:r>
          </a:p>
          <a:p>
            <a:r>
              <a:rPr lang="en-US" dirty="0" smtClean="0"/>
              <a:t>Customization of sequence validation in the Admin Module  (Maintain  Applications)</a:t>
            </a:r>
          </a:p>
        </p:txBody>
      </p:sp>
    </p:spTree>
    <p:extLst>
      <p:ext uri="{BB962C8B-B14F-4D97-AF65-F5344CB8AC3E}">
        <p14:creationId xmlns:p14="http://schemas.microsoft.com/office/powerpoint/2010/main" val="309153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23" name="Freeform 22"/>
          <p:cNvSpPr/>
          <p:nvPr/>
        </p:nvSpPr>
        <p:spPr>
          <a:xfrm>
            <a:off x="7585004" y="5891150"/>
            <a:ext cx="316092" cy="170983"/>
          </a:xfrm>
          <a:custGeom>
            <a:avLst/>
            <a:gdLst>
              <a:gd name="connsiteX0" fmla="*/ 0 w 1964267"/>
              <a:gd name="connsiteY0" fmla="*/ 835377 h 835377"/>
              <a:gd name="connsiteX1" fmla="*/ 519289 w 1964267"/>
              <a:gd name="connsiteY1" fmla="*/ 722489 h 835377"/>
              <a:gd name="connsiteX2" fmla="*/ 812800 w 1964267"/>
              <a:gd name="connsiteY2" fmla="*/ 338666 h 835377"/>
              <a:gd name="connsiteX3" fmla="*/ 1083734 w 1964267"/>
              <a:gd name="connsiteY3" fmla="*/ 225777 h 835377"/>
              <a:gd name="connsiteX4" fmla="*/ 1286934 w 1964267"/>
              <a:gd name="connsiteY4" fmla="*/ 67733 h 835377"/>
              <a:gd name="connsiteX5" fmla="*/ 1715912 w 1964267"/>
              <a:gd name="connsiteY5" fmla="*/ 90311 h 835377"/>
              <a:gd name="connsiteX6" fmla="*/ 1964267 w 1964267"/>
              <a:gd name="connsiteY6" fmla="*/ 0 h 835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64267" h="835377">
                <a:moveTo>
                  <a:pt x="0" y="835377"/>
                </a:moveTo>
                <a:cubicBezTo>
                  <a:pt x="191911" y="820325"/>
                  <a:pt x="383822" y="805274"/>
                  <a:pt x="519289" y="722489"/>
                </a:cubicBezTo>
                <a:cubicBezTo>
                  <a:pt x="654756" y="639704"/>
                  <a:pt x="718726" y="421451"/>
                  <a:pt x="812800" y="338666"/>
                </a:cubicBezTo>
                <a:cubicBezTo>
                  <a:pt x="906874" y="255881"/>
                  <a:pt x="1004712" y="270932"/>
                  <a:pt x="1083734" y="225777"/>
                </a:cubicBezTo>
                <a:cubicBezTo>
                  <a:pt x="1162756" y="180622"/>
                  <a:pt x="1181571" y="90311"/>
                  <a:pt x="1286934" y="67733"/>
                </a:cubicBezTo>
                <a:cubicBezTo>
                  <a:pt x="1392297" y="45155"/>
                  <a:pt x="1603023" y="101600"/>
                  <a:pt x="1715912" y="90311"/>
                </a:cubicBezTo>
                <a:cubicBezTo>
                  <a:pt x="1828801" y="79022"/>
                  <a:pt x="1896534" y="39511"/>
                  <a:pt x="1964267" y="0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3847" y="2039019"/>
            <a:ext cx="64218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en-US" sz="2800" b="1" dirty="0">
                <a:latin typeface="Calibri"/>
              </a:rPr>
              <a:t>2</a:t>
            </a:r>
            <a:r>
              <a:rPr lang="en-US" sz="2800" b="1" dirty="0" smtClean="0">
                <a:latin typeface="Calibri"/>
              </a:rPr>
              <a:t>. Prototype Approach</a:t>
            </a:r>
            <a:endParaRPr lang="en-SG" sz="2400" dirty="0"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3847" y="2606910"/>
            <a:ext cx="6971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Users may be unware of the requirements at the start</a:t>
            </a:r>
          </a:p>
          <a:p>
            <a:endParaRPr lang="en-US" dirty="0"/>
          </a:p>
          <a:p>
            <a:r>
              <a:rPr lang="en-US" dirty="0" smtClean="0"/>
              <a:t>Start with sample prototype and elaborate</a:t>
            </a:r>
          </a:p>
        </p:txBody>
      </p:sp>
      <p:sp>
        <p:nvSpPr>
          <p:cNvPr id="6" name="Rectangle 5"/>
          <p:cNvSpPr/>
          <p:nvPr/>
        </p:nvSpPr>
        <p:spPr>
          <a:xfrm>
            <a:off x="613847" y="4198349"/>
            <a:ext cx="64218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en-US" sz="2800" b="1" dirty="0">
                <a:latin typeface="Calibri"/>
              </a:rPr>
              <a:t>3</a:t>
            </a:r>
            <a:r>
              <a:rPr lang="en-US" sz="2800" b="1" dirty="0" smtClean="0">
                <a:latin typeface="Calibri"/>
              </a:rPr>
              <a:t>. Master Data Management</a:t>
            </a:r>
            <a:endParaRPr lang="en-SG" sz="2400" dirty="0"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3847" y="4766240"/>
            <a:ext cx="69711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Code masters to be synchronized across multiple systems</a:t>
            </a:r>
          </a:p>
          <a:p>
            <a:endParaRPr lang="en-US" dirty="0" smtClean="0"/>
          </a:p>
          <a:p>
            <a:r>
              <a:rPr lang="en-US" b="1" u="sng" dirty="0" smtClean="0"/>
              <a:t>For example:</a:t>
            </a:r>
            <a:endParaRPr lang="en-US" b="1" u="sng" dirty="0"/>
          </a:p>
          <a:p>
            <a:r>
              <a:rPr lang="en-US" dirty="0" smtClean="0"/>
              <a:t>People Soft (Campus Solution) : Faculty ID </a:t>
            </a:r>
          </a:p>
          <a:p>
            <a:r>
              <a:rPr lang="en-US" dirty="0" smtClean="0"/>
              <a:t>SAP (HR) : SAP ID</a:t>
            </a:r>
          </a:p>
          <a:p>
            <a:r>
              <a:rPr lang="en-US" dirty="0" smtClean="0"/>
              <a:t>Web Apps (Course Feedback): Instructor ID</a:t>
            </a:r>
          </a:p>
        </p:txBody>
      </p:sp>
    </p:spTree>
    <p:extLst>
      <p:ext uri="{BB962C8B-B14F-4D97-AF65-F5344CB8AC3E}">
        <p14:creationId xmlns:p14="http://schemas.microsoft.com/office/powerpoint/2010/main" val="250208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G" sz="3200" b="1" dirty="0" smtClean="0"/>
              <a:t>Agenda </a:t>
            </a:r>
            <a:br>
              <a:rPr lang="en-SG" sz="3200" b="1" dirty="0" smtClean="0"/>
            </a:br>
            <a:r>
              <a:rPr lang="en-SG" sz="1800" b="1" dirty="0" smtClean="0"/>
              <a:t>Driving </a:t>
            </a:r>
            <a:r>
              <a:rPr lang="en-SG" sz="1800" b="1" dirty="0"/>
              <a:t>the business ahead SMUCAR - </a:t>
            </a:r>
            <a:r>
              <a:rPr lang="en-US" sz="1800" b="1" dirty="0"/>
              <a:t>SMU’s BI &amp; Analytics journey 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481" y="2180492"/>
            <a:ext cx="7836642" cy="4349262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Clr>
                <a:srgbClr val="0070C0"/>
              </a:buClr>
              <a:buFont typeface="+mj-lt"/>
              <a:buAutoNum type="arabicPeriod"/>
            </a:pPr>
            <a:r>
              <a:rPr lang="en-SG" b="1" dirty="0" smtClean="0">
                <a:solidFill>
                  <a:srgbClr val="0070C0"/>
                </a:solidFill>
              </a:rPr>
              <a:t>Section 1 - Introduction</a:t>
            </a:r>
          </a:p>
          <a:p>
            <a:pPr marL="731838" lvl="1" indent="-285750">
              <a:buClrTx/>
              <a:buFont typeface="Arial" panose="020B0604020202020204" pitchFamily="34" charset="0"/>
              <a:buChar char="•"/>
            </a:pPr>
            <a:r>
              <a:rPr lang="en-US" sz="1800" dirty="0" smtClean="0"/>
              <a:t>SMU </a:t>
            </a:r>
            <a:r>
              <a:rPr lang="en-SG" sz="1800" dirty="0" smtClean="0"/>
              <a:t>Vision </a:t>
            </a:r>
          </a:p>
          <a:p>
            <a:pPr marL="731838" lvl="1" indent="-285750">
              <a:buClrTx/>
              <a:buFont typeface="Arial" panose="020B0604020202020204" pitchFamily="34" charset="0"/>
              <a:buChar char="•"/>
            </a:pPr>
            <a:r>
              <a:rPr lang="en-SG" sz="1800" dirty="0" smtClean="0"/>
              <a:t>Introduction to SMUCAR</a:t>
            </a:r>
            <a:endParaRPr lang="en-US" sz="1800" dirty="0" smtClean="0"/>
          </a:p>
          <a:p>
            <a:pPr marL="457200" indent="-457200">
              <a:buClr>
                <a:srgbClr val="0070C0"/>
              </a:buClr>
              <a:buFont typeface="+mj-lt"/>
              <a:buAutoNum type="arabicPeriod"/>
            </a:pPr>
            <a:r>
              <a:rPr lang="en-SG" b="1" dirty="0">
                <a:solidFill>
                  <a:srgbClr val="0070C0"/>
                </a:solidFill>
              </a:rPr>
              <a:t>Section </a:t>
            </a:r>
            <a:r>
              <a:rPr lang="en-SG" b="1" dirty="0" smtClean="0">
                <a:solidFill>
                  <a:srgbClr val="0070C0"/>
                </a:solidFill>
              </a:rPr>
              <a:t>2 - </a:t>
            </a:r>
            <a:r>
              <a:rPr lang="en-SG" b="1" dirty="0">
                <a:solidFill>
                  <a:srgbClr val="0070C0"/>
                </a:solidFill>
              </a:rPr>
              <a:t>Key </a:t>
            </a:r>
            <a:r>
              <a:rPr lang="en-SG" b="1" dirty="0" smtClean="0">
                <a:solidFill>
                  <a:srgbClr val="0070C0"/>
                </a:solidFill>
              </a:rPr>
              <a:t>Business </a:t>
            </a:r>
            <a:r>
              <a:rPr lang="en-SG" b="1" dirty="0">
                <a:solidFill>
                  <a:srgbClr val="0070C0"/>
                </a:solidFill>
              </a:rPr>
              <a:t>C</a:t>
            </a:r>
            <a:r>
              <a:rPr lang="en-SG" b="1" dirty="0" smtClean="0">
                <a:solidFill>
                  <a:srgbClr val="0070C0"/>
                </a:solidFill>
              </a:rPr>
              <a:t>hallenges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731838" lvl="1" indent="-285750">
              <a:buClrTx/>
              <a:buFont typeface="Arial" panose="020B0604020202020204" pitchFamily="34" charset="0"/>
              <a:buChar char="•"/>
            </a:pPr>
            <a:r>
              <a:rPr lang="en-SG" sz="1800" dirty="0"/>
              <a:t>Key Challenges - People, Process, Technology and Data Sources, </a:t>
            </a:r>
          </a:p>
          <a:p>
            <a:pPr marL="731838" lvl="1" indent="-285750">
              <a:buClrTx/>
              <a:buFont typeface="Arial" panose="020B0604020202020204" pitchFamily="34" charset="0"/>
              <a:buChar char="•"/>
            </a:pPr>
            <a:r>
              <a:rPr lang="en-SG" sz="1800" dirty="0"/>
              <a:t>Primary objective of SMUCAR</a:t>
            </a:r>
            <a:endParaRPr lang="en-US" sz="1800" dirty="0"/>
          </a:p>
          <a:p>
            <a:pPr marL="457200" indent="-457200">
              <a:buClr>
                <a:srgbClr val="0070C0"/>
              </a:buClr>
              <a:buFont typeface="+mj-lt"/>
              <a:buAutoNum type="arabicPeriod"/>
            </a:pPr>
            <a:r>
              <a:rPr lang="en-SG" b="1" dirty="0" smtClean="0">
                <a:solidFill>
                  <a:srgbClr val="0070C0"/>
                </a:solidFill>
              </a:rPr>
              <a:t>Section 3 - SMU </a:t>
            </a:r>
            <a:r>
              <a:rPr lang="en-SG" b="1" dirty="0">
                <a:solidFill>
                  <a:srgbClr val="0070C0"/>
                </a:solidFill>
              </a:rPr>
              <a:t>BI Implementation </a:t>
            </a:r>
            <a:r>
              <a:rPr lang="en-SG" b="1" dirty="0" smtClean="0">
                <a:solidFill>
                  <a:srgbClr val="0070C0"/>
                </a:solidFill>
              </a:rPr>
              <a:t>Journey – Key Insights</a:t>
            </a:r>
            <a:endParaRPr lang="en-US" b="1" dirty="0">
              <a:solidFill>
                <a:srgbClr val="0070C0"/>
              </a:solidFill>
            </a:endParaRPr>
          </a:p>
          <a:p>
            <a:pPr marL="731838" lvl="1" indent="-285750">
              <a:buClrTx/>
              <a:buFont typeface="Arial" panose="020B0604020202020204" pitchFamily="34" charset="0"/>
              <a:buChar char="•"/>
            </a:pPr>
            <a:r>
              <a:rPr lang="en-SG" sz="1800" dirty="0"/>
              <a:t>Student Lifecycle Management</a:t>
            </a:r>
          </a:p>
          <a:p>
            <a:pPr marL="731838" lvl="1" indent="-285750">
              <a:buClrTx/>
              <a:buFont typeface="Arial" panose="020B0604020202020204" pitchFamily="34" charset="0"/>
              <a:buChar char="•"/>
            </a:pPr>
            <a:r>
              <a:rPr lang="en-SG" sz="1800" dirty="0"/>
              <a:t>Student Career Management Services</a:t>
            </a:r>
          </a:p>
          <a:p>
            <a:pPr marL="731838" lvl="1" indent="-285750">
              <a:buClrTx/>
              <a:buFont typeface="Arial" panose="020B0604020202020204" pitchFamily="34" charset="0"/>
              <a:buChar char="•"/>
            </a:pPr>
            <a:r>
              <a:rPr lang="en-SG" sz="1800" dirty="0"/>
              <a:t>Student Course Feedback Analytics</a:t>
            </a:r>
          </a:p>
          <a:p>
            <a:pPr marL="731838" lvl="1" indent="-285750">
              <a:buClrTx/>
              <a:buFont typeface="Arial" panose="020B0604020202020204" pitchFamily="34" charset="0"/>
              <a:buChar char="•"/>
            </a:pPr>
            <a:r>
              <a:rPr lang="en-SG" sz="1800" dirty="0"/>
              <a:t>Faculty Management Dashboard</a:t>
            </a:r>
            <a:endParaRPr lang="en-US" sz="1800" dirty="0"/>
          </a:p>
          <a:p>
            <a:pPr marL="457200" indent="-457200">
              <a:buClr>
                <a:srgbClr val="0070C0"/>
              </a:buClr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Section 4 - Key </a:t>
            </a:r>
            <a:r>
              <a:rPr lang="en-US" b="1" dirty="0">
                <a:solidFill>
                  <a:srgbClr val="0070C0"/>
                </a:solidFill>
              </a:rPr>
              <a:t>Outcome 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731838" lvl="1" indent="-285750">
              <a:buClrTx/>
              <a:buSzPct val="100000"/>
              <a:buFont typeface="Arial" panose="020B0604020202020204" pitchFamily="34" charset="0"/>
              <a:buChar char="•"/>
            </a:pPr>
            <a:r>
              <a:rPr lang="en-SG" sz="1800" dirty="0"/>
              <a:t>Strategic Impact , Customer Impact &amp; Operational Impact</a:t>
            </a:r>
            <a:endParaRPr lang="en-US" sz="1800" dirty="0"/>
          </a:p>
          <a:p>
            <a:pPr marL="457200" indent="-457200">
              <a:buClr>
                <a:srgbClr val="0070C0"/>
              </a:buClr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Q &amp; 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39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cap="none" spc="0" dirty="0">
                <a:solidFill>
                  <a:prstClr val="black"/>
                </a:solidFill>
                <a:latin typeface="Calibri"/>
              </a:rPr>
              <a:t>Our Awards &amp; Accolades</a:t>
            </a:r>
            <a:endParaRPr lang="en-US" dirty="0"/>
          </a:p>
        </p:txBody>
      </p:sp>
      <p:sp>
        <p:nvSpPr>
          <p:cNvPr id="23" name="Freeform 22"/>
          <p:cNvSpPr/>
          <p:nvPr/>
        </p:nvSpPr>
        <p:spPr>
          <a:xfrm>
            <a:off x="7585004" y="5891150"/>
            <a:ext cx="316092" cy="170983"/>
          </a:xfrm>
          <a:custGeom>
            <a:avLst/>
            <a:gdLst>
              <a:gd name="connsiteX0" fmla="*/ 0 w 1964267"/>
              <a:gd name="connsiteY0" fmla="*/ 835377 h 835377"/>
              <a:gd name="connsiteX1" fmla="*/ 519289 w 1964267"/>
              <a:gd name="connsiteY1" fmla="*/ 722489 h 835377"/>
              <a:gd name="connsiteX2" fmla="*/ 812800 w 1964267"/>
              <a:gd name="connsiteY2" fmla="*/ 338666 h 835377"/>
              <a:gd name="connsiteX3" fmla="*/ 1083734 w 1964267"/>
              <a:gd name="connsiteY3" fmla="*/ 225777 h 835377"/>
              <a:gd name="connsiteX4" fmla="*/ 1286934 w 1964267"/>
              <a:gd name="connsiteY4" fmla="*/ 67733 h 835377"/>
              <a:gd name="connsiteX5" fmla="*/ 1715912 w 1964267"/>
              <a:gd name="connsiteY5" fmla="*/ 90311 h 835377"/>
              <a:gd name="connsiteX6" fmla="*/ 1964267 w 1964267"/>
              <a:gd name="connsiteY6" fmla="*/ 0 h 835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64267" h="835377">
                <a:moveTo>
                  <a:pt x="0" y="835377"/>
                </a:moveTo>
                <a:cubicBezTo>
                  <a:pt x="191911" y="820325"/>
                  <a:pt x="383822" y="805274"/>
                  <a:pt x="519289" y="722489"/>
                </a:cubicBezTo>
                <a:cubicBezTo>
                  <a:pt x="654756" y="639704"/>
                  <a:pt x="718726" y="421451"/>
                  <a:pt x="812800" y="338666"/>
                </a:cubicBezTo>
                <a:cubicBezTo>
                  <a:pt x="906874" y="255881"/>
                  <a:pt x="1004712" y="270932"/>
                  <a:pt x="1083734" y="225777"/>
                </a:cubicBezTo>
                <a:cubicBezTo>
                  <a:pt x="1162756" y="180622"/>
                  <a:pt x="1181571" y="90311"/>
                  <a:pt x="1286934" y="67733"/>
                </a:cubicBezTo>
                <a:cubicBezTo>
                  <a:pt x="1392297" y="45155"/>
                  <a:pt x="1603023" y="101600"/>
                  <a:pt x="1715912" y="90311"/>
                </a:cubicBezTo>
                <a:cubicBezTo>
                  <a:pt x="1828801" y="79022"/>
                  <a:pt x="1896534" y="39511"/>
                  <a:pt x="1964267" y="0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CIO100_Awards Logo2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78" y="2087441"/>
            <a:ext cx="1460221" cy="1434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86057" y="2087441"/>
            <a:ext cx="63891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2400" dirty="0"/>
              <a:t>SMU’s Integrated Information Technology Services (IITS) has been named </a:t>
            </a:r>
            <a:r>
              <a:rPr lang="en-SG" sz="2400" b="1" dirty="0">
                <a:solidFill>
                  <a:srgbClr val="C00000"/>
                </a:solidFill>
              </a:rPr>
              <a:t>CIO 100 honouree 2014 </a:t>
            </a:r>
            <a:r>
              <a:rPr lang="en-SG" sz="2400" dirty="0"/>
              <a:t>for its </a:t>
            </a:r>
            <a:r>
              <a:rPr lang="en-SG" sz="2400" b="1" dirty="0">
                <a:solidFill>
                  <a:srgbClr val="C00000"/>
                </a:solidFill>
              </a:rPr>
              <a:t>SMU Corporate Analytics &amp; Reporting (SMUCAR)</a:t>
            </a:r>
            <a:r>
              <a:rPr lang="en-SG" sz="2400" dirty="0"/>
              <a:t> initiative</a:t>
            </a:r>
            <a:endParaRPr lang="en-SG" sz="2400" b="1" dirty="0">
              <a:solidFill>
                <a:srgbClr val="C00000"/>
              </a:solidFill>
            </a:endParaRPr>
          </a:p>
        </p:txBody>
      </p:sp>
      <p:pic>
        <p:nvPicPr>
          <p:cNvPr id="6" name="Picture 2" descr="http://www.cio-asia.com/microsites/cio/ciosummit2013/images/itx2013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78" y="4525841"/>
            <a:ext cx="1786279" cy="124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588685" y="4496431"/>
            <a:ext cx="63891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2400" b="1" dirty="0">
                <a:solidFill>
                  <a:srgbClr val="C00000"/>
                </a:solidFill>
              </a:rPr>
              <a:t>SMU Corporate Analytics &amp; Reporting (SMUCAR) </a:t>
            </a:r>
            <a:r>
              <a:rPr lang="en-SG" sz="2400" dirty="0" smtClean="0"/>
              <a:t>garnered </a:t>
            </a:r>
            <a:r>
              <a:rPr lang="en-SG" sz="2400" dirty="0"/>
              <a:t>the Finalist award in the </a:t>
            </a:r>
            <a:r>
              <a:rPr lang="en-SG" sz="2400" b="1" dirty="0"/>
              <a:t>IT Excellence Award 2013 </a:t>
            </a:r>
            <a:r>
              <a:rPr lang="en-SG" sz="2400" dirty="0"/>
              <a:t>by International Data Corporation for </a:t>
            </a:r>
            <a:r>
              <a:rPr lang="en-SG" sz="2400" b="1" i="1" dirty="0">
                <a:solidFill>
                  <a:srgbClr val="C00000"/>
                </a:solidFill>
              </a:rPr>
              <a:t>Best Deployment of Emerging Technology</a:t>
            </a:r>
          </a:p>
        </p:txBody>
      </p:sp>
    </p:spTree>
    <p:extLst>
      <p:ext uri="{BB962C8B-B14F-4D97-AF65-F5344CB8AC3E}">
        <p14:creationId xmlns:p14="http://schemas.microsoft.com/office/powerpoint/2010/main" val="237478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Concluding thoughts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ANY 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42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078" y="4739158"/>
            <a:ext cx="1905000" cy="1905000"/>
          </a:xfrm>
          <a:prstGeom prst="rect">
            <a:avLst/>
          </a:prstGeom>
        </p:spPr>
      </p:pic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" b="23131"/>
          <a:stretch/>
        </p:blipFill>
        <p:spPr/>
      </p:pic>
    </p:spTree>
    <p:extLst>
      <p:ext uri="{BB962C8B-B14F-4D97-AF65-F5344CB8AC3E}">
        <p14:creationId xmlns:p14="http://schemas.microsoft.com/office/powerpoint/2010/main" val="368490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SECTION 1- Introduction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800" dirty="0" smtClean="0"/>
              <a:t>SMU </a:t>
            </a:r>
            <a:r>
              <a:rPr lang="en-SG" sz="1800" dirty="0" smtClean="0"/>
              <a:t>Strategic Plan, Vision , Mission, </a:t>
            </a:r>
          </a:p>
          <a:p>
            <a:endParaRPr lang="en-SG" sz="1800" dirty="0" smtClean="0"/>
          </a:p>
          <a:p>
            <a:r>
              <a:rPr lang="en-SG" sz="1800" dirty="0" smtClean="0"/>
              <a:t>SMUCAR – Driving the business ahead</a:t>
            </a:r>
            <a:endParaRPr lang="en-US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4560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22"/>
          <a:stretch/>
        </p:blipFill>
        <p:spPr>
          <a:xfrm>
            <a:off x="434800" y="1413130"/>
            <a:ext cx="3066815" cy="20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75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708" y="585216"/>
            <a:ext cx="8405446" cy="1499616"/>
          </a:xfrm>
        </p:spPr>
        <p:txBody>
          <a:bodyPr>
            <a:normAutofit/>
          </a:bodyPr>
          <a:lstStyle/>
          <a:p>
            <a:pPr marL="630238" indent="-184150"/>
            <a:r>
              <a:rPr lang="en-US" sz="5400" dirty="0"/>
              <a:t>SMU Vision</a:t>
            </a:r>
            <a:endParaRPr lang="en-SG" sz="5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46"/>
          <a:stretch/>
        </p:blipFill>
        <p:spPr>
          <a:xfrm>
            <a:off x="0" y="2696199"/>
            <a:ext cx="2661138" cy="290914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26677" y="2509964"/>
            <a:ext cx="63187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SG" sz="2400" b="1" dirty="0">
                <a:solidFill>
                  <a:schemeClr val="bg1">
                    <a:lumMod val="50000"/>
                  </a:schemeClr>
                </a:solidFill>
              </a:rPr>
              <a:t>To be a </a:t>
            </a:r>
            <a:r>
              <a:rPr lang="en-SG" sz="2400" b="1" dirty="0">
                <a:solidFill>
                  <a:srgbClr val="C00000"/>
                </a:solidFill>
              </a:rPr>
              <a:t>great and iconic global-city university in Asia </a:t>
            </a:r>
            <a:r>
              <a:rPr lang="en-SG" sz="2400" b="1" dirty="0">
                <a:solidFill>
                  <a:schemeClr val="bg1">
                    <a:lumMod val="50000"/>
                  </a:schemeClr>
                </a:solidFill>
              </a:rPr>
              <a:t>that excels in tackling the world’s complexities and </a:t>
            </a:r>
            <a:r>
              <a:rPr lang="en-SG" sz="2400" b="1" dirty="0">
                <a:solidFill>
                  <a:srgbClr val="C00000"/>
                </a:solidFill>
              </a:rPr>
              <a:t>impacting humanity positively </a:t>
            </a:r>
            <a:r>
              <a:rPr lang="en-SG" sz="2400" b="1" dirty="0">
                <a:solidFill>
                  <a:schemeClr val="bg1">
                    <a:lumMod val="50000"/>
                  </a:schemeClr>
                </a:solidFill>
              </a:rPr>
              <a:t>and producing </a:t>
            </a:r>
            <a:r>
              <a:rPr lang="en-SG" sz="2400" b="1" dirty="0">
                <a:solidFill>
                  <a:srgbClr val="C00000"/>
                </a:solidFill>
              </a:rPr>
              <a:t>leaders of tomorrow </a:t>
            </a:r>
            <a:r>
              <a:rPr lang="en-SG" sz="2400" b="1" dirty="0">
                <a:solidFill>
                  <a:schemeClr val="bg1">
                    <a:lumMod val="50000"/>
                  </a:schemeClr>
                </a:solidFill>
              </a:rPr>
              <a:t>through its </a:t>
            </a:r>
            <a:r>
              <a:rPr lang="en-SG" sz="2400" b="1" dirty="0">
                <a:solidFill>
                  <a:srgbClr val="C00000"/>
                </a:solidFill>
              </a:rPr>
              <a:t>transformative education</a:t>
            </a:r>
            <a:r>
              <a:rPr lang="en-SG" sz="2400" b="1" dirty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en-SG" sz="2400" b="1" dirty="0">
                <a:solidFill>
                  <a:srgbClr val="C00000"/>
                </a:solidFill>
              </a:rPr>
              <a:t>multi-disciplinary research</a:t>
            </a:r>
            <a:r>
              <a:rPr lang="en-SG" sz="2400" b="1" dirty="0">
                <a:solidFill>
                  <a:schemeClr val="bg1">
                    <a:lumMod val="50000"/>
                  </a:schemeClr>
                </a:solidFill>
              </a:rPr>
              <a:t> to provide insights in solving these problems.</a:t>
            </a:r>
            <a:endParaRPr lang="en-SG" sz="2400" b="1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22"/>
          <a:stretch/>
        </p:blipFill>
        <p:spPr>
          <a:xfrm>
            <a:off x="6479341" y="831240"/>
            <a:ext cx="2266074" cy="148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97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8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107F4C"/>
      </a:accent1>
      <a:accent2>
        <a:srgbClr val="5F9C80"/>
      </a:accent2>
      <a:accent3>
        <a:srgbClr val="C0CF3A"/>
      </a:accent3>
      <a:accent4>
        <a:srgbClr val="107F4C"/>
      </a:accent4>
      <a:accent5>
        <a:srgbClr val="0989B1"/>
      </a:accent5>
      <a:accent6>
        <a:srgbClr val="C1EDFB"/>
      </a:accent6>
      <a:hlink>
        <a:srgbClr val="1C9260"/>
      </a:hlink>
      <a:folHlink>
        <a:srgbClr val="7F7F7F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3208</TotalTime>
  <Words>1953</Words>
  <Application>Microsoft Office PowerPoint</Application>
  <PresentationFormat>On-screen Show (4:3)</PresentationFormat>
  <Paragraphs>434</Paragraphs>
  <Slides>72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3" baseType="lpstr">
      <vt:lpstr>Integral</vt:lpstr>
      <vt:lpstr>Driving the business ahead SMUCAR - SMU’s BI &amp; Analytics journey </vt:lpstr>
      <vt:lpstr>presenter</vt:lpstr>
      <vt:lpstr>Singapore Management University</vt:lpstr>
      <vt:lpstr>Singapore Management University</vt:lpstr>
      <vt:lpstr>SMU&amp; ORACLE</vt:lpstr>
      <vt:lpstr>SMU &amp; ORACLE</vt:lpstr>
      <vt:lpstr>Agenda  Driving the business ahead SMUCAR - SMU’s BI &amp; Analytics journey </vt:lpstr>
      <vt:lpstr>SECTION 1- Introduction</vt:lpstr>
      <vt:lpstr>SMU Vision</vt:lpstr>
      <vt:lpstr>SMU Vision</vt:lpstr>
      <vt:lpstr>  </vt:lpstr>
      <vt:lpstr>Data is a Strategic Asset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SECTION 2 - Key Business Challenges</vt:lpstr>
      <vt:lpstr>Key Business Challenges</vt:lpstr>
      <vt:lpstr>Key Business Challenges</vt:lpstr>
      <vt:lpstr>Key Business Challenges  -  People</vt:lpstr>
      <vt:lpstr>Key Business Challenges - Process</vt:lpstr>
      <vt:lpstr>Key Business Challenges - Source</vt:lpstr>
      <vt:lpstr>Key Business Challenges - Technology</vt:lpstr>
      <vt:lpstr>Strategy Approach</vt:lpstr>
      <vt:lpstr>Strategy Approach</vt:lpstr>
      <vt:lpstr>Embarked on SMUCAR Journey</vt:lpstr>
      <vt:lpstr>SECTION 3 –  SMUCAR Implementation Journey – Key Insights   </vt:lpstr>
      <vt:lpstr>SMU Corporate Analytics &amp; Reporting (SMUCAR)     BI Architecture</vt:lpstr>
      <vt:lpstr>SMU Corporate Analytics and Reporting (SMUCAR)</vt:lpstr>
      <vt:lpstr>SMU Corporate Analytics &amp; Reporting (SMUCAR)</vt:lpstr>
      <vt:lpstr>Student LIFECYCLE Management</vt:lpstr>
      <vt:lpstr>PowerPoint Presentation</vt:lpstr>
      <vt:lpstr>Admissions Analytics</vt:lpstr>
      <vt:lpstr>Admissions Analytics</vt:lpstr>
      <vt:lpstr>Admissions Analytics</vt:lpstr>
      <vt:lpstr>Admissions Analytics</vt:lpstr>
      <vt:lpstr>Admissions Analytics</vt:lpstr>
      <vt:lpstr>Admissions Analytics</vt:lpstr>
      <vt:lpstr>PowerPoint Presentation</vt:lpstr>
      <vt:lpstr>Integrated Student Information System (ISIS) Analytics</vt:lpstr>
      <vt:lpstr>ISIS Analytics</vt:lpstr>
      <vt:lpstr>Course Demand and Supply</vt:lpstr>
      <vt:lpstr>Course demand and supply</vt:lpstr>
      <vt:lpstr>Global exposure</vt:lpstr>
      <vt:lpstr>Global Exposure</vt:lpstr>
      <vt:lpstr>results</vt:lpstr>
      <vt:lpstr>PowerPoint Presentation</vt:lpstr>
      <vt:lpstr>Course Feedback Analytics</vt:lpstr>
      <vt:lpstr>Course Feedback</vt:lpstr>
      <vt:lpstr>Course Feedback</vt:lpstr>
      <vt:lpstr>Course Feedback</vt:lpstr>
      <vt:lpstr>Course Feedback</vt:lpstr>
      <vt:lpstr>PowerPoint Presentation</vt:lpstr>
      <vt:lpstr>Career Services Analytics</vt:lpstr>
      <vt:lpstr>Career Services Analytics</vt:lpstr>
      <vt:lpstr>Career Services</vt:lpstr>
      <vt:lpstr>Career Services</vt:lpstr>
      <vt:lpstr>PowerPoint Presentation</vt:lpstr>
      <vt:lpstr>PowerPoint Presentation</vt:lpstr>
      <vt:lpstr>Faculty Management</vt:lpstr>
      <vt:lpstr>Faculty Management</vt:lpstr>
      <vt:lpstr>SECTION 4 - Key Outcomes</vt:lpstr>
      <vt:lpstr>Strategic Impact</vt:lpstr>
      <vt:lpstr>Customer IMPACT</vt:lpstr>
      <vt:lpstr>OPERATIONAL IMPACT</vt:lpstr>
      <vt:lpstr>Lessons Learned</vt:lpstr>
      <vt:lpstr>Lessons Learned</vt:lpstr>
      <vt:lpstr>Our Awards &amp; Accolades</vt:lpstr>
      <vt:lpstr>Concluding thoughts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Amy Ewing</dc:creator>
  <cp:lastModifiedBy>Vennila VETRIVILLALAN</cp:lastModifiedBy>
  <cp:revision>196</cp:revision>
  <dcterms:created xsi:type="dcterms:W3CDTF">2015-09-02T14:36:24Z</dcterms:created>
  <dcterms:modified xsi:type="dcterms:W3CDTF">2015-10-16T08:24:29Z</dcterms:modified>
</cp:coreProperties>
</file>