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7.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0.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 id="2147483797" r:id="rId2"/>
    <p:sldMasterId id="2147483818" r:id="rId3"/>
    <p:sldMasterId id="2147483839" r:id="rId4"/>
    <p:sldMasterId id="2147483860" r:id="rId5"/>
    <p:sldMasterId id="2147483881" r:id="rId6"/>
    <p:sldMasterId id="2147483902" r:id="rId7"/>
    <p:sldMasterId id="2147483923" r:id="rId8"/>
    <p:sldMasterId id="2147483944" r:id="rId9"/>
    <p:sldMasterId id="2147483965" r:id="rId10"/>
    <p:sldMasterId id="2147483986" r:id="rId11"/>
    <p:sldMasterId id="2147484007" r:id="rId12"/>
  </p:sldMasterIdLst>
  <p:notesMasterIdLst>
    <p:notesMasterId r:id="rId77"/>
  </p:notesMasterIdLst>
  <p:sldIdLst>
    <p:sldId id="259" r:id="rId13"/>
    <p:sldId id="261" r:id="rId14"/>
    <p:sldId id="272" r:id="rId15"/>
    <p:sldId id="288" r:id="rId16"/>
    <p:sldId id="269" r:id="rId17"/>
    <p:sldId id="306" r:id="rId18"/>
    <p:sldId id="273" r:id="rId19"/>
    <p:sldId id="289" r:id="rId20"/>
    <p:sldId id="291" r:id="rId21"/>
    <p:sldId id="271" r:id="rId22"/>
    <p:sldId id="286" r:id="rId23"/>
    <p:sldId id="287" r:id="rId24"/>
    <p:sldId id="266" r:id="rId25"/>
    <p:sldId id="290"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40" r:id="rId55"/>
    <p:sldId id="341" r:id="rId56"/>
    <p:sldId id="342" r:id="rId57"/>
    <p:sldId id="343" r:id="rId58"/>
    <p:sldId id="344" r:id="rId59"/>
    <p:sldId id="345" r:id="rId60"/>
    <p:sldId id="346" r:id="rId61"/>
    <p:sldId id="347" r:id="rId62"/>
    <p:sldId id="348" r:id="rId63"/>
    <p:sldId id="349" r:id="rId64"/>
    <p:sldId id="330" r:id="rId65"/>
    <p:sldId id="331" r:id="rId66"/>
    <p:sldId id="339" r:id="rId67"/>
    <p:sldId id="332" r:id="rId68"/>
    <p:sldId id="333" r:id="rId69"/>
    <p:sldId id="334" r:id="rId70"/>
    <p:sldId id="335" r:id="rId71"/>
    <p:sldId id="336" r:id="rId72"/>
    <p:sldId id="337" r:id="rId73"/>
    <p:sldId id="282" r:id="rId74"/>
    <p:sldId id="260" r:id="rId75"/>
    <p:sldId id="338"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B1BE"/>
    <a:srgbClr val="044BB4"/>
    <a:srgbClr val="1D869B"/>
    <a:srgbClr val="B404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7" autoAdjust="0"/>
    <p:restoredTop sz="94660"/>
  </p:normalViewPr>
  <p:slideViewPr>
    <p:cSldViewPr snapToGrid="0">
      <p:cViewPr varScale="1">
        <p:scale>
          <a:sx n="115" d="100"/>
          <a:sy n="115" d="100"/>
        </p:scale>
        <p:origin x="1530"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microsoft.com/office/2015/10/relationships/revisionInfo" Target="revisionInfo.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7E461-96B9-4925-8A01-59DC41F27E25}" type="datetimeFigureOut">
              <a:rPr lang="en-US" smtClean="0"/>
              <a:t>11/5/2017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64149-2C44-4029-BA5B-3E7ECA7C8CBF}" type="slidenum">
              <a:rPr lang="en-US" smtClean="0"/>
              <a:t>‹#›</a:t>
            </a:fld>
            <a:endParaRPr lang="en-US"/>
          </a:p>
        </p:txBody>
      </p:sp>
    </p:spTree>
    <p:extLst>
      <p:ext uri="{BB962C8B-B14F-4D97-AF65-F5344CB8AC3E}">
        <p14:creationId xmlns:p14="http://schemas.microsoft.com/office/powerpoint/2010/main" val="2531708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OSAP students</a:t>
            </a:r>
            <a:r>
              <a:rPr lang="en-US" baseline="0" dirty="0" smtClean="0"/>
              <a:t> only </a:t>
            </a:r>
            <a:endParaRPr lang="en-US" dirty="0" smtClean="0"/>
          </a:p>
          <a:p>
            <a:endParaRPr lang="en-US" dirty="0" smtClean="0"/>
          </a:p>
          <a:p>
            <a:r>
              <a:rPr lang="en-US" dirty="0" smtClean="0"/>
              <a:t>Students who have a completed OSAP application</a:t>
            </a:r>
            <a:r>
              <a:rPr lang="en-US" baseline="0" dirty="0" smtClean="0"/>
              <a:t> and assessment</a:t>
            </a:r>
            <a:r>
              <a:rPr lang="en-US" dirty="0" smtClean="0"/>
              <a:t> for the 2017-18 academic year will have access to the link on SOLUS.  If a student’s OSAP application is on hold or incomplete, the link will not be present on the SOLUS homepage.  If the student JUST applied for OSAP the link will not be available until Queen’s has received confirmation from OSAP that student has been assessed.</a:t>
            </a:r>
          </a:p>
          <a:p>
            <a:endParaRPr lang="en-CA" dirty="0" smtClean="0"/>
          </a:p>
          <a:p>
            <a:pPr lvl="0"/>
            <a:r>
              <a:rPr lang="en-US" dirty="0" smtClean="0"/>
              <a:t>There will be some situations where we cannot match the information on the student’s OSAP application to the information in our student system.  </a:t>
            </a:r>
          </a:p>
          <a:p>
            <a:pPr marL="173336" indent="-173336">
              <a:buFontTx/>
              <a:buChar char="-"/>
            </a:pPr>
            <a:r>
              <a:rPr lang="en-US" dirty="0" smtClean="0"/>
              <a:t>Must be in “Full Time” academic load for terms associated with period</a:t>
            </a:r>
            <a:r>
              <a:rPr lang="en-US" baseline="0" dirty="0" smtClean="0"/>
              <a:t> of study</a:t>
            </a:r>
          </a:p>
          <a:p>
            <a:pPr marL="173336" indent="-173336">
              <a:buFontTx/>
              <a:buChar char="-"/>
            </a:pPr>
            <a:r>
              <a:rPr lang="en-US" dirty="0" smtClean="0"/>
              <a:t>Must be match on ‘identity’ rules (e.g. Student ID and DOB)</a:t>
            </a:r>
          </a:p>
          <a:p>
            <a:pPr marL="173336" indent="-173336">
              <a:buFontTx/>
              <a:buChar char="-"/>
            </a:pPr>
            <a:r>
              <a:rPr lang="en-US" dirty="0" smtClean="0"/>
              <a:t>Program</a:t>
            </a:r>
            <a:r>
              <a:rPr lang="en-US" baseline="0" dirty="0" smtClean="0"/>
              <a:t> and level of study student identified on OSAP application must match what is in PS</a:t>
            </a:r>
          </a:p>
          <a:p>
            <a:pPr marL="173336" indent="-173336">
              <a:buFontTx/>
              <a:buChar char="-"/>
            </a:pPr>
            <a:r>
              <a:rPr lang="en-US" baseline="0" dirty="0" smtClean="0"/>
              <a:t>Student must be active in terms associated with study period on OSAP application</a:t>
            </a:r>
          </a:p>
          <a:p>
            <a:pPr lvl="0"/>
            <a:endParaRPr lang="en-US" dirty="0" smtClean="0"/>
          </a:p>
          <a:p>
            <a:pPr lvl="0"/>
            <a:endParaRPr lang="en-US" dirty="0" smtClean="0"/>
          </a:p>
          <a:p>
            <a:pPr lvl="0"/>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18F60-3C69-F942-8E58-4013959415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90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school is in Haliburton Highlands…it includes a sculpture forest and has great summer programs for those wishing to rent a cottage and take in a week or two of part-time courses.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4149-2C44-4029-BA5B-3E7ECA7C8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894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Currently we are manually fetching the Net Cost Distribution File, we were unable to automate given the tight timelines as authentication was via username/password vs key – decision to implement in Phase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As there were two layouts (Application</a:t>
            </a:r>
            <a:r>
              <a:rPr lang="en-US" sz="1200" kern="1200" baseline="0" dirty="0" smtClean="0">
                <a:solidFill>
                  <a:schemeClr val="tx1"/>
                </a:solidFill>
                <a:effectLst/>
                <a:latin typeface="+mn-lt"/>
                <a:ea typeface="+mn-ea"/>
                <a:cs typeface="+mn-cs"/>
              </a:rPr>
              <a:t> data\Distribution data) </a:t>
            </a:r>
            <a:r>
              <a:rPr lang="en-US" sz="1200" kern="1200" dirty="0" smtClean="0">
                <a:solidFill>
                  <a:schemeClr val="tx1"/>
                </a:solidFill>
                <a:effectLst/>
                <a:latin typeface="+mn-lt"/>
                <a:ea typeface="+mn-ea"/>
                <a:cs typeface="+mn-cs"/>
              </a:rPr>
              <a:t>within the same file we created two separate tables to store the different data fields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Due to our large</a:t>
            </a:r>
            <a:r>
              <a:rPr lang="en-US" sz="1200" kern="1200" baseline="0" dirty="0" smtClean="0">
                <a:solidFill>
                  <a:schemeClr val="tx1"/>
                </a:solidFill>
                <a:effectLst/>
                <a:latin typeface="+mn-lt"/>
                <a:ea typeface="+mn-ea"/>
                <a:cs typeface="+mn-cs"/>
              </a:rPr>
              <a:t> co-op population,</a:t>
            </a:r>
            <a:r>
              <a:rPr lang="en-US" sz="1200" kern="1200" dirty="0" smtClean="0">
                <a:solidFill>
                  <a:schemeClr val="tx1"/>
                </a:solidFill>
                <a:effectLst/>
                <a:latin typeface="+mn-lt"/>
                <a:ea typeface="+mn-ea"/>
                <a:cs typeface="+mn-cs"/>
              </a:rPr>
              <a:t> one student can have as many as 3 application records for each possible UW term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2164149-2C44-4029-BA5B-3E7ECA7C8CBF}" type="slidenum">
              <a:rPr lang="en-US" smtClean="0"/>
              <a:t>43</a:t>
            </a:fld>
            <a:endParaRPr lang="en-US"/>
          </a:p>
        </p:txBody>
      </p:sp>
    </p:spTree>
    <p:extLst>
      <p:ext uri="{BB962C8B-B14F-4D97-AF65-F5344CB8AC3E}">
        <p14:creationId xmlns:p14="http://schemas.microsoft.com/office/powerpoint/2010/main" val="2266577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a:t>
            </a:r>
            <a:r>
              <a:rPr lang="en-US" baseline="0" dirty="0" smtClean="0"/>
              <a:t> to direct remit OSAP is new for UW this year.  Payment files are uploaded by SF to the students account using an “OSAP payment” item type</a:t>
            </a:r>
            <a:endParaRPr lang="en-US" dirty="0"/>
          </a:p>
        </p:txBody>
      </p:sp>
      <p:sp>
        <p:nvSpPr>
          <p:cNvPr id="4" name="Slide Number Placeholder 3"/>
          <p:cNvSpPr>
            <a:spLocks noGrp="1"/>
          </p:cNvSpPr>
          <p:nvPr>
            <p:ph type="sldNum" sz="quarter" idx="10"/>
          </p:nvPr>
        </p:nvSpPr>
        <p:spPr/>
        <p:txBody>
          <a:bodyPr/>
          <a:lstStyle/>
          <a:p>
            <a:fld id="{22164149-2C44-4029-BA5B-3E7ECA7C8CBF}" type="slidenum">
              <a:rPr lang="en-US" smtClean="0"/>
              <a:t>50</a:t>
            </a:fld>
            <a:endParaRPr lang="en-US"/>
          </a:p>
        </p:txBody>
      </p:sp>
    </p:spTree>
    <p:extLst>
      <p:ext uri="{BB962C8B-B14F-4D97-AF65-F5344CB8AC3E}">
        <p14:creationId xmlns:p14="http://schemas.microsoft.com/office/powerpoint/2010/main" val="1781044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64149-2C44-4029-BA5B-3E7ECA7C8CBF}" type="slidenum">
              <a:rPr lang="en-US" smtClean="0"/>
              <a:t>52</a:t>
            </a:fld>
            <a:endParaRPr lang="en-US"/>
          </a:p>
        </p:txBody>
      </p:sp>
    </p:spTree>
    <p:extLst>
      <p:ext uri="{BB962C8B-B14F-4D97-AF65-F5344CB8AC3E}">
        <p14:creationId xmlns:p14="http://schemas.microsoft.com/office/powerpoint/2010/main" val="658136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OSAP students</a:t>
            </a:r>
            <a:r>
              <a:rPr lang="en-US" baseline="0" dirty="0" smtClean="0"/>
              <a:t> only </a:t>
            </a:r>
            <a:endParaRPr lang="en-US" dirty="0" smtClean="0"/>
          </a:p>
          <a:p>
            <a:endParaRPr lang="en-US" dirty="0" smtClean="0"/>
          </a:p>
          <a:p>
            <a:r>
              <a:rPr lang="en-US" dirty="0" smtClean="0"/>
              <a:t>Students who have a completed OSAP application</a:t>
            </a:r>
            <a:r>
              <a:rPr lang="en-US" baseline="0" dirty="0" smtClean="0"/>
              <a:t> and assessment</a:t>
            </a:r>
            <a:r>
              <a:rPr lang="en-US" dirty="0" smtClean="0"/>
              <a:t> for the 2017-18 academic year will have access to the link on SOLUS.  If a student’s OSAP application is on hold or incomplete, the link will not be present on the SOLUS homepage.  If the student JUST applied for OSAP the link will not be available until Queen’s has received confirmation from OSAP that student has been assessed.</a:t>
            </a:r>
          </a:p>
          <a:p>
            <a:endParaRPr lang="en-CA" dirty="0" smtClean="0"/>
          </a:p>
          <a:p>
            <a:pPr lvl="0"/>
            <a:r>
              <a:rPr lang="en-US" dirty="0" smtClean="0"/>
              <a:t>There will be some situations where we cannot match the information on the student’s OSAP application to the information in our student system.  </a:t>
            </a:r>
          </a:p>
          <a:p>
            <a:pPr marL="173336" indent="-173336">
              <a:buFontTx/>
              <a:buChar char="-"/>
            </a:pPr>
            <a:r>
              <a:rPr lang="en-US" dirty="0" smtClean="0"/>
              <a:t>Must be in “Full Time” academic load for terms associated with period</a:t>
            </a:r>
            <a:r>
              <a:rPr lang="en-US" baseline="0" dirty="0" smtClean="0"/>
              <a:t> of study</a:t>
            </a:r>
          </a:p>
          <a:p>
            <a:pPr marL="173336" indent="-173336">
              <a:buFontTx/>
              <a:buChar char="-"/>
            </a:pPr>
            <a:r>
              <a:rPr lang="en-US" dirty="0" smtClean="0"/>
              <a:t>Must be match on ‘identity’ rules (e.g. Student ID and DOB)</a:t>
            </a:r>
          </a:p>
          <a:p>
            <a:pPr marL="173336" indent="-173336">
              <a:buFontTx/>
              <a:buChar char="-"/>
            </a:pPr>
            <a:r>
              <a:rPr lang="en-US" dirty="0" smtClean="0"/>
              <a:t>Program</a:t>
            </a:r>
            <a:r>
              <a:rPr lang="en-US" baseline="0" dirty="0" smtClean="0"/>
              <a:t> and level of study student identified on OSAP application must match what is in PS</a:t>
            </a:r>
          </a:p>
          <a:p>
            <a:pPr marL="173336" indent="-173336">
              <a:buFontTx/>
              <a:buChar char="-"/>
            </a:pPr>
            <a:r>
              <a:rPr lang="en-US" baseline="0" dirty="0" smtClean="0"/>
              <a:t>Student must be active in terms associated with study period on OSAP application</a:t>
            </a:r>
          </a:p>
          <a:p>
            <a:pPr lvl="0"/>
            <a:endParaRPr lang="en-US" dirty="0" smtClean="0"/>
          </a:p>
          <a:p>
            <a:pPr lvl="0"/>
            <a:endParaRPr lang="en-US" dirty="0" smtClean="0"/>
          </a:p>
          <a:p>
            <a:pPr lvl="0"/>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18F60-3C69-F942-8E58-4013959415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682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US" dirty="0" smtClean="0"/>
              <a:t>There are two primary views on the Net Cost / Net Tuition View.  I hope you all had a chance to take a look at this</a:t>
            </a:r>
            <a:r>
              <a:rPr lang="en-US" baseline="0" dirty="0" smtClean="0"/>
              <a:t> online.  This is just a screen shot, and I encourage you to get familiar with accessing it.</a:t>
            </a:r>
            <a:endParaRPr lang="en-US" dirty="0" smtClean="0"/>
          </a:p>
          <a:p>
            <a:pPr marL="173336" indent="-173336">
              <a:buFont typeface="Arial" panose="020B0604020202020204" pitchFamily="34" charset="0"/>
              <a:buChar char="•"/>
            </a:pPr>
            <a:r>
              <a:rPr lang="en-US" dirty="0" smtClean="0"/>
              <a:t>Important </a:t>
            </a:r>
            <a:r>
              <a:rPr lang="en-US" dirty="0"/>
              <a:t>to understand that the Net Cost / Net Tuition View is ‘snapshot at a point in time’ – refer to the AS OF dates.  </a:t>
            </a:r>
            <a:endParaRPr lang="en-US" dirty="0" smtClean="0"/>
          </a:p>
          <a:p>
            <a:pPr marL="173336" indent="-173336">
              <a:buFont typeface="Arial" panose="020B0604020202020204" pitchFamily="34" charset="0"/>
              <a:buChar char="•"/>
            </a:pPr>
            <a:r>
              <a:rPr lang="en-US" dirty="0" smtClean="0"/>
              <a:t>Many interfaces between</a:t>
            </a:r>
            <a:r>
              <a:rPr lang="en-US" baseline="0" dirty="0" smtClean="0"/>
              <a:t> PS and OSAP sending and receiving information.  Important to understand that what’s on the View today may change tomorrow if something changes in either system</a:t>
            </a:r>
          </a:p>
          <a:p>
            <a:pPr marL="173336" indent="-173336">
              <a:buFont typeface="Arial" panose="020B0604020202020204" pitchFamily="34" charset="0"/>
              <a:buChar char="•"/>
            </a:pPr>
            <a:r>
              <a:rPr lang="en-US" baseline="0" dirty="0" smtClean="0"/>
              <a:t>OSAP is primary source for OSAP information, PS is primary source for Fees information - </a:t>
            </a:r>
            <a:r>
              <a:rPr lang="en-US" dirty="0" smtClean="0"/>
              <a:t>student </a:t>
            </a:r>
            <a:r>
              <a:rPr lang="en-US" dirty="0"/>
              <a:t>should also be checking their OSAP account online for the most current and detailed information about their </a:t>
            </a:r>
            <a:r>
              <a:rPr lang="en-US" dirty="0" smtClean="0"/>
              <a:t> OSAP funding.</a:t>
            </a:r>
          </a:p>
          <a:p>
            <a:pPr marL="173336" indent="-173336">
              <a:buFont typeface="Arial" panose="020B0604020202020204" pitchFamily="34" charset="0"/>
              <a:buChar char="•"/>
            </a:pPr>
            <a:r>
              <a:rPr lang="en-US" dirty="0" smtClean="0"/>
              <a:t>Lots of footnotes – attempt</a:t>
            </a:r>
            <a:r>
              <a:rPr lang="en-US" baseline="0" dirty="0" smtClean="0"/>
              <a:t> to explain each label on the View, and provide statements to re-iterate ‘point in time’ and in some cases depending on the ‘as of’ date some of the values they see are estimates.</a:t>
            </a:r>
            <a:endParaRPr lang="en-US" dirty="0" smtClean="0"/>
          </a:p>
          <a:p>
            <a:pPr marL="173336" indent="-173336">
              <a:buFont typeface="Arial" panose="020B0604020202020204" pitchFamily="34" charset="0"/>
              <a:buChar char="•"/>
            </a:pPr>
            <a:endParaRPr lang="en-US" dirty="0" smtClean="0"/>
          </a:p>
          <a:p>
            <a:pPr marL="0" indent="0">
              <a:buFont typeface="Arial" panose="020B0604020202020204" pitchFamily="34" charset="0"/>
              <a:buNone/>
            </a:pPr>
            <a:endParaRPr lang="en-US" dirty="0"/>
          </a:p>
          <a:p>
            <a:pPr marL="173336" indent="-173336">
              <a:buFont typeface="Arial" panose="020B0604020202020204" pitchFamily="34" charset="0"/>
              <a:buChar char="•"/>
            </a:pPr>
            <a:endParaRPr lang="en-US" dirty="0"/>
          </a:p>
          <a:p>
            <a:pPr marL="635565" lvl="1" indent="-17333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18F60-3C69-F942-8E58-4013959415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4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US" dirty="0" smtClean="0"/>
              <a:t>There are two primary views on the Net Cost / Net Tuition View.  I hope you all had a chance to take a look at this</a:t>
            </a:r>
            <a:r>
              <a:rPr lang="en-US" baseline="0" dirty="0" smtClean="0"/>
              <a:t> online.  This is just a screen shot, and I encourage you to get familiar with accessing it.</a:t>
            </a:r>
            <a:endParaRPr lang="en-US" dirty="0" smtClean="0"/>
          </a:p>
          <a:p>
            <a:pPr marL="173336" indent="-173336">
              <a:buFont typeface="Arial" panose="020B0604020202020204" pitchFamily="34" charset="0"/>
              <a:buChar char="•"/>
            </a:pPr>
            <a:r>
              <a:rPr lang="en-US" dirty="0" smtClean="0"/>
              <a:t>Important </a:t>
            </a:r>
            <a:r>
              <a:rPr lang="en-US" dirty="0"/>
              <a:t>to understand that the Net Cost / Net Tuition View is ‘snapshot at a point in time’ – refer to the AS OF dates.  </a:t>
            </a:r>
            <a:endParaRPr lang="en-US" dirty="0" smtClean="0"/>
          </a:p>
          <a:p>
            <a:pPr marL="173336" indent="-173336">
              <a:buFont typeface="Arial" panose="020B0604020202020204" pitchFamily="34" charset="0"/>
              <a:buChar char="•"/>
            </a:pPr>
            <a:r>
              <a:rPr lang="en-US" dirty="0" smtClean="0"/>
              <a:t>Many interfaces between</a:t>
            </a:r>
            <a:r>
              <a:rPr lang="en-US" baseline="0" dirty="0" smtClean="0"/>
              <a:t> PS and OSAP sending and receiving information.  Important to understand that what’s on the View today may change tomorrow if something changes in either system</a:t>
            </a:r>
          </a:p>
          <a:p>
            <a:pPr marL="173336" indent="-173336">
              <a:buFont typeface="Arial" panose="020B0604020202020204" pitchFamily="34" charset="0"/>
              <a:buChar char="•"/>
            </a:pPr>
            <a:r>
              <a:rPr lang="en-US" baseline="0" dirty="0" smtClean="0"/>
              <a:t>OSAP is primary source for OSAP information, PS is primary source for Fees information - </a:t>
            </a:r>
            <a:r>
              <a:rPr lang="en-US" dirty="0" smtClean="0"/>
              <a:t>student </a:t>
            </a:r>
            <a:r>
              <a:rPr lang="en-US" dirty="0"/>
              <a:t>should also be checking their OSAP account online for the most current and detailed information about their </a:t>
            </a:r>
            <a:r>
              <a:rPr lang="en-US" dirty="0" smtClean="0"/>
              <a:t> OSAP funding.</a:t>
            </a:r>
          </a:p>
          <a:p>
            <a:pPr marL="173336" indent="-173336">
              <a:buFont typeface="Arial" panose="020B0604020202020204" pitchFamily="34" charset="0"/>
              <a:buChar char="•"/>
            </a:pPr>
            <a:r>
              <a:rPr lang="en-US" dirty="0" smtClean="0"/>
              <a:t>Lots of footnotes – attempt</a:t>
            </a:r>
            <a:r>
              <a:rPr lang="en-US" baseline="0" dirty="0" smtClean="0"/>
              <a:t> to explain each label on the View, and provide statements to re-iterate ‘point in time’ and in some cases depending on the ‘as of’ date some of the values they see are estimates.</a:t>
            </a:r>
            <a:endParaRPr lang="en-US" dirty="0" smtClean="0"/>
          </a:p>
          <a:p>
            <a:pPr marL="173336" indent="-173336">
              <a:buFont typeface="Arial" panose="020B0604020202020204" pitchFamily="34" charset="0"/>
              <a:buChar char="•"/>
            </a:pPr>
            <a:endParaRPr lang="en-US" dirty="0" smtClean="0"/>
          </a:p>
          <a:p>
            <a:pPr marL="0" indent="0">
              <a:buFont typeface="Arial" panose="020B0604020202020204" pitchFamily="34" charset="0"/>
              <a:buNone/>
            </a:pPr>
            <a:endParaRPr lang="en-US" dirty="0"/>
          </a:p>
          <a:p>
            <a:pPr marL="173336" indent="-173336">
              <a:buFont typeface="Arial" panose="020B0604020202020204" pitchFamily="34" charset="0"/>
              <a:buChar char="•"/>
            </a:pPr>
            <a:endParaRPr lang="en-US" dirty="0"/>
          </a:p>
          <a:p>
            <a:pPr marL="635565" lvl="1" indent="-17333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18F60-3C69-F942-8E58-4013959415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23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US" dirty="0" smtClean="0"/>
              <a:t>There are two primary views on the Net Cost / Net Tuition View.  I hope you all had a chance to take a look at this</a:t>
            </a:r>
            <a:r>
              <a:rPr lang="en-US" baseline="0" dirty="0" smtClean="0"/>
              <a:t> online.  This is just a screen shot, and I encourage you to get familiar with accessing it.</a:t>
            </a:r>
            <a:endParaRPr lang="en-US" dirty="0" smtClean="0"/>
          </a:p>
          <a:p>
            <a:pPr marL="173336" indent="-173336">
              <a:buFont typeface="Arial" panose="020B0604020202020204" pitchFamily="34" charset="0"/>
              <a:buChar char="•"/>
            </a:pPr>
            <a:r>
              <a:rPr lang="en-US" dirty="0" smtClean="0"/>
              <a:t>Important </a:t>
            </a:r>
            <a:r>
              <a:rPr lang="en-US" dirty="0"/>
              <a:t>to understand that the Net Cost / Net Tuition View is ‘snapshot at a point in time’ – refer to the AS OF dates.  </a:t>
            </a:r>
            <a:endParaRPr lang="en-US" dirty="0" smtClean="0"/>
          </a:p>
          <a:p>
            <a:pPr marL="173336" indent="-173336">
              <a:buFont typeface="Arial" panose="020B0604020202020204" pitchFamily="34" charset="0"/>
              <a:buChar char="•"/>
            </a:pPr>
            <a:r>
              <a:rPr lang="en-US" dirty="0" smtClean="0"/>
              <a:t>Many interfaces between</a:t>
            </a:r>
            <a:r>
              <a:rPr lang="en-US" baseline="0" dirty="0" smtClean="0"/>
              <a:t> PS and OSAP sending and receiving information.  Important to understand that what’s on the View today may change tomorrow if something changes in either system</a:t>
            </a:r>
          </a:p>
          <a:p>
            <a:pPr marL="173336" indent="-173336">
              <a:buFont typeface="Arial" panose="020B0604020202020204" pitchFamily="34" charset="0"/>
              <a:buChar char="•"/>
            </a:pPr>
            <a:r>
              <a:rPr lang="en-US" baseline="0" dirty="0" smtClean="0"/>
              <a:t>OSAP is primary source for OSAP information, PS is primary source for Fees information - </a:t>
            </a:r>
            <a:r>
              <a:rPr lang="en-US" dirty="0" smtClean="0"/>
              <a:t>student </a:t>
            </a:r>
            <a:r>
              <a:rPr lang="en-US" dirty="0"/>
              <a:t>should also be checking their OSAP account online for the most current and detailed information about their </a:t>
            </a:r>
            <a:r>
              <a:rPr lang="en-US" dirty="0" smtClean="0"/>
              <a:t> OSAP funding.</a:t>
            </a:r>
          </a:p>
          <a:p>
            <a:pPr marL="173336" indent="-173336">
              <a:buFont typeface="Arial" panose="020B0604020202020204" pitchFamily="34" charset="0"/>
              <a:buChar char="•"/>
            </a:pPr>
            <a:r>
              <a:rPr lang="en-US" dirty="0" smtClean="0"/>
              <a:t>Lots of footnotes – attempt</a:t>
            </a:r>
            <a:r>
              <a:rPr lang="en-US" baseline="0" dirty="0" smtClean="0"/>
              <a:t> to explain each label on the View, and provide statements to re-iterate ‘point in time’ and in some cases depending on the ‘as of’ date some of the values they see are estimates.</a:t>
            </a:r>
            <a:endParaRPr lang="en-US" dirty="0" smtClean="0"/>
          </a:p>
          <a:p>
            <a:pPr marL="173336" indent="-173336">
              <a:buFont typeface="Arial" panose="020B0604020202020204" pitchFamily="34" charset="0"/>
              <a:buChar char="•"/>
            </a:pPr>
            <a:endParaRPr lang="en-US" dirty="0" smtClean="0"/>
          </a:p>
          <a:p>
            <a:pPr marL="0" indent="0">
              <a:buFont typeface="Arial" panose="020B0604020202020204" pitchFamily="34" charset="0"/>
              <a:buNone/>
            </a:pPr>
            <a:endParaRPr lang="en-US" dirty="0"/>
          </a:p>
          <a:p>
            <a:pPr marL="173336" indent="-173336">
              <a:buFont typeface="Arial" panose="020B0604020202020204" pitchFamily="34" charset="0"/>
              <a:buChar char="•"/>
            </a:pPr>
            <a:endParaRPr lang="en-US" dirty="0"/>
          </a:p>
          <a:p>
            <a:pPr marL="635565" lvl="1" indent="-17333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18F60-3C69-F942-8E58-4013959415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44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r>
              <a:rPr lang="en-US" dirty="0" smtClean="0"/>
              <a:t>There are two primary views on the Net Cost / Net Tuition View.  I hope you all had a chance to take a look at this</a:t>
            </a:r>
            <a:r>
              <a:rPr lang="en-US" baseline="0" dirty="0" smtClean="0"/>
              <a:t> online.  This is just a screen shot, and I encourage you to get familiar with accessing it.</a:t>
            </a:r>
            <a:endParaRPr lang="en-US" dirty="0" smtClean="0"/>
          </a:p>
          <a:p>
            <a:pPr marL="173336" indent="-173336">
              <a:buFont typeface="Arial" panose="020B0604020202020204" pitchFamily="34" charset="0"/>
              <a:buChar char="•"/>
            </a:pPr>
            <a:r>
              <a:rPr lang="en-US" dirty="0" smtClean="0"/>
              <a:t>Important </a:t>
            </a:r>
            <a:r>
              <a:rPr lang="en-US" dirty="0"/>
              <a:t>to understand that the Net Cost / Net Tuition View is ‘snapshot at a point in time’ – refer to the AS OF dates.  </a:t>
            </a:r>
            <a:endParaRPr lang="en-US" dirty="0" smtClean="0"/>
          </a:p>
          <a:p>
            <a:pPr marL="173336" indent="-173336">
              <a:buFont typeface="Arial" panose="020B0604020202020204" pitchFamily="34" charset="0"/>
              <a:buChar char="•"/>
            </a:pPr>
            <a:r>
              <a:rPr lang="en-US" dirty="0" smtClean="0"/>
              <a:t>Many interfaces between</a:t>
            </a:r>
            <a:r>
              <a:rPr lang="en-US" baseline="0" dirty="0" smtClean="0"/>
              <a:t> PS and OSAP sending and receiving information.  Important to understand that what’s on the View today may change tomorrow if something changes in either system</a:t>
            </a:r>
          </a:p>
          <a:p>
            <a:pPr marL="173336" indent="-173336">
              <a:buFont typeface="Arial" panose="020B0604020202020204" pitchFamily="34" charset="0"/>
              <a:buChar char="•"/>
            </a:pPr>
            <a:r>
              <a:rPr lang="en-US" baseline="0" dirty="0" smtClean="0"/>
              <a:t>OSAP is primary source for OSAP information, PS is primary source for Fees information - </a:t>
            </a:r>
            <a:r>
              <a:rPr lang="en-US" dirty="0" smtClean="0"/>
              <a:t>student </a:t>
            </a:r>
            <a:r>
              <a:rPr lang="en-US" dirty="0"/>
              <a:t>should also be checking their OSAP account online for the most current and detailed information about their </a:t>
            </a:r>
            <a:r>
              <a:rPr lang="en-US" dirty="0" smtClean="0"/>
              <a:t> OSAP funding.</a:t>
            </a:r>
          </a:p>
          <a:p>
            <a:pPr marL="173336" indent="-173336">
              <a:buFont typeface="Arial" panose="020B0604020202020204" pitchFamily="34" charset="0"/>
              <a:buChar char="•"/>
            </a:pPr>
            <a:r>
              <a:rPr lang="en-US" dirty="0" smtClean="0"/>
              <a:t>Lots of footnotes – attempt</a:t>
            </a:r>
            <a:r>
              <a:rPr lang="en-US" baseline="0" dirty="0" smtClean="0"/>
              <a:t> to explain each label on the View, and provide statements to re-iterate ‘point in time’ and in some cases depending on the ‘as of’ date some of the values they see are estimates.</a:t>
            </a:r>
            <a:endParaRPr lang="en-US" dirty="0" smtClean="0"/>
          </a:p>
          <a:p>
            <a:pPr marL="173336" indent="-173336">
              <a:buFont typeface="Arial" panose="020B0604020202020204" pitchFamily="34" charset="0"/>
              <a:buChar char="•"/>
            </a:pPr>
            <a:endParaRPr lang="en-US" dirty="0" smtClean="0"/>
          </a:p>
          <a:p>
            <a:pPr marL="0" indent="0">
              <a:buFont typeface="Arial" panose="020B0604020202020204" pitchFamily="34" charset="0"/>
              <a:buNone/>
            </a:pPr>
            <a:endParaRPr lang="en-US" dirty="0"/>
          </a:p>
          <a:p>
            <a:pPr marL="173336" indent="-173336">
              <a:buFont typeface="Arial" panose="020B0604020202020204" pitchFamily="34" charset="0"/>
              <a:buChar char="•"/>
            </a:pPr>
            <a:endParaRPr lang="en-US" dirty="0"/>
          </a:p>
          <a:p>
            <a:pPr marL="635565" lvl="1" indent="-17333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18F60-3C69-F942-8E58-4013959415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930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endParaRPr lang="en-US" dirty="0"/>
          </a:p>
          <a:p>
            <a:pPr marL="635565" lvl="1" indent="-17333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18F60-3C69-F942-8E58-4013959415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942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Arial" panose="020B0604020202020204" pitchFamily="34" charset="0"/>
              <a:buChar char="•"/>
            </a:pPr>
            <a:endParaRPr lang="en-US" dirty="0"/>
          </a:p>
          <a:p>
            <a:pPr marL="635565" lvl="1" indent="-17333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18F60-3C69-F942-8E58-4013959415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572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Brenda – We have multiple</a:t>
            </a:r>
            <a:r>
              <a:rPr lang="en-US" baseline="0" dirty="0" smtClean="0"/>
              <a:t> campus locations.  </a:t>
            </a:r>
            <a:r>
              <a:rPr lang="en-US" dirty="0" smtClean="0"/>
              <a:t>This</a:t>
            </a:r>
            <a:r>
              <a:rPr lang="en-US" baseline="0" dirty="0" smtClean="0"/>
              <a:t> is our newest addition to our Brealey Campus in Peterborough Ontario.  </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4149-2C44-4029-BA5B-3E7ECA7C8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68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additional pictures of our Peterborough</a:t>
            </a:r>
            <a:r>
              <a:rPr lang="en-US" baseline="0" dirty="0" smtClean="0"/>
              <a:t> and Cobourg campuses.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4149-2C44-4029-BA5B-3E7ECA7C8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235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Lindsay campus includes</a:t>
            </a:r>
            <a:r>
              <a:rPr lang="en-US" baseline="0" dirty="0" smtClean="0"/>
              <a:t> our School of Environmental &amp; Natural Resource Sciences.  It is very unique and our students come from around the world to take part in some of the programs offered here.</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4149-2C44-4029-BA5B-3E7ECA7C8C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783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9144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0000"/>
                    <a:lumOff val="10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69FF71E-BF8D-4FE7-B58C-A1EF7993D733}" type="datetime1">
              <a:rPr lang="en-US" smtClean="0"/>
              <a:t>11/5/2017</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575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53CB32-8852-4B36-B205-27922D7C9A21}" type="datetime1">
              <a:rPr lang="en-US" smtClean="0"/>
              <a:t>11/5/2017</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0312936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4" y="1413164"/>
            <a:ext cx="4190141"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8246" y="1413164"/>
            <a:ext cx="4243965"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81881F3-AB4F-4026-8B03-DBF7475676B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1458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100" b="1" baseline="0">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100" b="1">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7F432B-3FBE-4889-963D-BF97BFBB7D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308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0CCC04-1E76-41EE-A8AC-75AD85313D09}"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5694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974A9E-84AC-4661-9381-CC35B09E47F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6608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55829F-8847-4C2A-8DD0-690EAD78E5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5227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6"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5710"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2947557"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7"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2947557"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spTree>
    <p:extLst>
      <p:ext uri="{BB962C8B-B14F-4D97-AF65-F5344CB8AC3E}">
        <p14:creationId xmlns:p14="http://schemas.microsoft.com/office/powerpoint/2010/main" val="315075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smtClean="0"/>
              <a:t>Click icon to add picture</a:t>
            </a:r>
            <a:endParaRPr lang="en-US"/>
          </a:p>
        </p:txBody>
      </p:sp>
      <p:sp>
        <p:nvSpPr>
          <p:cNvPr id="2" name="Title 1"/>
          <p:cNvSpPr>
            <a:spLocks noGrp="1"/>
          </p:cNvSpPr>
          <p:nvPr>
            <p:ph type="title" hasCustomPrompt="1"/>
          </p:nvPr>
        </p:nvSpPr>
        <p:spPr>
          <a:xfrm>
            <a:off x="640774"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9712"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a:xfrm>
            <a:off x="194913" y="6335314"/>
            <a:ext cx="2915434" cy="25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a:xfrm>
            <a:off x="3359728" y="6335314"/>
            <a:ext cx="975205"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p:cNvSpPr>
            <a:spLocks noGrp="1"/>
          </p:cNvSpPr>
          <p:nvPr>
            <p:ph type="body" sz="quarter" idx="13"/>
          </p:nvPr>
        </p:nvSpPr>
        <p:spPr>
          <a:xfrm>
            <a:off x="408709" y="2409026"/>
            <a:ext cx="3713021"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640774"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cxnSp>
        <p:nvCxnSpPr>
          <p:cNvPr id="10" name="Straight Connector 9"/>
          <p:cNvCxnSpPr/>
          <p:nvPr userDrawn="1"/>
        </p:nvCxnSpPr>
        <p:spPr>
          <a:xfrm>
            <a:off x="640775"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5"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905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2660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018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5696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6D34DA-B030-4B3F-A1D3-A735E0604342}" type="datetime1">
              <a:rPr lang="en-US" smtClean="0"/>
              <a:t>11/5/2017</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1121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6" y="546789"/>
            <a:ext cx="6400271" cy="4157128"/>
          </a:xfrm>
          <a:prstGeom prst="rect">
            <a:avLst/>
          </a:prstGeom>
        </p:spPr>
      </p:pic>
      <p:sp>
        <p:nvSpPr>
          <p:cNvPr id="2"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D660D7-90CE-4513-A3CE-C070B942191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36243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368D4B-3D0A-49AB-8EA2-2DC8CB4594DB}"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9"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243731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6" y="5670949"/>
            <a:ext cx="2831372" cy="724754"/>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5112661"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7" y="2642329"/>
            <a:ext cx="1155958"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249243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6" y="5670949"/>
            <a:ext cx="2831372" cy="724754"/>
          </a:xfrm>
          <a:prstGeom prst="rect">
            <a:avLst/>
          </a:prstGeom>
        </p:spPr>
      </p:pic>
      <p:sp>
        <p:nvSpPr>
          <p:cNvPr id="15"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2676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5471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4158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4D4B0C9-B47E-4B33-A656-C78D1805DA95}"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6057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C228CE-C572-4AF5-9728-AA6E475873DD}"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94915" y="434112"/>
            <a:ext cx="5284561" cy="895927"/>
          </a:xfrm>
        </p:spPr>
        <p:txBody>
          <a:bodyPr tIns="182880"/>
          <a:lstStyle>
            <a:lvl1pPr>
              <a:defRPr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52468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3"/>
            <a:ext cx="7049630"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8"/>
            <a:ext cx="7049630"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6D43AC-4B94-471D-A170-0D88FCD1FB54}"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8217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8"/>
            <a:ext cx="6577965" cy="666549"/>
          </a:xfrm>
        </p:spPr>
        <p:txBody>
          <a:bodyPr anchor="t">
            <a:normAutofit/>
          </a:bodyPr>
          <a:lstStyle>
            <a:lvl1pPr marL="0" indent="0" algn="l">
              <a:buNone/>
              <a:defRPr sz="180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FF9E2-52BD-4C8D-9C57-79F661DB94A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55479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6" y="5670949"/>
            <a:ext cx="2831372" cy="724754"/>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5112661"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7" y="2642329"/>
            <a:ext cx="1155958"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331452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4" y="1413164"/>
            <a:ext cx="4190141"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8246" y="1413164"/>
            <a:ext cx="4243965"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81881F3-AB4F-4026-8B03-DBF7475676B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329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100" b="1" baseline="0">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100" b="1">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7F432B-3FBE-4889-963D-BF97BFBB7D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8593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0CCC04-1E76-41EE-A8AC-75AD85313D09}"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1107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974A9E-84AC-4661-9381-CC35B09E47F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170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55829F-8847-4C2A-8DD0-690EAD78E5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9395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6"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5710"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2947557"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7"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2947557"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spTree>
    <p:extLst>
      <p:ext uri="{BB962C8B-B14F-4D97-AF65-F5344CB8AC3E}">
        <p14:creationId xmlns:p14="http://schemas.microsoft.com/office/powerpoint/2010/main" val="277110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smtClean="0"/>
              <a:t>Click icon to add picture</a:t>
            </a:r>
            <a:endParaRPr lang="en-US"/>
          </a:p>
        </p:txBody>
      </p:sp>
      <p:sp>
        <p:nvSpPr>
          <p:cNvPr id="2" name="Title 1"/>
          <p:cNvSpPr>
            <a:spLocks noGrp="1"/>
          </p:cNvSpPr>
          <p:nvPr>
            <p:ph type="title" hasCustomPrompt="1"/>
          </p:nvPr>
        </p:nvSpPr>
        <p:spPr>
          <a:xfrm>
            <a:off x="640774"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9712"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a:xfrm>
            <a:off x="194913" y="6335314"/>
            <a:ext cx="2915434" cy="25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a:xfrm>
            <a:off x="3359728" y="6335314"/>
            <a:ext cx="975205"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p:cNvSpPr>
            <a:spLocks noGrp="1"/>
          </p:cNvSpPr>
          <p:nvPr>
            <p:ph type="body" sz="quarter" idx="13"/>
          </p:nvPr>
        </p:nvSpPr>
        <p:spPr>
          <a:xfrm>
            <a:off x="408709" y="2409026"/>
            <a:ext cx="3713021"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640774"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cxnSp>
        <p:nvCxnSpPr>
          <p:cNvPr id="10" name="Straight Connector 9"/>
          <p:cNvCxnSpPr/>
          <p:nvPr userDrawn="1"/>
        </p:nvCxnSpPr>
        <p:spPr>
          <a:xfrm>
            <a:off x="640775"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5"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42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6097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8099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4623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6" y="5670949"/>
            <a:ext cx="2831372" cy="724754"/>
          </a:xfrm>
          <a:prstGeom prst="rect">
            <a:avLst/>
          </a:prstGeom>
        </p:spPr>
      </p:pic>
      <p:sp>
        <p:nvSpPr>
          <p:cNvPr id="15"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892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6" y="546789"/>
            <a:ext cx="6400271" cy="4157128"/>
          </a:xfrm>
          <a:prstGeom prst="rect">
            <a:avLst/>
          </a:prstGeom>
        </p:spPr>
      </p:pic>
      <p:sp>
        <p:nvSpPr>
          <p:cNvPr id="2"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D660D7-90CE-4513-A3CE-C070B942191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352789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368D4B-3D0A-49AB-8EA2-2DC8CB4594DB}"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9"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187902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6" y="5670949"/>
            <a:ext cx="2831372" cy="724754"/>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5112661"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7" y="2642329"/>
            <a:ext cx="1155958"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06619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6" y="5670949"/>
            <a:ext cx="2831372" cy="724754"/>
          </a:xfrm>
          <a:prstGeom prst="rect">
            <a:avLst/>
          </a:prstGeom>
        </p:spPr>
      </p:pic>
      <p:sp>
        <p:nvSpPr>
          <p:cNvPr id="15"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4053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6432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7199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4D4B0C9-B47E-4B33-A656-C78D1805DA95}"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1800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C228CE-C572-4AF5-9728-AA6E475873DD}"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94915" y="434112"/>
            <a:ext cx="5284561" cy="895927"/>
          </a:xfrm>
        </p:spPr>
        <p:txBody>
          <a:bodyPr tIns="182880"/>
          <a:lstStyle>
            <a:lvl1pPr>
              <a:defRPr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205851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3"/>
            <a:ext cx="7049630"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8"/>
            <a:ext cx="7049630"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6D43AC-4B94-471D-A170-0D88FCD1FB54}"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8699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8"/>
            <a:ext cx="6577965" cy="666549"/>
          </a:xfrm>
        </p:spPr>
        <p:txBody>
          <a:bodyPr anchor="t">
            <a:normAutofit/>
          </a:bodyPr>
          <a:lstStyle>
            <a:lvl1pPr marL="0" indent="0" algn="l">
              <a:buNone/>
              <a:defRPr sz="180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FF9E2-52BD-4C8D-9C57-79F661DB94A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623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2965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4" y="1413164"/>
            <a:ext cx="4190141"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8246" y="1413164"/>
            <a:ext cx="4243965"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81881F3-AB4F-4026-8B03-DBF7475676B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4440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100" b="1" baseline="0">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100" b="1">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7F432B-3FBE-4889-963D-BF97BFBB7D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2054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0CCC04-1E76-41EE-A8AC-75AD85313D09}"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4990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974A9E-84AC-4661-9381-CC35B09E47F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3066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55829F-8847-4C2A-8DD0-690EAD78E5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3931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6"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5710"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2947557"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7"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2947557"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spTree>
    <p:extLst>
      <p:ext uri="{BB962C8B-B14F-4D97-AF65-F5344CB8AC3E}">
        <p14:creationId xmlns:p14="http://schemas.microsoft.com/office/powerpoint/2010/main" val="92535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smtClean="0"/>
              <a:t>Click icon to add picture</a:t>
            </a:r>
            <a:endParaRPr lang="en-US"/>
          </a:p>
        </p:txBody>
      </p:sp>
      <p:sp>
        <p:nvSpPr>
          <p:cNvPr id="2" name="Title 1"/>
          <p:cNvSpPr>
            <a:spLocks noGrp="1"/>
          </p:cNvSpPr>
          <p:nvPr>
            <p:ph type="title" hasCustomPrompt="1"/>
          </p:nvPr>
        </p:nvSpPr>
        <p:spPr>
          <a:xfrm>
            <a:off x="640774"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9712"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a:xfrm>
            <a:off x="194913" y="6335314"/>
            <a:ext cx="2915434" cy="25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a:xfrm>
            <a:off x="3359728" y="6335314"/>
            <a:ext cx="975205"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p:cNvSpPr>
            <a:spLocks noGrp="1"/>
          </p:cNvSpPr>
          <p:nvPr>
            <p:ph type="body" sz="quarter" idx="13"/>
          </p:nvPr>
        </p:nvSpPr>
        <p:spPr>
          <a:xfrm>
            <a:off x="408709" y="2409026"/>
            <a:ext cx="3713021"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640774"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cxnSp>
        <p:nvCxnSpPr>
          <p:cNvPr id="10" name="Straight Connector 9"/>
          <p:cNvCxnSpPr/>
          <p:nvPr userDrawn="1"/>
        </p:nvCxnSpPr>
        <p:spPr>
          <a:xfrm>
            <a:off x="640775"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5"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065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05012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7627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8004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6747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6" y="546789"/>
            <a:ext cx="6400271" cy="4157128"/>
          </a:xfrm>
          <a:prstGeom prst="rect">
            <a:avLst/>
          </a:prstGeom>
        </p:spPr>
      </p:pic>
      <p:sp>
        <p:nvSpPr>
          <p:cNvPr id="2"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D660D7-90CE-4513-A3CE-C070B942191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81675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368D4B-3D0A-49AB-8EA2-2DC8CB4594DB}"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9"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207459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6" y="5670949"/>
            <a:ext cx="2831372" cy="724754"/>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5112661"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7" y="2642329"/>
            <a:ext cx="1155958"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398252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6" y="5670949"/>
            <a:ext cx="2831372" cy="724754"/>
          </a:xfrm>
          <a:prstGeom prst="rect">
            <a:avLst/>
          </a:prstGeom>
        </p:spPr>
      </p:pic>
      <p:sp>
        <p:nvSpPr>
          <p:cNvPr id="15"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9395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749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0559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4D4B0C9-B47E-4B33-A656-C78D1805DA95}"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4171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C228CE-C572-4AF5-9728-AA6E475873DD}"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94915" y="434112"/>
            <a:ext cx="5284561" cy="895927"/>
          </a:xfrm>
        </p:spPr>
        <p:txBody>
          <a:bodyPr tIns="182880"/>
          <a:lstStyle>
            <a:lvl1pPr>
              <a:defRPr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83274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3"/>
            <a:ext cx="7049630"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8"/>
            <a:ext cx="7049630"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6D43AC-4B94-471D-A170-0D88FCD1FB54}"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899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8"/>
            <a:ext cx="6577965" cy="666549"/>
          </a:xfrm>
        </p:spPr>
        <p:txBody>
          <a:bodyPr anchor="t">
            <a:normAutofit/>
          </a:bodyPr>
          <a:lstStyle>
            <a:lvl1pPr marL="0" indent="0" algn="l">
              <a:buNone/>
              <a:defRPr sz="180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FF9E2-52BD-4C8D-9C57-79F661DB94A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9240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4D4B0C9-B47E-4B33-A656-C78D1805DA95}"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452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4" y="1413164"/>
            <a:ext cx="4190141"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8246" y="1413164"/>
            <a:ext cx="4243965"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81881F3-AB4F-4026-8B03-DBF7475676B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5049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100" b="1" baseline="0">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100" b="1">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7F432B-3FBE-4889-963D-BF97BFBB7D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5038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0CCC04-1E76-41EE-A8AC-75AD85313D09}"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6060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974A9E-84AC-4661-9381-CC35B09E47F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0964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55829F-8847-4C2A-8DD0-690EAD78E5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7467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6"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5710"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2947557"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7"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2947557"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spTree>
    <p:extLst>
      <p:ext uri="{BB962C8B-B14F-4D97-AF65-F5344CB8AC3E}">
        <p14:creationId xmlns:p14="http://schemas.microsoft.com/office/powerpoint/2010/main" val="118010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smtClean="0"/>
              <a:t>Click icon to add picture</a:t>
            </a:r>
            <a:endParaRPr lang="en-US"/>
          </a:p>
        </p:txBody>
      </p:sp>
      <p:sp>
        <p:nvSpPr>
          <p:cNvPr id="2" name="Title 1"/>
          <p:cNvSpPr>
            <a:spLocks noGrp="1"/>
          </p:cNvSpPr>
          <p:nvPr>
            <p:ph type="title" hasCustomPrompt="1"/>
          </p:nvPr>
        </p:nvSpPr>
        <p:spPr>
          <a:xfrm>
            <a:off x="640774"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9712"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a:xfrm>
            <a:off x="194913" y="6335314"/>
            <a:ext cx="2915434" cy="25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a:xfrm>
            <a:off x="3359728" y="6335314"/>
            <a:ext cx="975205"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p:cNvSpPr>
            <a:spLocks noGrp="1"/>
          </p:cNvSpPr>
          <p:nvPr>
            <p:ph type="body" sz="quarter" idx="13"/>
          </p:nvPr>
        </p:nvSpPr>
        <p:spPr>
          <a:xfrm>
            <a:off x="408709" y="2409026"/>
            <a:ext cx="3713021"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640774"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cxnSp>
        <p:nvCxnSpPr>
          <p:cNvPr id="10" name="Straight Connector 9"/>
          <p:cNvCxnSpPr/>
          <p:nvPr userDrawn="1"/>
        </p:nvCxnSpPr>
        <p:spPr>
          <a:xfrm>
            <a:off x="640775"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5"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732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5894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2239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0651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C228CE-C572-4AF5-9728-AA6E475873DD}"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94915" y="434112"/>
            <a:ext cx="5284561" cy="895927"/>
          </a:xfrm>
        </p:spPr>
        <p:txBody>
          <a:bodyPr tIns="182880"/>
          <a:lstStyle>
            <a:lvl1pPr>
              <a:defRPr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242477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6" y="546789"/>
            <a:ext cx="6400271" cy="4157128"/>
          </a:xfrm>
          <a:prstGeom prst="rect">
            <a:avLst/>
          </a:prstGeom>
        </p:spPr>
      </p:pic>
      <p:sp>
        <p:nvSpPr>
          <p:cNvPr id="2"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D660D7-90CE-4513-A3CE-C070B942191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9638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368D4B-3D0A-49AB-8EA2-2DC8CB4594DB}"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9"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31609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6" y="5670949"/>
            <a:ext cx="2831372" cy="724754"/>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5112661"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7" y="2642329"/>
            <a:ext cx="1155958"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25640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6" y="5670949"/>
            <a:ext cx="2831372" cy="724754"/>
          </a:xfrm>
          <a:prstGeom prst="rect">
            <a:avLst/>
          </a:prstGeom>
        </p:spPr>
      </p:pic>
      <p:sp>
        <p:nvSpPr>
          <p:cNvPr id="15"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9216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8134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5200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4D4B0C9-B47E-4B33-A656-C78D1805DA95}"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127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C228CE-C572-4AF5-9728-AA6E475873DD}"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94915" y="434112"/>
            <a:ext cx="5284561" cy="895927"/>
          </a:xfrm>
        </p:spPr>
        <p:txBody>
          <a:bodyPr tIns="182880"/>
          <a:lstStyle>
            <a:lvl1pPr>
              <a:defRPr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316129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3"/>
            <a:ext cx="7049630"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8"/>
            <a:ext cx="7049630"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6D43AC-4B94-471D-A170-0D88FCD1FB54}"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5494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8"/>
            <a:ext cx="6577965" cy="666549"/>
          </a:xfrm>
        </p:spPr>
        <p:txBody>
          <a:bodyPr anchor="t">
            <a:normAutofit/>
          </a:bodyPr>
          <a:lstStyle>
            <a:lvl1pPr marL="0" indent="0" algn="l">
              <a:buNone/>
              <a:defRPr sz="180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FF9E2-52BD-4C8D-9C57-79F661DB94A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94086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3"/>
            <a:ext cx="7049630"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8"/>
            <a:ext cx="7049630"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6D43AC-4B94-471D-A170-0D88FCD1FB54}"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3471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4" y="1413164"/>
            <a:ext cx="4190141"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8246" y="1413164"/>
            <a:ext cx="4243965"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81881F3-AB4F-4026-8B03-DBF7475676B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5710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100" b="1" baseline="0">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100" b="1">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7F432B-3FBE-4889-963D-BF97BFBB7D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7583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0CCC04-1E76-41EE-A8AC-75AD85313D09}"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75733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974A9E-84AC-4661-9381-CC35B09E47F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8499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55829F-8847-4C2A-8DD0-690EAD78E5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3959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6"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5710"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2947557"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7"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2947557"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spTree>
    <p:extLst>
      <p:ext uri="{BB962C8B-B14F-4D97-AF65-F5344CB8AC3E}">
        <p14:creationId xmlns:p14="http://schemas.microsoft.com/office/powerpoint/2010/main" val="273865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smtClean="0"/>
              <a:t>Click icon to add picture</a:t>
            </a:r>
            <a:endParaRPr lang="en-US"/>
          </a:p>
        </p:txBody>
      </p:sp>
      <p:sp>
        <p:nvSpPr>
          <p:cNvPr id="2" name="Title 1"/>
          <p:cNvSpPr>
            <a:spLocks noGrp="1"/>
          </p:cNvSpPr>
          <p:nvPr>
            <p:ph type="title" hasCustomPrompt="1"/>
          </p:nvPr>
        </p:nvSpPr>
        <p:spPr>
          <a:xfrm>
            <a:off x="640774"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9712"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a:xfrm>
            <a:off x="194913" y="6335314"/>
            <a:ext cx="2915434" cy="25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a:xfrm>
            <a:off x="3359728" y="6335314"/>
            <a:ext cx="975205"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p:cNvSpPr>
            <a:spLocks noGrp="1"/>
          </p:cNvSpPr>
          <p:nvPr>
            <p:ph type="body" sz="quarter" idx="13"/>
          </p:nvPr>
        </p:nvSpPr>
        <p:spPr>
          <a:xfrm>
            <a:off x="408709" y="2409026"/>
            <a:ext cx="3713021"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640774"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cxnSp>
        <p:nvCxnSpPr>
          <p:cNvPr id="10" name="Straight Connector 9"/>
          <p:cNvCxnSpPr/>
          <p:nvPr userDrawn="1"/>
        </p:nvCxnSpPr>
        <p:spPr>
          <a:xfrm>
            <a:off x="640775"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5"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87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437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753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719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8"/>
            <a:ext cx="6577965" cy="666549"/>
          </a:xfrm>
        </p:spPr>
        <p:txBody>
          <a:bodyPr anchor="t">
            <a:normAutofit/>
          </a:bodyPr>
          <a:lstStyle>
            <a:lvl1pPr marL="0" indent="0" algn="l">
              <a:buNone/>
              <a:defRPr sz="180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FF9E2-52BD-4C8D-9C57-79F661DB94A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668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6" y="546789"/>
            <a:ext cx="6400271" cy="4157128"/>
          </a:xfrm>
          <a:prstGeom prst="rect">
            <a:avLst/>
          </a:prstGeom>
        </p:spPr>
      </p:pic>
      <p:sp>
        <p:nvSpPr>
          <p:cNvPr id="2"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D660D7-90CE-4513-A3CE-C070B942191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390570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368D4B-3D0A-49AB-8EA2-2DC8CB4594DB}"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9"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291942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6" y="5670949"/>
            <a:ext cx="2831372" cy="724754"/>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5112661"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7" y="2642329"/>
            <a:ext cx="1155958"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380396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6" y="5670949"/>
            <a:ext cx="2831372" cy="724754"/>
          </a:xfrm>
          <a:prstGeom prst="rect">
            <a:avLst/>
          </a:prstGeom>
        </p:spPr>
      </p:pic>
      <p:sp>
        <p:nvSpPr>
          <p:cNvPr id="15"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0488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5732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7532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4D4B0C9-B47E-4B33-A656-C78D1805DA95}"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8048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C228CE-C572-4AF5-9728-AA6E475873DD}"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94915" y="434112"/>
            <a:ext cx="5284561" cy="895927"/>
          </a:xfrm>
        </p:spPr>
        <p:txBody>
          <a:bodyPr tIns="182880"/>
          <a:lstStyle>
            <a:lvl1pPr>
              <a:defRPr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19301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3"/>
            <a:ext cx="7049630"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8"/>
            <a:ext cx="7049630"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6D43AC-4B94-471D-A170-0D88FCD1FB54}"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7880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8"/>
            <a:ext cx="6577965" cy="666549"/>
          </a:xfrm>
        </p:spPr>
        <p:txBody>
          <a:bodyPr anchor="t">
            <a:normAutofit/>
          </a:bodyPr>
          <a:lstStyle>
            <a:lvl1pPr marL="0" indent="0" algn="l">
              <a:buNone/>
              <a:defRPr sz="180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FF9E2-52BD-4C8D-9C57-79F661DB94A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8296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A4D2E0-1EA0-4E5D-B227-151C82F645C5}" type="datetime1">
              <a:rPr lang="en-US" smtClean="0"/>
              <a:t>11/5/2017</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6516259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4" y="1413164"/>
            <a:ext cx="4190141"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8246" y="1413164"/>
            <a:ext cx="4243965"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81881F3-AB4F-4026-8B03-DBF7475676B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910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4" y="1413164"/>
            <a:ext cx="4190141"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8246" y="1413164"/>
            <a:ext cx="4243965"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81881F3-AB4F-4026-8B03-DBF7475676B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47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100" b="1" baseline="0">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100" b="1">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7F432B-3FBE-4889-963D-BF97BFBB7D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7394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0CCC04-1E76-41EE-A8AC-75AD85313D09}"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3303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974A9E-84AC-4661-9381-CC35B09E47F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1885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55829F-8847-4C2A-8DD0-690EAD78E5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257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6"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5710"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2947557"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7"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2947557"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spTree>
    <p:extLst>
      <p:ext uri="{BB962C8B-B14F-4D97-AF65-F5344CB8AC3E}">
        <p14:creationId xmlns:p14="http://schemas.microsoft.com/office/powerpoint/2010/main" val="138398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smtClean="0"/>
              <a:t>Click icon to add picture</a:t>
            </a:r>
            <a:endParaRPr lang="en-US"/>
          </a:p>
        </p:txBody>
      </p:sp>
      <p:sp>
        <p:nvSpPr>
          <p:cNvPr id="2" name="Title 1"/>
          <p:cNvSpPr>
            <a:spLocks noGrp="1"/>
          </p:cNvSpPr>
          <p:nvPr>
            <p:ph type="title" hasCustomPrompt="1"/>
          </p:nvPr>
        </p:nvSpPr>
        <p:spPr>
          <a:xfrm>
            <a:off x="640774"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9712"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a:xfrm>
            <a:off x="194913" y="6335314"/>
            <a:ext cx="2915434" cy="25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a:xfrm>
            <a:off x="3359728" y="6335314"/>
            <a:ext cx="975205"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p:cNvSpPr>
            <a:spLocks noGrp="1"/>
          </p:cNvSpPr>
          <p:nvPr>
            <p:ph type="body" sz="quarter" idx="13"/>
          </p:nvPr>
        </p:nvSpPr>
        <p:spPr>
          <a:xfrm>
            <a:off x="408709" y="2409026"/>
            <a:ext cx="3713021"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640774"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cxnSp>
        <p:nvCxnSpPr>
          <p:cNvPr id="10" name="Straight Connector 9"/>
          <p:cNvCxnSpPr/>
          <p:nvPr userDrawn="1"/>
        </p:nvCxnSpPr>
        <p:spPr>
          <a:xfrm>
            <a:off x="640775"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5"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8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7043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6370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8176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100" b="1" baseline="0">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100" b="1">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7F432B-3FBE-4889-963D-BF97BFBB7D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4841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6" y="546789"/>
            <a:ext cx="6400271" cy="4157128"/>
          </a:xfrm>
          <a:prstGeom prst="rect">
            <a:avLst/>
          </a:prstGeom>
        </p:spPr>
      </p:pic>
      <p:sp>
        <p:nvSpPr>
          <p:cNvPr id="2"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D660D7-90CE-4513-A3CE-C070B942191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276638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368D4B-3D0A-49AB-8EA2-2DC8CB4594DB}"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9"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103015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6" y="5670949"/>
            <a:ext cx="2831372" cy="724754"/>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5112661"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7" y="2642329"/>
            <a:ext cx="1155958"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64713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6" y="5670949"/>
            <a:ext cx="2831372" cy="724754"/>
          </a:xfrm>
          <a:prstGeom prst="rect">
            <a:avLst/>
          </a:prstGeom>
        </p:spPr>
      </p:pic>
      <p:sp>
        <p:nvSpPr>
          <p:cNvPr id="15"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3442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2147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2111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4D4B0C9-B47E-4B33-A656-C78D1805DA95}"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439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C228CE-C572-4AF5-9728-AA6E475873DD}"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94915" y="434112"/>
            <a:ext cx="5284561" cy="895927"/>
          </a:xfrm>
        </p:spPr>
        <p:txBody>
          <a:bodyPr tIns="182880"/>
          <a:lstStyle>
            <a:lvl1pPr>
              <a:defRPr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277142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3"/>
            <a:ext cx="7049630"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8"/>
            <a:ext cx="7049630"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6D43AC-4B94-471D-A170-0D88FCD1FB54}"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2280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8"/>
            <a:ext cx="6577965" cy="666549"/>
          </a:xfrm>
        </p:spPr>
        <p:txBody>
          <a:bodyPr anchor="t">
            <a:normAutofit/>
          </a:bodyPr>
          <a:lstStyle>
            <a:lvl1pPr marL="0" indent="0" algn="l">
              <a:buNone/>
              <a:defRPr sz="180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FF9E2-52BD-4C8D-9C57-79F661DB94A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75801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0CCC04-1E76-41EE-A8AC-75AD85313D09}"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4628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4" y="1413164"/>
            <a:ext cx="4190141"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8246" y="1413164"/>
            <a:ext cx="4243965"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81881F3-AB4F-4026-8B03-DBF7475676B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982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100" b="1" baseline="0">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100" b="1">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7F432B-3FBE-4889-963D-BF97BFBB7D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4508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0CCC04-1E76-41EE-A8AC-75AD85313D09}"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823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974A9E-84AC-4661-9381-CC35B09E47F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0122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55829F-8847-4C2A-8DD0-690EAD78E5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3106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6"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5710"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2947557"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7"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2947557"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spTree>
    <p:extLst>
      <p:ext uri="{BB962C8B-B14F-4D97-AF65-F5344CB8AC3E}">
        <p14:creationId xmlns:p14="http://schemas.microsoft.com/office/powerpoint/2010/main" val="314979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smtClean="0"/>
              <a:t>Click icon to add picture</a:t>
            </a:r>
            <a:endParaRPr lang="en-US"/>
          </a:p>
        </p:txBody>
      </p:sp>
      <p:sp>
        <p:nvSpPr>
          <p:cNvPr id="2" name="Title 1"/>
          <p:cNvSpPr>
            <a:spLocks noGrp="1"/>
          </p:cNvSpPr>
          <p:nvPr>
            <p:ph type="title" hasCustomPrompt="1"/>
          </p:nvPr>
        </p:nvSpPr>
        <p:spPr>
          <a:xfrm>
            <a:off x="640774"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9712"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a:xfrm>
            <a:off x="194913" y="6335314"/>
            <a:ext cx="2915434" cy="25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a:xfrm>
            <a:off x="3359728" y="6335314"/>
            <a:ext cx="975205"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p:cNvSpPr>
            <a:spLocks noGrp="1"/>
          </p:cNvSpPr>
          <p:nvPr>
            <p:ph type="body" sz="quarter" idx="13"/>
          </p:nvPr>
        </p:nvSpPr>
        <p:spPr>
          <a:xfrm>
            <a:off x="408709" y="2409026"/>
            <a:ext cx="3713021"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640774"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cxnSp>
        <p:nvCxnSpPr>
          <p:cNvPr id="10" name="Straight Connector 9"/>
          <p:cNvCxnSpPr/>
          <p:nvPr userDrawn="1"/>
        </p:nvCxnSpPr>
        <p:spPr>
          <a:xfrm>
            <a:off x="640775"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5"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74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8761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11764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3218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974A9E-84AC-4661-9381-CC35B09E47F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7638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6" y="546789"/>
            <a:ext cx="6400271" cy="4157128"/>
          </a:xfrm>
          <a:prstGeom prst="rect">
            <a:avLst/>
          </a:prstGeom>
        </p:spPr>
      </p:pic>
      <p:sp>
        <p:nvSpPr>
          <p:cNvPr id="2"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D660D7-90CE-4513-A3CE-C070B942191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04526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368D4B-3D0A-49AB-8EA2-2DC8CB4594DB}"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9"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83622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55829F-8847-4C2A-8DD0-690EAD78E5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2780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6"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5710"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2947557"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7"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2947557"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spTree>
    <p:extLst>
      <p:ext uri="{BB962C8B-B14F-4D97-AF65-F5344CB8AC3E}">
        <p14:creationId xmlns:p14="http://schemas.microsoft.com/office/powerpoint/2010/main" val="6889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smtClean="0"/>
              <a:t>Click icon to add picture</a:t>
            </a:r>
            <a:endParaRPr lang="en-US"/>
          </a:p>
        </p:txBody>
      </p:sp>
      <p:sp>
        <p:nvSpPr>
          <p:cNvPr id="2" name="Title 1"/>
          <p:cNvSpPr>
            <a:spLocks noGrp="1"/>
          </p:cNvSpPr>
          <p:nvPr>
            <p:ph type="title" hasCustomPrompt="1"/>
          </p:nvPr>
        </p:nvSpPr>
        <p:spPr>
          <a:xfrm>
            <a:off x="640774"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9712"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a:xfrm>
            <a:off x="194913" y="6335314"/>
            <a:ext cx="2915434" cy="25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a:xfrm>
            <a:off x="3359728" y="6335314"/>
            <a:ext cx="975205"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p:cNvSpPr>
            <a:spLocks noGrp="1"/>
          </p:cNvSpPr>
          <p:nvPr>
            <p:ph type="body" sz="quarter" idx="13"/>
          </p:nvPr>
        </p:nvSpPr>
        <p:spPr>
          <a:xfrm>
            <a:off x="408709" y="2409026"/>
            <a:ext cx="3713021"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640774"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cxnSp>
        <p:nvCxnSpPr>
          <p:cNvPr id="10" name="Straight Connector 9"/>
          <p:cNvCxnSpPr/>
          <p:nvPr userDrawn="1"/>
        </p:nvCxnSpPr>
        <p:spPr>
          <a:xfrm>
            <a:off x="640775"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5"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98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6182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1572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5151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9144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9B4E0-C19E-46DF-96CD-ED609C9E4C4F}" type="datetime1">
              <a:rPr lang="en-US" smtClean="0"/>
              <a:t>11/5/2017</a:t>
            </a:fld>
            <a:endParaRPr lang="en-US"/>
          </a:p>
        </p:txBody>
      </p:sp>
      <p:sp>
        <p:nvSpPr>
          <p:cNvPr id="5" name="Footer Placeholder 4"/>
          <p:cNvSpPr>
            <a:spLocks noGrp="1"/>
          </p:cNvSpPr>
          <p:nvPr>
            <p:ph type="ftr" sz="quarter" idx="11"/>
          </p:nvPr>
        </p:nvSpPr>
        <p:spPr/>
        <p:txBody>
          <a:bodyPr/>
          <a:lstStyle/>
          <a:p>
            <a:r>
              <a:rPr lang="en-US"/>
              <a:t>EMEA Alliance   11-12 October 2016</a:t>
            </a:r>
          </a:p>
        </p:txBody>
      </p:sp>
      <p:sp>
        <p:nvSpPr>
          <p:cNvPr id="6" name="Slide Number Placeholder 5"/>
          <p:cNvSpPr>
            <a:spLocks noGrp="1"/>
          </p:cNvSpPr>
          <p:nvPr>
            <p:ph type="sldNum" sz="quarter" idx="12"/>
          </p:nvPr>
        </p:nvSpPr>
        <p:spPr/>
        <p:txBody>
          <a:bodyPr/>
          <a:lstStyle/>
          <a:p>
            <a:fld id="{3A636B23-8F6D-4947-88AC-038BF7B2E127}"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444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6" y="546789"/>
            <a:ext cx="6400271" cy="4157128"/>
          </a:xfrm>
          <a:prstGeom prst="rect">
            <a:avLst/>
          </a:prstGeom>
        </p:spPr>
      </p:pic>
      <p:sp>
        <p:nvSpPr>
          <p:cNvPr id="2"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D660D7-90CE-4513-A3CE-C070B942191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55705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368D4B-3D0A-49AB-8EA2-2DC8CB4594DB}"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9"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269337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6" y="5670949"/>
            <a:ext cx="2831372" cy="724754"/>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5112661"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7" y="2642329"/>
            <a:ext cx="1155958"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354159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6" y="5670949"/>
            <a:ext cx="2831372" cy="724754"/>
          </a:xfrm>
          <a:prstGeom prst="rect">
            <a:avLst/>
          </a:prstGeom>
        </p:spPr>
      </p:pic>
      <p:sp>
        <p:nvSpPr>
          <p:cNvPr id="15"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8404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1422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768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4D4B0C9-B47E-4B33-A656-C78D1805DA95}"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006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C228CE-C572-4AF5-9728-AA6E475873DD}"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94915" y="434112"/>
            <a:ext cx="5284561" cy="895927"/>
          </a:xfrm>
        </p:spPr>
        <p:txBody>
          <a:bodyPr tIns="182880"/>
          <a:lstStyle>
            <a:lvl1pPr>
              <a:defRPr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235042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3"/>
            <a:ext cx="7049630"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8"/>
            <a:ext cx="7049630"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6D43AC-4B94-471D-A170-0D88FCD1FB54}"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1575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8"/>
            <a:ext cx="6577965" cy="666549"/>
          </a:xfrm>
        </p:spPr>
        <p:txBody>
          <a:bodyPr anchor="t">
            <a:normAutofit/>
          </a:bodyPr>
          <a:lstStyle>
            <a:lvl1pPr marL="0" indent="0" algn="l">
              <a:buNone/>
              <a:defRPr sz="180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FF9E2-52BD-4C8D-9C57-79F661DB94A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241955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C48F53-2059-4644-A16C-22F91FCD4BC2}" type="datetime1">
              <a:rPr lang="en-US" smtClean="0"/>
              <a:t>11/5/2017</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309997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4" y="1413164"/>
            <a:ext cx="4190141"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8246" y="1413164"/>
            <a:ext cx="4243965"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81881F3-AB4F-4026-8B03-DBF7475676B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955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100" b="1" baseline="0">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100" b="1">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7F432B-3FBE-4889-963D-BF97BFBB7D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09574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0CCC04-1E76-41EE-A8AC-75AD85313D09}"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5270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974A9E-84AC-4661-9381-CC35B09E47F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6857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55829F-8847-4C2A-8DD0-690EAD78E5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4831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6"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5710"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2947557"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7"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2947557"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spTree>
    <p:extLst>
      <p:ext uri="{BB962C8B-B14F-4D97-AF65-F5344CB8AC3E}">
        <p14:creationId xmlns:p14="http://schemas.microsoft.com/office/powerpoint/2010/main" val="196009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smtClean="0"/>
              <a:t>Click icon to add picture</a:t>
            </a:r>
            <a:endParaRPr lang="en-US"/>
          </a:p>
        </p:txBody>
      </p:sp>
      <p:sp>
        <p:nvSpPr>
          <p:cNvPr id="2" name="Title 1"/>
          <p:cNvSpPr>
            <a:spLocks noGrp="1"/>
          </p:cNvSpPr>
          <p:nvPr>
            <p:ph type="title" hasCustomPrompt="1"/>
          </p:nvPr>
        </p:nvSpPr>
        <p:spPr>
          <a:xfrm>
            <a:off x="640774"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9712"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a:xfrm>
            <a:off x="194913" y="6335314"/>
            <a:ext cx="2915434" cy="25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a:xfrm>
            <a:off x="3359728" y="6335314"/>
            <a:ext cx="975205"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p:cNvSpPr>
            <a:spLocks noGrp="1"/>
          </p:cNvSpPr>
          <p:nvPr>
            <p:ph type="body" sz="quarter" idx="13"/>
          </p:nvPr>
        </p:nvSpPr>
        <p:spPr>
          <a:xfrm>
            <a:off x="408709" y="2409026"/>
            <a:ext cx="3713021"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640774"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cxnSp>
        <p:nvCxnSpPr>
          <p:cNvPr id="10" name="Straight Connector 9"/>
          <p:cNvCxnSpPr/>
          <p:nvPr userDrawn="1"/>
        </p:nvCxnSpPr>
        <p:spPr>
          <a:xfrm>
            <a:off x="640775"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5"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94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2796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0846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6761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2">
                    <a:lumMod val="75000"/>
                  </a:schemeClr>
                </a:solidFill>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2">
                    <a:lumMod val="75000"/>
                  </a:schemeClr>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483179-5096-4C0A-ADBE-747E3A7BD9E5}" type="datetime1">
              <a:rPr lang="en-US" smtClean="0"/>
              <a:t>11/5/2017</a:t>
            </a:fld>
            <a:endParaRPr lang="en-US"/>
          </a:p>
        </p:txBody>
      </p:sp>
      <p:sp>
        <p:nvSpPr>
          <p:cNvPr id="8" name="Footer Placeholder 7"/>
          <p:cNvSpPr>
            <a:spLocks noGrp="1"/>
          </p:cNvSpPr>
          <p:nvPr>
            <p:ph type="ftr" sz="quarter" idx="11"/>
          </p:nvPr>
        </p:nvSpPr>
        <p:spPr/>
        <p:txBody>
          <a:bodyPr/>
          <a:lstStyle/>
          <a:p>
            <a:r>
              <a:rPr lang="en-US"/>
              <a:t>EMEA Alliance   11-12 October 2016</a:t>
            </a:r>
          </a:p>
        </p:txBody>
      </p:sp>
      <p:sp>
        <p:nvSpPr>
          <p:cNvPr id="9" name="Slide Number Placeholder 8"/>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22833311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6" y="546789"/>
            <a:ext cx="6400271" cy="4157128"/>
          </a:xfrm>
          <a:prstGeom prst="rect">
            <a:avLst/>
          </a:prstGeom>
        </p:spPr>
      </p:pic>
      <p:sp>
        <p:nvSpPr>
          <p:cNvPr id="2"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D660D7-90CE-4513-A3CE-C070B942191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251908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368D4B-3D0A-49AB-8EA2-2DC8CB4594DB}"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9"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95574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6" y="5670949"/>
            <a:ext cx="2831372" cy="724754"/>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5112661"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7" y="2642329"/>
            <a:ext cx="1155958"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248673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6" y="5670949"/>
            <a:ext cx="2831372" cy="724754"/>
          </a:xfrm>
          <a:prstGeom prst="rect">
            <a:avLst/>
          </a:prstGeom>
        </p:spPr>
      </p:pic>
      <p:sp>
        <p:nvSpPr>
          <p:cNvPr id="15"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02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412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470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4D4B0C9-B47E-4B33-A656-C78D1805DA95}"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6811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C228CE-C572-4AF5-9728-AA6E475873DD}"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94915" y="434112"/>
            <a:ext cx="5284561" cy="895927"/>
          </a:xfrm>
        </p:spPr>
        <p:txBody>
          <a:bodyPr tIns="182880"/>
          <a:lstStyle>
            <a:lvl1pPr>
              <a:defRPr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368743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3"/>
            <a:ext cx="7049630"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8"/>
            <a:ext cx="7049630"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6D43AC-4B94-471D-A170-0D88FCD1FB54}"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8019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8"/>
            <a:ext cx="6577965" cy="666549"/>
          </a:xfrm>
        </p:spPr>
        <p:txBody>
          <a:bodyPr anchor="t">
            <a:normAutofit/>
          </a:bodyPr>
          <a:lstStyle>
            <a:lvl1pPr marL="0" indent="0" algn="l">
              <a:buNone/>
              <a:defRPr sz="180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FF9E2-52BD-4C8D-9C57-79F661DB94A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65820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DCAA83-DA8F-4EBA-9B64-328F4C5F0E6F}" type="datetime1">
              <a:rPr lang="en-US" smtClean="0"/>
              <a:t>11/5/2017</a:t>
            </a:fld>
            <a:endParaRPr lang="en-US"/>
          </a:p>
        </p:txBody>
      </p:sp>
      <p:sp>
        <p:nvSpPr>
          <p:cNvPr id="4" name="Footer Placeholder 3"/>
          <p:cNvSpPr>
            <a:spLocks noGrp="1"/>
          </p:cNvSpPr>
          <p:nvPr>
            <p:ph type="ftr" sz="quarter" idx="11"/>
          </p:nvPr>
        </p:nvSpPr>
        <p:spPr/>
        <p:txBody>
          <a:bodyPr/>
          <a:lstStyle/>
          <a:p>
            <a:r>
              <a:rPr lang="en-US"/>
              <a:t>EMEA Alliance   11-12 October 2016</a:t>
            </a:r>
          </a:p>
        </p:txBody>
      </p:sp>
      <p:sp>
        <p:nvSpPr>
          <p:cNvPr id="5" name="Slide Number Placeholder 4"/>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4446587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4" y="1413164"/>
            <a:ext cx="4190141"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8246" y="1413164"/>
            <a:ext cx="4243965"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81881F3-AB4F-4026-8B03-DBF7475676B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2147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100" b="1" baseline="0">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100" b="1">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7F432B-3FBE-4889-963D-BF97BFBB7D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5905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0CCC04-1E76-41EE-A8AC-75AD85313D09}"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095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974A9E-84AC-4661-9381-CC35B09E47F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180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55829F-8847-4C2A-8DD0-690EAD78E5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005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6"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5710"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2947557"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7"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2947557"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spTree>
    <p:extLst>
      <p:ext uri="{BB962C8B-B14F-4D97-AF65-F5344CB8AC3E}">
        <p14:creationId xmlns:p14="http://schemas.microsoft.com/office/powerpoint/2010/main" val="207562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smtClean="0"/>
              <a:t>Click icon to add picture</a:t>
            </a:r>
            <a:endParaRPr lang="en-US"/>
          </a:p>
        </p:txBody>
      </p:sp>
      <p:sp>
        <p:nvSpPr>
          <p:cNvPr id="2" name="Title 1"/>
          <p:cNvSpPr>
            <a:spLocks noGrp="1"/>
          </p:cNvSpPr>
          <p:nvPr>
            <p:ph type="title" hasCustomPrompt="1"/>
          </p:nvPr>
        </p:nvSpPr>
        <p:spPr>
          <a:xfrm>
            <a:off x="640774"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9712"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a:xfrm>
            <a:off x="194913" y="6335314"/>
            <a:ext cx="2915434" cy="25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a:xfrm>
            <a:off x="3359728" y="6335314"/>
            <a:ext cx="975205"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p:cNvSpPr>
            <a:spLocks noGrp="1"/>
          </p:cNvSpPr>
          <p:nvPr>
            <p:ph type="body" sz="quarter" idx="13"/>
          </p:nvPr>
        </p:nvSpPr>
        <p:spPr>
          <a:xfrm>
            <a:off x="408709" y="2409026"/>
            <a:ext cx="3713021"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640774"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cxnSp>
        <p:nvCxnSpPr>
          <p:cNvPr id="10" name="Straight Connector 9"/>
          <p:cNvCxnSpPr/>
          <p:nvPr userDrawn="1"/>
        </p:nvCxnSpPr>
        <p:spPr>
          <a:xfrm>
            <a:off x="640775"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5"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65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4017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3719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732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DC89D-B047-46A3-8769-0A3F82242EA7}" type="datetime1">
              <a:rPr lang="en-US" smtClean="0"/>
              <a:t>11/5/2017</a:t>
            </a:fld>
            <a:endParaRPr lang="en-US"/>
          </a:p>
        </p:txBody>
      </p:sp>
      <p:sp>
        <p:nvSpPr>
          <p:cNvPr id="3" name="Footer Placeholder 2"/>
          <p:cNvSpPr>
            <a:spLocks noGrp="1"/>
          </p:cNvSpPr>
          <p:nvPr>
            <p:ph type="ftr" sz="quarter" idx="11"/>
          </p:nvPr>
        </p:nvSpPr>
        <p:spPr/>
        <p:txBody>
          <a:bodyPr/>
          <a:lstStyle/>
          <a:p>
            <a:r>
              <a:rPr lang="en-US"/>
              <a:t>EMEA Alliance   11-12 October 2016</a:t>
            </a:r>
          </a:p>
        </p:txBody>
      </p:sp>
      <p:sp>
        <p:nvSpPr>
          <p:cNvPr id="4" name="Slide Number Placeholder 3"/>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37796313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6" y="546789"/>
            <a:ext cx="6400271" cy="4157128"/>
          </a:xfrm>
          <a:prstGeom prst="rect">
            <a:avLst/>
          </a:prstGeom>
        </p:spPr>
      </p:pic>
      <p:sp>
        <p:nvSpPr>
          <p:cNvPr id="2"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D660D7-90CE-4513-A3CE-C070B942191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229664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368D4B-3D0A-49AB-8EA2-2DC8CB4594DB}"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9"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428372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6" y="5670949"/>
            <a:ext cx="2831372" cy="724754"/>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5112661"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7" y="2642329"/>
            <a:ext cx="1155958"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4991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6" y="5670949"/>
            <a:ext cx="2831372" cy="724754"/>
          </a:xfrm>
          <a:prstGeom prst="rect">
            <a:avLst/>
          </a:prstGeom>
        </p:spPr>
      </p:pic>
      <p:sp>
        <p:nvSpPr>
          <p:cNvPr id="15"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7099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7197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2014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4D4B0C9-B47E-4B33-A656-C78D1805DA95}"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954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C228CE-C572-4AF5-9728-AA6E475873DD}"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94915" y="434112"/>
            <a:ext cx="5284561" cy="895927"/>
          </a:xfrm>
        </p:spPr>
        <p:txBody>
          <a:bodyPr tIns="182880"/>
          <a:lstStyle>
            <a:lvl1pPr>
              <a:defRPr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328358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3"/>
            <a:ext cx="7049630"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8"/>
            <a:ext cx="7049630"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6D43AC-4B94-471D-A170-0D88FCD1FB54}"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1184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8"/>
            <a:ext cx="6577965" cy="666549"/>
          </a:xfrm>
        </p:spPr>
        <p:txBody>
          <a:bodyPr anchor="t">
            <a:normAutofit/>
          </a:bodyPr>
          <a:lstStyle>
            <a:lvl1pPr marL="0" indent="0" algn="l">
              <a:buNone/>
              <a:defRPr sz="180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FF9E2-52BD-4C8D-9C57-79F661DB94A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269316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8D5B0A-F680-40C0-9861-9349C75600E3}" type="datetime1">
              <a:rPr lang="en-US" smtClean="0"/>
              <a:t>11/5/2017</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spTree>
    <p:extLst>
      <p:ext uri="{BB962C8B-B14F-4D97-AF65-F5344CB8AC3E}">
        <p14:creationId xmlns:p14="http://schemas.microsoft.com/office/powerpoint/2010/main" val="17241413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4" y="1413164"/>
            <a:ext cx="4190141"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8246" y="1413164"/>
            <a:ext cx="4243965" cy="4590472"/>
          </a:xfrm>
        </p:spPr>
        <p:txBody>
          <a:bodyPr/>
          <a:lstStyle>
            <a:lvl1pPr marL="216689" indent="-216689">
              <a:spcBef>
                <a:spcPts val="600"/>
              </a:spcBef>
              <a:spcAft>
                <a:spcPts val="600"/>
              </a:spcAft>
              <a:buFont typeface="Wingdings" charset="2"/>
              <a:buChar char="§"/>
              <a:defRPr/>
            </a:lvl1pPr>
            <a:lvl2pPr marL="514337" indent="-171446">
              <a:spcBef>
                <a:spcPts val="600"/>
              </a:spcBef>
              <a:spcAft>
                <a:spcPts val="600"/>
              </a:spcAft>
              <a:buFont typeface="Wingdings" charset="2"/>
              <a:buChar char="§"/>
              <a:defRPr/>
            </a:lvl2pPr>
            <a:lvl3pPr marL="857228" indent="-171446">
              <a:spcBef>
                <a:spcPts val="600"/>
              </a:spcBef>
              <a:spcAft>
                <a:spcPts val="600"/>
              </a:spcAft>
              <a:buFont typeface="Wingdings" charset="2"/>
              <a:buChar char="§"/>
              <a:defRPr/>
            </a:lvl3pPr>
            <a:lvl4pPr marL="1200120" indent="-171446">
              <a:spcBef>
                <a:spcPts val="600"/>
              </a:spcBef>
              <a:spcAft>
                <a:spcPts val="600"/>
              </a:spcAft>
              <a:buFont typeface="Wingdings" charset="2"/>
              <a:buChar char="§"/>
              <a:defRPr/>
            </a:lvl4pPr>
            <a:lvl5pPr marL="1543012" indent="-171446">
              <a:spcBef>
                <a:spcPts val="600"/>
              </a:spcBef>
              <a:spcAft>
                <a:spcPts val="600"/>
              </a:spcAft>
              <a:buFont typeface="Wingdings" charset="2"/>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81881F3-AB4F-4026-8B03-DBF7475676B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0306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100" b="1" baseline="0">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100" b="1">
                <a:latin typeface="+mn-lt"/>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16689" indent="-216689">
              <a:spcBef>
                <a:spcPts val="600"/>
              </a:spcBef>
              <a:spcAft>
                <a:spcPts val="600"/>
              </a:spcAft>
              <a:buFont typeface="Wingdings" charset="2"/>
              <a:buChar char="§"/>
              <a:defRPr sz="1500"/>
            </a:lvl1pPr>
            <a:lvl2pPr marL="514337" indent="-171446">
              <a:spcBef>
                <a:spcPts val="600"/>
              </a:spcBef>
              <a:spcAft>
                <a:spcPts val="600"/>
              </a:spcAft>
              <a:buFont typeface="Wingdings" charset="2"/>
              <a:buChar char="§"/>
              <a:defRPr sz="1350"/>
            </a:lvl2pPr>
            <a:lvl3pPr marL="857228" indent="-171446">
              <a:spcBef>
                <a:spcPts val="600"/>
              </a:spcBef>
              <a:spcAft>
                <a:spcPts val="600"/>
              </a:spcAft>
              <a:buFont typeface="Wingdings" charset="2"/>
              <a:buChar char="§"/>
              <a:defRPr sz="1200"/>
            </a:lvl3pPr>
            <a:lvl4pPr marL="1200120" indent="-171446">
              <a:spcBef>
                <a:spcPts val="600"/>
              </a:spcBef>
              <a:spcAft>
                <a:spcPts val="600"/>
              </a:spcAft>
              <a:buFont typeface="Wingdings" charset="2"/>
              <a:buChar char="§"/>
              <a:defRPr sz="1050"/>
            </a:lvl4pPr>
            <a:lvl5pPr marL="1543012" indent="-171446">
              <a:spcBef>
                <a:spcPts val="600"/>
              </a:spcBef>
              <a:spcAft>
                <a:spcPts val="600"/>
              </a:spcAft>
              <a:buFont typeface="Wingdings" charset="2"/>
              <a:buChar cha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hasCustomPrompt="1"/>
          </p:nvPr>
        </p:nvSpPr>
        <p:spPr>
          <a:xfrm>
            <a:off x="194915" y="434112"/>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17F432B-3FBE-4889-963D-BF97BFBB7D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8488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10CCC04-1E76-41EE-A8AC-75AD85313D09}"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1088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3974A9E-84AC-4661-9381-CC35B09E47F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7324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55829F-8847-4C2A-8DD0-690EAD78E53F}"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9105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6"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5710"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12" name="Straight Connector 11"/>
          <p:cNvCxnSpPr/>
          <p:nvPr userDrawn="1"/>
        </p:nvCxnSpPr>
        <p:spPr>
          <a:xfrm>
            <a:off x="2947557"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7"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10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2947557"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spTree>
    <p:extLst>
      <p:ext uri="{BB962C8B-B14F-4D97-AF65-F5344CB8AC3E}">
        <p14:creationId xmlns:p14="http://schemas.microsoft.com/office/powerpoint/2010/main" val="239125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smtClean="0"/>
              <a:t>Click icon to add picture</a:t>
            </a:r>
            <a:endParaRPr lang="en-US"/>
          </a:p>
        </p:txBody>
      </p:sp>
      <p:sp>
        <p:nvSpPr>
          <p:cNvPr id="2" name="Title 1"/>
          <p:cNvSpPr>
            <a:spLocks noGrp="1"/>
          </p:cNvSpPr>
          <p:nvPr>
            <p:ph type="title" hasCustomPrompt="1"/>
          </p:nvPr>
        </p:nvSpPr>
        <p:spPr>
          <a:xfrm>
            <a:off x="640774" y="1237675"/>
            <a:ext cx="3248891" cy="910202"/>
          </a:xfrm>
        </p:spPr>
        <p:txBody>
          <a:bodyPr anchor="b">
            <a:normAutofit/>
          </a:bodyPr>
          <a:lstStyle>
            <a:lvl1pPr algn="ctr">
              <a:defRPr sz="2100" cap="all" baseline="0"/>
            </a:lvl1pPr>
          </a:lstStyle>
          <a:p>
            <a:r>
              <a:rPr lang="en-US" dirty="0"/>
              <a:t>CONTEXT or THEME</a:t>
            </a:r>
          </a:p>
        </p:txBody>
      </p:sp>
      <p:sp>
        <p:nvSpPr>
          <p:cNvPr id="3" name="Date Placeholder 2"/>
          <p:cNvSpPr>
            <a:spLocks noGrp="1"/>
          </p:cNvSpPr>
          <p:nvPr>
            <p:ph type="dt" sz="half" idx="10"/>
          </p:nvPr>
        </p:nvSpPr>
        <p:spPr>
          <a:xfrm>
            <a:off x="8019712"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a:xfrm>
            <a:off x="194913" y="6335314"/>
            <a:ext cx="2915434" cy="25033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a:xfrm>
            <a:off x="3359728" y="6335314"/>
            <a:ext cx="975205"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 Placeholder 14"/>
          <p:cNvSpPr>
            <a:spLocks noGrp="1"/>
          </p:cNvSpPr>
          <p:nvPr>
            <p:ph type="body" sz="quarter" idx="13"/>
          </p:nvPr>
        </p:nvSpPr>
        <p:spPr>
          <a:xfrm>
            <a:off x="408709" y="2409026"/>
            <a:ext cx="3713021" cy="2114550"/>
          </a:xfrm>
        </p:spPr>
        <p:txBody>
          <a:bodyPr anchor="ctr">
            <a:normAutofit/>
          </a:bodyPr>
          <a:lstStyle>
            <a:lvl1pPr marL="0" indent="0" algn="ctr">
              <a:lnSpc>
                <a:spcPct val="100000"/>
              </a:lnSpc>
              <a:buNone/>
              <a:defRPr sz="1650"/>
            </a:lvl1pPr>
            <a:lvl2pPr algn="ctr">
              <a:defRPr/>
            </a:lvl2pPr>
            <a:lvl3pPr algn="ctr">
              <a:defRPr/>
            </a:lvl3pPr>
            <a:lvl4pPr algn="ctr">
              <a:defRPr/>
            </a:lvl4pPr>
            <a:lvl5pPr algn="ctr">
              <a:defRPr/>
            </a:lvl5pPr>
          </a:lstStyle>
          <a:p>
            <a:pPr lvl="0"/>
            <a:r>
              <a:rPr lang="en-US" smtClean="0"/>
              <a:t>Click to edit Master text styles</a:t>
            </a:r>
          </a:p>
        </p:txBody>
      </p:sp>
      <p:sp>
        <p:nvSpPr>
          <p:cNvPr id="17" name="Text Placeholder 16"/>
          <p:cNvSpPr>
            <a:spLocks noGrp="1"/>
          </p:cNvSpPr>
          <p:nvPr>
            <p:ph type="body" sz="quarter" idx="14"/>
          </p:nvPr>
        </p:nvSpPr>
        <p:spPr>
          <a:xfrm>
            <a:off x="640774" y="4784730"/>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9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smtClean="0"/>
              <a:t>Click to edit Master text styles</a:t>
            </a:r>
          </a:p>
        </p:txBody>
      </p:sp>
      <p:cxnSp>
        <p:nvCxnSpPr>
          <p:cNvPr id="10" name="Straight Connector 9"/>
          <p:cNvCxnSpPr/>
          <p:nvPr userDrawn="1"/>
        </p:nvCxnSpPr>
        <p:spPr>
          <a:xfrm>
            <a:off x="640775"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5"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6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3719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1853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4" y="3461559"/>
            <a:ext cx="6803231" cy="598488"/>
          </a:xfrm>
        </p:spPr>
        <p:txBody>
          <a:bodyPr>
            <a:normAutofit/>
          </a:bodyPr>
          <a:lstStyle>
            <a:lvl1pPr marL="0" indent="0" algn="ctr">
              <a:buNone/>
              <a:defRPr sz="2400">
                <a:solidFill>
                  <a:schemeClr val="bg1"/>
                </a:solidFill>
              </a:defRPr>
            </a:lvl1pPr>
            <a:lvl2pPr marL="342892" indent="0" algn="ctr">
              <a:buNone/>
              <a:defRPr/>
            </a:lvl2pPr>
            <a:lvl3pPr marL="685783" indent="0" algn="ctr">
              <a:buNone/>
              <a:defRPr/>
            </a:lvl3pPr>
            <a:lvl4pPr marL="1028675" indent="0" algn="ctr">
              <a:buNone/>
              <a:defRPr/>
            </a:lvl4pPr>
            <a:lvl5pPr marL="1371566"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6" y="2382986"/>
            <a:ext cx="8677297" cy="1046019"/>
          </a:xfrm>
        </p:spPr>
        <p:txBody>
          <a:bodyPr anchor="b">
            <a:normAutofit/>
          </a:bodyPr>
          <a:lstStyle>
            <a:lvl1pPr algn="ctr">
              <a:defRPr sz="45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4"/>
            <a:ext cx="885836" cy="250337"/>
          </a:xfrm>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801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2">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0000"/>
                    <a:lumOff val="1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B8CAD8-B1D4-46FB-88BA-BCC58048783E}" type="datetime1">
              <a:rPr lang="en-US" smtClean="0"/>
              <a:t>11/5/2017</a:t>
            </a:fld>
            <a:endParaRPr lang="en-US"/>
          </a:p>
        </p:txBody>
      </p:sp>
      <p:sp>
        <p:nvSpPr>
          <p:cNvPr id="6" name="Footer Placeholder 5"/>
          <p:cNvSpPr>
            <a:spLocks noGrp="1"/>
          </p:cNvSpPr>
          <p:nvPr>
            <p:ph type="ftr" sz="quarter" idx="11"/>
          </p:nvPr>
        </p:nvSpPr>
        <p:spPr/>
        <p:txBody>
          <a:bodyPr/>
          <a:lstStyle/>
          <a:p>
            <a:r>
              <a:rPr lang="en-US"/>
              <a:t>EMEA Alliance   11-12 October 2016</a:t>
            </a:r>
          </a:p>
        </p:txBody>
      </p:sp>
      <p:sp>
        <p:nvSpPr>
          <p:cNvPr id="7" name="Slide Number Placeholder 6"/>
          <p:cNvSpPr>
            <a:spLocks noGrp="1"/>
          </p:cNvSpPr>
          <p:nvPr>
            <p:ph type="sldNum" sz="quarter" idx="12"/>
          </p:nvPr>
        </p:nvSpPr>
        <p:spPr/>
        <p:txBody>
          <a:bodyPr/>
          <a:lstStyle/>
          <a:p>
            <a:fld id="{3A636B23-8F6D-4947-88AC-038BF7B2E127}" type="slidenum">
              <a:rPr lang="en-US" smtClean="0"/>
              <a:t>‹#›</a:t>
            </a:fld>
            <a:endParaRPr lang="en-US"/>
          </a:p>
        </p:txBody>
      </p:sp>
      <p:cxnSp>
        <p:nvCxnSpPr>
          <p:cNvPr id="9" name="Straight Connector 8"/>
          <p:cNvCxnSpPr/>
          <p:nvPr/>
        </p:nvCxnSpPr>
        <p:spPr>
          <a:xfrm flipV="1">
            <a:off x="629013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4699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6" y="546789"/>
            <a:ext cx="6400271" cy="4157128"/>
          </a:xfrm>
          <a:prstGeom prst="rect">
            <a:avLst/>
          </a:prstGeom>
        </p:spPr>
      </p:pic>
      <p:sp>
        <p:nvSpPr>
          <p:cNvPr id="2"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D660D7-90CE-4513-A3CE-C070B9421917}"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29119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A368D4B-3D0A-49AB-8EA2-2DC8CB4594DB}"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9"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1" y="4581241"/>
            <a:ext cx="8158163" cy="1597891"/>
          </a:xfrm>
          <a:noFill/>
        </p:spPr>
        <p:txBody>
          <a:bodyPr wrap="square" rtlCol="0" anchor="ctr" anchorCtr="1">
            <a:noAutofit/>
          </a:bodyPr>
          <a:lstStyle>
            <a:lvl1pPr algn="ctr">
              <a:defRPr lang="en-US" sz="135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340680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6" y="5670949"/>
            <a:ext cx="2831372" cy="724754"/>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5112661"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7" y="2642329"/>
            <a:ext cx="1155958"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4559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6" y="5670949"/>
            <a:ext cx="2831372" cy="724754"/>
          </a:xfrm>
          <a:prstGeom prst="rect">
            <a:avLst/>
          </a:prstGeom>
        </p:spPr>
      </p:pic>
      <p:sp>
        <p:nvSpPr>
          <p:cNvPr id="15" name="Footer Placeholder 7"/>
          <p:cNvSpPr>
            <a:spLocks noGrp="1"/>
          </p:cNvSpPr>
          <p:nvPr>
            <p:ph type="ftr" sz="quarter" idx="11"/>
          </p:nvPr>
        </p:nvSpPr>
        <p:spPr>
          <a:xfrm>
            <a:off x="4538777" y="6377236"/>
            <a:ext cx="3220281"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2320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2" name="Title 1"/>
          <p:cNvSpPr>
            <a:spLocks noGrp="1"/>
          </p:cNvSpPr>
          <p:nvPr>
            <p:ph type="ctrTitle" hasCustomPrompt="1"/>
          </p:nvPr>
        </p:nvSpPr>
        <p:spPr>
          <a:xfrm>
            <a:off x="339558" y="1028944"/>
            <a:ext cx="6519149" cy="1474115"/>
          </a:xfrm>
        </p:spPr>
        <p:txBody>
          <a:bodyPr lIns="0" anchor="b">
            <a:noAutofit/>
          </a:bodyPr>
          <a:lstStyle>
            <a:lvl1pPr algn="l">
              <a:defRPr sz="405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3179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smtClean="0"/>
              <a:t>Click icon to add picture</a:t>
            </a:r>
            <a:endParaRPr lang="en-US"/>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33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6"/>
            <a:ext cx="4114682" cy="666549"/>
          </a:xfrm>
        </p:spPr>
        <p:txBody>
          <a:bodyPr lIns="0" anchor="t">
            <a:normAutofit/>
          </a:bodyPr>
          <a:lstStyle>
            <a:lvl1pPr marL="0" indent="0" algn="l">
              <a:buNone/>
              <a:defRPr sz="1500" b="0">
                <a:solidFill>
                  <a:schemeClr val="bg1">
                    <a:lumMod val="8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825">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318C6E2-4AA5-436E-9815-715E9B2235FA}" type="datetime1">
              <a:rPr kumimoji="0" lang="en-US" sz="825"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825"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6" y="5680661"/>
            <a:ext cx="2770751" cy="717639"/>
          </a:xfrm>
          <a:prstGeom prst="rect">
            <a:avLst/>
          </a:prstGeom>
        </p:spPr>
      </p:pic>
      <p:sp>
        <p:nvSpPr>
          <p:cNvPr id="16" name="Footer Placeholder 7"/>
          <p:cNvSpPr>
            <a:spLocks noGrp="1"/>
          </p:cNvSpPr>
          <p:nvPr>
            <p:ph type="ftr" sz="quarter" idx="11"/>
          </p:nvPr>
        </p:nvSpPr>
        <p:spPr>
          <a:xfrm>
            <a:off x="4538777" y="6377236"/>
            <a:ext cx="3220281"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Slide Number Placeholder 8"/>
          <p:cNvSpPr>
            <a:spLocks noGrp="1"/>
          </p:cNvSpPr>
          <p:nvPr>
            <p:ph type="sldNum" sz="quarter" idx="12"/>
          </p:nvPr>
        </p:nvSpPr>
        <p:spPr>
          <a:xfrm>
            <a:off x="7947380" y="6377236"/>
            <a:ext cx="829360" cy="250337"/>
          </a:xfrm>
        </p:spPr>
        <p:txBody>
          <a:bodyPr/>
          <a:lstStyle>
            <a:lvl1pPr algn="ct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9107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4D4B0C9-B47E-4B33-A656-C78D1805DA95}"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4137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75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75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8C228CE-C572-4AF5-9728-AA6E475873DD}"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Title 3"/>
          <p:cNvSpPr>
            <a:spLocks noGrp="1"/>
          </p:cNvSpPr>
          <p:nvPr>
            <p:ph type="title"/>
          </p:nvPr>
        </p:nvSpPr>
        <p:spPr>
          <a:xfrm>
            <a:off x="194915" y="434112"/>
            <a:ext cx="5284561" cy="895927"/>
          </a:xfrm>
        </p:spPr>
        <p:txBody>
          <a:bodyPr tIns="182880"/>
          <a:lstStyle>
            <a:lvl1pPr>
              <a:defRPr cap="all" baseline="0"/>
            </a:lvl1pPr>
          </a:lstStyle>
          <a:p>
            <a:r>
              <a:rPr lang="en-US" smtClean="0"/>
              <a:t>Click to edit Master title style</a:t>
            </a:r>
            <a:endParaRPr lang="en-US" dirty="0"/>
          </a:p>
        </p:txBody>
      </p:sp>
    </p:spTree>
    <p:extLst>
      <p:ext uri="{BB962C8B-B14F-4D97-AF65-F5344CB8AC3E}">
        <p14:creationId xmlns:p14="http://schemas.microsoft.com/office/powerpoint/2010/main" val="87738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3"/>
            <a:ext cx="7049630" cy="2852737"/>
          </a:xfrm>
        </p:spPr>
        <p:txBody>
          <a:bodyPr anchor="b">
            <a:normAutofit/>
          </a:bodyPr>
          <a:lstStyle>
            <a:lvl1pPr algn="l">
              <a:defRPr sz="3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8"/>
            <a:ext cx="7049630" cy="1500187"/>
          </a:xfrm>
        </p:spPr>
        <p:txBody>
          <a:bodyPr>
            <a:normAutofit/>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6D43AC-4B94-471D-A170-0D88FCD1FB54}"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024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3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8"/>
            <a:ext cx="6577965" cy="666549"/>
          </a:xfrm>
        </p:spPr>
        <p:txBody>
          <a:bodyPr anchor="t">
            <a:normAutofit/>
          </a:bodyPr>
          <a:lstStyle>
            <a:lvl1pPr marL="0" indent="0" algn="l">
              <a:buNone/>
              <a:defRPr sz="1800">
                <a:solidFill>
                  <a:schemeClr val="tx1">
                    <a:lumMod val="50000"/>
                    <a:lumOff val="50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EFF9E2-52BD-4C8D-9C57-79F661DB94A1}"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9514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 Type="http://schemas.openxmlformats.org/officeDocument/2006/relationships/slideLayout" Target="../slideLayouts/slideLayout174.xml"/><Relationship Id="rId21" Type="http://schemas.openxmlformats.org/officeDocument/2006/relationships/theme" Target="../theme/theme10.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slideLayout" Target="../slideLayouts/slideLayout209.xml"/><Relationship Id="rId3" Type="http://schemas.openxmlformats.org/officeDocument/2006/relationships/slideLayout" Target="../slideLayouts/slideLayout194.xml"/><Relationship Id="rId21" Type="http://schemas.openxmlformats.org/officeDocument/2006/relationships/theme" Target="../theme/theme11.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20" Type="http://schemas.openxmlformats.org/officeDocument/2006/relationships/slideLayout" Target="../slideLayouts/slideLayout211.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19" Type="http://schemas.openxmlformats.org/officeDocument/2006/relationships/slideLayout" Target="../slideLayouts/slideLayout210.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 Id="rId22"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slideLayout" Target="../slideLayouts/slideLayout224.xml"/><Relationship Id="rId18" Type="http://schemas.openxmlformats.org/officeDocument/2006/relationships/slideLayout" Target="../slideLayouts/slideLayout229.xml"/><Relationship Id="rId3" Type="http://schemas.openxmlformats.org/officeDocument/2006/relationships/slideLayout" Target="../slideLayouts/slideLayout214.xml"/><Relationship Id="rId21" Type="http://schemas.openxmlformats.org/officeDocument/2006/relationships/theme" Target="../theme/theme12.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17" Type="http://schemas.openxmlformats.org/officeDocument/2006/relationships/slideLayout" Target="../slideLayouts/slideLayout228.xml"/><Relationship Id="rId2" Type="http://schemas.openxmlformats.org/officeDocument/2006/relationships/slideLayout" Target="../slideLayouts/slideLayout213.xml"/><Relationship Id="rId16" Type="http://schemas.openxmlformats.org/officeDocument/2006/relationships/slideLayout" Target="../slideLayouts/slideLayout227.xml"/><Relationship Id="rId20" Type="http://schemas.openxmlformats.org/officeDocument/2006/relationships/slideLayout" Target="../slideLayouts/slideLayout231.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5" Type="http://schemas.openxmlformats.org/officeDocument/2006/relationships/slideLayout" Target="../slideLayouts/slideLayout226.xml"/><Relationship Id="rId10" Type="http://schemas.openxmlformats.org/officeDocument/2006/relationships/slideLayout" Target="../slideLayouts/slideLayout221.xml"/><Relationship Id="rId19" Type="http://schemas.openxmlformats.org/officeDocument/2006/relationships/slideLayout" Target="../slideLayouts/slideLayout230.xml"/><Relationship Id="rId4" Type="http://schemas.openxmlformats.org/officeDocument/2006/relationships/slideLayout" Target="../slideLayouts/slideLayout215.xml"/><Relationship Id="rId9" Type="http://schemas.openxmlformats.org/officeDocument/2006/relationships/slideLayout" Target="../slideLayouts/slideLayout220.xml"/><Relationship Id="rId14" Type="http://schemas.openxmlformats.org/officeDocument/2006/relationships/slideLayout" Target="../slideLayouts/slideLayout225.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theme" Target="../theme/theme5.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theme" Target="../theme/theme6.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theme" Target="../theme/theme7.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 Type="http://schemas.openxmlformats.org/officeDocument/2006/relationships/slideLayout" Target="../slideLayouts/slideLayout134.xml"/><Relationship Id="rId21" Type="http://schemas.openxmlformats.org/officeDocument/2006/relationships/theme" Target="../theme/theme8.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theme" Target="../theme/theme9.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0177AAE-44FF-497A-81DD-75D90C54B430}" type="datetime1">
              <a:rPr lang="en-US" smtClean="0"/>
              <a:t>11/5/2017</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r>
              <a:rPr lang="en-US"/>
              <a:t>EMEA Alliance   11-12 October 2016</a:t>
            </a:r>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3A636B23-8F6D-4947-88AC-038BF7B2E127}"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06544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dt="0"/>
  <p:txStyles>
    <p:titleStyle>
      <a:lvl1pPr algn="l" defTabSz="914377" rtl="0" eaLnBrk="1" latinLnBrk="0" hangingPunct="1">
        <a:lnSpc>
          <a:spcPct val="80000"/>
        </a:lnSpc>
        <a:spcBef>
          <a:spcPct val="0"/>
        </a:spcBef>
        <a:buNone/>
        <a:defRPr sz="4400" kern="1200" cap="all" spc="100" baseline="0">
          <a:solidFill>
            <a:schemeClr val="tx1">
              <a:lumMod val="90000"/>
              <a:lumOff val="10000"/>
            </a:schemeClr>
          </a:solidFill>
          <a:latin typeface="+mj-lt"/>
          <a:ea typeface="+mj-ea"/>
          <a:cs typeface="+mj-cs"/>
        </a:defRPr>
      </a:lvl1pPr>
    </p:titleStyle>
    <p:body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4"/>
            <a:ext cx="2060466" cy="527423"/>
          </a:xfrm>
          <a:prstGeom prst="rect">
            <a:avLst/>
          </a:prstGeom>
        </p:spPr>
      </p:pic>
      <p:sp>
        <p:nvSpPr>
          <p:cNvPr id="2" name="Title Placeholder 1"/>
          <p:cNvSpPr>
            <a:spLocks noGrp="1"/>
          </p:cNvSpPr>
          <p:nvPr>
            <p:ph type="title"/>
          </p:nvPr>
        </p:nvSpPr>
        <p:spPr>
          <a:xfrm>
            <a:off x="194915" y="434112"/>
            <a:ext cx="8677297" cy="895927"/>
          </a:xfrm>
          <a:prstGeom prst="rect">
            <a:avLst/>
          </a:prstGeom>
        </p:spPr>
        <p:txBody>
          <a:bodyPr vert="horz" lIns="91440" tIns="9144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914" y="1413167"/>
            <a:ext cx="8677297" cy="459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88565" y="6335314"/>
            <a:ext cx="1003664"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3"/>
          </p:nvPr>
        </p:nvSpPr>
        <p:spPr>
          <a:xfrm>
            <a:off x="194913" y="6335314"/>
            <a:ext cx="3919888"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4191000" y="6335314"/>
            <a:ext cx="877711"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253777676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89" indent="-216689" algn="l" defTabSz="685783"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4"/>
            <a:ext cx="2060466" cy="527423"/>
          </a:xfrm>
          <a:prstGeom prst="rect">
            <a:avLst/>
          </a:prstGeom>
        </p:spPr>
      </p:pic>
      <p:sp>
        <p:nvSpPr>
          <p:cNvPr id="2" name="Title Placeholder 1"/>
          <p:cNvSpPr>
            <a:spLocks noGrp="1"/>
          </p:cNvSpPr>
          <p:nvPr>
            <p:ph type="title"/>
          </p:nvPr>
        </p:nvSpPr>
        <p:spPr>
          <a:xfrm>
            <a:off x="194915" y="434112"/>
            <a:ext cx="8677297" cy="895927"/>
          </a:xfrm>
          <a:prstGeom prst="rect">
            <a:avLst/>
          </a:prstGeom>
        </p:spPr>
        <p:txBody>
          <a:bodyPr vert="horz" lIns="91440" tIns="9144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914" y="1413167"/>
            <a:ext cx="8677297" cy="459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88565" y="6335314"/>
            <a:ext cx="1003664"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3"/>
          </p:nvPr>
        </p:nvSpPr>
        <p:spPr>
          <a:xfrm>
            <a:off x="194913" y="6335314"/>
            <a:ext cx="3919888"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4191000" y="6335314"/>
            <a:ext cx="877711"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61990460"/>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89" indent="-216689" algn="l" defTabSz="685783"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4"/>
            <a:ext cx="2060466" cy="527423"/>
          </a:xfrm>
          <a:prstGeom prst="rect">
            <a:avLst/>
          </a:prstGeom>
        </p:spPr>
      </p:pic>
      <p:sp>
        <p:nvSpPr>
          <p:cNvPr id="2" name="Title Placeholder 1"/>
          <p:cNvSpPr>
            <a:spLocks noGrp="1"/>
          </p:cNvSpPr>
          <p:nvPr>
            <p:ph type="title"/>
          </p:nvPr>
        </p:nvSpPr>
        <p:spPr>
          <a:xfrm>
            <a:off x="194915" y="434112"/>
            <a:ext cx="8677297" cy="895927"/>
          </a:xfrm>
          <a:prstGeom prst="rect">
            <a:avLst/>
          </a:prstGeom>
        </p:spPr>
        <p:txBody>
          <a:bodyPr vert="horz" lIns="91440" tIns="9144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914" y="1413167"/>
            <a:ext cx="8677297" cy="459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88565" y="6335314"/>
            <a:ext cx="1003664"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3"/>
          </p:nvPr>
        </p:nvSpPr>
        <p:spPr>
          <a:xfrm>
            <a:off x="194913" y="6335314"/>
            <a:ext cx="3919888"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4191000" y="6335314"/>
            <a:ext cx="877711"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76707485"/>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89" indent="-216689" algn="l" defTabSz="685783"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4"/>
            <a:ext cx="2060466" cy="527423"/>
          </a:xfrm>
          <a:prstGeom prst="rect">
            <a:avLst/>
          </a:prstGeom>
        </p:spPr>
      </p:pic>
      <p:sp>
        <p:nvSpPr>
          <p:cNvPr id="2" name="Title Placeholder 1"/>
          <p:cNvSpPr>
            <a:spLocks noGrp="1"/>
          </p:cNvSpPr>
          <p:nvPr>
            <p:ph type="title"/>
          </p:nvPr>
        </p:nvSpPr>
        <p:spPr>
          <a:xfrm>
            <a:off x="194915" y="434112"/>
            <a:ext cx="8677297" cy="895927"/>
          </a:xfrm>
          <a:prstGeom prst="rect">
            <a:avLst/>
          </a:prstGeom>
        </p:spPr>
        <p:txBody>
          <a:bodyPr vert="horz" lIns="91440" tIns="9144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914" y="1413167"/>
            <a:ext cx="8677297" cy="459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88565" y="6335314"/>
            <a:ext cx="1003664"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3"/>
          </p:nvPr>
        </p:nvSpPr>
        <p:spPr>
          <a:xfrm>
            <a:off x="194913" y="6335314"/>
            <a:ext cx="3919888"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4191000" y="6335314"/>
            <a:ext cx="877711"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241740021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89" indent="-216689" algn="l" defTabSz="685783"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4"/>
            <a:ext cx="2060466" cy="527423"/>
          </a:xfrm>
          <a:prstGeom prst="rect">
            <a:avLst/>
          </a:prstGeom>
        </p:spPr>
      </p:pic>
      <p:sp>
        <p:nvSpPr>
          <p:cNvPr id="2" name="Title Placeholder 1"/>
          <p:cNvSpPr>
            <a:spLocks noGrp="1"/>
          </p:cNvSpPr>
          <p:nvPr>
            <p:ph type="title"/>
          </p:nvPr>
        </p:nvSpPr>
        <p:spPr>
          <a:xfrm>
            <a:off x="194915" y="434112"/>
            <a:ext cx="8677297" cy="895927"/>
          </a:xfrm>
          <a:prstGeom prst="rect">
            <a:avLst/>
          </a:prstGeom>
        </p:spPr>
        <p:txBody>
          <a:bodyPr vert="horz" lIns="91440" tIns="9144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914" y="1413167"/>
            <a:ext cx="8677297" cy="459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88565" y="6335314"/>
            <a:ext cx="1003664"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3"/>
          </p:nvPr>
        </p:nvSpPr>
        <p:spPr>
          <a:xfrm>
            <a:off x="194913" y="6335314"/>
            <a:ext cx="3919888"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4191000" y="6335314"/>
            <a:ext cx="877711"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50777469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89" indent="-216689" algn="l" defTabSz="685783"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4"/>
            <a:ext cx="2060466" cy="527423"/>
          </a:xfrm>
          <a:prstGeom prst="rect">
            <a:avLst/>
          </a:prstGeom>
        </p:spPr>
      </p:pic>
      <p:sp>
        <p:nvSpPr>
          <p:cNvPr id="2" name="Title Placeholder 1"/>
          <p:cNvSpPr>
            <a:spLocks noGrp="1"/>
          </p:cNvSpPr>
          <p:nvPr>
            <p:ph type="title"/>
          </p:nvPr>
        </p:nvSpPr>
        <p:spPr>
          <a:xfrm>
            <a:off x="194915" y="434112"/>
            <a:ext cx="8677297" cy="895927"/>
          </a:xfrm>
          <a:prstGeom prst="rect">
            <a:avLst/>
          </a:prstGeom>
        </p:spPr>
        <p:txBody>
          <a:bodyPr vert="horz" lIns="91440" tIns="9144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914" y="1413167"/>
            <a:ext cx="8677297" cy="459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88565" y="6335314"/>
            <a:ext cx="1003664"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3"/>
          </p:nvPr>
        </p:nvSpPr>
        <p:spPr>
          <a:xfrm>
            <a:off x="194913" y="6335314"/>
            <a:ext cx="3919888"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4191000" y="6335314"/>
            <a:ext cx="877711"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36906616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89" indent="-216689" algn="l" defTabSz="685783"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4"/>
            <a:ext cx="2060466" cy="527423"/>
          </a:xfrm>
          <a:prstGeom prst="rect">
            <a:avLst/>
          </a:prstGeom>
        </p:spPr>
      </p:pic>
      <p:sp>
        <p:nvSpPr>
          <p:cNvPr id="2" name="Title Placeholder 1"/>
          <p:cNvSpPr>
            <a:spLocks noGrp="1"/>
          </p:cNvSpPr>
          <p:nvPr>
            <p:ph type="title"/>
          </p:nvPr>
        </p:nvSpPr>
        <p:spPr>
          <a:xfrm>
            <a:off x="194915" y="434112"/>
            <a:ext cx="8677297" cy="895927"/>
          </a:xfrm>
          <a:prstGeom prst="rect">
            <a:avLst/>
          </a:prstGeom>
        </p:spPr>
        <p:txBody>
          <a:bodyPr vert="horz" lIns="91440" tIns="9144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914" y="1413167"/>
            <a:ext cx="8677297" cy="459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88565" y="6335314"/>
            <a:ext cx="1003664"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3"/>
          </p:nvPr>
        </p:nvSpPr>
        <p:spPr>
          <a:xfrm>
            <a:off x="194913" y="6335314"/>
            <a:ext cx="3919888"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4191000" y="6335314"/>
            <a:ext cx="877711"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2252853141"/>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89" indent="-216689" algn="l" defTabSz="685783"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4"/>
            <a:ext cx="2060466" cy="527423"/>
          </a:xfrm>
          <a:prstGeom prst="rect">
            <a:avLst/>
          </a:prstGeom>
        </p:spPr>
      </p:pic>
      <p:sp>
        <p:nvSpPr>
          <p:cNvPr id="2" name="Title Placeholder 1"/>
          <p:cNvSpPr>
            <a:spLocks noGrp="1"/>
          </p:cNvSpPr>
          <p:nvPr>
            <p:ph type="title"/>
          </p:nvPr>
        </p:nvSpPr>
        <p:spPr>
          <a:xfrm>
            <a:off x="194915" y="434112"/>
            <a:ext cx="8677297" cy="895927"/>
          </a:xfrm>
          <a:prstGeom prst="rect">
            <a:avLst/>
          </a:prstGeom>
        </p:spPr>
        <p:txBody>
          <a:bodyPr vert="horz" lIns="91440" tIns="9144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914" y="1413167"/>
            <a:ext cx="8677297" cy="459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88565" y="6335314"/>
            <a:ext cx="1003664"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3"/>
          </p:nvPr>
        </p:nvSpPr>
        <p:spPr>
          <a:xfrm>
            <a:off x="194913" y="6335314"/>
            <a:ext cx="3919888"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4191000" y="6335314"/>
            <a:ext cx="877711"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2636858999"/>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89" indent="-216689" algn="l" defTabSz="685783"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4"/>
            <a:ext cx="2060466" cy="527423"/>
          </a:xfrm>
          <a:prstGeom prst="rect">
            <a:avLst/>
          </a:prstGeom>
        </p:spPr>
      </p:pic>
      <p:sp>
        <p:nvSpPr>
          <p:cNvPr id="2" name="Title Placeholder 1"/>
          <p:cNvSpPr>
            <a:spLocks noGrp="1"/>
          </p:cNvSpPr>
          <p:nvPr>
            <p:ph type="title"/>
          </p:nvPr>
        </p:nvSpPr>
        <p:spPr>
          <a:xfrm>
            <a:off x="194915" y="434112"/>
            <a:ext cx="8677297" cy="895927"/>
          </a:xfrm>
          <a:prstGeom prst="rect">
            <a:avLst/>
          </a:prstGeom>
        </p:spPr>
        <p:txBody>
          <a:bodyPr vert="horz" lIns="91440" tIns="9144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914" y="1413167"/>
            <a:ext cx="8677297" cy="459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88565" y="6335314"/>
            <a:ext cx="1003664"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3"/>
          </p:nvPr>
        </p:nvSpPr>
        <p:spPr>
          <a:xfrm>
            <a:off x="194913" y="6335314"/>
            <a:ext cx="3919888"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4191000" y="6335314"/>
            <a:ext cx="877711"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3245560616"/>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89" indent="-216689" algn="l" defTabSz="685783"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4"/>
            <a:ext cx="2060466" cy="527423"/>
          </a:xfrm>
          <a:prstGeom prst="rect">
            <a:avLst/>
          </a:prstGeom>
        </p:spPr>
      </p:pic>
      <p:sp>
        <p:nvSpPr>
          <p:cNvPr id="2" name="Title Placeholder 1"/>
          <p:cNvSpPr>
            <a:spLocks noGrp="1"/>
          </p:cNvSpPr>
          <p:nvPr>
            <p:ph type="title"/>
          </p:nvPr>
        </p:nvSpPr>
        <p:spPr>
          <a:xfrm>
            <a:off x="194915" y="434112"/>
            <a:ext cx="8677297" cy="895927"/>
          </a:xfrm>
          <a:prstGeom prst="rect">
            <a:avLst/>
          </a:prstGeom>
        </p:spPr>
        <p:txBody>
          <a:bodyPr vert="horz" lIns="91440" tIns="9144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914" y="1413167"/>
            <a:ext cx="8677297" cy="459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88565" y="6335314"/>
            <a:ext cx="1003664"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3"/>
          </p:nvPr>
        </p:nvSpPr>
        <p:spPr>
          <a:xfrm>
            <a:off x="194913" y="6335314"/>
            <a:ext cx="3919888"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4191000" y="6335314"/>
            <a:ext cx="877711"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3934851502"/>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89" indent="-216689" algn="l" defTabSz="685783"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4"/>
            <a:ext cx="2060466" cy="527423"/>
          </a:xfrm>
          <a:prstGeom prst="rect">
            <a:avLst/>
          </a:prstGeom>
        </p:spPr>
      </p:pic>
      <p:sp>
        <p:nvSpPr>
          <p:cNvPr id="2" name="Title Placeholder 1"/>
          <p:cNvSpPr>
            <a:spLocks noGrp="1"/>
          </p:cNvSpPr>
          <p:nvPr>
            <p:ph type="title"/>
          </p:nvPr>
        </p:nvSpPr>
        <p:spPr>
          <a:xfrm>
            <a:off x="194915" y="434112"/>
            <a:ext cx="8677297" cy="895927"/>
          </a:xfrm>
          <a:prstGeom prst="rect">
            <a:avLst/>
          </a:prstGeom>
        </p:spPr>
        <p:txBody>
          <a:bodyPr vert="horz" lIns="91440" tIns="9144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914" y="1413167"/>
            <a:ext cx="8677297" cy="459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88565" y="6335314"/>
            <a:ext cx="1003664"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FDFC970-B950-4395-A833-47227D4A68CA}" type="datetime1">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11/5/2017</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Footer Placeholder 4"/>
          <p:cNvSpPr>
            <a:spLocks noGrp="1"/>
          </p:cNvSpPr>
          <p:nvPr>
            <p:ph type="ftr" sz="quarter" idx="3"/>
          </p:nvPr>
        </p:nvSpPr>
        <p:spPr>
          <a:xfrm>
            <a:off x="194913" y="6335314"/>
            <a:ext cx="3919888" cy="250337"/>
          </a:xfrm>
          <a:prstGeom prst="rect">
            <a:avLst/>
          </a:prstGeom>
        </p:spPr>
        <p:txBody>
          <a:bodyPr vert="horz" lIns="91440" tIns="45720" rIns="91440" bIns="45720" rtlCol="0" anchor="ctr"/>
          <a:lstStyle>
            <a:lvl1pPr algn="l">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PRESENTATION TITLE</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sz="quarter" idx="4"/>
          </p:nvPr>
        </p:nvSpPr>
        <p:spPr>
          <a:xfrm>
            <a:off x="4191000" y="6335314"/>
            <a:ext cx="877711" cy="250337"/>
          </a:xfrm>
          <a:prstGeom prst="rect">
            <a:avLst/>
          </a:prstGeom>
        </p:spPr>
        <p:txBody>
          <a:bodyPr vert="horz" lIns="91440" tIns="45720" rIns="91440" bIns="45720" rtlCol="0" anchor="ctr"/>
          <a:lstStyle>
            <a:lvl1pPr algn="ctr">
              <a:defRPr sz="75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PAGE  </a:t>
            </a:r>
            <a:fld id="{93005692-73BE-493E-93AB-ECD6027A7652}" type="slidenum">
              <a:rPr kumimoji="0" lang="en-US" sz="75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1153701385"/>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ct val="85000"/>
        </a:lnSpc>
        <a:spcBef>
          <a:spcPct val="0"/>
        </a:spcBef>
        <a:buNone/>
        <a:defRPr sz="2700" b="0" kern="1200" spc="38" baseline="0">
          <a:solidFill>
            <a:schemeClr val="tx1"/>
          </a:solidFill>
          <a:latin typeface="+mj-lt"/>
          <a:ea typeface="+mj-ea"/>
          <a:cs typeface="+mj-cs"/>
        </a:defRPr>
      </a:lvl1pPr>
    </p:titleStyle>
    <p:bodyStyle>
      <a:lvl1pPr marL="216689" indent="-216689" algn="l" defTabSz="685783" rtl="0" eaLnBrk="1" latinLnBrk="0" hangingPunct="1">
        <a:lnSpc>
          <a:spcPct val="100000"/>
        </a:lnSpc>
        <a:spcBef>
          <a:spcPts val="600"/>
        </a:spcBef>
        <a:spcAft>
          <a:spcPts val="600"/>
        </a:spcAft>
        <a:buClr>
          <a:schemeClr val="tx1"/>
        </a:buClr>
        <a:buSzPct val="85000"/>
        <a:buFont typeface="Wingdings" charset="2"/>
        <a:buChar char="§"/>
        <a:defRPr sz="1800" kern="1200">
          <a:solidFill>
            <a:schemeClr val="tx1"/>
          </a:solidFill>
          <a:latin typeface="+mn-lt"/>
          <a:ea typeface="+mn-ea"/>
          <a:cs typeface="+mn-cs"/>
        </a:defRPr>
      </a:lvl1pPr>
      <a:lvl2pPr marL="514337" indent="-171446" algn="l" defTabSz="685783" rtl="0" eaLnBrk="1" latinLnBrk="0" hangingPunct="1">
        <a:lnSpc>
          <a:spcPct val="100000"/>
        </a:lnSpc>
        <a:spcBef>
          <a:spcPts val="600"/>
        </a:spcBef>
        <a:spcAft>
          <a:spcPts val="600"/>
        </a:spcAft>
        <a:buClr>
          <a:schemeClr val="tx1"/>
        </a:buClr>
        <a:buSzPct val="85000"/>
        <a:buFont typeface="Wingdings" charset="2"/>
        <a:buChar char="§"/>
        <a:defRPr sz="1500" kern="1200">
          <a:solidFill>
            <a:schemeClr val="tx1"/>
          </a:solidFill>
          <a:latin typeface="+mn-lt"/>
          <a:ea typeface="+mn-ea"/>
          <a:cs typeface="+mn-cs"/>
        </a:defRPr>
      </a:lvl2pPr>
      <a:lvl3pPr marL="857228" indent="-171446" algn="l" defTabSz="685783" rtl="0" eaLnBrk="1" latinLnBrk="0" hangingPunct="1">
        <a:lnSpc>
          <a:spcPct val="100000"/>
        </a:lnSpc>
        <a:spcBef>
          <a:spcPts val="600"/>
        </a:spcBef>
        <a:spcAft>
          <a:spcPts val="600"/>
        </a:spcAft>
        <a:buClr>
          <a:schemeClr val="tx1"/>
        </a:buClr>
        <a:buSzPct val="85000"/>
        <a:buFont typeface="Wingdings" charset="2"/>
        <a:buChar char="§"/>
        <a:defRPr sz="1350" kern="1200">
          <a:solidFill>
            <a:schemeClr val="tx1"/>
          </a:solidFill>
          <a:latin typeface="+mn-lt"/>
          <a:ea typeface="+mn-ea"/>
          <a:cs typeface="+mn-cs"/>
        </a:defRPr>
      </a:lvl3pPr>
      <a:lvl4pPr marL="1200120"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4pPr>
      <a:lvl5pPr marL="1543012" indent="-171446" algn="l" defTabSz="685783" rtl="0" eaLnBrk="1" latinLnBrk="0" hangingPunct="1">
        <a:lnSpc>
          <a:spcPct val="100000"/>
        </a:lnSpc>
        <a:spcBef>
          <a:spcPts val="600"/>
        </a:spcBef>
        <a:spcAft>
          <a:spcPts val="600"/>
        </a:spcAft>
        <a:buClr>
          <a:schemeClr val="tx1"/>
        </a:buClr>
        <a:buSzPct val="85000"/>
        <a:buFont typeface="Wingdings" charset="2"/>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47.jpe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tmp"/><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image" Target="../media/image52.tmp"/><Relationship Id="rId1" Type="http://schemas.openxmlformats.org/officeDocument/2006/relationships/slideLayout" Target="../slideLayouts/slideLayout9.xml"/><Relationship Id="rId4" Type="http://schemas.openxmlformats.org/officeDocument/2006/relationships/image" Target="../media/image51.tmp"/></Relationships>
</file>

<file path=ppt/slides/_rels/slide37.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tmp"/><Relationship Id="rId1" Type="http://schemas.openxmlformats.org/officeDocument/2006/relationships/slideLayout" Target="../slideLayouts/slideLayout9.xml"/><Relationship Id="rId4" Type="http://schemas.openxmlformats.org/officeDocument/2006/relationships/image" Target="../media/image51.tmp"/></Relationships>
</file>

<file path=ppt/slides/_rels/slide38.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6.tmp"/><Relationship Id="rId1" Type="http://schemas.openxmlformats.org/officeDocument/2006/relationships/slideLayout" Target="../slideLayouts/slideLayout9.xml"/><Relationship Id="rId4" Type="http://schemas.openxmlformats.org/officeDocument/2006/relationships/image" Target="../media/image57.tmp"/></Relationships>
</file>

<file path=ppt/slides/_rels/slide39.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9.jp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Ontario Net Billing </a:t>
            </a:r>
            <a:br>
              <a:rPr lang="en-US" dirty="0" smtClean="0"/>
            </a:br>
            <a:r>
              <a:rPr lang="en-US" dirty="0" smtClean="0"/>
              <a:t>– 5 solutions</a:t>
            </a:r>
            <a:endParaRPr lang="en-US" dirty="0"/>
          </a:p>
        </p:txBody>
      </p:sp>
      <p:sp>
        <p:nvSpPr>
          <p:cNvPr id="4" name="Text Placeholder 3"/>
          <p:cNvSpPr>
            <a:spLocks noGrp="1"/>
          </p:cNvSpPr>
          <p:nvPr>
            <p:ph type="body" sz="half" idx="2"/>
          </p:nvPr>
        </p:nvSpPr>
        <p:spPr>
          <a:xfrm>
            <a:off x="6457949" y="4960138"/>
            <a:ext cx="2469919" cy="1463040"/>
          </a:xfrm>
        </p:spPr>
        <p:txBody>
          <a:bodyPr/>
          <a:lstStyle/>
          <a:p>
            <a:r>
              <a:rPr lang="en-US" dirty="0" smtClean="0"/>
              <a:t>SESSION 5061</a:t>
            </a:r>
            <a:endParaRPr lang="en-US" dirty="0"/>
          </a:p>
          <a:p>
            <a:r>
              <a:rPr lang="en-US" dirty="0" smtClean="0"/>
              <a:t>Tuesday November 7, 2017</a:t>
            </a:r>
          </a:p>
          <a:p>
            <a:r>
              <a:rPr lang="en-US" dirty="0" smtClean="0"/>
              <a:t>11:00am</a:t>
            </a:r>
            <a:endParaRPr lang="en-US" dirty="0"/>
          </a:p>
        </p:txBody>
      </p:sp>
      <p:sp>
        <p:nvSpPr>
          <p:cNvPr id="3" name="Footer Placeholder 2"/>
          <p:cNvSpPr>
            <a:spLocks noGrp="1"/>
          </p:cNvSpPr>
          <p:nvPr>
            <p:ph type="ftr" sz="quarter" idx="11"/>
          </p:nvPr>
        </p:nvSpPr>
        <p:spPr/>
        <p:txBody>
          <a:bodyPr/>
          <a:lstStyle/>
          <a:p>
            <a:r>
              <a:rPr lang="en-US" dirty="0"/>
              <a:t>Canada Alliance   5-7 November 2017</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5656"/>
            <a:ext cx="9144000" cy="3229331"/>
          </a:xfrm>
          <a:prstGeom prst="rect">
            <a:avLst/>
          </a:prstGeom>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635" y="804490"/>
            <a:ext cx="2047908" cy="1691468"/>
          </a:xfrm>
          <a:prstGeom prst="rect">
            <a:avLst/>
          </a:prstGeom>
        </p:spPr>
      </p:pic>
    </p:spTree>
    <p:extLst>
      <p:ext uri="{BB962C8B-B14F-4D97-AF65-F5344CB8AC3E}">
        <p14:creationId xmlns:p14="http://schemas.microsoft.com/office/powerpoint/2010/main" val="3876221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Canada Alliance   5-7 November 2017</a:t>
            </a:r>
          </a:p>
        </p:txBody>
      </p:sp>
      <p:pic>
        <p:nvPicPr>
          <p:cNvPr id="6" name="Content Placeholder 5"/>
          <p:cNvPicPr>
            <a:picLocks noGrp="1" noChangeAspect="1"/>
          </p:cNvPicPr>
          <p:nvPr>
            <p:ph idx="1"/>
          </p:nvPr>
        </p:nvPicPr>
        <p:blipFill>
          <a:blip r:embed="rId2"/>
          <a:stretch>
            <a:fillRect/>
          </a:stretch>
        </p:blipFill>
        <p:spPr>
          <a:xfrm>
            <a:off x="968987" y="565265"/>
            <a:ext cx="7205643" cy="5780748"/>
          </a:xfrm>
          <a:prstGeom prst="rect">
            <a:avLst/>
          </a:prstGeom>
        </p:spPr>
      </p:pic>
    </p:spTree>
    <p:extLst>
      <p:ext uri="{BB962C8B-B14F-4D97-AF65-F5344CB8AC3E}">
        <p14:creationId xmlns:p14="http://schemas.microsoft.com/office/powerpoint/2010/main" val="1569887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Canada Alliance   5-7 November 2017</a:t>
            </a:r>
          </a:p>
        </p:txBody>
      </p:sp>
      <p:pic>
        <p:nvPicPr>
          <p:cNvPr id="7" name="Content Placeholder 6"/>
          <p:cNvPicPr>
            <a:picLocks noGrp="1" noChangeAspect="1"/>
          </p:cNvPicPr>
          <p:nvPr>
            <p:ph idx="1"/>
          </p:nvPr>
        </p:nvPicPr>
        <p:blipFill>
          <a:blip r:embed="rId2"/>
          <a:stretch>
            <a:fillRect/>
          </a:stretch>
        </p:blipFill>
        <p:spPr>
          <a:xfrm>
            <a:off x="714703" y="631768"/>
            <a:ext cx="7654901" cy="5676958"/>
          </a:xfrm>
          <a:prstGeom prst="rect">
            <a:avLst/>
          </a:prstGeom>
        </p:spPr>
      </p:pic>
    </p:spTree>
    <p:extLst>
      <p:ext uri="{BB962C8B-B14F-4D97-AF65-F5344CB8AC3E}">
        <p14:creationId xmlns:p14="http://schemas.microsoft.com/office/powerpoint/2010/main" val="205954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Canada Alliance   5-7 November 2017</a:t>
            </a:r>
          </a:p>
        </p:txBody>
      </p:sp>
      <p:pic>
        <p:nvPicPr>
          <p:cNvPr id="4" name="Picture 3"/>
          <p:cNvPicPr>
            <a:picLocks noChangeAspect="1"/>
          </p:cNvPicPr>
          <p:nvPr/>
        </p:nvPicPr>
        <p:blipFill>
          <a:blip r:embed="rId2"/>
          <a:stretch>
            <a:fillRect/>
          </a:stretch>
        </p:blipFill>
        <p:spPr>
          <a:xfrm>
            <a:off x="924619" y="450318"/>
            <a:ext cx="6930908" cy="5950481"/>
          </a:xfrm>
          <a:prstGeom prst="rect">
            <a:avLst/>
          </a:prstGeom>
        </p:spPr>
      </p:pic>
    </p:spTree>
    <p:extLst>
      <p:ext uri="{BB962C8B-B14F-4D97-AF65-F5344CB8AC3E}">
        <p14:creationId xmlns:p14="http://schemas.microsoft.com/office/powerpoint/2010/main" val="3081538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Delivered vs. custom</a:t>
            </a:r>
            <a:endParaRPr lang="en-US" dirty="0"/>
          </a:p>
        </p:txBody>
      </p:sp>
      <p:sp>
        <p:nvSpPr>
          <p:cNvPr id="3" name="Content Placeholder 2"/>
          <p:cNvSpPr>
            <a:spLocks noGrp="1"/>
          </p:cNvSpPr>
          <p:nvPr>
            <p:ph idx="1"/>
          </p:nvPr>
        </p:nvSpPr>
        <p:spPr>
          <a:xfrm>
            <a:off x="768096" y="2286000"/>
            <a:ext cx="3355017" cy="4114800"/>
          </a:xfrm>
        </p:spPr>
        <p:txBody>
          <a:bodyPr>
            <a:normAutofit fontScale="92500" lnSpcReduction="10000"/>
          </a:bodyPr>
          <a:lstStyle/>
          <a:p>
            <a:r>
              <a:rPr lang="en-US" b="1" dirty="0" smtClean="0"/>
              <a:t>Delivered:</a:t>
            </a:r>
          </a:p>
          <a:p>
            <a:pPr>
              <a:buFont typeface="Arial" panose="020B0604020202020204" pitchFamily="34" charset="0"/>
              <a:buChar char="•"/>
            </a:pPr>
            <a:r>
              <a:rPr lang="en-US" dirty="0" smtClean="0"/>
              <a:t> Pending OSAP and Paid OSAP both configured as </a:t>
            </a:r>
            <a:r>
              <a:rPr lang="en-US" dirty="0" err="1" smtClean="0"/>
              <a:t>ItemTypes</a:t>
            </a:r>
            <a:endParaRPr lang="en-US" dirty="0" smtClean="0"/>
          </a:p>
          <a:p>
            <a:pPr>
              <a:buFont typeface="Arial" panose="020B0604020202020204" pitchFamily="34" charset="0"/>
              <a:buChar char="•"/>
            </a:pPr>
            <a:r>
              <a:rPr lang="en-US" dirty="0"/>
              <a:t> </a:t>
            </a:r>
            <a:r>
              <a:rPr lang="en-US" dirty="0" smtClean="0"/>
              <a:t>PS Query to create file of pending OSAP based on Net Cost file data, and External Award File Load (FA) to import results</a:t>
            </a:r>
          </a:p>
          <a:p>
            <a:pPr>
              <a:buFont typeface="Arial" panose="020B0604020202020204" pitchFamily="34" charset="0"/>
              <a:buChar char="•"/>
            </a:pPr>
            <a:r>
              <a:rPr lang="en-US" dirty="0" smtClean="0"/>
              <a:t> External File Load (SF) to import OSAP payment files and create a Group Post</a:t>
            </a:r>
          </a:p>
          <a:p>
            <a:pPr>
              <a:buFont typeface="Arial" panose="020B0604020202020204" pitchFamily="34" charset="0"/>
              <a:buChar char="•"/>
            </a:pPr>
            <a:r>
              <a:rPr lang="en-US" dirty="0" smtClean="0"/>
              <a:t> Expire </a:t>
            </a:r>
            <a:r>
              <a:rPr lang="en-US" dirty="0"/>
              <a:t>Anticipated Aid </a:t>
            </a:r>
            <a:r>
              <a:rPr lang="en-US" dirty="0" smtClean="0"/>
              <a:t>using PS Query to find students who have just been paid</a:t>
            </a:r>
            <a:endParaRPr lang="en-US" dirty="0"/>
          </a:p>
          <a:p>
            <a:pPr>
              <a:buFont typeface="Arial" panose="020B0604020202020204" pitchFamily="34" charset="0"/>
              <a:buChar char="•"/>
            </a:pPr>
            <a:endParaRPr lang="en-US" dirty="0"/>
          </a:p>
        </p:txBody>
      </p:sp>
      <p:sp>
        <p:nvSpPr>
          <p:cNvPr id="4" name="Footer Placeholder 3"/>
          <p:cNvSpPr>
            <a:spLocks noGrp="1"/>
          </p:cNvSpPr>
          <p:nvPr>
            <p:ph type="ftr" sz="quarter" idx="11"/>
          </p:nvPr>
        </p:nvSpPr>
        <p:spPr/>
        <p:txBody>
          <a:bodyPr/>
          <a:lstStyle/>
          <a:p>
            <a:r>
              <a:rPr lang="en-US" dirty="0"/>
              <a:t>Canada Alliance   5-7 November 2017</a:t>
            </a:r>
          </a:p>
        </p:txBody>
      </p:sp>
      <p:sp>
        <p:nvSpPr>
          <p:cNvPr id="5" name="Content Placeholder 2"/>
          <p:cNvSpPr txBox="1">
            <a:spLocks/>
          </p:cNvSpPr>
          <p:nvPr/>
        </p:nvSpPr>
        <p:spPr>
          <a:xfrm>
            <a:off x="5010357" y="2743200"/>
            <a:ext cx="3355017" cy="4114800"/>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b="1" dirty="0" smtClean="0"/>
              <a:t>Custom:</a:t>
            </a:r>
          </a:p>
          <a:p>
            <a:pPr>
              <a:buFont typeface="Arial" panose="020B0604020202020204" pitchFamily="34" charset="0"/>
              <a:buChar char="•"/>
            </a:pPr>
            <a:r>
              <a:rPr lang="en-US" dirty="0"/>
              <a:t> </a:t>
            </a:r>
            <a:r>
              <a:rPr lang="en-US" dirty="0" smtClean="0"/>
              <a:t>New Account Summary page</a:t>
            </a:r>
          </a:p>
          <a:p>
            <a:pPr>
              <a:buFont typeface="Arial" panose="020B0604020202020204" pitchFamily="34" charset="0"/>
              <a:buChar char="•"/>
            </a:pPr>
            <a:r>
              <a:rPr lang="en-US" dirty="0"/>
              <a:t> </a:t>
            </a:r>
            <a:r>
              <a:rPr lang="en-US" dirty="0" smtClean="0"/>
              <a:t>New Account Detail PDF</a:t>
            </a:r>
          </a:p>
          <a:p>
            <a:pPr>
              <a:buFont typeface="Arial" panose="020B0604020202020204" pitchFamily="34" charset="0"/>
              <a:buChar char="•"/>
            </a:pPr>
            <a:r>
              <a:rPr lang="en-US" dirty="0"/>
              <a:t> </a:t>
            </a:r>
            <a:r>
              <a:rPr lang="en-US" dirty="0" smtClean="0"/>
              <a:t>New Tuition, Aid &amp; Awards page</a:t>
            </a:r>
          </a:p>
          <a:p>
            <a:pPr>
              <a:buFont typeface="Arial" panose="020B0604020202020204" pitchFamily="34" charset="0"/>
              <a:buChar char="•"/>
            </a:pPr>
            <a:r>
              <a:rPr lang="en-US" dirty="0"/>
              <a:t> </a:t>
            </a:r>
            <a:r>
              <a:rPr lang="en-US" dirty="0" smtClean="0"/>
              <a:t>Process to load and store Net Cost file</a:t>
            </a:r>
            <a:endParaRPr lang="en-US" dirty="0"/>
          </a:p>
        </p:txBody>
      </p:sp>
      <p:pic>
        <p:nvPicPr>
          <p:cNvPr id="6" name="Picture 5"/>
          <p:cNvPicPr>
            <a:picLocks noChangeAspect="1"/>
          </p:cNvPicPr>
          <p:nvPr/>
        </p:nvPicPr>
        <p:blipFill>
          <a:blip r:embed="rId2"/>
          <a:stretch>
            <a:fillRect/>
          </a:stretch>
        </p:blipFill>
        <p:spPr>
          <a:xfrm>
            <a:off x="5721562" y="0"/>
            <a:ext cx="2980196" cy="2826327"/>
          </a:xfrm>
          <a:prstGeom prst="rect">
            <a:avLst/>
          </a:prstGeom>
        </p:spPr>
      </p:pic>
    </p:spTree>
    <p:extLst>
      <p:ext uri="{BB962C8B-B14F-4D97-AF65-F5344CB8AC3E}">
        <p14:creationId xmlns:p14="http://schemas.microsoft.com/office/powerpoint/2010/main" val="2285978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since Go live</a:t>
            </a:r>
            <a:endParaRPr lang="en-US" dirty="0"/>
          </a:p>
        </p:txBody>
      </p:sp>
      <p:sp>
        <p:nvSpPr>
          <p:cNvPr id="3" name="Content Placeholder 2"/>
          <p:cNvSpPr>
            <a:spLocks noGrp="1"/>
          </p:cNvSpPr>
          <p:nvPr>
            <p:ph sz="half" idx="1"/>
          </p:nvPr>
        </p:nvSpPr>
        <p:spPr>
          <a:xfrm>
            <a:off x="768096" y="1932728"/>
            <a:ext cx="4435671" cy="4703380"/>
          </a:xfrm>
        </p:spPr>
        <p:txBody>
          <a:bodyPr>
            <a:normAutofit/>
          </a:bodyPr>
          <a:lstStyle/>
          <a:p>
            <a:pPr>
              <a:buFont typeface="Arial" panose="020B0604020202020204" pitchFamily="34" charset="0"/>
              <a:buChar char="•"/>
            </a:pPr>
            <a:r>
              <a:rPr lang="en-US" dirty="0" smtClean="0"/>
              <a:t> When Pending OSAP disappears and no OSAP payment appears on the student’s account (because the money went directly to the student) confusion reigns</a:t>
            </a:r>
          </a:p>
          <a:p>
            <a:pPr>
              <a:buFont typeface="Arial" panose="020B0604020202020204" pitchFamily="34" charset="0"/>
              <a:buChar char="•"/>
            </a:pPr>
            <a:r>
              <a:rPr lang="en-US" dirty="0"/>
              <a:t> </a:t>
            </a:r>
            <a:r>
              <a:rPr lang="en-US" dirty="0" smtClean="0"/>
              <a:t>With our current Student Account configuration, OSAP payments can appear split between terms.  This also causes confusion.</a:t>
            </a:r>
          </a:p>
          <a:p>
            <a:pPr>
              <a:buFont typeface="Arial" panose="020B0604020202020204" pitchFamily="34" charset="0"/>
              <a:buChar char="•"/>
            </a:pPr>
            <a:r>
              <a:rPr lang="en-US" dirty="0" smtClean="0"/>
              <a:t> At start of term, the Tuition, Aid &amp; Awards screen is less immediately useful than the Account Summary</a:t>
            </a:r>
          </a:p>
          <a:p>
            <a:pPr>
              <a:buFont typeface="Arial" panose="020B0604020202020204" pitchFamily="34" charset="0"/>
              <a:buChar char="•"/>
            </a:pPr>
            <a:r>
              <a:rPr lang="en-US" dirty="0"/>
              <a:t> </a:t>
            </a:r>
            <a:r>
              <a:rPr lang="en-US" dirty="0" smtClean="0"/>
              <a:t>Net Cost file must be loaded immediately before </a:t>
            </a:r>
            <a:r>
              <a:rPr lang="en-US" dirty="0" err="1" smtClean="0"/>
              <a:t>CofE</a:t>
            </a:r>
            <a:r>
              <a:rPr lang="en-US" dirty="0" smtClean="0"/>
              <a:t> file to ensure that calculated remit amount is accurate</a:t>
            </a:r>
          </a:p>
        </p:txBody>
      </p:sp>
      <p:sp>
        <p:nvSpPr>
          <p:cNvPr id="4" name="Footer Placeholder 3"/>
          <p:cNvSpPr>
            <a:spLocks noGrp="1"/>
          </p:cNvSpPr>
          <p:nvPr>
            <p:ph type="ftr" sz="quarter" idx="11"/>
          </p:nvPr>
        </p:nvSpPr>
        <p:spPr/>
        <p:txBody>
          <a:bodyPr/>
          <a:lstStyle/>
          <a:p>
            <a:r>
              <a:rPr lang="en-US" dirty="0"/>
              <a:t>Canada Alliance   5-7 November 2017</a:t>
            </a:r>
          </a:p>
        </p:txBody>
      </p:sp>
      <p:sp>
        <p:nvSpPr>
          <p:cNvPr id="7" name="AutoShape 2" descr="Image result for think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2" descr="Image result for ide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Content Placeholder 8"/>
          <p:cNvPicPr>
            <a:picLocks noGrp="1" noChangeAspect="1"/>
          </p:cNvPicPr>
          <p:nvPr>
            <p:ph sz="half" idx="2"/>
          </p:nvPr>
        </p:nvPicPr>
        <p:blipFill>
          <a:blip r:embed="rId2"/>
          <a:stretch>
            <a:fillRect/>
          </a:stretch>
        </p:blipFill>
        <p:spPr>
          <a:xfrm>
            <a:off x="5915025" y="1995516"/>
            <a:ext cx="2143125" cy="2143125"/>
          </a:xfrm>
          <a:prstGeom prst="rect">
            <a:avLst/>
          </a:prstGeom>
        </p:spPr>
      </p:pic>
    </p:spTree>
    <p:extLst>
      <p:ext uri="{BB962C8B-B14F-4D97-AF65-F5344CB8AC3E}">
        <p14:creationId xmlns:p14="http://schemas.microsoft.com/office/powerpoint/2010/main" val="3206996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Queen’s university</a:t>
            </a:r>
            <a:br>
              <a:rPr lang="en-US" dirty="0" smtClean="0"/>
            </a:br>
            <a:r>
              <a:rPr lang="en-US" dirty="0" smtClean="0"/>
              <a:t>Kingston, Ontario </a:t>
            </a:r>
            <a:endParaRPr lang="en-US" dirty="0"/>
          </a:p>
        </p:txBody>
      </p:sp>
      <p:sp>
        <p:nvSpPr>
          <p:cNvPr id="4" name="Text Placeholder 3"/>
          <p:cNvSpPr>
            <a:spLocks noGrp="1"/>
          </p:cNvSpPr>
          <p:nvPr>
            <p:ph type="body" sz="half" idx="2"/>
          </p:nvPr>
        </p:nvSpPr>
        <p:spPr/>
        <p:txBody>
          <a:bodyPr>
            <a:normAutofit fontScale="92500"/>
          </a:bodyPr>
          <a:lstStyle/>
          <a:p>
            <a:r>
              <a:rPr lang="en-US" dirty="0"/>
              <a:t>Established in 1841, </a:t>
            </a:r>
            <a:r>
              <a:rPr lang="en-US" i="1" dirty="0"/>
              <a:t>Queen's</a:t>
            </a:r>
            <a:r>
              <a:rPr lang="en-US" dirty="0"/>
              <a:t> offers a transformative student learning experience and is one of Canada's leading research-intensive universities.</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pic>
        <p:nvPicPr>
          <p:cNvPr id="6" name="Picture Placeholder 5"/>
          <p:cNvPicPr>
            <a:picLocks noGrp="1" noChangeAspect="1"/>
          </p:cNvPicPr>
          <p:nvPr>
            <p:ph type="pic" idx="1"/>
          </p:nvPr>
        </p:nvPicPr>
        <p:blipFill>
          <a:blip r:embed="rId2">
            <a:extLst>
              <a:ext uri="{28A0092B-C50C-407E-A947-70E740481C1C}">
                <a14:useLocalDpi xmlns:a14="http://schemas.microsoft.com/office/drawing/2010/main" val="0"/>
              </a:ext>
            </a:extLst>
          </a:blip>
          <a:srcRect l="9" r="9"/>
          <a:stretch>
            <a:fillRect/>
          </a:stretch>
        </p:blipFill>
        <p:spPr/>
      </p:pic>
    </p:spTree>
    <p:extLst>
      <p:ext uri="{BB962C8B-B14F-4D97-AF65-F5344CB8AC3E}">
        <p14:creationId xmlns:p14="http://schemas.microsoft.com/office/powerpoint/2010/main" val="1381291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title"/>
          </p:nvPr>
        </p:nvSpPr>
        <p:spPr/>
        <p:txBody>
          <a:bodyPr/>
          <a:lstStyle/>
          <a:p>
            <a:r>
              <a:rPr lang="en-US" dirty="0" smtClean="0">
                <a:solidFill>
                  <a:schemeClr val="bg1"/>
                </a:solidFill>
              </a:rPr>
              <a:t>OSAP Demographics at Queen’s</a:t>
            </a:r>
            <a:endParaRPr lang="en-US" dirty="0">
              <a:solidFill>
                <a:schemeClr val="bg1"/>
              </a:solidFill>
            </a:endParaRPr>
          </a:p>
        </p:txBody>
      </p:sp>
      <p:sp>
        <p:nvSpPr>
          <p:cNvPr id="7" name="Content Placeholder 3"/>
          <p:cNvSpPr txBox="1">
            <a:spLocks/>
          </p:cNvSpPr>
          <p:nvPr/>
        </p:nvSpPr>
        <p:spPr>
          <a:xfrm>
            <a:off x="768096" y="4413956"/>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91440" marR="0" lvl="0" indent="-91440" algn="l" defTabSz="914377" rtl="0" eaLnBrk="1" fontAlgn="auto" latinLnBrk="0" hangingPunct="1">
              <a:lnSpc>
                <a:spcPct val="90000"/>
              </a:lnSpc>
              <a:spcBef>
                <a:spcPts val="1200"/>
              </a:spcBef>
              <a:spcAft>
                <a:spcPts val="200"/>
              </a:spcAft>
              <a:buClr>
                <a:srgbClr val="B40404"/>
              </a:buClr>
              <a:buSzPct val="100000"/>
              <a:buFont typeface="Tw Cen MT" panose="020B0602020104020603" pitchFamily="34" charset="0"/>
              <a:buChar char=" "/>
              <a:tabLst/>
              <a:defRPr/>
            </a:pPr>
            <a:endPar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Content Placeholder 3"/>
          <p:cNvSpPr txBox="1">
            <a:spLocks/>
          </p:cNvSpPr>
          <p:nvPr/>
        </p:nvSpPr>
        <p:spPr>
          <a:xfrm>
            <a:off x="4491990" y="4413956"/>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pPr marL="91440" marR="0" lvl="0" indent="-91440" algn="l" defTabSz="914377" rtl="0" eaLnBrk="1" fontAlgn="auto" latinLnBrk="0" hangingPunct="1">
              <a:lnSpc>
                <a:spcPct val="90000"/>
              </a:lnSpc>
              <a:spcBef>
                <a:spcPts val="1200"/>
              </a:spcBef>
              <a:spcAft>
                <a:spcPts val="200"/>
              </a:spcAft>
              <a:buClr>
                <a:srgbClr val="B40404"/>
              </a:buClr>
              <a:buSzPct val="100000"/>
              <a:buFont typeface="Tw Cen MT" panose="020B0602020104020603" pitchFamily="34" charset="0"/>
              <a:buChar char=" "/>
              <a:tabLst/>
              <a:defRPr/>
            </a:pPr>
            <a:endPar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 name="Footer Placeholder 9"/>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49" y="2686050"/>
            <a:ext cx="5166885" cy="310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256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Queen’s University </a:t>
            </a:r>
            <a:r>
              <a:rPr lang="en-US" dirty="0"/>
              <a:t>&amp; ORACLE</a:t>
            </a:r>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493" b="12493"/>
          <a:stretch>
            <a:fillRect/>
          </a:stretch>
        </p:blipFill>
        <p:spPr/>
      </p:pic>
      <p:sp>
        <p:nvSpPr>
          <p:cNvPr id="4" name="Text Placeholder 3"/>
          <p:cNvSpPr>
            <a:spLocks noGrp="1"/>
          </p:cNvSpPr>
          <p:nvPr>
            <p:ph type="body" sz="half" idx="2"/>
          </p:nvPr>
        </p:nvSpPr>
        <p:spPr/>
        <p:txBody>
          <a:bodyPr>
            <a:normAutofit/>
          </a:bodyPr>
          <a:lstStyle/>
          <a:p>
            <a:r>
              <a:rPr lang="en-US" sz="3200" dirty="0" smtClean="0"/>
              <a:t>Version 9.2</a:t>
            </a:r>
            <a:endParaRPr lang="en-US" sz="3200" dirty="0"/>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22154838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OverviEW</a:t>
            </a:r>
            <a:endParaRPr lang="en-US" dirty="0"/>
          </a:p>
        </p:txBody>
      </p:sp>
      <p:sp>
        <p:nvSpPr>
          <p:cNvPr id="3" name="Content Placeholder 2"/>
          <p:cNvSpPr>
            <a:spLocks noGrp="1"/>
          </p:cNvSpPr>
          <p:nvPr>
            <p:ph idx="1"/>
          </p:nvPr>
        </p:nvSpPr>
        <p:spPr/>
        <p:txBody>
          <a:bodyPr>
            <a:normAutofit/>
          </a:bodyPr>
          <a:lstStyle/>
          <a:p>
            <a:pPr marL="457200" indent="-457200">
              <a:lnSpc>
                <a:spcPct val="150000"/>
              </a:lnSpc>
              <a:spcBef>
                <a:spcPts val="600"/>
              </a:spcBef>
              <a:spcAft>
                <a:spcPts val="0"/>
              </a:spcAft>
              <a:buFont typeface="+mj-lt"/>
              <a:buAutoNum type="arabicPeriod"/>
            </a:pPr>
            <a:r>
              <a:rPr lang="en-US" dirty="0" smtClean="0"/>
              <a:t>How did Queen’s arrive at solution – Considerations</a:t>
            </a:r>
          </a:p>
          <a:p>
            <a:pPr marL="457200" indent="-457200">
              <a:lnSpc>
                <a:spcPct val="150000"/>
              </a:lnSpc>
              <a:spcBef>
                <a:spcPts val="600"/>
              </a:spcBef>
              <a:spcAft>
                <a:spcPts val="0"/>
              </a:spcAft>
              <a:buFont typeface="+mj-lt"/>
              <a:buAutoNum type="arabicPeriod"/>
            </a:pPr>
            <a:r>
              <a:rPr lang="en-US" dirty="0" smtClean="0"/>
              <a:t>Net Cost / Net Tuition Student View</a:t>
            </a:r>
          </a:p>
          <a:p>
            <a:pPr marL="457200" indent="-457200">
              <a:lnSpc>
                <a:spcPct val="150000"/>
              </a:lnSpc>
              <a:spcBef>
                <a:spcPts val="600"/>
              </a:spcBef>
              <a:spcAft>
                <a:spcPts val="0"/>
              </a:spcAft>
              <a:buFont typeface="+mj-lt"/>
              <a:buAutoNum type="arabicPeriod"/>
            </a:pPr>
            <a:r>
              <a:rPr lang="en-US" dirty="0" smtClean="0"/>
              <a:t>Delivered Functionality used in Solution</a:t>
            </a:r>
          </a:p>
          <a:p>
            <a:pPr marL="457200" indent="-457200">
              <a:lnSpc>
                <a:spcPct val="150000"/>
              </a:lnSpc>
              <a:spcBef>
                <a:spcPts val="600"/>
              </a:spcBef>
              <a:spcAft>
                <a:spcPts val="0"/>
              </a:spcAft>
              <a:buFont typeface="+mj-lt"/>
              <a:buAutoNum type="arabicPeriod"/>
            </a:pPr>
            <a:r>
              <a:rPr lang="en-US" dirty="0" smtClean="0"/>
              <a:t>Challenges</a:t>
            </a:r>
          </a:p>
          <a:p>
            <a:pPr marL="457200" indent="-457200">
              <a:lnSpc>
                <a:spcPct val="150000"/>
              </a:lnSpc>
              <a:spcBef>
                <a:spcPts val="600"/>
              </a:spcBef>
              <a:spcAft>
                <a:spcPts val="0"/>
              </a:spcAft>
              <a:buFont typeface="+mj-lt"/>
              <a:buAutoNum type="arabicPeriod"/>
            </a:pPr>
            <a:r>
              <a:rPr lang="en-US" dirty="0" smtClean="0"/>
              <a:t>Continuous Enhancements</a:t>
            </a:r>
            <a:r>
              <a:rPr lang="en-US" dirty="0"/>
              <a:t/>
            </a:r>
            <a:br>
              <a:rPr lang="en-US" dirty="0"/>
            </a:br>
            <a:endParaRPr lang="en-US" dirty="0"/>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3627179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918704" cy="1499616"/>
          </a:xfrm>
        </p:spPr>
        <p:txBody>
          <a:bodyPr/>
          <a:lstStyle/>
          <a:p>
            <a:r>
              <a:rPr lang="en-US" dirty="0" smtClean="0"/>
              <a:t>Net </a:t>
            </a:r>
            <a:r>
              <a:rPr lang="en-US" dirty="0" err="1" smtClean="0"/>
              <a:t>TUITion</a:t>
            </a:r>
            <a:r>
              <a:rPr lang="en-US" dirty="0" smtClean="0"/>
              <a:t> - Considerations</a:t>
            </a:r>
            <a:endParaRPr lang="en-US" dirty="0"/>
          </a:p>
        </p:txBody>
      </p:sp>
      <p:sp>
        <p:nvSpPr>
          <p:cNvPr id="3" name="Content Placeholder 2"/>
          <p:cNvSpPr>
            <a:spLocks noGrp="1"/>
          </p:cNvSpPr>
          <p:nvPr>
            <p:ph idx="1"/>
          </p:nvPr>
        </p:nvSpPr>
        <p:spPr/>
        <p:txBody>
          <a:bodyPr>
            <a:normAutofit/>
          </a:bodyPr>
          <a:lstStyle/>
          <a:p>
            <a:pPr lvl="2"/>
            <a:endParaRPr lang="en-US" dirty="0"/>
          </a:p>
          <a:p>
            <a:pPr lvl="2"/>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
        <p:nvSpPr>
          <p:cNvPr id="7" name="Action Button: Help 6">
            <a:hlinkClick r:id="" action="ppaction://noaction" highlightClick="1"/>
          </p:cNvPr>
          <p:cNvSpPr/>
          <p:nvPr/>
        </p:nvSpPr>
        <p:spPr>
          <a:xfrm>
            <a:off x="3275972" y="3594417"/>
            <a:ext cx="2057400" cy="1062318"/>
          </a:xfrm>
          <a:prstGeom prst="actionButtonHel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Tw Cen MT" panose="020B0602020104020603"/>
                <a:ea typeface="+mn-ea"/>
                <a:cs typeface="+mn-cs"/>
              </a:rPr>
              <a:t>OSAP remittance - new to Queen’s and our students</a:t>
            </a:r>
            <a:endParaRPr kumimoji="0" lang="en-US" sz="1800" b="0" i="0" u="none" strike="noStrike" kern="1200" cap="none" spc="0" normalizeH="0" baseline="0" noProof="0" dirty="0">
              <a:ln>
                <a:noFill/>
              </a:ln>
              <a:solidFill>
                <a:srgbClr val="FFFF00"/>
              </a:solidFill>
              <a:effectLst/>
              <a:uLnTx/>
              <a:uFillTx/>
              <a:latin typeface="Tw Cen MT" panose="020B0602020104020603"/>
              <a:ea typeface="+mn-ea"/>
              <a:cs typeface="+mn-cs"/>
            </a:endParaRPr>
          </a:p>
        </p:txBody>
      </p:sp>
      <p:sp>
        <p:nvSpPr>
          <p:cNvPr id="8" name="Action Button: Help 7">
            <a:hlinkClick r:id="" action="ppaction://noaction" highlightClick="1"/>
          </p:cNvPr>
          <p:cNvSpPr/>
          <p:nvPr/>
        </p:nvSpPr>
        <p:spPr>
          <a:xfrm>
            <a:off x="5095629" y="2251500"/>
            <a:ext cx="2057400" cy="1062318"/>
          </a:xfrm>
          <a:prstGeom prst="actionButtonHel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Tw Cen MT" panose="020B0602020104020603"/>
                <a:ea typeface="+mn-ea"/>
                <a:cs typeface="+mn-cs"/>
              </a:rPr>
              <a:t>Where and how to display to students?</a:t>
            </a:r>
            <a:endParaRPr kumimoji="0" lang="en-US" sz="1800" b="0" i="0" u="none" strike="noStrike" kern="1200" cap="none" spc="0" normalizeH="0" baseline="0" noProof="0" dirty="0">
              <a:ln>
                <a:noFill/>
              </a:ln>
              <a:solidFill>
                <a:srgbClr val="FFFF00"/>
              </a:solidFill>
              <a:effectLst/>
              <a:uLnTx/>
              <a:uFillTx/>
              <a:latin typeface="Tw Cen MT" panose="020B0602020104020603"/>
              <a:ea typeface="+mn-ea"/>
              <a:cs typeface="+mn-cs"/>
            </a:endParaRPr>
          </a:p>
        </p:txBody>
      </p:sp>
      <p:sp>
        <p:nvSpPr>
          <p:cNvPr id="9" name="Action Button: Help 8">
            <a:hlinkClick r:id="" action="ppaction://noaction" highlightClick="1"/>
          </p:cNvPr>
          <p:cNvSpPr/>
          <p:nvPr/>
        </p:nvSpPr>
        <p:spPr>
          <a:xfrm>
            <a:off x="1256479" y="4846198"/>
            <a:ext cx="2019493" cy="1118954"/>
          </a:xfrm>
          <a:prstGeom prst="actionButtonHel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Tw Cen MT" panose="020B0602020104020603"/>
                <a:ea typeface="+mn-ea"/>
                <a:cs typeface="+mn-cs"/>
              </a:rPr>
              <a:t>Resource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w Cen MT" panose="020B0602020104020603"/>
                <a:ea typeface="+mn-ea"/>
                <a:cs typeface="+mn-cs"/>
              </a:rPr>
              <a:t> </a:t>
            </a:r>
            <a:r>
              <a:rPr kumimoji="0" lang="en-US" sz="1800" b="0" i="0" u="none" strike="noStrike" kern="1200" cap="none" spc="0" normalizeH="0" baseline="0" noProof="0" dirty="0" smtClean="0">
                <a:ln>
                  <a:noFill/>
                </a:ln>
                <a:solidFill>
                  <a:srgbClr val="FFFF00"/>
                </a:solidFill>
                <a:effectLst/>
                <a:uLnTx/>
                <a:uFillTx/>
                <a:latin typeface="Tw Cen MT" panose="020B0602020104020603"/>
                <a:ea typeface="+mn-ea"/>
                <a:cs typeface="+mn-cs"/>
              </a:rPr>
              <a:t> requirements</a:t>
            </a:r>
            <a:endParaRPr kumimoji="0" lang="en-US" sz="1800" b="0" i="0" u="none" strike="noStrike" kern="1200" cap="none" spc="0" normalizeH="0" baseline="0" noProof="0" dirty="0">
              <a:ln>
                <a:noFill/>
              </a:ln>
              <a:solidFill>
                <a:srgbClr val="FFFF00"/>
              </a:solidFill>
              <a:effectLst/>
              <a:uLnTx/>
              <a:uFillTx/>
              <a:latin typeface="Tw Cen MT" panose="020B0602020104020603"/>
              <a:ea typeface="+mn-ea"/>
              <a:cs typeface="+mn-cs"/>
            </a:endParaRPr>
          </a:p>
        </p:txBody>
      </p:sp>
      <p:sp>
        <p:nvSpPr>
          <p:cNvPr id="12" name="Action Button: Help 11">
            <a:hlinkClick r:id="" action="ppaction://noaction" highlightClick="1"/>
          </p:cNvPr>
          <p:cNvSpPr/>
          <p:nvPr/>
        </p:nvSpPr>
        <p:spPr>
          <a:xfrm>
            <a:off x="5177489" y="4872992"/>
            <a:ext cx="1975540" cy="1082980"/>
          </a:xfrm>
          <a:prstGeom prst="actionButtonHel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Tw Cen MT" panose="020B0602020104020603"/>
                <a:ea typeface="+mn-ea"/>
                <a:cs typeface="+mn-cs"/>
              </a:rPr>
              <a:t>      Training / Staff and Student Communication </a:t>
            </a:r>
            <a:endParaRPr kumimoji="0" lang="en-US" sz="1800" b="0" i="0" u="none" strike="noStrike" kern="1200" cap="none" spc="0" normalizeH="0" baseline="0" noProof="0" dirty="0">
              <a:ln>
                <a:noFill/>
              </a:ln>
              <a:solidFill>
                <a:srgbClr val="FFFF00"/>
              </a:solidFill>
              <a:effectLst/>
              <a:uLnTx/>
              <a:uFillTx/>
              <a:latin typeface="Tw Cen MT" panose="020B0602020104020603"/>
              <a:ea typeface="+mn-ea"/>
              <a:cs typeface="+mn-cs"/>
            </a:endParaRPr>
          </a:p>
        </p:txBody>
      </p:sp>
      <p:sp>
        <p:nvSpPr>
          <p:cNvPr id="13" name="Action Button: Help 12">
            <a:hlinkClick r:id="" action="ppaction://noaction" highlightClick="1"/>
          </p:cNvPr>
          <p:cNvSpPr/>
          <p:nvPr/>
        </p:nvSpPr>
        <p:spPr>
          <a:xfrm>
            <a:off x="1523499" y="2187891"/>
            <a:ext cx="2057400" cy="1062318"/>
          </a:xfrm>
          <a:prstGeom prst="actionButtonHelp">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Tw Cen MT" panose="020B0602020104020603"/>
                <a:ea typeface="+mn-ea"/>
                <a:cs typeface="+mn-cs"/>
              </a:rPr>
              <a:t>   Early Adopter -         timeline</a:t>
            </a:r>
            <a:endParaRPr kumimoji="0" lang="en-US" sz="1800" b="0" i="0" u="none" strike="noStrike" kern="1200" cap="none" spc="0" normalizeH="0" baseline="0" noProof="0" dirty="0">
              <a:ln>
                <a:noFill/>
              </a:ln>
              <a:solidFill>
                <a:srgbClr val="FFFF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152745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Billing – 5 solutions</a:t>
            </a:r>
            <a:endParaRPr lang="en-US" dirty="0"/>
          </a:p>
        </p:txBody>
      </p:sp>
      <p:sp>
        <p:nvSpPr>
          <p:cNvPr id="3" name="Content Placeholder 2"/>
          <p:cNvSpPr>
            <a:spLocks noGrp="1"/>
          </p:cNvSpPr>
          <p:nvPr>
            <p:ph idx="1"/>
          </p:nvPr>
        </p:nvSpPr>
        <p:spPr>
          <a:xfrm>
            <a:off x="768096" y="2286000"/>
            <a:ext cx="7290055" cy="4023360"/>
          </a:xfrm>
        </p:spPr>
        <p:txBody>
          <a:bodyPr>
            <a:normAutofit fontScale="92500" lnSpcReduction="10000"/>
          </a:bodyPr>
          <a:lstStyle/>
          <a:p>
            <a:r>
              <a:rPr lang="en-US" dirty="0" smtClean="0">
                <a:solidFill>
                  <a:schemeClr val="accent2"/>
                </a:solidFill>
              </a:rPr>
              <a:t>What is Net Billing? </a:t>
            </a:r>
            <a:r>
              <a:rPr lang="en-US" dirty="0" smtClean="0"/>
              <a:t>– </a:t>
            </a:r>
            <a:r>
              <a:rPr lang="en-US" i="1" dirty="0" smtClean="0"/>
              <a:t>Shirley Marshall, McMaster University</a:t>
            </a:r>
          </a:p>
          <a:p>
            <a:r>
              <a:rPr lang="en-US" dirty="0" smtClean="0">
                <a:solidFill>
                  <a:schemeClr val="accent2"/>
                </a:solidFill>
              </a:rPr>
              <a:t>5 Solutions:</a:t>
            </a:r>
          </a:p>
          <a:p>
            <a:pPr marL="457200" indent="-457200">
              <a:buFont typeface="+mj-lt"/>
              <a:buAutoNum type="arabicPeriod"/>
            </a:pPr>
            <a:r>
              <a:rPr lang="en-US" dirty="0" smtClean="0"/>
              <a:t>McMaster University</a:t>
            </a:r>
            <a:r>
              <a:rPr lang="en-US" dirty="0"/>
              <a:t/>
            </a:r>
            <a:br>
              <a:rPr lang="en-US" dirty="0"/>
            </a:br>
            <a:r>
              <a:rPr lang="en-US" i="1" dirty="0" smtClean="0"/>
              <a:t>Shirley Marshall - BSA &amp; Project Manager for Net Tuition</a:t>
            </a:r>
            <a:endParaRPr lang="en-US" i="1" dirty="0"/>
          </a:p>
          <a:p>
            <a:pPr marL="457200" indent="-457200">
              <a:buFont typeface="+mj-lt"/>
              <a:buAutoNum type="arabicPeriod"/>
            </a:pPr>
            <a:r>
              <a:rPr lang="en-US" dirty="0" smtClean="0"/>
              <a:t>Queen’s University</a:t>
            </a:r>
            <a:r>
              <a:rPr lang="en-US" dirty="0"/>
              <a:t/>
            </a:r>
            <a:br>
              <a:rPr lang="en-US" dirty="0"/>
            </a:br>
            <a:r>
              <a:rPr lang="en-US" i="1" dirty="0" smtClean="0"/>
              <a:t>Sandy McFadden - Manager, Student Awards Office</a:t>
            </a:r>
            <a:endParaRPr lang="en-US" i="1" dirty="0"/>
          </a:p>
          <a:p>
            <a:pPr marL="457200" indent="-457200">
              <a:buFont typeface="+mj-lt"/>
              <a:buAutoNum type="arabicPeriod"/>
            </a:pPr>
            <a:r>
              <a:rPr lang="en-US" dirty="0" smtClean="0"/>
              <a:t>Fleming College</a:t>
            </a:r>
            <a:r>
              <a:rPr lang="en-US" dirty="0"/>
              <a:t/>
            </a:r>
            <a:br>
              <a:rPr lang="en-US" dirty="0"/>
            </a:br>
            <a:r>
              <a:rPr lang="en-US" i="1" dirty="0" smtClean="0"/>
              <a:t>Kathy Hokum – Technical Business Analyst</a:t>
            </a:r>
            <a:endParaRPr lang="en-US" i="1" dirty="0"/>
          </a:p>
          <a:p>
            <a:pPr marL="457200" indent="-457200">
              <a:buFont typeface="+mj-lt"/>
              <a:buAutoNum type="arabicPeriod"/>
            </a:pPr>
            <a:r>
              <a:rPr lang="en-US" dirty="0" smtClean="0"/>
              <a:t>University of Waterloo</a:t>
            </a:r>
            <a:r>
              <a:rPr lang="en-US" dirty="0"/>
              <a:t/>
            </a:r>
            <a:br>
              <a:rPr lang="en-US" dirty="0"/>
            </a:br>
            <a:r>
              <a:rPr lang="en-US" i="1" dirty="0" smtClean="0"/>
              <a:t>Tina Obediah – Manager, Financial Aid Systems</a:t>
            </a:r>
          </a:p>
          <a:p>
            <a:pPr marL="457200" indent="-457200">
              <a:buFont typeface="+mj-lt"/>
              <a:buAutoNum type="arabicPeriod"/>
            </a:pPr>
            <a:r>
              <a:rPr lang="en-US" dirty="0" smtClean="0"/>
              <a:t>University of Western Ontario</a:t>
            </a:r>
            <a:r>
              <a:rPr lang="en-US" dirty="0"/>
              <a:t/>
            </a:r>
            <a:br>
              <a:rPr lang="en-US" dirty="0"/>
            </a:br>
            <a:r>
              <a:rPr lang="en-US" i="1" dirty="0" smtClean="0"/>
              <a:t>Valerie Sarkany – Associate Registrar, Student Financial Services</a:t>
            </a:r>
            <a:endParaRPr lang="en-US" i="1" dirty="0"/>
          </a:p>
        </p:txBody>
      </p:sp>
      <p:sp>
        <p:nvSpPr>
          <p:cNvPr id="4" name="Footer Placeholder 3"/>
          <p:cNvSpPr>
            <a:spLocks noGrp="1"/>
          </p:cNvSpPr>
          <p:nvPr>
            <p:ph type="ftr" sz="quarter" idx="11"/>
          </p:nvPr>
        </p:nvSpPr>
        <p:spPr/>
        <p:txBody>
          <a:bodyPr/>
          <a:lstStyle/>
          <a:p>
            <a:r>
              <a:rPr lang="en-US" dirty="0"/>
              <a:t>Canada Alliance   5-7 November 2017</a:t>
            </a:r>
          </a:p>
        </p:txBody>
      </p:sp>
      <p:pic>
        <p:nvPicPr>
          <p:cNvPr id="6" name="Picture 5"/>
          <p:cNvPicPr>
            <a:picLocks noChangeAspect="1"/>
          </p:cNvPicPr>
          <p:nvPr/>
        </p:nvPicPr>
        <p:blipFill>
          <a:blip r:embed="rId2"/>
          <a:stretch>
            <a:fillRect/>
          </a:stretch>
        </p:blipFill>
        <p:spPr>
          <a:xfrm>
            <a:off x="520412" y="3031201"/>
            <a:ext cx="641631" cy="458308"/>
          </a:xfrm>
          <a:prstGeom prst="rect">
            <a:avLst/>
          </a:prstGeom>
        </p:spPr>
      </p:pic>
      <p:pic>
        <p:nvPicPr>
          <p:cNvPr id="7" name="Picture 6"/>
          <p:cNvPicPr>
            <a:picLocks noChangeAspect="1"/>
          </p:cNvPicPr>
          <p:nvPr/>
        </p:nvPicPr>
        <p:blipFill>
          <a:blip r:embed="rId3"/>
          <a:stretch>
            <a:fillRect/>
          </a:stretch>
        </p:blipFill>
        <p:spPr>
          <a:xfrm>
            <a:off x="597131" y="4278110"/>
            <a:ext cx="564912" cy="564912"/>
          </a:xfrm>
          <a:prstGeom prst="rect">
            <a:avLst/>
          </a:prstGeom>
        </p:spPr>
      </p:pic>
      <p:pic>
        <p:nvPicPr>
          <p:cNvPr id="8" name="Picture 7"/>
          <p:cNvPicPr>
            <a:picLocks noChangeAspect="1"/>
          </p:cNvPicPr>
          <p:nvPr/>
        </p:nvPicPr>
        <p:blipFill>
          <a:blip r:embed="rId4"/>
          <a:stretch>
            <a:fillRect/>
          </a:stretch>
        </p:blipFill>
        <p:spPr>
          <a:xfrm>
            <a:off x="597131" y="3687854"/>
            <a:ext cx="489672" cy="489672"/>
          </a:xfrm>
          <a:prstGeom prst="rect">
            <a:avLst/>
          </a:prstGeom>
        </p:spPr>
      </p:pic>
      <p:pic>
        <p:nvPicPr>
          <p:cNvPr id="9" name="Picture 8"/>
          <p:cNvPicPr>
            <a:picLocks noChangeAspect="1"/>
          </p:cNvPicPr>
          <p:nvPr/>
        </p:nvPicPr>
        <p:blipFill>
          <a:blip r:embed="rId5"/>
          <a:stretch>
            <a:fillRect/>
          </a:stretch>
        </p:blipFill>
        <p:spPr>
          <a:xfrm>
            <a:off x="690341" y="5004366"/>
            <a:ext cx="362531" cy="362531"/>
          </a:xfrm>
          <a:prstGeom prst="rect">
            <a:avLst/>
          </a:prstGeom>
        </p:spPr>
      </p:pic>
      <p:pic>
        <p:nvPicPr>
          <p:cNvPr id="10" name="Picture 9"/>
          <p:cNvPicPr>
            <a:picLocks noChangeAspect="1"/>
          </p:cNvPicPr>
          <p:nvPr/>
        </p:nvPicPr>
        <p:blipFill>
          <a:blip r:embed="rId6"/>
          <a:stretch>
            <a:fillRect/>
          </a:stretch>
        </p:blipFill>
        <p:spPr>
          <a:xfrm flipH="1">
            <a:off x="690341" y="5679147"/>
            <a:ext cx="317962" cy="317962"/>
          </a:xfrm>
          <a:prstGeom prst="rect">
            <a:avLst/>
          </a:prstGeom>
        </p:spPr>
      </p:pic>
    </p:spTree>
    <p:extLst>
      <p:ext uri="{BB962C8B-B14F-4D97-AF65-F5344CB8AC3E}">
        <p14:creationId xmlns:p14="http://schemas.microsoft.com/office/powerpoint/2010/main" val="56921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60" y="887676"/>
            <a:ext cx="6122987" cy="708290"/>
          </a:xfrm>
        </p:spPr>
        <p:txBody>
          <a:bodyPr>
            <a:normAutofit/>
          </a:bodyPr>
          <a:lstStyle/>
          <a:p>
            <a:r>
              <a:rPr lang="en-CA" dirty="0" smtClean="0"/>
              <a:t>Net tuition VIEWS</a:t>
            </a:r>
            <a:endParaRPr lang="en-CA" dirty="0"/>
          </a:p>
        </p:txBody>
      </p:sp>
      <p:sp>
        <p:nvSpPr>
          <p:cNvPr id="3" name="Content Placeholder 2"/>
          <p:cNvSpPr>
            <a:spLocks noGrp="1"/>
          </p:cNvSpPr>
          <p:nvPr>
            <p:ph idx="1"/>
          </p:nvPr>
        </p:nvSpPr>
        <p:spPr>
          <a:xfrm>
            <a:off x="504932" y="2079785"/>
            <a:ext cx="8005762" cy="3051439"/>
          </a:xfrm>
        </p:spPr>
        <p:txBody>
          <a:bodyPr>
            <a:normAutofit/>
          </a:bodyPr>
          <a:lstStyle/>
          <a:p>
            <a:pPr marL="0" indent="0">
              <a:buNone/>
            </a:pPr>
            <a:endParaRPr lang="en-CA" dirty="0" smtClean="0"/>
          </a:p>
          <a:p>
            <a:endParaRPr lang="en-CA" dirty="0"/>
          </a:p>
        </p:txBody>
      </p:sp>
      <p:pic>
        <p:nvPicPr>
          <p:cNvPr id="5" name="Picture 4"/>
          <p:cNvPicPr/>
          <p:nvPr/>
        </p:nvPicPr>
        <p:blipFill>
          <a:blip r:embed="rId3"/>
          <a:stretch>
            <a:fillRect/>
          </a:stretch>
        </p:blipFill>
        <p:spPr>
          <a:xfrm>
            <a:off x="1028760" y="1485242"/>
            <a:ext cx="6958106" cy="4240524"/>
          </a:xfrm>
          <a:prstGeom prst="rect">
            <a:avLst/>
          </a:prstGeo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537617-F04D-2D48-8B5D-62F0364B9B54}" type="slidenum">
              <a:rPr kumimoji="0" lang="en-US" sz="1000" b="0" i="0" u="none" strike="noStrike" kern="1200" cap="none" spc="0" normalizeH="0" baseline="0" noProof="0" smtClean="0">
                <a:ln>
                  <a:noFill/>
                </a:ln>
                <a:solidFill>
                  <a:prstClr val="black">
                    <a:lumMod val="90000"/>
                    <a:lumOff val="10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a:ln>
                <a:noFill/>
              </a:ln>
              <a:solidFill>
                <a:prstClr val="black">
                  <a:lumMod val="90000"/>
                  <a:lumOff val="10000"/>
                </a:prstClr>
              </a:solidFill>
              <a:effectLst/>
              <a:uLnTx/>
              <a:uFillTx/>
              <a:latin typeface="Tw Cen MT Condensed" panose="020B0606020104020203"/>
              <a:ea typeface="+mn-ea"/>
              <a:cs typeface="+mn-cs"/>
            </a:endParaRPr>
          </a:p>
        </p:txBody>
      </p:sp>
      <p:sp>
        <p:nvSpPr>
          <p:cNvPr id="8" name="Right Arrow 7"/>
          <p:cNvSpPr/>
          <p:nvPr/>
        </p:nvSpPr>
        <p:spPr>
          <a:xfrm>
            <a:off x="205800" y="2918010"/>
            <a:ext cx="82296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TextBox 9"/>
          <p:cNvSpPr txBox="1"/>
          <p:nvPr/>
        </p:nvSpPr>
        <p:spPr>
          <a:xfrm>
            <a:off x="672069" y="5698173"/>
            <a:ext cx="7671487" cy="923330"/>
          </a:xfrm>
          <a:prstGeom prst="rect">
            <a:avLst/>
          </a:prstGeom>
          <a:noFill/>
          <a:ln w="2222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Addendum to Fee Statement in PeopleSoft Student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Must have OSAP assessment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Must pass all matching rules – identity, level, course load, career/program/plan</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2276743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65" y="871715"/>
            <a:ext cx="6122987" cy="708290"/>
          </a:xfrm>
        </p:spPr>
        <p:txBody>
          <a:bodyPr>
            <a:normAutofit/>
          </a:bodyPr>
          <a:lstStyle/>
          <a:p>
            <a:r>
              <a:rPr lang="en-CA" dirty="0" smtClean="0"/>
              <a:t>Net Cost-Net Tuition View</a:t>
            </a:r>
            <a:endParaRPr lang="en-CA" dirty="0"/>
          </a:p>
        </p:txBody>
      </p:sp>
      <p:sp>
        <p:nvSpPr>
          <p:cNvPr id="3" name="Content Placeholder 2"/>
          <p:cNvSpPr>
            <a:spLocks noGrp="1"/>
          </p:cNvSpPr>
          <p:nvPr>
            <p:ph idx="1"/>
          </p:nvPr>
        </p:nvSpPr>
        <p:spPr>
          <a:xfrm>
            <a:off x="504932" y="2079785"/>
            <a:ext cx="8005762" cy="3051439"/>
          </a:xfrm>
        </p:spPr>
        <p:txBody>
          <a:bodyPr>
            <a:normAutofit/>
          </a:bodyPr>
          <a:lstStyle/>
          <a:p>
            <a:pPr marL="0" indent="0">
              <a:buNone/>
            </a:pPr>
            <a:endParaRPr lang="en-CA" dirty="0" smtClean="0"/>
          </a:p>
          <a:p>
            <a:endParaRPr lang="en-CA" dirty="0"/>
          </a:p>
        </p:txBody>
      </p:sp>
      <p:sp>
        <p:nvSpPr>
          <p:cNvPr id="7" name="TextBox 6"/>
          <p:cNvSpPr txBox="1"/>
          <p:nvPr/>
        </p:nvSpPr>
        <p:spPr>
          <a:xfrm>
            <a:off x="365158" y="3180452"/>
            <a:ext cx="1855224" cy="2862322"/>
          </a:xfrm>
          <a:prstGeom prst="rect">
            <a:avLst/>
          </a:prstGeom>
          <a:noFill/>
          <a:ln>
            <a:solidFill>
              <a:srgbClr val="C00000"/>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Net Cost / Net Tuition View is ‘</a:t>
            </a: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snapshot’ </a:t>
            </a: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at a point in time</a:t>
            </a: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1 View to handle multiple scenarios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Use of footnotes</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537617-F04D-2D48-8B5D-62F0364B9B54}" type="slidenum">
              <a:rPr kumimoji="0" lang="en-US" sz="1000" b="0" i="0" u="none" strike="noStrike" kern="1200" cap="none" spc="0" normalizeH="0" baseline="0" noProof="0" smtClean="0">
                <a:ln>
                  <a:noFill/>
                </a:ln>
                <a:solidFill>
                  <a:prstClr val="black">
                    <a:lumMod val="90000"/>
                    <a:lumOff val="10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prstClr val="black">
                  <a:lumMod val="90000"/>
                  <a:lumOff val="10000"/>
                </a:prstClr>
              </a:solidFill>
              <a:effectLst/>
              <a:uLnTx/>
              <a:uFillTx/>
              <a:latin typeface="Tw Cen MT Condensed" panose="020B0606020104020203"/>
              <a:ea typeface="+mn-ea"/>
              <a:cs typeface="+mn-cs"/>
            </a:endParaRPr>
          </a:p>
        </p:txBody>
      </p:sp>
      <p:pic>
        <p:nvPicPr>
          <p:cNvPr id="6" name="Picture 5"/>
          <p:cNvPicPr>
            <a:picLocks noChangeAspect="1"/>
          </p:cNvPicPr>
          <p:nvPr/>
        </p:nvPicPr>
        <p:blipFill>
          <a:blip r:embed="rId3"/>
          <a:stretch>
            <a:fillRect/>
          </a:stretch>
        </p:blipFill>
        <p:spPr>
          <a:xfrm>
            <a:off x="2446866" y="1580005"/>
            <a:ext cx="5964767" cy="4913084"/>
          </a:xfrm>
          <a:prstGeom prst="rect">
            <a:avLst/>
          </a:prstGeom>
        </p:spPr>
      </p:pic>
    </p:spTree>
    <p:extLst>
      <p:ext uri="{BB962C8B-B14F-4D97-AF65-F5344CB8AC3E}">
        <p14:creationId xmlns:p14="http://schemas.microsoft.com/office/powerpoint/2010/main" val="32445587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76" y="895670"/>
            <a:ext cx="6122987" cy="708290"/>
          </a:xfrm>
        </p:spPr>
        <p:txBody>
          <a:bodyPr>
            <a:normAutofit/>
          </a:bodyPr>
          <a:lstStyle/>
          <a:p>
            <a:r>
              <a:rPr lang="en-CA" dirty="0" smtClean="0"/>
              <a:t>Net cost View</a:t>
            </a:r>
            <a:endParaRPr lang="en-CA" dirty="0"/>
          </a:p>
        </p:txBody>
      </p:sp>
      <p:sp>
        <p:nvSpPr>
          <p:cNvPr id="3" name="Content Placeholder 2"/>
          <p:cNvSpPr>
            <a:spLocks noGrp="1"/>
          </p:cNvSpPr>
          <p:nvPr>
            <p:ph idx="1"/>
          </p:nvPr>
        </p:nvSpPr>
        <p:spPr>
          <a:xfrm>
            <a:off x="504932" y="2079785"/>
            <a:ext cx="8005762" cy="3051439"/>
          </a:xfrm>
        </p:spPr>
        <p:txBody>
          <a:bodyPr>
            <a:normAutofit/>
          </a:bodyPr>
          <a:lstStyle/>
          <a:p>
            <a:pPr marL="0" indent="0">
              <a:buNone/>
            </a:pPr>
            <a:endParaRPr lang="en-CA" dirty="0" smtClean="0"/>
          </a:p>
          <a:p>
            <a:endParaRPr lang="en-CA"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537617-F04D-2D48-8B5D-62F0364B9B54}" type="slidenum">
              <a:rPr kumimoji="0" lang="en-US" sz="1000" b="0" i="0" u="none" strike="noStrike" kern="1200" cap="none" spc="0" normalizeH="0" baseline="0" noProof="0" smtClean="0">
                <a:ln>
                  <a:noFill/>
                </a:ln>
                <a:solidFill>
                  <a:prstClr val="black">
                    <a:lumMod val="90000"/>
                    <a:lumOff val="10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a:ln>
                <a:noFill/>
              </a:ln>
              <a:solidFill>
                <a:prstClr val="black">
                  <a:lumMod val="90000"/>
                  <a:lumOff val="10000"/>
                </a:prstClr>
              </a:solidFill>
              <a:effectLst/>
              <a:uLnTx/>
              <a:uFillTx/>
              <a:latin typeface="Tw Cen MT Condensed" panose="020B0606020104020203"/>
              <a:ea typeface="+mn-ea"/>
              <a:cs typeface="+mn-cs"/>
            </a:endParaRPr>
          </a:p>
        </p:txBody>
      </p:sp>
      <p:pic>
        <p:nvPicPr>
          <p:cNvPr id="6" name="Picture 5"/>
          <p:cNvPicPr>
            <a:picLocks noChangeAspect="1"/>
          </p:cNvPicPr>
          <p:nvPr/>
        </p:nvPicPr>
        <p:blipFill>
          <a:blip r:embed="rId3"/>
          <a:stretch>
            <a:fillRect/>
          </a:stretch>
        </p:blipFill>
        <p:spPr>
          <a:xfrm>
            <a:off x="955675" y="1830228"/>
            <a:ext cx="7172325" cy="2812479"/>
          </a:xfrm>
          <a:prstGeom prst="rect">
            <a:avLst/>
          </a:prstGeom>
        </p:spPr>
      </p:pic>
    </p:spTree>
    <p:extLst>
      <p:ext uri="{BB962C8B-B14F-4D97-AF65-F5344CB8AC3E}">
        <p14:creationId xmlns:p14="http://schemas.microsoft.com/office/powerpoint/2010/main" val="1307596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532" y="950723"/>
            <a:ext cx="6122987" cy="708290"/>
          </a:xfrm>
        </p:spPr>
        <p:txBody>
          <a:bodyPr>
            <a:normAutofit/>
          </a:bodyPr>
          <a:lstStyle/>
          <a:p>
            <a:r>
              <a:rPr lang="en-CA" dirty="0" smtClean="0"/>
              <a:t>Net Tuition View</a:t>
            </a:r>
            <a:endParaRPr lang="en-CA" dirty="0"/>
          </a:p>
        </p:txBody>
      </p:sp>
      <p:sp>
        <p:nvSpPr>
          <p:cNvPr id="3" name="Content Placeholder 2"/>
          <p:cNvSpPr>
            <a:spLocks noGrp="1"/>
          </p:cNvSpPr>
          <p:nvPr>
            <p:ph idx="1"/>
          </p:nvPr>
        </p:nvSpPr>
        <p:spPr>
          <a:xfrm>
            <a:off x="504932" y="2079785"/>
            <a:ext cx="8005762" cy="3051439"/>
          </a:xfrm>
        </p:spPr>
        <p:txBody>
          <a:bodyPr>
            <a:normAutofit/>
          </a:bodyPr>
          <a:lstStyle/>
          <a:p>
            <a:pPr marL="0" indent="0">
              <a:buNone/>
            </a:pPr>
            <a:endParaRPr lang="en-CA" dirty="0" smtClean="0"/>
          </a:p>
          <a:p>
            <a:endParaRPr lang="en-CA"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537617-F04D-2D48-8B5D-62F0364B9B54}" type="slidenum">
              <a:rPr kumimoji="0" lang="en-US" sz="1000" b="0" i="0" u="none" strike="noStrike" kern="1200" cap="none" spc="0" normalizeH="0" baseline="0" noProof="0" smtClean="0">
                <a:ln>
                  <a:noFill/>
                </a:ln>
                <a:solidFill>
                  <a:prstClr val="black">
                    <a:lumMod val="90000"/>
                    <a:lumOff val="10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prstClr val="black">
                  <a:lumMod val="90000"/>
                  <a:lumOff val="10000"/>
                </a:prstClr>
              </a:solidFill>
              <a:effectLst/>
              <a:uLnTx/>
              <a:uFillTx/>
              <a:latin typeface="Tw Cen MT Condensed" panose="020B0606020104020203"/>
              <a:ea typeface="+mn-ea"/>
              <a:cs typeface="+mn-cs"/>
            </a:endParaRPr>
          </a:p>
        </p:txBody>
      </p:sp>
      <p:pic>
        <p:nvPicPr>
          <p:cNvPr id="6" name="Picture 5"/>
          <p:cNvPicPr>
            <a:picLocks noChangeAspect="1"/>
          </p:cNvPicPr>
          <p:nvPr/>
        </p:nvPicPr>
        <p:blipFill>
          <a:blip r:embed="rId3"/>
          <a:stretch>
            <a:fillRect/>
          </a:stretch>
        </p:blipFill>
        <p:spPr>
          <a:xfrm>
            <a:off x="757766" y="2604719"/>
            <a:ext cx="7277100" cy="1590675"/>
          </a:xfrm>
          <a:prstGeom prst="rect">
            <a:avLst/>
          </a:prstGeom>
        </p:spPr>
      </p:pic>
    </p:spTree>
    <p:extLst>
      <p:ext uri="{BB962C8B-B14F-4D97-AF65-F5344CB8AC3E}">
        <p14:creationId xmlns:p14="http://schemas.microsoft.com/office/powerpoint/2010/main" val="42817570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721" y="916136"/>
            <a:ext cx="8126343" cy="708290"/>
          </a:xfrm>
        </p:spPr>
        <p:txBody>
          <a:bodyPr>
            <a:normAutofit/>
          </a:bodyPr>
          <a:lstStyle/>
          <a:p>
            <a:r>
              <a:rPr lang="en-CA" dirty="0" smtClean="0"/>
              <a:t>Net Tuition – Run Control Parameters</a:t>
            </a:r>
            <a:endParaRPr lang="en-CA" dirty="0"/>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537617-F04D-2D48-8B5D-62F0364B9B54}" type="slidenum">
              <a:rPr kumimoji="0" lang="en-US" sz="1000" b="0" i="0" u="none" strike="noStrike" kern="1200" cap="none" spc="0" normalizeH="0" baseline="0" noProof="0" smtClean="0">
                <a:ln>
                  <a:noFill/>
                </a:ln>
                <a:solidFill>
                  <a:prstClr val="black">
                    <a:lumMod val="90000"/>
                    <a:lumOff val="10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prstClr val="black">
                  <a:lumMod val="90000"/>
                  <a:lumOff val="10000"/>
                </a:prstClr>
              </a:solidFill>
              <a:effectLst/>
              <a:uLnTx/>
              <a:uFillTx/>
              <a:latin typeface="Tw Cen MT Condensed" panose="020B0606020104020203"/>
              <a:ea typeface="+mn-ea"/>
              <a:cs typeface="+mn-cs"/>
            </a:endParaRPr>
          </a:p>
        </p:txBody>
      </p:sp>
      <p:pic>
        <p:nvPicPr>
          <p:cNvPr id="4" name="Content Placeholder 3"/>
          <p:cNvPicPr>
            <a:picLocks noGrp="1" noChangeAspect="1"/>
          </p:cNvPicPr>
          <p:nvPr>
            <p:ph idx="1"/>
          </p:nvPr>
        </p:nvPicPr>
        <p:blipFill>
          <a:blip r:embed="rId3"/>
          <a:stretch>
            <a:fillRect/>
          </a:stretch>
        </p:blipFill>
        <p:spPr>
          <a:xfrm>
            <a:off x="687387" y="2049332"/>
            <a:ext cx="7997677" cy="3630706"/>
          </a:xfrm>
          <a:prstGeom prst="rect">
            <a:avLst/>
          </a:prstGeom>
        </p:spPr>
      </p:pic>
      <p:sp>
        <p:nvSpPr>
          <p:cNvPr id="7" name="TextBox 6"/>
          <p:cNvSpPr txBox="1"/>
          <p:nvPr/>
        </p:nvSpPr>
        <p:spPr>
          <a:xfrm>
            <a:off x="2326342" y="4644614"/>
            <a:ext cx="4356846" cy="860612"/>
          </a:xfrm>
          <a:prstGeom prst="rect">
            <a:avLst/>
          </a:prstGeom>
          <a:noFill/>
          <a:ln w="2540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 name="TextBox 4"/>
          <p:cNvSpPr txBox="1"/>
          <p:nvPr/>
        </p:nvSpPr>
        <p:spPr>
          <a:xfrm>
            <a:off x="1035424" y="5680038"/>
            <a:ext cx="75034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Associate Negotiable Date on MAESD Distribution file to Term in PeopleSoft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Flexibility to change Negotiable dates which may change year over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0962954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933" y="1102361"/>
            <a:ext cx="7227126" cy="708290"/>
          </a:xfrm>
        </p:spPr>
        <p:txBody>
          <a:bodyPr>
            <a:normAutofit/>
          </a:bodyPr>
          <a:lstStyle/>
          <a:p>
            <a:r>
              <a:rPr lang="en-CA" dirty="0" smtClean="0"/>
              <a:t>Net Tuition – Exception Report</a:t>
            </a:r>
            <a:endParaRPr lang="en-CA" dirty="0"/>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537617-F04D-2D48-8B5D-62F0364B9B54}" type="slidenum">
              <a:rPr kumimoji="0" lang="en-US" sz="1000" b="0" i="0" u="none" strike="noStrike" kern="1200" cap="none" spc="0" normalizeH="0" baseline="0" noProof="0" smtClean="0">
                <a:ln>
                  <a:noFill/>
                </a:ln>
                <a:solidFill>
                  <a:prstClr val="black">
                    <a:lumMod val="90000"/>
                    <a:lumOff val="10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a:ln>
                <a:noFill/>
              </a:ln>
              <a:solidFill>
                <a:prstClr val="black">
                  <a:lumMod val="90000"/>
                  <a:lumOff val="10000"/>
                </a:prstClr>
              </a:solidFill>
              <a:effectLst/>
              <a:uLnTx/>
              <a:uFillTx/>
              <a:latin typeface="Tw Cen MT Condensed" panose="020B0606020104020203"/>
              <a:ea typeface="+mn-ea"/>
              <a:cs typeface="+mn-cs"/>
            </a:endParaRPr>
          </a:p>
        </p:txBody>
      </p:sp>
      <p:pic>
        <p:nvPicPr>
          <p:cNvPr id="4" name="Content Placeholder 3"/>
          <p:cNvPicPr>
            <a:picLocks noGrp="1" noChangeAspect="1"/>
          </p:cNvPicPr>
          <p:nvPr>
            <p:ph idx="1"/>
          </p:nvPr>
        </p:nvPicPr>
        <p:blipFill>
          <a:blip r:embed="rId3"/>
          <a:stretch>
            <a:fillRect/>
          </a:stretch>
        </p:blipFill>
        <p:spPr>
          <a:xfrm>
            <a:off x="687388" y="2447366"/>
            <a:ext cx="7289800" cy="2603572"/>
          </a:xfrm>
          <a:prstGeom prst="rect">
            <a:avLst/>
          </a:prstGeom>
        </p:spPr>
      </p:pic>
    </p:spTree>
    <p:extLst>
      <p:ext uri="{BB962C8B-B14F-4D97-AF65-F5344CB8AC3E}">
        <p14:creationId xmlns:p14="http://schemas.microsoft.com/office/powerpoint/2010/main" val="1158304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563104" cy="1499616"/>
          </a:xfrm>
        </p:spPr>
        <p:txBody>
          <a:bodyPr>
            <a:normAutofit/>
          </a:bodyPr>
          <a:lstStyle/>
          <a:p>
            <a:r>
              <a:rPr lang="en-US" sz="3200" dirty="0" smtClean="0"/>
              <a:t>Net Tuition – Delivered </a:t>
            </a:r>
            <a:r>
              <a:rPr lang="en-US" sz="3200" dirty="0" err="1" smtClean="0"/>
              <a:t>Peoplesoft</a:t>
            </a:r>
            <a:r>
              <a:rPr lang="en-US" sz="3200" dirty="0" smtClean="0"/>
              <a:t> functionality</a:t>
            </a:r>
            <a:endParaRPr lang="en-US" sz="3200" dirty="0"/>
          </a:p>
        </p:txBody>
      </p:sp>
      <p:sp>
        <p:nvSpPr>
          <p:cNvPr id="3" name="Content Placeholder 2"/>
          <p:cNvSpPr>
            <a:spLocks noGrp="1"/>
          </p:cNvSpPr>
          <p:nvPr>
            <p:ph idx="1"/>
          </p:nvPr>
        </p:nvSpPr>
        <p:spPr/>
        <p:txBody>
          <a:bodyPr>
            <a:normAutofit lnSpcReduction="10000"/>
          </a:bodyPr>
          <a:lstStyle/>
          <a:p>
            <a:r>
              <a:rPr lang="en-US" b="1" dirty="0" smtClean="0"/>
              <a:t>Delivered PS functionality:</a:t>
            </a:r>
          </a:p>
          <a:p>
            <a:pPr>
              <a:buFont typeface="Arial" panose="020B0604020202020204" pitchFamily="34" charset="0"/>
              <a:buChar char="•"/>
            </a:pPr>
            <a:r>
              <a:rPr lang="en-US" dirty="0"/>
              <a:t> </a:t>
            </a:r>
            <a:r>
              <a:rPr lang="en-US" dirty="0" smtClean="0"/>
              <a:t>Use of tables and fields in Student Records modules</a:t>
            </a:r>
          </a:p>
          <a:p>
            <a:pPr>
              <a:buFont typeface="Arial" panose="020B0604020202020204" pitchFamily="34" charset="0"/>
              <a:buChar char="•"/>
            </a:pPr>
            <a:r>
              <a:rPr lang="en-US" dirty="0"/>
              <a:t> </a:t>
            </a:r>
            <a:r>
              <a:rPr lang="en-US" dirty="0" smtClean="0"/>
              <a:t>Use of Run Control / Process Monitor / Exception Report </a:t>
            </a:r>
          </a:p>
          <a:p>
            <a:pPr>
              <a:buFont typeface="Arial" panose="020B0604020202020204" pitchFamily="34" charset="0"/>
              <a:buChar char="•"/>
            </a:pPr>
            <a:r>
              <a:rPr lang="en-US" dirty="0"/>
              <a:t> </a:t>
            </a:r>
            <a:r>
              <a:rPr lang="en-US" dirty="0" smtClean="0"/>
              <a:t>Query Manager – reconciliation queries</a:t>
            </a:r>
          </a:p>
          <a:p>
            <a:pPr>
              <a:buFont typeface="Arial" panose="020B0604020202020204" pitchFamily="34" charset="0"/>
              <a:buChar char="•"/>
            </a:pPr>
            <a:endParaRPr lang="en-US" dirty="0"/>
          </a:p>
          <a:p>
            <a:pPr marL="0" indent="0">
              <a:buNone/>
            </a:pPr>
            <a:r>
              <a:rPr lang="en-US" b="1" dirty="0" smtClean="0"/>
              <a:t>Customizations:</a:t>
            </a:r>
          </a:p>
          <a:p>
            <a:pPr>
              <a:buFont typeface="Arial" panose="020B0604020202020204" pitchFamily="34" charset="0"/>
              <a:buChar char="•"/>
            </a:pPr>
            <a:r>
              <a:rPr lang="en-US" dirty="0"/>
              <a:t> </a:t>
            </a:r>
            <a:r>
              <a:rPr lang="en-US" dirty="0" smtClean="0"/>
              <a:t>Student Centre homepage</a:t>
            </a:r>
          </a:p>
          <a:p>
            <a:pPr>
              <a:buFont typeface="Arial" panose="020B0604020202020204" pitchFamily="34" charset="0"/>
              <a:buChar char="•"/>
            </a:pPr>
            <a:r>
              <a:rPr lang="en-US" dirty="0"/>
              <a:t> </a:t>
            </a:r>
            <a:r>
              <a:rPr lang="en-US" dirty="0" smtClean="0"/>
              <a:t>Per Term Fee Statement and Net Tuition Views</a:t>
            </a:r>
          </a:p>
          <a:p>
            <a:pPr>
              <a:buFont typeface="Arial" panose="020B0604020202020204" pitchFamily="34" charset="0"/>
              <a:buChar char="•"/>
            </a:pPr>
            <a:r>
              <a:rPr lang="en-US" dirty="0" smtClean="0"/>
              <a:t> Financial Aid components</a:t>
            </a:r>
          </a:p>
          <a:p>
            <a:pPr lvl="1">
              <a:buFont typeface="Arial" panose="020B0604020202020204" pitchFamily="34" charset="0"/>
              <a:buChar char="•"/>
            </a:pPr>
            <a:r>
              <a:rPr lang="en-US" dirty="0" smtClean="0"/>
              <a:t>Cost Code tables – associate career/program/plan/level  to OSAP cost codes</a:t>
            </a:r>
            <a:endParaRPr lang="en-US" dirty="0"/>
          </a:p>
          <a:p>
            <a:pPr>
              <a:buFont typeface="Arial" panose="020B0604020202020204" pitchFamily="34" charset="0"/>
              <a:buChar char="•"/>
            </a:pPr>
            <a:endParaRPr lang="en-US" dirty="0" smtClean="0"/>
          </a:p>
          <a:p>
            <a:pPr lvl="2"/>
            <a:endParaRPr lang="en-US" dirty="0"/>
          </a:p>
          <a:p>
            <a:pPr lvl="2"/>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10257429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240" y="534416"/>
            <a:ext cx="7290054" cy="1499616"/>
          </a:xfrm>
        </p:spPr>
        <p:txBody>
          <a:bodyPr/>
          <a:lstStyle/>
          <a:p>
            <a:r>
              <a:rPr lang="en-US" dirty="0" smtClean="0"/>
              <a:t>Net Tuition – Challenges</a:t>
            </a:r>
            <a:endParaRPr lang="en-US" dirty="0"/>
          </a:p>
        </p:txBody>
      </p:sp>
      <p:sp>
        <p:nvSpPr>
          <p:cNvPr id="3" name="Content Placeholder 2"/>
          <p:cNvSpPr>
            <a:spLocks noGrp="1"/>
          </p:cNvSpPr>
          <p:nvPr>
            <p:ph idx="1"/>
          </p:nvPr>
        </p:nvSpPr>
        <p:spPr>
          <a:xfrm>
            <a:off x="562356" y="1788499"/>
            <a:ext cx="8010144" cy="5429250"/>
          </a:xfrm>
        </p:spPr>
        <p:txBody>
          <a:bodyPr>
            <a:normAutofit fontScale="25000" lnSpcReduction="20000"/>
          </a:bodyPr>
          <a:lstStyle/>
          <a:p>
            <a:r>
              <a:rPr lang="en-US" sz="6000" b="1" dirty="0" smtClean="0">
                <a:solidFill>
                  <a:schemeClr val="accent5"/>
                </a:solidFill>
              </a:rPr>
              <a:t>Implementation schedule</a:t>
            </a:r>
          </a:p>
          <a:p>
            <a:pPr>
              <a:buFont typeface="Arial" panose="020B0604020202020204" pitchFamily="34" charset="0"/>
              <a:buChar char="•"/>
            </a:pPr>
            <a:r>
              <a:rPr lang="en-US" sz="6000" dirty="0" smtClean="0"/>
              <a:t> Limited test data / tight timeline to meet August 1 Early Adopter deadline</a:t>
            </a:r>
            <a:endParaRPr lang="en-US" sz="6000" b="1" dirty="0" smtClean="0">
              <a:solidFill>
                <a:schemeClr val="accent5"/>
              </a:solidFill>
            </a:endParaRPr>
          </a:p>
          <a:p>
            <a:pPr>
              <a:spcBef>
                <a:spcPts val="300"/>
              </a:spcBef>
            </a:pPr>
            <a:endParaRPr lang="en-US" sz="6000" b="1" dirty="0" smtClean="0">
              <a:solidFill>
                <a:schemeClr val="accent5"/>
              </a:solidFill>
            </a:endParaRPr>
          </a:p>
          <a:p>
            <a:r>
              <a:rPr lang="en-US" sz="6000" b="1" dirty="0" smtClean="0">
                <a:solidFill>
                  <a:schemeClr val="accent5"/>
                </a:solidFill>
              </a:rPr>
              <a:t>One way interface </a:t>
            </a:r>
          </a:p>
          <a:p>
            <a:pPr>
              <a:buFont typeface="Arial" panose="020B0604020202020204" pitchFamily="34" charset="0"/>
              <a:buChar char="•"/>
            </a:pPr>
            <a:r>
              <a:rPr lang="en-US" sz="6000" b="1" dirty="0" smtClean="0"/>
              <a:t> </a:t>
            </a:r>
            <a:r>
              <a:rPr lang="en-US" sz="6000" dirty="0" smtClean="0"/>
              <a:t>Matching issues must be corrected manually – can’t return changes to OSAP system </a:t>
            </a:r>
          </a:p>
          <a:p>
            <a:pPr marL="0" indent="0">
              <a:spcBef>
                <a:spcPts val="300"/>
              </a:spcBef>
              <a:buNone/>
            </a:pPr>
            <a:r>
              <a:rPr lang="en-US" sz="6000" dirty="0" smtClean="0"/>
              <a:t> </a:t>
            </a:r>
          </a:p>
          <a:p>
            <a:pPr marL="0" indent="0">
              <a:buNone/>
            </a:pPr>
            <a:r>
              <a:rPr lang="en-US" sz="6000" b="1" dirty="0" smtClean="0">
                <a:solidFill>
                  <a:schemeClr val="accent5"/>
                </a:solidFill>
              </a:rPr>
              <a:t>Matching Issues </a:t>
            </a:r>
          </a:p>
          <a:p>
            <a:pPr>
              <a:buFont typeface="Arial" panose="020B0604020202020204" pitchFamily="34" charset="0"/>
              <a:buChar char="•"/>
            </a:pPr>
            <a:r>
              <a:rPr lang="en-US" sz="6000" b="1" dirty="0"/>
              <a:t> </a:t>
            </a:r>
            <a:r>
              <a:rPr lang="en-US" sz="6000" dirty="0" smtClean="0"/>
              <a:t>Configuration of some programs at Queen’s – difficult to match to cost code </a:t>
            </a:r>
          </a:p>
          <a:p>
            <a:pPr lvl="3">
              <a:buFont typeface="Arial" panose="020B0604020202020204" pitchFamily="34" charset="0"/>
              <a:buChar char="•"/>
            </a:pPr>
            <a:r>
              <a:rPr lang="en-US" sz="6000" b="1" dirty="0" smtClean="0"/>
              <a:t>Distance learning, Non-degree, Dual Career programs</a:t>
            </a:r>
          </a:p>
          <a:p>
            <a:pPr>
              <a:buFont typeface="Arial" panose="020B0604020202020204" pitchFamily="34" charset="0"/>
              <a:buChar char="•"/>
            </a:pPr>
            <a:r>
              <a:rPr lang="en-US" sz="6000" b="1" dirty="0" smtClean="0"/>
              <a:t> </a:t>
            </a:r>
            <a:r>
              <a:rPr lang="en-US" sz="6000" dirty="0" smtClean="0"/>
              <a:t>Level Matching – student interpretation of level differs from Academic rules established for level progression in PeopleSoft</a:t>
            </a:r>
          </a:p>
          <a:p>
            <a:pPr marL="0" indent="0">
              <a:spcBef>
                <a:spcPts val="600"/>
              </a:spcBef>
              <a:buNone/>
            </a:pPr>
            <a:endParaRPr lang="en-US" sz="6000" b="1" dirty="0" smtClean="0">
              <a:solidFill>
                <a:schemeClr val="accent5"/>
              </a:solidFill>
            </a:endParaRPr>
          </a:p>
          <a:p>
            <a:pPr marL="0" indent="0">
              <a:buNone/>
            </a:pPr>
            <a:r>
              <a:rPr lang="en-US" sz="6000" b="1" dirty="0" smtClean="0">
                <a:solidFill>
                  <a:schemeClr val="accent5"/>
                </a:solidFill>
              </a:rPr>
              <a:t>Net Cost by Term requirement - not applicable for all student scenarios</a:t>
            </a:r>
            <a:endParaRPr lang="en-US" sz="6000" b="1" dirty="0">
              <a:solidFill>
                <a:schemeClr val="accent5"/>
              </a:solidFill>
            </a:endParaRPr>
          </a:p>
          <a:p>
            <a:pPr>
              <a:buFont typeface="Arial" panose="020B0604020202020204" pitchFamily="34" charset="0"/>
              <a:buChar char="•"/>
            </a:pPr>
            <a:r>
              <a:rPr lang="en-US" sz="6000" dirty="0" smtClean="0"/>
              <a:t>Graduate Payment Plans – not term based</a:t>
            </a:r>
          </a:p>
          <a:p>
            <a:pPr marL="0" indent="0">
              <a:spcBef>
                <a:spcPts val="600"/>
              </a:spcBef>
              <a:buNone/>
            </a:pPr>
            <a:endParaRPr lang="en-US" sz="6000" b="1" dirty="0" smtClean="0">
              <a:solidFill>
                <a:schemeClr val="accent5"/>
              </a:solidFill>
            </a:endParaRPr>
          </a:p>
          <a:p>
            <a:pPr marL="0" indent="0">
              <a:buNone/>
            </a:pPr>
            <a:r>
              <a:rPr lang="en-US" sz="6000" b="1" dirty="0" smtClean="0">
                <a:solidFill>
                  <a:schemeClr val="accent5"/>
                </a:solidFill>
              </a:rPr>
              <a:t>Summer 2018 Net Cost – Net Tuition Views – to be developed</a:t>
            </a:r>
          </a:p>
          <a:p>
            <a:pPr marL="0" indent="0">
              <a:buNone/>
            </a:pPr>
            <a:endParaRPr lang="en-US" dirty="0"/>
          </a:p>
          <a:p>
            <a:pPr marL="0" indent="0">
              <a:buNone/>
            </a:pPr>
            <a:endParaRPr lang="en-US" dirty="0" smtClean="0"/>
          </a:p>
          <a:p>
            <a:pPr>
              <a:buFont typeface="Arial" panose="020B0604020202020204" pitchFamily="34" charset="0"/>
              <a:buChar char="•"/>
            </a:pPr>
            <a:endParaRPr lang="en-US" dirty="0" smtClean="0"/>
          </a:p>
          <a:p>
            <a:pPr lvl="2"/>
            <a:endParaRPr lang="en-US" dirty="0"/>
          </a:p>
          <a:p>
            <a:pPr lvl="2"/>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3546129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716998" cy="1499616"/>
          </a:xfrm>
        </p:spPr>
        <p:txBody>
          <a:bodyPr/>
          <a:lstStyle/>
          <a:p>
            <a:r>
              <a:rPr lang="en-US" dirty="0" smtClean="0"/>
              <a:t>Net Tuition - Enhancements </a:t>
            </a:r>
            <a:endParaRPr lang="en-US"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dirty="0" smtClean="0"/>
              <a:t> Develop Net Cost OSAP Aid to be Applied rules to </a:t>
            </a:r>
            <a:r>
              <a:rPr lang="en-US" dirty="0"/>
              <a:t>mimic </a:t>
            </a:r>
            <a:r>
              <a:rPr lang="en-US" dirty="0" err="1"/>
              <a:t>CoE</a:t>
            </a:r>
            <a:r>
              <a:rPr lang="en-US" dirty="0"/>
              <a:t> </a:t>
            </a:r>
            <a:r>
              <a:rPr lang="en-US" dirty="0" smtClean="0"/>
              <a:t>OSAP remit rules</a:t>
            </a:r>
            <a:endParaRPr lang="en-US" dirty="0"/>
          </a:p>
          <a:p>
            <a:pPr>
              <a:buFont typeface="Arial" panose="020B0604020202020204" pitchFamily="34" charset="0"/>
              <a:buChar char="•"/>
            </a:pPr>
            <a:r>
              <a:rPr lang="en-US" dirty="0" smtClean="0"/>
              <a:t> Matching rules - Enhancements to address level matching, program/plan matching</a:t>
            </a:r>
          </a:p>
          <a:p>
            <a:pPr>
              <a:buFont typeface="Arial" panose="020B0604020202020204" pitchFamily="34" charset="0"/>
              <a:buChar char="•"/>
            </a:pPr>
            <a:r>
              <a:rPr lang="en-US" dirty="0" smtClean="0"/>
              <a:t> Formatting of Net Cost View – minor cosmetic changes:</a:t>
            </a:r>
          </a:p>
          <a:p>
            <a:pPr lvl="1">
              <a:buFont typeface="Arial" panose="020B0604020202020204" pitchFamily="34" charset="0"/>
              <a:buChar char="•"/>
            </a:pPr>
            <a:r>
              <a:rPr lang="en-US" dirty="0" smtClean="0"/>
              <a:t> Additional information to assist staff in interpreting information</a:t>
            </a:r>
          </a:p>
          <a:p>
            <a:pPr lvl="1">
              <a:buFont typeface="Arial" panose="020B0604020202020204" pitchFamily="34" charset="0"/>
              <a:buChar char="•"/>
            </a:pPr>
            <a:r>
              <a:rPr lang="en-US" dirty="0"/>
              <a:t> </a:t>
            </a:r>
            <a:r>
              <a:rPr lang="en-US" dirty="0" smtClean="0"/>
              <a:t>Placement of information in the Net Cost View</a:t>
            </a:r>
          </a:p>
          <a:p>
            <a:pPr>
              <a:buFont typeface="Arial" panose="020B0604020202020204" pitchFamily="34" charset="0"/>
              <a:buChar char="•"/>
            </a:pPr>
            <a:r>
              <a:rPr lang="en-US" dirty="0"/>
              <a:t> </a:t>
            </a:r>
            <a:r>
              <a:rPr lang="en-US" dirty="0" smtClean="0"/>
              <a:t>Ability to over-ride matching exceptions for some student groups / cost codes</a:t>
            </a:r>
          </a:p>
          <a:p>
            <a:pPr marL="128019" lvl="1" indent="0">
              <a:buNone/>
            </a:pPr>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18204624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normAutofit/>
          </a:bodyPr>
          <a:lstStyle/>
          <a:p>
            <a:r>
              <a:rPr lang="en-US" dirty="0" smtClean="0"/>
              <a:t>Campus Locations: Peterborough, Lindsay, Cobourg, Haliburton</a:t>
            </a:r>
          </a:p>
          <a:p>
            <a:r>
              <a:rPr lang="en-US" sz="1200" dirty="0" smtClean="0"/>
              <a:t>Fall 2017 Enrolment: 6,250</a:t>
            </a:r>
            <a:endParaRPr lang="en-US" sz="1200" dirty="0"/>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a:ea typeface="+mn-ea"/>
                <a:cs typeface="+mn-cs"/>
              </a:rPr>
              <a:t>Canada Alliance   5-7 November 2017</a:t>
            </a:r>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7746" b="7746"/>
          <a:stretch>
            <a:fillRect/>
          </a:stretch>
        </p:blipFill>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57" y="5220170"/>
            <a:ext cx="4829175" cy="942975"/>
          </a:xfrm>
          <a:prstGeom prst="rect">
            <a:avLst/>
          </a:prstGeom>
        </p:spPr>
      </p:pic>
    </p:spTree>
    <p:extLst>
      <p:ext uri="{BB962C8B-B14F-4D97-AF65-F5344CB8AC3E}">
        <p14:creationId xmlns:p14="http://schemas.microsoft.com/office/powerpoint/2010/main" val="1280719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Net Billing?</a:t>
            </a:r>
            <a:endParaRPr lang="en-US" dirty="0"/>
          </a:p>
        </p:txBody>
      </p:sp>
      <p:sp>
        <p:nvSpPr>
          <p:cNvPr id="5" name="Footer Placeholder 4"/>
          <p:cNvSpPr>
            <a:spLocks noGrp="1"/>
          </p:cNvSpPr>
          <p:nvPr>
            <p:ph type="ftr" sz="quarter" idx="11"/>
          </p:nvPr>
        </p:nvSpPr>
        <p:spPr/>
        <p:txBody>
          <a:bodyPr/>
          <a:lstStyle/>
          <a:p>
            <a:r>
              <a:rPr lang="en-US" dirty="0"/>
              <a:t>Canada Alliance   5-7 November 2017</a:t>
            </a:r>
          </a:p>
        </p:txBody>
      </p:sp>
      <p:pic>
        <p:nvPicPr>
          <p:cNvPr id="10" name="Picture 9"/>
          <p:cNvPicPr>
            <a:picLocks noChangeAspect="1"/>
          </p:cNvPicPr>
          <p:nvPr/>
        </p:nvPicPr>
        <p:blipFill>
          <a:blip r:embed="rId2"/>
          <a:stretch>
            <a:fillRect/>
          </a:stretch>
        </p:blipFill>
        <p:spPr>
          <a:xfrm>
            <a:off x="6154362" y="223664"/>
            <a:ext cx="2183303" cy="1411742"/>
          </a:xfrm>
          <a:prstGeom prst="rect">
            <a:avLst/>
          </a:prstGeom>
        </p:spPr>
      </p:pic>
      <p:sp>
        <p:nvSpPr>
          <p:cNvPr id="4" name="Content Placeholder 3"/>
          <p:cNvSpPr>
            <a:spLocks noGrp="1"/>
          </p:cNvSpPr>
          <p:nvPr>
            <p:ph sz="half" idx="1"/>
          </p:nvPr>
        </p:nvSpPr>
        <p:spPr>
          <a:xfrm>
            <a:off x="768095" y="2286000"/>
            <a:ext cx="7810639" cy="4023360"/>
          </a:xfrm>
        </p:spPr>
        <p:txBody>
          <a:bodyPr/>
          <a:lstStyle/>
          <a:p>
            <a:r>
              <a:rPr lang="en-CA" dirty="0" smtClean="0"/>
              <a:t>Government of Ontario mandate  </a:t>
            </a:r>
          </a:p>
          <a:p>
            <a:r>
              <a:rPr lang="en-CA" dirty="0" smtClean="0"/>
              <a:t>By 2018-19:</a:t>
            </a:r>
          </a:p>
          <a:p>
            <a:r>
              <a:rPr lang="en-CA" dirty="0" smtClean="0"/>
              <a:t>Each Ontario post-secondary school shall provide students with Net Tuition Billing.</a:t>
            </a:r>
            <a:r>
              <a:rPr lang="en-CA" dirty="0"/>
              <a:t> </a:t>
            </a:r>
            <a:r>
              <a:rPr lang="en-CA" dirty="0" smtClean="0"/>
              <a:t> Through Net Tuition Billing, a student’s OSAP and institutional aid will be taken into consideration when calculating fees owed.</a:t>
            </a:r>
          </a:p>
          <a:p>
            <a:r>
              <a:rPr lang="en-CA" dirty="0" smtClean="0"/>
              <a:t>The implementation of Net Tuition Billing will:</a:t>
            </a:r>
          </a:p>
          <a:p>
            <a:pPr>
              <a:buFont typeface="Arial" panose="020B0604020202020204" pitchFamily="34" charset="0"/>
              <a:buChar char="•"/>
            </a:pPr>
            <a:r>
              <a:rPr lang="en-CA" dirty="0" smtClean="0"/>
              <a:t> Provide students with clarity and transparency about actual “out of pocket costs” owed to the institution by the student</a:t>
            </a:r>
          </a:p>
          <a:p>
            <a:pPr>
              <a:buFont typeface="Arial" panose="020B0604020202020204" pitchFamily="34" charset="0"/>
              <a:buChar char="•"/>
            </a:pPr>
            <a:r>
              <a:rPr lang="en-CA" dirty="0"/>
              <a:t> </a:t>
            </a:r>
            <a:r>
              <a:rPr lang="en-CA" dirty="0" smtClean="0"/>
              <a:t>Simplify payment process for student – payment made directly to the institution by OSAP</a:t>
            </a:r>
          </a:p>
        </p:txBody>
      </p:sp>
    </p:spTree>
    <p:extLst>
      <p:ext uri="{BB962C8B-B14F-4D97-AF65-F5344CB8AC3E}">
        <p14:creationId xmlns:p14="http://schemas.microsoft.com/office/powerpoint/2010/main" val="2114239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426" t="15" r="1883" b="-102"/>
          <a:stretch/>
        </p:blipFill>
        <p:spPr>
          <a:xfrm>
            <a:off x="232650" y="315835"/>
            <a:ext cx="4503974" cy="4614980"/>
          </a:xfrm>
        </p:spPr>
      </p:pic>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smtClean="0">
                <a:ln>
                  <a:noFill/>
                </a:ln>
                <a:solidFill>
                  <a:prstClr val="black">
                    <a:lumMod val="90000"/>
                    <a:lumOff val="10000"/>
                  </a:prstClr>
                </a:solidFill>
                <a:effectLst/>
                <a:uLnTx/>
                <a:uFillTx/>
                <a:latin typeface="Tw Cen MT Condensed"/>
                <a:ea typeface="+mn-ea"/>
                <a:cs typeface="+mn-cs"/>
              </a:rPr>
              <a:t>Canada </a:t>
            </a: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a:ea typeface="+mn-ea"/>
                <a:cs typeface="+mn-cs"/>
              </a:rPr>
              <a:t>Alliance   5-7 November 2017</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822" y="5132058"/>
            <a:ext cx="2430684" cy="121534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1286" y="315835"/>
            <a:ext cx="3536876" cy="2357917"/>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3521" y="2797056"/>
            <a:ext cx="2742354" cy="205676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650" y="5476737"/>
            <a:ext cx="3487519" cy="680995"/>
          </a:xfrm>
          <a:prstGeom prst="rect">
            <a:avLst/>
          </a:prstGeom>
        </p:spPr>
      </p:pic>
      <p:sp>
        <p:nvSpPr>
          <p:cNvPr id="15" name="TextBox 14"/>
          <p:cNvSpPr txBox="1"/>
          <p:nvPr/>
        </p:nvSpPr>
        <p:spPr>
          <a:xfrm>
            <a:off x="4048888" y="5585840"/>
            <a:ext cx="24329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w Cen MT"/>
                <a:ea typeface="+mn-ea"/>
                <a:cs typeface="+mn-cs"/>
              </a:rPr>
              <a:t>Peterborough, Ontario</a:t>
            </a:r>
          </a:p>
        </p:txBody>
      </p:sp>
      <p:sp>
        <p:nvSpPr>
          <p:cNvPr id="16" name="Rectangle 15"/>
          <p:cNvSpPr/>
          <p:nvPr/>
        </p:nvSpPr>
        <p:spPr>
          <a:xfrm>
            <a:off x="7827853" y="4632276"/>
            <a:ext cx="80983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w Cen MT"/>
                <a:ea typeface="+mn-ea"/>
                <a:cs typeface="+mn-cs"/>
              </a:rPr>
              <a:t>Cobourg</a:t>
            </a:r>
            <a:endParaRPr kumimoji="0" lang="en-CA" sz="14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23495018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083" r="1083"/>
          <a:stretch>
            <a:fillRect/>
          </a:stretch>
        </p:blipFill>
        <p:spPr>
          <a:xfrm>
            <a:off x="794312" y="2959619"/>
            <a:ext cx="3905009" cy="1952992"/>
          </a:xfrm>
        </p:spPr>
      </p:pic>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a:ea typeface="+mn-ea"/>
                <a:cs typeface="+mn-cs"/>
              </a:rPr>
              <a:t>Canada Alliance   5-7 November 2017</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4971" y="5083987"/>
            <a:ext cx="2430684" cy="12153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19759"/>
            <a:ext cx="4144232" cy="1523306"/>
          </a:xfrm>
          <a:prstGeom prst="rect">
            <a:avLst/>
          </a:prstGeom>
        </p:spPr>
      </p:pic>
      <p:sp>
        <p:nvSpPr>
          <p:cNvPr id="9" name="TextBox 8"/>
          <p:cNvSpPr txBox="1"/>
          <p:nvPr/>
        </p:nvSpPr>
        <p:spPr>
          <a:xfrm>
            <a:off x="4338287" y="5537769"/>
            <a:ext cx="150696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w Cen MT"/>
                <a:ea typeface="+mn-ea"/>
                <a:cs typeface="+mn-cs"/>
              </a:rPr>
              <a:t>Lindsay, Ontario</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5567" y="465261"/>
            <a:ext cx="3222500" cy="214833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3251" y="314577"/>
            <a:ext cx="3065356" cy="4598034"/>
          </a:xfrm>
          <a:prstGeom prst="rect">
            <a:avLst/>
          </a:prstGeom>
        </p:spPr>
      </p:pic>
    </p:spTree>
    <p:extLst>
      <p:ext uri="{BB962C8B-B14F-4D97-AF65-F5344CB8AC3E}">
        <p14:creationId xmlns:p14="http://schemas.microsoft.com/office/powerpoint/2010/main" val="13846043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8341" r="8341"/>
          <a:stretch>
            <a:fillRect/>
          </a:stretch>
        </p:blipFill>
        <p:spPr>
          <a:xfrm>
            <a:off x="300942" y="353115"/>
            <a:ext cx="8435658" cy="4218884"/>
          </a:xfrm>
        </p:spPr>
      </p:pic>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a:ea typeface="+mn-ea"/>
                <a:cs typeface="+mn-cs"/>
              </a:rPr>
              <a:t>Canada Alliance   5-7 November 2017</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822" y="5132058"/>
            <a:ext cx="2430684" cy="1215342"/>
          </a:xfrm>
          <a:prstGeom prst="rect">
            <a:avLst/>
          </a:prstGeom>
        </p:spPr>
      </p:pic>
      <p:pic>
        <p:nvPicPr>
          <p:cNvPr id="1026" name="Picture 2" descr="Image result for haliburton school of the arts flem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262" y="5087338"/>
            <a:ext cx="2870522" cy="13047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178988" y="5585840"/>
            <a:ext cx="166625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w Cen MT"/>
                <a:ea typeface="+mn-ea"/>
                <a:cs typeface="+mn-cs"/>
              </a:rPr>
              <a:t>Haliburton, Ontario</a:t>
            </a:r>
          </a:p>
        </p:txBody>
      </p:sp>
    </p:spTree>
    <p:extLst>
      <p:ext uri="{BB962C8B-B14F-4D97-AF65-F5344CB8AC3E}">
        <p14:creationId xmlns:p14="http://schemas.microsoft.com/office/powerpoint/2010/main" val="998726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96" y="4960138"/>
            <a:ext cx="6033304" cy="1463040"/>
          </a:xfrm>
        </p:spPr>
        <p:txBody>
          <a:bodyPr>
            <a:normAutofit/>
          </a:bodyPr>
          <a:lstStyle/>
          <a:p>
            <a:r>
              <a:rPr lang="en-US" sz="3000" dirty="0" smtClean="0"/>
              <a:t>SIR SANDFORD FLEMING COLLEGE </a:t>
            </a:r>
            <a:r>
              <a:rPr lang="en-US" sz="3000" dirty="0"/>
              <a:t>&amp; ORACLE</a:t>
            </a:r>
          </a:p>
        </p:txBody>
      </p:sp>
      <p:sp>
        <p:nvSpPr>
          <p:cNvPr id="4" name="Text Placeholder 3"/>
          <p:cNvSpPr>
            <a:spLocks noGrp="1"/>
          </p:cNvSpPr>
          <p:nvPr>
            <p:ph type="body" sz="half" idx="2"/>
          </p:nvPr>
        </p:nvSpPr>
        <p:spPr/>
        <p:txBody>
          <a:bodyPr>
            <a:normAutofit/>
          </a:bodyPr>
          <a:lstStyle/>
          <a:p>
            <a:r>
              <a:rPr lang="en-US" dirty="0"/>
              <a:t>Tools </a:t>
            </a:r>
            <a:r>
              <a:rPr lang="en-US" dirty="0" smtClean="0"/>
              <a:t>8.55.10 </a:t>
            </a:r>
            <a:r>
              <a:rPr lang="en-US" dirty="0"/>
              <a:t>– June 2017</a:t>
            </a:r>
          </a:p>
          <a:p>
            <a:r>
              <a:rPr lang="en-US" dirty="0" smtClean="0"/>
              <a:t>CS 9.2 – June 2017</a:t>
            </a:r>
          </a:p>
          <a:p>
            <a:r>
              <a:rPr lang="en-US" dirty="0"/>
              <a:t>FIN 9.2 – June 2016</a:t>
            </a:r>
          </a:p>
          <a:p>
            <a:r>
              <a:rPr lang="en-US" dirty="0" smtClean="0"/>
              <a:t>HC 9.2 – Oct 2016</a:t>
            </a:r>
          </a:p>
          <a:p>
            <a:r>
              <a:rPr lang="en-US" dirty="0" smtClean="0"/>
              <a:t>Fluid – Researching 2018</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a:ea typeface="+mn-ea"/>
                <a:cs typeface="+mn-cs"/>
              </a:rPr>
              <a:t>Canada Alliance   5-7 November 2017</a:t>
            </a:r>
          </a:p>
        </p:txBody>
      </p:sp>
      <p:pic>
        <p:nvPicPr>
          <p:cNvPr id="7" name="Picture Placeholder 6"/>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405" t="7985" r="1568" b="2504"/>
          <a:stretch/>
        </p:blipFill>
        <p:spPr>
          <a:xfrm>
            <a:off x="1035130" y="873543"/>
            <a:ext cx="2465408" cy="2251468"/>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2902" y="873543"/>
            <a:ext cx="3755136" cy="1466088"/>
          </a:xfrm>
          <a:prstGeom prst="rect">
            <a:avLst/>
          </a:prstGeom>
        </p:spPr>
      </p:pic>
      <p:sp>
        <p:nvSpPr>
          <p:cNvPr id="10" name="Rectangle 9"/>
          <p:cNvSpPr/>
          <p:nvPr/>
        </p:nvSpPr>
        <p:spPr>
          <a:xfrm>
            <a:off x="2521521" y="3280552"/>
            <a:ext cx="44137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Evolve </a:t>
            </a: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 Oracle/PeopleSoft Established: 2006</a:t>
            </a:r>
            <a:endParaRPr kumimoji="0" lang="en-CA" sz="18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22230735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sz="half" idx="1"/>
          </p:nvPr>
        </p:nvSpPr>
        <p:spPr>
          <a:xfrm>
            <a:off x="768096" y="1932728"/>
            <a:ext cx="4435671" cy="4703380"/>
          </a:xfrm>
        </p:spPr>
        <p:txBody>
          <a:bodyPr>
            <a:normAutofit/>
          </a:bodyPr>
          <a:lstStyle/>
          <a:p>
            <a:pPr>
              <a:buFont typeface="Arial" panose="020B0604020202020204" pitchFamily="34" charset="0"/>
              <a:buChar char="•"/>
            </a:pPr>
            <a:r>
              <a:rPr lang="en-US" dirty="0" smtClean="0"/>
              <a:t> </a:t>
            </a:r>
            <a:r>
              <a:rPr lang="en-US" dirty="0"/>
              <a:t>Used Item Types for Payments to Show OSAP Applied </a:t>
            </a:r>
            <a:r>
              <a:rPr lang="en-US" dirty="0" smtClean="0"/>
              <a:t>Amount</a:t>
            </a:r>
          </a:p>
          <a:p>
            <a:pPr>
              <a:buFont typeface="Arial" panose="020B0604020202020204" pitchFamily="34" charset="0"/>
              <a:buChar char="•"/>
            </a:pPr>
            <a:r>
              <a:rPr lang="en-US" dirty="0" smtClean="0"/>
              <a:t>OSAP to Be Applied is calculated from the Loan Amount + Grant Amount – OSAP Applied </a:t>
            </a:r>
          </a:p>
          <a:p>
            <a:pPr>
              <a:buFont typeface="Arial" panose="020B0604020202020204" pitchFamily="34" charset="0"/>
              <a:buChar char="•"/>
            </a:pPr>
            <a:r>
              <a:rPr lang="en-US" dirty="0" smtClean="0"/>
              <a:t>Display OSAP to be Applied as soon as the Net Cost file is available and Tuition has been applied to the Student Account</a:t>
            </a:r>
          </a:p>
          <a:p>
            <a:pPr>
              <a:buFont typeface="Arial" panose="020B0604020202020204" pitchFamily="34" charset="0"/>
              <a:buChar char="•"/>
            </a:pPr>
            <a:r>
              <a:rPr lang="en-US" dirty="0" smtClean="0"/>
              <a:t> “Soft” launch – to avoid volumes of phone calls and lineups, as well as system drain</a:t>
            </a:r>
            <a:endParaRPr lang="en-US" dirty="0"/>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a:ea typeface="+mn-ea"/>
                <a:cs typeface="+mn-cs"/>
              </a:rPr>
              <a:t>Canada Alliance   5-7 November 2017</a:t>
            </a:r>
          </a:p>
        </p:txBody>
      </p:sp>
      <p:sp>
        <p:nvSpPr>
          <p:cNvPr id="7" name="AutoShape 2" descr="Image result for think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8" name="Content Placeholder 7"/>
          <p:cNvPicPr>
            <a:picLocks noGrp="1" noChangeAspect="1"/>
          </p:cNvPicPr>
          <p:nvPr>
            <p:ph sz="half" idx="2"/>
          </p:nvPr>
        </p:nvPicPr>
        <p:blipFill>
          <a:blip r:embed="rId2"/>
          <a:stretch>
            <a:fillRect/>
          </a:stretch>
        </p:blipFill>
        <p:spPr>
          <a:xfrm>
            <a:off x="5690985" y="1915568"/>
            <a:ext cx="2367165" cy="2891906"/>
          </a:xfrm>
          <a:prstGeom prst="rect">
            <a:avLst/>
          </a:prstGeom>
        </p:spPr>
      </p:pic>
      <p:sp>
        <p:nvSpPr>
          <p:cNvPr id="6" name="AutoShape 2" descr="Image result for ide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19509961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account summary - Charges</a:t>
            </a:r>
            <a:endParaRPr lang="en-CA" dirty="0"/>
          </a:p>
        </p:txBody>
      </p:sp>
      <p:sp>
        <p:nvSpPr>
          <p:cNvPr id="4" name="Text Placeholder 3"/>
          <p:cNvSpPr>
            <a:spLocks noGrp="1"/>
          </p:cNvSpPr>
          <p:nvPr>
            <p:ph type="body" sz="half" idx="2"/>
          </p:nvPr>
        </p:nvSpPr>
        <p:spPr>
          <a:xfrm>
            <a:off x="638144" y="3075464"/>
            <a:ext cx="7656002" cy="1463040"/>
          </a:xfrm>
        </p:spPr>
        <p:txBody>
          <a:bodyPr>
            <a:normAutofit/>
          </a:bodyPr>
          <a:lstStyle/>
          <a:p>
            <a:r>
              <a:rPr lang="en-US" dirty="0" smtClean="0"/>
              <a:t>We decided to total the charges by Tuition and Ancillary Fees so that the Net Tuition Summary might be a little less confusing</a:t>
            </a:r>
          </a:p>
          <a:p>
            <a:endParaRPr lang="en-US" dirty="0"/>
          </a:p>
          <a:p>
            <a:r>
              <a:rPr lang="en-US" dirty="0" smtClean="0"/>
              <a:t>This is a massive SQL</a:t>
            </a:r>
            <a:endParaRPr lang="en-CA" dirty="0"/>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smtClean="0">
                <a:ln>
                  <a:noFill/>
                </a:ln>
                <a:solidFill>
                  <a:prstClr val="black">
                    <a:lumMod val="90000"/>
                    <a:lumOff val="10000"/>
                  </a:prstClr>
                </a:solidFill>
                <a:effectLst/>
                <a:uLnTx/>
                <a:uFillTx/>
                <a:latin typeface="Tw Cen MT Condensed"/>
                <a:ea typeface="+mn-ea"/>
                <a:cs typeface="+mn-cs"/>
              </a:rPr>
              <a:t>Canada Alliance   5-7 November 2017</a:t>
            </a:r>
            <a:endParaRPr kumimoji="0" lang="en-US" sz="1000" b="0" i="0" u="none" strike="noStrike" kern="1200" cap="all" spc="0" normalizeH="0" baseline="0" noProof="0" dirty="0">
              <a:ln>
                <a:noFill/>
              </a:ln>
              <a:solidFill>
                <a:prstClr val="black">
                  <a:lumMod val="90000"/>
                  <a:lumOff val="10000"/>
                </a:prstClr>
              </a:solidFill>
              <a:effectLst/>
              <a:uLnTx/>
              <a:uFillTx/>
              <a:latin typeface="Tw Cen MT Condensed"/>
              <a:ea typeface="+mn-ea"/>
              <a:cs typeface="+mn-cs"/>
            </a:endParaRPr>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44" y="1062934"/>
            <a:ext cx="6830378" cy="1590897"/>
          </a:xfrm>
          <a:prstGeom prst="rect">
            <a:avLst/>
          </a:prstGeom>
        </p:spPr>
      </p:pic>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510460"/>
            <a:ext cx="7473924" cy="352474"/>
          </a:xfrm>
          <a:prstGeom prst="rect">
            <a:avLst/>
          </a:prstGeom>
        </p:spPr>
      </p:pic>
    </p:spTree>
    <p:extLst>
      <p:ext uri="{BB962C8B-B14F-4D97-AF65-F5344CB8AC3E}">
        <p14:creationId xmlns:p14="http://schemas.microsoft.com/office/powerpoint/2010/main" val="3846217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274" y="5543642"/>
            <a:ext cx="5784925" cy="879535"/>
          </a:xfrm>
        </p:spPr>
        <p:txBody>
          <a:bodyPr>
            <a:normAutofit fontScale="90000"/>
          </a:bodyPr>
          <a:lstStyle/>
          <a:p>
            <a:r>
              <a:rPr lang="en-US" dirty="0" smtClean="0"/>
              <a:t>Student account summary- Payments</a:t>
            </a:r>
            <a:endParaRPr lang="en-CA" dirty="0"/>
          </a:p>
        </p:txBody>
      </p:sp>
      <p:sp>
        <p:nvSpPr>
          <p:cNvPr id="4" name="Text Placeholder 3"/>
          <p:cNvSpPr>
            <a:spLocks noGrp="1"/>
          </p:cNvSpPr>
          <p:nvPr>
            <p:ph type="body" sz="half" idx="2"/>
          </p:nvPr>
        </p:nvSpPr>
        <p:spPr>
          <a:xfrm>
            <a:off x="6743700" y="1368941"/>
            <a:ext cx="2400300" cy="410384"/>
          </a:xfrm>
        </p:spPr>
        <p:txBody>
          <a:bodyPr/>
          <a:lstStyle/>
          <a:p>
            <a:r>
              <a:rPr lang="en-US" dirty="0" smtClean="0"/>
              <a:t>Before OSAP Applied</a:t>
            </a:r>
            <a:endParaRPr lang="en-CA" dirty="0"/>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smtClean="0">
                <a:ln>
                  <a:noFill/>
                </a:ln>
                <a:solidFill>
                  <a:prstClr val="black">
                    <a:lumMod val="90000"/>
                    <a:lumOff val="10000"/>
                  </a:prstClr>
                </a:solidFill>
                <a:effectLst/>
                <a:uLnTx/>
                <a:uFillTx/>
                <a:latin typeface="Tw Cen MT Condensed"/>
                <a:ea typeface="+mn-ea"/>
                <a:cs typeface="+mn-cs"/>
              </a:rPr>
              <a:t>Canada Alliance   5-7 November 2017</a:t>
            </a:r>
            <a:endParaRPr kumimoji="0" lang="en-US" sz="1000" b="0" i="0" u="none" strike="noStrike" kern="1200" cap="all" spc="0" normalizeH="0" baseline="0" noProof="0" dirty="0">
              <a:ln>
                <a:noFill/>
              </a:ln>
              <a:solidFill>
                <a:prstClr val="black">
                  <a:lumMod val="90000"/>
                  <a:lumOff val="10000"/>
                </a:prstClr>
              </a:solidFill>
              <a:effectLst/>
              <a:uLnTx/>
              <a:uFillTx/>
              <a:latin typeface="Tw Cen MT Condensed"/>
              <a:ea typeface="+mn-ea"/>
              <a:cs typeface="+mn-cs"/>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087" y="701742"/>
            <a:ext cx="5468113" cy="3143689"/>
          </a:xfrm>
          <a:prstGeom prst="rect">
            <a:avLst/>
          </a:prstGeom>
        </p:spPr>
      </p:pic>
      <p:sp>
        <p:nvSpPr>
          <p:cNvPr id="15" name="Right Arrow 14"/>
          <p:cNvSpPr/>
          <p:nvPr/>
        </p:nvSpPr>
        <p:spPr>
          <a:xfrm>
            <a:off x="6283407" y="1331817"/>
            <a:ext cx="46029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Tw Cen MT"/>
              <a:ea typeface="+mn-ea"/>
              <a:cs typeface="+mn-cs"/>
            </a:endParaRPr>
          </a:p>
        </p:txBody>
      </p:sp>
      <p:sp>
        <p:nvSpPr>
          <p:cNvPr id="16" name="Right Arrow 15"/>
          <p:cNvSpPr/>
          <p:nvPr/>
        </p:nvSpPr>
        <p:spPr>
          <a:xfrm>
            <a:off x="6601626" y="4324984"/>
            <a:ext cx="46029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Tw Cen MT"/>
              <a:ea typeface="+mn-ea"/>
              <a:cs typeface="+mn-cs"/>
            </a:endParaRPr>
          </a:p>
        </p:txBody>
      </p:sp>
      <p:sp>
        <p:nvSpPr>
          <p:cNvPr id="17" name="Text Placeholder 3"/>
          <p:cNvSpPr txBox="1">
            <a:spLocks/>
          </p:cNvSpPr>
          <p:nvPr/>
        </p:nvSpPr>
        <p:spPr>
          <a:xfrm>
            <a:off x="7061919" y="4362108"/>
            <a:ext cx="2400300" cy="410384"/>
          </a:xfrm>
          <a:prstGeom prst="rect">
            <a:avLst/>
          </a:prstGeom>
        </p:spPr>
        <p:txBody>
          <a:bodyPr vert="horz" lIns="91440" tIns="45720" rIns="91440" bIns="45720" rtlCol="0" anchor="ctr">
            <a:normAutofit/>
          </a:bodyPr>
          <a:lstStyle>
            <a:lvl1pPr marL="0" indent="0" algn="l" defTabSz="914377"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600" kern="1200">
                <a:solidFill>
                  <a:schemeClr val="tx1">
                    <a:lumMod val="90000"/>
                    <a:lumOff val="10000"/>
                  </a:schemeClr>
                </a:solidFill>
                <a:latin typeface="+mn-lt"/>
                <a:ea typeface="+mn-ea"/>
                <a:cs typeface="+mn-cs"/>
              </a:defRPr>
            </a:lvl1pPr>
            <a:lvl2pPr marL="342900" indent="0" algn="l" defTabSz="914377" rtl="0" eaLnBrk="1" latinLnBrk="0" hangingPunct="1">
              <a:lnSpc>
                <a:spcPct val="90000"/>
              </a:lnSpc>
              <a:spcBef>
                <a:spcPts val="200"/>
              </a:spcBef>
              <a:spcAft>
                <a:spcPts val="400"/>
              </a:spcAft>
              <a:buClr>
                <a:schemeClr val="accent2"/>
              </a:buClr>
              <a:buFont typeface="Wingdings 3" pitchFamily="18" charset="2"/>
              <a:buNone/>
              <a:defRPr sz="1050" kern="1200">
                <a:solidFill>
                  <a:schemeClr val="tx1"/>
                </a:solidFill>
                <a:latin typeface="+mn-lt"/>
                <a:ea typeface="+mn-ea"/>
                <a:cs typeface="+mn-cs"/>
              </a:defRPr>
            </a:lvl2pPr>
            <a:lvl3pPr marL="685800"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3pPr>
            <a:lvl4pPr marL="10287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4pPr>
            <a:lvl5pPr marL="13716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5pPr>
            <a:lvl6pPr marL="17145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6pPr>
            <a:lvl7pPr marL="20574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7pPr>
            <a:lvl8pPr marL="24003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8pPr>
            <a:lvl9pPr marL="27432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200"/>
              </a:spcAft>
              <a:buClr>
                <a:srgbClr val="B40404"/>
              </a:buClr>
              <a:buSzPct val="100000"/>
              <a:buFont typeface="Tw Cen MT" panose="020B0602020104020603" pitchFamily="34" charset="0"/>
              <a:buNone/>
              <a:tabLst/>
              <a:defRPr/>
            </a:pPr>
            <a:r>
              <a:rPr kumimoji="0" lang="en-US" sz="1600" b="0" i="0" u="none" strike="noStrike" kern="1200" cap="none" spc="0" normalizeH="0" baseline="0" noProof="0" dirty="0" smtClean="0">
                <a:ln>
                  <a:noFill/>
                </a:ln>
                <a:solidFill>
                  <a:prstClr val="black">
                    <a:lumMod val="90000"/>
                    <a:lumOff val="10000"/>
                  </a:prstClr>
                </a:solidFill>
                <a:effectLst/>
                <a:uLnTx/>
                <a:uFillTx/>
                <a:latin typeface="Tw Cen MT"/>
                <a:ea typeface="+mn-ea"/>
                <a:cs typeface="+mn-cs"/>
              </a:rPr>
              <a:t>After OSAP Applied</a:t>
            </a:r>
            <a:endParaRPr kumimoji="0" lang="en-CA" sz="1600" b="0" i="0" u="none" strike="noStrike" kern="1200" cap="none" spc="0" normalizeH="0" baseline="0" noProof="0" dirty="0">
              <a:ln>
                <a:noFill/>
              </a:ln>
              <a:solidFill>
                <a:prstClr val="black">
                  <a:lumMod val="90000"/>
                  <a:lumOff val="10000"/>
                </a:prstClr>
              </a:solidFill>
              <a:effectLst/>
              <a:uLnTx/>
              <a:uFillTx/>
              <a:latin typeface="Tw Cen MT"/>
              <a:ea typeface="+mn-ea"/>
              <a:cs typeface="+mn-cs"/>
            </a:endParaRPr>
          </a:p>
        </p:txBody>
      </p:sp>
      <p:sp>
        <p:nvSpPr>
          <p:cNvPr id="19" name="Oval 18"/>
          <p:cNvSpPr/>
          <p:nvPr/>
        </p:nvSpPr>
        <p:spPr>
          <a:xfrm>
            <a:off x="704086" y="1043492"/>
            <a:ext cx="4470341" cy="4625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20" name="Picture 1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44" y="3862058"/>
            <a:ext cx="5809911" cy="1644461"/>
          </a:xfrm>
          <a:prstGeom prst="rect">
            <a:avLst/>
          </a:prstGeom>
        </p:spPr>
      </p:pic>
      <p:pic>
        <p:nvPicPr>
          <p:cNvPr id="21" name="Picture 20"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274" y="228519"/>
            <a:ext cx="7473924" cy="352474"/>
          </a:xfrm>
          <a:prstGeom prst="rect">
            <a:avLst/>
          </a:prstGeom>
        </p:spPr>
      </p:pic>
    </p:spTree>
    <p:extLst>
      <p:ext uri="{BB962C8B-B14F-4D97-AF65-F5344CB8AC3E}">
        <p14:creationId xmlns:p14="http://schemas.microsoft.com/office/powerpoint/2010/main" val="6566656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274" y="5543642"/>
            <a:ext cx="5784925" cy="879535"/>
          </a:xfrm>
        </p:spPr>
        <p:txBody>
          <a:bodyPr>
            <a:normAutofit fontScale="90000"/>
          </a:bodyPr>
          <a:lstStyle/>
          <a:p>
            <a:r>
              <a:rPr lang="en-US" dirty="0" smtClean="0"/>
              <a:t>Student account summary- Balance by Term</a:t>
            </a:r>
            <a:endParaRPr lang="en-CA" dirty="0"/>
          </a:p>
        </p:txBody>
      </p:sp>
      <p:sp>
        <p:nvSpPr>
          <p:cNvPr id="4" name="Text Placeholder 3"/>
          <p:cNvSpPr>
            <a:spLocks noGrp="1"/>
          </p:cNvSpPr>
          <p:nvPr>
            <p:ph type="body" sz="half" idx="2"/>
          </p:nvPr>
        </p:nvSpPr>
        <p:spPr>
          <a:xfrm>
            <a:off x="6743700" y="1368941"/>
            <a:ext cx="2400300" cy="410384"/>
          </a:xfrm>
        </p:spPr>
        <p:txBody>
          <a:bodyPr/>
          <a:lstStyle/>
          <a:p>
            <a:r>
              <a:rPr lang="en-US" dirty="0" smtClean="0"/>
              <a:t>Before OSAP Applied</a:t>
            </a:r>
            <a:endParaRPr lang="en-CA" dirty="0"/>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smtClean="0">
                <a:ln>
                  <a:noFill/>
                </a:ln>
                <a:solidFill>
                  <a:prstClr val="black">
                    <a:lumMod val="90000"/>
                    <a:lumOff val="10000"/>
                  </a:prstClr>
                </a:solidFill>
                <a:effectLst/>
                <a:uLnTx/>
                <a:uFillTx/>
                <a:latin typeface="Tw Cen MT Condensed"/>
                <a:ea typeface="+mn-ea"/>
                <a:cs typeface="+mn-cs"/>
              </a:rPr>
              <a:t>Canada Alliance   5-7 November 2017</a:t>
            </a:r>
            <a:endParaRPr kumimoji="0" lang="en-US" sz="1000" b="0" i="0" u="none" strike="noStrike" kern="1200" cap="all" spc="0" normalizeH="0" baseline="0" noProof="0" dirty="0">
              <a:ln>
                <a:noFill/>
              </a:ln>
              <a:solidFill>
                <a:prstClr val="black">
                  <a:lumMod val="90000"/>
                  <a:lumOff val="10000"/>
                </a:prstClr>
              </a:solidFill>
              <a:effectLst/>
              <a:uLnTx/>
              <a:uFillTx/>
              <a:latin typeface="Tw Cen MT Condensed"/>
              <a:ea typeface="+mn-ea"/>
              <a:cs typeface="+mn-cs"/>
            </a:endParaRPr>
          </a:p>
        </p:txBody>
      </p:sp>
      <p:sp>
        <p:nvSpPr>
          <p:cNvPr id="15" name="Right Arrow 14"/>
          <p:cNvSpPr/>
          <p:nvPr/>
        </p:nvSpPr>
        <p:spPr>
          <a:xfrm>
            <a:off x="6283407" y="1331817"/>
            <a:ext cx="46029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Tw Cen MT"/>
              <a:ea typeface="+mn-ea"/>
              <a:cs typeface="+mn-cs"/>
            </a:endParaRPr>
          </a:p>
        </p:txBody>
      </p:sp>
      <p:sp>
        <p:nvSpPr>
          <p:cNvPr id="16" name="Right Arrow 15"/>
          <p:cNvSpPr/>
          <p:nvPr/>
        </p:nvSpPr>
        <p:spPr>
          <a:xfrm>
            <a:off x="6394835" y="3124150"/>
            <a:ext cx="34886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Tw Cen MT"/>
              <a:ea typeface="+mn-ea"/>
              <a:cs typeface="+mn-cs"/>
            </a:endParaRPr>
          </a:p>
        </p:txBody>
      </p:sp>
      <p:sp>
        <p:nvSpPr>
          <p:cNvPr id="17" name="Text Placeholder 3"/>
          <p:cNvSpPr txBox="1">
            <a:spLocks/>
          </p:cNvSpPr>
          <p:nvPr/>
        </p:nvSpPr>
        <p:spPr>
          <a:xfrm>
            <a:off x="6743700" y="3245925"/>
            <a:ext cx="2400300" cy="410384"/>
          </a:xfrm>
          <a:prstGeom prst="rect">
            <a:avLst/>
          </a:prstGeom>
        </p:spPr>
        <p:txBody>
          <a:bodyPr vert="horz" lIns="91440" tIns="45720" rIns="91440" bIns="45720" rtlCol="0" anchor="ctr">
            <a:normAutofit/>
          </a:bodyPr>
          <a:lstStyle>
            <a:lvl1pPr marL="0" indent="0" algn="l" defTabSz="914377"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600" kern="1200">
                <a:solidFill>
                  <a:schemeClr val="tx1">
                    <a:lumMod val="90000"/>
                    <a:lumOff val="10000"/>
                  </a:schemeClr>
                </a:solidFill>
                <a:latin typeface="+mn-lt"/>
                <a:ea typeface="+mn-ea"/>
                <a:cs typeface="+mn-cs"/>
              </a:defRPr>
            </a:lvl1pPr>
            <a:lvl2pPr marL="342900" indent="0" algn="l" defTabSz="914377" rtl="0" eaLnBrk="1" latinLnBrk="0" hangingPunct="1">
              <a:lnSpc>
                <a:spcPct val="90000"/>
              </a:lnSpc>
              <a:spcBef>
                <a:spcPts val="200"/>
              </a:spcBef>
              <a:spcAft>
                <a:spcPts val="400"/>
              </a:spcAft>
              <a:buClr>
                <a:schemeClr val="accent2"/>
              </a:buClr>
              <a:buFont typeface="Wingdings 3" pitchFamily="18" charset="2"/>
              <a:buNone/>
              <a:defRPr sz="1050" kern="1200">
                <a:solidFill>
                  <a:schemeClr val="tx1"/>
                </a:solidFill>
                <a:latin typeface="+mn-lt"/>
                <a:ea typeface="+mn-ea"/>
                <a:cs typeface="+mn-cs"/>
              </a:defRPr>
            </a:lvl2pPr>
            <a:lvl3pPr marL="685800" indent="0" algn="l" defTabSz="914377" rtl="0" eaLnBrk="1" latinLnBrk="0" hangingPunct="1">
              <a:lnSpc>
                <a:spcPct val="90000"/>
              </a:lnSpc>
              <a:spcBef>
                <a:spcPts val="200"/>
              </a:spcBef>
              <a:spcAft>
                <a:spcPts val="400"/>
              </a:spcAft>
              <a:buClr>
                <a:schemeClr val="accent2"/>
              </a:buClr>
              <a:buFont typeface="Wingdings 3" pitchFamily="18" charset="2"/>
              <a:buNone/>
              <a:defRPr sz="900" kern="1200">
                <a:solidFill>
                  <a:schemeClr val="tx1"/>
                </a:solidFill>
                <a:latin typeface="+mn-lt"/>
                <a:ea typeface="+mn-ea"/>
                <a:cs typeface="+mn-cs"/>
              </a:defRPr>
            </a:lvl3pPr>
            <a:lvl4pPr marL="10287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4pPr>
            <a:lvl5pPr marL="13716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5pPr>
            <a:lvl6pPr marL="17145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6pPr>
            <a:lvl7pPr marL="20574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7pPr>
            <a:lvl8pPr marL="24003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8pPr>
            <a:lvl9pPr marL="2743200" indent="0" algn="l" defTabSz="914377" rtl="0" eaLnBrk="1" latinLnBrk="0" hangingPunct="1">
              <a:lnSpc>
                <a:spcPct val="90000"/>
              </a:lnSpc>
              <a:spcBef>
                <a:spcPts val="200"/>
              </a:spcBef>
              <a:spcAft>
                <a:spcPts val="400"/>
              </a:spcAft>
              <a:buClr>
                <a:schemeClr val="accent2"/>
              </a:buClr>
              <a:buFont typeface="Wingdings 3" pitchFamily="18" charset="2"/>
              <a:buNone/>
              <a:defRPr sz="7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200"/>
              </a:spcAft>
              <a:buClr>
                <a:srgbClr val="B40404"/>
              </a:buClr>
              <a:buSzPct val="100000"/>
              <a:buFont typeface="Tw Cen MT" panose="020B0602020104020603" pitchFamily="34" charset="0"/>
              <a:buNone/>
              <a:tabLst/>
              <a:defRPr/>
            </a:pPr>
            <a:r>
              <a:rPr kumimoji="0" lang="en-US" sz="1600" b="0" i="0" u="none" strike="noStrike" kern="1200" cap="none" spc="0" normalizeH="0" baseline="0" noProof="0" dirty="0" smtClean="0">
                <a:ln>
                  <a:noFill/>
                </a:ln>
                <a:solidFill>
                  <a:prstClr val="black">
                    <a:lumMod val="90000"/>
                    <a:lumOff val="10000"/>
                  </a:prstClr>
                </a:solidFill>
                <a:effectLst/>
                <a:uLnTx/>
                <a:uFillTx/>
                <a:latin typeface="Tw Cen MT"/>
                <a:ea typeface="+mn-ea"/>
                <a:cs typeface="+mn-cs"/>
              </a:rPr>
              <a:t>After OSAP Applied</a:t>
            </a:r>
            <a:endParaRPr kumimoji="0" lang="en-CA" sz="1600" b="0" i="0" u="none" strike="noStrike" kern="1200" cap="none" spc="0" normalizeH="0" baseline="0" noProof="0" dirty="0">
              <a:ln>
                <a:noFill/>
              </a:ln>
              <a:solidFill>
                <a:prstClr val="black">
                  <a:lumMod val="90000"/>
                  <a:lumOff val="10000"/>
                </a:prstClr>
              </a:solidFill>
              <a:effectLst/>
              <a:uLnTx/>
              <a:uFillTx/>
              <a:latin typeface="Tw Cen MT"/>
              <a:ea typeface="+mn-ea"/>
              <a:cs typeface="+mn-cs"/>
            </a:endParaRPr>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44" y="1114043"/>
            <a:ext cx="5756691" cy="1467055"/>
          </a:xfrm>
          <a:prstGeom prst="rect">
            <a:avLst/>
          </a:prstGeom>
        </p:spPr>
      </p:pic>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76" y="2982635"/>
            <a:ext cx="5763429" cy="1028844"/>
          </a:xfrm>
          <a:prstGeom prst="rect">
            <a:avLst/>
          </a:prstGeom>
        </p:spPr>
      </p:pic>
      <p:sp>
        <p:nvSpPr>
          <p:cNvPr id="12" name="Oval 11"/>
          <p:cNvSpPr/>
          <p:nvPr/>
        </p:nvSpPr>
        <p:spPr>
          <a:xfrm>
            <a:off x="3367144" y="1688951"/>
            <a:ext cx="1538343" cy="344244"/>
          </a:xfrm>
          <a:prstGeom prst="ellipse">
            <a:avLst/>
          </a:prstGeom>
          <a:no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20" name="Picture 1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 y="510460"/>
            <a:ext cx="7473924" cy="352474"/>
          </a:xfrm>
          <a:prstGeom prst="rect">
            <a:avLst/>
          </a:prstGeom>
        </p:spPr>
      </p:pic>
    </p:spTree>
    <p:extLst>
      <p:ext uri="{BB962C8B-B14F-4D97-AF65-F5344CB8AC3E}">
        <p14:creationId xmlns:p14="http://schemas.microsoft.com/office/powerpoint/2010/main" val="1797498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627" y="5680038"/>
            <a:ext cx="5829300" cy="1064986"/>
          </a:xfrm>
        </p:spPr>
        <p:txBody>
          <a:bodyPr>
            <a:normAutofit fontScale="90000"/>
          </a:bodyPr>
          <a:lstStyle/>
          <a:p>
            <a:r>
              <a:rPr lang="en-US" dirty="0" smtClean="0"/>
              <a:t>Student account summary- Net Tuition Summary</a:t>
            </a:r>
            <a:endParaRPr lang="en-CA" dirty="0"/>
          </a:p>
        </p:txBody>
      </p:sp>
      <p:sp>
        <p:nvSpPr>
          <p:cNvPr id="4" name="Text Placeholder 3"/>
          <p:cNvSpPr>
            <a:spLocks noGrp="1"/>
          </p:cNvSpPr>
          <p:nvPr>
            <p:ph type="body" sz="half" idx="2"/>
          </p:nvPr>
        </p:nvSpPr>
        <p:spPr>
          <a:xfrm>
            <a:off x="6823655" y="4557806"/>
            <a:ext cx="2201956" cy="771819"/>
          </a:xfrm>
        </p:spPr>
        <p:txBody>
          <a:bodyPr>
            <a:normAutofit lnSpcReduction="10000"/>
          </a:bodyPr>
          <a:lstStyle/>
          <a:p>
            <a:r>
              <a:rPr lang="en-US" dirty="0" smtClean="0"/>
              <a:t>For Non-OSAP Student (Not in OSAP distribution file)</a:t>
            </a:r>
            <a:endParaRPr lang="en-CA" dirty="0"/>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smtClean="0">
                <a:ln>
                  <a:noFill/>
                </a:ln>
                <a:solidFill>
                  <a:prstClr val="black">
                    <a:lumMod val="90000"/>
                    <a:lumOff val="10000"/>
                  </a:prstClr>
                </a:solidFill>
                <a:effectLst/>
                <a:uLnTx/>
                <a:uFillTx/>
                <a:latin typeface="Tw Cen MT Condensed"/>
                <a:ea typeface="+mn-ea"/>
                <a:cs typeface="+mn-cs"/>
              </a:rPr>
              <a:t>Canada Alliance   5-7 November 2017</a:t>
            </a:r>
            <a:endParaRPr kumimoji="0" lang="en-US" sz="1000" b="0" i="0" u="none" strike="noStrike" kern="1200" cap="all" spc="0" normalizeH="0" baseline="0" noProof="0" dirty="0">
              <a:ln>
                <a:noFill/>
              </a:ln>
              <a:solidFill>
                <a:prstClr val="black">
                  <a:lumMod val="90000"/>
                  <a:lumOff val="10000"/>
                </a:prstClr>
              </a:solidFill>
              <a:effectLst/>
              <a:uLnTx/>
              <a:uFillTx/>
              <a:latin typeface="Tw Cen MT Condensed"/>
              <a:ea typeface="+mn-ea"/>
              <a:cs typeface="+mn-cs"/>
            </a:endParaRPr>
          </a:p>
        </p:txBody>
      </p:sp>
      <p:pic>
        <p:nvPicPr>
          <p:cNvPr id="12" name="Picture 1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818" y="608913"/>
            <a:ext cx="7037081" cy="3747934"/>
          </a:xfrm>
          <a:prstGeom prst="rect">
            <a:avLst/>
          </a:prstGeom>
        </p:spPr>
      </p:pic>
      <p:pic>
        <p:nvPicPr>
          <p:cNvPr id="14" name="Picture 1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99" y="190909"/>
            <a:ext cx="7473924" cy="352474"/>
          </a:xfrm>
          <a:prstGeom prst="rect">
            <a:avLst/>
          </a:prstGeom>
        </p:spPr>
      </p:pic>
      <p:pic>
        <p:nvPicPr>
          <p:cNvPr id="16" name="Picture 1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227" y="4403984"/>
            <a:ext cx="6170569" cy="1009791"/>
          </a:xfrm>
          <a:prstGeom prst="rect">
            <a:avLst/>
          </a:prstGeom>
        </p:spPr>
      </p:pic>
      <p:sp>
        <p:nvSpPr>
          <p:cNvPr id="17" name="Right Arrow 16"/>
          <p:cNvSpPr/>
          <p:nvPr/>
        </p:nvSpPr>
        <p:spPr>
          <a:xfrm>
            <a:off x="6455796" y="4685070"/>
            <a:ext cx="45512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12511221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account summary- Table’s</a:t>
            </a:r>
            <a:endParaRPr lang="en-CA" dirty="0"/>
          </a:p>
        </p:txBody>
      </p:sp>
      <p:sp>
        <p:nvSpPr>
          <p:cNvPr id="4" name="Text Placeholder 3"/>
          <p:cNvSpPr>
            <a:spLocks noGrp="1"/>
          </p:cNvSpPr>
          <p:nvPr>
            <p:ph type="body" sz="half" idx="2"/>
          </p:nvPr>
        </p:nvSpPr>
        <p:spPr/>
        <p:txBody>
          <a:bodyPr/>
          <a:lstStyle/>
          <a:p>
            <a:endParaRPr lang="en-CA" dirty="0"/>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smtClean="0">
                <a:ln>
                  <a:noFill/>
                </a:ln>
                <a:solidFill>
                  <a:prstClr val="black">
                    <a:lumMod val="90000"/>
                    <a:lumOff val="10000"/>
                  </a:prstClr>
                </a:solidFill>
                <a:effectLst/>
                <a:uLnTx/>
                <a:uFillTx/>
                <a:latin typeface="Tw Cen MT Condensed"/>
                <a:ea typeface="+mn-ea"/>
                <a:cs typeface="+mn-cs"/>
              </a:rPr>
              <a:t>Canada Alliance   5-7 November 2017</a:t>
            </a:r>
            <a:endParaRPr kumimoji="0" lang="en-US" sz="1000" b="0" i="0" u="none" strike="noStrike" kern="1200" cap="all" spc="0" normalizeH="0" baseline="0" noProof="0" dirty="0">
              <a:ln>
                <a:noFill/>
              </a:ln>
              <a:solidFill>
                <a:prstClr val="black">
                  <a:lumMod val="90000"/>
                  <a:lumOff val="10000"/>
                </a:prstClr>
              </a:solidFill>
              <a:effectLst/>
              <a:uLnTx/>
              <a:uFillTx/>
              <a:latin typeface="Tw Cen MT Condensed"/>
              <a:ea typeface="+mn-ea"/>
              <a:cs typeface="+mn-cs"/>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4" y="231804"/>
            <a:ext cx="7316221" cy="4229690"/>
          </a:xfrm>
          <a:prstGeom prst="rect">
            <a:avLst/>
          </a:prstGeom>
        </p:spPr>
      </p:pic>
      <p:sp>
        <p:nvSpPr>
          <p:cNvPr id="3" name="Right Arrow 2"/>
          <p:cNvSpPr/>
          <p:nvPr/>
        </p:nvSpPr>
        <p:spPr>
          <a:xfrm>
            <a:off x="83299" y="625149"/>
            <a:ext cx="533667" cy="3079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Tw Cen MT"/>
              <a:ea typeface="+mn-ea"/>
              <a:cs typeface="+mn-cs"/>
            </a:endParaRPr>
          </a:p>
        </p:txBody>
      </p:sp>
      <p:sp>
        <p:nvSpPr>
          <p:cNvPr id="7" name="TextBox 6"/>
          <p:cNvSpPr txBox="1"/>
          <p:nvPr/>
        </p:nvSpPr>
        <p:spPr>
          <a:xfrm>
            <a:off x="522000" y="691039"/>
            <a:ext cx="7048367" cy="286232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Uses all delivered 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ITEM_SF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ITEM_TYPE_TBL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TERM_TBL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CLASS_TBL </a:t>
            </a:r>
            <a:endParaRPr kumimoji="0" lang="en-US" sz="1800" b="0" i="0" u="none" strike="noStrike" kern="1200" cap="none" spc="0" normalizeH="0" baseline="0" noProof="0" dirty="0" smtClean="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CRSE_CATALOG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ACAD_PROG_TBL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TUIT_CALC_TBL </a:t>
            </a:r>
            <a:endParaRPr kumimoji="0" lang="en-US" sz="1800" b="0" i="0" u="none" strike="noStrike" kern="1200" cap="none" spc="0" normalizeH="0" baseline="0" noProof="0" dirty="0" smtClean="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ACCOUNT_SF </a:t>
            </a:r>
            <a:endParaRPr kumimoji="0" lang="en-CA"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8" name="Right Arrow 7"/>
          <p:cNvSpPr/>
          <p:nvPr/>
        </p:nvSpPr>
        <p:spPr>
          <a:xfrm>
            <a:off x="76066" y="1939375"/>
            <a:ext cx="533667" cy="3079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TextBox 8"/>
          <p:cNvSpPr txBox="1"/>
          <p:nvPr/>
        </p:nvSpPr>
        <p:spPr>
          <a:xfrm>
            <a:off x="569483" y="743088"/>
            <a:ext cx="6121773" cy="258532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Uses all delivered 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ITEM_SFITEM_TYPE_TBL</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TERM_TBL </a:t>
            </a: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ACCOUNT_SF </a:t>
            </a:r>
            <a:endParaRPr kumimoji="0" lang="en-US" sz="1800" b="0" i="0" u="none" strike="noStrike" kern="1200" cap="none" spc="0" normalizeH="0" baseline="0" noProof="0" dirty="0" smtClean="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Some Set up we have: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KEYWORD3 = </a:t>
            </a: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'PMT’</a:t>
            </a:r>
            <a:endParaRPr kumimoji="0" lang="en-CA"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0" name="Right Arrow 9"/>
          <p:cNvSpPr/>
          <p:nvPr/>
        </p:nvSpPr>
        <p:spPr>
          <a:xfrm>
            <a:off x="70112" y="3577732"/>
            <a:ext cx="533667" cy="3079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Tw Cen MT"/>
              <a:ea typeface="+mn-ea"/>
              <a:cs typeface="+mn-cs"/>
            </a:endParaRPr>
          </a:p>
        </p:txBody>
      </p:sp>
      <p:sp>
        <p:nvSpPr>
          <p:cNvPr id="11" name="TextBox 10"/>
          <p:cNvSpPr txBox="1"/>
          <p:nvPr/>
        </p:nvSpPr>
        <p:spPr>
          <a:xfrm>
            <a:off x="889529" y="2192751"/>
            <a:ext cx="7048367" cy="452431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For OSAP to Be Applied we calculate it from the OSAP Distribution File, which we load into 2 custom tables </a:t>
            </a:r>
            <a:r>
              <a:rPr kumimoji="0" lang="en-CA" sz="1800" b="0" i="1" u="none" strike="noStrike" kern="1200" cap="none" spc="0" normalizeH="0" baseline="0" noProof="0" dirty="0" smtClean="0">
                <a:ln>
                  <a:noFill/>
                </a:ln>
                <a:solidFill>
                  <a:prstClr val="black"/>
                </a:solidFill>
                <a:effectLst/>
                <a:uLnTx/>
                <a:uFillTx/>
                <a:latin typeface="Tw Cen MT"/>
                <a:ea typeface="+mn-ea"/>
                <a:cs typeface="+mn-cs"/>
              </a:rPr>
              <a:t>FC_OSAP_NCDATA for header information and FC_OSAP_DISTRIB for distributions</a:t>
            </a:r>
            <a:endParaRPr kumimoji="0" lang="en-US" sz="1800" b="0" i="0" u="none" strike="noStrike" kern="1200" cap="none" spc="0" normalizeH="0" baseline="0" noProof="0" dirty="0" smtClean="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a:ea typeface="+mn-ea"/>
                <a:cs typeface="+mn-cs"/>
              </a:rPr>
              <a:t>and ITEM_SF as follows;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dirty="0">
                <a:ln>
                  <a:noFill/>
                </a:ln>
                <a:solidFill>
                  <a:prstClr val="black"/>
                </a:solidFill>
                <a:effectLst/>
                <a:uLnTx/>
                <a:uFillTx/>
                <a:latin typeface="Tw Cen MT"/>
                <a:ea typeface="+mn-ea"/>
                <a:cs typeface="+mn-cs"/>
              </a:rPr>
              <a:t>STUDENT CONSENT FOR REMITTANCE </a:t>
            </a:r>
            <a:r>
              <a:rPr kumimoji="0" lang="en-CA" sz="1800" b="0" i="0" u="none" strike="noStrike" kern="1200" cap="none" spc="0" normalizeH="0" baseline="0" noProof="0" dirty="0">
                <a:ln>
                  <a:noFill/>
                </a:ln>
                <a:solidFill>
                  <a:prstClr val="black"/>
                </a:solidFill>
                <a:effectLst/>
                <a:uLnTx/>
                <a:uFillTx/>
                <a:latin typeface="Tw Cen MT"/>
                <a:ea typeface="+mn-ea"/>
                <a:cs typeface="+mn-cs"/>
              </a:rPr>
              <a:t>is Y –Yes (</a:t>
            </a:r>
            <a:r>
              <a:rPr kumimoji="0" lang="en-CA" sz="1800" b="0" i="1" u="none" strike="noStrike" kern="1200" cap="none" spc="0" normalizeH="0" baseline="0" noProof="0" dirty="0">
                <a:ln>
                  <a:noFill/>
                </a:ln>
                <a:solidFill>
                  <a:prstClr val="black"/>
                </a:solidFill>
                <a:effectLst/>
                <a:uLnTx/>
                <a:uFillTx/>
                <a:latin typeface="Tw Cen MT"/>
                <a:ea typeface="+mn-ea"/>
                <a:cs typeface="+mn-cs"/>
              </a:rPr>
              <a:t>FC_OSAP_NCDATA. </a:t>
            </a:r>
            <a:r>
              <a:rPr kumimoji="0" lang="en-US" sz="1800" b="0" i="1" u="none" strike="noStrike" kern="1200" cap="none" spc="0" normalizeH="0" baseline="0" noProof="0" dirty="0">
                <a:ln>
                  <a:noFill/>
                </a:ln>
                <a:solidFill>
                  <a:prstClr val="black"/>
                </a:solidFill>
                <a:effectLst/>
                <a:uLnTx/>
                <a:uFillTx/>
                <a:latin typeface="Tw Cen MT"/>
                <a:ea typeface="+mn-ea"/>
                <a:cs typeface="+mn-cs"/>
              </a:rPr>
              <a:t>FC_OSAP_REMITCON</a:t>
            </a:r>
            <a:r>
              <a:rPr kumimoji="0" lang="en-US" sz="1800" b="0" i="0" u="none" strike="noStrike" kern="1200" cap="none" spc="0" normalizeH="0" baseline="0" noProof="0" dirty="0">
                <a:ln>
                  <a:noFill/>
                </a:ln>
                <a:solidFill>
                  <a:prstClr val="black"/>
                </a:solidFill>
                <a:effectLst/>
                <a:uLnTx/>
                <a:uFillTx/>
                <a:latin typeface="Tw Cen MT"/>
                <a:ea typeface="+mn-ea"/>
                <a:cs typeface="+mn-cs"/>
              </a:rPr>
              <a:t>)</a:t>
            </a:r>
            <a:endParaRPr kumimoji="0" lang="en-CA"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Tw Cen MT"/>
                <a:ea typeface="+mn-ea"/>
                <a:cs typeface="+mn-cs"/>
              </a:rPr>
              <a:t>And </a:t>
            </a:r>
            <a:r>
              <a:rPr kumimoji="0" lang="en-CA" sz="1800" b="0" i="1" u="none" strike="noStrike" kern="1200" cap="none" spc="0" normalizeH="0" baseline="0" noProof="0" dirty="0">
                <a:ln>
                  <a:noFill/>
                </a:ln>
                <a:solidFill>
                  <a:prstClr val="black"/>
                </a:solidFill>
                <a:effectLst/>
                <a:uLnTx/>
                <a:uFillTx/>
                <a:latin typeface="Tw Cen MT"/>
                <a:ea typeface="+mn-ea"/>
                <a:cs typeface="+mn-cs"/>
              </a:rPr>
              <a:t>APPLICATION STATUS </a:t>
            </a:r>
            <a:r>
              <a:rPr kumimoji="0" lang="en-CA" sz="1800" b="0" i="0" u="none" strike="noStrike" kern="1200" cap="none" spc="0" normalizeH="0" baseline="0" noProof="0" dirty="0">
                <a:ln>
                  <a:noFill/>
                </a:ln>
                <a:solidFill>
                  <a:prstClr val="black"/>
                </a:solidFill>
                <a:effectLst/>
                <a:uLnTx/>
                <a:uFillTx/>
                <a:latin typeface="Tw Cen MT"/>
                <a:ea typeface="+mn-ea"/>
                <a:cs typeface="+mn-cs"/>
              </a:rPr>
              <a:t>is O – Open (</a:t>
            </a:r>
            <a:r>
              <a:rPr kumimoji="0" lang="en-CA" sz="1800" b="0" i="1" u="none" strike="noStrike" kern="1200" cap="none" spc="0" normalizeH="0" baseline="0" noProof="0" dirty="0">
                <a:ln>
                  <a:noFill/>
                </a:ln>
                <a:solidFill>
                  <a:prstClr val="black"/>
                </a:solidFill>
                <a:effectLst/>
                <a:uLnTx/>
                <a:uFillTx/>
                <a:latin typeface="Tw Cen MT"/>
                <a:ea typeface="+mn-ea"/>
                <a:cs typeface="+mn-cs"/>
              </a:rPr>
              <a:t>FC_OSAP_NCDATA. </a:t>
            </a:r>
            <a:r>
              <a:rPr kumimoji="0" lang="en-US" sz="1800" b="0" i="1" u="none" strike="noStrike" kern="1200" cap="none" spc="0" normalizeH="0" baseline="0" noProof="0" dirty="0">
                <a:ln>
                  <a:noFill/>
                </a:ln>
                <a:solidFill>
                  <a:prstClr val="black"/>
                </a:solidFill>
                <a:effectLst/>
                <a:uLnTx/>
                <a:uFillTx/>
                <a:latin typeface="Tw Cen MT"/>
                <a:ea typeface="+mn-ea"/>
                <a:cs typeface="+mn-cs"/>
              </a:rPr>
              <a:t>FC_APP_STATUS</a:t>
            </a:r>
            <a:r>
              <a:rPr kumimoji="0" lang="en-US" sz="1800" b="0" i="0" u="none" strike="noStrike" kern="1200" cap="none" spc="0" normalizeH="0" baseline="0" noProof="0" dirty="0">
                <a:ln>
                  <a:noFill/>
                </a:ln>
                <a:solidFill>
                  <a:prstClr val="black"/>
                </a:solidFill>
                <a:effectLst/>
                <a:uLnTx/>
                <a:uFillTx/>
                <a:latin typeface="Tw Cen MT"/>
                <a:ea typeface="+mn-ea"/>
                <a:cs typeface="+mn-cs"/>
              </a:rPr>
              <a:t>)</a:t>
            </a:r>
            <a:endParaRPr kumimoji="0" lang="en-CA"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And </a:t>
            </a:r>
            <a:r>
              <a:rPr kumimoji="0" lang="en-US" sz="1800" b="0" i="1" u="none" strike="noStrike" kern="1200" cap="none" spc="0" normalizeH="0" baseline="0" noProof="0" dirty="0">
                <a:ln>
                  <a:noFill/>
                </a:ln>
                <a:solidFill>
                  <a:prstClr val="black"/>
                </a:solidFill>
                <a:effectLst/>
                <a:uLnTx/>
                <a:uFillTx/>
                <a:latin typeface="Tw Cen MT"/>
                <a:ea typeface="+mn-ea"/>
                <a:cs typeface="+mn-cs"/>
              </a:rPr>
              <a:t>APPLICATION ON HOLD </a:t>
            </a:r>
            <a:r>
              <a:rPr kumimoji="0" lang="en-US" sz="1800" b="0" i="0" u="none" strike="noStrike" kern="1200" cap="none" spc="0" normalizeH="0" baseline="0" noProof="0" dirty="0">
                <a:ln>
                  <a:noFill/>
                </a:ln>
                <a:solidFill>
                  <a:prstClr val="black"/>
                </a:solidFill>
                <a:effectLst/>
                <a:uLnTx/>
                <a:uFillTx/>
                <a:latin typeface="Tw Cen MT"/>
                <a:ea typeface="+mn-ea"/>
                <a:cs typeface="+mn-cs"/>
              </a:rPr>
              <a:t>is N - No (</a:t>
            </a:r>
            <a:r>
              <a:rPr kumimoji="0" lang="en-US" sz="1800" b="0" i="1" u="none" strike="noStrike" kern="1200" cap="none" spc="0" normalizeH="0" baseline="0" noProof="0" dirty="0">
                <a:ln>
                  <a:noFill/>
                </a:ln>
                <a:solidFill>
                  <a:prstClr val="black"/>
                </a:solidFill>
                <a:effectLst/>
                <a:uLnTx/>
                <a:uFillTx/>
                <a:latin typeface="Tw Cen MT"/>
                <a:ea typeface="+mn-ea"/>
                <a:cs typeface="+mn-cs"/>
              </a:rPr>
              <a:t>FC_OSAP_NCDATA.FC_APP_HOLD</a:t>
            </a:r>
            <a:r>
              <a:rPr kumimoji="0" lang="en-US" sz="1800" b="0" i="0" u="none" strike="noStrike" kern="1200" cap="none" spc="0" normalizeH="0" baseline="0" noProof="0" dirty="0">
                <a:ln>
                  <a:noFill/>
                </a:ln>
                <a:solidFill>
                  <a:prstClr val="black"/>
                </a:solidFill>
                <a:effectLst/>
                <a:uLnTx/>
                <a:uFillTx/>
                <a:latin typeface="Tw Cen MT"/>
                <a:ea typeface="+mn-ea"/>
                <a:cs typeface="+mn-cs"/>
              </a:rPr>
              <a:t>)</a:t>
            </a:r>
            <a:endParaRPr kumimoji="0" lang="en-CA"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Tw Cen M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Tw Cen MT"/>
                <a:ea typeface="+mn-ea"/>
                <a:cs typeface="+mn-cs"/>
              </a:rPr>
              <a:t> (</a:t>
            </a:r>
            <a:r>
              <a:rPr kumimoji="0" lang="en-CA" sz="1800" b="0" i="1" u="none" strike="noStrike" kern="1200" cap="none" spc="0" normalizeH="0" baseline="0" noProof="0" dirty="0">
                <a:ln>
                  <a:noFill/>
                </a:ln>
                <a:solidFill>
                  <a:prstClr val="black"/>
                </a:solidFill>
                <a:effectLst/>
                <a:uLnTx/>
                <a:uFillTx/>
                <a:latin typeface="Tw Cen MT"/>
                <a:ea typeface="+mn-ea"/>
                <a:cs typeface="+mn-cs"/>
              </a:rPr>
              <a:t>FC_OSAP_DISTRIB.</a:t>
            </a:r>
            <a:r>
              <a:rPr kumimoji="0" lang="en-US" sz="1800" b="0" i="1" u="none" strike="noStrike" kern="1200" cap="none" spc="0" normalizeH="0" baseline="0" noProof="0" dirty="0">
                <a:ln>
                  <a:noFill/>
                </a:ln>
                <a:solidFill>
                  <a:prstClr val="black"/>
                </a:solidFill>
                <a:effectLst/>
                <a:uLnTx/>
                <a:uFillTx/>
                <a:latin typeface="Tw Cen MT"/>
                <a:ea typeface="+mn-ea"/>
                <a:cs typeface="+mn-cs"/>
              </a:rPr>
              <a:t>FC_LOAN_AMT</a:t>
            </a:r>
            <a:r>
              <a:rPr kumimoji="0" lang="en-US" sz="1800" b="0" i="0" u="none" strike="noStrike" kern="1200" cap="none" spc="0" normalizeH="0" baseline="0" noProof="0" dirty="0">
                <a:ln>
                  <a:noFill/>
                </a:ln>
                <a:solidFill>
                  <a:prstClr val="black"/>
                </a:solidFill>
                <a:effectLst/>
                <a:uLnTx/>
                <a:uFillTx/>
                <a:latin typeface="Tw Cen MT"/>
                <a:ea typeface="+mn-ea"/>
                <a:cs typeface="+mn-cs"/>
              </a:rPr>
              <a:t> + </a:t>
            </a:r>
            <a:r>
              <a:rPr kumimoji="0" lang="en-CA" sz="1800" b="0" i="1" u="none" strike="noStrike" kern="1200" cap="none" spc="0" normalizeH="0" baseline="0" noProof="0" dirty="0">
                <a:ln>
                  <a:noFill/>
                </a:ln>
                <a:solidFill>
                  <a:prstClr val="black"/>
                </a:solidFill>
                <a:effectLst/>
                <a:uLnTx/>
                <a:uFillTx/>
                <a:latin typeface="Tw Cen MT"/>
                <a:ea typeface="+mn-ea"/>
                <a:cs typeface="+mn-cs"/>
              </a:rPr>
              <a:t>FC_OSAP_DISTRIB.</a:t>
            </a:r>
            <a:r>
              <a:rPr kumimoji="0" lang="en-US" sz="1800" b="0" i="1" u="none" strike="noStrike" kern="1200" cap="none" spc="0" normalizeH="0" baseline="0" noProof="0" dirty="0">
                <a:ln>
                  <a:noFill/>
                </a:ln>
                <a:solidFill>
                  <a:prstClr val="black"/>
                </a:solidFill>
                <a:effectLst/>
                <a:uLnTx/>
                <a:uFillTx/>
                <a:latin typeface="Tw Cen MT"/>
                <a:ea typeface="+mn-ea"/>
                <a:cs typeface="+mn-cs"/>
              </a:rPr>
              <a:t>FC_RED_GRANT_AMT</a:t>
            </a:r>
            <a:r>
              <a:rPr kumimoji="0" lang="en-US" sz="1800" b="0" i="0" u="none" strike="noStrike" kern="1200" cap="none" spc="0" normalizeH="0" baseline="0" noProof="0" dirty="0">
                <a:ln>
                  <a:noFill/>
                </a:ln>
                <a:solidFill>
                  <a:prstClr val="black"/>
                </a:solidFill>
                <a:effectLst/>
                <a:uLnTx/>
                <a:uFillTx/>
                <a:latin typeface="Tw Cen MT"/>
                <a:ea typeface="+mn-ea"/>
                <a:cs typeface="+mn-cs"/>
              </a:rPr>
              <a:t>) – OSAP Applied (Sum of Item Type 800000000072 and </a:t>
            </a:r>
            <a:r>
              <a:rPr kumimoji="0" lang="en-CA" sz="1800" b="0" i="0" u="none" strike="noStrike" kern="1200" cap="none" spc="0" normalizeH="0" baseline="0" noProof="0" dirty="0">
                <a:ln>
                  <a:noFill/>
                </a:ln>
                <a:solidFill>
                  <a:prstClr val="black"/>
                </a:solidFill>
                <a:effectLst/>
                <a:uLnTx/>
                <a:uFillTx/>
                <a:latin typeface="Tw Cen MT"/>
                <a:ea typeface="+mn-ea"/>
                <a:cs typeface="+mn-cs"/>
              </a:rPr>
              <a:t>800000000073 </a:t>
            </a:r>
            <a:r>
              <a:rPr kumimoji="0" lang="en-US" sz="1800" b="0" i="0" u="none" strike="noStrike" kern="1200" cap="none" spc="0" normalizeH="0" baseline="0" noProof="0" dirty="0">
                <a:ln>
                  <a:noFill/>
                </a:ln>
                <a:solidFill>
                  <a:prstClr val="black"/>
                </a:solidFill>
                <a:effectLst/>
                <a:uLnTx/>
                <a:uFillTx/>
                <a:latin typeface="Tw Cen MT"/>
                <a:ea typeface="+mn-ea"/>
                <a:cs typeface="+mn-cs"/>
              </a:rPr>
              <a:t>by Account Term)</a:t>
            </a:r>
            <a:endParaRPr kumimoji="0" lang="en-CA"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25866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Net Billing?</a:t>
            </a:r>
            <a:endParaRPr lang="en-US" dirty="0"/>
          </a:p>
        </p:txBody>
      </p:sp>
      <p:sp>
        <p:nvSpPr>
          <p:cNvPr id="3" name="Content Placeholder 2"/>
          <p:cNvSpPr>
            <a:spLocks noGrp="1"/>
          </p:cNvSpPr>
          <p:nvPr>
            <p:ph sz="half" idx="1"/>
          </p:nvPr>
        </p:nvSpPr>
        <p:spPr>
          <a:xfrm>
            <a:off x="768096" y="1945178"/>
            <a:ext cx="7290054" cy="490451"/>
          </a:xfrm>
        </p:spPr>
        <p:txBody>
          <a:bodyPr>
            <a:normAutofit fontScale="92500" lnSpcReduction="10000"/>
          </a:bodyPr>
          <a:lstStyle/>
          <a:p>
            <a:r>
              <a:rPr lang="en-CA" sz="2400" dirty="0" smtClean="0"/>
              <a:t>Required elements:</a:t>
            </a:r>
            <a:endParaRPr lang="en-US" sz="2400" dirty="0"/>
          </a:p>
        </p:txBody>
      </p:sp>
      <p:sp>
        <p:nvSpPr>
          <p:cNvPr id="4" name="Content Placeholder 3"/>
          <p:cNvSpPr>
            <a:spLocks noGrp="1"/>
          </p:cNvSpPr>
          <p:nvPr>
            <p:ph sz="half" idx="2"/>
          </p:nvPr>
        </p:nvSpPr>
        <p:spPr>
          <a:xfrm>
            <a:off x="768096" y="2610197"/>
            <a:ext cx="7290054" cy="3699162"/>
          </a:xfrm>
        </p:spPr>
        <p:txBody>
          <a:bodyPr>
            <a:normAutofit fontScale="92500" lnSpcReduction="10000"/>
          </a:bodyPr>
          <a:lstStyle/>
          <a:p>
            <a:pPr marL="457200" indent="-457200">
              <a:buFont typeface="+mj-lt"/>
              <a:buAutoNum type="arabicPeriod"/>
            </a:pPr>
            <a:r>
              <a:rPr lang="en-CA" dirty="0" smtClean="0"/>
              <a:t>OSAP </a:t>
            </a:r>
            <a:r>
              <a:rPr lang="en-CA" dirty="0"/>
              <a:t>aid </a:t>
            </a:r>
            <a:r>
              <a:rPr lang="en-CA" u="sng" dirty="0"/>
              <a:t>to be applied </a:t>
            </a:r>
            <a:r>
              <a:rPr lang="en-CA" dirty="0"/>
              <a:t>(per term/installment): the amount of OSAP aid (loans and grants) to be remitted for a student. </a:t>
            </a:r>
          </a:p>
          <a:p>
            <a:pPr marL="457200" indent="-457200">
              <a:buFont typeface="+mj-lt"/>
              <a:buAutoNum type="arabicPeriod"/>
            </a:pPr>
            <a:r>
              <a:rPr lang="en-CA" dirty="0" smtClean="0"/>
              <a:t>OSAP </a:t>
            </a:r>
            <a:r>
              <a:rPr lang="en-CA" dirty="0"/>
              <a:t>aid </a:t>
            </a:r>
            <a:r>
              <a:rPr lang="en-CA" u="sng" dirty="0"/>
              <a:t>applied</a:t>
            </a:r>
            <a:r>
              <a:rPr lang="en-CA" dirty="0"/>
              <a:t> to account (per term/installment): the amount of aid that was applied to a student’s account (this will be displayed after the payment has been received from the National Student Loan Service Centre). </a:t>
            </a:r>
          </a:p>
          <a:p>
            <a:pPr marL="457200" indent="-457200">
              <a:buFont typeface="+mj-lt"/>
              <a:buAutoNum type="arabicPeriod"/>
            </a:pPr>
            <a:r>
              <a:rPr lang="en-CA" dirty="0" smtClean="0"/>
              <a:t>Balance </a:t>
            </a:r>
            <a:r>
              <a:rPr lang="en-CA" dirty="0"/>
              <a:t>owing to institution net of OSAP aid (per term/installment): the amount that a student owes to their institution (inclusive of all costs, e.g., tuition, fees, etc.) after ‘OSAP aid to be applied’ (and any other sources of aid a student has) is taken into account. </a:t>
            </a:r>
          </a:p>
          <a:p>
            <a:pPr marL="457200" indent="-457200">
              <a:buFont typeface="+mj-lt"/>
              <a:buAutoNum type="arabicPeriod"/>
            </a:pPr>
            <a:r>
              <a:rPr lang="en-CA" dirty="0" smtClean="0"/>
              <a:t>Net </a:t>
            </a:r>
            <a:r>
              <a:rPr lang="en-CA" dirty="0"/>
              <a:t>T</a:t>
            </a:r>
            <a:r>
              <a:rPr lang="en-CA" dirty="0" smtClean="0"/>
              <a:t>uition </a:t>
            </a:r>
            <a:r>
              <a:rPr lang="en-CA" dirty="0"/>
              <a:t>(academic year): a student’s tuition (not including compulsory or other fees) </a:t>
            </a:r>
            <a:r>
              <a:rPr lang="en-CA" i="1" dirty="0"/>
              <a:t>less </a:t>
            </a:r>
            <a:r>
              <a:rPr lang="en-CA" dirty="0"/>
              <a:t>their non-repayable aid. </a:t>
            </a:r>
          </a:p>
        </p:txBody>
      </p:sp>
      <p:sp>
        <p:nvSpPr>
          <p:cNvPr id="5" name="Footer Placeholder 4"/>
          <p:cNvSpPr>
            <a:spLocks noGrp="1"/>
          </p:cNvSpPr>
          <p:nvPr>
            <p:ph type="ftr" sz="quarter" idx="11"/>
          </p:nvPr>
        </p:nvSpPr>
        <p:spPr/>
        <p:txBody>
          <a:bodyPr/>
          <a:lstStyle/>
          <a:p>
            <a:r>
              <a:rPr lang="en-US" dirty="0"/>
              <a:t>Canada Alliance   5-7 November 2017</a:t>
            </a:r>
          </a:p>
        </p:txBody>
      </p:sp>
      <p:pic>
        <p:nvPicPr>
          <p:cNvPr id="6" name="Picture 5"/>
          <p:cNvPicPr>
            <a:picLocks noChangeAspect="1"/>
          </p:cNvPicPr>
          <p:nvPr/>
        </p:nvPicPr>
        <p:blipFill>
          <a:blip r:embed="rId2"/>
          <a:stretch>
            <a:fillRect/>
          </a:stretch>
        </p:blipFill>
        <p:spPr>
          <a:xfrm>
            <a:off x="6225305" y="423871"/>
            <a:ext cx="1713349" cy="1368043"/>
          </a:xfrm>
          <a:prstGeom prst="rect">
            <a:avLst/>
          </a:prstGeom>
        </p:spPr>
      </p:pic>
    </p:spTree>
    <p:extLst>
      <p:ext uri="{BB962C8B-B14F-4D97-AF65-F5344CB8AC3E}">
        <p14:creationId xmlns:p14="http://schemas.microsoft.com/office/powerpoint/2010/main" val="2539014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waterloo</a:t>
            </a:r>
            <a:endParaRPr lang="en-US" dirty="0"/>
          </a:p>
        </p:txBody>
      </p:sp>
      <p:sp>
        <p:nvSpPr>
          <p:cNvPr id="4" name="Text Placeholder 3"/>
          <p:cNvSpPr>
            <a:spLocks noGrp="1"/>
          </p:cNvSpPr>
          <p:nvPr>
            <p:ph type="body" sz="half" idx="2"/>
          </p:nvPr>
        </p:nvSpPr>
        <p:spPr/>
        <p:txBody>
          <a:bodyPr>
            <a:normAutofit lnSpcReduction="10000"/>
          </a:bodyPr>
          <a:lstStyle/>
          <a:p>
            <a:r>
              <a:rPr lang="en-US" dirty="0" smtClean="0">
                <a:latin typeface="Arabic Typesetting" panose="03020402040406030203" pitchFamily="66" charset="-78"/>
                <a:cs typeface="Arabic Typesetting" panose="03020402040406030203" pitchFamily="66" charset="-78"/>
              </a:rPr>
              <a:t>Opened in 1957 with 74 students.  Today there are over 37,000 students.  Known for our cooperative education, engineering and CS programs.</a:t>
            </a:r>
          </a:p>
          <a:p>
            <a:r>
              <a:rPr lang="en-US" dirty="0" smtClean="0">
                <a:latin typeface="Arabic Typesetting" panose="03020402040406030203" pitchFamily="66" charset="-78"/>
                <a:cs typeface="Arabic Typesetting" panose="03020402040406030203" pitchFamily="66" charset="-78"/>
              </a:rPr>
              <a:t>58% </a:t>
            </a:r>
            <a:r>
              <a:rPr lang="en-US" dirty="0">
                <a:latin typeface="Arabic Typesetting" panose="03020402040406030203" pitchFamily="66" charset="-78"/>
                <a:cs typeface="Arabic Typesetting" panose="03020402040406030203" pitchFamily="66" charset="-78"/>
              </a:rPr>
              <a:t>of students have an </a:t>
            </a:r>
            <a:r>
              <a:rPr lang="en-US" b="1" dirty="0">
                <a:latin typeface="Arabic Typesetting" panose="03020402040406030203" pitchFamily="66" charset="-78"/>
                <a:cs typeface="Arabic Typesetting" panose="03020402040406030203" pitchFamily="66" charset="-78"/>
              </a:rPr>
              <a:t>entrance average of 90+ per cent</a:t>
            </a:r>
            <a:r>
              <a:rPr lang="en-US" dirty="0">
                <a:latin typeface="Arabic Typesetting" panose="03020402040406030203" pitchFamily="66" charset="-78"/>
                <a:cs typeface="Arabic Typesetting" panose="03020402040406030203" pitchFamily="66" charset="-78"/>
              </a:rPr>
              <a:t> (2015)</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pic>
        <p:nvPicPr>
          <p:cNvPr id="11" name="Picture Placeholder 10"/>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33330" b="33330"/>
          <a:stretch/>
        </p:blipFill>
        <p:spPr>
          <a:xfrm>
            <a:off x="0" y="0"/>
            <a:ext cx="9075231" cy="453875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635" y="804490"/>
            <a:ext cx="2047908" cy="1691468"/>
          </a:xfrm>
          <a:prstGeom prst="rect">
            <a:avLst/>
          </a:prstGeom>
        </p:spPr>
      </p:pic>
    </p:spTree>
    <p:extLst>
      <p:ext uri="{BB962C8B-B14F-4D97-AF65-F5344CB8AC3E}">
        <p14:creationId xmlns:p14="http://schemas.microsoft.com/office/powerpoint/2010/main" val="40918759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waterloo </a:t>
            </a:r>
            <a:r>
              <a:rPr lang="en-US" dirty="0"/>
              <a:t>&amp; ORACLE</a:t>
            </a:r>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493" b="12493"/>
          <a:stretch>
            <a:fillRect/>
          </a:stretch>
        </p:blipFill>
        <p:spPr/>
      </p:pic>
      <p:sp>
        <p:nvSpPr>
          <p:cNvPr id="4" name="Text Placeholder 3"/>
          <p:cNvSpPr>
            <a:spLocks noGrp="1"/>
          </p:cNvSpPr>
          <p:nvPr>
            <p:ph type="body" sz="half" idx="2"/>
          </p:nvPr>
        </p:nvSpPr>
        <p:spPr/>
        <p:txBody>
          <a:bodyPr>
            <a:normAutofit/>
          </a:bodyPr>
          <a:lstStyle/>
          <a:p>
            <a:r>
              <a:rPr lang="en-US" dirty="0" smtClean="0"/>
              <a:t>Currently upgrading to version 9.2 and </a:t>
            </a:r>
            <a:r>
              <a:rPr lang="en-US" dirty="0" err="1" smtClean="0"/>
              <a:t>Peopletools</a:t>
            </a:r>
            <a:r>
              <a:rPr lang="en-US" dirty="0" smtClean="0"/>
              <a:t> 8.55</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19334057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Mobile solution for Net Tuition/Net Billing</a:t>
            </a:r>
            <a:endParaRPr lang="en-US" dirty="0"/>
          </a:p>
        </p:txBody>
      </p:sp>
      <p:sp>
        <p:nvSpPr>
          <p:cNvPr id="3" name="Subtitle 2"/>
          <p:cNvSpPr>
            <a:spLocks noGrp="1"/>
          </p:cNvSpPr>
          <p:nvPr>
            <p:ph type="subTitle" idx="1"/>
          </p:nvPr>
        </p:nvSpPr>
        <p:spPr>
          <a:xfrm>
            <a:off x="339557" y="3625163"/>
            <a:ext cx="4136604" cy="926757"/>
          </a:xfrm>
          <a:solidFill>
            <a:schemeClr val="bg1"/>
          </a:solidFill>
        </p:spPr>
        <p:txBody>
          <a:bodyPr>
            <a:normAutofit fontScale="92500" lnSpcReduction="10000"/>
          </a:bodyPr>
          <a:lstStyle/>
          <a:p>
            <a:pPr marL="171450" indent="-171450">
              <a:buFont typeface="Arial" panose="020B0604020202020204" pitchFamily="34" charset="0"/>
              <a:buChar char="•"/>
            </a:pPr>
            <a:r>
              <a:rPr lang="en-US" sz="900" dirty="0" smtClean="0"/>
              <a:t>Went live in November 2014</a:t>
            </a:r>
          </a:p>
          <a:p>
            <a:pPr marL="171450" indent="-171450">
              <a:buFont typeface="Arial" panose="020B0604020202020204" pitchFamily="34" charset="0"/>
              <a:buChar char="•"/>
            </a:pPr>
            <a:r>
              <a:rPr lang="en-US" sz="900" dirty="0" smtClean="0"/>
              <a:t>Approx. 150 pages have been mobilized</a:t>
            </a:r>
          </a:p>
          <a:p>
            <a:pPr marL="171450" indent="-171450">
              <a:buFont typeface="Arial" panose="020B0604020202020204" pitchFamily="34" charset="0"/>
              <a:buChar char="•"/>
            </a:pPr>
            <a:r>
              <a:rPr lang="en-US" sz="900" dirty="0" smtClean="0"/>
              <a:t>All functional areas were included (records, admissions, Financial Aid, student financials and campus community.</a:t>
            </a:r>
          </a:p>
          <a:p>
            <a:pPr marL="171450" indent="-171450">
              <a:buFont typeface="Arial" panose="020B0604020202020204" pitchFamily="34" charset="0"/>
              <a:buChar char="•"/>
            </a:pPr>
            <a:endParaRPr lang="en-US" sz="900" dirty="0" smtClean="0"/>
          </a:p>
          <a:p>
            <a:pPr marL="171450" indent="-171450">
              <a:buFont typeface="Arial" panose="020B0604020202020204" pitchFamily="34" charset="0"/>
              <a:buChar char="•"/>
            </a:pPr>
            <a:endParaRPr lang="en-US" sz="900" dirty="0"/>
          </a:p>
        </p:txBody>
      </p:sp>
      <p:pic>
        <p:nvPicPr>
          <p:cNvPr id="7" name="Picture 6"/>
          <p:cNvPicPr>
            <a:picLocks/>
          </p:cNvPicPr>
          <p:nvPr/>
        </p:nvPicPr>
        <p:blipFill rotWithShape="1">
          <a:blip r:embed="rId2">
            <a:extLst>
              <a:ext uri="{28A0092B-C50C-407E-A947-70E740481C1C}">
                <a14:useLocalDpi xmlns:a14="http://schemas.microsoft.com/office/drawing/2010/main" val="0"/>
              </a:ext>
            </a:extLst>
          </a:blip>
          <a:srcRect l="25508" r="24253"/>
          <a:stretch/>
        </p:blipFill>
        <p:spPr>
          <a:xfrm>
            <a:off x="4354830" y="1154250"/>
            <a:ext cx="3646170" cy="4846500"/>
          </a:xfrm>
          <a:prstGeom prst="rect">
            <a:avLst/>
          </a:prstGeom>
        </p:spPr>
      </p:pic>
      <p:pic>
        <p:nvPicPr>
          <p:cNvPr id="4" name="Picture 3"/>
          <p:cNvPicPr>
            <a:picLocks noChangeAspect="1"/>
          </p:cNvPicPr>
          <p:nvPr/>
        </p:nvPicPr>
        <p:blipFill>
          <a:blip r:embed="rId3"/>
          <a:stretch>
            <a:fillRect/>
          </a:stretch>
        </p:blipFill>
        <p:spPr>
          <a:xfrm>
            <a:off x="228558" y="2951283"/>
            <a:ext cx="2019048" cy="552381"/>
          </a:xfrm>
          <a:prstGeom prst="rect">
            <a:avLst/>
          </a:prstGeom>
        </p:spPr>
      </p:pic>
    </p:spTree>
    <p:extLst>
      <p:ext uri="{BB962C8B-B14F-4D97-AF65-F5344CB8AC3E}">
        <p14:creationId xmlns:p14="http://schemas.microsoft.com/office/powerpoint/2010/main" val="78010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4012" y="517677"/>
            <a:ext cx="7332452" cy="5671194"/>
          </a:xfrm>
        </p:spPr>
      </p:pic>
      <p:sp>
        <p:nvSpPr>
          <p:cNvPr id="4" name="Footer Placeholder 3"/>
          <p:cNvSpPr>
            <a:spLocks noGrp="1"/>
          </p:cNvSpPr>
          <p:nvPr>
            <p:ph type="ftr" sz="quarter" idx="11"/>
          </p:nvPr>
        </p:nvSpPr>
        <p:spPr/>
        <p:txBody>
          <a:bodyPr/>
          <a:lstStyle/>
          <a:p>
            <a:pPr lvl="0">
              <a:defRPr/>
            </a:pPr>
            <a:r>
              <a:rPr lang="en-US" dirty="0">
                <a:solidFill>
                  <a:prstClr val="black"/>
                </a:solidFill>
              </a:rPr>
              <a:t>Net Tuition/Net Billing</a:t>
            </a:r>
          </a:p>
        </p:txBody>
      </p:sp>
    </p:spTree>
    <p:extLst>
      <p:ext uri="{BB962C8B-B14F-4D97-AF65-F5344CB8AC3E}">
        <p14:creationId xmlns:p14="http://schemas.microsoft.com/office/powerpoint/2010/main" val="50034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smtClean="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Net Tuition/Net Billing</a:t>
            </a: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p:cNvPicPr>
            <a:picLocks noChangeAspect="1"/>
          </p:cNvPicPr>
          <p:nvPr/>
        </p:nvPicPr>
        <p:blipFill>
          <a:blip r:embed="rId2"/>
          <a:stretch>
            <a:fillRect/>
          </a:stretch>
        </p:blipFill>
        <p:spPr>
          <a:xfrm>
            <a:off x="1616816" y="1169778"/>
            <a:ext cx="3350829" cy="4758783"/>
          </a:xfrm>
          <a:prstGeom prst="rect">
            <a:avLst/>
          </a:prstGeom>
        </p:spPr>
      </p:pic>
      <p:sp>
        <p:nvSpPr>
          <p:cNvPr id="12" name="TextBox 11"/>
          <p:cNvSpPr txBox="1"/>
          <p:nvPr/>
        </p:nvSpPr>
        <p:spPr>
          <a:xfrm>
            <a:off x="5068710" y="2044855"/>
            <a:ext cx="34959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Georgia"/>
                <a:ea typeface="+mn-ea"/>
                <a:cs typeface="+mn-cs"/>
              </a:rPr>
              <a:t>Student Center as displayed from an iPhone.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Georgia"/>
                <a:ea typeface="+mn-ea"/>
                <a:cs typeface="+mn-cs"/>
              </a:rPr>
              <a:t>Click on “Finances” Tile </a:t>
            </a:r>
          </a:p>
        </p:txBody>
      </p:sp>
    </p:spTree>
    <p:extLst>
      <p:ext uri="{BB962C8B-B14F-4D97-AF65-F5344CB8AC3E}">
        <p14:creationId xmlns:p14="http://schemas.microsoft.com/office/powerpoint/2010/main" val="359418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Net Tuition/Net Billing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2"/>
          <a:stretch>
            <a:fillRect/>
          </a:stretch>
        </p:blipFill>
        <p:spPr>
          <a:xfrm>
            <a:off x="1624096" y="1141057"/>
            <a:ext cx="3444614" cy="4802981"/>
          </a:xfrm>
          <a:prstGeom prst="rect">
            <a:avLst/>
          </a:prstGeom>
        </p:spPr>
      </p:pic>
    </p:spTree>
    <p:extLst>
      <p:ext uri="{BB962C8B-B14F-4D97-AF65-F5344CB8AC3E}">
        <p14:creationId xmlns:p14="http://schemas.microsoft.com/office/powerpoint/2010/main" val="11671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Net Tuition/Net Billing</a:t>
            </a:r>
          </a:p>
        </p:txBody>
      </p:sp>
      <p:pic>
        <p:nvPicPr>
          <p:cNvPr id="2" name="Picture 1"/>
          <p:cNvPicPr>
            <a:picLocks noChangeAspect="1"/>
          </p:cNvPicPr>
          <p:nvPr/>
        </p:nvPicPr>
        <p:blipFill>
          <a:blip r:embed="rId2"/>
          <a:stretch>
            <a:fillRect/>
          </a:stretch>
        </p:blipFill>
        <p:spPr>
          <a:xfrm>
            <a:off x="1710304" y="1166538"/>
            <a:ext cx="3475712" cy="4834212"/>
          </a:xfrm>
          <a:prstGeom prst="rect">
            <a:avLst/>
          </a:prstGeom>
        </p:spPr>
      </p:pic>
      <p:sp>
        <p:nvSpPr>
          <p:cNvPr id="3" name="TextBox 2"/>
          <p:cNvSpPr txBox="1"/>
          <p:nvPr/>
        </p:nvSpPr>
        <p:spPr>
          <a:xfrm>
            <a:off x="5736566" y="1705001"/>
            <a:ext cx="2539345" cy="113107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Georgia"/>
                <a:ea typeface="+mn-ea"/>
                <a:cs typeface="+mn-cs"/>
              </a:rPr>
              <a:t>Students account summary is  displayed by </a:t>
            </a:r>
            <a:r>
              <a:rPr kumimoji="0" lang="en-US" sz="1350" b="0" i="0" u="none" strike="noStrike" kern="1200" cap="none" spc="0" normalizeH="0" baseline="0" noProof="0" dirty="0" smtClean="0">
                <a:ln>
                  <a:noFill/>
                </a:ln>
                <a:solidFill>
                  <a:prstClr val="black"/>
                </a:solidFill>
                <a:effectLst/>
                <a:uLnTx/>
                <a:uFillTx/>
                <a:latin typeface="Georgia"/>
                <a:ea typeface="+mn-ea"/>
                <a:cs typeface="+mn-cs"/>
              </a:rPr>
              <a:t>term</a:t>
            </a:r>
          </a:p>
          <a:p>
            <a:pPr marR="0" lvl="0" algn="l" defTabSz="914400" rtl="0" eaLnBrk="1" fontAlgn="auto" latinLnBrk="0" hangingPunct="1">
              <a:lnSpc>
                <a:spcPct val="100000"/>
              </a:lnSpc>
              <a:spcBef>
                <a:spcPts val="0"/>
              </a:spcBef>
              <a:spcAft>
                <a:spcPts val="0"/>
              </a:spcAft>
              <a:buClrTx/>
              <a:buSzTx/>
              <a:tabLst/>
              <a:defRPr/>
            </a:pPr>
            <a:endParaRPr kumimoji="0" lang="en-US" sz="1350" b="0" i="0" u="none" strike="noStrike" kern="1200" cap="none" spc="0" normalizeH="0" baseline="0" noProof="0" dirty="0" smtClean="0">
              <a:ln>
                <a:noFill/>
              </a:ln>
              <a:solidFill>
                <a:prstClr val="black"/>
              </a:solidFill>
              <a:effectLst/>
              <a:uLnTx/>
              <a:uFillTx/>
              <a:latin typeface="Georgi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smtClean="0">
                <a:ln>
                  <a:noFill/>
                </a:ln>
                <a:solidFill>
                  <a:prstClr val="black"/>
                </a:solidFill>
                <a:effectLst/>
                <a:uLnTx/>
                <a:uFillTx/>
                <a:latin typeface="Georgia"/>
                <a:ea typeface="+mn-ea"/>
                <a:cs typeface="+mn-cs"/>
              </a:rPr>
              <a:t>Net tuition page is displayed</a:t>
            </a:r>
            <a:r>
              <a:rPr kumimoji="0" lang="en-US" sz="1350" b="0" i="0" u="none" strike="noStrike" kern="1200" cap="none" spc="0" normalizeH="0" noProof="0" dirty="0" smtClean="0">
                <a:ln>
                  <a:noFill/>
                </a:ln>
                <a:solidFill>
                  <a:prstClr val="black"/>
                </a:solidFill>
                <a:effectLst/>
                <a:uLnTx/>
                <a:uFillTx/>
                <a:latin typeface="Georgia"/>
                <a:ea typeface="+mn-ea"/>
                <a:cs typeface="+mn-cs"/>
              </a:rPr>
              <a:t> by academic year</a:t>
            </a:r>
            <a:endParaRPr kumimoji="0" lang="en-US" sz="135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243839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Net Tuition/Net Billing</a:t>
            </a:r>
          </a:p>
        </p:txBody>
      </p:sp>
      <p:pic>
        <p:nvPicPr>
          <p:cNvPr id="2" name="Picture 1"/>
          <p:cNvPicPr>
            <a:picLocks noChangeAspect="1"/>
          </p:cNvPicPr>
          <p:nvPr/>
        </p:nvPicPr>
        <p:blipFill>
          <a:blip r:embed="rId2"/>
          <a:stretch>
            <a:fillRect/>
          </a:stretch>
        </p:blipFill>
        <p:spPr>
          <a:xfrm>
            <a:off x="1669252" y="1006131"/>
            <a:ext cx="3461242" cy="4929648"/>
          </a:xfrm>
          <a:prstGeom prst="rect">
            <a:avLst/>
          </a:prstGeom>
        </p:spPr>
      </p:pic>
      <p:sp>
        <p:nvSpPr>
          <p:cNvPr id="3" name="TextBox 2"/>
          <p:cNvSpPr txBox="1"/>
          <p:nvPr/>
        </p:nvSpPr>
        <p:spPr>
          <a:xfrm>
            <a:off x="5709824" y="1845293"/>
            <a:ext cx="2678230" cy="1338828"/>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Georgia"/>
                <a:ea typeface="+mn-ea"/>
                <a:cs typeface="+mn-cs"/>
              </a:rPr>
              <a:t>Current term balance owing is displayed in the </a:t>
            </a:r>
            <a:r>
              <a:rPr kumimoji="0" lang="en-US" sz="1350" b="0" i="0" u="none" strike="noStrike" kern="1200" cap="none" spc="0" normalizeH="0" baseline="0" noProof="0" dirty="0">
                <a:ln>
                  <a:noFill/>
                </a:ln>
                <a:solidFill>
                  <a:srgbClr val="00B0F0"/>
                </a:solidFill>
                <a:effectLst/>
                <a:uLnTx/>
                <a:uFillTx/>
                <a:latin typeface="Georgia"/>
                <a:ea typeface="+mn-ea"/>
                <a:cs typeface="+mn-cs"/>
              </a:rPr>
              <a:t>BLUE</a:t>
            </a:r>
            <a:r>
              <a:rPr kumimoji="0" lang="en-US" sz="1350" b="0" i="0" u="none" strike="noStrike" kern="1200" cap="none" spc="0" normalizeH="0" baseline="0" noProof="0" dirty="0">
                <a:ln>
                  <a:noFill/>
                </a:ln>
                <a:solidFill>
                  <a:prstClr val="black"/>
                </a:solidFill>
                <a:effectLst/>
                <a:uLnTx/>
                <a:uFillTx/>
                <a:latin typeface="Georgia"/>
                <a:ea typeface="+mn-ea"/>
                <a:cs typeface="+mn-cs"/>
              </a:rPr>
              <a:t> box at the top of the screen</a:t>
            </a:r>
            <a:r>
              <a:rPr kumimoji="0" lang="en-US" sz="1350" b="0" i="0" u="none" strike="noStrike" kern="1200" cap="none" spc="0" normalizeH="0" baseline="0" noProof="0" dirty="0" smtClean="0">
                <a:ln>
                  <a:noFill/>
                </a:ln>
                <a:solidFill>
                  <a:prstClr val="black"/>
                </a:solidFill>
                <a:effectLst/>
                <a:uLnTx/>
                <a:uFillTx/>
                <a:latin typeface="Georgia"/>
                <a:ea typeface="+mn-ea"/>
                <a:cs typeface="+mn-cs"/>
              </a:rPr>
              <a:t>.</a:t>
            </a:r>
          </a:p>
          <a:p>
            <a:pPr marR="0" lvl="0" algn="l" defTabSz="914400" rtl="0" eaLnBrk="1" fontAlgn="auto" latinLnBrk="0" hangingPunct="1">
              <a:lnSpc>
                <a:spcPct val="100000"/>
              </a:lnSpc>
              <a:spcBef>
                <a:spcPts val="0"/>
              </a:spcBef>
              <a:spcAft>
                <a:spcPts val="0"/>
              </a:spcAft>
              <a:buClrTx/>
              <a:buSzTx/>
              <a:tabLst/>
              <a:defRPr/>
            </a:pPr>
            <a:endParaRPr kumimoji="0" lang="en-US" sz="1350" b="0" i="0" u="none" strike="noStrike" kern="1200" cap="none" spc="0" normalizeH="0" baseline="0" noProof="0" dirty="0">
              <a:ln>
                <a:noFill/>
              </a:ln>
              <a:solidFill>
                <a:prstClr val="black"/>
              </a:solidFill>
              <a:effectLst/>
              <a:uLnTx/>
              <a:uFillTx/>
              <a:latin typeface="Georgia"/>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Georgia"/>
                <a:ea typeface="+mn-ea"/>
                <a:cs typeface="+mn-cs"/>
              </a:rPr>
              <a:t>Screen opens with all content collapsed.</a:t>
            </a:r>
          </a:p>
        </p:txBody>
      </p:sp>
    </p:spTree>
    <p:extLst>
      <p:ext uri="{BB962C8B-B14F-4D97-AF65-F5344CB8AC3E}">
        <p14:creationId xmlns:p14="http://schemas.microsoft.com/office/powerpoint/2010/main" val="289213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Net Tuition/Net Billing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p:cNvPicPr>
            <a:picLocks noChangeAspect="1"/>
          </p:cNvPicPr>
          <p:nvPr/>
        </p:nvPicPr>
        <p:blipFill>
          <a:blip r:embed="rId2"/>
          <a:stretch>
            <a:fillRect/>
          </a:stretch>
        </p:blipFill>
        <p:spPr>
          <a:xfrm>
            <a:off x="1602606" y="1126687"/>
            <a:ext cx="3397859" cy="4874063"/>
          </a:xfrm>
          <a:prstGeom prst="rect">
            <a:avLst/>
          </a:prstGeom>
        </p:spPr>
      </p:pic>
      <p:sp>
        <p:nvSpPr>
          <p:cNvPr id="5" name="TextBox 4"/>
          <p:cNvSpPr txBox="1"/>
          <p:nvPr/>
        </p:nvSpPr>
        <p:spPr>
          <a:xfrm>
            <a:off x="5952999" y="1950763"/>
            <a:ext cx="2071838" cy="8771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a:ea typeface="+mn-ea"/>
                <a:cs typeface="+mn-cs"/>
              </a:rPr>
              <a:t>Expandable content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eorgia"/>
                <a:ea typeface="+mn-ea"/>
                <a:cs typeface="+mn-cs"/>
              </a:rPr>
              <a:t>Registered Status: </a:t>
            </a:r>
            <a:r>
              <a:rPr kumimoji="0" lang="en-US" sz="1350" b="0" i="0" u="none" strike="noStrike" kern="1200" cap="none" spc="0" normalizeH="0" baseline="0" noProof="0" dirty="0">
                <a:ln>
                  <a:noFill/>
                </a:ln>
                <a:solidFill>
                  <a:prstClr val="black"/>
                </a:solidFill>
                <a:effectLst/>
                <a:uLnTx/>
                <a:uFillTx/>
                <a:latin typeface="Georgia"/>
                <a:ea typeface="+mn-ea"/>
                <a:cs typeface="+mn-cs"/>
              </a:rPr>
              <a:t>provides information on registration for the term.</a:t>
            </a:r>
          </a:p>
        </p:txBody>
      </p:sp>
    </p:spTree>
    <p:extLst>
      <p:ext uri="{BB962C8B-B14F-4D97-AF65-F5344CB8AC3E}">
        <p14:creationId xmlns:p14="http://schemas.microsoft.com/office/powerpoint/2010/main" val="121777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Net Tuition/Net Billing</a:t>
            </a:r>
          </a:p>
        </p:txBody>
      </p:sp>
      <p:sp>
        <p:nvSpPr>
          <p:cNvPr id="3" name="TextBox 2"/>
          <p:cNvSpPr txBox="1"/>
          <p:nvPr/>
        </p:nvSpPr>
        <p:spPr>
          <a:xfrm>
            <a:off x="5767939" y="2669206"/>
            <a:ext cx="2569946"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a:ea typeface="+mn-ea"/>
                <a:cs typeface="+mn-cs"/>
              </a:rPr>
              <a:t>Expandable content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eorgia"/>
                <a:ea typeface="+mn-ea"/>
                <a:cs typeface="+mn-cs"/>
              </a:rPr>
              <a:t>Charges: </a:t>
            </a:r>
            <a:r>
              <a:rPr kumimoji="0" lang="en-US" sz="1125" b="0" i="0" u="none" strike="noStrike" kern="1200" cap="none" spc="0" normalizeH="0" baseline="0" noProof="0" dirty="0">
                <a:ln>
                  <a:noFill/>
                </a:ln>
                <a:solidFill>
                  <a:prstClr val="black"/>
                </a:solidFill>
                <a:effectLst/>
                <a:uLnTx/>
                <a:uFillTx/>
                <a:latin typeface="Georgia"/>
                <a:ea typeface="+mn-ea"/>
                <a:cs typeface="+mn-cs"/>
              </a:rPr>
              <a:t>displays content relating to charges for the term.</a:t>
            </a:r>
          </a:p>
          <a:p>
            <a:pPr marR="0" lvl="0" algn="l" defTabSz="914400" rtl="0" eaLnBrk="1" fontAlgn="auto" latinLnBrk="0" hangingPunct="1">
              <a:lnSpc>
                <a:spcPct val="100000"/>
              </a:lnSpc>
              <a:spcBef>
                <a:spcPts val="0"/>
              </a:spcBef>
              <a:spcAft>
                <a:spcPts val="0"/>
              </a:spcAft>
              <a:buClrTx/>
              <a:buSzTx/>
              <a:tabLst/>
              <a:defRPr/>
            </a:pPr>
            <a:endParaRPr kumimoji="0" lang="en-US" sz="1125" b="0" i="0" u="none" strike="noStrike" kern="1200" cap="none" spc="0" normalizeH="0" baseline="0" noProof="0" dirty="0">
              <a:ln>
                <a:noFill/>
              </a:ln>
              <a:solidFill>
                <a:prstClr val="black"/>
              </a:solidFill>
              <a:effectLst/>
              <a:uLnTx/>
              <a:uFillTx/>
              <a:latin typeface="Georgia"/>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Total charges are indicated at the </a:t>
            </a:r>
            <a:r>
              <a:rPr kumimoji="0" lang="en-US" sz="1125" b="0" i="0" u="none" strike="noStrike" kern="1200" cap="none" spc="0" normalizeH="0" baseline="0" noProof="0" dirty="0" smtClean="0">
                <a:ln>
                  <a:noFill/>
                </a:ln>
                <a:solidFill>
                  <a:prstClr val="black"/>
                </a:solidFill>
                <a:effectLst/>
                <a:uLnTx/>
                <a:uFillTx/>
                <a:latin typeface="Georgia"/>
                <a:ea typeface="+mn-ea"/>
                <a:cs typeface="+mn-cs"/>
              </a:rPr>
              <a:t>bottom</a:t>
            </a:r>
            <a:r>
              <a:rPr kumimoji="0" lang="en-US" sz="1125" b="0" i="0" u="none" strike="noStrike" kern="1200" cap="none" spc="0" normalizeH="0" noProof="0" dirty="0" smtClean="0">
                <a:ln>
                  <a:noFill/>
                </a:ln>
                <a:solidFill>
                  <a:prstClr val="black"/>
                </a:solidFill>
                <a:effectLst/>
                <a:uLnTx/>
                <a:uFillTx/>
                <a:latin typeface="Georgia"/>
                <a:ea typeface="+mn-ea"/>
                <a:cs typeface="+mn-cs"/>
              </a:rPr>
              <a:t> of this section.</a:t>
            </a:r>
            <a:endParaRPr kumimoji="0" lang="en-US" sz="1125" b="0" i="0" u="none" strike="noStrike" kern="1200" cap="none" spc="0" normalizeH="0" baseline="0" noProof="0" dirty="0">
              <a:ln>
                <a:noFill/>
              </a:ln>
              <a:solidFill>
                <a:prstClr val="black"/>
              </a:solidFill>
              <a:effectLst/>
              <a:uLnTx/>
              <a:uFillTx/>
              <a:latin typeface="Georgia"/>
              <a:ea typeface="+mn-ea"/>
              <a:cs typeface="+mn-cs"/>
            </a:endParaRPr>
          </a:p>
        </p:txBody>
      </p:sp>
      <p:pic>
        <p:nvPicPr>
          <p:cNvPr id="4" name="Picture 3"/>
          <p:cNvPicPr>
            <a:picLocks noChangeAspect="1"/>
          </p:cNvPicPr>
          <p:nvPr/>
        </p:nvPicPr>
        <p:blipFill>
          <a:blip r:embed="rId2"/>
          <a:stretch>
            <a:fillRect/>
          </a:stretch>
        </p:blipFill>
        <p:spPr>
          <a:xfrm>
            <a:off x="1617045" y="1145557"/>
            <a:ext cx="3387800" cy="4847792"/>
          </a:xfrm>
          <a:prstGeom prst="rect">
            <a:avLst/>
          </a:prstGeom>
        </p:spPr>
      </p:pic>
    </p:spTree>
    <p:extLst>
      <p:ext uri="{BB962C8B-B14F-4D97-AF65-F5344CB8AC3E}">
        <p14:creationId xmlns:p14="http://schemas.microsoft.com/office/powerpoint/2010/main" val="151217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McMaster University</a:t>
            </a:r>
            <a:endParaRPr lang="en-US" dirty="0"/>
          </a:p>
        </p:txBody>
      </p:sp>
      <p:sp>
        <p:nvSpPr>
          <p:cNvPr id="4" name="Text Placeholder 3"/>
          <p:cNvSpPr>
            <a:spLocks noGrp="1"/>
          </p:cNvSpPr>
          <p:nvPr>
            <p:ph type="body" sz="half" idx="2"/>
          </p:nvPr>
        </p:nvSpPr>
        <p:spPr/>
        <p:txBody>
          <a:bodyPr>
            <a:normAutofit lnSpcReduction="10000"/>
          </a:bodyPr>
          <a:lstStyle/>
          <a:p>
            <a:r>
              <a:rPr lang="en-US" dirty="0">
                <a:solidFill>
                  <a:srgbClr val="6D7480"/>
                </a:solidFill>
              </a:rPr>
              <a:t>A medical-doctoral, research-intensive university located in Hamilton, ON Canada with total full-time student population of </a:t>
            </a:r>
            <a:r>
              <a:rPr lang="en-US" dirty="0" smtClean="0">
                <a:solidFill>
                  <a:srgbClr val="6D7480"/>
                </a:solidFill>
              </a:rPr>
              <a:t>28,000</a:t>
            </a:r>
            <a:endParaRPr lang="en-US" dirty="0">
              <a:solidFill>
                <a:srgbClr val="6D7480"/>
              </a:solidFill>
            </a:endParaRPr>
          </a:p>
        </p:txBody>
      </p:sp>
      <p:sp>
        <p:nvSpPr>
          <p:cNvPr id="3" name="Footer Placeholder 2"/>
          <p:cNvSpPr>
            <a:spLocks noGrp="1"/>
          </p:cNvSpPr>
          <p:nvPr>
            <p:ph type="ftr" sz="quarter" idx="11"/>
          </p:nvPr>
        </p:nvSpPr>
        <p:spPr/>
        <p:txBody>
          <a:bodyPr/>
          <a:lstStyle/>
          <a:p>
            <a:r>
              <a:rPr lang="en-US" dirty="0"/>
              <a:t>Canada Alliance   5-7 November 2017</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l="4730" r="4730"/>
          <a:stretch>
            <a:fillRect/>
          </a:stretch>
        </p:blipFill>
        <p:spPr>
          <a:xfrm>
            <a:off x="0" y="-1"/>
            <a:ext cx="9159231" cy="3749041"/>
          </a:xfrm>
          <a:prstGeom prst="rect">
            <a:avLst/>
          </a:prstGeom>
        </p:spPr>
      </p:pic>
      <p:pic>
        <p:nvPicPr>
          <p:cNvPr id="5" name="Picture 4"/>
          <p:cNvPicPr>
            <a:picLocks noChangeAspect="1"/>
          </p:cNvPicPr>
          <p:nvPr/>
        </p:nvPicPr>
        <p:blipFill>
          <a:blip r:embed="rId4"/>
          <a:stretch>
            <a:fillRect/>
          </a:stretch>
        </p:blipFill>
        <p:spPr>
          <a:xfrm>
            <a:off x="6956675" y="3380131"/>
            <a:ext cx="1822344" cy="1457875"/>
          </a:xfrm>
          <a:prstGeom prst="rect">
            <a:avLst/>
          </a:prstGeom>
        </p:spPr>
      </p:pic>
    </p:spTree>
    <p:extLst>
      <p:ext uri="{BB962C8B-B14F-4D97-AF65-F5344CB8AC3E}">
        <p14:creationId xmlns:p14="http://schemas.microsoft.com/office/powerpoint/2010/main" val="3108970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Net Tuition/Net Billing</a:t>
            </a:r>
          </a:p>
        </p:txBody>
      </p:sp>
      <p:sp>
        <p:nvSpPr>
          <p:cNvPr id="3" name="TextBox 2"/>
          <p:cNvSpPr txBox="1"/>
          <p:nvPr/>
        </p:nvSpPr>
        <p:spPr>
          <a:xfrm>
            <a:off x="5277051" y="2293820"/>
            <a:ext cx="3340738" cy="19159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Georgia"/>
                <a:ea typeface="+mn-ea"/>
                <a:cs typeface="+mn-cs"/>
              </a:rPr>
              <a:t>Expandable content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eorgia"/>
                <a:ea typeface="+mn-ea"/>
                <a:cs typeface="+mn-cs"/>
              </a:rPr>
              <a:t>Payments Received: </a:t>
            </a:r>
            <a:r>
              <a:rPr kumimoji="0" lang="en-US" sz="1125" b="0" i="0" u="none" strike="noStrike" kern="1200" cap="none" spc="0" normalizeH="0" baseline="0" noProof="0" dirty="0">
                <a:ln>
                  <a:noFill/>
                </a:ln>
                <a:solidFill>
                  <a:prstClr val="black"/>
                </a:solidFill>
                <a:effectLst/>
                <a:uLnTx/>
                <a:uFillTx/>
                <a:latin typeface="Georgia"/>
                <a:ea typeface="+mn-ea"/>
                <a:cs typeface="+mn-cs"/>
              </a:rPr>
              <a:t>displays any </a:t>
            </a:r>
            <a:r>
              <a:rPr kumimoji="0" lang="en-US" sz="1125" b="0" i="0" u="sng" strike="noStrike" kern="1200" cap="none" spc="0" normalizeH="0" baseline="0" noProof="0" dirty="0">
                <a:ln>
                  <a:noFill/>
                </a:ln>
                <a:solidFill>
                  <a:prstClr val="black"/>
                </a:solidFill>
                <a:effectLst/>
                <a:uLnTx/>
                <a:uFillTx/>
                <a:latin typeface="Georgia"/>
                <a:ea typeface="+mn-ea"/>
                <a:cs typeface="+mn-cs"/>
              </a:rPr>
              <a:t>payment</a:t>
            </a:r>
            <a:r>
              <a:rPr kumimoji="0" lang="en-US" sz="1125" b="0" i="0" u="none" strike="noStrike" kern="1200" cap="none" spc="0" normalizeH="0" baseline="0" noProof="0" dirty="0">
                <a:ln>
                  <a:noFill/>
                </a:ln>
                <a:solidFill>
                  <a:prstClr val="black"/>
                </a:solidFill>
                <a:effectLst/>
                <a:uLnTx/>
                <a:uFillTx/>
                <a:latin typeface="Georgia"/>
                <a:ea typeface="+mn-ea"/>
                <a:cs typeface="+mn-cs"/>
              </a:rPr>
              <a:t> that has been posted to the students account.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eorgia"/>
                <a:ea typeface="+mn-ea"/>
                <a:cs typeface="+mn-cs"/>
              </a:rPr>
              <a:t>Financial Aid: </a:t>
            </a:r>
            <a:r>
              <a:rPr kumimoji="0" lang="en-US" sz="1125" b="0" i="0" u="none" strike="noStrike" kern="1200" cap="none" spc="0" normalizeH="0" baseline="0" noProof="0" dirty="0">
                <a:ln>
                  <a:noFill/>
                </a:ln>
                <a:solidFill>
                  <a:prstClr val="black"/>
                </a:solidFill>
                <a:effectLst/>
                <a:uLnTx/>
                <a:uFillTx/>
                <a:latin typeface="Georgia"/>
                <a:ea typeface="+mn-ea"/>
                <a:cs typeface="+mn-cs"/>
              </a:rPr>
              <a:t>displays any </a:t>
            </a:r>
            <a:r>
              <a:rPr kumimoji="0" lang="en-US" sz="1125" b="0" i="0" u="sng" strike="noStrike" kern="1200" cap="none" spc="0" normalizeH="0" baseline="0" noProof="0" dirty="0">
                <a:ln>
                  <a:noFill/>
                </a:ln>
                <a:solidFill>
                  <a:prstClr val="black"/>
                </a:solidFill>
                <a:effectLst/>
                <a:uLnTx/>
                <a:uFillTx/>
                <a:latin typeface="Georgia"/>
                <a:ea typeface="+mn-ea"/>
                <a:cs typeface="+mn-cs"/>
              </a:rPr>
              <a:t>awards/scholarships/bursaries</a:t>
            </a:r>
            <a:r>
              <a:rPr kumimoji="0" lang="en-US" sz="1125" b="0" i="0" u="none" strike="noStrike" kern="1200" cap="none" spc="0" normalizeH="0" baseline="0" noProof="0" dirty="0">
                <a:ln>
                  <a:noFill/>
                </a:ln>
                <a:solidFill>
                  <a:prstClr val="black"/>
                </a:solidFill>
                <a:effectLst/>
                <a:uLnTx/>
                <a:uFillTx/>
                <a:latin typeface="Georgia"/>
                <a:ea typeface="+mn-ea"/>
                <a:cs typeface="+mn-cs"/>
              </a:rPr>
              <a:t> that have been posted the students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Once a payment is applied, the Term balance owing in </a:t>
            </a:r>
            <a:r>
              <a:rPr kumimoji="0" lang="en-US" sz="1125" b="0" i="0" u="none" strike="noStrike" kern="1200" cap="none" spc="0" normalizeH="0" baseline="0" noProof="0" dirty="0">
                <a:ln>
                  <a:noFill/>
                </a:ln>
                <a:solidFill>
                  <a:srgbClr val="00B0F0"/>
                </a:solidFill>
                <a:effectLst/>
                <a:uLnTx/>
                <a:uFillTx/>
                <a:latin typeface="Georgia"/>
                <a:ea typeface="+mn-ea"/>
                <a:cs typeface="+mn-cs"/>
              </a:rPr>
              <a:t>BLUE</a:t>
            </a:r>
            <a:r>
              <a:rPr kumimoji="0" lang="en-US" sz="1125" b="0" i="0" u="none" strike="noStrike" kern="1200" cap="none" spc="0" normalizeH="0" baseline="0" noProof="0" dirty="0">
                <a:ln>
                  <a:noFill/>
                </a:ln>
                <a:solidFill>
                  <a:prstClr val="black"/>
                </a:solidFill>
                <a:effectLst/>
                <a:uLnTx/>
                <a:uFillTx/>
                <a:latin typeface="Georgia"/>
                <a:ea typeface="+mn-ea"/>
                <a:cs typeface="+mn-cs"/>
              </a:rPr>
              <a:t> is reduced.</a:t>
            </a:r>
          </a:p>
        </p:txBody>
      </p:sp>
      <p:pic>
        <p:nvPicPr>
          <p:cNvPr id="5" name="Picture 4"/>
          <p:cNvPicPr>
            <a:picLocks noChangeAspect="1"/>
          </p:cNvPicPr>
          <p:nvPr/>
        </p:nvPicPr>
        <p:blipFill>
          <a:blip r:embed="rId3"/>
          <a:stretch>
            <a:fillRect/>
          </a:stretch>
        </p:blipFill>
        <p:spPr>
          <a:xfrm>
            <a:off x="1537636" y="1131526"/>
            <a:ext cx="3432234" cy="4869224"/>
          </a:xfrm>
          <a:prstGeom prst="rect">
            <a:avLst/>
          </a:prstGeom>
        </p:spPr>
      </p:pic>
    </p:spTree>
    <p:extLst>
      <p:ext uri="{BB962C8B-B14F-4D97-AF65-F5344CB8AC3E}">
        <p14:creationId xmlns:p14="http://schemas.microsoft.com/office/powerpoint/2010/main" val="215583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Net Tuition/Net Billing</a:t>
            </a:r>
          </a:p>
        </p:txBody>
      </p:sp>
      <p:sp>
        <p:nvSpPr>
          <p:cNvPr id="3" name="TextBox 2"/>
          <p:cNvSpPr txBox="1"/>
          <p:nvPr/>
        </p:nvSpPr>
        <p:spPr>
          <a:xfrm>
            <a:off x="5236235" y="1061050"/>
            <a:ext cx="3556444" cy="36240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Expandable content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eorgia"/>
                <a:ea typeface="+mn-ea"/>
                <a:cs typeface="+mn-cs"/>
              </a:rPr>
              <a:t>Anticipated Aid not yet applied to charges: </a:t>
            </a:r>
            <a:r>
              <a:rPr kumimoji="0" lang="en-US" sz="1125" b="0" i="0" u="none" strike="noStrike" kern="1200" cap="none" spc="0" normalizeH="0" baseline="0" noProof="0" dirty="0" smtClean="0">
                <a:ln>
                  <a:noFill/>
                </a:ln>
                <a:solidFill>
                  <a:prstClr val="black"/>
                </a:solidFill>
                <a:effectLst/>
                <a:uLnTx/>
                <a:uFillTx/>
                <a:latin typeface="Georgia"/>
                <a:ea typeface="+mn-ea"/>
                <a:cs typeface="+mn-cs"/>
              </a:rPr>
              <a:t>“</a:t>
            </a:r>
            <a:r>
              <a:rPr kumimoji="0" lang="en-US" sz="1125" b="0" i="0" u="none" strike="noStrike" kern="1200" cap="none" spc="0" normalizeH="0" baseline="0" noProof="0" dirty="0">
                <a:ln>
                  <a:noFill/>
                </a:ln>
                <a:solidFill>
                  <a:prstClr val="black"/>
                </a:solidFill>
                <a:effectLst/>
                <a:uLnTx/>
                <a:uFillTx/>
                <a:latin typeface="Georgia"/>
                <a:ea typeface="+mn-ea"/>
                <a:cs typeface="+mn-cs"/>
              </a:rPr>
              <a:t>Anticipated” OSAP and award amounts </a:t>
            </a:r>
            <a:r>
              <a:rPr kumimoji="0" lang="en-US" sz="1125" b="0" i="0" u="none" strike="noStrike" kern="1200" cap="none" spc="0" normalizeH="0" baseline="0" noProof="0" dirty="0" smtClean="0">
                <a:ln>
                  <a:noFill/>
                </a:ln>
                <a:solidFill>
                  <a:prstClr val="black"/>
                </a:solidFill>
                <a:effectLst/>
                <a:uLnTx/>
                <a:uFillTx/>
                <a:latin typeface="Georgia"/>
                <a:ea typeface="+mn-ea"/>
                <a:cs typeface="+mn-cs"/>
              </a:rPr>
              <a:t>that </a:t>
            </a:r>
            <a:r>
              <a:rPr kumimoji="0" lang="en-US" sz="1125" b="0" i="0" u="none" strike="noStrike" kern="1200" cap="none" spc="0" normalizeH="0" baseline="0" noProof="0" dirty="0">
                <a:ln>
                  <a:noFill/>
                </a:ln>
                <a:solidFill>
                  <a:prstClr val="black"/>
                </a:solidFill>
                <a:effectLst/>
                <a:uLnTx/>
                <a:uFillTx/>
                <a:latin typeface="Georgia"/>
                <a:ea typeface="+mn-ea"/>
                <a:cs typeface="+mn-cs"/>
              </a:rPr>
              <a:t>have not yet been applied to the students account</a:t>
            </a:r>
            <a:r>
              <a:rPr kumimoji="0" lang="en-US" sz="1125" b="0" i="0" u="none" strike="noStrike" kern="1200" cap="none" spc="0" normalizeH="0" baseline="0" noProof="0" dirty="0" smtClean="0">
                <a:ln>
                  <a:noFill/>
                </a:ln>
                <a:solidFill>
                  <a:prstClr val="black"/>
                </a:solidFill>
                <a:effectLst/>
                <a:uLnTx/>
                <a:uFillTx/>
                <a:latin typeface="Georg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1200" cap="none" spc="0" normalizeH="0" baseline="0" noProof="0" dirty="0" smtClean="0">
                <a:ln>
                  <a:noFill/>
                </a:ln>
                <a:solidFill>
                  <a:prstClr val="black"/>
                </a:solidFill>
                <a:effectLst/>
                <a:uLnTx/>
                <a:uFillTx/>
                <a:latin typeface="Georgia"/>
                <a:ea typeface="+mn-ea"/>
                <a:cs typeface="+mn-cs"/>
              </a:rPr>
              <a:t>Anticipated aid is </a:t>
            </a:r>
            <a:endParaRPr kumimoji="0" lang="en-US" sz="1125"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25" b="0" i="0" u="none" strike="noStrike" kern="1200" cap="none" spc="0" normalizeH="0" baseline="0" noProof="0" dirty="0">
              <a:ln>
                <a:noFill/>
              </a:ln>
              <a:solidFill>
                <a:prstClr val="black"/>
              </a:solidFill>
              <a:effectLst/>
              <a:uLnTx/>
              <a:uFillTx/>
              <a:latin typeface="Georgia"/>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We use this section so a student can get registered for a term using funding they have not yet received.  This section gives them the balance they owe, less any anticipated aid.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25" b="0" i="0" u="none" strike="noStrike" kern="1200" cap="none" spc="0" normalizeH="0" baseline="0" noProof="0" dirty="0">
              <a:ln>
                <a:noFill/>
              </a:ln>
              <a:solidFill>
                <a:prstClr val="black"/>
              </a:solidFill>
              <a:effectLst/>
              <a:uLnTx/>
              <a:uFillTx/>
              <a:latin typeface="Georgia"/>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The term balance in </a:t>
            </a:r>
            <a:r>
              <a:rPr kumimoji="0" lang="en-US" sz="1125" b="0" i="0" u="none" strike="noStrike" kern="1200" cap="none" spc="0" normalizeH="0" baseline="0" noProof="0" dirty="0">
                <a:ln>
                  <a:noFill/>
                </a:ln>
                <a:solidFill>
                  <a:srgbClr val="00B0F0"/>
                </a:solidFill>
                <a:effectLst/>
                <a:uLnTx/>
                <a:uFillTx/>
                <a:latin typeface="Georgia"/>
                <a:ea typeface="+mn-ea"/>
                <a:cs typeface="+mn-cs"/>
              </a:rPr>
              <a:t>BLUE</a:t>
            </a:r>
            <a:r>
              <a:rPr kumimoji="0" lang="en-US" sz="1125" b="0" i="0" u="none" strike="noStrike" kern="1200" cap="none" spc="0" normalizeH="0" baseline="0" noProof="0" dirty="0">
                <a:ln>
                  <a:noFill/>
                </a:ln>
                <a:solidFill>
                  <a:prstClr val="black"/>
                </a:solidFill>
                <a:effectLst/>
                <a:uLnTx/>
                <a:uFillTx/>
                <a:latin typeface="Georgia"/>
                <a:ea typeface="+mn-ea"/>
                <a:cs typeface="+mn-cs"/>
              </a:rPr>
              <a:t> remains as the amount owing, until payment has been received.</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25" b="0" i="0" u="none" strike="noStrike" kern="1200" cap="none" spc="0" normalizeH="0" baseline="0" noProof="0" dirty="0">
              <a:ln>
                <a:noFill/>
              </a:ln>
              <a:solidFill>
                <a:prstClr val="black"/>
              </a:solidFill>
              <a:effectLst/>
              <a:uLnTx/>
              <a:uFillTx/>
              <a:latin typeface="Georgia"/>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Students can email a PDF copy of their fee bill by clicking “Email My Bill” button.</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25" b="0" i="0" u="none" strike="noStrike" kern="1200" cap="none" spc="0" normalizeH="0" baseline="0" noProof="0" dirty="0">
              <a:ln>
                <a:noFill/>
              </a:ln>
              <a:solidFill>
                <a:prstClr val="black"/>
              </a:solidFill>
              <a:effectLst/>
              <a:uLnTx/>
              <a:uFillTx/>
              <a:latin typeface="Georgia"/>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25" b="0" i="0" u="none" strike="noStrike" kern="1200" cap="none" spc="0" normalizeH="0" baseline="0" noProof="0" dirty="0">
                <a:ln>
                  <a:noFill/>
                </a:ln>
                <a:solidFill>
                  <a:prstClr val="black"/>
                </a:solidFill>
                <a:effectLst/>
                <a:uLnTx/>
                <a:uFillTx/>
                <a:latin typeface="Georgia"/>
                <a:ea typeface="+mn-ea"/>
                <a:cs typeface="+mn-cs"/>
              </a:rPr>
              <a:t> Students can access their Net tuition page by clicking the </a:t>
            </a:r>
            <a:r>
              <a:rPr kumimoji="0" lang="en-US" sz="1125" b="1" i="0" u="none" strike="noStrike" kern="1200" cap="none" spc="0" normalizeH="0" baseline="0" noProof="0" dirty="0">
                <a:ln>
                  <a:noFill/>
                </a:ln>
                <a:solidFill>
                  <a:prstClr val="black"/>
                </a:solidFill>
                <a:effectLst/>
                <a:uLnTx/>
                <a:uFillTx/>
                <a:latin typeface="Georgia"/>
                <a:ea typeface="+mn-ea"/>
                <a:cs typeface="+mn-cs"/>
              </a:rPr>
              <a:t>“What’s My Net Tuition?” </a:t>
            </a:r>
            <a:r>
              <a:rPr kumimoji="0" lang="en-US" sz="1125" b="0" i="0" u="none" strike="noStrike" kern="1200" cap="none" spc="0" normalizeH="0" baseline="0" noProof="0" dirty="0">
                <a:ln>
                  <a:noFill/>
                </a:ln>
                <a:solidFill>
                  <a:prstClr val="black"/>
                </a:solidFill>
                <a:effectLst/>
                <a:uLnTx/>
                <a:uFillTx/>
                <a:latin typeface="Georgia"/>
                <a:ea typeface="+mn-ea"/>
                <a:cs typeface="+mn-cs"/>
              </a:rPr>
              <a:t>button.</a:t>
            </a:r>
          </a:p>
        </p:txBody>
      </p:sp>
      <p:pic>
        <p:nvPicPr>
          <p:cNvPr id="8" name="Picture 7"/>
          <p:cNvPicPr>
            <a:picLocks noChangeAspect="1"/>
          </p:cNvPicPr>
          <p:nvPr/>
        </p:nvPicPr>
        <p:blipFill>
          <a:blip r:embed="rId2"/>
          <a:stretch>
            <a:fillRect/>
          </a:stretch>
        </p:blipFill>
        <p:spPr>
          <a:xfrm>
            <a:off x="1472666" y="1138250"/>
            <a:ext cx="3348030" cy="4781453"/>
          </a:xfrm>
          <a:prstGeom prst="rect">
            <a:avLst/>
          </a:prstGeom>
        </p:spPr>
      </p:pic>
    </p:spTree>
    <p:extLst>
      <p:ext uri="{BB962C8B-B14F-4D97-AF65-F5344CB8AC3E}">
        <p14:creationId xmlns:p14="http://schemas.microsoft.com/office/powerpoint/2010/main" val="225900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Net Tuition/Net Billing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3"/>
          <a:stretch>
            <a:fillRect/>
          </a:stretch>
        </p:blipFill>
        <p:spPr>
          <a:xfrm>
            <a:off x="1552074" y="1150578"/>
            <a:ext cx="3401287" cy="4850173"/>
          </a:xfrm>
          <a:prstGeom prst="rect">
            <a:avLst/>
          </a:prstGeom>
        </p:spPr>
      </p:pic>
      <p:sp>
        <p:nvSpPr>
          <p:cNvPr id="3" name="TextBox 2"/>
          <p:cNvSpPr txBox="1"/>
          <p:nvPr/>
        </p:nvSpPr>
        <p:spPr>
          <a:xfrm>
            <a:off x="5486401" y="1634717"/>
            <a:ext cx="3157151" cy="27930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Georgia"/>
                <a:ea typeface="+mn-ea"/>
                <a:cs typeface="+mn-cs"/>
              </a:rPr>
              <a:t>Net Tuition Summary: </a:t>
            </a:r>
            <a:r>
              <a:rPr kumimoji="0" lang="en-US" sz="1350" b="0" i="0" u="none" strike="noStrike" kern="1200" cap="none" spc="0" normalizeH="0" baseline="0" noProof="0" dirty="0">
                <a:ln>
                  <a:noFill/>
                </a:ln>
                <a:solidFill>
                  <a:srgbClr val="00B0F0"/>
                </a:solidFill>
                <a:effectLst/>
                <a:uLnTx/>
                <a:uFillTx/>
                <a:latin typeface="Georgia"/>
                <a:ea typeface="+mn-ea"/>
                <a:cs typeface="+mn-cs"/>
              </a:rPr>
              <a:t>BLUE </a:t>
            </a:r>
            <a:r>
              <a:rPr kumimoji="0" lang="en-US" sz="1350" b="0" i="0" u="none" strike="noStrike" kern="1200" cap="none" spc="0" normalizeH="0" baseline="0" noProof="0" dirty="0">
                <a:ln>
                  <a:noFill/>
                </a:ln>
                <a:solidFill>
                  <a:prstClr val="black"/>
                </a:solidFill>
                <a:effectLst/>
                <a:uLnTx/>
                <a:uFillTx/>
                <a:latin typeface="Georgia"/>
                <a:ea typeface="+mn-ea"/>
                <a:cs typeface="+mn-cs"/>
              </a:rPr>
              <a:t>section is the net tuition details.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Georgia"/>
                <a:ea typeface="+mn-ea"/>
                <a:cs typeface="+mn-cs"/>
              </a:rPr>
              <a:t>Disclaimers are collapsible content</a:t>
            </a:r>
            <a:r>
              <a:rPr kumimoji="0" lang="en-US" sz="1350" b="0" i="0" u="none" strike="noStrike" kern="1200" cap="none" spc="0" normalizeH="0" baseline="0" noProof="0" dirty="0" smtClean="0">
                <a:ln>
                  <a:noFill/>
                </a:ln>
                <a:solidFill>
                  <a:prstClr val="black"/>
                </a:solidFill>
                <a:effectLst/>
                <a:uLnTx/>
                <a:uFillTx/>
                <a:latin typeface="Georgia"/>
                <a:ea typeface="+mn-ea"/>
                <a:cs typeface="+mn-cs"/>
              </a:rPr>
              <a:t>.</a:t>
            </a:r>
          </a:p>
          <a:p>
            <a:pPr marR="0" lvl="0" algn="l" defTabSz="914400" rtl="0" eaLnBrk="1" fontAlgn="auto" latinLnBrk="0" hangingPunct="1">
              <a:lnSpc>
                <a:spcPct val="100000"/>
              </a:lnSpc>
              <a:spcBef>
                <a:spcPts val="0"/>
              </a:spcBef>
              <a:spcAft>
                <a:spcPts val="0"/>
              </a:spcAft>
              <a:buClrTx/>
              <a:buSzTx/>
              <a:tabLst/>
              <a:defRPr/>
            </a:pPr>
            <a:endParaRPr kumimoji="0" lang="en-US" sz="1350" b="0" i="0" u="none" strike="noStrike" kern="1200" cap="none" spc="0" normalizeH="0" baseline="0" noProof="0" dirty="0">
              <a:ln>
                <a:noFill/>
              </a:ln>
              <a:solidFill>
                <a:prstClr val="black"/>
              </a:solidFill>
              <a:effectLst/>
              <a:uLnTx/>
              <a:uFillTx/>
              <a:latin typeface="Georgia"/>
              <a:ea typeface="+mn-ea"/>
              <a:cs typeface="+mn-cs"/>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prstClr val="black"/>
                </a:solidFill>
                <a:effectLst/>
                <a:uLnTx/>
                <a:uFillTx/>
                <a:latin typeface="Georgia"/>
                <a:ea typeface="+mn-ea"/>
                <a:cs typeface="+mn-cs"/>
              </a:rPr>
              <a:t>Net tuition is displayed by OSAP academic year </a:t>
            </a:r>
            <a:r>
              <a:rPr kumimoji="0" lang="en-US" sz="1050" b="0" i="0" u="none" strike="noStrike" kern="1200" cap="none" spc="0" normalizeH="0" baseline="0" noProof="0" dirty="0">
                <a:ln>
                  <a:noFill/>
                </a:ln>
                <a:solidFill>
                  <a:prstClr val="black"/>
                </a:solidFill>
                <a:effectLst/>
                <a:uLnTx/>
                <a:uFillTx/>
                <a:latin typeface="Georgia"/>
                <a:ea typeface="+mn-ea"/>
                <a:cs typeface="+mn-cs"/>
              </a:rPr>
              <a:t>(Sept – August</a:t>
            </a:r>
            <a:r>
              <a:rPr kumimoji="0" lang="en-US" sz="1050" b="0" i="0" u="none" strike="noStrike" kern="1200" cap="none" spc="0" normalizeH="0" baseline="0" noProof="0" dirty="0" smtClean="0">
                <a:ln>
                  <a:noFill/>
                </a:ln>
                <a:solidFill>
                  <a:prstClr val="black"/>
                </a:solidFill>
                <a:effectLst/>
                <a:uLnTx/>
                <a:uFillTx/>
                <a:latin typeface="Georgia"/>
                <a:ea typeface="+mn-ea"/>
                <a:cs typeface="+mn-cs"/>
              </a:rPr>
              <a:t>)</a:t>
            </a:r>
          </a:p>
          <a:p>
            <a:pPr marR="0" lvl="0" algn="l" defTabSz="914400" rtl="0" eaLnBrk="1" fontAlgn="auto" latinLnBrk="0" hangingPunct="1">
              <a:lnSpc>
                <a:spcPct val="100000"/>
              </a:lnSpc>
              <a:spcBef>
                <a:spcPts val="0"/>
              </a:spcBef>
              <a:spcAft>
                <a:spcPts val="0"/>
              </a:spcAft>
              <a:buClrTx/>
              <a:buSzTx/>
              <a:tabLst/>
              <a:defRPr/>
            </a:pPr>
            <a:endParaRPr kumimoji="0" lang="en-US" sz="1050" b="0" i="0" u="none" strike="noStrike" kern="1200" cap="none" spc="0" normalizeH="0" baseline="0" noProof="0" dirty="0" smtClean="0">
              <a:ln>
                <a:noFill/>
              </a:ln>
              <a:solidFill>
                <a:prstClr val="black"/>
              </a:solidFill>
              <a:effectLst/>
              <a:uLnTx/>
              <a:uFillTx/>
              <a:latin typeface="Georgia"/>
              <a:ea typeface="+mn-ea"/>
              <a:cs typeface="+mn-cs"/>
            </a:endParaRPr>
          </a:p>
          <a:p>
            <a:pPr marL="214313" indent="-214313">
              <a:buFont typeface="Arial" panose="020B0604020202020204" pitchFamily="34" charset="0"/>
              <a:buChar char="•"/>
              <a:defRPr/>
            </a:pPr>
            <a:r>
              <a:rPr lang="en-US" sz="1050" dirty="0" smtClean="0"/>
              <a:t>new </a:t>
            </a:r>
            <a:r>
              <a:rPr lang="en-US" sz="1050" dirty="0"/>
              <a:t>page to display the Net Tuition for the student’s academic year and leveraging message catalogue messages to display the net tuition values</a:t>
            </a:r>
            <a:r>
              <a:rPr lang="en-US" sz="1050" dirty="0" smtClean="0"/>
              <a:t>.</a:t>
            </a:r>
          </a:p>
          <a:p>
            <a:pPr marL="214313" indent="-214313">
              <a:buFont typeface="Arial" panose="020B0604020202020204" pitchFamily="34" charset="0"/>
              <a:buChar char="•"/>
              <a:defRPr/>
            </a:pPr>
            <a:r>
              <a:rPr lang="en-US" sz="1050" dirty="0"/>
              <a:t>We </a:t>
            </a:r>
            <a:r>
              <a:rPr lang="en-US" sz="1050" dirty="0" smtClean="0"/>
              <a:t>use data </a:t>
            </a:r>
            <a:r>
              <a:rPr lang="en-US" sz="1050" dirty="0"/>
              <a:t>from the OSAP load as part of our calculation for the UW non-repayable aid</a:t>
            </a:r>
          </a:p>
          <a:p>
            <a:pPr marL="214313" indent="-214313">
              <a:buFont typeface="Arial" panose="020B0604020202020204" pitchFamily="34" charset="0"/>
              <a:buChar char="•"/>
              <a:defRPr/>
            </a:pPr>
            <a:endParaRPr lang="en-US" sz="1050" dirty="0"/>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148696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042DC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1526" y="1205083"/>
            <a:ext cx="6084332" cy="4240774"/>
          </a:xfrm>
          <a:prstGeom prst="rect">
            <a:avLst/>
          </a:prstGeom>
        </p:spPr>
      </p:pic>
      <p:sp>
        <p:nvSpPr>
          <p:cNvPr id="8" name="TextBox 7"/>
          <p:cNvSpPr txBox="1"/>
          <p:nvPr/>
        </p:nvSpPr>
        <p:spPr>
          <a:xfrm>
            <a:off x="7112899" y="2134553"/>
            <a:ext cx="1853937" cy="11310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Georgia"/>
                <a:ea typeface="+mn-ea"/>
                <a:cs typeface="+mn-cs"/>
              </a:rPr>
              <a:t>Screen recording </a:t>
            </a:r>
            <a:r>
              <a:rPr kumimoji="0" lang="en-US" sz="1350" b="0" i="0" u="none" strike="noStrike" kern="1200" cap="none" spc="0" normalizeH="0" baseline="0" noProof="0" dirty="0">
                <a:ln>
                  <a:noFill/>
                </a:ln>
                <a:solidFill>
                  <a:prstClr val="black"/>
                </a:solidFill>
                <a:effectLst/>
                <a:uLnTx/>
                <a:uFillTx/>
                <a:latin typeface="Georgia"/>
                <a:ea typeface="+mn-ea"/>
                <a:cs typeface="+mn-cs"/>
              </a:rPr>
              <a:t>on </a:t>
            </a:r>
            <a:r>
              <a:rPr kumimoji="0" lang="en-US" sz="1350" b="0" i="0" u="none" strike="noStrike" kern="1200" cap="none" spc="0" normalizeH="0" baseline="0" noProof="0" dirty="0" smtClean="0">
                <a:ln>
                  <a:noFill/>
                </a:ln>
                <a:solidFill>
                  <a:prstClr val="black"/>
                </a:solidFill>
                <a:effectLst/>
                <a:uLnTx/>
                <a:uFillTx/>
                <a:latin typeface="Georgia"/>
                <a:ea typeface="+mn-ea"/>
                <a:cs typeface="+mn-cs"/>
              </a:rPr>
              <a:t>an iPad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smtClean="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prstClr val="black"/>
                </a:solidFill>
                <a:effectLst/>
                <a:uLnTx/>
                <a:uFillTx/>
                <a:latin typeface="Georgia"/>
                <a:ea typeface="+mn-ea"/>
                <a:cs typeface="+mn-cs"/>
              </a:rPr>
              <a:t>QUESTIONS???</a:t>
            </a:r>
            <a:endParaRPr kumimoji="0" lang="en-US" sz="90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97685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WESTERN university</a:t>
            </a:r>
            <a:br>
              <a:rPr lang="en-US" dirty="0" smtClean="0"/>
            </a:br>
            <a:r>
              <a:rPr lang="en-US" dirty="0" smtClean="0"/>
              <a:t>LONDON, Ontario </a:t>
            </a:r>
            <a:endParaRPr lang="en-US" dirty="0"/>
          </a:p>
        </p:txBody>
      </p:sp>
      <p:sp>
        <p:nvSpPr>
          <p:cNvPr id="4" name="Text Placeholder 3"/>
          <p:cNvSpPr>
            <a:spLocks noGrp="1"/>
          </p:cNvSpPr>
          <p:nvPr>
            <p:ph type="body" sz="half" idx="2"/>
          </p:nvPr>
        </p:nvSpPr>
        <p:spPr/>
        <p:txBody>
          <a:bodyPr>
            <a:normAutofit fontScale="70000" lnSpcReduction="20000"/>
          </a:bodyPr>
          <a:lstStyle/>
          <a:p>
            <a:r>
              <a:rPr lang="en-US" sz="1800" i="1" dirty="0"/>
              <a:t>Founded in 1878, we deliver ‘The Western Experience’, an exemplary learning experience that engages the best and brightest people challenging them to meet ever-higher standards in the classroom and beyond.</a:t>
            </a:r>
          </a:p>
          <a:p>
            <a:endParaRPr lang="en-US" dirty="0"/>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pic>
        <p:nvPicPr>
          <p:cNvPr id="8" name="Picture Placeholder 7"/>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16079" b="16079"/>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45566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Western Ontario </a:t>
            </a:r>
            <a:r>
              <a:rPr lang="en-US" dirty="0"/>
              <a:t>&amp; ORACLE</a:t>
            </a:r>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493" b="12493"/>
          <a:stretch>
            <a:fillRect/>
          </a:stretch>
        </p:blipFill>
        <p:spPr/>
      </p:pic>
      <p:sp>
        <p:nvSpPr>
          <p:cNvPr id="4" name="Text Placeholder 3"/>
          <p:cNvSpPr>
            <a:spLocks noGrp="1"/>
          </p:cNvSpPr>
          <p:nvPr>
            <p:ph type="body" sz="half" idx="2"/>
          </p:nvPr>
        </p:nvSpPr>
        <p:spPr/>
        <p:txBody>
          <a:bodyPr>
            <a:normAutofit/>
          </a:bodyPr>
          <a:lstStyle/>
          <a:p>
            <a:r>
              <a:rPr lang="en-US" dirty="0" smtClean="0"/>
              <a:t>PeopleSoft 9.0 Bundle 26</a:t>
            </a:r>
          </a:p>
          <a:p>
            <a:r>
              <a:rPr lang="en-US" dirty="0" err="1" smtClean="0"/>
              <a:t>PeopleTools</a:t>
            </a:r>
            <a:r>
              <a:rPr lang="en-US" dirty="0" smtClean="0"/>
              <a:t> 8.54</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23492968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OverviEW</a:t>
            </a:r>
            <a:r>
              <a:rPr lang="en-US" dirty="0" smtClean="0"/>
              <a:t> of Western’s Solution</a:t>
            </a:r>
            <a:endParaRPr lang="en-US" dirty="0"/>
          </a:p>
        </p:txBody>
      </p:sp>
      <p:sp>
        <p:nvSpPr>
          <p:cNvPr id="3" name="Content Placeholder 2"/>
          <p:cNvSpPr>
            <a:spLocks noGrp="1"/>
          </p:cNvSpPr>
          <p:nvPr>
            <p:ph idx="1"/>
          </p:nvPr>
        </p:nvSpPr>
        <p:spPr>
          <a:xfrm>
            <a:off x="768096" y="2084832"/>
            <a:ext cx="7290055" cy="4224528"/>
          </a:xfrm>
        </p:spPr>
        <p:txBody>
          <a:bodyPr>
            <a:normAutofit/>
          </a:bodyPr>
          <a:lstStyle/>
          <a:p>
            <a:pPr marL="457200" indent="-457200">
              <a:lnSpc>
                <a:spcPct val="150000"/>
              </a:lnSpc>
              <a:spcBef>
                <a:spcPts val="600"/>
              </a:spcBef>
              <a:spcAft>
                <a:spcPts val="0"/>
              </a:spcAft>
              <a:buFont typeface="+mj-lt"/>
              <a:buAutoNum type="arabicPeriod"/>
            </a:pPr>
            <a:r>
              <a:rPr lang="en-US" dirty="0" smtClean="0"/>
              <a:t>OSAP data &amp; PeopleSoft</a:t>
            </a:r>
          </a:p>
          <a:p>
            <a:pPr marL="457200" indent="-457200">
              <a:lnSpc>
                <a:spcPct val="150000"/>
              </a:lnSpc>
              <a:spcBef>
                <a:spcPts val="600"/>
              </a:spcBef>
              <a:spcAft>
                <a:spcPts val="0"/>
              </a:spcAft>
              <a:buFont typeface="+mj-lt"/>
              <a:buAutoNum type="arabicPeriod"/>
            </a:pPr>
            <a:r>
              <a:rPr lang="en-US" dirty="0" smtClean="0"/>
              <a:t>Tuition Bill and New Link</a:t>
            </a:r>
          </a:p>
          <a:p>
            <a:pPr marL="457200" indent="-457200">
              <a:lnSpc>
                <a:spcPct val="150000"/>
              </a:lnSpc>
              <a:spcBef>
                <a:spcPts val="600"/>
              </a:spcBef>
              <a:spcAft>
                <a:spcPts val="0"/>
              </a:spcAft>
              <a:buFont typeface="+mj-lt"/>
              <a:buAutoNum type="arabicPeriod"/>
            </a:pPr>
            <a:r>
              <a:rPr lang="en-US" dirty="0" smtClean="0"/>
              <a:t>Net Cost View / Net Tuition View</a:t>
            </a:r>
          </a:p>
          <a:p>
            <a:pPr marL="457200" indent="-457200">
              <a:lnSpc>
                <a:spcPct val="150000"/>
              </a:lnSpc>
              <a:spcBef>
                <a:spcPts val="600"/>
              </a:spcBef>
              <a:spcAft>
                <a:spcPts val="0"/>
              </a:spcAft>
              <a:buFont typeface="+mj-lt"/>
              <a:buAutoNum type="arabicPeriod"/>
            </a:pPr>
            <a:r>
              <a:rPr lang="en-US" dirty="0" smtClean="0"/>
              <a:t>Challenges</a:t>
            </a:r>
          </a:p>
          <a:p>
            <a:pPr marL="0" indent="0">
              <a:lnSpc>
                <a:spcPct val="150000"/>
              </a:lnSpc>
              <a:spcBef>
                <a:spcPts val="600"/>
              </a:spcBef>
              <a:spcAft>
                <a:spcPts val="0"/>
              </a:spcAft>
              <a:buNone/>
            </a:pPr>
            <a:r>
              <a:rPr lang="en-US" dirty="0"/>
              <a:t/>
            </a:r>
            <a:br>
              <a:rPr lang="en-US" dirty="0"/>
            </a:br>
            <a:endParaRPr lang="en-US" dirty="0"/>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40624493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OSAP DATA &amp; PEOPLESOFT</a:t>
            </a:r>
            <a:endParaRPr lang="en-US" dirty="0"/>
          </a:p>
        </p:txBody>
      </p:sp>
      <p:sp>
        <p:nvSpPr>
          <p:cNvPr id="3" name="Content Placeholder 2"/>
          <p:cNvSpPr>
            <a:spLocks noGrp="1"/>
          </p:cNvSpPr>
          <p:nvPr>
            <p:ph idx="1"/>
          </p:nvPr>
        </p:nvSpPr>
        <p:spPr>
          <a:xfrm>
            <a:off x="768096" y="1863306"/>
            <a:ext cx="7634032" cy="4446054"/>
          </a:xfrm>
        </p:spPr>
        <p:txBody>
          <a:bodyPr>
            <a:normAutofit lnSpcReduction="10000"/>
          </a:bodyPr>
          <a:lstStyle/>
          <a:p>
            <a:pPr marL="396875" lvl="1" indent="-336550">
              <a:lnSpc>
                <a:spcPct val="100000"/>
              </a:lnSpc>
              <a:spcBef>
                <a:spcPts val="600"/>
              </a:spcBef>
              <a:spcAft>
                <a:spcPts val="0"/>
              </a:spcAft>
              <a:buFont typeface="+mj-lt"/>
              <a:buAutoNum type="arabicPeriod"/>
            </a:pPr>
            <a:r>
              <a:rPr lang="en-US" sz="2000" dirty="0" smtClean="0"/>
              <a:t>Existing </a:t>
            </a:r>
            <a:r>
              <a:rPr lang="en-US" sz="2000" dirty="0"/>
              <a:t>processes to import OSAP YTD data into </a:t>
            </a:r>
            <a:r>
              <a:rPr lang="en-US" sz="2000" dirty="0" smtClean="0"/>
              <a:t>PeopleSoft</a:t>
            </a:r>
          </a:p>
          <a:p>
            <a:pPr marL="585788" lvl="2" indent="-188913">
              <a:lnSpc>
                <a:spcPct val="100000"/>
              </a:lnSpc>
              <a:spcBef>
                <a:spcPts val="600"/>
              </a:spcBef>
              <a:spcAft>
                <a:spcPts val="0"/>
              </a:spcAft>
            </a:pPr>
            <a:r>
              <a:rPr lang="en-US" sz="1600" dirty="0" smtClean="0"/>
              <a:t>Customized search-match process: match OSAP record to PS record, or suspend</a:t>
            </a:r>
          </a:p>
          <a:p>
            <a:pPr marL="731838" lvl="3" indent="-161925">
              <a:lnSpc>
                <a:spcPct val="100000"/>
              </a:lnSpc>
              <a:spcBef>
                <a:spcPts val="600"/>
              </a:spcBef>
              <a:spcAft>
                <a:spcPts val="0"/>
              </a:spcAft>
            </a:pPr>
            <a:r>
              <a:rPr lang="en-US" sz="1600" dirty="0" smtClean="0"/>
              <a:t>Matched primarily on SIN, or on student number/DOB/name</a:t>
            </a:r>
          </a:p>
          <a:p>
            <a:pPr marL="731838" lvl="3" indent="-161925">
              <a:lnSpc>
                <a:spcPct val="100000"/>
              </a:lnSpc>
              <a:spcBef>
                <a:spcPts val="600"/>
              </a:spcBef>
              <a:spcAft>
                <a:spcPts val="0"/>
              </a:spcAft>
            </a:pPr>
            <a:r>
              <a:rPr lang="en-US" sz="1600" dirty="0" smtClean="0"/>
              <a:t>Action suspended records so they can be matched prior to Net Cost View</a:t>
            </a:r>
          </a:p>
          <a:p>
            <a:pPr marL="731838" lvl="3" indent="-161925">
              <a:lnSpc>
                <a:spcPct val="100000"/>
              </a:lnSpc>
              <a:spcBef>
                <a:spcPts val="600"/>
              </a:spcBef>
              <a:spcAft>
                <a:spcPts val="0"/>
              </a:spcAft>
            </a:pPr>
            <a:endParaRPr lang="en-US" sz="800" dirty="0" smtClean="0"/>
          </a:p>
          <a:p>
            <a:pPr marL="396875" lvl="1" indent="-336550">
              <a:lnSpc>
                <a:spcPct val="100000"/>
              </a:lnSpc>
              <a:spcBef>
                <a:spcPts val="600"/>
              </a:spcBef>
              <a:spcAft>
                <a:spcPts val="0"/>
              </a:spcAft>
              <a:buFont typeface="+mj-lt"/>
              <a:buAutoNum type="arabicPeriod"/>
            </a:pPr>
            <a:r>
              <a:rPr lang="en-US" sz="2000" dirty="0" smtClean="0"/>
              <a:t>Using </a:t>
            </a:r>
            <a:r>
              <a:rPr lang="en-US" sz="2000" dirty="0"/>
              <a:t>these processes to match OSAP </a:t>
            </a:r>
            <a:r>
              <a:rPr lang="en-US" sz="2000" dirty="0" smtClean="0"/>
              <a:t>Net Cost View distribution </a:t>
            </a:r>
            <a:r>
              <a:rPr lang="en-US" sz="2000" dirty="0"/>
              <a:t>records with OSAP </a:t>
            </a:r>
            <a:r>
              <a:rPr lang="en-US" sz="2000" dirty="0" smtClean="0"/>
              <a:t>data in PS</a:t>
            </a:r>
          </a:p>
          <a:p>
            <a:pPr marL="569913" lvl="2" indent="-173038">
              <a:lnSpc>
                <a:spcPct val="100000"/>
              </a:lnSpc>
              <a:spcBef>
                <a:spcPts val="600"/>
              </a:spcBef>
              <a:spcAft>
                <a:spcPts val="0"/>
              </a:spcAft>
            </a:pPr>
            <a:r>
              <a:rPr lang="en-US" sz="1600" dirty="0" smtClean="0"/>
              <a:t>Match OSAP Account Number from Net Cost View distribution file with PS</a:t>
            </a:r>
          </a:p>
          <a:p>
            <a:pPr marL="569913" lvl="2" indent="-173038">
              <a:lnSpc>
                <a:spcPct val="100000"/>
              </a:lnSpc>
              <a:spcBef>
                <a:spcPts val="600"/>
              </a:spcBef>
              <a:spcAft>
                <a:spcPts val="0"/>
              </a:spcAft>
            </a:pPr>
            <a:r>
              <a:rPr lang="en-US" sz="1600" dirty="0" smtClean="0"/>
              <a:t>Display if:</a:t>
            </a:r>
          </a:p>
          <a:p>
            <a:pPr marL="854075" lvl="3" indent="-223838">
              <a:lnSpc>
                <a:spcPct val="100000"/>
              </a:lnSpc>
              <a:spcBef>
                <a:spcPts val="600"/>
              </a:spcBef>
              <a:spcAft>
                <a:spcPts val="0"/>
              </a:spcAft>
            </a:pPr>
            <a:r>
              <a:rPr lang="en-US" sz="1600" dirty="0" smtClean="0"/>
              <a:t>Career, Term match (rely on C of E process to catch differences in program/cost code)</a:t>
            </a:r>
          </a:p>
          <a:p>
            <a:pPr marL="854075" lvl="3" indent="-223838">
              <a:lnSpc>
                <a:spcPct val="100000"/>
              </a:lnSpc>
              <a:spcBef>
                <a:spcPts val="600"/>
              </a:spcBef>
              <a:spcAft>
                <a:spcPts val="0"/>
              </a:spcAft>
            </a:pPr>
            <a:r>
              <a:rPr lang="en-US" sz="1600" dirty="0" smtClean="0"/>
              <a:t>Career: UGRD, PROF, EDUC, CONT</a:t>
            </a:r>
          </a:p>
          <a:p>
            <a:pPr marL="854075" lvl="3" indent="-223838">
              <a:lnSpc>
                <a:spcPct val="100000"/>
              </a:lnSpc>
              <a:spcBef>
                <a:spcPts val="600"/>
              </a:spcBef>
              <a:spcAft>
                <a:spcPts val="0"/>
              </a:spcAft>
            </a:pPr>
            <a:r>
              <a:rPr lang="en-US" sz="1600" dirty="0" smtClean="0"/>
              <a:t>Must be main campus for fall term, but includes affiliated colleges in summer term</a:t>
            </a:r>
          </a:p>
          <a:p>
            <a:pPr marL="854075" lvl="3" indent="-223838">
              <a:lnSpc>
                <a:spcPct val="100000"/>
              </a:lnSpc>
              <a:spcBef>
                <a:spcPts val="600"/>
              </a:spcBef>
              <a:spcAft>
                <a:spcPts val="0"/>
              </a:spcAft>
            </a:pPr>
            <a:r>
              <a:rPr lang="en-US" sz="1600" dirty="0" smtClean="0"/>
              <a:t>OSAP &gt; 0</a:t>
            </a:r>
          </a:p>
          <a:p>
            <a:pPr marL="854075" lvl="3" indent="-223838">
              <a:lnSpc>
                <a:spcPct val="100000"/>
              </a:lnSpc>
              <a:spcBef>
                <a:spcPts val="600"/>
              </a:spcBef>
              <a:spcAft>
                <a:spcPts val="0"/>
              </a:spcAft>
            </a:pPr>
            <a:r>
              <a:rPr lang="en-US" sz="1600" dirty="0" smtClean="0"/>
              <a:t>Application status not C nor H </a:t>
            </a:r>
          </a:p>
          <a:p>
            <a:pPr marL="715963" lvl="3" indent="-146050">
              <a:lnSpc>
                <a:spcPct val="100000"/>
              </a:lnSpc>
              <a:spcBef>
                <a:spcPts val="600"/>
              </a:spcBef>
              <a:spcAft>
                <a:spcPts val="0"/>
              </a:spcAft>
            </a:pPr>
            <a:endParaRPr lang="en-US" sz="1600" dirty="0"/>
          </a:p>
          <a:p>
            <a:pPr marL="0" indent="0">
              <a:buNone/>
            </a:pPr>
            <a:endParaRPr lang="en-US" dirty="0" smtClean="0"/>
          </a:p>
          <a:p>
            <a:pPr marL="0" indent="0">
              <a:buNone/>
            </a:pPr>
            <a:endParaRPr lang="en-US" dirty="0"/>
          </a:p>
          <a:p>
            <a:pPr marL="0" indent="0">
              <a:buNone/>
            </a:pPr>
            <a:endParaRPr lang="en-US" dirty="0" smtClean="0"/>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719957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096" y="301925"/>
            <a:ext cx="2113127" cy="2527539"/>
          </a:xfrm>
        </p:spPr>
        <p:txBody>
          <a:bodyPr>
            <a:normAutofit/>
          </a:bodyPr>
          <a:lstStyle/>
          <a:p>
            <a:r>
              <a:rPr lang="en-US" dirty="0" smtClean="0"/>
              <a:t>Western’s TUITION BILL</a:t>
            </a:r>
            <a:endParaRPr lang="en-US" dirty="0"/>
          </a:p>
        </p:txBody>
      </p:sp>
      <p:pic>
        <p:nvPicPr>
          <p:cNvPr id="5" name="Content Placeholder 5"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223" y="94891"/>
            <a:ext cx="6029865" cy="62521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4838" y="2950234"/>
            <a:ext cx="214797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Western charges for 8 months of tuition in July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first instalment of fees represents 50% of tuition plus non-</a:t>
            </a:r>
            <a:r>
              <a:rPr kumimoji="0" lang="en-US" sz="1800" b="0" i="0" u="none" strike="noStrike" kern="1200" cap="none" spc="0" normalizeH="0" baseline="0" noProof="0" dirty="0" err="1" smtClean="0">
                <a:ln>
                  <a:noFill/>
                </a:ln>
                <a:solidFill>
                  <a:prstClr val="black"/>
                </a:solidFill>
                <a:effectLst/>
                <a:uLnTx/>
                <a:uFillTx/>
                <a:latin typeface="Tw Cen MT" panose="020B0602020104020603"/>
                <a:ea typeface="+mn-ea"/>
                <a:cs typeface="+mn-cs"/>
              </a:rPr>
              <a:t>refundables</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8" name="Footer Placeholder 3"/>
          <p:cNvSpPr>
            <a:spLocks noGrp="1"/>
          </p:cNvSpPr>
          <p:nvPr>
            <p:ph type="ftr" sz="quarter" idx="11"/>
          </p:nvPr>
        </p:nvSpPr>
        <p:spPr>
          <a:xfrm>
            <a:off x="3632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
        <p:nvSpPr>
          <p:cNvPr id="9" name="TextBox 8"/>
          <p:cNvSpPr txBox="1"/>
          <p:nvPr/>
        </p:nvSpPr>
        <p:spPr>
          <a:xfrm>
            <a:off x="2993366" y="94891"/>
            <a:ext cx="4649638" cy="6375813"/>
          </a:xfrm>
          <a:prstGeom prst="rect">
            <a:avLst/>
          </a:prstGeom>
          <a:noFill/>
          <a:ln>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TextBox 2"/>
          <p:cNvSpPr txBox="1"/>
          <p:nvPr/>
        </p:nvSpPr>
        <p:spPr>
          <a:xfrm>
            <a:off x="8058294" y="638355"/>
            <a:ext cx="964937"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Tw Cen MT" panose="020B0602020104020603"/>
                <a:ea typeface="+mn-ea"/>
                <a:cs typeface="+mn-cs"/>
              </a:rPr>
              <a:t>Link to Net Cost View, Net Tuition Summary</a:t>
            </a:r>
            <a:endParaRPr kumimoji="0" lang="en-US" sz="1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466168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005" y="740305"/>
            <a:ext cx="1975448" cy="2175423"/>
          </a:xfrm>
        </p:spPr>
        <p:txBody>
          <a:bodyPr anchor="t" anchorCtr="0">
            <a:normAutofit/>
          </a:bodyPr>
          <a:lstStyle/>
          <a:p>
            <a:r>
              <a:rPr lang="en-CA" dirty="0" smtClean="0"/>
              <a:t>Net cost view</a:t>
            </a:r>
            <a:endParaRPr lang="en-CA" dirty="0"/>
          </a:p>
        </p:txBody>
      </p:sp>
      <p:sp>
        <p:nvSpPr>
          <p:cNvPr id="3" name="Content Placeholder 2"/>
          <p:cNvSpPr>
            <a:spLocks noGrp="1"/>
          </p:cNvSpPr>
          <p:nvPr>
            <p:ph idx="1"/>
          </p:nvPr>
        </p:nvSpPr>
        <p:spPr>
          <a:xfrm>
            <a:off x="504932" y="2079785"/>
            <a:ext cx="8005762" cy="3051439"/>
          </a:xfrm>
        </p:spPr>
        <p:txBody>
          <a:bodyPr>
            <a:normAutofit/>
          </a:bodyPr>
          <a:lstStyle/>
          <a:p>
            <a:pPr marL="0" indent="0">
              <a:buNone/>
            </a:pPr>
            <a:endParaRPr lang="en-CA" dirty="0" smtClean="0"/>
          </a:p>
          <a:p>
            <a:endParaRPr lang="en-CA"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537617-F04D-2D48-8B5D-62F0364B9B54}" type="slidenum">
              <a:rPr kumimoji="0" lang="en-US" sz="1000" b="0" i="0" u="none" strike="noStrike" kern="1200" cap="none" spc="0" normalizeH="0" baseline="0" noProof="0" smtClean="0">
                <a:ln>
                  <a:noFill/>
                </a:ln>
                <a:solidFill>
                  <a:prstClr val="black">
                    <a:lumMod val="90000"/>
                    <a:lumOff val="10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prstClr val="black">
                  <a:lumMod val="90000"/>
                  <a:lumOff val="10000"/>
                </a:prstClr>
              </a:solidFill>
              <a:effectLst/>
              <a:uLnTx/>
              <a:uFillTx/>
              <a:latin typeface="Tw Cen MT Condensed" panose="020B0606020104020203"/>
              <a:ea typeface="+mn-ea"/>
              <a:cs typeface="+mn-cs"/>
            </a:endParaRPr>
          </a:p>
        </p:txBody>
      </p:sp>
      <p:pic>
        <p:nvPicPr>
          <p:cNvPr id="9" name="Picture 6"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640" y="475773"/>
            <a:ext cx="5671609" cy="5994931"/>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04932" y="2708694"/>
            <a:ext cx="253156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Net Cost View Run Controls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“Fall”: look at first instalment of fees and compare with current disbursement of OSAP (by negotiable date)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“Winter”: look at all charges and compare with total OSAP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Flip in Nov, before 2</a:t>
            </a:r>
            <a:r>
              <a:rPr kumimoji="0" lang="en-US" sz="1800" b="0" i="0" u="none" strike="noStrike" kern="1200" cap="none" spc="0" normalizeH="0" baseline="30000" noProof="0" dirty="0" smtClean="0">
                <a:ln>
                  <a:noFill/>
                </a:ln>
                <a:solidFill>
                  <a:prstClr val="black"/>
                </a:solidFill>
                <a:effectLst/>
                <a:uLnTx/>
                <a:uFillTx/>
                <a:latin typeface="Tw Cen MT" panose="020B0602020104020603"/>
                <a:ea typeface="+mn-ea"/>
                <a:cs typeface="+mn-cs"/>
              </a:rPr>
              <a:t>nd</a:t>
            </a:r>
            <a:r>
              <a:rPr kumimoji="0" lang="en-US" sz="1800" b="0" i="0" u="none" strike="noStrike" kern="1200" cap="none" spc="0" normalizeH="0" baseline="0" noProof="0" dirty="0" smtClean="0">
                <a:ln>
                  <a:noFill/>
                </a:ln>
                <a:solidFill>
                  <a:prstClr val="black"/>
                </a:solidFill>
                <a:effectLst/>
                <a:uLnTx/>
                <a:uFillTx/>
                <a:latin typeface="Tw Cen MT" panose="020B0602020104020603"/>
                <a:ea typeface="+mn-ea"/>
                <a:cs typeface="+mn-cs"/>
              </a:rPr>
              <a:t> instalment of tuition</a:t>
            </a: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Footer Placeholder 3"/>
          <p:cNvSpPr>
            <a:spLocks noGrp="1"/>
          </p:cNvSpPr>
          <p:nvPr>
            <p:ph type="ftr" sz="quarter" idx="11"/>
          </p:nvPr>
        </p:nvSpPr>
        <p:spPr>
          <a:xfrm>
            <a:off x="3632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384531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McMaster University </a:t>
            </a:r>
            <a:r>
              <a:rPr lang="en-US" dirty="0"/>
              <a:t>&amp; ORACLE</a:t>
            </a:r>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493" b="12493"/>
          <a:stretch>
            <a:fillRect/>
          </a:stretch>
        </p:blipFill>
        <p:spPr/>
      </p:pic>
      <p:sp>
        <p:nvSpPr>
          <p:cNvPr id="4" name="Text Placeholder 3"/>
          <p:cNvSpPr>
            <a:spLocks noGrp="1"/>
          </p:cNvSpPr>
          <p:nvPr>
            <p:ph type="body" sz="half" idx="2"/>
          </p:nvPr>
        </p:nvSpPr>
        <p:spPr>
          <a:xfrm>
            <a:off x="6457949" y="4960138"/>
            <a:ext cx="2683765" cy="1463040"/>
          </a:xfrm>
        </p:spPr>
        <p:txBody>
          <a:bodyPr>
            <a:noAutofit/>
          </a:bodyPr>
          <a:lstStyle/>
          <a:p>
            <a:r>
              <a:rPr lang="en-US" sz="2000" b="1" i="1" dirty="0" err="1" smtClean="0"/>
              <a:t>PeopleTools</a:t>
            </a:r>
            <a:r>
              <a:rPr lang="en-US" sz="2000" b="1" i="1" dirty="0" smtClean="0"/>
              <a:t> 8.55 </a:t>
            </a:r>
          </a:p>
          <a:p>
            <a:r>
              <a:rPr lang="en-US" sz="2000" i="1" dirty="0" smtClean="0"/>
              <a:t>-July 2017</a:t>
            </a:r>
          </a:p>
          <a:p>
            <a:r>
              <a:rPr lang="en-US" sz="2000" b="1" i="1" dirty="0" smtClean="0"/>
              <a:t>CS 9.0 </a:t>
            </a:r>
          </a:p>
          <a:p>
            <a:r>
              <a:rPr lang="en-US" sz="2000" i="1" dirty="0" smtClean="0"/>
              <a:t>(</a:t>
            </a:r>
            <a:r>
              <a:rPr lang="en-US" sz="2000" b="1" i="1" dirty="0" smtClean="0"/>
              <a:t>CS</a:t>
            </a:r>
            <a:r>
              <a:rPr lang="en-US" sz="2000" i="1" dirty="0" smtClean="0"/>
              <a:t> </a:t>
            </a:r>
            <a:r>
              <a:rPr lang="en-US" sz="2000" b="1" i="1" dirty="0" smtClean="0"/>
              <a:t>9.2</a:t>
            </a:r>
            <a:r>
              <a:rPr lang="en-US" sz="2000" i="1" dirty="0" smtClean="0"/>
              <a:t> - October 2018)</a:t>
            </a:r>
            <a:endParaRPr lang="en-US" sz="2000" i="1" dirty="0"/>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22088379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65" y="871715"/>
            <a:ext cx="4769003" cy="708290"/>
          </a:xfrm>
        </p:spPr>
        <p:txBody>
          <a:bodyPr>
            <a:normAutofit/>
          </a:bodyPr>
          <a:lstStyle/>
          <a:p>
            <a:r>
              <a:rPr lang="en-CA" dirty="0" smtClean="0"/>
              <a:t>Net Tuition Summary</a:t>
            </a:r>
            <a:endParaRPr lang="en-CA" dirty="0"/>
          </a:p>
        </p:txBody>
      </p:sp>
      <p:sp>
        <p:nvSpPr>
          <p:cNvPr id="3" name="Content Placeholder 2"/>
          <p:cNvSpPr>
            <a:spLocks noGrp="1"/>
          </p:cNvSpPr>
          <p:nvPr>
            <p:ph idx="1"/>
          </p:nvPr>
        </p:nvSpPr>
        <p:spPr>
          <a:xfrm>
            <a:off x="504932" y="2079785"/>
            <a:ext cx="8005762" cy="3051439"/>
          </a:xfrm>
        </p:spPr>
        <p:txBody>
          <a:bodyPr>
            <a:normAutofit/>
          </a:bodyPr>
          <a:lstStyle/>
          <a:p>
            <a:pPr marL="0" indent="0">
              <a:buNone/>
            </a:pPr>
            <a:endParaRPr lang="en-CA" dirty="0" smtClean="0"/>
          </a:p>
          <a:p>
            <a:endParaRPr lang="en-CA"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537617-F04D-2D48-8B5D-62F0364B9B54}" type="slidenum">
              <a:rPr kumimoji="0" lang="en-US" sz="1000" b="0" i="0" u="none" strike="noStrike" kern="1200" cap="none" spc="0" normalizeH="0" baseline="0" noProof="0" smtClean="0">
                <a:ln>
                  <a:noFill/>
                </a:ln>
                <a:solidFill>
                  <a:prstClr val="black">
                    <a:lumMod val="90000"/>
                    <a:lumOff val="10000"/>
                  </a:prstClr>
                </a:solidFill>
                <a:effectLst/>
                <a:uLnTx/>
                <a:uFillTx/>
                <a:latin typeface="Tw Cen MT Condensed" panose="020B0606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a:ln>
                <a:noFill/>
              </a:ln>
              <a:solidFill>
                <a:prstClr val="black">
                  <a:lumMod val="90000"/>
                  <a:lumOff val="10000"/>
                </a:prstClr>
              </a:solidFill>
              <a:effectLst/>
              <a:uLnTx/>
              <a:uFillTx/>
              <a:latin typeface="Tw Cen MT Condensed" panose="020B0606020104020203"/>
              <a:ea typeface="+mn-ea"/>
              <a:cs typeface="+mn-cs"/>
            </a:endParaRPr>
          </a:p>
        </p:txBody>
      </p:sp>
      <p:pic>
        <p:nvPicPr>
          <p:cNvPr id="5" name="Picture 4"/>
          <p:cNvPicPr>
            <a:picLocks noChangeAspect="1"/>
          </p:cNvPicPr>
          <p:nvPr/>
        </p:nvPicPr>
        <p:blipFill>
          <a:blip r:embed="rId3"/>
          <a:stretch>
            <a:fillRect/>
          </a:stretch>
        </p:blipFill>
        <p:spPr>
          <a:xfrm>
            <a:off x="1420663" y="1880558"/>
            <a:ext cx="6457950" cy="4409277"/>
          </a:xfrm>
          <a:prstGeom prst="rect">
            <a:avLst/>
          </a:prstGeom>
          <a:ln>
            <a:solidFill>
              <a:srgbClr val="7030A0"/>
            </a:solidFill>
          </a:ln>
        </p:spPr>
      </p:pic>
      <p:sp>
        <p:nvSpPr>
          <p:cNvPr id="11" name="Footer Placeholder 3"/>
          <p:cNvSpPr>
            <a:spLocks noGrp="1"/>
          </p:cNvSpPr>
          <p:nvPr>
            <p:ph type="ftr" sz="quarter" idx="11"/>
          </p:nvPr>
        </p:nvSpPr>
        <p:spPr>
          <a:xfrm>
            <a:off x="3632200" y="6470704"/>
            <a:ext cx="4426094" cy="27432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spTree>
    <p:extLst>
      <p:ext uri="{BB962C8B-B14F-4D97-AF65-F5344CB8AC3E}">
        <p14:creationId xmlns:p14="http://schemas.microsoft.com/office/powerpoint/2010/main" val="42419645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240" y="534416"/>
            <a:ext cx="7290054" cy="1499616"/>
          </a:xfrm>
        </p:spPr>
        <p:txBody>
          <a:bodyPr/>
          <a:lstStyle/>
          <a:p>
            <a:r>
              <a:rPr lang="en-US" dirty="0" smtClean="0"/>
              <a:t>Net Tuition – Challenges</a:t>
            </a:r>
            <a:endParaRPr lang="en-US" dirty="0"/>
          </a:p>
        </p:txBody>
      </p:sp>
      <p:sp>
        <p:nvSpPr>
          <p:cNvPr id="3" name="Content Placeholder 2"/>
          <p:cNvSpPr>
            <a:spLocks noGrp="1"/>
          </p:cNvSpPr>
          <p:nvPr>
            <p:ph idx="1"/>
          </p:nvPr>
        </p:nvSpPr>
        <p:spPr>
          <a:xfrm>
            <a:off x="562356" y="1788499"/>
            <a:ext cx="8010144" cy="5429250"/>
          </a:xfrm>
        </p:spPr>
        <p:txBody>
          <a:bodyPr>
            <a:normAutofit fontScale="25000" lnSpcReduction="20000"/>
          </a:bodyPr>
          <a:lstStyle/>
          <a:p>
            <a:pPr marL="0" indent="0">
              <a:buNone/>
            </a:pPr>
            <a:r>
              <a:rPr lang="en-US" sz="6000" b="1" dirty="0" smtClean="0"/>
              <a:t>Implementation timeline</a:t>
            </a:r>
          </a:p>
          <a:p>
            <a:pPr>
              <a:buFont typeface="Wingdings" panose="05000000000000000000" pitchFamily="2" charset="2"/>
              <a:buChar char="§"/>
            </a:pPr>
            <a:r>
              <a:rPr lang="en-US" sz="6000" dirty="0" smtClean="0"/>
              <a:t> very aggressive timeline</a:t>
            </a:r>
            <a:endParaRPr lang="en-US" sz="6000" b="1" dirty="0" smtClean="0"/>
          </a:p>
          <a:p>
            <a:pPr marL="0" indent="0">
              <a:buNone/>
            </a:pPr>
            <a:endParaRPr lang="en-US" sz="3200" b="1" dirty="0" smtClean="0"/>
          </a:p>
          <a:p>
            <a:pPr marL="0" indent="0">
              <a:buNone/>
            </a:pPr>
            <a:r>
              <a:rPr lang="en-US" sz="6000" b="1" dirty="0" smtClean="0"/>
              <a:t>Determining which process should “fix” inconsistencies?</a:t>
            </a:r>
          </a:p>
          <a:p>
            <a:pPr marL="173038" indent="-173038">
              <a:buFont typeface="Wingdings" panose="05000000000000000000" pitchFamily="2" charset="2"/>
              <a:buChar char="§"/>
            </a:pPr>
            <a:r>
              <a:rPr lang="en-US" sz="6000" dirty="0" smtClean="0"/>
              <a:t>Net Cost View available before many students finalized their registration/course selection</a:t>
            </a:r>
          </a:p>
          <a:p>
            <a:pPr marL="396875" lvl="1" indent="-223838">
              <a:lnSpc>
                <a:spcPct val="120000"/>
              </a:lnSpc>
              <a:buFont typeface="Wingdings" panose="05000000000000000000" pitchFamily="2" charset="2"/>
              <a:buChar char="§"/>
            </a:pPr>
            <a:r>
              <a:rPr lang="en-US" sz="5600" dirty="0" smtClean="0"/>
              <a:t>Blending two different mindsets – tuition is billed based on </a:t>
            </a:r>
            <a:r>
              <a:rPr lang="en-US" sz="5600" i="1" dirty="0" smtClean="0"/>
              <a:t>intention</a:t>
            </a:r>
            <a:r>
              <a:rPr lang="en-US" sz="5600" dirty="0" smtClean="0"/>
              <a:t>, whereas OSAP usually reflects current state</a:t>
            </a:r>
          </a:p>
          <a:p>
            <a:pPr marL="396875" lvl="1" indent="-223838">
              <a:lnSpc>
                <a:spcPct val="120000"/>
              </a:lnSpc>
              <a:buFont typeface="Wingdings" panose="05000000000000000000" pitchFamily="2" charset="2"/>
              <a:buChar char="§"/>
            </a:pPr>
            <a:r>
              <a:rPr lang="en-US" sz="5600" dirty="0" smtClean="0"/>
              <a:t>Chose to leave program/cost code disconnects to the Confirmation of Enrolment process to correct</a:t>
            </a:r>
          </a:p>
          <a:p>
            <a:pPr>
              <a:spcBef>
                <a:spcPts val="300"/>
              </a:spcBef>
            </a:pPr>
            <a:endParaRPr lang="en-US" sz="6000" b="1" dirty="0" smtClean="0">
              <a:solidFill>
                <a:schemeClr val="accent5"/>
              </a:solidFill>
            </a:endParaRPr>
          </a:p>
          <a:p>
            <a:pPr marL="0" indent="0">
              <a:spcBef>
                <a:spcPts val="300"/>
              </a:spcBef>
              <a:buNone/>
            </a:pPr>
            <a:r>
              <a:rPr lang="en-US" sz="6000" b="1" dirty="0" smtClean="0"/>
              <a:t>New/confusing terminology</a:t>
            </a:r>
          </a:p>
          <a:p>
            <a:pPr marL="173038" indent="-173038">
              <a:spcBef>
                <a:spcPts val="300"/>
              </a:spcBef>
              <a:buFont typeface="Wingdings" panose="05000000000000000000" pitchFamily="2" charset="2"/>
              <a:buChar char="§"/>
            </a:pPr>
            <a:r>
              <a:rPr lang="en-US" sz="6000" dirty="0" smtClean="0"/>
              <a:t>potential misinterpretations by students</a:t>
            </a:r>
          </a:p>
          <a:p>
            <a:pPr marL="0" indent="0">
              <a:lnSpc>
                <a:spcPct val="120000"/>
              </a:lnSpc>
              <a:spcBef>
                <a:spcPts val="600"/>
              </a:spcBef>
              <a:buNone/>
            </a:pPr>
            <a:endParaRPr lang="en-US" sz="3200" b="1" dirty="0" smtClean="0"/>
          </a:p>
          <a:p>
            <a:pPr marL="0" indent="0">
              <a:lnSpc>
                <a:spcPct val="120000"/>
              </a:lnSpc>
              <a:spcBef>
                <a:spcPts val="300"/>
              </a:spcBef>
              <a:buNone/>
            </a:pPr>
            <a:r>
              <a:rPr lang="en-US" sz="6000" b="1" dirty="0" smtClean="0"/>
              <a:t>Summer term structure</a:t>
            </a:r>
          </a:p>
          <a:p>
            <a:pPr marL="173038" indent="-173038">
              <a:lnSpc>
                <a:spcPct val="120000"/>
              </a:lnSpc>
              <a:spcBef>
                <a:spcPts val="300"/>
              </a:spcBef>
              <a:buFont typeface="Wingdings" panose="05000000000000000000" pitchFamily="2" charset="2"/>
              <a:buChar char="§"/>
            </a:pPr>
            <a:r>
              <a:rPr lang="en-US" sz="6000" dirty="0" smtClean="0"/>
              <a:t>Summer may be considered an extension of </a:t>
            </a:r>
          </a:p>
          <a:p>
            <a:pPr marL="173038" indent="-173038">
              <a:lnSpc>
                <a:spcPct val="120000"/>
              </a:lnSpc>
              <a:spcBef>
                <a:spcPts val="300"/>
              </a:spcBef>
              <a:buNone/>
            </a:pPr>
            <a:r>
              <a:rPr lang="en-US" sz="6000" dirty="0" smtClean="0"/>
              <a:t>	fall/winter terms by OSAP, but workflow for summer</a:t>
            </a:r>
          </a:p>
          <a:p>
            <a:pPr marL="173038" indent="-173038">
              <a:lnSpc>
                <a:spcPct val="120000"/>
              </a:lnSpc>
              <a:spcBef>
                <a:spcPts val="300"/>
              </a:spcBef>
              <a:buNone/>
            </a:pPr>
            <a:r>
              <a:rPr lang="en-US" sz="6000" dirty="0"/>
              <a:t>	</a:t>
            </a:r>
            <a:r>
              <a:rPr lang="en-US" sz="6000" dirty="0" smtClean="0"/>
              <a:t>tuition billing and OSAP processing at Western</a:t>
            </a:r>
          </a:p>
          <a:p>
            <a:pPr marL="173038" indent="-173038">
              <a:lnSpc>
                <a:spcPct val="120000"/>
              </a:lnSpc>
              <a:spcBef>
                <a:spcPts val="300"/>
              </a:spcBef>
              <a:buNone/>
            </a:pPr>
            <a:r>
              <a:rPr lang="en-US" sz="6000" dirty="0"/>
              <a:t>	</a:t>
            </a:r>
            <a:r>
              <a:rPr lang="en-US" sz="6000" dirty="0" smtClean="0"/>
              <a:t>is very different:</a:t>
            </a:r>
          </a:p>
          <a:p>
            <a:pPr marL="173038" indent="-173038">
              <a:lnSpc>
                <a:spcPct val="120000"/>
              </a:lnSpc>
              <a:spcBef>
                <a:spcPts val="300"/>
              </a:spcBef>
              <a:buFont typeface="Wingdings" panose="05000000000000000000" pitchFamily="2" charset="2"/>
              <a:buChar char="§"/>
            </a:pPr>
            <a:endParaRPr lang="en-US" sz="6000" dirty="0">
              <a:solidFill>
                <a:srgbClr val="7030A0"/>
              </a:solidFill>
            </a:endParaRPr>
          </a:p>
          <a:p>
            <a:pPr marL="173038" indent="-173038">
              <a:lnSpc>
                <a:spcPct val="120000"/>
              </a:lnSpc>
              <a:spcBef>
                <a:spcPts val="300"/>
              </a:spcBef>
              <a:buFont typeface="Wingdings" panose="05000000000000000000" pitchFamily="2" charset="2"/>
              <a:buChar char="§"/>
            </a:pPr>
            <a:endParaRPr lang="en-US" sz="6000" dirty="0" smtClean="0">
              <a:solidFill>
                <a:srgbClr val="7030A0"/>
              </a:solidFill>
            </a:endParaRPr>
          </a:p>
          <a:p>
            <a:pPr marL="0" indent="0">
              <a:lnSpc>
                <a:spcPct val="120000"/>
              </a:lnSpc>
              <a:spcBef>
                <a:spcPts val="300"/>
              </a:spcBef>
              <a:buNone/>
            </a:pPr>
            <a:r>
              <a:rPr lang="en-US" sz="6000" dirty="0" smtClean="0">
                <a:solidFill>
                  <a:srgbClr val="7030A0"/>
                </a:solidFill>
              </a:rPr>
              <a:t>	</a:t>
            </a:r>
          </a:p>
          <a:p>
            <a:pPr marL="173038" indent="-173038">
              <a:spcBef>
                <a:spcPts val="300"/>
              </a:spcBef>
              <a:buFont typeface="Wingdings" panose="05000000000000000000" pitchFamily="2" charset="2"/>
              <a:buChar char="§"/>
            </a:pPr>
            <a:endParaRPr lang="en-US" sz="6000" dirty="0">
              <a:solidFill>
                <a:srgbClr val="7030A0"/>
              </a:solidFill>
            </a:endParaRPr>
          </a:p>
          <a:p>
            <a:pPr marL="0" indent="0">
              <a:spcBef>
                <a:spcPts val="600"/>
              </a:spcBef>
              <a:buNone/>
            </a:pPr>
            <a:endParaRPr lang="en-US" sz="6000" b="1" dirty="0" smtClean="0">
              <a:solidFill>
                <a:schemeClr val="accent5"/>
              </a:solidFill>
            </a:endParaRPr>
          </a:p>
          <a:p>
            <a:pPr marL="0" indent="0">
              <a:buNone/>
            </a:pPr>
            <a:endParaRPr lang="en-US" dirty="0"/>
          </a:p>
          <a:p>
            <a:pPr marL="0" indent="0">
              <a:buNone/>
            </a:pPr>
            <a:endParaRPr lang="en-US" dirty="0" smtClean="0"/>
          </a:p>
          <a:p>
            <a:pPr>
              <a:buFont typeface="Arial" panose="020B0604020202020204" pitchFamily="34" charset="0"/>
              <a:buChar char="•"/>
            </a:pPr>
            <a:endParaRPr lang="en-US" dirty="0" smtClean="0"/>
          </a:p>
          <a:p>
            <a:pPr lvl="2"/>
            <a:endParaRPr lang="en-US" dirty="0"/>
          </a:p>
          <a:p>
            <a:pPr lvl="2"/>
            <a:endParaRPr lang="en-US" dirty="0"/>
          </a:p>
          <a:p>
            <a:endParaRPr lang="en-US" dirty="0" smtClean="0"/>
          </a:p>
          <a:p>
            <a:endParaRPr lang="en-US" dirty="0"/>
          </a:p>
          <a:p>
            <a:endParaRPr lang="en-US" dirty="0" smtClean="0"/>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prstClr val="black">
                    <a:lumMod val="90000"/>
                    <a:lumOff val="10000"/>
                  </a:prstClr>
                </a:solidFill>
                <a:effectLst/>
                <a:uLnTx/>
                <a:uFillTx/>
                <a:latin typeface="Tw Cen MT Condensed" panose="020B0606020104020203"/>
                <a:ea typeface="+mn-ea"/>
                <a:cs typeface="+mn-cs"/>
              </a:rPr>
              <a:t>Canada Alliance   5-7 November 2017</a:t>
            </a:r>
          </a:p>
        </p:txBody>
      </p:sp>
      <p:graphicFrame>
        <p:nvGraphicFramePr>
          <p:cNvPr id="6" name="Table 5"/>
          <p:cNvGraphicFramePr>
            <a:graphicFrameLocks noGrp="1"/>
          </p:cNvGraphicFramePr>
          <p:nvPr>
            <p:extLst/>
          </p:nvPr>
        </p:nvGraphicFramePr>
        <p:xfrm>
          <a:off x="4899102" y="5262114"/>
          <a:ext cx="3873962" cy="1034020"/>
        </p:xfrm>
        <a:graphic>
          <a:graphicData uri="http://schemas.openxmlformats.org/drawingml/2006/table">
            <a:tbl>
              <a:tblPr>
                <a:tableStyleId>{5C22544A-7EE6-4342-B048-85BDC9FD1C3A}</a:tableStyleId>
              </a:tblPr>
              <a:tblGrid>
                <a:gridCol w="1708517">
                  <a:extLst>
                    <a:ext uri="{9D8B030D-6E8A-4147-A177-3AD203B41FA5}">
                      <a16:colId xmlns:a16="http://schemas.microsoft.com/office/drawing/2014/main" val="2942996341"/>
                    </a:ext>
                  </a:extLst>
                </a:gridCol>
                <a:gridCol w="1072789">
                  <a:extLst>
                    <a:ext uri="{9D8B030D-6E8A-4147-A177-3AD203B41FA5}">
                      <a16:colId xmlns:a16="http://schemas.microsoft.com/office/drawing/2014/main" val="3137504291"/>
                    </a:ext>
                  </a:extLst>
                </a:gridCol>
                <a:gridCol w="1092656">
                  <a:extLst>
                    <a:ext uri="{9D8B030D-6E8A-4147-A177-3AD203B41FA5}">
                      <a16:colId xmlns:a16="http://schemas.microsoft.com/office/drawing/2014/main" val="3474789353"/>
                    </a:ext>
                  </a:extLst>
                </a:gridCol>
              </a:tblGrid>
              <a:tr h="377065">
                <a:tc>
                  <a:txBody>
                    <a:bodyPr/>
                    <a:lstStyle/>
                    <a:p>
                      <a:pPr algn="l" fontAlgn="b"/>
                      <a:endParaRPr lang="en-US" sz="1000" b="0" i="0" u="none" strike="noStrike" dirty="0">
                        <a:effectLst/>
                        <a:latin typeface="Arial Unicode MS" panose="020B0604020202020204" pitchFamily="34" charset="-128"/>
                        <a:ea typeface="Arial Unicode MS" panose="020B0604020202020204" pitchFamily="34" charset="-128"/>
                      </a:endParaRPr>
                    </a:p>
                  </a:txBody>
                  <a:tcPr marL="9525" marR="9525" marT="9525" marB="0" anchor="b"/>
                </a:tc>
                <a:tc gridSpan="2">
                  <a:txBody>
                    <a:bodyPr/>
                    <a:lstStyle/>
                    <a:p>
                      <a:pPr algn="ctr" fontAlgn="b"/>
                      <a:r>
                        <a:rPr lang="en-US" sz="1000" u="none" strike="noStrike" dirty="0">
                          <a:effectLst/>
                        </a:rPr>
                        <a:t>Who bills tuition/processes OSAP?</a:t>
                      </a:r>
                      <a:endParaRPr lang="en-US" sz="1000" b="0" i="0" u="none" strike="noStrike" dirty="0">
                        <a:effectLst/>
                        <a:latin typeface="Arial Unicode MS" panose="020B0604020202020204" pitchFamily="34" charset="-128"/>
                        <a:ea typeface="Arial Unicode MS" panose="020B0604020202020204" pitchFamily="34" charset="-128"/>
                      </a:endParaRPr>
                    </a:p>
                  </a:txBody>
                  <a:tcPr marL="9525" marR="9525" marT="9525" marB="0" anchor="b"/>
                </a:tc>
                <a:tc hMerge="1">
                  <a:txBody>
                    <a:bodyPr/>
                    <a:lstStyle/>
                    <a:p>
                      <a:endParaRPr lang="en-US"/>
                    </a:p>
                  </a:txBody>
                  <a:tcPr/>
                </a:tc>
                <a:extLst>
                  <a:ext uri="{0D108BD9-81ED-4DB2-BD59-A6C34878D82A}">
                    <a16:rowId xmlns:a16="http://schemas.microsoft.com/office/drawing/2014/main" val="2923655155"/>
                  </a:ext>
                </a:extLst>
              </a:tr>
              <a:tr h="218985">
                <a:tc>
                  <a:txBody>
                    <a:bodyPr/>
                    <a:lstStyle/>
                    <a:p>
                      <a:pPr algn="ctr" fontAlgn="b"/>
                      <a:r>
                        <a:rPr lang="en-US" sz="1000" u="none" strike="noStrike" dirty="0">
                          <a:effectLst/>
                        </a:rPr>
                        <a:t>Where is student </a:t>
                      </a:r>
                      <a:r>
                        <a:rPr lang="en-US" sz="1000" u="none" strike="noStrike" dirty="0" smtClean="0">
                          <a:effectLst/>
                        </a:rPr>
                        <a:t>studying?</a:t>
                      </a:r>
                      <a:endParaRPr lang="en-US" sz="1000" b="0" i="0" u="none" strike="noStrike" dirty="0">
                        <a:effectLst/>
                        <a:latin typeface="Arial Unicode MS" panose="020B0604020202020204" pitchFamily="34" charset="-128"/>
                        <a:ea typeface="Arial Unicode MS" panose="020B0604020202020204" pitchFamily="34" charset="-128"/>
                      </a:endParaRPr>
                    </a:p>
                  </a:txBody>
                  <a:tcPr marL="9525" marR="9525" marT="9525" marB="0" anchor="b"/>
                </a:tc>
                <a:tc>
                  <a:txBody>
                    <a:bodyPr/>
                    <a:lstStyle/>
                    <a:p>
                      <a:pPr algn="ctr" fontAlgn="b"/>
                      <a:r>
                        <a:rPr lang="en-US" sz="1000" u="none" strike="noStrike" dirty="0">
                          <a:effectLst/>
                        </a:rPr>
                        <a:t>fall/winter</a:t>
                      </a:r>
                      <a:endParaRPr lang="en-US" sz="1000" b="0" i="0" u="none" strike="noStrike" dirty="0">
                        <a:effectLst/>
                        <a:latin typeface="Arial Unicode MS" panose="020B0604020202020204" pitchFamily="34" charset="-128"/>
                        <a:ea typeface="Arial Unicode MS" panose="020B0604020202020204" pitchFamily="34" charset="-128"/>
                      </a:endParaRPr>
                    </a:p>
                  </a:txBody>
                  <a:tcPr marL="9525" marR="9525" marT="9525" marB="0" anchor="b"/>
                </a:tc>
                <a:tc>
                  <a:txBody>
                    <a:bodyPr/>
                    <a:lstStyle/>
                    <a:p>
                      <a:pPr algn="ctr" fontAlgn="b"/>
                      <a:r>
                        <a:rPr lang="en-US" sz="1000" u="none" strike="noStrike">
                          <a:effectLst/>
                        </a:rPr>
                        <a:t>summer</a:t>
                      </a:r>
                      <a:endParaRPr lang="en-US" sz="1000" b="0" i="0" u="none" strike="noStrike">
                        <a:effectLst/>
                        <a:latin typeface="Arial Unicode MS" panose="020B0604020202020204" pitchFamily="34" charset="-128"/>
                        <a:ea typeface="Arial Unicode MS" panose="020B0604020202020204" pitchFamily="34" charset="-128"/>
                      </a:endParaRPr>
                    </a:p>
                  </a:txBody>
                  <a:tcPr marL="9525" marR="9525" marT="9525" marB="0" anchor="b"/>
                </a:tc>
                <a:extLst>
                  <a:ext uri="{0D108BD9-81ED-4DB2-BD59-A6C34878D82A}">
                    <a16:rowId xmlns:a16="http://schemas.microsoft.com/office/drawing/2014/main" val="2103208813"/>
                  </a:ext>
                </a:extLst>
              </a:tr>
              <a:tr h="218985">
                <a:tc>
                  <a:txBody>
                    <a:bodyPr/>
                    <a:lstStyle/>
                    <a:p>
                      <a:pPr algn="ctr" fontAlgn="b"/>
                      <a:r>
                        <a:rPr lang="en-US" sz="1000" u="none" strike="noStrike">
                          <a:effectLst/>
                        </a:rPr>
                        <a:t>Main Campus</a:t>
                      </a:r>
                      <a:endParaRPr lang="en-US" sz="1000" b="0" i="0" u="none" strike="noStrike">
                        <a:effectLst/>
                        <a:latin typeface="Arial Unicode MS" panose="020B0604020202020204" pitchFamily="34" charset="-128"/>
                        <a:ea typeface="Arial Unicode MS" panose="020B0604020202020204" pitchFamily="34" charset="-128"/>
                      </a:endParaRPr>
                    </a:p>
                  </a:txBody>
                  <a:tcPr marL="9525" marR="9525" marT="9525" marB="0" anchor="b"/>
                </a:tc>
                <a:tc>
                  <a:txBody>
                    <a:bodyPr/>
                    <a:lstStyle/>
                    <a:p>
                      <a:pPr algn="ctr" fontAlgn="b"/>
                      <a:r>
                        <a:rPr lang="en-US" sz="1000" u="none" strike="noStrike" dirty="0">
                          <a:effectLst/>
                        </a:rPr>
                        <a:t>Main</a:t>
                      </a:r>
                      <a:endParaRPr lang="en-US" sz="1000" b="0" i="0" u="none" strike="noStrike" dirty="0">
                        <a:effectLst/>
                        <a:latin typeface="Arial Unicode MS" panose="020B0604020202020204" pitchFamily="34" charset="-128"/>
                        <a:ea typeface="Arial Unicode MS" panose="020B0604020202020204" pitchFamily="34" charset="-128"/>
                      </a:endParaRPr>
                    </a:p>
                  </a:txBody>
                  <a:tcPr marL="9525" marR="9525" marT="9525" marB="0" anchor="b"/>
                </a:tc>
                <a:tc>
                  <a:txBody>
                    <a:bodyPr/>
                    <a:lstStyle/>
                    <a:p>
                      <a:pPr algn="ctr" fontAlgn="b"/>
                      <a:r>
                        <a:rPr lang="en-US" sz="1000" u="none" strike="noStrike">
                          <a:effectLst/>
                        </a:rPr>
                        <a:t>Main</a:t>
                      </a:r>
                      <a:endParaRPr lang="en-US" sz="1000" b="0" i="0" u="none" strike="noStrike">
                        <a:effectLst/>
                        <a:latin typeface="Arial Unicode MS" panose="020B0604020202020204" pitchFamily="34" charset="-128"/>
                        <a:ea typeface="Arial Unicode MS" panose="020B0604020202020204" pitchFamily="34" charset="-128"/>
                      </a:endParaRPr>
                    </a:p>
                  </a:txBody>
                  <a:tcPr marL="9525" marR="9525" marT="9525" marB="0" anchor="b"/>
                </a:tc>
                <a:extLst>
                  <a:ext uri="{0D108BD9-81ED-4DB2-BD59-A6C34878D82A}">
                    <a16:rowId xmlns:a16="http://schemas.microsoft.com/office/drawing/2014/main" val="3079821602"/>
                  </a:ext>
                </a:extLst>
              </a:tr>
              <a:tr h="218985">
                <a:tc>
                  <a:txBody>
                    <a:bodyPr/>
                    <a:lstStyle/>
                    <a:p>
                      <a:pPr algn="ctr" fontAlgn="b"/>
                      <a:r>
                        <a:rPr lang="en-US" sz="1000" u="none" strike="noStrike">
                          <a:effectLst/>
                        </a:rPr>
                        <a:t>Affiliated Colleges</a:t>
                      </a:r>
                      <a:endParaRPr lang="en-US" sz="1000" b="0" i="0" u="none" strike="noStrike">
                        <a:effectLst/>
                        <a:latin typeface="Arial Unicode MS" panose="020B0604020202020204" pitchFamily="34" charset="-128"/>
                        <a:ea typeface="Arial Unicode MS" panose="020B0604020202020204" pitchFamily="34" charset="-128"/>
                      </a:endParaRPr>
                    </a:p>
                  </a:txBody>
                  <a:tcPr marL="9525" marR="9525" marT="9525" marB="0" anchor="b"/>
                </a:tc>
                <a:tc>
                  <a:txBody>
                    <a:bodyPr/>
                    <a:lstStyle/>
                    <a:p>
                      <a:pPr algn="ctr" fontAlgn="b"/>
                      <a:r>
                        <a:rPr lang="en-US" sz="1000" u="none" strike="noStrike" dirty="0">
                          <a:effectLst/>
                        </a:rPr>
                        <a:t>Affiliate</a:t>
                      </a:r>
                      <a:endParaRPr lang="en-US" sz="1000" b="0" i="0" u="none" strike="noStrike" dirty="0">
                        <a:effectLst/>
                        <a:latin typeface="Arial Unicode MS" panose="020B0604020202020204" pitchFamily="34" charset="-128"/>
                        <a:ea typeface="Arial Unicode MS" panose="020B0604020202020204" pitchFamily="34" charset="-128"/>
                      </a:endParaRPr>
                    </a:p>
                  </a:txBody>
                  <a:tcPr marL="9525" marR="9525" marT="9525" marB="0" anchor="b"/>
                </a:tc>
                <a:tc>
                  <a:txBody>
                    <a:bodyPr/>
                    <a:lstStyle/>
                    <a:p>
                      <a:pPr algn="ctr" fontAlgn="b"/>
                      <a:r>
                        <a:rPr lang="en-US" sz="1000" u="none" strike="noStrike" dirty="0">
                          <a:effectLst/>
                        </a:rPr>
                        <a:t>Main</a:t>
                      </a:r>
                      <a:endParaRPr lang="en-US" sz="1000" b="0" i="0" u="none" strike="noStrike" dirty="0">
                        <a:effectLst/>
                        <a:latin typeface="Arial Unicode MS" panose="020B0604020202020204" pitchFamily="34" charset="-128"/>
                        <a:ea typeface="Arial Unicode MS" panose="020B0604020202020204" pitchFamily="34" charset="-128"/>
                      </a:endParaRPr>
                    </a:p>
                  </a:txBody>
                  <a:tcPr marL="9525" marR="9525" marT="9525" marB="0" anchor="b"/>
                </a:tc>
                <a:extLst>
                  <a:ext uri="{0D108BD9-81ED-4DB2-BD59-A6C34878D82A}">
                    <a16:rowId xmlns:a16="http://schemas.microsoft.com/office/drawing/2014/main" val="603431660"/>
                  </a:ext>
                </a:extLst>
              </a:tr>
            </a:tbl>
          </a:graphicData>
        </a:graphic>
      </p:graphicFrame>
    </p:spTree>
    <p:extLst>
      <p:ext uri="{BB962C8B-B14F-4D97-AF65-F5344CB8AC3E}">
        <p14:creationId xmlns:p14="http://schemas.microsoft.com/office/powerpoint/2010/main" val="2605208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45000" sy="45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7838" y="5007664"/>
            <a:ext cx="5829300" cy="1463040"/>
          </a:xfrm>
          <a:solidFill>
            <a:schemeClr val="bg1"/>
          </a:solidFill>
          <a:effectLst>
            <a:softEdge rad="127000"/>
          </a:effectLst>
        </p:spPr>
        <p:txBody>
          <a:bodyPr/>
          <a:lstStyle/>
          <a:p>
            <a:pPr algn="ctr"/>
            <a:r>
              <a:rPr lang="en-US" dirty="0" smtClean="0"/>
              <a:t>Questions??</a:t>
            </a:r>
            <a:endParaRPr lang="en-US" dirty="0"/>
          </a:p>
        </p:txBody>
      </p:sp>
      <p:sp>
        <p:nvSpPr>
          <p:cNvPr id="3" name="Footer Placeholder 2"/>
          <p:cNvSpPr>
            <a:spLocks noGrp="1"/>
          </p:cNvSpPr>
          <p:nvPr>
            <p:ph type="ftr" sz="quarter" idx="11"/>
          </p:nvPr>
        </p:nvSpPr>
        <p:spPr/>
        <p:txBody>
          <a:bodyPr/>
          <a:lstStyle/>
          <a:p>
            <a:r>
              <a:rPr lang="en-US" dirty="0"/>
              <a:t>Canada Alliance   5-7 November 2017</a:t>
            </a:r>
          </a:p>
        </p:txBody>
      </p:sp>
      <p:pic>
        <p:nvPicPr>
          <p:cNvPr id="1030" name="Picture 6" descr="C:\Users\marshsh\AppData\Local\Temp\SNAGHTML704de7e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132" y="1138843"/>
            <a:ext cx="4813004" cy="342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902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5111"/>
            <a:ext cx="9144000" cy="1784525"/>
          </a:xfrm>
          <a:prstGeom prst="rect">
            <a:avLst/>
          </a:prstGeom>
          <a:solidFill>
            <a:srgbClr val="B4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presenters</a:t>
            </a:r>
          </a:p>
        </p:txBody>
      </p:sp>
      <p:sp>
        <p:nvSpPr>
          <p:cNvPr id="3" name="Text Placeholder 2"/>
          <p:cNvSpPr>
            <a:spLocks noGrp="1"/>
          </p:cNvSpPr>
          <p:nvPr>
            <p:ph type="body" idx="1"/>
          </p:nvPr>
        </p:nvSpPr>
        <p:spPr>
          <a:xfrm>
            <a:off x="674647" y="4378902"/>
            <a:ext cx="3566160" cy="822960"/>
          </a:xfrm>
        </p:spPr>
        <p:txBody>
          <a:bodyPr/>
          <a:lstStyle/>
          <a:p>
            <a:r>
              <a:rPr lang="en-US" dirty="0" smtClean="0"/>
              <a:t>Tina Obediah</a:t>
            </a:r>
            <a:endParaRPr lang="en-US" dirty="0"/>
          </a:p>
        </p:txBody>
      </p:sp>
      <p:sp>
        <p:nvSpPr>
          <p:cNvPr id="4" name="Content Placeholder 3"/>
          <p:cNvSpPr>
            <a:spLocks noGrp="1"/>
          </p:cNvSpPr>
          <p:nvPr>
            <p:ph sz="half" idx="2"/>
          </p:nvPr>
        </p:nvSpPr>
        <p:spPr>
          <a:xfrm>
            <a:off x="674647" y="5024536"/>
            <a:ext cx="3566160" cy="1446168"/>
          </a:xfrm>
        </p:spPr>
        <p:txBody>
          <a:bodyPr>
            <a:normAutofit/>
          </a:bodyPr>
          <a:lstStyle/>
          <a:p>
            <a:r>
              <a:rPr lang="en-US" sz="1800" dirty="0" smtClean="0"/>
              <a:t>Manager, Financial Aid Systems</a:t>
            </a:r>
            <a:endParaRPr lang="en-US" sz="1800" dirty="0"/>
          </a:p>
          <a:p>
            <a:r>
              <a:rPr lang="en-US" sz="1800" dirty="0" smtClean="0"/>
              <a:t>University of Waterloo</a:t>
            </a:r>
            <a:endParaRPr lang="en-US" sz="1800" dirty="0"/>
          </a:p>
          <a:p>
            <a:r>
              <a:rPr lang="en-US" sz="1800" dirty="0" smtClean="0"/>
              <a:t>tobediah@uwaterloo.ca</a:t>
            </a:r>
            <a:endParaRPr lang="en-US" sz="1800" dirty="0"/>
          </a:p>
        </p:txBody>
      </p:sp>
      <p:sp>
        <p:nvSpPr>
          <p:cNvPr id="5" name="Text Placeholder 4"/>
          <p:cNvSpPr>
            <a:spLocks noGrp="1"/>
          </p:cNvSpPr>
          <p:nvPr>
            <p:ph type="body" sz="quarter" idx="3"/>
          </p:nvPr>
        </p:nvSpPr>
        <p:spPr>
          <a:xfrm>
            <a:off x="5845247" y="2225748"/>
            <a:ext cx="2590454" cy="822960"/>
          </a:xfrm>
        </p:spPr>
        <p:txBody>
          <a:bodyPr/>
          <a:lstStyle/>
          <a:p>
            <a:r>
              <a:rPr lang="en-US" dirty="0" smtClean="0"/>
              <a:t>Kathy Hokum</a:t>
            </a:r>
            <a:endParaRPr lang="en-US" dirty="0"/>
          </a:p>
        </p:txBody>
      </p:sp>
      <p:sp>
        <p:nvSpPr>
          <p:cNvPr id="6" name="Content Placeholder 5"/>
          <p:cNvSpPr>
            <a:spLocks noGrp="1"/>
          </p:cNvSpPr>
          <p:nvPr>
            <p:ph sz="quarter" idx="4"/>
          </p:nvPr>
        </p:nvSpPr>
        <p:spPr>
          <a:xfrm>
            <a:off x="5845247" y="2877802"/>
            <a:ext cx="3182375" cy="1446168"/>
          </a:xfrm>
        </p:spPr>
        <p:txBody>
          <a:bodyPr/>
          <a:lstStyle/>
          <a:p>
            <a:r>
              <a:rPr lang="en-US" sz="1800" dirty="0" smtClean="0"/>
              <a:t>Technical Business Analyst</a:t>
            </a:r>
            <a:endParaRPr lang="en-US" sz="1800" dirty="0"/>
          </a:p>
          <a:p>
            <a:r>
              <a:rPr lang="en-US" sz="1800" dirty="0" smtClean="0"/>
              <a:t>Fleming College</a:t>
            </a:r>
            <a:endParaRPr lang="en-US" sz="1800" dirty="0"/>
          </a:p>
          <a:p>
            <a:r>
              <a:rPr lang="en-US" sz="1800" dirty="0"/>
              <a:t>k</a:t>
            </a:r>
            <a:r>
              <a:rPr lang="en-US" sz="1800" dirty="0" smtClean="0"/>
              <a:t>athy.hokum@flemingcollege.ca</a:t>
            </a:r>
            <a:endParaRPr lang="en-US" sz="1800" dirty="0"/>
          </a:p>
          <a:p>
            <a:endParaRPr lang="en-US" dirty="0"/>
          </a:p>
        </p:txBody>
      </p:sp>
      <p:sp>
        <p:nvSpPr>
          <p:cNvPr id="7" name="Content Placeholder 3"/>
          <p:cNvSpPr txBox="1">
            <a:spLocks/>
          </p:cNvSpPr>
          <p:nvPr/>
        </p:nvSpPr>
        <p:spPr>
          <a:xfrm>
            <a:off x="768096" y="4413956"/>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endParaRPr lang="en-US" sz="1600" dirty="0"/>
          </a:p>
        </p:txBody>
      </p:sp>
      <p:sp>
        <p:nvSpPr>
          <p:cNvPr id="8" name="Content Placeholder 3"/>
          <p:cNvSpPr txBox="1">
            <a:spLocks/>
          </p:cNvSpPr>
          <p:nvPr/>
        </p:nvSpPr>
        <p:spPr>
          <a:xfrm>
            <a:off x="4491990" y="4413956"/>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endParaRPr lang="en-US" sz="1600" dirty="0"/>
          </a:p>
        </p:txBody>
      </p:sp>
      <p:sp>
        <p:nvSpPr>
          <p:cNvPr id="10" name="Footer Placeholder 9"/>
          <p:cNvSpPr>
            <a:spLocks noGrp="1"/>
          </p:cNvSpPr>
          <p:nvPr>
            <p:ph type="ftr" sz="quarter" idx="11"/>
          </p:nvPr>
        </p:nvSpPr>
        <p:spPr/>
        <p:txBody>
          <a:bodyPr/>
          <a:lstStyle/>
          <a:p>
            <a:r>
              <a:rPr lang="en-US" dirty="0"/>
              <a:t>Canada Alliance   5-7 November 2017</a:t>
            </a:r>
          </a:p>
        </p:txBody>
      </p:sp>
      <p:sp>
        <p:nvSpPr>
          <p:cNvPr id="11" name="Content Placeholder 3"/>
          <p:cNvSpPr txBox="1">
            <a:spLocks/>
          </p:cNvSpPr>
          <p:nvPr/>
        </p:nvSpPr>
        <p:spPr>
          <a:xfrm>
            <a:off x="4743173" y="4976024"/>
            <a:ext cx="3566160"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1800" dirty="0" smtClean="0"/>
              <a:t>Associate Registrar, Student Financial Services</a:t>
            </a:r>
          </a:p>
          <a:p>
            <a:r>
              <a:rPr lang="en-US" sz="1800" dirty="0" smtClean="0"/>
              <a:t>Western University</a:t>
            </a:r>
          </a:p>
          <a:p>
            <a:r>
              <a:rPr lang="en-US" sz="1800" dirty="0" smtClean="0"/>
              <a:t>vsarkany@uwo.ca</a:t>
            </a:r>
            <a:endParaRPr lang="en-US" sz="1800" dirty="0"/>
          </a:p>
        </p:txBody>
      </p:sp>
      <p:sp>
        <p:nvSpPr>
          <p:cNvPr id="12" name="Content Placeholder 3"/>
          <p:cNvSpPr txBox="1">
            <a:spLocks/>
          </p:cNvSpPr>
          <p:nvPr/>
        </p:nvSpPr>
        <p:spPr>
          <a:xfrm>
            <a:off x="359179" y="2877802"/>
            <a:ext cx="2464085" cy="1446168"/>
          </a:xfrm>
          <a:prstGeom prst="rect">
            <a:avLst/>
          </a:prstGeom>
        </p:spPr>
        <p:txBody>
          <a:bodyPr vert="horz" lIns="45720" tIns="45720" rIns="45720" bIns="45720" rtlCol="0">
            <a:normAutofit/>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1800" dirty="0" smtClean="0"/>
              <a:t>Business Systems Analyst</a:t>
            </a:r>
          </a:p>
          <a:p>
            <a:r>
              <a:rPr lang="en-US" sz="1800" dirty="0" smtClean="0"/>
              <a:t>McMaster University</a:t>
            </a:r>
          </a:p>
          <a:p>
            <a:r>
              <a:rPr lang="en-US" sz="1800" dirty="0" smtClean="0"/>
              <a:t>marshsh@mcmaster.ca</a:t>
            </a:r>
            <a:endParaRPr lang="en-US" sz="1800" dirty="0"/>
          </a:p>
        </p:txBody>
      </p:sp>
      <p:sp>
        <p:nvSpPr>
          <p:cNvPr id="13" name="Text Placeholder 2"/>
          <p:cNvSpPr txBox="1">
            <a:spLocks/>
          </p:cNvSpPr>
          <p:nvPr/>
        </p:nvSpPr>
        <p:spPr>
          <a:xfrm>
            <a:off x="4743173" y="4353976"/>
            <a:ext cx="3566160" cy="822960"/>
          </a:xfrm>
          <a:prstGeom prst="rect">
            <a:avLst/>
          </a:prstGeom>
        </p:spPr>
        <p:txBody>
          <a:bodyPr vert="horz" lIns="137160" tIns="45720" rIns="137160" bIns="45720" rtlCol="0" anchor="ctr">
            <a:normAutofit/>
          </a:bodyPr>
          <a:lstStyle>
            <a:lvl1pPr marL="0" indent="0" algn="l" defTabSz="914377" rtl="0" eaLnBrk="1" latinLnBrk="0" hangingPunct="1">
              <a:lnSpc>
                <a:spcPct val="90000"/>
              </a:lnSpc>
              <a:spcBef>
                <a:spcPts val="0"/>
              </a:spcBef>
              <a:spcAft>
                <a:spcPts val="0"/>
              </a:spcAft>
              <a:buClr>
                <a:schemeClr val="accent2"/>
              </a:buClr>
              <a:buSzPct val="100000"/>
              <a:buFont typeface="Tw Cen MT" panose="020B0602020104020603" pitchFamily="34" charset="0"/>
              <a:buNone/>
              <a:defRPr sz="2200" b="0" kern="1200" cap="none" baseline="0">
                <a:solidFill>
                  <a:schemeClr val="accent2">
                    <a:lumMod val="75000"/>
                  </a:schemeClr>
                </a:solidFill>
                <a:latin typeface="+mn-lt"/>
                <a:ea typeface="+mn-ea"/>
                <a:cs typeface="+mn-cs"/>
              </a:defRPr>
            </a:lvl1pPr>
            <a:lvl2pPr marL="457189" indent="0" algn="l" defTabSz="914377" rtl="0" eaLnBrk="1" latinLnBrk="0" hangingPunct="1">
              <a:lnSpc>
                <a:spcPct val="90000"/>
              </a:lnSpc>
              <a:spcBef>
                <a:spcPts val="200"/>
              </a:spcBef>
              <a:spcAft>
                <a:spcPts val="400"/>
              </a:spcAft>
              <a:buClr>
                <a:schemeClr val="accent2"/>
              </a:buClr>
              <a:buFont typeface="Wingdings 3" pitchFamily="18" charset="2"/>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200"/>
              </a:spcBef>
              <a:spcAft>
                <a:spcPts val="400"/>
              </a:spcAft>
              <a:buClr>
                <a:schemeClr val="accent2"/>
              </a:buClr>
              <a:buFont typeface="Wingdings 3" pitchFamily="18" charset="2"/>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9pPr>
          </a:lstStyle>
          <a:p>
            <a:r>
              <a:rPr lang="en-US" dirty="0" smtClean="0"/>
              <a:t>Valerie Sarkany</a:t>
            </a:r>
            <a:endParaRPr lang="en-US" dirty="0"/>
          </a:p>
        </p:txBody>
      </p:sp>
      <p:sp>
        <p:nvSpPr>
          <p:cNvPr id="14" name="Text Placeholder 2"/>
          <p:cNvSpPr txBox="1">
            <a:spLocks/>
          </p:cNvSpPr>
          <p:nvPr/>
        </p:nvSpPr>
        <p:spPr>
          <a:xfrm>
            <a:off x="277645" y="2243055"/>
            <a:ext cx="3566160" cy="788347"/>
          </a:xfrm>
          <a:prstGeom prst="rect">
            <a:avLst/>
          </a:prstGeom>
        </p:spPr>
        <p:txBody>
          <a:bodyPr vert="horz" lIns="137160" tIns="45720" rIns="137160" bIns="45720" rtlCol="0" anchor="ctr">
            <a:normAutofit/>
          </a:bodyPr>
          <a:lstStyle>
            <a:lvl1pPr marL="0" indent="0" algn="l" defTabSz="914377" rtl="0" eaLnBrk="1" latinLnBrk="0" hangingPunct="1">
              <a:lnSpc>
                <a:spcPct val="90000"/>
              </a:lnSpc>
              <a:spcBef>
                <a:spcPts val="0"/>
              </a:spcBef>
              <a:spcAft>
                <a:spcPts val="0"/>
              </a:spcAft>
              <a:buClr>
                <a:schemeClr val="accent2"/>
              </a:buClr>
              <a:buSzPct val="100000"/>
              <a:buFont typeface="Tw Cen MT" panose="020B0602020104020603" pitchFamily="34" charset="0"/>
              <a:buNone/>
              <a:defRPr sz="2200" b="0" kern="1200" cap="none" baseline="0">
                <a:solidFill>
                  <a:schemeClr val="accent2">
                    <a:lumMod val="75000"/>
                  </a:schemeClr>
                </a:solidFill>
                <a:latin typeface="+mn-lt"/>
                <a:ea typeface="+mn-ea"/>
                <a:cs typeface="+mn-cs"/>
              </a:defRPr>
            </a:lvl1pPr>
            <a:lvl2pPr marL="457189" indent="0" algn="l" defTabSz="914377" rtl="0" eaLnBrk="1" latinLnBrk="0" hangingPunct="1">
              <a:lnSpc>
                <a:spcPct val="90000"/>
              </a:lnSpc>
              <a:spcBef>
                <a:spcPts val="200"/>
              </a:spcBef>
              <a:spcAft>
                <a:spcPts val="400"/>
              </a:spcAft>
              <a:buClr>
                <a:schemeClr val="accent2"/>
              </a:buClr>
              <a:buFont typeface="Wingdings 3" pitchFamily="18" charset="2"/>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200"/>
              </a:spcBef>
              <a:spcAft>
                <a:spcPts val="400"/>
              </a:spcAft>
              <a:buClr>
                <a:schemeClr val="accent2"/>
              </a:buClr>
              <a:buFont typeface="Wingdings 3" pitchFamily="18" charset="2"/>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9pPr>
          </a:lstStyle>
          <a:p>
            <a:r>
              <a:rPr lang="en-US" dirty="0" smtClean="0"/>
              <a:t>Shirley Marshall</a:t>
            </a:r>
            <a:endParaRPr lang="en-US" dirty="0"/>
          </a:p>
        </p:txBody>
      </p:sp>
      <p:sp>
        <p:nvSpPr>
          <p:cNvPr id="15" name="Text Placeholder 2"/>
          <p:cNvSpPr txBox="1">
            <a:spLocks/>
          </p:cNvSpPr>
          <p:nvPr/>
        </p:nvSpPr>
        <p:spPr>
          <a:xfrm>
            <a:off x="3131958" y="2252726"/>
            <a:ext cx="2404595" cy="788347"/>
          </a:xfrm>
          <a:prstGeom prst="rect">
            <a:avLst/>
          </a:prstGeom>
        </p:spPr>
        <p:txBody>
          <a:bodyPr vert="horz" lIns="137160" tIns="45720" rIns="137160" bIns="45720" rtlCol="0" anchor="ctr">
            <a:normAutofit/>
          </a:bodyPr>
          <a:lstStyle>
            <a:lvl1pPr marL="0" indent="0" algn="l" defTabSz="914377" rtl="0" eaLnBrk="1" latinLnBrk="0" hangingPunct="1">
              <a:lnSpc>
                <a:spcPct val="90000"/>
              </a:lnSpc>
              <a:spcBef>
                <a:spcPts val="0"/>
              </a:spcBef>
              <a:spcAft>
                <a:spcPts val="0"/>
              </a:spcAft>
              <a:buClr>
                <a:schemeClr val="accent2"/>
              </a:buClr>
              <a:buSzPct val="100000"/>
              <a:buFont typeface="Tw Cen MT" panose="020B0602020104020603" pitchFamily="34" charset="0"/>
              <a:buNone/>
              <a:defRPr sz="2200" b="0" kern="1200" cap="none" baseline="0">
                <a:solidFill>
                  <a:schemeClr val="accent2">
                    <a:lumMod val="75000"/>
                  </a:schemeClr>
                </a:solidFill>
                <a:latin typeface="+mn-lt"/>
                <a:ea typeface="+mn-ea"/>
                <a:cs typeface="+mn-cs"/>
              </a:defRPr>
            </a:lvl1pPr>
            <a:lvl2pPr marL="457189" indent="0" algn="l" defTabSz="914377" rtl="0" eaLnBrk="1" latinLnBrk="0" hangingPunct="1">
              <a:lnSpc>
                <a:spcPct val="90000"/>
              </a:lnSpc>
              <a:spcBef>
                <a:spcPts val="200"/>
              </a:spcBef>
              <a:spcAft>
                <a:spcPts val="400"/>
              </a:spcAft>
              <a:buClr>
                <a:schemeClr val="accent2"/>
              </a:buClr>
              <a:buFont typeface="Wingdings 3" pitchFamily="18" charset="2"/>
              <a:buNone/>
              <a:defRPr sz="2000" b="1" kern="1200">
                <a:solidFill>
                  <a:schemeClr val="tx1"/>
                </a:solidFill>
                <a:latin typeface="+mn-lt"/>
                <a:ea typeface="+mn-ea"/>
                <a:cs typeface="+mn-cs"/>
              </a:defRPr>
            </a:lvl2pPr>
            <a:lvl3pPr marL="914377" indent="0" algn="l" defTabSz="914377" rtl="0" eaLnBrk="1" latinLnBrk="0" hangingPunct="1">
              <a:lnSpc>
                <a:spcPct val="90000"/>
              </a:lnSpc>
              <a:spcBef>
                <a:spcPts val="200"/>
              </a:spcBef>
              <a:spcAft>
                <a:spcPts val="400"/>
              </a:spcAft>
              <a:buClr>
                <a:schemeClr val="accent2"/>
              </a:buClr>
              <a:buFont typeface="Wingdings 3" pitchFamily="18" charset="2"/>
              <a:buNone/>
              <a:defRPr sz="1800" b="1" kern="1200">
                <a:solidFill>
                  <a:schemeClr val="tx1"/>
                </a:solidFill>
                <a:latin typeface="+mn-lt"/>
                <a:ea typeface="+mn-ea"/>
                <a:cs typeface="+mn-cs"/>
              </a:defRPr>
            </a:lvl3pPr>
            <a:lvl4pPr marL="1371566"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4pPr>
            <a:lvl5pPr marL="1828754"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5pPr>
            <a:lvl6pPr marL="2285943"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6pPr>
            <a:lvl7pPr marL="2743131"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7pPr>
            <a:lvl8pPr marL="3200320"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8pPr>
            <a:lvl9pPr marL="3657509" indent="0" algn="l" defTabSz="914377" rtl="0" eaLnBrk="1" latinLnBrk="0" hangingPunct="1">
              <a:lnSpc>
                <a:spcPct val="90000"/>
              </a:lnSpc>
              <a:spcBef>
                <a:spcPts val="200"/>
              </a:spcBef>
              <a:spcAft>
                <a:spcPts val="400"/>
              </a:spcAft>
              <a:buClr>
                <a:schemeClr val="accent2"/>
              </a:buClr>
              <a:buFont typeface="Wingdings 3" pitchFamily="18" charset="2"/>
              <a:buNone/>
              <a:defRPr sz="1600" b="1" kern="1200">
                <a:solidFill>
                  <a:schemeClr val="tx1"/>
                </a:solidFill>
                <a:latin typeface="+mn-lt"/>
                <a:ea typeface="+mn-ea"/>
                <a:cs typeface="+mn-cs"/>
              </a:defRPr>
            </a:lvl9pPr>
          </a:lstStyle>
          <a:p>
            <a:r>
              <a:rPr lang="en-US" dirty="0" smtClean="0"/>
              <a:t>Sandy McFadden</a:t>
            </a:r>
            <a:endParaRPr lang="en-US" dirty="0"/>
          </a:p>
        </p:txBody>
      </p:sp>
      <p:sp>
        <p:nvSpPr>
          <p:cNvPr id="16" name="Content Placeholder 3"/>
          <p:cNvSpPr txBox="1">
            <a:spLocks/>
          </p:cNvSpPr>
          <p:nvPr/>
        </p:nvSpPr>
        <p:spPr>
          <a:xfrm>
            <a:off x="3076220" y="2877802"/>
            <a:ext cx="2933882" cy="1446168"/>
          </a:xfrm>
          <a:prstGeom prst="rect">
            <a:avLst/>
          </a:prstGeom>
        </p:spPr>
        <p:txBody>
          <a:bodyPr vert="horz" lIns="45720" tIns="45720" rIns="45720" bIns="45720" rtlCol="0">
            <a:normAutofit fontScale="92500"/>
          </a:bodyPr>
          <a:lstStyle>
            <a:lvl1pPr marL="91440" indent="-91440" algn="l" defTabSz="914377"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600" kern="1200">
                <a:solidFill>
                  <a:schemeClr val="tx1"/>
                </a:solidFill>
                <a:latin typeface="+mn-lt"/>
                <a:ea typeface="+mn-ea"/>
                <a:cs typeface="+mn-cs"/>
              </a:defRPr>
            </a:lvl2pPr>
            <a:lvl3pPr marL="4480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3pPr>
            <a:lvl4pPr marL="59436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4pPr>
            <a:lvl5pPr marL="77724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5pPr>
            <a:lvl6pPr marL="914400"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6pPr>
            <a:lvl7pPr marL="1060704"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7pPr>
            <a:lvl8pPr marL="1216152"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8pPr>
            <a:lvl9pPr marL="1362456" indent="-137157" algn="l" defTabSz="914377" rtl="0" eaLnBrk="1" latinLnBrk="0" hangingPunct="1">
              <a:lnSpc>
                <a:spcPct val="90000"/>
              </a:lnSpc>
              <a:spcBef>
                <a:spcPts val="200"/>
              </a:spcBef>
              <a:spcAft>
                <a:spcPts val="400"/>
              </a:spcAft>
              <a:buClr>
                <a:schemeClr val="accent2"/>
              </a:buClr>
              <a:buFont typeface="Wingdings 3" pitchFamily="18" charset="2"/>
              <a:buChar char=""/>
              <a:defRPr sz="1200" kern="1200">
                <a:solidFill>
                  <a:schemeClr val="tx1"/>
                </a:solidFill>
                <a:latin typeface="+mn-lt"/>
                <a:ea typeface="+mn-ea"/>
                <a:cs typeface="+mn-cs"/>
              </a:defRPr>
            </a:lvl9pPr>
          </a:lstStyle>
          <a:p>
            <a:r>
              <a:rPr lang="en-US" sz="1800" dirty="0" smtClean="0"/>
              <a:t>Manager, </a:t>
            </a:r>
            <a:r>
              <a:rPr lang="en-US" sz="1900" dirty="0" smtClean="0"/>
              <a:t>Student</a:t>
            </a:r>
            <a:r>
              <a:rPr lang="en-US" sz="1800" dirty="0" smtClean="0"/>
              <a:t> Awards Office</a:t>
            </a:r>
          </a:p>
          <a:p>
            <a:r>
              <a:rPr lang="en-US" sz="1900" dirty="0" smtClean="0"/>
              <a:t>Queen’s University</a:t>
            </a:r>
          </a:p>
          <a:p>
            <a:r>
              <a:rPr lang="en-US" sz="1900" dirty="0"/>
              <a:t>s</a:t>
            </a:r>
            <a:r>
              <a:rPr lang="en-US" sz="1900" dirty="0" smtClean="0"/>
              <a:t>andy.mcfadden@queensu.ca</a:t>
            </a:r>
            <a:endParaRPr lang="en-US" sz="1900" dirty="0"/>
          </a:p>
        </p:txBody>
      </p:sp>
    </p:spTree>
    <p:extLst>
      <p:ext uri="{BB962C8B-B14F-4D97-AF65-F5344CB8AC3E}">
        <p14:creationId xmlns:p14="http://schemas.microsoft.com/office/powerpoint/2010/main" val="8292749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078" y="4739158"/>
            <a:ext cx="1905000" cy="1905000"/>
          </a:xfrm>
          <a:prstGeom prst="rect">
            <a:avLst/>
          </a:prstGeom>
        </p:spPr>
      </p:pic>
      <p:sp>
        <p:nvSpPr>
          <p:cNvPr id="3" name="Footer Placeholder 2"/>
          <p:cNvSpPr>
            <a:spLocks noGrp="1"/>
          </p:cNvSpPr>
          <p:nvPr>
            <p:ph type="ftr" sz="quarter" idx="11"/>
          </p:nvPr>
        </p:nvSpPr>
        <p:spPr/>
        <p:txBody>
          <a:bodyPr/>
          <a:lstStyle/>
          <a:p>
            <a:r>
              <a:rPr lang="en-US" dirty="0"/>
              <a:t>Canada Alliance   5-7 November 2017</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4234"/>
            <a:ext cx="9144000" cy="320915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9663" y="741178"/>
            <a:ext cx="1929084" cy="1593326"/>
          </a:xfrm>
          <a:prstGeom prst="rect">
            <a:avLst/>
          </a:prstGeom>
        </p:spPr>
      </p:pic>
    </p:spTree>
    <p:extLst>
      <p:ext uri="{BB962C8B-B14F-4D97-AF65-F5344CB8AC3E}">
        <p14:creationId xmlns:p14="http://schemas.microsoft.com/office/powerpoint/2010/main" val="2539183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sz="half" idx="1"/>
          </p:nvPr>
        </p:nvSpPr>
        <p:spPr>
          <a:xfrm>
            <a:off x="768096" y="2041644"/>
            <a:ext cx="4078224" cy="4522124"/>
          </a:xfrm>
        </p:spPr>
        <p:txBody>
          <a:bodyPr>
            <a:normAutofit fontScale="92500" lnSpcReduction="10000"/>
          </a:bodyPr>
          <a:lstStyle/>
          <a:p>
            <a:pPr>
              <a:buFont typeface="Arial" panose="020B0604020202020204" pitchFamily="34" charset="0"/>
              <a:buChar char="•"/>
            </a:pPr>
            <a:r>
              <a:rPr lang="en-US" dirty="0" smtClean="0"/>
              <a:t> Term vs. Academic Year</a:t>
            </a:r>
          </a:p>
          <a:p>
            <a:pPr>
              <a:buFont typeface="Arial" panose="020B0604020202020204" pitchFamily="34" charset="0"/>
              <a:buChar char="•"/>
            </a:pPr>
            <a:r>
              <a:rPr lang="en-US" dirty="0"/>
              <a:t> </a:t>
            </a:r>
            <a:r>
              <a:rPr lang="en-US" dirty="0" smtClean="0"/>
              <a:t>Potential student confusion about “Net Tuition” figure – is that what I owe?</a:t>
            </a:r>
          </a:p>
          <a:p>
            <a:pPr>
              <a:buFont typeface="Arial" panose="020B0604020202020204" pitchFamily="34" charset="0"/>
              <a:buChar char="•"/>
            </a:pPr>
            <a:r>
              <a:rPr lang="en-US" dirty="0"/>
              <a:t> </a:t>
            </a:r>
            <a:r>
              <a:rPr lang="en-US" dirty="0" smtClean="0"/>
              <a:t>When to show Pending OSAP?  Soon vs. accurate</a:t>
            </a:r>
          </a:p>
          <a:p>
            <a:pPr>
              <a:buFont typeface="Arial" panose="020B0604020202020204" pitchFamily="34" charset="0"/>
              <a:buChar char="•"/>
            </a:pPr>
            <a:r>
              <a:rPr lang="en-US" dirty="0" smtClean="0"/>
              <a:t> Display of Pending OSAP for students who are not remitting or have paid their account?</a:t>
            </a:r>
          </a:p>
          <a:p>
            <a:pPr>
              <a:buFont typeface="Arial" panose="020B0604020202020204" pitchFamily="34" charset="0"/>
              <a:buChar char="•"/>
            </a:pPr>
            <a:r>
              <a:rPr lang="en-US" dirty="0"/>
              <a:t> </a:t>
            </a:r>
            <a:r>
              <a:rPr lang="en-US" dirty="0" smtClean="0"/>
              <a:t>System performance - If we create a PDF version, will it affect performance?</a:t>
            </a:r>
          </a:p>
          <a:p>
            <a:pPr>
              <a:buFont typeface="Arial" panose="020B0604020202020204" pitchFamily="34" charset="0"/>
              <a:buChar char="•"/>
            </a:pPr>
            <a:r>
              <a:rPr lang="en-US" dirty="0"/>
              <a:t> </a:t>
            </a:r>
            <a:r>
              <a:rPr lang="en-US" dirty="0" smtClean="0"/>
              <a:t>Challenges with setting up payment files with NSLDS</a:t>
            </a:r>
          </a:p>
          <a:p>
            <a:pPr>
              <a:buFont typeface="Arial" panose="020B0604020202020204" pitchFamily="34" charset="0"/>
              <a:buChar char="•"/>
            </a:pPr>
            <a:r>
              <a:rPr lang="en-US" dirty="0" smtClean="0"/>
              <a:t> Communication!</a:t>
            </a:r>
            <a:endParaRPr lang="en-US" dirty="0"/>
          </a:p>
        </p:txBody>
      </p:sp>
      <p:sp>
        <p:nvSpPr>
          <p:cNvPr id="4" name="Footer Placeholder 3"/>
          <p:cNvSpPr>
            <a:spLocks noGrp="1"/>
          </p:cNvSpPr>
          <p:nvPr>
            <p:ph type="ftr" sz="quarter" idx="11"/>
          </p:nvPr>
        </p:nvSpPr>
        <p:spPr/>
        <p:txBody>
          <a:bodyPr/>
          <a:lstStyle/>
          <a:p>
            <a:r>
              <a:rPr lang="en-US" dirty="0"/>
              <a:t>Canada Alliance   5-7 November 2017</a:t>
            </a:r>
          </a:p>
        </p:txBody>
      </p:sp>
      <p:sp>
        <p:nvSpPr>
          <p:cNvPr id="7" name="AutoShape 2" descr="Image result for think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Content Placeholder 8"/>
          <p:cNvPicPr>
            <a:picLocks noGrp="1" noChangeAspect="1"/>
          </p:cNvPicPr>
          <p:nvPr>
            <p:ph sz="half" idx="2"/>
          </p:nvPr>
        </p:nvPicPr>
        <p:blipFill>
          <a:blip r:embed="rId2"/>
          <a:stretch>
            <a:fillRect/>
          </a:stretch>
        </p:blipFill>
        <p:spPr>
          <a:xfrm>
            <a:off x="5556682" y="1886989"/>
            <a:ext cx="2401434" cy="2695950"/>
          </a:xfrm>
          <a:prstGeom prst="rect">
            <a:avLst/>
          </a:prstGeom>
        </p:spPr>
      </p:pic>
    </p:spTree>
    <p:extLst>
      <p:ext uri="{BB962C8B-B14F-4D97-AF65-F5344CB8AC3E}">
        <p14:creationId xmlns:p14="http://schemas.microsoft.com/office/powerpoint/2010/main" val="437001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sz="half" idx="1"/>
          </p:nvPr>
        </p:nvSpPr>
        <p:spPr>
          <a:xfrm>
            <a:off x="768096" y="1932728"/>
            <a:ext cx="4435671" cy="4703380"/>
          </a:xfrm>
        </p:spPr>
        <p:txBody>
          <a:bodyPr>
            <a:normAutofit fontScale="92500" lnSpcReduction="10000"/>
          </a:bodyPr>
          <a:lstStyle/>
          <a:p>
            <a:pPr>
              <a:buFont typeface="Arial" panose="020B0604020202020204" pitchFamily="34" charset="0"/>
              <a:buChar char="•"/>
            </a:pPr>
            <a:r>
              <a:rPr lang="en-US" dirty="0" smtClean="0"/>
              <a:t> Separate “Net Tuition” message from actual Student Account</a:t>
            </a:r>
          </a:p>
          <a:p>
            <a:pPr>
              <a:buFont typeface="Arial" panose="020B0604020202020204" pitchFamily="34" charset="0"/>
              <a:buChar char="•"/>
            </a:pPr>
            <a:r>
              <a:rPr lang="en-US" dirty="0"/>
              <a:t> </a:t>
            </a:r>
            <a:r>
              <a:rPr lang="en-US" dirty="0" smtClean="0"/>
              <a:t>Use the Net Bill directive to affect a positive change in the Student Account view that students see</a:t>
            </a:r>
          </a:p>
          <a:p>
            <a:pPr>
              <a:buFont typeface="Arial" panose="020B0604020202020204" pitchFamily="34" charset="0"/>
              <a:buChar char="•"/>
            </a:pPr>
            <a:r>
              <a:rPr lang="en-US" dirty="0" smtClean="0"/>
              <a:t> Show Pending OSAP as soon as the Net Cost file is available and Tuition has been applied to the Student Account</a:t>
            </a:r>
          </a:p>
          <a:p>
            <a:pPr>
              <a:buFont typeface="Arial" panose="020B0604020202020204" pitchFamily="34" charset="0"/>
              <a:buChar char="•"/>
            </a:pPr>
            <a:r>
              <a:rPr lang="en-US" dirty="0" smtClean="0"/>
              <a:t> Show Pending OSAP to all students even if $0 is being remitted, to ensure student knows how much can be expected</a:t>
            </a:r>
          </a:p>
          <a:p>
            <a:pPr>
              <a:buFont typeface="Arial" panose="020B0604020202020204" pitchFamily="34" charset="0"/>
              <a:buChar char="•"/>
            </a:pPr>
            <a:r>
              <a:rPr lang="en-US" dirty="0"/>
              <a:t> </a:t>
            </a:r>
            <a:r>
              <a:rPr lang="en-US" dirty="0" smtClean="0"/>
              <a:t>PDF is used for details of Account Summary, on demand only, to avoid performance issues</a:t>
            </a:r>
          </a:p>
          <a:p>
            <a:pPr>
              <a:buFont typeface="Arial" panose="020B0604020202020204" pitchFamily="34" charset="0"/>
              <a:buChar char="•"/>
            </a:pPr>
            <a:r>
              <a:rPr lang="en-US" dirty="0"/>
              <a:t> </a:t>
            </a:r>
            <a:r>
              <a:rPr lang="en-US" dirty="0" smtClean="0"/>
              <a:t>“Quiet” launch</a:t>
            </a:r>
            <a:endParaRPr lang="en-US" dirty="0"/>
          </a:p>
        </p:txBody>
      </p:sp>
      <p:sp>
        <p:nvSpPr>
          <p:cNvPr id="4" name="Footer Placeholder 3"/>
          <p:cNvSpPr>
            <a:spLocks noGrp="1"/>
          </p:cNvSpPr>
          <p:nvPr>
            <p:ph type="ftr" sz="quarter" idx="11"/>
          </p:nvPr>
        </p:nvSpPr>
        <p:spPr/>
        <p:txBody>
          <a:bodyPr/>
          <a:lstStyle/>
          <a:p>
            <a:r>
              <a:rPr lang="en-US" dirty="0"/>
              <a:t>Canada Alliance   5-7 November 2017</a:t>
            </a:r>
          </a:p>
        </p:txBody>
      </p:sp>
      <p:sp>
        <p:nvSpPr>
          <p:cNvPr id="7" name="AutoShape 2" descr="Image result for think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Content Placeholder 7"/>
          <p:cNvPicPr>
            <a:picLocks noGrp="1" noChangeAspect="1"/>
          </p:cNvPicPr>
          <p:nvPr>
            <p:ph sz="half" idx="2"/>
          </p:nvPr>
        </p:nvPicPr>
        <p:blipFill>
          <a:blip r:embed="rId2"/>
          <a:stretch>
            <a:fillRect/>
          </a:stretch>
        </p:blipFill>
        <p:spPr>
          <a:xfrm>
            <a:off x="5690985" y="1915568"/>
            <a:ext cx="2367165" cy="2891906"/>
          </a:xfrm>
          <a:prstGeom prst="rect">
            <a:avLst/>
          </a:prstGeom>
        </p:spPr>
      </p:pic>
      <p:sp>
        <p:nvSpPr>
          <p:cNvPr id="6" name="AutoShape 2" descr="Image result for ide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2695881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Canada Alliance   5-7 November 2017</a:t>
            </a:r>
          </a:p>
        </p:txBody>
      </p:sp>
      <p:pic>
        <p:nvPicPr>
          <p:cNvPr id="4" name="Picture 3"/>
          <p:cNvPicPr>
            <a:picLocks noChangeAspect="1"/>
          </p:cNvPicPr>
          <p:nvPr/>
        </p:nvPicPr>
        <p:blipFill>
          <a:blip r:embed="rId2"/>
          <a:stretch>
            <a:fillRect/>
          </a:stretch>
        </p:blipFill>
        <p:spPr>
          <a:xfrm>
            <a:off x="882843" y="361269"/>
            <a:ext cx="5310139" cy="6319306"/>
          </a:xfrm>
          <a:prstGeom prst="rect">
            <a:avLst/>
          </a:prstGeom>
        </p:spPr>
      </p:pic>
    </p:spTree>
    <p:extLst>
      <p:ext uri="{BB962C8B-B14F-4D97-AF65-F5344CB8AC3E}">
        <p14:creationId xmlns:p14="http://schemas.microsoft.com/office/powerpoint/2010/main" val="281728612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4">
      <a:dk1>
        <a:sysClr val="windowText" lastClr="000000"/>
      </a:dk1>
      <a:lt1>
        <a:sysClr val="window" lastClr="FFFFFF"/>
      </a:lt1>
      <a:dk2>
        <a:srgbClr val="373545"/>
      </a:dk2>
      <a:lt2>
        <a:srgbClr val="DCD8DC"/>
      </a:lt2>
      <a:accent1>
        <a:srgbClr val="F30303"/>
      </a:accent1>
      <a:accent2>
        <a:srgbClr val="B40404"/>
      </a:accent2>
      <a:accent3>
        <a:srgbClr val="BABABA"/>
      </a:accent3>
      <a:accent4>
        <a:srgbClr val="696969"/>
      </a:accent4>
      <a:accent5>
        <a:srgbClr val="870203"/>
      </a:accent5>
      <a:accent6>
        <a:srgbClr val="6F8183"/>
      </a:accent6>
      <a:hlink>
        <a:srgbClr val="69A020"/>
      </a:hlink>
      <a:folHlink>
        <a:srgbClr val="8C8C8C"/>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10.xml><?xml version="1.0" encoding="utf-8"?>
<a:theme xmlns:a="http://schemas.openxmlformats.org/drawingml/2006/main" name="8_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11.xml><?xml version="1.0" encoding="utf-8"?>
<a:theme xmlns:a="http://schemas.openxmlformats.org/drawingml/2006/main" name="9_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12.xml><?xml version="1.0" encoding="utf-8"?>
<a:theme xmlns:a="http://schemas.openxmlformats.org/drawingml/2006/main" name="10_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3.xml><?xml version="1.0" encoding="utf-8"?>
<a:theme xmlns:a="http://schemas.openxmlformats.org/drawingml/2006/main" name="1_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4.xml><?xml version="1.0" encoding="utf-8"?>
<a:theme xmlns:a="http://schemas.openxmlformats.org/drawingml/2006/main" name="2_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5.xml><?xml version="1.0" encoding="utf-8"?>
<a:theme xmlns:a="http://schemas.openxmlformats.org/drawingml/2006/main" name="3_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6.xml><?xml version="1.0" encoding="utf-8"?>
<a:theme xmlns:a="http://schemas.openxmlformats.org/drawingml/2006/main" name="4_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7.xml><?xml version="1.0" encoding="utf-8"?>
<a:theme xmlns:a="http://schemas.openxmlformats.org/drawingml/2006/main" name="5_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8.xml><?xml version="1.0" encoding="utf-8"?>
<a:theme xmlns:a="http://schemas.openxmlformats.org/drawingml/2006/main" name="6_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9.xml><?xml version="1.0" encoding="utf-8"?>
<a:theme xmlns:a="http://schemas.openxmlformats.org/drawingml/2006/main" name="7_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docProps/app.xml><?xml version="1.0" encoding="utf-8"?>
<Properties xmlns="http://schemas.openxmlformats.org/officeDocument/2006/extended-properties" xmlns:vt="http://schemas.openxmlformats.org/officeDocument/2006/docPropsVTypes">
  <Template>Integral</Template>
  <TotalTime>818</TotalTime>
  <Words>3853</Words>
  <Application>Microsoft Office PowerPoint</Application>
  <PresentationFormat>On-screen Show (4:3)</PresentationFormat>
  <Paragraphs>486</Paragraphs>
  <Slides>64</Slides>
  <Notes>15</Notes>
  <HiddenSlides>0</HiddenSlides>
  <MMClips>1</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64</vt:i4>
      </vt:variant>
    </vt:vector>
  </HeadingPairs>
  <TitlesOfParts>
    <vt:vector size="87" baseType="lpstr">
      <vt:lpstr>Arabic Typesetting</vt:lpstr>
      <vt:lpstr>Arial</vt:lpstr>
      <vt:lpstr>Arial Unicode MS</vt:lpstr>
      <vt:lpstr>Calibri</vt:lpstr>
      <vt:lpstr>Georgia</vt:lpstr>
      <vt:lpstr>Impact</vt:lpstr>
      <vt:lpstr>Tw Cen MT</vt:lpstr>
      <vt:lpstr>Tw Cen MT Condensed</vt:lpstr>
      <vt:lpstr>Verdana</vt:lpstr>
      <vt:lpstr>Wingdings</vt:lpstr>
      <vt:lpstr>Wingdings 3</vt:lpstr>
      <vt:lpstr>Integral</vt:lpstr>
      <vt:lpstr>UofWaterloo_WhiteBkgrd</vt:lpstr>
      <vt:lpstr>1_UofWaterloo_WhiteBkgrd</vt:lpstr>
      <vt:lpstr>2_UofWaterloo_WhiteBkgrd</vt:lpstr>
      <vt:lpstr>3_UofWaterloo_WhiteBkgrd</vt:lpstr>
      <vt:lpstr>4_UofWaterloo_WhiteBkgrd</vt:lpstr>
      <vt:lpstr>5_UofWaterloo_WhiteBkgrd</vt:lpstr>
      <vt:lpstr>6_UofWaterloo_WhiteBkgrd</vt:lpstr>
      <vt:lpstr>7_UofWaterloo_WhiteBkgrd</vt:lpstr>
      <vt:lpstr>8_UofWaterloo_WhiteBkgrd</vt:lpstr>
      <vt:lpstr>9_UofWaterloo_WhiteBkgrd</vt:lpstr>
      <vt:lpstr>10_UofWaterloo_WhiteBkgrd</vt:lpstr>
      <vt:lpstr>Ontario Net Billing  – 5 solutions</vt:lpstr>
      <vt:lpstr>Net Billing – 5 solutions</vt:lpstr>
      <vt:lpstr>What is Net Billing?</vt:lpstr>
      <vt:lpstr>What is Net Billing?</vt:lpstr>
      <vt:lpstr>McMaster University</vt:lpstr>
      <vt:lpstr>McMaster University &amp; ORACLE</vt:lpstr>
      <vt:lpstr>Challenges</vt:lpstr>
      <vt:lpstr>Solution</vt:lpstr>
      <vt:lpstr>PowerPoint Presentation</vt:lpstr>
      <vt:lpstr>PowerPoint Presentation</vt:lpstr>
      <vt:lpstr>PowerPoint Presentation</vt:lpstr>
      <vt:lpstr>PowerPoint Presentation</vt:lpstr>
      <vt:lpstr>Delivered vs. custom</vt:lpstr>
      <vt:lpstr>since Go live</vt:lpstr>
      <vt:lpstr>Queen’s university Kingston, Ontario </vt:lpstr>
      <vt:lpstr>OSAP Demographics at Queen’s</vt:lpstr>
      <vt:lpstr>Queen’s University &amp; ORACLE</vt:lpstr>
      <vt:lpstr>OverviEW</vt:lpstr>
      <vt:lpstr>Net TUITion - Considerations</vt:lpstr>
      <vt:lpstr>Net tuition VIEWS</vt:lpstr>
      <vt:lpstr>Net Cost-Net Tuition View</vt:lpstr>
      <vt:lpstr>Net cost View</vt:lpstr>
      <vt:lpstr>Net Tuition View</vt:lpstr>
      <vt:lpstr>Net Tuition – Run Control Parameters</vt:lpstr>
      <vt:lpstr>Net Tuition – Exception Report</vt:lpstr>
      <vt:lpstr>Net Tuition – Delivered Peoplesoft functionality</vt:lpstr>
      <vt:lpstr>Net Tuition – Challenges</vt:lpstr>
      <vt:lpstr>Net Tuition - Enhancements </vt:lpstr>
      <vt:lpstr>PowerPoint Presentation</vt:lpstr>
      <vt:lpstr>PowerPoint Presentation</vt:lpstr>
      <vt:lpstr>PowerPoint Presentation</vt:lpstr>
      <vt:lpstr>PowerPoint Presentation</vt:lpstr>
      <vt:lpstr>SIR SANDFORD FLEMING COLLEGE &amp; ORACLE</vt:lpstr>
      <vt:lpstr>Solution</vt:lpstr>
      <vt:lpstr>Student account summary - Charges</vt:lpstr>
      <vt:lpstr>Student account summary- Payments</vt:lpstr>
      <vt:lpstr>Student account summary- Balance by Term</vt:lpstr>
      <vt:lpstr>Student account summary- Net Tuition Summary</vt:lpstr>
      <vt:lpstr>Student account summary- Table’s</vt:lpstr>
      <vt:lpstr>University of waterloo</vt:lpstr>
      <vt:lpstr>University of waterloo &amp; ORACLE</vt:lpstr>
      <vt:lpstr>Mobile solution for Net Tuition/Net Billing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WESTERN university LONDON, Ontario </vt:lpstr>
      <vt:lpstr>University of Western Ontario &amp; ORACLE</vt:lpstr>
      <vt:lpstr>OverviEW of Western’s Solution</vt:lpstr>
      <vt:lpstr>OSAP DATA &amp; PEOPLESOFT</vt:lpstr>
      <vt:lpstr>Western’s TUITION BILL</vt:lpstr>
      <vt:lpstr>Net cost view</vt:lpstr>
      <vt:lpstr>Net Tuition Summary</vt:lpstr>
      <vt:lpstr>Net Tuition – Challenges</vt:lpstr>
      <vt:lpstr>Questions??</vt:lpstr>
      <vt:lpstr>presenters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Amy Ewing</dc:creator>
  <cp:lastModifiedBy>Shirley Marshall</cp:lastModifiedBy>
  <cp:revision>81</cp:revision>
  <dcterms:created xsi:type="dcterms:W3CDTF">2015-09-02T14:36:24Z</dcterms:created>
  <dcterms:modified xsi:type="dcterms:W3CDTF">2017-11-05T12:36:59Z</dcterms:modified>
</cp:coreProperties>
</file>