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73"/>
  </p:notesMasterIdLst>
  <p:handoutMasterIdLst>
    <p:handoutMasterId r:id="rId74"/>
  </p:handoutMasterIdLst>
  <p:sldIdLst>
    <p:sldId id="259" r:id="rId2"/>
    <p:sldId id="260" r:id="rId3"/>
    <p:sldId id="269" r:id="rId4"/>
    <p:sldId id="268" r:id="rId5"/>
    <p:sldId id="257" r:id="rId6"/>
    <p:sldId id="262" r:id="rId7"/>
    <p:sldId id="266" r:id="rId8"/>
    <p:sldId id="293" r:id="rId9"/>
    <p:sldId id="294" r:id="rId10"/>
    <p:sldId id="292" r:id="rId11"/>
    <p:sldId id="308" r:id="rId12"/>
    <p:sldId id="309" r:id="rId13"/>
    <p:sldId id="303" r:id="rId14"/>
    <p:sldId id="306" r:id="rId15"/>
    <p:sldId id="289" r:id="rId16"/>
    <p:sldId id="290" r:id="rId17"/>
    <p:sldId id="366" r:id="rId18"/>
    <p:sldId id="367" r:id="rId19"/>
    <p:sldId id="312" r:id="rId20"/>
    <p:sldId id="329" r:id="rId21"/>
    <p:sldId id="358" r:id="rId22"/>
    <p:sldId id="368" r:id="rId23"/>
    <p:sldId id="369" r:id="rId24"/>
    <p:sldId id="373" r:id="rId25"/>
    <p:sldId id="374" r:id="rId26"/>
    <p:sldId id="341" r:id="rId27"/>
    <p:sldId id="375" r:id="rId28"/>
    <p:sldId id="376" r:id="rId29"/>
    <p:sldId id="377" r:id="rId30"/>
    <p:sldId id="372" r:id="rId31"/>
    <p:sldId id="343" r:id="rId32"/>
    <p:sldId id="325" r:id="rId33"/>
    <p:sldId id="295" r:id="rId34"/>
    <p:sldId id="296" r:id="rId35"/>
    <p:sldId id="297" r:id="rId36"/>
    <p:sldId id="299" r:id="rId37"/>
    <p:sldId id="300" r:id="rId38"/>
    <p:sldId id="298" r:id="rId39"/>
    <p:sldId id="302" r:id="rId40"/>
    <p:sldId id="327" r:id="rId41"/>
    <p:sldId id="316" r:id="rId42"/>
    <p:sldId id="317" r:id="rId43"/>
    <p:sldId id="318" r:id="rId44"/>
    <p:sldId id="320" r:id="rId45"/>
    <p:sldId id="321" r:id="rId46"/>
    <p:sldId id="322" r:id="rId47"/>
    <p:sldId id="323" r:id="rId48"/>
    <p:sldId id="324" r:id="rId49"/>
    <p:sldId id="315" r:id="rId50"/>
    <p:sldId id="344" r:id="rId51"/>
    <p:sldId id="345" r:id="rId52"/>
    <p:sldId id="326" r:id="rId53"/>
    <p:sldId id="346" r:id="rId54"/>
    <p:sldId id="347" r:id="rId55"/>
    <p:sldId id="350" r:id="rId56"/>
    <p:sldId id="348" r:id="rId57"/>
    <p:sldId id="349" r:id="rId58"/>
    <p:sldId id="351" r:id="rId59"/>
    <p:sldId id="352" r:id="rId60"/>
    <p:sldId id="355" r:id="rId61"/>
    <p:sldId id="357" r:id="rId62"/>
    <p:sldId id="356" r:id="rId63"/>
    <p:sldId id="354" r:id="rId64"/>
    <p:sldId id="360" r:id="rId65"/>
    <p:sldId id="362" r:id="rId66"/>
    <p:sldId id="283" r:id="rId67"/>
    <p:sldId id="282" r:id="rId68"/>
    <p:sldId id="363" r:id="rId69"/>
    <p:sldId id="364" r:id="rId70"/>
    <p:sldId id="365" r:id="rId71"/>
    <p:sldId id="361" r:id="rId7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>
        <p:scale>
          <a:sx n="71" d="100"/>
          <a:sy n="71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74657-B933-4BFA-9323-D7FF0A211A4F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9370-D5FA-4278-930D-A7D58F6503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20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added value of NFK </a:t>
            </a:r>
            <a:br>
              <a:rPr lang="en-US" dirty="0" smtClean="0"/>
            </a:br>
            <a:r>
              <a:rPr lang="en-US" sz="3600" dirty="0" smtClean="0"/>
              <a:t>for sending e-mails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37022</a:t>
            </a:r>
          </a:p>
          <a:p>
            <a:r>
              <a:rPr lang="en-US" dirty="0" smtClean="0"/>
              <a:t>Wed, Oct 12, 2016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NFK batch notifications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 setup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79" y="1796604"/>
            <a:ext cx="4267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2524" y="2876204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ender</a:t>
            </a:r>
            <a:endParaRPr lang="nl-N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66263" y="2886303"/>
            <a:ext cx="197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Recipients: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Population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E-mail address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(B)CC options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51759" y="4804756"/>
            <a:ext cx="154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Message text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1644" y="3085809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</a:t>
            </a:r>
            <a:endParaRPr lang="nl-N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66263" y="2352502"/>
            <a:ext cx="1272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Text editor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34747" y="4000500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Subject</a:t>
            </a:r>
            <a:endParaRPr lang="nl-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95736" y="1256038"/>
            <a:ext cx="1321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Attachment</a:t>
            </a:r>
            <a:endParaRPr lang="nl-NL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366334" y="1641764"/>
            <a:ext cx="0" cy="6026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67791" y="38731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4664" y="3803073"/>
            <a:ext cx="0" cy="267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1"/>
          </p:cNvCxnSpPr>
          <p:nvPr/>
        </p:nvCxnSpPr>
        <p:spPr>
          <a:xfrm>
            <a:off x="5517573" y="2552557"/>
            <a:ext cx="2486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89907" y="3299576"/>
            <a:ext cx="2486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6674" y="2094807"/>
            <a:ext cx="3142211" cy="43724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72060" y="2211183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72060" y="3458094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72060" y="5054137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6270" y="3646162"/>
            <a:ext cx="117859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PopSelect</a:t>
            </a:r>
          </a:p>
          <a:p>
            <a:r>
              <a:rPr lang="en-US" sz="2000" dirty="0" smtClean="0"/>
              <a:t>Query</a:t>
            </a:r>
            <a:endParaRPr lang="nl-N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14990" y="3993474"/>
            <a:ext cx="457070" cy="8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63379" y="5376831"/>
            <a:ext cx="207204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Run-ID</a:t>
            </a:r>
          </a:p>
          <a:p>
            <a:r>
              <a:rPr lang="en-US" sz="2000" dirty="0" smtClean="0"/>
              <a:t>Batch Notifications</a:t>
            </a:r>
            <a:endParaRPr lang="nl-NL" sz="2000" dirty="0"/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4998885" y="5730774"/>
            <a:ext cx="1764494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33055" y="4239758"/>
            <a:ext cx="1430200" cy="70788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CONSUMER</a:t>
            </a:r>
          </a:p>
          <a:p>
            <a:r>
              <a:rPr lang="en-US" sz="2000" dirty="0" smtClean="0"/>
              <a:t>trigger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92734" y="2441864"/>
            <a:ext cx="176266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attachments</a:t>
            </a:r>
            <a:endParaRPr lang="nl-NL" sz="2000" dirty="0"/>
          </a:p>
        </p:txBody>
      </p:sp>
      <p:cxnSp>
        <p:nvCxnSpPr>
          <p:cNvPr id="17" name="Straight Arrow Connector 16"/>
          <p:cNvCxnSpPr>
            <a:stCxn id="22" idx="2"/>
          </p:cNvCxnSpPr>
          <p:nvPr/>
        </p:nvCxnSpPr>
        <p:spPr>
          <a:xfrm>
            <a:off x="5848155" y="4947644"/>
            <a:ext cx="0" cy="78119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 animBg="1"/>
      <p:bldP spid="2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Video message from rector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E-mail </a:t>
            </a:r>
            <a:r>
              <a:rPr lang="en-US" dirty="0"/>
              <a:t>on behalf of </a:t>
            </a:r>
            <a:r>
              <a:rPr lang="en-US" dirty="0" smtClean="0"/>
              <a:t>alumni-office: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Congratulations text with video message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Every student after completing a bachelor or master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Elements to configure: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Subject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Recipients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Message text + logo + video thumbnail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&amp; subject:</a:t>
            </a:r>
            <a:r>
              <a:rPr lang="en-US" sz="3200" dirty="0" smtClean="0"/>
              <a:t> Generic template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2" y="2266950"/>
            <a:ext cx="5124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72714" y="4050565"/>
            <a:ext cx="2115967" cy="2644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876615" y="4315061"/>
            <a:ext cx="2796099" cy="27598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0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4" y="1920920"/>
            <a:ext cx="4823271" cy="38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82554" y="2270885"/>
            <a:ext cx="1125996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8422" y="2086219"/>
            <a:ext cx="214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PopSelect Query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82554" y="5445159"/>
            <a:ext cx="1125996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09755" y="3631184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Multiple recipients: (B)CC options</a:t>
            </a:r>
            <a:endParaRPr lang="nl-NL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580002" y="3099325"/>
            <a:ext cx="468535" cy="24938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ounded Rectangle 16"/>
          <p:cNvSpPr/>
          <p:nvPr/>
        </p:nvSpPr>
        <p:spPr>
          <a:xfrm>
            <a:off x="580000" y="4251143"/>
            <a:ext cx="468535" cy="24938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5358422" y="5117032"/>
            <a:ext cx="282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Alumni officer wished to </a:t>
            </a:r>
          </a:p>
          <a:p>
            <a:r>
              <a:rPr lang="en-US" sz="2000" dirty="0" smtClean="0"/>
              <a:t>observe/check first 2 runs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504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message: </a:t>
            </a:r>
            <a:r>
              <a:rPr lang="en-US" sz="3200" dirty="0" smtClean="0"/>
              <a:t>HTML5 (editor) 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5" y="1860540"/>
            <a:ext cx="5322815" cy="44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906843" y="3559359"/>
            <a:ext cx="287167" cy="287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6838" y="3477194"/>
            <a:ext cx="128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Variables!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366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6674" y="2094807"/>
            <a:ext cx="3142211" cy="43724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72060" y="2211183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72060" y="3458094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72060" y="5054137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6270" y="3646162"/>
            <a:ext cx="1178592" cy="70788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PopSelect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Query</a:t>
            </a:r>
            <a:endParaRPr lang="nl-N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14990" y="3993474"/>
            <a:ext cx="457070" cy="8314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63379" y="5376831"/>
            <a:ext cx="2072042" cy="70788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Run-ID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Batch Notifications</a:t>
            </a:r>
            <a:endParaRPr lang="nl-N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4998885" y="5730774"/>
            <a:ext cx="1764494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33055" y="4239758"/>
            <a:ext cx="1430200" cy="70788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CONSUMER</a:t>
            </a:r>
          </a:p>
          <a:p>
            <a:r>
              <a:rPr lang="en-US" sz="2000" dirty="0" smtClean="0"/>
              <a:t>trigger</a:t>
            </a:r>
            <a:endParaRPr lang="nl-NL" sz="2000" dirty="0"/>
          </a:p>
        </p:txBody>
      </p:sp>
      <p:cxnSp>
        <p:nvCxnSpPr>
          <p:cNvPr id="17" name="Straight Arrow Connector 16"/>
          <p:cNvCxnSpPr>
            <a:stCxn id="22" idx="2"/>
          </p:cNvCxnSpPr>
          <p:nvPr/>
        </p:nvCxnSpPr>
        <p:spPr>
          <a:xfrm>
            <a:off x="5848155" y="4947644"/>
            <a:ext cx="0" cy="78119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consumer setup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3" y="2196481"/>
            <a:ext cx="7502266" cy="34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56452" y="4696683"/>
            <a:ext cx="3279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6452" y="4925975"/>
            <a:ext cx="3279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6452" y="5154577"/>
            <a:ext cx="3279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4960" y="5388711"/>
            <a:ext cx="3279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4" y="596765"/>
            <a:ext cx="6325555" cy="55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Hendrieke Kouwenhoven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924816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Manager</a:t>
            </a:r>
            <a:endParaRPr lang="en-US" dirty="0"/>
          </a:p>
          <a:p>
            <a:r>
              <a:rPr lang="en-US" dirty="0" smtClean="0"/>
              <a:t>Leiden University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.h.j.kouwenhoven@sea.leidenuniv.nl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service: </a:t>
            </a:r>
            <a:r>
              <a:rPr lang="en-US" sz="3200" dirty="0" smtClean="0"/>
              <a:t>Notification center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2" y="2603830"/>
            <a:ext cx="8433485" cy="149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details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8" y="2109352"/>
            <a:ext cx="4569683" cy="46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4836" y="2327563"/>
            <a:ext cx="2969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Details includes: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Date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Time stamp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Recipient e-mail address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E-mail message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Incl. </a:t>
            </a:r>
            <a:r>
              <a:rPr lang="en-US" sz="2000" smtClean="0"/>
              <a:t>hyperlinks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69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513" y="3807847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905278" y="4364800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277" y="4999338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33" y="5646345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13" y="3807847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A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3765656" y="3792390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3824421" y="4349343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4420" y="4983881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76" y="5630888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5656" y="3792390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B</a:t>
            </a:r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6386943" y="3804275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6445708" y="4361228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5707" y="4995766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9863" y="5642773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6943" y="3804275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C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1155366" y="281028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1</a:t>
            </a:r>
            <a:endParaRPr lang="nl-NL" dirty="0"/>
          </a:p>
        </p:txBody>
      </p:sp>
      <p:sp>
        <p:nvSpPr>
          <p:cNvPr id="25" name="Rectangle 24"/>
          <p:cNvSpPr/>
          <p:nvPr/>
        </p:nvSpPr>
        <p:spPr>
          <a:xfrm>
            <a:off x="846513" y="2680855"/>
            <a:ext cx="2128057" cy="59228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93902" y="3285022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65656" y="2680855"/>
            <a:ext cx="4749344" cy="59228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5385153" y="279233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2</a:t>
            </a:r>
            <a:endParaRPr lang="nl-N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25528" y="3273137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8135" y="3288594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46513" y="2680855"/>
            <a:ext cx="2128057" cy="59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513" y="3807847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905278" y="4364800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277" y="4999338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33" y="5646345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13" y="3807847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A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3765656" y="3792390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3824421" y="4349343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4420" y="4983881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76" y="5630888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5656" y="3792390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B</a:t>
            </a:r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6386943" y="3804275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6445708" y="4361228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5707" y="4995766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9863" y="5642773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6943" y="3804275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C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1155366" y="281028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1</a:t>
            </a:r>
            <a:endParaRPr lang="nl-N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93902" y="3285022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65656" y="2680855"/>
            <a:ext cx="4749344" cy="592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5385153" y="279233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2</a:t>
            </a:r>
            <a:endParaRPr lang="nl-N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25528" y="3273137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8135" y="3288594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46513" y="2680855"/>
            <a:ext cx="2128057" cy="59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513" y="3807847"/>
            <a:ext cx="2128057" cy="2427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78" y="4364800"/>
            <a:ext cx="200221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GENERIC TEMPLATE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905277" y="4999338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RECIPIENTS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909433" y="5646345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846513" y="3807847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A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3765656" y="3792390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3824421" y="4349343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4420" y="4983881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76" y="5630888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5656" y="3792390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B</a:t>
            </a:r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6386943" y="3804275"/>
            <a:ext cx="2128057" cy="2427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6445708" y="4361228"/>
            <a:ext cx="2002215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GENERIC TEMPLATE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5707" y="4995766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RECIPIENTS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9863" y="5642773"/>
            <a:ext cx="200221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MESSAGE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6943" y="3804275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C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1155366" y="281028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1</a:t>
            </a:r>
            <a:endParaRPr lang="nl-N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93902" y="3285022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65656" y="2680855"/>
            <a:ext cx="4749344" cy="592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5385153" y="279233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2</a:t>
            </a:r>
            <a:endParaRPr lang="nl-N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25528" y="3273137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8135" y="3288594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46513" y="2680855"/>
            <a:ext cx="2128057" cy="59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513" y="3807847"/>
            <a:ext cx="2128057" cy="2427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78" y="4364800"/>
            <a:ext cx="200221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GENERIC TEMPLATE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905277" y="4999338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RECIPIENTS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909433" y="5646345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846513" y="3807847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A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3765656" y="3792390"/>
            <a:ext cx="2128057" cy="2427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4421" y="4349343"/>
            <a:ext cx="200221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GENERIC TEMPLATE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3824420" y="4983881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RECIPIENTS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3828576" y="5630888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3765656" y="3792390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B</a:t>
            </a:r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6386943" y="3804275"/>
            <a:ext cx="2128057" cy="2427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5708" y="4361228"/>
            <a:ext cx="200221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GENERIC TEMPLATE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6445707" y="4995766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RECIPIENTS</a:t>
            </a:r>
            <a:endParaRPr lang="nl-NL" dirty="0"/>
          </a:p>
        </p:txBody>
      </p:sp>
      <p:sp>
        <p:nvSpPr>
          <p:cNvPr id="22" name="TextBox 21"/>
          <p:cNvSpPr txBox="1"/>
          <p:nvPr/>
        </p:nvSpPr>
        <p:spPr>
          <a:xfrm>
            <a:off x="6449863" y="5642773"/>
            <a:ext cx="200221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386943" y="3804275"/>
            <a:ext cx="2128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Notification Setup C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1155366" y="281028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1</a:t>
            </a:r>
            <a:endParaRPr lang="nl-N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93902" y="3285022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65656" y="2680855"/>
            <a:ext cx="4749344" cy="592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5385153" y="279233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 2</a:t>
            </a:r>
            <a:endParaRPr lang="nl-N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25528" y="3273137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8135" y="3288594"/>
            <a:ext cx="4157" cy="519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246209" y="4325642"/>
            <a:ext cx="6733309" cy="170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2025527" y="4830061"/>
            <a:ext cx="5174672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row level security</a:t>
            </a:r>
          </a:p>
          <a:p>
            <a:pPr algn="ctr"/>
            <a:r>
              <a:rPr lang="en-US" sz="2000" dirty="0" smtClean="0"/>
              <a:t>No 3C groups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841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2580" y="3075709"/>
            <a:ext cx="3142211" cy="36098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97966" y="3476436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7966" y="4533253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7966" y="5911085"/>
            <a:ext cx="291143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1969" y="4691831"/>
            <a:ext cx="1178592" cy="707886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PopSelect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Query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11080" y="503746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419" y="2082727"/>
            <a:ext cx="2072042" cy="101566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SEND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Run-ID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Batch Notifications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18000" y="256562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0509" y="2355910"/>
            <a:ext cx="4374282" cy="46759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3663" y="240503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CONSUMER ID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3553684" y="2823501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807" y="2821428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053" y="2831819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982" y="2828355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509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5580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2334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2580" y="3075708"/>
            <a:ext cx="313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Notification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74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2580" y="3075709"/>
            <a:ext cx="3142211" cy="36098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97966" y="3476436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7966" y="4533253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7966" y="5911085"/>
            <a:ext cx="291143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1969" y="4691831"/>
            <a:ext cx="117859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PopSelect</a:t>
            </a:r>
          </a:p>
          <a:p>
            <a:r>
              <a:rPr lang="en-US" sz="2000" dirty="0" smtClean="0"/>
              <a:t>Query</a:t>
            </a:r>
            <a:endParaRPr lang="nl-N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11080" y="5037460"/>
            <a:ext cx="676698" cy="8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419" y="2082727"/>
            <a:ext cx="2072042" cy="101566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SEND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Run-ID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Batch Notifications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18000" y="256562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0509" y="2355910"/>
            <a:ext cx="4374282" cy="46759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3663" y="240503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CONSUMER ID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3553684" y="2823501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807" y="2821428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053" y="2831819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982" y="2828355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509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5580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2334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2580" y="3075708"/>
            <a:ext cx="313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Notification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15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2580" y="3075709"/>
            <a:ext cx="3142211" cy="36098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97966" y="3476436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7966" y="4533253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7966" y="5911085"/>
            <a:ext cx="291143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1969" y="4691831"/>
            <a:ext cx="117859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PopSelect</a:t>
            </a:r>
          </a:p>
          <a:p>
            <a:r>
              <a:rPr lang="en-US" sz="2000" dirty="0" smtClean="0"/>
              <a:t>Query</a:t>
            </a:r>
            <a:endParaRPr lang="nl-N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11080" y="5037460"/>
            <a:ext cx="676698" cy="8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419" y="2082727"/>
            <a:ext cx="2072042" cy="101566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SEND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Run-ID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Batch Notifications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18000" y="256562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0509" y="2355910"/>
            <a:ext cx="4374282" cy="4675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2773663" y="240503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</a:t>
            </a:r>
            <a:endParaRPr lang="nl-NL" dirty="0"/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3553684" y="2823501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807" y="2821428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053" y="2831819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982" y="2828355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509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1115580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tangle 24"/>
          <p:cNvSpPr/>
          <p:nvPr/>
        </p:nvSpPr>
        <p:spPr>
          <a:xfrm>
            <a:off x="1472334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1982580" y="3075708"/>
            <a:ext cx="313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Notification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470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2580" y="3075709"/>
            <a:ext cx="3142211" cy="36098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97966" y="3476436"/>
            <a:ext cx="2911438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TEMPLATE SETUP</a:t>
            </a:r>
          </a:p>
          <a:p>
            <a:r>
              <a:rPr lang="en-US" sz="2000" dirty="0" smtClean="0"/>
              <a:t>Sender</a:t>
            </a:r>
          </a:p>
          <a:p>
            <a:r>
              <a:rPr lang="en-US" sz="2000" dirty="0" smtClean="0"/>
              <a:t>Subject 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7966" y="4533253"/>
            <a:ext cx="2911438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RECIPIENTS	           </a:t>
            </a:r>
          </a:p>
          <a:p>
            <a:r>
              <a:rPr lang="en-US" sz="2000" dirty="0" smtClean="0"/>
              <a:t>To	</a:t>
            </a:r>
          </a:p>
          <a:p>
            <a:r>
              <a:rPr lang="en-US" sz="2000" dirty="0" smtClean="0"/>
              <a:t>CC	</a:t>
            </a:r>
          </a:p>
          <a:p>
            <a:r>
              <a:rPr lang="en-US" sz="2000" dirty="0" smtClean="0"/>
              <a:t>BCC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7966" y="5911085"/>
            <a:ext cx="291143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TEXT</a:t>
            </a:r>
          </a:p>
          <a:p>
            <a:r>
              <a:rPr lang="en-US" sz="2000" dirty="0" smtClean="0"/>
              <a:t>HTML5 editor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1969" y="4691831"/>
            <a:ext cx="117859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PopSelect</a:t>
            </a:r>
          </a:p>
          <a:p>
            <a:r>
              <a:rPr lang="en-US" sz="2000" dirty="0" smtClean="0"/>
              <a:t>Query</a:t>
            </a:r>
            <a:endParaRPr lang="nl-N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11080" y="5037460"/>
            <a:ext cx="676698" cy="8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419" y="2082727"/>
            <a:ext cx="2072042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</a:t>
            </a:r>
          </a:p>
          <a:p>
            <a:r>
              <a:rPr lang="en-US" sz="2000" dirty="0" smtClean="0"/>
              <a:t>Run-ID</a:t>
            </a:r>
          </a:p>
          <a:p>
            <a:r>
              <a:rPr lang="en-US" sz="2000" dirty="0" smtClean="0"/>
              <a:t>Batch Notifications</a:t>
            </a:r>
            <a:endParaRPr lang="nl-NL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18000" y="2565620"/>
            <a:ext cx="676698" cy="8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0509" y="2355910"/>
            <a:ext cx="4374282" cy="4675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2773663" y="240503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ID</a:t>
            </a:r>
            <a:endParaRPr lang="nl-NL" dirty="0"/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3553684" y="2823501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807" y="2821428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053" y="2831819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982" y="2828355"/>
            <a:ext cx="2" cy="25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509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1115580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tangle 24"/>
          <p:cNvSpPr/>
          <p:nvPr/>
        </p:nvSpPr>
        <p:spPr>
          <a:xfrm>
            <a:off x="1472334" y="3084027"/>
            <a:ext cx="290945" cy="6026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1982580" y="3075708"/>
            <a:ext cx="313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Notification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475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LEIDEN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in 1575.</a:t>
            </a:r>
          </a:p>
          <a:p>
            <a:r>
              <a:rPr lang="en-US" dirty="0" smtClean="0"/>
              <a:t>Leiden </a:t>
            </a:r>
            <a:r>
              <a:rPr lang="en-US" dirty="0"/>
              <a:t>University has </a:t>
            </a:r>
            <a:r>
              <a:rPr lang="en-US" dirty="0" smtClean="0"/>
              <a:t>approx. 25,000 </a:t>
            </a:r>
            <a:r>
              <a:rPr lang="en-US" dirty="0"/>
              <a:t>students </a:t>
            </a:r>
            <a:r>
              <a:rPr lang="en-US" dirty="0" smtClean="0"/>
              <a:t>and </a:t>
            </a:r>
            <a:r>
              <a:rPr lang="en-US" dirty="0"/>
              <a:t>5,500 </a:t>
            </a:r>
            <a:r>
              <a:rPr lang="en-US" dirty="0" smtClean="0"/>
              <a:t>members of staff.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notification setup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2580" y="3075709"/>
            <a:ext cx="3142211" cy="3609804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7966" y="3476436"/>
            <a:ext cx="2911438" cy="101566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GENERIC TEMPLATE SETUP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Sender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Subject 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66" y="4533253"/>
            <a:ext cx="2911438" cy="132343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RECIPIENTS	           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	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CC	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BCC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7966" y="5911085"/>
            <a:ext cx="2911438" cy="70788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MESSAGE TEXT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HTML5 editor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969" y="4691831"/>
            <a:ext cx="1178592" cy="707886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PopSelect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Query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11080" y="503746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0419" y="2082727"/>
            <a:ext cx="2072042" cy="101566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SEND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Run-ID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Batch Notifications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18000" y="2565620"/>
            <a:ext cx="676698" cy="831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0509" y="2355910"/>
            <a:ext cx="4374282" cy="46759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3663" y="2405039"/>
            <a:ext cx="1560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CONSUMER ID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3553684" y="2823501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807" y="2821428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053" y="2831819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982" y="2828355"/>
            <a:ext cx="2" cy="25220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509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5580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2334" y="3084027"/>
            <a:ext cx="290945" cy="6026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2580" y="3075708"/>
            <a:ext cx="31354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Notification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2843" y="3481095"/>
            <a:ext cx="25526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configuration of: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Context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Category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Letter code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RTF report definition</a:t>
            </a:r>
            <a:endParaRPr lang="nl-NL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32843" y="5185117"/>
            <a:ext cx="2753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Creative use of variables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 create similar results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01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Creative use of NFK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Expanding the basic functionality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use of NFK variables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your own context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Manage duplicates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Variable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Text building block functionality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variables</a:t>
            </a:r>
          </a:p>
          <a:p>
            <a:endParaRPr lang="en-US" dirty="0"/>
          </a:p>
          <a:p>
            <a:r>
              <a:rPr lang="en-US" dirty="0" smtClean="0"/>
              <a:t>Define variables</a:t>
            </a:r>
          </a:p>
          <a:p>
            <a:endParaRPr lang="en-US" dirty="0"/>
          </a:p>
          <a:p>
            <a:r>
              <a:rPr lang="en-US" dirty="0" smtClean="0"/>
              <a:t>Embed variables in e-mail text</a:t>
            </a:r>
          </a:p>
          <a:p>
            <a:endParaRPr lang="en-US" dirty="0"/>
          </a:p>
          <a:p>
            <a:r>
              <a:rPr lang="en-US" dirty="0" smtClean="0"/>
              <a:t>Send e-mail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PopSelect Query</a:t>
            </a:r>
          </a:p>
          <a:p>
            <a:endParaRPr lang="en-US" dirty="0"/>
          </a:p>
          <a:p>
            <a:r>
              <a:rPr lang="en-US" dirty="0" smtClean="0"/>
              <a:t>Generic Template</a:t>
            </a:r>
          </a:p>
          <a:p>
            <a:endParaRPr lang="en-US" dirty="0"/>
          </a:p>
          <a:p>
            <a:r>
              <a:rPr lang="en-US" dirty="0" smtClean="0"/>
              <a:t>Message text</a:t>
            </a:r>
          </a:p>
          <a:p>
            <a:endParaRPr lang="en-US" dirty="0"/>
          </a:p>
          <a:p>
            <a:r>
              <a:rPr lang="en-US" dirty="0" smtClean="0"/>
              <a:t>Send e-mail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461010" y="2728086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Down Arrow 6"/>
          <p:cNvSpPr/>
          <p:nvPr/>
        </p:nvSpPr>
        <p:spPr>
          <a:xfrm>
            <a:off x="1461009" y="3697904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Down Arrow 7"/>
          <p:cNvSpPr/>
          <p:nvPr/>
        </p:nvSpPr>
        <p:spPr>
          <a:xfrm>
            <a:off x="1461010" y="4642532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Down Arrow 8"/>
          <p:cNvSpPr/>
          <p:nvPr/>
        </p:nvSpPr>
        <p:spPr>
          <a:xfrm>
            <a:off x="5199233" y="2728085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Down Arrow 9"/>
          <p:cNvSpPr/>
          <p:nvPr/>
        </p:nvSpPr>
        <p:spPr>
          <a:xfrm>
            <a:off x="5199231" y="3697903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Down Arrow 10"/>
          <p:cNvSpPr/>
          <p:nvPr/>
        </p:nvSpPr>
        <p:spPr>
          <a:xfrm>
            <a:off x="5199230" y="4642530"/>
            <a:ext cx="181369" cy="302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8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PopSelect query:</a:t>
            </a:r>
            <a:r>
              <a:rPr lang="en-US" sz="3200" dirty="0" smtClean="0"/>
              <a:t> create variables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Alumni e-mail to congratulate graduates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Every student after completing a bachelor </a:t>
            </a:r>
            <a:r>
              <a:rPr lang="en-US" dirty="0" smtClean="0"/>
              <a:t>or </a:t>
            </a:r>
            <a:r>
              <a:rPr lang="en-US" dirty="0"/>
              <a:t>master </a:t>
            </a:r>
            <a:r>
              <a:rPr lang="en-US" dirty="0" smtClean="0"/>
              <a:t>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" y="3694637"/>
            <a:ext cx="8152119" cy="22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68700" y="5106153"/>
            <a:ext cx="993748" cy="29967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1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PopSelect query:</a:t>
            </a:r>
            <a:r>
              <a:rPr lang="en-US" sz="3200" dirty="0" smtClean="0"/>
              <a:t> create variables</a:t>
            </a:r>
            <a:endParaRPr lang="nl-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Create an expression with an unique fieldname from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SCC_BAT_NTF_TGT</a:t>
            </a:r>
            <a:endParaRPr lang="nl-NL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03" y="3294479"/>
            <a:ext cx="4655127" cy="3127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801045" y="5542136"/>
            <a:ext cx="4732885" cy="1813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6286500" y="5432765"/>
            <a:ext cx="1217000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DESCR 50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834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PopSelect query:</a:t>
            </a:r>
            <a:r>
              <a:rPr lang="en-US" sz="3200" dirty="0" smtClean="0"/>
              <a:t> create variables</a:t>
            </a:r>
            <a:endParaRPr lang="nl-NL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3" y="2213969"/>
            <a:ext cx="6167319" cy="17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46263" y="3272192"/>
            <a:ext cx="914400" cy="23426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03" y="4772722"/>
            <a:ext cx="2279416" cy="165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7" y="4117360"/>
            <a:ext cx="6156082" cy="5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207955" y="3566827"/>
            <a:ext cx="357976" cy="4761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99162" y="4772722"/>
            <a:ext cx="495968" cy="4113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84600" y="3204660"/>
            <a:ext cx="20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B.PREF_FIRST_NAME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246041" y="419104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907005" y="5417208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Unique Field Name </a:t>
            </a:r>
          </a:p>
          <a:p>
            <a:pPr algn="ctr"/>
            <a:r>
              <a:rPr lang="en-US" dirty="0" smtClean="0"/>
              <a:t>= DESCR50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80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template: </a:t>
            </a:r>
            <a:r>
              <a:rPr lang="en-US" sz="3200" dirty="0" smtClean="0"/>
              <a:t>deFINE variables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6" y="1897954"/>
            <a:ext cx="6167319" cy="17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6" y="3996997"/>
            <a:ext cx="180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7" y="4362175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80793" y="2977468"/>
            <a:ext cx="914400" cy="58944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0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363263" cy="1499616"/>
          </a:xfrm>
        </p:spPr>
        <p:txBody>
          <a:bodyPr/>
          <a:lstStyle/>
          <a:p>
            <a:r>
              <a:rPr lang="en-US" dirty="0" smtClean="0"/>
              <a:t>Embed variables in text: </a:t>
            </a:r>
            <a:r>
              <a:rPr lang="en-US" sz="3200" dirty="0" smtClean="0"/>
              <a:t>Message text</a:t>
            </a:r>
            <a:endParaRPr lang="nl-NL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3" r="20206" b="34739"/>
          <a:stretch/>
        </p:blipFill>
        <p:spPr bwMode="auto">
          <a:xfrm>
            <a:off x="1248375" y="3690352"/>
            <a:ext cx="5663036" cy="25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69157" y="4713067"/>
            <a:ext cx="686224" cy="27205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7" y="2032723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57" y="3429000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4" y="596765"/>
            <a:ext cx="6325555" cy="55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SANS Expert </a:t>
            </a:r>
            <a:r>
              <a:rPr lang="en-US" sz="3600" b="1" dirty="0" smtClean="0"/>
              <a:t>CentER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dirty="0"/>
              <a:t>for hosting, maintenance, </a:t>
            </a:r>
            <a:br>
              <a:rPr lang="en-US" sz="3600" dirty="0"/>
            </a:br>
            <a:r>
              <a:rPr lang="en-US" sz="3600" dirty="0"/>
              <a:t>development and technical </a:t>
            </a:r>
            <a:r>
              <a:rPr lang="en-US" sz="3600" dirty="0" smtClean="0"/>
              <a:t>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since March 2010</a:t>
            </a:r>
          </a:p>
          <a:p>
            <a:r>
              <a:rPr lang="en-US" dirty="0" smtClean="0"/>
              <a:t>PS 9.0</a:t>
            </a:r>
          </a:p>
          <a:p>
            <a:r>
              <a:rPr lang="en-US" dirty="0" smtClean="0"/>
              <a:t>Bundle </a:t>
            </a:r>
            <a:r>
              <a:rPr lang="en-US" dirty="0" smtClean="0"/>
              <a:t>#37</a:t>
            </a:r>
            <a:endParaRPr lang="en-US" dirty="0" smtClean="0"/>
          </a:p>
          <a:p>
            <a:r>
              <a:rPr lang="en-US" smtClean="0"/>
              <a:t>PT </a:t>
            </a:r>
            <a:r>
              <a:rPr lang="en-US" smtClean="0"/>
              <a:t>8.54.13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pic>
        <p:nvPicPr>
          <p:cNvPr id="7" name="Picture 6" descr="C:\Users\ctoever1\Dropbox\PEAM\S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7" y="3744162"/>
            <a:ext cx="1865992" cy="96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4947"/>
          <a:stretch>
            <a:fillRect/>
          </a:stretch>
        </p:blipFill>
        <p:spPr>
          <a:xfrm>
            <a:off x="2107435" y="799377"/>
            <a:ext cx="4461008" cy="2231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context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4" y="2290418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2149" y="4463932"/>
            <a:ext cx="315381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Imitation of </a:t>
            </a:r>
          </a:p>
          <a:p>
            <a:pPr algn="ctr"/>
            <a:r>
              <a:rPr lang="en-US" sz="2000" dirty="0" smtClean="0"/>
              <a:t>administrative function SPRG</a:t>
            </a:r>
            <a:endParaRPr lang="nl-NL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9053" y="3574472"/>
            <a:ext cx="0" cy="71489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context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Context: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Emplid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Certification status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Exam date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Manage duplicates: no previous e-mail for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Emplid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Career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Career nbr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4677" y="3185560"/>
            <a:ext cx="2267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PopSelect: criteria</a:t>
            </a:r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64677" y="5407829"/>
            <a:ext cx="417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PopSelect: does-not-exist SUBQUERY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150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duplicates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creative use of variables</a:t>
            </a:r>
          </a:p>
          <a:p>
            <a:pPr marL="0" indent="0">
              <a:buNone/>
            </a:pPr>
            <a:r>
              <a:rPr lang="en-US" dirty="0" smtClean="0"/>
              <a:t>SEND = variables are stored in NFK tables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to prevent duplicates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= check for existence of the variable in the NFK-tables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= create does-not-exist SUBQUERY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NFK variables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Alumni email to congratulate graduates: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%1		used in message text</a:t>
            </a:r>
          </a:p>
          <a:p>
            <a:pPr marL="0" indent="0">
              <a:buNone/>
            </a:pPr>
            <a:r>
              <a:rPr lang="en-US" dirty="0" smtClean="0"/>
              <a:t>%2 &amp; %3	no occurrence in message text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added for does-not-exist SUBQUERY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8" y="2768139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363263" cy="1499616"/>
          </a:xfrm>
        </p:spPr>
        <p:txBody>
          <a:bodyPr/>
          <a:lstStyle/>
          <a:p>
            <a:r>
              <a:rPr lang="en-US" dirty="0" smtClean="0"/>
              <a:t>%1: “normal” nfk variable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3" r="20206" b="34739"/>
          <a:stretch/>
        </p:blipFill>
        <p:spPr bwMode="auto">
          <a:xfrm>
            <a:off x="1248375" y="3690352"/>
            <a:ext cx="5663036" cy="25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48375" y="4713067"/>
            <a:ext cx="686224" cy="27205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7" y="2032723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57" y="3429000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%2 &amp; %3: hidden variables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4" y="2307043"/>
            <a:ext cx="4867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73" y="4056611"/>
            <a:ext cx="2781787" cy="69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" y="4991160"/>
            <a:ext cx="8030921" cy="4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8" y="5472649"/>
            <a:ext cx="8030921" cy="4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284422" y="4410449"/>
            <a:ext cx="1629293" cy="30003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6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duplicates: </a:t>
            </a:r>
            <a:r>
              <a:rPr lang="en-US" sz="3200" dirty="0" smtClean="0"/>
              <a:t>example 2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E-mail with study advice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years</a:t>
            </a:r>
          </a:p>
          <a:p>
            <a:pPr marL="0" indent="0">
              <a:buNone/>
            </a:pPr>
            <a:r>
              <a:rPr lang="en-US" dirty="0" smtClean="0"/>
              <a:t>Variables that determine duplicates: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Emplid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Term required (in student milestone)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Advice code (grading basis in milestone)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Total of ECTS credits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Concatination as hidden variable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variable = %9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EMPLID||PROG||REQ_TERM||ADVICE CODE||ECTS</a:t>
            </a:r>
          </a:p>
          <a:p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0" y="2735705"/>
            <a:ext cx="5851946" cy="3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0" y="4047162"/>
            <a:ext cx="7410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Subquery </a:t>
            </a:r>
            <a:r>
              <a:rPr lang="en-US" sz="3200" dirty="0" smtClean="0"/>
              <a:t>for </a:t>
            </a:r>
            <a:r>
              <a:rPr lang="en-US" dirty="0" smtClean="0"/>
              <a:t>Does-not-exist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5" y="1744056"/>
            <a:ext cx="7369319" cy="46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2400300"/>
            <a:ext cx="1444336" cy="2182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558945" y="5850082"/>
            <a:ext cx="6943291" cy="59228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7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use of NFK variables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your own context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Manage duplicates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Variable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Text building block functionality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NFK vs. COMMGEN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do they compare?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NFK BATCH NOTIFICATIONS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basics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CREATIVE USE OF NFK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Expand the basic functionality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NFK vs. COMMGEN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choose?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subject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4" y="2962529"/>
            <a:ext cx="6034952" cy="23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3" y="2694054"/>
            <a:ext cx="1888981" cy="3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7527" y="4946073"/>
            <a:ext cx="4270664" cy="3307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3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use of NFK variables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your own context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Manage duplicates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Variable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Text building block functionality</a:t>
            </a:r>
            <a:endParaRPr lang="nl-NL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building functionality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E-mail </a:t>
            </a:r>
            <a:r>
              <a:rPr lang="en-US" dirty="0"/>
              <a:t>with study advice for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 19 possible advice codes</a:t>
            </a:r>
          </a:p>
          <a:p>
            <a:pPr marL="0" indent="0">
              <a:buNone/>
            </a:pPr>
            <a:r>
              <a:rPr lang="en-US" dirty="0" smtClean="0"/>
              <a:t>= 19 different e-mails (with a lot of similarities)</a:t>
            </a:r>
          </a:p>
          <a:p>
            <a:pPr marL="0" indent="0">
              <a:buNone/>
            </a:pPr>
            <a:r>
              <a:rPr lang="en-US" dirty="0" smtClean="0"/>
              <a:t>≠ 19 different templates 	</a:t>
            </a:r>
            <a:r>
              <a:rPr lang="en-US" dirty="0" smtClean="0">
                <a:sym typeface="Wingdings" panose="05000000000000000000" pitchFamily="2" charset="2"/>
              </a:rPr>
              <a:t> very tedious to manage over the years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 text building functionality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 HRMS Text Catalog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HRMS Text catalog: </a:t>
            </a:r>
            <a:r>
              <a:rPr lang="en-US" sz="3200" dirty="0" smtClean="0"/>
              <a:t>25 text blocks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87" y="1867332"/>
            <a:ext cx="4000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block 7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4" y="2287300"/>
            <a:ext cx="5191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sz="3200" dirty="0" smtClean="0"/>
              <a:t>of</a:t>
            </a:r>
            <a:r>
              <a:rPr lang="en-US" dirty="0" smtClean="0"/>
              <a:t> text blocks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9" y="2504210"/>
            <a:ext cx="8566572" cy="38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Concatination </a:t>
            </a:r>
            <a:r>
              <a:rPr lang="en-US" sz="3200" dirty="0" smtClean="0"/>
              <a:t>of</a:t>
            </a:r>
            <a:r>
              <a:rPr lang="en-US" dirty="0" smtClean="0"/>
              <a:t> texts blocks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= huge, unreadable,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BUT: create once and enjoy forever!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7" y="3046278"/>
            <a:ext cx="4727863" cy="363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Text changes: easy in text catalog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query, reporting or NFK experience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Single &amp; simple Notification setup</a:t>
            </a:r>
          </a:p>
          <a:p>
            <a:pPr marL="128019" lvl="1" indent="0">
              <a:buNone/>
            </a:pPr>
            <a:endParaRPr lang="en-US" dirty="0" smtClean="0"/>
          </a:p>
          <a:p>
            <a:pPr marL="128019" lvl="1" indent="0">
              <a:buNone/>
            </a:pPr>
            <a:r>
              <a:rPr lang="en-US" dirty="0" smtClean="0"/>
              <a:t>    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27" y="3990109"/>
            <a:ext cx="57245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627" y="3589999"/>
            <a:ext cx="411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Notification setup for petition requests</a:t>
            </a:r>
            <a:r>
              <a:rPr lang="en-US" sz="2000" dirty="0" smtClean="0"/>
              <a:t>: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5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NFK </a:t>
            </a:r>
            <a:r>
              <a:rPr lang="en-US" sz="3200" dirty="0" smtClean="0"/>
              <a:t>vs. </a:t>
            </a:r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choose?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NFK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 attachment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Hard copy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Variable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Multiple recipients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HTML5 + variables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your own context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Notifications Center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Security per Consumer ID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ttachment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Soft copy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Static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 (B)CC recipients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RTF report definition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Context = GEN/ADMP/SPRG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My Communications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3C groups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NFK </a:t>
            </a:r>
            <a:r>
              <a:rPr lang="en-US" sz="3200" dirty="0" smtClean="0"/>
              <a:t>vs. </a:t>
            </a:r>
            <a:r>
              <a:rPr lang="en-US" dirty="0" smtClean="0"/>
              <a:t>COMMGEN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they compare?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86163" y="1270418"/>
            <a:ext cx="723412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ORACLE: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“NFK is not created to replace COMMGEN. It is used to complement and co-exist.”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consider?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Existing knowledge &amp; configurations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 SelfService: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Student Center vs. Notification Center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" y="3682278"/>
            <a:ext cx="7146567" cy="25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</a:t>
            </a:r>
            <a:r>
              <a:rPr lang="en-US" sz="3200" dirty="0" smtClean="0"/>
              <a:t>by</a:t>
            </a:r>
            <a:r>
              <a:rPr lang="en-US" dirty="0" smtClean="0"/>
              <a:t> sans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NFK messages displayed in My communications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" y="3076137"/>
            <a:ext cx="609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" y="3386998"/>
            <a:ext cx="8048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4289" y="3803067"/>
            <a:ext cx="2455720" cy="42429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80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6" y="586503"/>
            <a:ext cx="6032431" cy="591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Sensitive personal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Scheduled batches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NFK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4652010" cy="3341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Alerts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Batches initiated by users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Run-ID: </a:t>
            </a:r>
            <a:r>
              <a:rPr lang="en-US" sz="3200" smtClean="0"/>
              <a:t>simple instruction</a:t>
            </a:r>
            <a:endParaRPr lang="nl-NL" sz="3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662545"/>
            <a:ext cx="4445577" cy="49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9478" y="2356366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PopSelect query</a:t>
            </a:r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239478" y="3202769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Consumer ID</a:t>
            </a:r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5239478" y="357210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 setup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5239478" y="5070764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Allign variables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5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Sensitive personal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Scheduled batches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NFK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4652010" cy="3341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Alerts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Batches initiated by end-users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Hard copy &amp; evidence of send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Context ≠ GEN/ADMP/SPRG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HTML5 layout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Multiple recipients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Variable subject</a:t>
            </a:r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Hendrieke Kouwenhoven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967788"/>
            <a:ext cx="4084459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Manager</a:t>
            </a:r>
            <a:endParaRPr lang="en-US" dirty="0"/>
          </a:p>
          <a:p>
            <a:r>
              <a:rPr lang="en-US" dirty="0" smtClean="0"/>
              <a:t>Leiden University</a:t>
            </a:r>
            <a:endParaRPr lang="en-US" dirty="0"/>
          </a:p>
          <a:p>
            <a:r>
              <a:rPr lang="en-US" dirty="0" smtClean="0"/>
              <a:t>h.h.j.kouwenhoven@sea.leidenuniv.nl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workcenter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712946" y="1849582"/>
            <a:ext cx="6275365" cy="4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7118" y="6470704"/>
            <a:ext cx="2021176" cy="274320"/>
          </a:xfrm>
        </p:spPr>
        <p:txBody>
          <a:bodyPr/>
          <a:lstStyle/>
          <a:p>
            <a:r>
              <a:rPr lang="en-US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workcenter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7" y="2078903"/>
            <a:ext cx="640857" cy="59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2693317"/>
            <a:ext cx="7759410" cy="374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in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Specific module</a:t>
            </a:r>
          </a:p>
          <a:p>
            <a:r>
              <a:rPr lang="en-US" dirty="0" smtClean="0"/>
              <a:t>Static framework</a:t>
            </a:r>
          </a:p>
          <a:p>
            <a:r>
              <a:rPr lang="en-US" dirty="0" smtClean="0"/>
              <a:t>E-mail/letters</a:t>
            </a:r>
          </a:p>
          <a:p>
            <a:r>
              <a:rPr lang="en-US" dirty="0" smtClean="0"/>
              <a:t>Batch (real-time in theory)</a:t>
            </a:r>
          </a:p>
          <a:p>
            <a:r>
              <a:rPr lang="en-US" dirty="0" smtClean="0"/>
              <a:t>Soft copy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NFK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1988" y="2967788"/>
            <a:ext cx="4194811" cy="3341572"/>
          </a:xfrm>
        </p:spPr>
        <p:txBody>
          <a:bodyPr/>
          <a:lstStyle/>
          <a:p>
            <a:r>
              <a:rPr lang="en-US" dirty="0"/>
              <a:t>Variable modules</a:t>
            </a:r>
          </a:p>
          <a:p>
            <a:r>
              <a:rPr lang="en-US" dirty="0" smtClean="0"/>
              <a:t>Expandable framework</a:t>
            </a:r>
          </a:p>
          <a:p>
            <a:r>
              <a:rPr lang="en-US" dirty="0" smtClean="0"/>
              <a:t>E-mail/</a:t>
            </a:r>
            <a:r>
              <a:rPr lang="en-US" dirty="0" err="1" smtClean="0"/>
              <a:t>sms</a:t>
            </a:r>
            <a:r>
              <a:rPr lang="en-US" dirty="0" smtClean="0"/>
              <a:t>/push/notifications/etc.</a:t>
            </a:r>
          </a:p>
          <a:p>
            <a:r>
              <a:rPr lang="en-US" dirty="0" smtClean="0"/>
              <a:t>Batch &amp; Real-time</a:t>
            </a:r>
          </a:p>
          <a:p>
            <a:r>
              <a:rPr lang="en-US" dirty="0" smtClean="0"/>
              <a:t>Hard copy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workcenter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3" y="2236932"/>
            <a:ext cx="31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9" y="2865727"/>
            <a:ext cx="8134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workcenter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Advantages: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Pre-check message text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Including signature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Checking send-status/completion of the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Archive/alternative access to Notification Center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Mimicking of row level security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in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Specific module</a:t>
            </a:r>
          </a:p>
          <a:p>
            <a:r>
              <a:rPr lang="en-US" dirty="0" smtClean="0"/>
              <a:t>Static framework</a:t>
            </a:r>
          </a:p>
          <a:p>
            <a:r>
              <a:rPr lang="en-US" dirty="0" smtClean="0"/>
              <a:t>E-mail/letters</a:t>
            </a:r>
          </a:p>
          <a:p>
            <a:r>
              <a:rPr lang="en-US" dirty="0" smtClean="0"/>
              <a:t>Batch (real-time in theory)</a:t>
            </a:r>
          </a:p>
          <a:p>
            <a:r>
              <a:rPr lang="en-US" dirty="0" smtClean="0"/>
              <a:t>Soft copy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NFK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3654483" cy="3341572"/>
          </a:xfrm>
        </p:spPr>
        <p:txBody>
          <a:bodyPr/>
          <a:lstStyle/>
          <a:p>
            <a:r>
              <a:rPr lang="en-US" dirty="0"/>
              <a:t>Variable modules</a:t>
            </a:r>
          </a:p>
          <a:p>
            <a:r>
              <a:rPr lang="en-US" dirty="0" smtClean="0"/>
              <a:t>Expandable framework</a:t>
            </a:r>
          </a:p>
          <a:p>
            <a:r>
              <a:rPr lang="en-US" dirty="0" smtClean="0"/>
              <a:t>E-mail/sms/push/notifications/etc</a:t>
            </a:r>
            <a:r>
              <a:rPr lang="en-US" dirty="0"/>
              <a:t>.</a:t>
            </a:r>
          </a:p>
          <a:p>
            <a:r>
              <a:rPr lang="en-US" dirty="0" smtClean="0"/>
              <a:t>Batch &amp; Real-time</a:t>
            </a:r>
            <a:endParaRPr lang="en-US" dirty="0"/>
          </a:p>
          <a:p>
            <a:r>
              <a:rPr lang="en-US" dirty="0" smtClean="0"/>
              <a:t>Hard copy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6387" y="3891868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ounded Rectangle 9"/>
          <p:cNvSpPr/>
          <p:nvPr/>
        </p:nvSpPr>
        <p:spPr>
          <a:xfrm>
            <a:off x="4558146" y="3891868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ounded Rectangle 10"/>
          <p:cNvSpPr/>
          <p:nvPr/>
        </p:nvSpPr>
        <p:spPr>
          <a:xfrm>
            <a:off x="4558146" y="4354106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ounded Rectangle 11"/>
          <p:cNvSpPr/>
          <p:nvPr/>
        </p:nvSpPr>
        <p:spPr>
          <a:xfrm>
            <a:off x="840090" y="4354106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0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in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Specific module</a:t>
            </a:r>
          </a:p>
          <a:p>
            <a:r>
              <a:rPr lang="en-US" dirty="0" smtClean="0"/>
              <a:t>Static framework</a:t>
            </a:r>
          </a:p>
          <a:p>
            <a:r>
              <a:rPr lang="en-US" dirty="0" smtClean="0"/>
              <a:t>E-mail/letters</a:t>
            </a:r>
          </a:p>
          <a:p>
            <a:r>
              <a:rPr lang="en-US" dirty="0" smtClean="0"/>
              <a:t>Batch (real-time in theory)</a:t>
            </a:r>
          </a:p>
          <a:p>
            <a:r>
              <a:rPr lang="en-US" dirty="0" smtClean="0"/>
              <a:t>Soft copy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NFK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3654483" cy="3341572"/>
          </a:xfrm>
        </p:spPr>
        <p:txBody>
          <a:bodyPr/>
          <a:lstStyle/>
          <a:p>
            <a:r>
              <a:rPr lang="en-US" dirty="0"/>
              <a:t>Variable modules</a:t>
            </a:r>
          </a:p>
          <a:p>
            <a:r>
              <a:rPr lang="en-US" dirty="0" smtClean="0"/>
              <a:t>Expandable framework</a:t>
            </a:r>
          </a:p>
          <a:p>
            <a:r>
              <a:rPr lang="en-US" dirty="0" smtClean="0"/>
              <a:t>E-mail/sms/push/notifications/etc</a:t>
            </a:r>
            <a:r>
              <a:rPr lang="en-US" dirty="0"/>
              <a:t>.</a:t>
            </a:r>
          </a:p>
          <a:p>
            <a:r>
              <a:rPr lang="en-US" dirty="0" smtClean="0"/>
              <a:t>Batch &amp; Real-time</a:t>
            </a:r>
            <a:endParaRPr lang="en-US" dirty="0"/>
          </a:p>
          <a:p>
            <a:r>
              <a:rPr lang="en-US" dirty="0" smtClean="0"/>
              <a:t>Hard copy 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6387" y="3891868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ounded Rectangle 9"/>
          <p:cNvSpPr/>
          <p:nvPr/>
        </p:nvSpPr>
        <p:spPr>
          <a:xfrm>
            <a:off x="4558146" y="3891868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ounded Rectangle 10"/>
          <p:cNvSpPr/>
          <p:nvPr/>
        </p:nvSpPr>
        <p:spPr>
          <a:xfrm>
            <a:off x="4558146" y="4354106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7683" y="5597868"/>
            <a:ext cx="6181646" cy="4158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NFK have an added value for sending batch e-mails?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1664431" y="5386272"/>
            <a:ext cx="479873" cy="423193"/>
          </a:xfrm>
          <a:prstGeom prst="bentUpArrow">
            <a:avLst>
              <a:gd name="adj1" fmla="val 1785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ounded Rectangle 13"/>
          <p:cNvSpPr/>
          <p:nvPr/>
        </p:nvSpPr>
        <p:spPr>
          <a:xfrm>
            <a:off x="846387" y="4354106"/>
            <a:ext cx="710360" cy="3098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2988</TotalTime>
  <Words>1543</Words>
  <Application>Microsoft Office PowerPoint</Application>
  <PresentationFormat>On-screen Show (4:3)</PresentationFormat>
  <Paragraphs>558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Integral</vt:lpstr>
      <vt:lpstr>The added value of NFK  for sending e-mails</vt:lpstr>
      <vt:lpstr>presenters</vt:lpstr>
      <vt:lpstr>LEIDEN UNIVERSITY</vt:lpstr>
      <vt:lpstr>SANS Expert CentER for hosting, maintenance,  development and technical support</vt:lpstr>
      <vt:lpstr>Overview</vt:lpstr>
      <vt:lpstr>NFK vs. COMMGEN</vt:lpstr>
      <vt:lpstr>Key differences in framework</vt:lpstr>
      <vt:lpstr>Key differences in framework</vt:lpstr>
      <vt:lpstr>Key differences in framework</vt:lpstr>
      <vt:lpstr>NFK batch notifications</vt:lpstr>
      <vt:lpstr>E-mail</vt:lpstr>
      <vt:lpstr>NFK notification setup</vt:lpstr>
      <vt:lpstr>EXAMPLE: Video message from rector</vt:lpstr>
      <vt:lpstr>sender &amp; subject: Generic template</vt:lpstr>
      <vt:lpstr>Recipients</vt:lpstr>
      <vt:lpstr>message: HTML5 (editor) </vt:lpstr>
      <vt:lpstr>NFK notification setup</vt:lpstr>
      <vt:lpstr>Notification consumer setup</vt:lpstr>
      <vt:lpstr>Send</vt:lpstr>
      <vt:lpstr>Self service: Notification center</vt:lpstr>
      <vt:lpstr>Notification details</vt:lpstr>
      <vt:lpstr>Security</vt:lpstr>
      <vt:lpstr>Security</vt:lpstr>
      <vt:lpstr>Security</vt:lpstr>
      <vt:lpstr>Security</vt:lpstr>
      <vt:lpstr>NFK notification setup</vt:lpstr>
      <vt:lpstr>NFK notification setup</vt:lpstr>
      <vt:lpstr>NFK notification setup</vt:lpstr>
      <vt:lpstr>NFK notification setup</vt:lpstr>
      <vt:lpstr>NFK notification setup</vt:lpstr>
      <vt:lpstr>Creative use of NFK</vt:lpstr>
      <vt:lpstr>Creative use of NFK variables</vt:lpstr>
      <vt:lpstr>variables</vt:lpstr>
      <vt:lpstr>PopSelect query: create variables</vt:lpstr>
      <vt:lpstr>PopSelect query: create variables</vt:lpstr>
      <vt:lpstr>PopSelect query: create variables</vt:lpstr>
      <vt:lpstr>Generic template: deFINE variables</vt:lpstr>
      <vt:lpstr>Embed variables in text: Message text</vt:lpstr>
      <vt:lpstr>Send</vt:lpstr>
      <vt:lpstr>Created context</vt:lpstr>
      <vt:lpstr>Create your own context</vt:lpstr>
      <vt:lpstr>Managing duplicates</vt:lpstr>
      <vt:lpstr>NFK variables</vt:lpstr>
      <vt:lpstr>%1: “normal” nfk variable</vt:lpstr>
      <vt:lpstr>%2 &amp; %3: hidden variables</vt:lpstr>
      <vt:lpstr>Managing duplicates: example 2</vt:lpstr>
      <vt:lpstr>Concatination as hidden variable</vt:lpstr>
      <vt:lpstr>Subquery for Does-not-exist </vt:lpstr>
      <vt:lpstr>Creative use of NFK variables</vt:lpstr>
      <vt:lpstr>Variable subject</vt:lpstr>
      <vt:lpstr>Creative use of NFK variables</vt:lpstr>
      <vt:lpstr>Text building functionality</vt:lpstr>
      <vt:lpstr>HRMS Text catalog: 25 text blocks</vt:lpstr>
      <vt:lpstr>Text block 7</vt:lpstr>
      <vt:lpstr>Matrix of text blocks</vt:lpstr>
      <vt:lpstr>Concatination of texts blocks</vt:lpstr>
      <vt:lpstr>Advantages</vt:lpstr>
      <vt:lpstr>NFK vs. COMMGEN</vt:lpstr>
      <vt:lpstr>Differences</vt:lpstr>
      <vt:lpstr>What to consider?</vt:lpstr>
      <vt:lpstr>Customization by sans</vt:lpstr>
      <vt:lpstr>PowerPoint Presentation</vt:lpstr>
      <vt:lpstr>How to choose?</vt:lpstr>
      <vt:lpstr>Run-ID: simple instruction</vt:lpstr>
      <vt:lpstr>How to choose?</vt:lpstr>
      <vt:lpstr>presenter</vt:lpstr>
      <vt:lpstr>THANK YOU!</vt:lpstr>
      <vt:lpstr>workcenter</vt:lpstr>
      <vt:lpstr>workcenter</vt:lpstr>
      <vt:lpstr>workcenter</vt:lpstr>
      <vt:lpstr>workcenter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Kouwenhoven, H.H.J.</cp:lastModifiedBy>
  <cp:revision>137</cp:revision>
  <cp:lastPrinted>2016-10-06T10:39:55Z</cp:lastPrinted>
  <dcterms:created xsi:type="dcterms:W3CDTF">2015-09-02T14:36:24Z</dcterms:created>
  <dcterms:modified xsi:type="dcterms:W3CDTF">2016-10-12T12:24:42Z</dcterms:modified>
</cp:coreProperties>
</file>