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0"/>
  </p:notesMasterIdLst>
  <p:sldIdLst>
    <p:sldId id="257" r:id="rId2"/>
    <p:sldId id="259" r:id="rId3"/>
    <p:sldId id="261" r:id="rId4"/>
    <p:sldId id="295" r:id="rId5"/>
    <p:sldId id="260" r:id="rId6"/>
    <p:sldId id="262" r:id="rId7"/>
    <p:sldId id="263" r:id="rId8"/>
    <p:sldId id="278" r:id="rId9"/>
    <p:sldId id="289" r:id="rId10"/>
    <p:sldId id="264" r:id="rId11"/>
    <p:sldId id="265" r:id="rId12"/>
    <p:sldId id="281" r:id="rId13"/>
    <p:sldId id="273" r:id="rId14"/>
    <p:sldId id="283" r:id="rId15"/>
    <p:sldId id="286" r:id="rId16"/>
    <p:sldId id="284" r:id="rId17"/>
    <p:sldId id="287" r:id="rId18"/>
    <p:sldId id="277" r:id="rId19"/>
    <p:sldId id="285" r:id="rId20"/>
    <p:sldId id="266" r:id="rId21"/>
    <p:sldId id="292" r:id="rId22"/>
    <p:sldId id="282" r:id="rId23"/>
    <p:sldId id="267" r:id="rId24"/>
    <p:sldId id="288" r:id="rId25"/>
    <p:sldId id="293" r:id="rId26"/>
    <p:sldId id="272" r:id="rId27"/>
    <p:sldId id="268" r:id="rId28"/>
    <p:sldId id="279" r:id="rId29"/>
    <p:sldId id="269" r:id="rId30"/>
    <p:sldId id="270" r:id="rId31"/>
    <p:sldId id="271" r:id="rId32"/>
    <p:sldId id="290" r:id="rId33"/>
    <p:sldId id="291" r:id="rId34"/>
    <p:sldId id="276" r:id="rId35"/>
    <p:sldId id="275" r:id="rId36"/>
    <p:sldId id="274" r:id="rId37"/>
    <p:sldId id="280" r:id="rId38"/>
    <p:sldId id="258" r:id="rId3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45" autoAdjust="0"/>
    <p:restoredTop sz="74659" autoAdjust="0"/>
  </p:normalViewPr>
  <p:slideViewPr>
    <p:cSldViewPr>
      <p:cViewPr varScale="1">
        <p:scale>
          <a:sx n="106" d="100"/>
          <a:sy n="106" d="100"/>
        </p:scale>
        <p:origin x="1308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60"/>
    </p:cViewPr>
  </p:sorterViewPr>
  <p:notesViewPr>
    <p:cSldViewPr>
      <p:cViewPr varScale="1">
        <p:scale>
          <a:sx n="64" d="100"/>
          <a:sy n="64" d="100"/>
        </p:scale>
        <p:origin x="329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3FA0B-9C78-43AD-AE55-0023E212D5E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F2B58B2-3ED5-4999-A901-24290F9035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B7EE42A-1D06-4ADB-B14D-0490FA6C20F6}" type="parTrans" cxnId="{74F4C6CB-1499-4505-9544-A64E234F8598}">
      <dgm:prSet/>
      <dgm:spPr/>
      <dgm:t>
        <a:bodyPr/>
        <a:lstStyle/>
        <a:p>
          <a:endParaRPr lang="en-US"/>
        </a:p>
      </dgm:t>
    </dgm:pt>
    <dgm:pt modelId="{4AE411D2-3F5B-44C0-B653-ABCE87D94AA1}" type="sibTrans" cxnId="{74F4C6CB-1499-4505-9544-A64E234F8598}">
      <dgm:prSet/>
      <dgm:spPr/>
      <dgm:t>
        <a:bodyPr/>
        <a:lstStyle/>
        <a:p>
          <a:endParaRPr lang="en-US"/>
        </a:p>
      </dgm:t>
    </dgm:pt>
    <dgm:pt modelId="{2866985E-1A02-4467-81FF-866721EE38E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C141E3C-5FCF-4BEA-812F-9C6493342EF4}" type="parTrans" cxnId="{FD2BBD33-78E5-40B8-946B-AA172D046173}">
      <dgm:prSet/>
      <dgm:spPr/>
      <dgm:t>
        <a:bodyPr/>
        <a:lstStyle/>
        <a:p>
          <a:endParaRPr lang="en-US"/>
        </a:p>
      </dgm:t>
    </dgm:pt>
    <dgm:pt modelId="{40701B22-75E2-4818-8BFB-841AB5706694}" type="sibTrans" cxnId="{FD2BBD33-78E5-40B8-946B-AA172D046173}">
      <dgm:prSet/>
      <dgm:spPr/>
      <dgm:t>
        <a:bodyPr/>
        <a:lstStyle/>
        <a:p>
          <a:endParaRPr lang="en-US"/>
        </a:p>
      </dgm:t>
    </dgm:pt>
    <dgm:pt modelId="{8209E86A-6F2D-4CD1-A2B4-2DDB6350D711}" type="pres">
      <dgm:prSet presAssocID="{B0B3FA0B-9C78-43AD-AE55-0023E212D5EA}" presName="Name0" presStyleCnt="0">
        <dgm:presLayoutVars>
          <dgm:dir/>
          <dgm:resizeHandles val="exact"/>
        </dgm:presLayoutVars>
      </dgm:prSet>
      <dgm:spPr/>
    </dgm:pt>
    <dgm:pt modelId="{CE311D48-F557-43C2-B147-6287CDB5A305}" type="pres">
      <dgm:prSet presAssocID="{B0B3FA0B-9C78-43AD-AE55-0023E212D5EA}" presName="arrow" presStyleLbl="bgShp" presStyleIdx="0" presStyleCnt="1"/>
      <dgm:spPr/>
    </dgm:pt>
    <dgm:pt modelId="{86DDDF6C-1911-4BE2-A2D5-5E9777A37BAA}" type="pres">
      <dgm:prSet presAssocID="{B0B3FA0B-9C78-43AD-AE55-0023E212D5EA}" presName="points" presStyleCnt="0"/>
      <dgm:spPr/>
    </dgm:pt>
    <dgm:pt modelId="{CAEE9776-9210-468E-A93E-6F2C9A79D9EF}" type="pres">
      <dgm:prSet presAssocID="{3F2B58B2-3ED5-4999-A901-24290F9035A4}" presName="compositeA" presStyleCnt="0"/>
      <dgm:spPr/>
    </dgm:pt>
    <dgm:pt modelId="{0D914D8E-48F5-427B-8064-974917326687}" type="pres">
      <dgm:prSet presAssocID="{3F2B58B2-3ED5-4999-A901-24290F9035A4}" presName="textA" presStyleLbl="revTx" presStyleIdx="0" presStyleCnt="2" custScaleY="59375" custLinFactY="34240" custLinFactNeighborX="3666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C8F12-7CD4-425B-972B-EF5F46AA97EB}" type="pres">
      <dgm:prSet presAssocID="{3F2B58B2-3ED5-4999-A901-24290F9035A4}" presName="circleA" presStyleLbl="node1" presStyleIdx="0" presStyleCnt="2" custLinFactX="298003" custLinFactNeighborX="300000" custLinFactNeighborY="39762"/>
      <dgm:spPr/>
    </dgm:pt>
    <dgm:pt modelId="{B5F28CD3-E634-4B7F-80D8-8B445B10494C}" type="pres">
      <dgm:prSet presAssocID="{3F2B58B2-3ED5-4999-A901-24290F9035A4}" presName="spaceA" presStyleCnt="0"/>
      <dgm:spPr/>
    </dgm:pt>
    <dgm:pt modelId="{9F9EDC97-45B3-474C-972D-351DF938D17C}" type="pres">
      <dgm:prSet presAssocID="{4AE411D2-3F5B-44C0-B653-ABCE87D94AA1}" presName="space" presStyleCnt="0"/>
      <dgm:spPr/>
    </dgm:pt>
    <dgm:pt modelId="{4BC11B1F-FD1E-41E0-90DD-CE91B07F1DC6}" type="pres">
      <dgm:prSet presAssocID="{2866985E-1A02-4467-81FF-866721EE38E1}" presName="compositeB" presStyleCnt="0"/>
      <dgm:spPr/>
    </dgm:pt>
    <dgm:pt modelId="{F79078D2-161C-4816-BEE7-5188121F3D86}" type="pres">
      <dgm:prSet presAssocID="{2866985E-1A02-4467-81FF-866721EE38E1}" presName="textB" presStyleLbl="revTx" presStyleIdx="1" presStyleCnt="2" custScaleX="40040" custLinFactNeighborX="46401" custLinFactNeighborY="3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00750-44A4-4CFE-BC59-F91A9F088809}" type="pres">
      <dgm:prSet presAssocID="{2866985E-1A02-4467-81FF-866721EE38E1}" presName="circleB" presStyleLbl="node1" presStyleIdx="1" presStyleCnt="2" custLinFactX="400000" custLinFactNeighborX="426135" custLinFactNeighborY="0"/>
      <dgm:spPr/>
    </dgm:pt>
    <dgm:pt modelId="{04A38BBD-EAE0-47D4-AD61-ED71CBDC679F}" type="pres">
      <dgm:prSet presAssocID="{2866985E-1A02-4467-81FF-866721EE38E1}" presName="spaceB" presStyleCnt="0"/>
      <dgm:spPr/>
    </dgm:pt>
  </dgm:ptLst>
  <dgm:cxnLst>
    <dgm:cxn modelId="{027BFFC2-A4AD-4F01-B817-33D4A54529FC}" type="presOf" srcId="{B0B3FA0B-9C78-43AD-AE55-0023E212D5EA}" destId="{8209E86A-6F2D-4CD1-A2B4-2DDB6350D711}" srcOrd="0" destOrd="0" presId="urn:microsoft.com/office/officeart/2005/8/layout/hProcess11"/>
    <dgm:cxn modelId="{942513AF-239C-48D8-ACFF-AD339289CD39}" type="presOf" srcId="{2866985E-1A02-4467-81FF-866721EE38E1}" destId="{F79078D2-161C-4816-BEE7-5188121F3D86}" srcOrd="0" destOrd="0" presId="urn:microsoft.com/office/officeart/2005/8/layout/hProcess11"/>
    <dgm:cxn modelId="{74F4C6CB-1499-4505-9544-A64E234F8598}" srcId="{B0B3FA0B-9C78-43AD-AE55-0023E212D5EA}" destId="{3F2B58B2-3ED5-4999-A901-24290F9035A4}" srcOrd="0" destOrd="0" parTransId="{4B7EE42A-1D06-4ADB-B14D-0490FA6C20F6}" sibTransId="{4AE411D2-3F5B-44C0-B653-ABCE87D94AA1}"/>
    <dgm:cxn modelId="{FD2BBD33-78E5-40B8-946B-AA172D046173}" srcId="{B0B3FA0B-9C78-43AD-AE55-0023E212D5EA}" destId="{2866985E-1A02-4467-81FF-866721EE38E1}" srcOrd="1" destOrd="0" parTransId="{2C141E3C-5FCF-4BEA-812F-9C6493342EF4}" sibTransId="{40701B22-75E2-4818-8BFB-841AB5706694}"/>
    <dgm:cxn modelId="{6BB5BC59-FFF8-4641-9AF2-71B33CDEA7F7}" type="presOf" srcId="{3F2B58B2-3ED5-4999-A901-24290F9035A4}" destId="{0D914D8E-48F5-427B-8064-974917326687}" srcOrd="0" destOrd="0" presId="urn:microsoft.com/office/officeart/2005/8/layout/hProcess11"/>
    <dgm:cxn modelId="{A60B0BAB-AD18-4068-8215-BF3A1E68E311}" type="presParOf" srcId="{8209E86A-6F2D-4CD1-A2B4-2DDB6350D711}" destId="{CE311D48-F557-43C2-B147-6287CDB5A305}" srcOrd="0" destOrd="0" presId="urn:microsoft.com/office/officeart/2005/8/layout/hProcess11"/>
    <dgm:cxn modelId="{13041613-3492-4280-A2FA-0C2DE3B634C2}" type="presParOf" srcId="{8209E86A-6F2D-4CD1-A2B4-2DDB6350D711}" destId="{86DDDF6C-1911-4BE2-A2D5-5E9777A37BAA}" srcOrd="1" destOrd="0" presId="urn:microsoft.com/office/officeart/2005/8/layout/hProcess11"/>
    <dgm:cxn modelId="{89332CD0-D437-4199-96BB-5A80F0A3887D}" type="presParOf" srcId="{86DDDF6C-1911-4BE2-A2D5-5E9777A37BAA}" destId="{CAEE9776-9210-468E-A93E-6F2C9A79D9EF}" srcOrd="0" destOrd="0" presId="urn:microsoft.com/office/officeart/2005/8/layout/hProcess11"/>
    <dgm:cxn modelId="{DD5945C2-B5A5-4EF7-9946-B439FECCE9BD}" type="presParOf" srcId="{CAEE9776-9210-468E-A93E-6F2C9A79D9EF}" destId="{0D914D8E-48F5-427B-8064-974917326687}" srcOrd="0" destOrd="0" presId="urn:microsoft.com/office/officeart/2005/8/layout/hProcess11"/>
    <dgm:cxn modelId="{491D831F-2722-4528-8A2A-9FD400F043AB}" type="presParOf" srcId="{CAEE9776-9210-468E-A93E-6F2C9A79D9EF}" destId="{4E2C8F12-7CD4-425B-972B-EF5F46AA97EB}" srcOrd="1" destOrd="0" presId="urn:microsoft.com/office/officeart/2005/8/layout/hProcess11"/>
    <dgm:cxn modelId="{0CF75B1F-FCE1-4566-BDA7-B66F56508B15}" type="presParOf" srcId="{CAEE9776-9210-468E-A93E-6F2C9A79D9EF}" destId="{B5F28CD3-E634-4B7F-80D8-8B445B10494C}" srcOrd="2" destOrd="0" presId="urn:microsoft.com/office/officeart/2005/8/layout/hProcess11"/>
    <dgm:cxn modelId="{BFEBE2B8-62A9-4537-8B58-037C1D919625}" type="presParOf" srcId="{86DDDF6C-1911-4BE2-A2D5-5E9777A37BAA}" destId="{9F9EDC97-45B3-474C-972D-351DF938D17C}" srcOrd="1" destOrd="0" presId="urn:microsoft.com/office/officeart/2005/8/layout/hProcess11"/>
    <dgm:cxn modelId="{DC00B819-CF74-4D0D-BA0A-329591471451}" type="presParOf" srcId="{86DDDF6C-1911-4BE2-A2D5-5E9777A37BAA}" destId="{4BC11B1F-FD1E-41E0-90DD-CE91B07F1DC6}" srcOrd="2" destOrd="0" presId="urn:microsoft.com/office/officeart/2005/8/layout/hProcess11"/>
    <dgm:cxn modelId="{D8B472E7-887F-474F-9815-B30E0169FE3A}" type="presParOf" srcId="{4BC11B1F-FD1E-41E0-90DD-CE91B07F1DC6}" destId="{F79078D2-161C-4816-BEE7-5188121F3D86}" srcOrd="0" destOrd="0" presId="urn:microsoft.com/office/officeart/2005/8/layout/hProcess11"/>
    <dgm:cxn modelId="{15047F7B-903C-497D-A890-5F54D834A273}" type="presParOf" srcId="{4BC11B1F-FD1E-41E0-90DD-CE91B07F1DC6}" destId="{E3D00750-44A4-4CFE-BC59-F91A9F088809}" srcOrd="1" destOrd="0" presId="urn:microsoft.com/office/officeart/2005/8/layout/hProcess11"/>
    <dgm:cxn modelId="{C85BB23C-C30C-4AF9-A0B8-F04D9E58AF61}" type="presParOf" srcId="{4BC11B1F-FD1E-41E0-90DD-CE91B07F1DC6}" destId="{04A38BBD-EAE0-47D4-AD61-ED71CBDC679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B3FA0B-9C78-43AD-AE55-0023E212D5E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2866985E-1A02-4467-81FF-866721EE38E1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C141E3C-5FCF-4BEA-812F-9C6493342EF4}" type="parTrans" cxnId="{FD2BBD33-78E5-40B8-946B-AA172D046173}">
      <dgm:prSet/>
      <dgm:spPr/>
      <dgm:t>
        <a:bodyPr/>
        <a:lstStyle/>
        <a:p>
          <a:endParaRPr lang="en-US"/>
        </a:p>
      </dgm:t>
    </dgm:pt>
    <dgm:pt modelId="{40701B22-75E2-4818-8BFB-841AB5706694}" type="sibTrans" cxnId="{FD2BBD33-78E5-40B8-946B-AA172D046173}">
      <dgm:prSet/>
      <dgm:spPr/>
      <dgm:t>
        <a:bodyPr/>
        <a:lstStyle/>
        <a:p>
          <a:endParaRPr lang="en-US"/>
        </a:p>
      </dgm:t>
    </dgm:pt>
    <dgm:pt modelId="{C598D1CC-2836-44A0-A122-254DD57BC24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94E29C97-4438-4FCF-8BCF-1EDF8C5AD18C}" type="parTrans" cxnId="{3034E052-624F-4590-98A7-C8FEEBF69835}">
      <dgm:prSet/>
      <dgm:spPr/>
      <dgm:t>
        <a:bodyPr/>
        <a:lstStyle/>
        <a:p>
          <a:endParaRPr lang="en-US"/>
        </a:p>
      </dgm:t>
    </dgm:pt>
    <dgm:pt modelId="{704AD11A-8709-4729-B4A3-CC3E653FDF8B}" type="sibTrans" cxnId="{3034E052-624F-4590-98A7-C8FEEBF69835}">
      <dgm:prSet/>
      <dgm:spPr/>
      <dgm:t>
        <a:bodyPr/>
        <a:lstStyle/>
        <a:p>
          <a:endParaRPr lang="en-US"/>
        </a:p>
      </dgm:t>
    </dgm:pt>
    <dgm:pt modelId="{3F2B58B2-3ED5-4999-A901-24290F9035A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AE411D2-3F5B-44C0-B653-ABCE87D94AA1}" type="sibTrans" cxnId="{74F4C6CB-1499-4505-9544-A64E234F8598}">
      <dgm:prSet/>
      <dgm:spPr/>
      <dgm:t>
        <a:bodyPr/>
        <a:lstStyle/>
        <a:p>
          <a:endParaRPr lang="en-US"/>
        </a:p>
      </dgm:t>
    </dgm:pt>
    <dgm:pt modelId="{4B7EE42A-1D06-4ADB-B14D-0490FA6C20F6}" type="parTrans" cxnId="{74F4C6CB-1499-4505-9544-A64E234F8598}">
      <dgm:prSet/>
      <dgm:spPr/>
      <dgm:t>
        <a:bodyPr/>
        <a:lstStyle/>
        <a:p>
          <a:endParaRPr lang="en-US"/>
        </a:p>
      </dgm:t>
    </dgm:pt>
    <dgm:pt modelId="{8209E86A-6F2D-4CD1-A2B4-2DDB6350D711}" type="pres">
      <dgm:prSet presAssocID="{B0B3FA0B-9C78-43AD-AE55-0023E212D5EA}" presName="Name0" presStyleCnt="0">
        <dgm:presLayoutVars>
          <dgm:dir/>
          <dgm:resizeHandles val="exact"/>
        </dgm:presLayoutVars>
      </dgm:prSet>
      <dgm:spPr/>
    </dgm:pt>
    <dgm:pt modelId="{CE311D48-F557-43C2-B147-6287CDB5A305}" type="pres">
      <dgm:prSet presAssocID="{B0B3FA0B-9C78-43AD-AE55-0023E212D5EA}" presName="arrow" presStyleLbl="bgShp" presStyleIdx="0" presStyleCnt="1"/>
      <dgm:spPr/>
    </dgm:pt>
    <dgm:pt modelId="{86DDDF6C-1911-4BE2-A2D5-5E9777A37BAA}" type="pres">
      <dgm:prSet presAssocID="{B0B3FA0B-9C78-43AD-AE55-0023E212D5EA}" presName="points" presStyleCnt="0"/>
      <dgm:spPr/>
    </dgm:pt>
    <dgm:pt modelId="{CAEE9776-9210-468E-A93E-6F2C9A79D9EF}" type="pres">
      <dgm:prSet presAssocID="{3F2B58B2-3ED5-4999-A901-24290F9035A4}" presName="compositeA" presStyleCnt="0"/>
      <dgm:spPr/>
    </dgm:pt>
    <dgm:pt modelId="{0D914D8E-48F5-427B-8064-974917326687}" type="pres">
      <dgm:prSet presAssocID="{3F2B58B2-3ED5-4999-A901-24290F9035A4}" presName="textA" presStyleLbl="revTx" presStyleIdx="0" presStyleCnt="3" custScaleY="59375" custLinFactY="37527" custLinFactNeighborX="6435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C8F12-7CD4-425B-972B-EF5F46AA97EB}" type="pres">
      <dgm:prSet presAssocID="{3F2B58B2-3ED5-4999-A901-24290F9035A4}" presName="circleA" presStyleLbl="node1" presStyleIdx="0" presStyleCnt="3" custLinFactX="300000" custLinFactNeighborX="380705" custLinFactNeighborY="38901"/>
      <dgm:spPr/>
    </dgm:pt>
    <dgm:pt modelId="{B5F28CD3-E634-4B7F-80D8-8B445B10494C}" type="pres">
      <dgm:prSet presAssocID="{3F2B58B2-3ED5-4999-A901-24290F9035A4}" presName="spaceA" presStyleCnt="0"/>
      <dgm:spPr/>
    </dgm:pt>
    <dgm:pt modelId="{9F9EDC97-45B3-474C-972D-351DF938D17C}" type="pres">
      <dgm:prSet presAssocID="{4AE411D2-3F5B-44C0-B653-ABCE87D94AA1}" presName="space" presStyleCnt="0"/>
      <dgm:spPr/>
    </dgm:pt>
    <dgm:pt modelId="{62871405-4C25-4FE3-993A-24F2342DCAA1}" type="pres">
      <dgm:prSet presAssocID="{C598D1CC-2836-44A0-A122-254DD57BC24F}" presName="compositeB" presStyleCnt="0"/>
      <dgm:spPr/>
    </dgm:pt>
    <dgm:pt modelId="{E68A0BA8-F20D-4F0C-A06A-7FFC72AF11A9}" type="pres">
      <dgm:prSet presAssocID="{C598D1CC-2836-44A0-A122-254DD57BC24F}" presName="textB" presStyleLbl="revTx" presStyleIdx="1" presStyleCnt="3" custLinFactNeighborX="75781" custLinFactNeighborY="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1482D-0316-4D53-BEE8-0DA8613EC8A1}" type="pres">
      <dgm:prSet presAssocID="{C598D1CC-2836-44A0-A122-254DD57BC24F}" presName="circleB" presStyleLbl="node1" presStyleIdx="1" presStyleCnt="3" custLinFactX="400000" custLinFactNeighborX="460345" custLinFactNeighborY="-1724"/>
      <dgm:spPr/>
    </dgm:pt>
    <dgm:pt modelId="{DAD85AC8-44DC-4F63-92C2-C043C2C8CF3E}" type="pres">
      <dgm:prSet presAssocID="{C598D1CC-2836-44A0-A122-254DD57BC24F}" presName="spaceB" presStyleCnt="0"/>
      <dgm:spPr/>
    </dgm:pt>
    <dgm:pt modelId="{E2491BA2-310E-4FF2-A12F-A012DF34D43D}" type="pres">
      <dgm:prSet presAssocID="{704AD11A-8709-4729-B4A3-CC3E653FDF8B}" presName="space" presStyleCnt="0"/>
      <dgm:spPr/>
    </dgm:pt>
    <dgm:pt modelId="{D0773552-31EF-4656-A996-F0D724D0A1C8}" type="pres">
      <dgm:prSet presAssocID="{2866985E-1A02-4467-81FF-866721EE38E1}" presName="compositeA" presStyleCnt="0"/>
      <dgm:spPr/>
    </dgm:pt>
    <dgm:pt modelId="{D9C317A5-8673-4117-81A2-AD5862D93CAB}" type="pres">
      <dgm:prSet presAssocID="{2866985E-1A02-4467-81FF-866721EE38E1}" presName="textA" presStyleLbl="revTx" presStyleIdx="2" presStyleCnt="3" custLinFactY="8057" custLinFactNeighborX="481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008AD-E78F-4A9A-873B-EC2AD296731E}" type="pres">
      <dgm:prSet presAssocID="{2866985E-1A02-4467-81FF-866721EE38E1}" presName="circleA" presStyleLbl="node1" presStyleIdx="2" presStyleCnt="3"/>
      <dgm:spPr/>
    </dgm:pt>
    <dgm:pt modelId="{9E6424DB-7AC1-44AD-8A57-5AEA126A45C9}" type="pres">
      <dgm:prSet presAssocID="{2866985E-1A02-4467-81FF-866721EE38E1}" presName="spaceA" presStyleCnt="0"/>
      <dgm:spPr/>
    </dgm:pt>
  </dgm:ptLst>
  <dgm:cxnLst>
    <dgm:cxn modelId="{6BB5BC59-FFF8-4641-9AF2-71B33CDEA7F7}" type="presOf" srcId="{3F2B58B2-3ED5-4999-A901-24290F9035A4}" destId="{0D914D8E-48F5-427B-8064-974917326687}" srcOrd="0" destOrd="0" presId="urn:microsoft.com/office/officeart/2005/8/layout/hProcess11"/>
    <dgm:cxn modelId="{9A9F66A7-417F-469F-811F-E08BD9370F14}" type="presOf" srcId="{2866985E-1A02-4467-81FF-866721EE38E1}" destId="{D9C317A5-8673-4117-81A2-AD5862D93CAB}" srcOrd="0" destOrd="0" presId="urn:microsoft.com/office/officeart/2005/8/layout/hProcess11"/>
    <dgm:cxn modelId="{FD2BBD33-78E5-40B8-946B-AA172D046173}" srcId="{B0B3FA0B-9C78-43AD-AE55-0023E212D5EA}" destId="{2866985E-1A02-4467-81FF-866721EE38E1}" srcOrd="2" destOrd="0" parTransId="{2C141E3C-5FCF-4BEA-812F-9C6493342EF4}" sibTransId="{40701B22-75E2-4818-8BFB-841AB5706694}"/>
    <dgm:cxn modelId="{3034E052-624F-4590-98A7-C8FEEBF69835}" srcId="{B0B3FA0B-9C78-43AD-AE55-0023E212D5EA}" destId="{C598D1CC-2836-44A0-A122-254DD57BC24F}" srcOrd="1" destOrd="0" parTransId="{94E29C97-4438-4FCF-8BCF-1EDF8C5AD18C}" sibTransId="{704AD11A-8709-4729-B4A3-CC3E653FDF8B}"/>
    <dgm:cxn modelId="{74F4C6CB-1499-4505-9544-A64E234F8598}" srcId="{B0B3FA0B-9C78-43AD-AE55-0023E212D5EA}" destId="{3F2B58B2-3ED5-4999-A901-24290F9035A4}" srcOrd="0" destOrd="0" parTransId="{4B7EE42A-1D06-4ADB-B14D-0490FA6C20F6}" sibTransId="{4AE411D2-3F5B-44C0-B653-ABCE87D94AA1}"/>
    <dgm:cxn modelId="{4E25DBAA-45BD-4D7E-BC3B-7856F4702F79}" type="presOf" srcId="{C598D1CC-2836-44A0-A122-254DD57BC24F}" destId="{E68A0BA8-F20D-4F0C-A06A-7FFC72AF11A9}" srcOrd="0" destOrd="0" presId="urn:microsoft.com/office/officeart/2005/8/layout/hProcess11"/>
    <dgm:cxn modelId="{027BFFC2-A4AD-4F01-B817-33D4A54529FC}" type="presOf" srcId="{B0B3FA0B-9C78-43AD-AE55-0023E212D5EA}" destId="{8209E86A-6F2D-4CD1-A2B4-2DDB6350D711}" srcOrd="0" destOrd="0" presId="urn:microsoft.com/office/officeart/2005/8/layout/hProcess11"/>
    <dgm:cxn modelId="{A60B0BAB-AD18-4068-8215-BF3A1E68E311}" type="presParOf" srcId="{8209E86A-6F2D-4CD1-A2B4-2DDB6350D711}" destId="{CE311D48-F557-43C2-B147-6287CDB5A305}" srcOrd="0" destOrd="0" presId="urn:microsoft.com/office/officeart/2005/8/layout/hProcess11"/>
    <dgm:cxn modelId="{13041613-3492-4280-A2FA-0C2DE3B634C2}" type="presParOf" srcId="{8209E86A-6F2D-4CD1-A2B4-2DDB6350D711}" destId="{86DDDF6C-1911-4BE2-A2D5-5E9777A37BAA}" srcOrd="1" destOrd="0" presId="urn:microsoft.com/office/officeart/2005/8/layout/hProcess11"/>
    <dgm:cxn modelId="{89332CD0-D437-4199-96BB-5A80F0A3887D}" type="presParOf" srcId="{86DDDF6C-1911-4BE2-A2D5-5E9777A37BAA}" destId="{CAEE9776-9210-468E-A93E-6F2C9A79D9EF}" srcOrd="0" destOrd="0" presId="urn:microsoft.com/office/officeart/2005/8/layout/hProcess11"/>
    <dgm:cxn modelId="{DD5945C2-B5A5-4EF7-9946-B439FECCE9BD}" type="presParOf" srcId="{CAEE9776-9210-468E-A93E-6F2C9A79D9EF}" destId="{0D914D8E-48F5-427B-8064-974917326687}" srcOrd="0" destOrd="0" presId="urn:microsoft.com/office/officeart/2005/8/layout/hProcess11"/>
    <dgm:cxn modelId="{491D831F-2722-4528-8A2A-9FD400F043AB}" type="presParOf" srcId="{CAEE9776-9210-468E-A93E-6F2C9A79D9EF}" destId="{4E2C8F12-7CD4-425B-972B-EF5F46AA97EB}" srcOrd="1" destOrd="0" presId="urn:microsoft.com/office/officeart/2005/8/layout/hProcess11"/>
    <dgm:cxn modelId="{0CF75B1F-FCE1-4566-BDA7-B66F56508B15}" type="presParOf" srcId="{CAEE9776-9210-468E-A93E-6F2C9A79D9EF}" destId="{B5F28CD3-E634-4B7F-80D8-8B445B10494C}" srcOrd="2" destOrd="0" presId="urn:microsoft.com/office/officeart/2005/8/layout/hProcess11"/>
    <dgm:cxn modelId="{BFEBE2B8-62A9-4537-8B58-037C1D919625}" type="presParOf" srcId="{86DDDF6C-1911-4BE2-A2D5-5E9777A37BAA}" destId="{9F9EDC97-45B3-474C-972D-351DF938D17C}" srcOrd="1" destOrd="0" presId="urn:microsoft.com/office/officeart/2005/8/layout/hProcess11"/>
    <dgm:cxn modelId="{BDCD4FDB-E742-4CDC-B518-1F9794640621}" type="presParOf" srcId="{86DDDF6C-1911-4BE2-A2D5-5E9777A37BAA}" destId="{62871405-4C25-4FE3-993A-24F2342DCAA1}" srcOrd="2" destOrd="0" presId="urn:microsoft.com/office/officeart/2005/8/layout/hProcess11"/>
    <dgm:cxn modelId="{8AD1BD47-E027-4F2F-B60B-2E8E6EE4964F}" type="presParOf" srcId="{62871405-4C25-4FE3-993A-24F2342DCAA1}" destId="{E68A0BA8-F20D-4F0C-A06A-7FFC72AF11A9}" srcOrd="0" destOrd="0" presId="urn:microsoft.com/office/officeart/2005/8/layout/hProcess11"/>
    <dgm:cxn modelId="{6C6D5115-3976-4895-B8DD-D344233E2D43}" type="presParOf" srcId="{62871405-4C25-4FE3-993A-24F2342DCAA1}" destId="{63B1482D-0316-4D53-BEE8-0DA8613EC8A1}" srcOrd="1" destOrd="0" presId="urn:microsoft.com/office/officeart/2005/8/layout/hProcess11"/>
    <dgm:cxn modelId="{F3768AF6-16AF-4298-8929-E50B41590458}" type="presParOf" srcId="{62871405-4C25-4FE3-993A-24F2342DCAA1}" destId="{DAD85AC8-44DC-4F63-92C2-C043C2C8CF3E}" srcOrd="2" destOrd="0" presId="urn:microsoft.com/office/officeart/2005/8/layout/hProcess11"/>
    <dgm:cxn modelId="{DFCD62A6-21D8-4A17-A349-D62EE528223B}" type="presParOf" srcId="{86DDDF6C-1911-4BE2-A2D5-5E9777A37BAA}" destId="{E2491BA2-310E-4FF2-A12F-A012DF34D43D}" srcOrd="3" destOrd="0" presId="urn:microsoft.com/office/officeart/2005/8/layout/hProcess11"/>
    <dgm:cxn modelId="{7C26F7D0-F8A5-4C2D-A622-563FE778D183}" type="presParOf" srcId="{86DDDF6C-1911-4BE2-A2D5-5E9777A37BAA}" destId="{D0773552-31EF-4656-A996-F0D724D0A1C8}" srcOrd="4" destOrd="0" presId="urn:microsoft.com/office/officeart/2005/8/layout/hProcess11"/>
    <dgm:cxn modelId="{80CA118F-7457-4350-97A9-3C8052D382C3}" type="presParOf" srcId="{D0773552-31EF-4656-A996-F0D724D0A1C8}" destId="{D9C317A5-8673-4117-81A2-AD5862D93CAB}" srcOrd="0" destOrd="0" presId="urn:microsoft.com/office/officeart/2005/8/layout/hProcess11"/>
    <dgm:cxn modelId="{668BBD5E-D667-4FAF-B1E5-EF89A5C494BC}" type="presParOf" srcId="{D0773552-31EF-4656-A996-F0D724D0A1C8}" destId="{C58008AD-E78F-4A9A-873B-EC2AD296731E}" srcOrd="1" destOrd="0" presId="urn:microsoft.com/office/officeart/2005/8/layout/hProcess11"/>
    <dgm:cxn modelId="{9617B21F-1561-43BB-BD09-42533E2BD384}" type="presParOf" srcId="{D0773552-31EF-4656-A996-F0D724D0A1C8}" destId="{9E6424DB-7AC1-44AD-8A57-5AEA126A45C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11D48-F557-43C2-B147-6287CDB5A305}">
      <dsp:nvSpPr>
        <dsp:cNvPr id="0" name=""/>
        <dsp:cNvSpPr/>
      </dsp:nvSpPr>
      <dsp:spPr>
        <a:xfrm>
          <a:off x="0" y="662940"/>
          <a:ext cx="8229600" cy="8839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14D8E-48F5-427B-8064-974917326687}">
      <dsp:nvSpPr>
        <dsp:cNvPr id="0" name=""/>
        <dsp:cNvSpPr/>
      </dsp:nvSpPr>
      <dsp:spPr>
        <a:xfrm>
          <a:off x="1324726" y="1276347"/>
          <a:ext cx="3612906" cy="524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</a:t>
          </a:r>
          <a:endParaRPr lang="en-US" sz="1900" kern="1200" dirty="0"/>
        </a:p>
      </dsp:txBody>
      <dsp:txXfrm>
        <a:off x="1324726" y="1276347"/>
        <a:ext cx="3612906" cy="524827"/>
      </dsp:txXfrm>
    </dsp:sp>
    <dsp:sp modelId="{4E2C8F12-7CD4-425B-972B-EF5F46AA97EB}">
      <dsp:nvSpPr>
        <dsp:cNvPr id="0" name=""/>
        <dsp:cNvSpPr/>
      </dsp:nvSpPr>
      <dsp:spPr>
        <a:xfrm>
          <a:off x="3017520" y="992502"/>
          <a:ext cx="220980" cy="220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078D2-161C-4816-BEE7-5188121F3D86}">
      <dsp:nvSpPr>
        <dsp:cNvPr id="0" name=""/>
        <dsp:cNvSpPr/>
      </dsp:nvSpPr>
      <dsp:spPr>
        <a:xfrm>
          <a:off x="6553217" y="1325880"/>
          <a:ext cx="1446607" cy="88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</a:t>
          </a:r>
          <a:endParaRPr lang="en-US" sz="1900" kern="1200" dirty="0"/>
        </a:p>
      </dsp:txBody>
      <dsp:txXfrm>
        <a:off x="6553217" y="1325880"/>
        <a:ext cx="1446607" cy="883920"/>
      </dsp:txXfrm>
    </dsp:sp>
    <dsp:sp modelId="{E3D00750-44A4-4CFE-BC59-F91A9F088809}">
      <dsp:nvSpPr>
        <dsp:cNvPr id="0" name=""/>
        <dsp:cNvSpPr/>
      </dsp:nvSpPr>
      <dsp:spPr>
        <a:xfrm>
          <a:off x="7315199" y="994409"/>
          <a:ext cx="220980" cy="220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11D48-F557-43C2-B147-6287CDB5A305}">
      <dsp:nvSpPr>
        <dsp:cNvPr id="0" name=""/>
        <dsp:cNvSpPr/>
      </dsp:nvSpPr>
      <dsp:spPr>
        <a:xfrm>
          <a:off x="0" y="662940"/>
          <a:ext cx="8229600" cy="88392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14D8E-48F5-427B-8064-974917326687}">
      <dsp:nvSpPr>
        <dsp:cNvPr id="0" name=""/>
        <dsp:cNvSpPr/>
      </dsp:nvSpPr>
      <dsp:spPr>
        <a:xfrm>
          <a:off x="1539685" y="1305401"/>
          <a:ext cx="2386905" cy="524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</a:t>
          </a:r>
          <a:endParaRPr lang="en-US" sz="1900" kern="1200" dirty="0"/>
        </a:p>
      </dsp:txBody>
      <dsp:txXfrm>
        <a:off x="1539685" y="1305401"/>
        <a:ext cx="2386905" cy="524827"/>
      </dsp:txXfrm>
    </dsp:sp>
    <dsp:sp modelId="{4E2C8F12-7CD4-425B-972B-EF5F46AA97EB}">
      <dsp:nvSpPr>
        <dsp:cNvPr id="0" name=""/>
        <dsp:cNvSpPr/>
      </dsp:nvSpPr>
      <dsp:spPr>
        <a:xfrm>
          <a:off x="2590801" y="990600"/>
          <a:ext cx="220980" cy="220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A0BA8-F20D-4F0C-A06A-7FFC72AF11A9}">
      <dsp:nvSpPr>
        <dsp:cNvPr id="0" name=""/>
        <dsp:cNvSpPr/>
      </dsp:nvSpPr>
      <dsp:spPr>
        <a:xfrm>
          <a:off x="4318688" y="1325880"/>
          <a:ext cx="2386905" cy="88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</a:t>
          </a:r>
          <a:endParaRPr lang="en-US" sz="1900" kern="1200" dirty="0"/>
        </a:p>
      </dsp:txBody>
      <dsp:txXfrm>
        <a:off x="4318688" y="1325880"/>
        <a:ext cx="2386905" cy="883920"/>
      </dsp:txXfrm>
    </dsp:sp>
    <dsp:sp modelId="{63B1482D-0316-4D53-BEE8-0DA8613EC8A1}">
      <dsp:nvSpPr>
        <dsp:cNvPr id="0" name=""/>
        <dsp:cNvSpPr/>
      </dsp:nvSpPr>
      <dsp:spPr>
        <a:xfrm>
          <a:off x="5494020" y="990600"/>
          <a:ext cx="220980" cy="220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317A5-8673-4117-81A2-AD5862D93CAB}">
      <dsp:nvSpPr>
        <dsp:cNvPr id="0" name=""/>
        <dsp:cNvSpPr/>
      </dsp:nvSpPr>
      <dsp:spPr>
        <a:xfrm>
          <a:off x="5131142" y="955137"/>
          <a:ext cx="2386905" cy="88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 </a:t>
          </a:r>
          <a:endParaRPr lang="en-US" sz="1900" kern="1200" dirty="0"/>
        </a:p>
      </dsp:txBody>
      <dsp:txXfrm>
        <a:off x="5131142" y="955137"/>
        <a:ext cx="2386905" cy="883920"/>
      </dsp:txXfrm>
    </dsp:sp>
    <dsp:sp modelId="{C58008AD-E78F-4A9A-873B-EC2AD296731E}">
      <dsp:nvSpPr>
        <dsp:cNvPr id="0" name=""/>
        <dsp:cNvSpPr/>
      </dsp:nvSpPr>
      <dsp:spPr>
        <a:xfrm>
          <a:off x="6099080" y="994410"/>
          <a:ext cx="220980" cy="220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DBE13E-B7E3-8446-BD22-DD19DD7AC3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68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9862D-FE75-964D-88FC-DD7BD62A15B8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1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Pretty modified.</a:t>
            </a:r>
          </a:p>
          <a:p>
            <a:endParaRPr lang="en-US" dirty="0" smtClean="0"/>
          </a:p>
          <a:p>
            <a:r>
              <a:rPr lang="en-US" dirty="0" smtClean="0"/>
              <a:t>How do we reapply quickly.</a:t>
            </a:r>
            <a:r>
              <a:rPr lang="en-US" baseline="0" dirty="0" smtClean="0"/>
              <a:t>  Less cost.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80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all starts at the beginning.  It’s all about organization</a:t>
            </a:r>
            <a:r>
              <a:rPr lang="en-US" baseline="0" dirty="0" smtClean="0"/>
              <a:t> and </a:t>
            </a:r>
            <a:r>
              <a:rPr lang="en-US" dirty="0" smtClean="0"/>
              <a:t>Standardization.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60% of time spent on 10% of objects that are not properly organized.  How to make it faster?  Make it clear.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were skeptical at the beginning.  Only able to maintain this through vigilance and commitment.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Only custom and customized objects in the </a:t>
            </a:r>
            <a:r>
              <a:rPr lang="en-US" baseline="0" dirty="0" err="1" smtClean="0"/>
              <a:t>Modofication</a:t>
            </a:r>
            <a:r>
              <a:rPr lang="en-US" baseline="0" dirty="0" smtClean="0"/>
              <a:t> projects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41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Its all about</a:t>
            </a:r>
            <a:r>
              <a:rPr lang="en-US" baseline="0" dirty="0" smtClean="0"/>
              <a:t> the projects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DEMO compare report.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DEMO: Compare report summary tool demonstration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DEMO: Compare report </a:t>
            </a:r>
            <a:r>
              <a:rPr lang="en-US" baseline="0" dirty="0" err="1" smtClean="0"/>
              <a:t>project.sql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26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on the compare reports.</a:t>
            </a:r>
          </a:p>
          <a:p>
            <a:endParaRPr lang="en-US" dirty="0" smtClean="0"/>
          </a:p>
          <a:p>
            <a:r>
              <a:rPr lang="en-US" dirty="0" smtClean="0"/>
              <a:t>We do modify the delivered</a:t>
            </a:r>
            <a:r>
              <a:rPr lang="en-US" baseline="0" dirty="0" smtClean="0"/>
              <a:t> file reference object – flag in the compare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18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  <a:r>
              <a:rPr lang="en-US" baseline="0" dirty="0" smtClean="0"/>
              <a:t> </a:t>
            </a:r>
            <a:r>
              <a:rPr lang="en-US" dirty="0" smtClean="0"/>
              <a:t>New Pages SQL.</a:t>
            </a:r>
          </a:p>
          <a:p>
            <a:endParaRPr lang="en-US" dirty="0" smtClean="0"/>
          </a:p>
          <a:p>
            <a:r>
              <a:rPr lang="en-US" dirty="0" smtClean="0"/>
              <a:t>PL/SQL identifies</a:t>
            </a:r>
            <a:r>
              <a:rPr lang="en-US" baseline="0" dirty="0" smtClean="0"/>
              <a:t> new components or new pages on existing components.  Lists details needed for security (permission list) as well as the menu path.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63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  <a:r>
              <a:rPr lang="en-US" baseline="0" dirty="0" smtClean="0"/>
              <a:t> </a:t>
            </a:r>
            <a:r>
              <a:rPr lang="en-US" dirty="0" smtClean="0"/>
              <a:t>Estimation Spreadsheet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60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Enables us to process</a:t>
            </a:r>
            <a:r>
              <a:rPr lang="en-US" baseline="0" dirty="0" smtClean="0"/>
              <a:t> image and have in flight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Object locking in DEV only</a:t>
            </a:r>
          </a:p>
          <a:p>
            <a:r>
              <a:rPr lang="en-US" baseline="0" dirty="0" smtClean="0"/>
              <a:t>Read only access in all other instances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STAT creates the object lock for dev but also a lock that prevents migration / overwrite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STAT has version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1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19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Show assignment / task spreadsheet</a:t>
            </a:r>
          </a:p>
          <a:p>
            <a:endParaRPr lang="en-US" dirty="0" smtClean="0"/>
          </a:p>
          <a:p>
            <a:r>
              <a:rPr lang="en-US" dirty="0" smtClean="0"/>
              <a:t>Why group by modification instead</a:t>
            </a:r>
            <a:r>
              <a:rPr lang="en-US" baseline="0" dirty="0" smtClean="0"/>
              <a:t> of object types?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85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Sheep video  - shepherding</a:t>
            </a:r>
            <a:r>
              <a:rPr lang="en-US" baseline="0" dirty="0" smtClean="0"/>
              <a:t> objects start at 1 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46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take all delivered</a:t>
            </a:r>
            <a:r>
              <a:rPr lang="en-US" baseline="0" dirty="0" smtClean="0"/>
              <a:t> changes.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 not spend time evaluating which to take (and we apply our changes) and which to ignore (and we apply Oracle’s changes).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Time better spent just adding our stuff back.  That way we know we have ALL the delivered changes.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Triangulate changes.  DMN to DMO – Oracle changes.  DMN to PRD – our changes.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04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Open</a:t>
            </a:r>
            <a:r>
              <a:rPr lang="en-US" baseline="0" dirty="0" smtClean="0"/>
              <a:t> </a:t>
            </a:r>
            <a:r>
              <a:rPr lang="en-US" baseline="0" dirty="0" smtClean="0"/>
              <a:t>xml as spreadsheet.  Show examples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Portal Registry on the compare report</a:t>
            </a:r>
          </a:p>
          <a:p>
            <a:r>
              <a:rPr lang="en-US" baseline="0" dirty="0" smtClean="0"/>
              <a:t>Portal registry xml spreadsheet</a:t>
            </a:r>
          </a:p>
          <a:p>
            <a:r>
              <a:rPr lang="en-US" baseline="0" dirty="0" smtClean="0"/>
              <a:t>Page xml spreadsheet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20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PNLFLDID very important.  Keeping</a:t>
            </a:r>
            <a:r>
              <a:rPr lang="en-US" baseline="0" dirty="0" smtClean="0"/>
              <a:t> customizations and adding the delivered changes destroys the delivered PNLFLDID numbers.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DEMO page compare </a:t>
            </a:r>
            <a:r>
              <a:rPr lang="en-US" baseline="0" dirty="0" err="1" smtClean="0"/>
              <a:t>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99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differences and quickly (and accurately)</a:t>
            </a:r>
            <a:r>
              <a:rPr lang="en-US" baseline="0" dirty="0" smtClean="0"/>
              <a:t> apply retrofits.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Don’t miss an option buried deep in the page field properties tab.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98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</a:t>
            </a:r>
            <a:r>
              <a:rPr lang="en-US" baseline="0" dirty="0" smtClean="0"/>
              <a:t> test moves.</a:t>
            </a:r>
          </a:p>
          <a:p>
            <a:r>
              <a:rPr lang="en-US" baseline="0" dirty="0" smtClean="0"/>
              <a:t>Testing in each environment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Follow their steps.  </a:t>
            </a:r>
          </a:p>
          <a:p>
            <a:r>
              <a:rPr lang="en-US" baseline="0" dirty="0" smtClean="0"/>
              <a:t>Always changing</a:t>
            </a:r>
          </a:p>
          <a:p>
            <a:r>
              <a:rPr lang="en-US" baseline="0" dirty="0" smtClean="0"/>
              <a:t>Hubris when we start to believe we understand it.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61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Change Assistant has lots of steps.  We have encountered some peculiarities.    Images have thousands of objects.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Technical verification by application development team.  Run ae, </a:t>
            </a:r>
            <a:r>
              <a:rPr lang="en-US" baseline="0" dirty="0" err="1" smtClean="0"/>
              <a:t>sqr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cobol</a:t>
            </a:r>
            <a:r>
              <a:rPr lang="en-US" baseline="0" dirty="0" smtClean="0"/>
              <a:t>, IB test connections to CS, FS, and WSDL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Testing two things.</a:t>
            </a:r>
          </a:p>
          <a:p>
            <a:r>
              <a:rPr lang="en-US" dirty="0" smtClean="0"/>
              <a:t>Testing</a:t>
            </a:r>
            <a:r>
              <a:rPr lang="en-US" baseline="0" dirty="0" smtClean="0"/>
              <a:t> the code – the applications  but also testing the installation process.</a:t>
            </a:r>
            <a:endParaRPr lang="en-US" baseline="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Complete regression test of everything.  Even if not on the Cumulative Feature Overview or release notes.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99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DEMO</a:t>
            </a:r>
            <a:r>
              <a:rPr lang="en-US" b="1" baseline="0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Deployment spreadsheet.</a:t>
            </a:r>
          </a:p>
          <a:p>
            <a:endParaRPr lang="en-US" dirty="0" smtClean="0"/>
          </a:p>
          <a:p>
            <a:r>
              <a:rPr lang="en-US" dirty="0" smtClean="0"/>
              <a:t>Test</a:t>
            </a:r>
            <a:r>
              <a:rPr lang="en-US" baseline="0" dirty="0" smtClean="0"/>
              <a:t> well no need for luck.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28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better get good at this!</a:t>
            </a:r>
          </a:p>
          <a:p>
            <a:endParaRPr lang="en-US" dirty="0" smtClean="0"/>
          </a:p>
          <a:p>
            <a:r>
              <a:rPr lang="en-US" dirty="0" smtClean="0"/>
              <a:t>Customization Repository</a:t>
            </a:r>
            <a:r>
              <a:rPr lang="en-US" baseline="0" dirty="0" smtClean="0"/>
              <a:t> – clean up our projects.  Identify modified objects not in project.  Identify delivered objects in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0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DC4AA-59C8-994F-B659-7FEB318B5AC7}" type="slidenum">
              <a:rPr lang="en-US"/>
              <a:pPr/>
              <a:t>38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Bulldog</a:t>
            </a:r>
            <a:r>
              <a:rPr lang="en-US" baseline="0" dirty="0" smtClean="0"/>
              <a:t> convention</a:t>
            </a:r>
          </a:p>
          <a:p>
            <a:r>
              <a:rPr lang="en-US" baseline="0" dirty="0" smtClean="0"/>
              <a:t>University of Minnesota Bulldogs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97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6D7480"/>
                </a:solidFill>
              </a:rPr>
              <a:t>Exadata</a:t>
            </a:r>
            <a:r>
              <a:rPr lang="en-US" dirty="0" smtClean="0">
                <a:solidFill>
                  <a:srgbClr val="6D7480"/>
                </a:solidFill>
              </a:rPr>
              <a:t> </a:t>
            </a:r>
            <a:r>
              <a:rPr lang="en-US" dirty="0" smtClean="0">
                <a:solidFill>
                  <a:srgbClr val="6D7480"/>
                </a:solidFill>
              </a:rPr>
              <a:t>- servers</a:t>
            </a:r>
            <a:endParaRPr lang="en-US" dirty="0" smtClean="0">
              <a:solidFill>
                <a:srgbClr val="6D7480"/>
              </a:solidFill>
            </a:endParaRPr>
          </a:p>
          <a:p>
            <a:r>
              <a:rPr lang="en-US" dirty="0" err="1" smtClean="0">
                <a:solidFill>
                  <a:srgbClr val="6D7480"/>
                </a:solidFill>
              </a:rPr>
              <a:t>Exalogic</a:t>
            </a:r>
            <a:r>
              <a:rPr lang="en-US" dirty="0" smtClean="0">
                <a:solidFill>
                  <a:srgbClr val="6D7480"/>
                </a:solidFill>
              </a:rPr>
              <a:t> – </a:t>
            </a:r>
            <a:r>
              <a:rPr lang="en-US" dirty="0" smtClean="0">
                <a:solidFill>
                  <a:srgbClr val="6D7480"/>
                </a:solidFill>
              </a:rPr>
              <a:t>databases</a:t>
            </a:r>
            <a:endParaRPr lang="en-US" dirty="0" smtClean="0">
              <a:solidFill>
                <a:srgbClr val="6D7480"/>
              </a:solidFill>
            </a:endParaRPr>
          </a:p>
          <a:p>
            <a:endParaRPr lang="en-US" dirty="0" smtClean="0">
              <a:solidFill>
                <a:srgbClr val="6D7480"/>
              </a:solidFill>
            </a:endParaRPr>
          </a:p>
          <a:p>
            <a:r>
              <a:rPr lang="en-US" dirty="0" err="1" smtClean="0">
                <a:solidFill>
                  <a:srgbClr val="6D7480"/>
                </a:solidFill>
              </a:rPr>
              <a:t>PeopleTools</a:t>
            </a:r>
            <a:r>
              <a:rPr lang="en-US" dirty="0" smtClean="0">
                <a:solidFill>
                  <a:srgbClr val="6D7480"/>
                </a:solidFill>
              </a:rPr>
              <a:t> 8.55</a:t>
            </a:r>
          </a:p>
          <a:p>
            <a:endParaRPr lang="en-US" baseline="0" dirty="0" smtClean="0">
              <a:solidFill>
                <a:srgbClr val="6D74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3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Improve</a:t>
            </a:r>
            <a:r>
              <a:rPr lang="en-US" baseline="0" dirty="0" smtClean="0"/>
              <a:t> your process.  Best practices.</a:t>
            </a:r>
          </a:p>
          <a:p>
            <a:r>
              <a:rPr lang="en-US" baseline="0" dirty="0" smtClean="0"/>
              <a:t>Improve how your business sees you?</a:t>
            </a:r>
          </a:p>
          <a:p>
            <a:r>
              <a:rPr lang="en-US" baseline="0" dirty="0" smtClean="0"/>
              <a:t>Set expectations.  Open up the discussion.  Ask people to interrupt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8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roles and responsibilities – from a university </a:t>
            </a:r>
            <a:r>
              <a:rPr lang="en-US" dirty="0" smtClean="0"/>
              <a:t>perspective</a:t>
            </a:r>
          </a:p>
          <a:p>
            <a:endParaRPr lang="en-US" dirty="0" smtClean="0"/>
          </a:p>
          <a:p>
            <a:r>
              <a:rPr lang="en-US" dirty="0" smtClean="0"/>
              <a:t>We all cooperate</a:t>
            </a:r>
            <a:r>
              <a:rPr lang="en-US" baseline="0" dirty="0" smtClean="0"/>
              <a:t> and coordinate efforts for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53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Campus Solution</a:t>
            </a:r>
            <a:r>
              <a:rPr lang="en-US" baseline="0" dirty="0" smtClean="0"/>
              <a:t>s just upgraded to 9.2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67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tightly integrated</a:t>
            </a:r>
          </a:p>
          <a:p>
            <a:r>
              <a:rPr lang="en-US" dirty="0" smtClean="0"/>
              <a:t>One</a:t>
            </a:r>
            <a:r>
              <a:rPr lang="en-US" baseline="0" dirty="0" smtClean="0"/>
              <a:t> down – all down</a:t>
            </a:r>
          </a:p>
          <a:p>
            <a:r>
              <a:rPr lang="en-US" baseline="0" dirty="0" smtClean="0"/>
              <a:t>Refresh refreshes all</a:t>
            </a:r>
          </a:p>
          <a:p>
            <a:r>
              <a:rPr lang="en-US" baseline="0" dirty="0" smtClean="0"/>
              <a:t>Less databases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7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each used for?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E13E-B7E3-8446-BD22-DD19DD7AC3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ranja/Documents/5-resources/logos/2017/wdmk-TC/PNGs-RGB/wordmark-PNG/color/D2D/wdmk_D2Dblk-maroon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ranja/Documents/5-resources/logos/block_M/RGB/Msol-maroonRBG.png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577"/>
            <a:ext cx="9144000" cy="5144077"/>
          </a:xfrm>
          <a:prstGeom prst="rect">
            <a:avLst/>
          </a:prstGeom>
          <a:solidFill>
            <a:srgbClr val="FFCC33">
              <a:alpha val="5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wdmk_D2Dblk-maroon.png" descr="/Users/ranja/Documents/5-resources/logos/2017/wdmk-TC/PNGs-RGB/wordmark-PNG/color/D2D/wdmk_D2Dblk-maroon.png"/>
          <p:cNvPicPr>
            <a:picLocks noChangeAspect="1"/>
          </p:cNvPicPr>
          <p:nvPr userDrawn="1"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700" y="2419350"/>
            <a:ext cx="3216601" cy="552450"/>
          </a:xfrm>
          <a:prstGeom prst="rect">
            <a:avLst/>
          </a:prstGeom>
        </p:spPr>
      </p:pic>
      <p:pic>
        <p:nvPicPr>
          <p:cNvPr id="8" name="Msol-maroonRBG.png" descr="/Users/ranja/Documents/5-resources/logos/block_M/RGB/Msol-maroonRBG.png"/>
          <p:cNvPicPr>
            <a:picLocks noChangeAspect="1"/>
          </p:cNvPicPr>
          <p:nvPr userDrawn="1"/>
        </p:nvPicPr>
        <p:blipFill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590550"/>
            <a:ext cx="2438400" cy="14522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3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428625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4286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3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7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07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14450"/>
            <a:ext cx="38100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38100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7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2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6781800" cy="85725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7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77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92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82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28599"/>
            <a:ext cx="7391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14450"/>
            <a:ext cx="777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90461"/>
            <a:ext cx="724001" cy="7335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FontTx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psadmin.io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Users/ranja/Documents/5-resources/logos/2017/wdmk-TC/PNGs-RGB/M-wordmark-PNG/color/D2D/Mwdmk_D2Dblk-maroon.png" TargetMode="External"/><Relationship Id="rId5" Type="http://schemas.openxmlformats.org/officeDocument/2006/relationships/image" Target="../media/image52.png"/><Relationship Id="rId4" Type="http://schemas.openxmlformats.org/officeDocument/2006/relationships/image" Target="file://localhost/Users/ranja/Desktop/presentation_templates/working%20files/social-media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181350"/>
            <a:ext cx="9144000" cy="16002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Session: 3021</a:t>
            </a:r>
            <a:b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How to Improve Your Image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391815"/>
            <a:ext cx="4267200" cy="1219200"/>
          </a:xfrm>
        </p:spPr>
        <p:txBody>
          <a:bodyPr/>
          <a:lstStyle/>
          <a:p>
            <a:r>
              <a:rPr lang="en-US" dirty="0" smtClean="0"/>
              <a:t>Image Management</a:t>
            </a:r>
          </a:p>
          <a:p>
            <a:pPr lvl="2"/>
            <a:r>
              <a:rPr lang="en-US" dirty="0" smtClean="0"/>
              <a:t>Architecture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600200" y="2952750"/>
            <a:ext cx="4267200" cy="186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Tx/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Image Application</a:t>
            </a:r>
          </a:p>
          <a:p>
            <a:pPr lvl="2"/>
            <a:r>
              <a:rPr lang="en-US" kern="0" dirty="0" smtClean="0"/>
              <a:t>Analysis</a:t>
            </a:r>
          </a:p>
          <a:p>
            <a:pPr lvl="2"/>
            <a:r>
              <a:rPr lang="en-US" kern="0" dirty="0" smtClean="0"/>
              <a:t>Object Management</a:t>
            </a:r>
          </a:p>
          <a:p>
            <a:pPr lvl="2"/>
            <a:r>
              <a:rPr lang="en-US" kern="0" dirty="0" smtClean="0"/>
              <a:t>Deploy</a:t>
            </a:r>
            <a:endParaRPr lang="en-US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1600" y="952827"/>
            <a:ext cx="1829055" cy="182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1849" y="2952750"/>
            <a:ext cx="1867161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Multi-tenant Database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19600" y="2190750"/>
            <a:ext cx="1905266" cy="1905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5373" y="4188967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PSPRD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724150"/>
            <a:ext cx="2529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All four instances</a:t>
            </a:r>
          </a:p>
          <a:p>
            <a:pPr algn="ctr"/>
            <a:r>
              <a:rPr lang="en-US" dirty="0" smtClean="0"/>
              <a:t>in one database</a:t>
            </a:r>
          </a:p>
        </p:txBody>
      </p:sp>
    </p:spTree>
    <p:extLst>
      <p:ext uri="{BB962C8B-B14F-4D97-AF65-F5344CB8AC3E}">
        <p14:creationId xmlns:p14="http://schemas.microsoft.com/office/powerpoint/2010/main" val="5179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7769" y="2467146"/>
            <a:ext cx="8382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2873" y="2471010"/>
            <a:ext cx="838200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73685" y="2467145"/>
            <a:ext cx="83820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24498" y="2467966"/>
            <a:ext cx="83820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9391" y="1776691"/>
            <a:ext cx="838200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9391" y="2894797"/>
            <a:ext cx="838200" cy="83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9100" y="3894680"/>
            <a:ext cx="838200" cy="838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27591" y="1725386"/>
            <a:ext cx="20345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DMO</a:t>
            </a:r>
          </a:p>
          <a:p>
            <a:r>
              <a:rPr lang="en-US" sz="1600" dirty="0" smtClean="0"/>
              <a:t>Latest Oracle Image</a:t>
            </a:r>
          </a:p>
          <a:p>
            <a:r>
              <a:rPr lang="en-US" sz="1600" dirty="0" smtClean="0"/>
              <a:t>University Tools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227591" y="2836843"/>
            <a:ext cx="17924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DMN</a:t>
            </a:r>
          </a:p>
          <a:p>
            <a:r>
              <a:rPr lang="en-US" sz="1600" dirty="0" smtClean="0"/>
              <a:t>Production Image</a:t>
            </a:r>
          </a:p>
          <a:p>
            <a:r>
              <a:rPr lang="en-US" sz="1600" dirty="0" smtClean="0"/>
              <a:t>University Tools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417942" y="3372237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859496" y="3363299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TST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196074" y="3363298"/>
            <a:ext cx="793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QAT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527213" y="337223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PRD</a:t>
            </a:r>
            <a:endParaRPr lang="en-US" sz="1600" dirty="0"/>
          </a:p>
        </p:txBody>
      </p:sp>
      <p:pic>
        <p:nvPicPr>
          <p:cNvPr id="7170" name="Picture 2" descr="https://d30y9cdsu7xlg0.cloudfront.net/png/27523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8888" y="2765432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d30y9cdsu7xlg0.cloudfront.net/png/27523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6266" y="2724320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d30y9cdsu7xlg0.cloudfront.net/png/27523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1979" y="2765432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765682" y="1813712"/>
            <a:ext cx="4406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</a:t>
            </a:r>
            <a:r>
              <a:rPr lang="en-US" sz="2000" dirty="0" smtClean="0"/>
              <a:t>oftware </a:t>
            </a:r>
            <a:r>
              <a:rPr lang="en-US" sz="3200" b="1" dirty="0"/>
              <a:t>D</a:t>
            </a:r>
            <a:r>
              <a:rPr lang="en-US" sz="2000" dirty="0" smtClean="0"/>
              <a:t>evelopment </a:t>
            </a:r>
            <a:r>
              <a:rPr lang="en-US" sz="3200" b="1" dirty="0"/>
              <a:t>L</a:t>
            </a:r>
            <a:r>
              <a:rPr lang="en-US" sz="2000" dirty="0" smtClean="0"/>
              <a:t>ife </a:t>
            </a:r>
            <a:r>
              <a:rPr lang="en-US" sz="3200" b="1" dirty="0"/>
              <a:t>C</a:t>
            </a:r>
            <a:r>
              <a:rPr lang="en-US" sz="2000" dirty="0" smtClean="0"/>
              <a:t>ycle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301232" y="3958478"/>
            <a:ext cx="970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UPG</a:t>
            </a:r>
          </a:p>
          <a:p>
            <a:r>
              <a:rPr lang="en-US" sz="1600" dirty="0" smtClean="0"/>
              <a:t>Upgrade</a:t>
            </a:r>
            <a:endParaRPr lang="en-US" sz="1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5573" y="607280"/>
            <a:ext cx="838200" cy="838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27591" y="562129"/>
            <a:ext cx="20345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PUM</a:t>
            </a:r>
          </a:p>
          <a:p>
            <a:r>
              <a:rPr lang="en-US" sz="1600" dirty="0" smtClean="0"/>
              <a:t>Latest Oracle Image</a:t>
            </a:r>
          </a:p>
          <a:p>
            <a:r>
              <a:rPr lang="en-US" sz="1600" dirty="0" smtClean="0"/>
              <a:t>Latest Oracle Tools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30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Download/Provisioning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Enter Bug 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Automated Download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Execute DPK</a:t>
            </a:r>
          </a:p>
        </p:txBody>
      </p:sp>
    </p:spTree>
    <p:extLst>
      <p:ext uri="{BB962C8B-B14F-4D97-AF65-F5344CB8AC3E}">
        <p14:creationId xmlns:p14="http://schemas.microsoft.com/office/powerpoint/2010/main" val="1030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145" y="3181350"/>
            <a:ext cx="5029200" cy="1333500"/>
          </a:xfrm>
        </p:spPr>
        <p:txBody>
          <a:bodyPr/>
          <a:lstStyle/>
          <a:p>
            <a:r>
              <a:rPr lang="en-US" dirty="0" err="1" smtClean="0"/>
              <a:t>Ansible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29145" y="1163625"/>
            <a:ext cx="2009510" cy="17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962150"/>
            <a:ext cx="5638800" cy="1181100"/>
          </a:xfrm>
        </p:spPr>
        <p:txBody>
          <a:bodyPr/>
          <a:lstStyle/>
          <a:p>
            <a:r>
              <a:rPr lang="en-US" dirty="0" smtClean="0"/>
              <a:t>Controlled Retention of Previous Images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Archive as DAT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Change Assistant Wizard</a:t>
            </a:r>
            <a:endParaRPr lang="en-US" dirty="0"/>
          </a:p>
        </p:txBody>
      </p:sp>
      <p:pic>
        <p:nvPicPr>
          <p:cNvPr id="5122" name="Picture 2" descr="https://d30y9cdsu7xlg0.cloudfront.net/png/1172476-2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6215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Administrators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http://psadmin.io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Great blogs, podcasts, tools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0061" y="2702590"/>
            <a:ext cx="6207677" cy="18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Modified are we?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581150"/>
            <a:ext cx="8991600" cy="914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752764"/>
            <a:ext cx="8953500" cy="96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314450"/>
            <a:ext cx="7772400" cy="33147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Jeremy Irrthum</a:t>
            </a:r>
          </a:p>
          <a:p>
            <a:pPr marL="0" indent="0">
              <a:buNone/>
            </a:pPr>
            <a:r>
              <a:rPr lang="en-US" sz="1800" dirty="0" smtClean="0"/>
              <a:t>PeopleSoft Developer</a:t>
            </a:r>
          </a:p>
          <a:p>
            <a:pPr marL="0" indent="0">
              <a:buNone/>
            </a:pPr>
            <a:r>
              <a:rPr lang="en-US" sz="1800" dirty="0" smtClean="0"/>
              <a:t>University of Minnesota</a:t>
            </a:r>
          </a:p>
          <a:p>
            <a:pPr marL="0" indent="0">
              <a:buNone/>
            </a:pPr>
            <a:r>
              <a:rPr lang="en-US" sz="1800" dirty="0" smtClean="0"/>
              <a:t>irrth002@umn.edu</a:t>
            </a:r>
          </a:p>
          <a:p>
            <a:pPr marL="0" indent="0">
              <a:buNone/>
            </a:pPr>
            <a:endParaRPr lang="en-US" sz="1400" dirty="0" smtClean="0"/>
          </a:p>
          <a:p>
            <a:pPr marL="400050" lvl="1" indent="0">
              <a:buNone/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Jeremy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Irrthum has been a PeopleSoft developer since 1997.  He has worked on Campus Solutions, Finance, HRMS, and Interaction Hub.</a:t>
            </a:r>
          </a:p>
          <a:p>
            <a:pPr marL="400050" lvl="1" indent="0">
              <a:buNone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His first PeopleSoft assignment was a charitable contributions report for Air Canada.</a:t>
            </a:r>
          </a:p>
          <a:p>
            <a:pPr marL="400050" lvl="1" indent="0">
              <a:buNone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Jeremy and his family are the fourth generation living on their family farm.  They raise sheep.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56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599"/>
            <a:ext cx="8153400" cy="857250"/>
          </a:xfrm>
        </p:spPr>
        <p:txBody>
          <a:bodyPr/>
          <a:lstStyle/>
          <a:p>
            <a:r>
              <a:rPr lang="en-US" sz="4000" dirty="0" smtClean="0"/>
              <a:t>Where to Begin -Organize Objects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5050" y="1150735"/>
            <a:ext cx="4457700" cy="2219624"/>
          </a:xfrm>
        </p:spPr>
        <p:txBody>
          <a:bodyPr/>
          <a:lstStyle/>
          <a:p>
            <a:r>
              <a:rPr lang="en-US" dirty="0" smtClean="0"/>
              <a:t>Modification Number</a:t>
            </a:r>
          </a:p>
          <a:p>
            <a:pPr marL="914400" lvl="2" indent="0">
              <a:buNone/>
            </a:pPr>
            <a:r>
              <a:rPr lang="en-US" dirty="0" smtClean="0"/>
              <a:t>UM_XX000_9999</a:t>
            </a:r>
          </a:p>
          <a:p>
            <a:pPr marL="1371600" lvl="3" indent="0">
              <a:buNone/>
            </a:pPr>
            <a:r>
              <a:rPr lang="en-US" sz="1600" dirty="0" smtClean="0"/>
              <a:t>UM for U of M</a:t>
            </a:r>
          </a:p>
          <a:p>
            <a:pPr marL="1371600" lvl="3" indent="0">
              <a:buNone/>
            </a:pPr>
            <a:r>
              <a:rPr lang="en-US" sz="1600" dirty="0" smtClean="0"/>
              <a:t>XX Functional Area</a:t>
            </a:r>
          </a:p>
          <a:p>
            <a:pPr marL="1371600" lvl="3" indent="0">
              <a:buNone/>
            </a:pPr>
            <a:r>
              <a:rPr lang="en-US" sz="1600" dirty="0" smtClean="0"/>
              <a:t>000 Business Process</a:t>
            </a:r>
          </a:p>
          <a:p>
            <a:pPr marL="1371600" lvl="3" indent="0">
              <a:buNone/>
            </a:pPr>
            <a:r>
              <a:rPr lang="en-US" sz="1600" dirty="0" smtClean="0"/>
              <a:t>9999 Sub-process</a:t>
            </a:r>
          </a:p>
        </p:txBody>
      </p:sp>
      <p:sp>
        <p:nvSpPr>
          <p:cNvPr id="4" name="AutoShape 2" descr="Image result for hierarchy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9576" y="1276350"/>
            <a:ext cx="2143424" cy="214342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7700" y="3365448"/>
            <a:ext cx="8115300" cy="136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Tx/>
              <a:buBlip>
                <a:blip r:embed="rId4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2" indent="-342900">
              <a:buFontTx/>
              <a:buBlip>
                <a:blip r:embed="rId4"/>
              </a:buBlip>
            </a:pPr>
            <a:r>
              <a:rPr lang="en-US" sz="3200" kern="0" dirty="0" smtClean="0">
                <a:cs typeface="+mn-cs"/>
              </a:rPr>
              <a:t>All customizations in </a:t>
            </a:r>
            <a:r>
              <a:rPr lang="en-US" sz="3200" kern="0" dirty="0" err="1" smtClean="0">
                <a:cs typeface="+mn-cs"/>
              </a:rPr>
              <a:t>Peopletools</a:t>
            </a:r>
            <a:r>
              <a:rPr lang="en-US" sz="3200" kern="0" dirty="0" smtClean="0">
                <a:cs typeface="+mn-cs"/>
              </a:rPr>
              <a:t> Projects</a:t>
            </a:r>
          </a:p>
          <a:p>
            <a:pPr marL="914400" lvl="2" indent="0">
              <a:buFontTx/>
              <a:buNone/>
            </a:pPr>
            <a:r>
              <a:rPr lang="en-US" kern="0" dirty="0" smtClean="0"/>
              <a:t>Project Name: UM_XX000_0000 </a:t>
            </a:r>
          </a:p>
          <a:p>
            <a:pPr marL="914400" lvl="2" indent="0">
              <a:buFontTx/>
              <a:buNone/>
            </a:pPr>
            <a:r>
              <a:rPr lang="en-US" kern="0" dirty="0" smtClean="0"/>
              <a:t>Matches Modification Number</a:t>
            </a:r>
            <a:endParaRPr lang="en-US" kern="0" dirty="0"/>
          </a:p>
        </p:txBody>
      </p:sp>
      <p:pic>
        <p:nvPicPr>
          <p:cNvPr id="2050" name="Picture 2" descr="https://d30y9cdsu7xlg0.cloudfront.net/png/1166006-200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429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Lifecycle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52550"/>
            <a:ext cx="7086600" cy="355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Export Change Package</a:t>
            </a:r>
          </a:p>
          <a:p>
            <a:r>
              <a:rPr lang="en-US" dirty="0" smtClean="0"/>
              <a:t>Compare against target database</a:t>
            </a:r>
          </a:p>
          <a:p>
            <a:r>
              <a:rPr lang="en-US" dirty="0" smtClean="0"/>
              <a:t>Review Conflicts</a:t>
            </a:r>
          </a:p>
          <a:p>
            <a:r>
              <a:rPr lang="en-US" dirty="0" smtClean="0"/>
              <a:t>Apply Retrofits</a:t>
            </a:r>
          </a:p>
          <a:p>
            <a:r>
              <a:rPr lang="en-US" dirty="0" smtClean="0"/>
              <a:t>Migrate to next environment</a:t>
            </a:r>
            <a:endParaRPr lang="en-US" dirty="0"/>
          </a:p>
        </p:txBody>
      </p:sp>
      <p:pic>
        <p:nvPicPr>
          <p:cNvPr id="1026" name="Picture 2" descr="https://d30y9cdsu7xlg0.cloudfront.net/png/683246-20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1455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9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Conflicts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38400" y="1314450"/>
            <a:ext cx="6019800" cy="3200400"/>
          </a:xfrm>
        </p:spPr>
        <p:txBody>
          <a:bodyPr/>
          <a:lstStyle/>
          <a:p>
            <a:r>
              <a:rPr lang="en-US" dirty="0" smtClean="0"/>
              <a:t>Compare Reports</a:t>
            </a:r>
          </a:p>
          <a:p>
            <a:pPr marL="857250" lvl="2" indent="0">
              <a:buNone/>
            </a:pPr>
            <a:r>
              <a:rPr lang="en-US" dirty="0" smtClean="0"/>
              <a:t>HTML Reports</a:t>
            </a:r>
          </a:p>
          <a:p>
            <a:pPr marL="857250" lvl="2" indent="0">
              <a:buNone/>
            </a:pPr>
            <a:r>
              <a:rPr lang="en-US" dirty="0" smtClean="0"/>
              <a:t>Compare Report Summary tool</a:t>
            </a:r>
          </a:p>
          <a:p>
            <a:r>
              <a:rPr lang="en-US" dirty="0" smtClean="0"/>
              <a:t>Query Project Tables</a:t>
            </a:r>
          </a:p>
          <a:p>
            <a:pPr marL="914400" lvl="2" indent="0">
              <a:buNone/>
            </a:pPr>
            <a:r>
              <a:rPr lang="en-US" dirty="0" smtClean="0"/>
              <a:t>Compare delivered project to modification projects</a:t>
            </a:r>
          </a:p>
          <a:p>
            <a:pPr lvl="2"/>
            <a:r>
              <a:rPr lang="en-US" dirty="0" smtClean="0"/>
              <a:t>PSPROJECTITEM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800" y="1962017"/>
            <a:ext cx="1905266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7772400" cy="857250"/>
          </a:xfrm>
        </p:spPr>
        <p:txBody>
          <a:bodyPr/>
          <a:lstStyle/>
          <a:p>
            <a:r>
              <a:rPr lang="en-US" dirty="0" smtClean="0"/>
              <a:t>Identify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301512"/>
            <a:ext cx="5638800" cy="1359877"/>
          </a:xfrm>
        </p:spPr>
        <p:txBody>
          <a:bodyPr/>
          <a:lstStyle/>
          <a:p>
            <a:r>
              <a:rPr lang="en-US" dirty="0" smtClean="0"/>
              <a:t>Don’t forget COBOL &amp; SQR</a:t>
            </a:r>
            <a:endParaRPr lang="en-US" dirty="0"/>
          </a:p>
        </p:txBody>
      </p:sp>
      <p:pic>
        <p:nvPicPr>
          <p:cNvPr id="1026" name="Picture 2" descr="https://d30y9cdsu7xlg0.cloudfront.net/png/403612-2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58115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1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04950"/>
            <a:ext cx="5940913" cy="2724150"/>
          </a:xfrm>
        </p:spPr>
        <p:txBody>
          <a:bodyPr/>
          <a:lstStyle/>
          <a:p>
            <a:r>
              <a:rPr lang="en-US" dirty="0" smtClean="0"/>
              <a:t>Evaluate </a:t>
            </a:r>
            <a:r>
              <a:rPr lang="en-US" dirty="0" err="1" smtClean="0"/>
              <a:t>Personalizations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PSUSEROBJTYPE</a:t>
            </a:r>
            <a:endParaRPr lang="en-US" dirty="0" smtClean="0"/>
          </a:p>
          <a:p>
            <a:r>
              <a:rPr lang="en-US" dirty="0" smtClean="0"/>
              <a:t>Generate List of New Pages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Apply generic security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Share with functional team to  determine what roles need access</a:t>
            </a:r>
          </a:p>
        </p:txBody>
      </p:sp>
      <p:pic>
        <p:nvPicPr>
          <p:cNvPr id="5122" name="Picture 2" descr="https://d30y9cdsu7xlg0.cloudfront.net/png/4190-2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13" y="191452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1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 will it take?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Spreadsheet of object types</a:t>
            </a:r>
            <a:br>
              <a:rPr lang="en-US" dirty="0" smtClean="0"/>
            </a:br>
            <a:r>
              <a:rPr lang="en-US" dirty="0" smtClean="0"/>
              <a:t>and historical time to retrofit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Reconcile compare results</a:t>
            </a:r>
            <a:br>
              <a:rPr lang="en-US" dirty="0" smtClean="0"/>
            </a:br>
            <a:r>
              <a:rPr lang="en-US" dirty="0" smtClean="0"/>
              <a:t>and historical data to produce</a:t>
            </a:r>
            <a:br>
              <a:rPr lang="en-US" dirty="0" smtClean="0"/>
            </a:br>
            <a:r>
              <a:rPr lang="en-US" dirty="0" smtClean="0"/>
              <a:t>estimate</a:t>
            </a:r>
          </a:p>
        </p:txBody>
      </p:sp>
      <p:pic>
        <p:nvPicPr>
          <p:cNvPr id="5122" name="Picture 2" descr="https://d30y9cdsu7xlg0.cloudfront.net/png/1061038-2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6215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0" y="1335833"/>
            <a:ext cx="4876800" cy="3200400"/>
          </a:xfrm>
        </p:spPr>
        <p:txBody>
          <a:bodyPr/>
          <a:lstStyle/>
          <a:p>
            <a:r>
              <a:rPr lang="en-US" dirty="0" smtClean="0"/>
              <a:t>STAT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Lock Delivered objects</a:t>
            </a:r>
          </a:p>
          <a:p>
            <a:pPr marL="914400" lvl="2" indent="0">
              <a:buNone/>
            </a:pPr>
            <a:r>
              <a:rPr lang="en-US" dirty="0" smtClean="0"/>
              <a:t>Identify current conflicts</a:t>
            </a:r>
          </a:p>
          <a:p>
            <a:pPr marL="914400" lvl="2" indent="0">
              <a:buNone/>
            </a:pPr>
            <a:r>
              <a:rPr lang="en-US" dirty="0" smtClean="0"/>
              <a:t>Identify future conflicts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Lock retrofits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550" y="2232155"/>
            <a:ext cx="1410099" cy="1407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962150"/>
            <a:ext cx="1362265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Control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550" y="2232157"/>
            <a:ext cx="1410099" cy="1407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60" y="1966468"/>
            <a:ext cx="1362265" cy="2276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200150"/>
            <a:ext cx="5867400" cy="380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Retrofit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to several developers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Grouped by Modification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81267" y="1885950"/>
            <a:ext cx="1905266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3219450"/>
            <a:ext cx="5486400" cy="1409701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r="13805"/>
          <a:stretch>
            <a:fillRect/>
          </a:stretch>
        </p:blipFill>
        <p:spPr>
          <a:xfrm>
            <a:off x="1792288" y="133350"/>
            <a:ext cx="5486400" cy="308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219450"/>
            <a:ext cx="1411288" cy="15905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1888" y="3184926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A0019"/>
                </a:solidFill>
                <a:latin typeface="Neutra Text Light SC" panose="02000000000000000000" pitchFamily="2" charset="0"/>
              </a:rPr>
              <a:t>The University of Minnesota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0088" y="3852736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Twin Cities - Duluth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Morris – Crookston - Rochester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Retrofits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0" y="1809750"/>
            <a:ext cx="4267200" cy="3200400"/>
          </a:xfrm>
        </p:spPr>
        <p:txBody>
          <a:bodyPr/>
          <a:lstStyle/>
          <a:p>
            <a:r>
              <a:rPr lang="en-US" dirty="0" smtClean="0"/>
              <a:t>Compare Tools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Compare Reports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PeopleTools</a:t>
            </a:r>
            <a:r>
              <a:rPr lang="en-US" dirty="0" smtClean="0"/>
              <a:t> Queries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000" y="1962017"/>
            <a:ext cx="1905266" cy="1905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18856" y="1962017"/>
            <a:ext cx="1905266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Retrofits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581150"/>
            <a:ext cx="7772400" cy="3200400"/>
          </a:xfrm>
        </p:spPr>
        <p:txBody>
          <a:bodyPr/>
          <a:lstStyle/>
          <a:p>
            <a:r>
              <a:rPr lang="en-US" dirty="0" smtClean="0"/>
              <a:t>Compare Report XML Files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Open XML files in Excel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Formulas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Filters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Conditional Formatting</a:t>
            </a:r>
            <a:endParaRPr lang="en-US" dirty="0"/>
          </a:p>
        </p:txBody>
      </p:sp>
      <p:pic>
        <p:nvPicPr>
          <p:cNvPr id="4100" name="Picture 4" descr="https://d30y9cdsu7xlg0.cloudfront.net/png/128370-2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845" y="249555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428750"/>
            <a:ext cx="1752845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Retrofits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43100"/>
            <a:ext cx="5715000" cy="2305050"/>
          </a:xfrm>
        </p:spPr>
        <p:txBody>
          <a:bodyPr/>
          <a:lstStyle/>
          <a:p>
            <a:r>
              <a:rPr lang="en-US" dirty="0" smtClean="0"/>
              <a:t>Page compare SQL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 query with database link to compare delivered page to custom page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24600" y="1965682"/>
            <a:ext cx="2133600" cy="21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Retrofits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305800" cy="1238250"/>
          </a:xfrm>
        </p:spPr>
        <p:txBody>
          <a:bodyPr/>
          <a:lstStyle/>
          <a:p>
            <a:r>
              <a:rPr lang="en-US" dirty="0" smtClean="0"/>
              <a:t>Diff/Merge Page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Application Designer Tools &gt; Diff/Merge Page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68" y="2084574"/>
            <a:ext cx="7923264" cy="303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174180"/>
            <a:ext cx="6324600" cy="1485900"/>
          </a:xfrm>
        </p:spPr>
        <p:txBody>
          <a:bodyPr/>
          <a:lstStyle/>
          <a:p>
            <a:r>
              <a:rPr lang="en-US" dirty="0" smtClean="0"/>
              <a:t>Change Package</a:t>
            </a:r>
          </a:p>
          <a:p>
            <a:r>
              <a:rPr lang="en-US" dirty="0" smtClean="0"/>
              <a:t>Change </a:t>
            </a:r>
            <a:r>
              <a:rPr lang="en-US" dirty="0" smtClean="0"/>
              <a:t>Assistant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Let change assistant drive the </a:t>
            </a:r>
            <a:r>
              <a:rPr lang="en-US" sz="2400" dirty="0" smtClean="0"/>
              <a:t>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Run on VM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9696" y="3936766"/>
            <a:ext cx="8382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4800" y="3940630"/>
            <a:ext cx="838200" cy="838200"/>
          </a:xfrm>
          <a:prstGeom prst="rect">
            <a:avLst/>
          </a:prstGeom>
        </p:spPr>
      </p:pic>
      <p:pic>
        <p:nvPicPr>
          <p:cNvPr id="7" name="Picture 2" descr="https://d30y9cdsu7xlg0.cloudfront.net/png/27523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0815" y="4235052"/>
            <a:ext cx="3238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4196" y="3492102"/>
            <a:ext cx="6324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FontTx/>
              <a:buBlip>
                <a:blip r:embed="rId5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STAT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 smtClean="0"/>
              <a:t>Migrate retrofits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 err="1" smtClean="0"/>
              <a:t>PeopleTools</a:t>
            </a:r>
            <a:r>
              <a:rPr lang="en-US" kern="0" dirty="0" smtClean="0"/>
              <a:t> and Batch </a:t>
            </a:r>
            <a:r>
              <a:rPr lang="en-US" kern="0" dirty="0" smtClean="0"/>
              <a:t>objects</a:t>
            </a:r>
          </a:p>
        </p:txBody>
      </p:sp>
      <p:pic>
        <p:nvPicPr>
          <p:cNvPr id="2050" name="Picture 2" descr="https://d30y9cdsu7xlg0.cloudfront.net/png/1123520-20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455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Migration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14450"/>
            <a:ext cx="5638800" cy="3200400"/>
          </a:xfrm>
        </p:spPr>
        <p:txBody>
          <a:bodyPr/>
          <a:lstStyle/>
          <a:p>
            <a:r>
              <a:rPr lang="en-US" dirty="0" smtClean="0"/>
              <a:t>STAT Compare</a:t>
            </a:r>
          </a:p>
          <a:p>
            <a:r>
              <a:rPr lang="en-US" dirty="0" smtClean="0"/>
              <a:t>Technical </a:t>
            </a:r>
            <a:r>
              <a:rPr lang="en-US" dirty="0" smtClean="0"/>
              <a:t>Verification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Always evolving </a:t>
            </a:r>
            <a:r>
              <a:rPr lang="en-US" dirty="0" smtClean="0"/>
              <a:t>list of items to verify based on experience</a:t>
            </a:r>
            <a:endParaRPr lang="en-US" dirty="0" smtClean="0"/>
          </a:p>
          <a:p>
            <a:r>
              <a:rPr lang="en-US" dirty="0" smtClean="0"/>
              <a:t>Functional </a:t>
            </a:r>
            <a:r>
              <a:rPr lang="en-US" dirty="0" smtClean="0"/>
              <a:t>Verification</a:t>
            </a:r>
          </a:p>
          <a:p>
            <a:r>
              <a:rPr lang="en-US" dirty="0" smtClean="0"/>
              <a:t>Functional Testing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960543"/>
            <a:ext cx="1908213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428750"/>
            <a:ext cx="5715000" cy="3200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Practice what you implement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Implement what you practice</a:t>
            </a:r>
            <a:endParaRPr lang="en-US" dirty="0"/>
          </a:p>
        </p:txBody>
      </p:sp>
      <p:pic>
        <p:nvPicPr>
          <p:cNvPr id="3074" name="Picture 2" descr="https://d30y9cdsu7xlg0.cloudfront.net/png/844208-2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6215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9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76300"/>
            <a:ext cx="8318241" cy="4267200"/>
          </a:xfrm>
        </p:spPr>
        <p:txBody>
          <a:bodyPr/>
          <a:lstStyle/>
          <a:p>
            <a:r>
              <a:rPr lang="en-US" dirty="0" smtClean="0"/>
              <a:t>Customization Repository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More Organization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Better and </a:t>
            </a:r>
            <a:r>
              <a:rPr lang="en-US" sz="2400" dirty="0" smtClean="0"/>
              <a:t>faster </a:t>
            </a:r>
            <a:r>
              <a:rPr lang="en-US" sz="2400" dirty="0" smtClean="0"/>
              <a:t>estimates</a:t>
            </a:r>
          </a:p>
          <a:p>
            <a:r>
              <a:rPr lang="en-US" dirty="0" smtClean="0"/>
              <a:t>PeopleSoft Test Framework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Faster and repeatable</a:t>
            </a:r>
          </a:p>
          <a:p>
            <a:r>
              <a:rPr lang="en-US" dirty="0" smtClean="0"/>
              <a:t>Campus Solutions 4 images/year</a:t>
            </a:r>
          </a:p>
          <a:p>
            <a:r>
              <a:rPr lang="en-US" dirty="0" smtClean="0"/>
              <a:t>Standardization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DevOps</a:t>
            </a:r>
          </a:p>
        </p:txBody>
      </p:sp>
      <p:pic>
        <p:nvPicPr>
          <p:cNvPr id="4098" name="Picture 2" descr="https://d30y9cdsu7xlg0.cloudfront.net/png/941987-2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0967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5956" y="4019550"/>
            <a:ext cx="1876687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3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cial-media.png" descr="/Users/ranja/Desktop/presentation_templates/working files/social-media.png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0" y="4120134"/>
            <a:ext cx="6595872" cy="356616"/>
          </a:xfrm>
          <a:prstGeom prst="rect">
            <a:avLst/>
          </a:prstGeom>
        </p:spPr>
      </p:pic>
      <p:pic>
        <p:nvPicPr>
          <p:cNvPr id="6" name="Mwdmk_D2Dblk-maroon.png" descr="/Users/ranja/Documents/5-resources/logos/2017/wdmk-TC/PNGs-RGB/M-wordmark-PNG/color/D2D/Mwdmk_D2Dblk-maroon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57" y="2062734"/>
            <a:ext cx="3832972" cy="1384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724" y="480762"/>
            <a:ext cx="7521148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7A0019"/>
              </a:buClr>
            </a:pPr>
            <a:r>
              <a:rPr lang="en-US" sz="3200" kern="0" dirty="0">
                <a:solidFill>
                  <a:srgbClr val="000000"/>
                </a:solidFill>
                <a:latin typeface="Arial"/>
                <a:ea typeface="ＭＳ Ｐゴシック"/>
              </a:rPr>
              <a:t>Jeremy Irrthum</a:t>
            </a:r>
          </a:p>
          <a:p>
            <a:pPr lvl="0" eaLnBrk="1" hangingPunct="1">
              <a:spcBef>
                <a:spcPct val="20000"/>
              </a:spcBef>
              <a:buClr>
                <a:srgbClr val="7A0019"/>
              </a:buClr>
            </a:pPr>
            <a:r>
              <a:rPr lang="en-US" sz="1800" kern="0" dirty="0">
                <a:solidFill>
                  <a:srgbClr val="000000"/>
                </a:solidFill>
                <a:latin typeface="Arial"/>
                <a:ea typeface="ＭＳ Ｐゴシック"/>
              </a:rPr>
              <a:t>PeopleSoft Developer</a:t>
            </a:r>
          </a:p>
          <a:p>
            <a:pPr lvl="0" eaLnBrk="1" hangingPunct="1">
              <a:spcBef>
                <a:spcPct val="20000"/>
              </a:spcBef>
              <a:buClr>
                <a:srgbClr val="7A0019"/>
              </a:buClr>
            </a:pPr>
            <a:r>
              <a:rPr lang="en-US" sz="1800" kern="0" dirty="0">
                <a:solidFill>
                  <a:srgbClr val="000000"/>
                </a:solidFill>
                <a:latin typeface="Arial"/>
                <a:ea typeface="ＭＳ Ｐゴシック"/>
              </a:rPr>
              <a:t>University of Minnesota</a:t>
            </a:r>
          </a:p>
          <a:p>
            <a:pPr lvl="0" eaLnBrk="1" hangingPunct="1">
              <a:spcBef>
                <a:spcPct val="20000"/>
              </a:spcBef>
              <a:buClr>
                <a:srgbClr val="7A0019"/>
              </a:buClr>
            </a:pPr>
            <a:r>
              <a:rPr lang="en-US" sz="1800" kern="0" dirty="0">
                <a:solidFill>
                  <a:srgbClr val="000000"/>
                </a:solidFill>
                <a:latin typeface="Arial"/>
                <a:ea typeface="ＭＳ Ｐゴシック"/>
              </a:rPr>
              <a:t>irrth002@umn.edu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Bulldogs Everywhere</a:t>
            </a:r>
            <a:endParaRPr lang="en-US" dirty="0"/>
          </a:p>
        </p:txBody>
      </p:sp>
      <p:pic>
        <p:nvPicPr>
          <p:cNvPr id="7178" name="Picture 10" descr="Image result for university of minnesota duluth bulldog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38" y="1084384"/>
            <a:ext cx="3675812" cy="36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Image result for university of minnesota duluth bulldog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2800350"/>
            <a:ext cx="2054225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743" y="135255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of M by the numbers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61" y="1314450"/>
            <a:ext cx="508167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at the U of M</a:t>
            </a:r>
            <a:endParaRPr lang="en-US" dirty="0"/>
          </a:p>
        </p:txBody>
      </p:sp>
      <p:pic>
        <p:nvPicPr>
          <p:cNvPr id="4" name="Shape 68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2152" t="13590" b="19834"/>
          <a:stretch/>
        </p:blipFill>
        <p:spPr>
          <a:xfrm>
            <a:off x="457200" y="1428750"/>
            <a:ext cx="3527766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832" y="1047750"/>
            <a:ext cx="1804336" cy="135847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31725"/>
              </p:ext>
            </p:extLst>
          </p:nvPr>
        </p:nvGraphicFramePr>
        <p:xfrm>
          <a:off x="4038600" y="2406227"/>
          <a:ext cx="4876800" cy="2027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071">
                  <a:extLst>
                    <a:ext uri="{9D8B030D-6E8A-4147-A177-3AD203B41FA5}">
                      <a16:colId xmlns:a16="http://schemas.microsoft.com/office/drawing/2014/main" val="1839013233"/>
                    </a:ext>
                  </a:extLst>
                </a:gridCol>
                <a:gridCol w="2479729">
                  <a:extLst>
                    <a:ext uri="{9D8B030D-6E8A-4147-A177-3AD203B41FA5}">
                      <a16:colId xmlns:a16="http://schemas.microsoft.com/office/drawing/2014/main" val="1613011400"/>
                    </a:ext>
                  </a:extLst>
                </a:gridCol>
              </a:tblGrid>
              <a:tr h="2027179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History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1998 Campus Solutions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2008 Finance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2015 Interaction Hub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Current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Campus Solutions 9.2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Finance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9.2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HRMS 9.2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Interaction Hub 9.1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31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9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Your Image</a:t>
            </a:r>
            <a:endParaRPr lang="en-US" dirty="0"/>
          </a:p>
        </p:txBody>
      </p:sp>
      <p:pic>
        <p:nvPicPr>
          <p:cNvPr id="6146" name="Picture 2" descr="Image result for mirror icon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57514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28750"/>
            <a:ext cx="5268060" cy="1457528"/>
          </a:xfrm>
        </p:spPr>
      </p:pic>
    </p:spTree>
    <p:extLst>
      <p:ext uri="{BB962C8B-B14F-4D97-AF65-F5344CB8AC3E}">
        <p14:creationId xmlns:p14="http://schemas.microsoft.com/office/powerpoint/2010/main" val="27707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Involved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14388"/>
            <a:ext cx="1752845" cy="1219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698" y="1714388"/>
            <a:ext cx="1810003" cy="1219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554" y="1714388"/>
            <a:ext cx="1810003" cy="12670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9365" y="3146798"/>
            <a:ext cx="2238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Administrators/</a:t>
            </a:r>
          </a:p>
          <a:p>
            <a:pPr algn="ctr"/>
            <a:r>
              <a:rPr lang="en-US" dirty="0" err="1" smtClean="0"/>
              <a:t>MigrationTeam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92645" y="3331463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3146796"/>
            <a:ext cx="2597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Business Analyst/</a:t>
            </a:r>
          </a:p>
          <a:p>
            <a:pPr algn="ctr"/>
            <a:r>
              <a:rPr lang="en-US" dirty="0" smtClean="0"/>
              <a:t>Testers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96987836"/>
              </p:ext>
            </p:extLst>
          </p:nvPr>
        </p:nvGraphicFramePr>
        <p:xfrm>
          <a:off x="533400" y="2667001"/>
          <a:ext cx="8229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18655355"/>
              </p:ext>
            </p:extLst>
          </p:nvPr>
        </p:nvGraphicFramePr>
        <p:xfrm>
          <a:off x="533400" y="895350"/>
          <a:ext cx="8229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1" name="Straight Connector 10"/>
          <p:cNvCxnSpPr/>
          <p:nvPr/>
        </p:nvCxnSpPr>
        <p:spPr bwMode="auto">
          <a:xfrm>
            <a:off x="838200" y="1504950"/>
            <a:ext cx="0" cy="2702898"/>
          </a:xfrm>
          <a:prstGeom prst="line">
            <a:avLst/>
          </a:prstGeom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4073027" y="1504950"/>
            <a:ext cx="0" cy="2702898"/>
          </a:xfrm>
          <a:prstGeom prst="line">
            <a:avLst/>
          </a:prstGeom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7315200" y="1504950"/>
            <a:ext cx="0" cy="2702898"/>
          </a:xfrm>
          <a:prstGeom prst="line">
            <a:avLst/>
          </a:prstGeom>
          <a:ln w="57150"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23927" y="2664664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3348" y="2664663"/>
            <a:ext cx="9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24800" y="266466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2018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96759" y="137852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9.2.23</a:t>
            </a:r>
            <a:endParaRPr lang="en-US" sz="18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02318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9.2.4</a:t>
            </a:r>
            <a:endParaRPr lang="en-US" sz="18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97627" y="134997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 i="1"/>
            </a:lvl1pPr>
          </a:lstStyle>
          <a:p>
            <a:r>
              <a:rPr lang="en-US" dirty="0"/>
              <a:t>9.2.17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82253" y="137670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9.2.21</a:t>
            </a:r>
            <a:endParaRPr lang="en-US" sz="18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225732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9.2.4</a:t>
            </a:r>
            <a:endParaRPr lang="en-US" sz="18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978774" y="1769418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A0019"/>
                </a:solidFill>
              </a:rPr>
              <a:t>HCM</a:t>
            </a:r>
            <a:endParaRPr lang="en-US" b="1" dirty="0">
              <a:solidFill>
                <a:srgbClr val="7A001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8976" y="3541068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A0019"/>
                </a:solidFill>
              </a:rPr>
              <a:t>Financials</a:t>
            </a:r>
            <a:endParaRPr lang="en-US" b="1" dirty="0">
              <a:solidFill>
                <a:srgbClr val="7A001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7160" y="400273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9.2.18</a:t>
            </a:r>
            <a:endParaRPr lang="en-US" sz="18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7514492" y="402318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9.2.25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4930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2D-1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BD6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12393</TotalTime>
  <Words>1126</Words>
  <Application>Microsoft Office PowerPoint</Application>
  <PresentationFormat>On-screen Show (16:9)</PresentationFormat>
  <Paragraphs>315</Paragraphs>
  <Slides>38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ＭＳ Ｐゴシック</vt:lpstr>
      <vt:lpstr>Arial</vt:lpstr>
      <vt:lpstr>Neutra Text Light SC</vt:lpstr>
      <vt:lpstr>D2D-1</vt:lpstr>
      <vt:lpstr>Session: 3021 How to Improve Your Image</vt:lpstr>
      <vt:lpstr>Presenter</vt:lpstr>
      <vt:lpstr>PowerPoint Presentation</vt:lpstr>
      <vt:lpstr>Bulldogs Everywhere</vt:lpstr>
      <vt:lpstr>U of M by the numbers</vt:lpstr>
      <vt:lpstr>Oracle at the U of M</vt:lpstr>
      <vt:lpstr>Improve Your Image</vt:lpstr>
      <vt:lpstr>Who’s Involved</vt:lpstr>
      <vt:lpstr>Experience</vt:lpstr>
      <vt:lpstr>Overview</vt:lpstr>
      <vt:lpstr>Image Management</vt:lpstr>
      <vt:lpstr>Infrastructure</vt:lpstr>
      <vt:lpstr>Environments</vt:lpstr>
      <vt:lpstr>Automation</vt:lpstr>
      <vt:lpstr>Automation</vt:lpstr>
      <vt:lpstr>Retention</vt:lpstr>
      <vt:lpstr>More About Administrators</vt:lpstr>
      <vt:lpstr>Image Application</vt:lpstr>
      <vt:lpstr>How Modified are we?</vt:lpstr>
      <vt:lpstr>Where to Begin -Organize Objects</vt:lpstr>
      <vt:lpstr>Lifecycle</vt:lpstr>
      <vt:lpstr>Application Steps</vt:lpstr>
      <vt:lpstr>Identify Conflicts</vt:lpstr>
      <vt:lpstr>Identify Conflicts</vt:lpstr>
      <vt:lpstr>Evaluation</vt:lpstr>
      <vt:lpstr>Estimate</vt:lpstr>
      <vt:lpstr>Object Control</vt:lpstr>
      <vt:lpstr>Object Control</vt:lpstr>
      <vt:lpstr>Retrofit Assignment</vt:lpstr>
      <vt:lpstr>Applying Retrofits</vt:lpstr>
      <vt:lpstr>Applying Retrofits</vt:lpstr>
      <vt:lpstr>Applying Retrofits</vt:lpstr>
      <vt:lpstr>Applying Retrofits</vt:lpstr>
      <vt:lpstr>Deployment</vt:lpstr>
      <vt:lpstr>Post Migration Verification</vt:lpstr>
      <vt:lpstr>Production Application</vt:lpstr>
      <vt:lpstr>Looking Forward</vt:lpstr>
      <vt:lpstr>PowerPoint Presentation</vt:lpstr>
    </vt:vector>
  </TitlesOfParts>
  <Company>University Relations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Relations</dc:creator>
  <cp:lastModifiedBy>Jeremy Irrthum</cp:lastModifiedBy>
  <cp:revision>106</cp:revision>
  <dcterms:created xsi:type="dcterms:W3CDTF">2007-07-20T20:04:00Z</dcterms:created>
  <dcterms:modified xsi:type="dcterms:W3CDTF">2017-10-15T15:57:11Z</dcterms:modified>
</cp:coreProperties>
</file>