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43"/>
  </p:notesMasterIdLst>
  <p:sldIdLst>
    <p:sldId id="259" r:id="rId2"/>
    <p:sldId id="260" r:id="rId3"/>
    <p:sldId id="269" r:id="rId4"/>
    <p:sldId id="261" r:id="rId5"/>
    <p:sldId id="287" r:id="rId6"/>
    <p:sldId id="266" r:id="rId7"/>
    <p:sldId id="303" r:id="rId8"/>
    <p:sldId id="271" r:id="rId9"/>
    <p:sldId id="304" r:id="rId10"/>
    <p:sldId id="306" r:id="rId11"/>
    <p:sldId id="307" r:id="rId12"/>
    <p:sldId id="308" r:id="rId13"/>
    <p:sldId id="309" r:id="rId14"/>
    <p:sldId id="310" r:id="rId15"/>
    <p:sldId id="317" r:id="rId16"/>
    <p:sldId id="314" r:id="rId17"/>
    <p:sldId id="315" r:id="rId18"/>
    <p:sldId id="288" r:id="rId19"/>
    <p:sldId id="312" r:id="rId20"/>
    <p:sldId id="313" r:id="rId21"/>
    <p:sldId id="319" r:id="rId22"/>
    <p:sldId id="320" r:id="rId23"/>
    <p:sldId id="289" r:id="rId24"/>
    <p:sldId id="290" r:id="rId25"/>
    <p:sldId id="293" r:id="rId26"/>
    <p:sldId id="294" r:id="rId27"/>
    <p:sldId id="295" r:id="rId28"/>
    <p:sldId id="296" r:id="rId29"/>
    <p:sldId id="311" r:id="rId30"/>
    <p:sldId id="272" r:id="rId31"/>
    <p:sldId id="273" r:id="rId32"/>
    <p:sldId id="291" r:id="rId33"/>
    <p:sldId id="292" r:id="rId34"/>
    <p:sldId id="298" r:id="rId35"/>
    <p:sldId id="299" r:id="rId36"/>
    <p:sldId id="300" r:id="rId37"/>
    <p:sldId id="301" r:id="rId38"/>
    <p:sldId id="302" r:id="rId39"/>
    <p:sldId id="318" r:id="rId40"/>
    <p:sldId id="286" r:id="rId41"/>
    <p:sldId id="28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9" autoAdjust="0"/>
    <p:restoredTop sz="86651" autoAdjust="0"/>
  </p:normalViewPr>
  <p:slideViewPr>
    <p:cSldViewPr snapToGrid="0">
      <p:cViewPr varScale="1">
        <p:scale>
          <a:sx n="97" d="100"/>
          <a:sy n="97" d="100"/>
        </p:scale>
        <p:origin x="9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312A7-2ABF-4EE3-814D-3912514454E5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7A6BE-FDEF-41C8-9160-03D69346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2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95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68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0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5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48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3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67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55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2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1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6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9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41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8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2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2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2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0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68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6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08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7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08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12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631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33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2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795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0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6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6BE-FDEF-41C8-9160-03D6934688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6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6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8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2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3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0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41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1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academics.derby.ac.uk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u_0_r-pUGCo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Academic Workspace  </a:t>
            </a:r>
            <a:br>
              <a:rPr lang="en-US" dirty="0" smtClean="0"/>
            </a:br>
            <a:r>
              <a:rPr lang="en-US" sz="1800" dirty="0" smtClean="0"/>
              <a:t>University of Derby’s Fluid Answer to Personal Tutoring</a:t>
            </a:r>
            <a:endParaRPr lang="en-US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 b="11439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5306</a:t>
            </a:r>
          </a:p>
          <a:p>
            <a:r>
              <a:rPr lang="en-US" dirty="0" smtClean="0"/>
              <a:t>Tues 17</a:t>
            </a:r>
            <a:r>
              <a:rPr lang="en-US" baseline="30000" dirty="0" smtClean="0"/>
              <a:t>th</a:t>
            </a:r>
            <a:r>
              <a:rPr lang="en-US" dirty="0" smtClean="0"/>
              <a:t> November 11:00am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9041" cy="3942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36" y="3126658"/>
            <a:ext cx="6590063" cy="37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12"/>
            <a:ext cx="9144000" cy="5212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47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51"/>
            <a:ext cx="9144000" cy="52602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0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244"/>
            <a:ext cx="9144000" cy="51455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12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" y="255545"/>
            <a:ext cx="6588031" cy="3510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30" y="3057832"/>
            <a:ext cx="4253714" cy="3692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5303" y="4001729"/>
            <a:ext cx="3559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Original Design for Fluid Homepage and also original use of Modals on Tutees page. </a:t>
            </a:r>
          </a:p>
          <a:p>
            <a:endParaRPr lang="en-GB" dirty="0"/>
          </a:p>
          <a:p>
            <a:r>
              <a:rPr lang="en-GB" dirty="0" err="1" smtClean="0"/>
              <a:t>PeopleTools</a:t>
            </a:r>
            <a:r>
              <a:rPr lang="en-GB" dirty="0" smtClean="0"/>
              <a:t> 8.54.02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5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5" y="1840893"/>
            <a:ext cx="8160775" cy="468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5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643"/>
            <a:ext cx="9144000" cy="5170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61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907"/>
            <a:ext cx="9144000" cy="6180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66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49070"/>
            <a:ext cx="8916667" cy="63008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8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9" y="221017"/>
            <a:ext cx="5936047" cy="4473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7" y="5009327"/>
            <a:ext cx="5936049" cy="14991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10632" y="221017"/>
            <a:ext cx="2733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Branding Theme drives the visibility for academic staff only. </a:t>
            </a:r>
          </a:p>
          <a:p>
            <a:endParaRPr lang="en-GB" dirty="0"/>
          </a:p>
          <a:p>
            <a:r>
              <a:rPr lang="en-GB" dirty="0" smtClean="0"/>
              <a:t>All AWS pages assigned to our UD_INSTRUCTOR Role / Permission List.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1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Simon Turner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7"/>
            <a:ext cx="3566160" cy="229236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Senior PeopleSoft Developer</a:t>
            </a:r>
          </a:p>
          <a:p>
            <a:r>
              <a:rPr lang="en-US" dirty="0" smtClean="0"/>
              <a:t>University of Derby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 : </a:t>
            </a:r>
            <a:r>
              <a:rPr lang="en-US" dirty="0" smtClean="0"/>
              <a:t>s.turner@derby.ac.uk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  : </a:t>
            </a:r>
            <a:r>
              <a:rPr lang="en-US" dirty="0" smtClean="0"/>
              <a:t>+44 (0)1332 592100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80" y="3471121"/>
            <a:ext cx="1617580" cy="169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6" y="263135"/>
            <a:ext cx="5231333" cy="3480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83" y="3213568"/>
            <a:ext cx="6331976" cy="3230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71" y="1750141"/>
            <a:ext cx="3693459" cy="4340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69858" y="528962"/>
            <a:ext cx="327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Setting the Tile content for the Academic Workspace homepage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9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7" y="147949"/>
            <a:ext cx="6053870" cy="3902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826" y="4267200"/>
            <a:ext cx="397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 URL: </a:t>
            </a:r>
            <a:r>
              <a:rPr lang="en-GB" dirty="0" smtClean="0">
                <a:hlinkClick r:id="rId4"/>
              </a:rPr>
              <a:t>https://academics.derby.ac.uk</a:t>
            </a:r>
            <a:endParaRPr lang="en-GB" dirty="0" smtClean="0"/>
          </a:p>
          <a:p>
            <a:r>
              <a:rPr lang="en-GB" dirty="0" smtClean="0"/>
              <a:t>Link label changed to PeopleSoft Campus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593" y="3519950"/>
            <a:ext cx="5076940" cy="32200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8826" y="4913531"/>
            <a:ext cx="3785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Sits behind F5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Single Point of Login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Lands in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Signs straight into </a:t>
            </a:r>
            <a:r>
              <a:rPr lang="en-GB" dirty="0" err="1" smtClean="0"/>
              <a:t>BlackBoard</a:t>
            </a:r>
            <a:r>
              <a:rPr lang="en-GB" dirty="0" smtClean="0"/>
              <a:t> &amp; Timetabling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2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22" y="2187933"/>
            <a:ext cx="6607278" cy="421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78" y="369655"/>
            <a:ext cx="2123766" cy="167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57832" y="837577"/>
            <a:ext cx="434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to ‘single sign’ into </a:t>
            </a:r>
            <a:r>
              <a:rPr lang="en-GB" dirty="0" err="1" smtClean="0"/>
              <a:t>BlackBoard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16" y="1382215"/>
            <a:ext cx="6965545" cy="52053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6" y="181436"/>
            <a:ext cx="2023772" cy="160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4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10" y="1799302"/>
            <a:ext cx="5601185" cy="4160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4" y="157470"/>
            <a:ext cx="3645334" cy="409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66542" y="670774"/>
            <a:ext cx="3559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Related Actions Setup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16078" y="6254717"/>
            <a:ext cx="832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PeopleTools</a:t>
            </a:r>
            <a:r>
              <a:rPr lang="en-GB" dirty="0" smtClean="0"/>
              <a:t> &gt; Portal &gt; Related Content Service  &gt;Manage Related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331443"/>
            <a:ext cx="8227171" cy="6069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66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3" y="393290"/>
            <a:ext cx="7855977" cy="60385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39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" y="216311"/>
            <a:ext cx="6508955" cy="44579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6" y="4923011"/>
            <a:ext cx="4116287" cy="16911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01" y="1019604"/>
            <a:ext cx="4152345" cy="47489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3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2620"/>
            <a:ext cx="9144000" cy="5142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" y="241240"/>
            <a:ext cx="4266559" cy="48796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95" y="1986074"/>
            <a:ext cx="2588725" cy="34065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5" y="241240"/>
            <a:ext cx="3776047" cy="12248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Elbow Connector 10"/>
          <p:cNvCxnSpPr>
            <a:stCxn id="7" idx="3"/>
            <a:endCxn id="9" idx="1"/>
          </p:cNvCxnSpPr>
          <p:nvPr/>
        </p:nvCxnSpPr>
        <p:spPr>
          <a:xfrm flipV="1">
            <a:off x="4375354" y="853648"/>
            <a:ext cx="416081" cy="1827395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5400000">
            <a:off x="6452298" y="1726065"/>
            <a:ext cx="520018" cy="1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2"/>
            <a:endCxn id="3" idx="0"/>
          </p:cNvCxnSpPr>
          <p:nvPr/>
        </p:nvCxnSpPr>
        <p:spPr>
          <a:xfrm rot="16200000" flipH="1">
            <a:off x="3011150" y="4351770"/>
            <a:ext cx="791774" cy="2329925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8" y="108616"/>
            <a:ext cx="5745725" cy="335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653" y="3932903"/>
            <a:ext cx="4345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Building the Calendar File as a string object.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Create Multipart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Evaluate, Error checking and send as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Process through Component Interface to add into ‘Timeline’ notes.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26" y="1406013"/>
            <a:ext cx="4253785" cy="482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8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6" b="16656"/>
          <a:stretch/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963"/>
            <a:ext cx="9144002" cy="4574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28" y="5092411"/>
            <a:ext cx="2057400" cy="581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837" y="4657774"/>
            <a:ext cx="5692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UK based Higher Education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22,000+ students (undergraduate, postgraduate, online and partnerships)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1,700 international student from over 120 countries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PeopleSoft Campus 9.0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PeopleSoft Financials </a:t>
            </a:r>
            <a:r>
              <a:rPr lang="en-GB" dirty="0" smtClean="0"/>
              <a:t>9.2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PeopleSoft CRM </a:t>
            </a:r>
            <a:r>
              <a:rPr lang="en-GB" dirty="0" smtClean="0"/>
              <a:t>9.2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635977" y="5673436"/>
            <a:ext cx="2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&amp;</a:t>
            </a:r>
            <a:endParaRPr lang="en-GB" dirty="0"/>
          </a:p>
        </p:txBody>
      </p:sp>
      <p:pic>
        <p:nvPicPr>
          <p:cNvPr id="1026" name="Picture 2" descr="https://oracleteamusa-images.s3.amazonaws.com/original/m348_ora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93" y="6084248"/>
            <a:ext cx="2069279" cy="4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Remember to limit your bullet points and text, they should highlight the important details of your presentation, but they are meant to support the speaker(s).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Highlight of a topic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Second highlight of this topic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Third highlight of the topic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Maybe a fourth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Or even a fifth highlight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" y="114968"/>
            <a:ext cx="3515249" cy="34148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92" y="400844"/>
            <a:ext cx="3043643" cy="28430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96" y="3926506"/>
            <a:ext cx="4970512" cy="20906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524" y="4388621"/>
            <a:ext cx="3342616" cy="11567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139258"/>
            <a:ext cx="8559133" cy="6379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45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2" y="167148"/>
            <a:ext cx="5781368" cy="41804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37" y="2930013"/>
            <a:ext cx="5215192" cy="3652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4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9" y="0"/>
            <a:ext cx="692780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85136" y="698090"/>
            <a:ext cx="540775" cy="1297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6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4632" y="698090"/>
            <a:ext cx="540775" cy="1297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11" y="0"/>
            <a:ext cx="6572937" cy="68120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9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4632" y="698090"/>
            <a:ext cx="540775" cy="1297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02" y="1347019"/>
            <a:ext cx="6739838" cy="50056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365944"/>
            <a:ext cx="247650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4632" y="698090"/>
            <a:ext cx="540775" cy="1297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9" y="334296"/>
            <a:ext cx="7995612" cy="6002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4632" y="698090"/>
            <a:ext cx="540775" cy="1297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271462"/>
            <a:ext cx="2466975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03" y="80040"/>
            <a:ext cx="4617829" cy="3831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2" y="2590799"/>
            <a:ext cx="4695698" cy="37671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76875" y="4743450"/>
            <a:ext cx="3454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Tile ‘Fluid Attributes’ can only be set on the original content reference page when using Content reference links.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7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Modals removed in PT 8.54.10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F5 issues with multiple tokens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Positioning elements takes longer in Fluid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No delivered Accordion Navigation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Multiple bugs in early releases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096" y="2429603"/>
            <a:ext cx="7982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/>
              <a:t>Greater knowledge of designing and building custom Fluid </a:t>
            </a:r>
            <a:r>
              <a:rPr lang="en-GB" sz="2000" dirty="0" smtClean="0"/>
              <a:t>pages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Understanding how pre-built Fluid Homepages can be rolled out to a specific target audience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Practical application of Fluid technology for Campus Solutions and how it can be used effectively with Single Sign on.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Thanks for Listening!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Simon Turner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412827"/>
            <a:ext cx="3566160" cy="229236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Senior PeopleSoft Developer</a:t>
            </a:r>
          </a:p>
          <a:p>
            <a:r>
              <a:rPr lang="en-US" dirty="0" smtClean="0"/>
              <a:t>University of Derby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 : </a:t>
            </a:r>
            <a:r>
              <a:rPr lang="en-US" dirty="0" smtClean="0"/>
              <a:t>s.turner@derby.ac.uk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  : </a:t>
            </a:r>
            <a:r>
              <a:rPr lang="en-US" dirty="0" smtClean="0"/>
              <a:t>+44 (0)1332 592100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80" y="2623091"/>
            <a:ext cx="1617580" cy="169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94279" y="5556660"/>
            <a:ext cx="7674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ALL ALLIANCE PRESENTATIONS WILL BE AVAILABLE FOR DOWNLOAD FROM THE CONFERENCE SITE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4279" y="4862927"/>
            <a:ext cx="71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AWS in action – Our user </a:t>
            </a:r>
            <a:r>
              <a:rPr lang="en-GB" dirty="0"/>
              <a:t>tutorial :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youtu.be/u_0_r-pUGCo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7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 b="11439"/>
          <a:stretch/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22089"/>
            <a:ext cx="6488110" cy="36674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REQUIREMENTS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Drivers for the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TOE IN THE WATER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Early Ideas / Investigations / Look and Feel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Building the ideas into PeopleSoft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REFLECTION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Lessons learned, pitfalls and problems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To quickly access a student's record whether </a:t>
            </a:r>
            <a:r>
              <a:rPr lang="en-GB" dirty="0" smtClean="0"/>
              <a:t>attached </a:t>
            </a:r>
            <a:r>
              <a:rPr lang="en-GB" dirty="0"/>
              <a:t>to the academic or </a:t>
            </a:r>
            <a:r>
              <a:rPr lang="en-GB" dirty="0" smtClean="0"/>
              <a:t>not</a:t>
            </a:r>
            <a:endParaRPr lang="en-GB" dirty="0"/>
          </a:p>
          <a:p>
            <a:r>
              <a:rPr lang="en-GB" dirty="0"/>
              <a:t>2) The ability to add a note to the student's record (and to be controlled by </a:t>
            </a:r>
            <a:r>
              <a:rPr lang="en-GB" dirty="0" smtClean="0"/>
              <a:t>appropriate </a:t>
            </a:r>
            <a:r>
              <a:rPr lang="en-GB" dirty="0"/>
              <a:t>security to respect data protection)   </a:t>
            </a:r>
          </a:p>
          <a:p>
            <a:r>
              <a:rPr lang="en-GB" dirty="0"/>
              <a:t>3) To be able to send an email to a student or groups of students</a:t>
            </a:r>
          </a:p>
          <a:p>
            <a:r>
              <a:rPr lang="en-GB" dirty="0"/>
              <a:t>4) To manage student appointments</a:t>
            </a:r>
          </a:p>
          <a:p>
            <a:r>
              <a:rPr lang="en-GB" dirty="0"/>
              <a:t>5) To attach files to the student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Looking at Interaction Hub  - Possibly CRM for recording Notes /      Interactions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Making PT8.53 responsive (if you dare)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jQuery / CSS design  - Pushing limits of what we can 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Learning about Themes in PT8.54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Early Exploration in Fluid (PeopleSoft Delivered)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Modals – Design rewrite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8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112241" cy="513559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5" y="1632155"/>
            <a:ext cx="9023748" cy="467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81886" cy="66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7279</TotalTime>
  <Words>561</Words>
  <Application>Microsoft Office PowerPoint</Application>
  <PresentationFormat>On-screen Show (4:3)</PresentationFormat>
  <Paragraphs>127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Academic Workspace   University of Derby’s Fluid Answer to Personal Tutoring</vt:lpstr>
      <vt:lpstr>presenter</vt:lpstr>
      <vt:lpstr>PowerPoint Presentation</vt:lpstr>
      <vt:lpstr>General Objectives</vt:lpstr>
      <vt:lpstr>Steps Taken</vt:lpstr>
      <vt:lpstr>Requirements</vt:lpstr>
      <vt:lpstr>Early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Thanks for Listening!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Simon Turner</cp:lastModifiedBy>
  <cp:revision>156</cp:revision>
  <dcterms:created xsi:type="dcterms:W3CDTF">2015-09-02T14:36:24Z</dcterms:created>
  <dcterms:modified xsi:type="dcterms:W3CDTF">2015-11-23T08:36:12Z</dcterms:modified>
</cp:coreProperties>
</file>