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51"/>
  </p:notesMasterIdLst>
  <p:sldIdLst>
    <p:sldId id="259" r:id="rId2"/>
    <p:sldId id="260" r:id="rId3"/>
    <p:sldId id="269" r:id="rId4"/>
    <p:sldId id="268" r:id="rId5"/>
    <p:sldId id="261" r:id="rId6"/>
    <p:sldId id="262" r:id="rId7"/>
    <p:sldId id="266" r:id="rId8"/>
    <p:sldId id="263" r:id="rId9"/>
    <p:sldId id="272" r:id="rId10"/>
    <p:sldId id="286" r:id="rId11"/>
    <p:sldId id="287" r:id="rId12"/>
    <p:sldId id="291" r:id="rId13"/>
    <p:sldId id="290" r:id="rId14"/>
    <p:sldId id="294" r:id="rId15"/>
    <p:sldId id="293" r:id="rId16"/>
    <p:sldId id="292" r:id="rId17"/>
    <p:sldId id="289" r:id="rId18"/>
    <p:sldId id="297" r:id="rId19"/>
    <p:sldId id="296" r:id="rId20"/>
    <p:sldId id="295" r:id="rId21"/>
    <p:sldId id="299" r:id="rId22"/>
    <p:sldId id="301" r:id="rId23"/>
    <p:sldId id="300" r:id="rId24"/>
    <p:sldId id="302" r:id="rId25"/>
    <p:sldId id="298" r:id="rId26"/>
    <p:sldId id="288" r:id="rId27"/>
    <p:sldId id="304" r:id="rId28"/>
    <p:sldId id="303" r:id="rId29"/>
    <p:sldId id="305" r:id="rId30"/>
    <p:sldId id="264" r:id="rId31"/>
    <p:sldId id="307" r:id="rId32"/>
    <p:sldId id="306" r:id="rId33"/>
    <p:sldId id="310" r:id="rId34"/>
    <p:sldId id="319" r:id="rId35"/>
    <p:sldId id="314" r:id="rId36"/>
    <p:sldId id="313" r:id="rId37"/>
    <p:sldId id="312" r:id="rId38"/>
    <p:sldId id="311" r:id="rId39"/>
    <p:sldId id="309" r:id="rId40"/>
    <p:sldId id="308" r:id="rId41"/>
    <p:sldId id="315" r:id="rId42"/>
    <p:sldId id="316" r:id="rId43"/>
    <p:sldId id="317" r:id="rId44"/>
    <p:sldId id="320" r:id="rId45"/>
    <p:sldId id="265" r:id="rId46"/>
    <p:sldId id="321" r:id="rId47"/>
    <p:sldId id="322" r:id="rId48"/>
    <p:sldId id="283" r:id="rId49"/>
    <p:sldId id="282" r:id="rId5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62861" autoAdjust="0"/>
  </p:normalViewPr>
  <p:slideViewPr>
    <p:cSldViewPr snapToGrid="0">
      <p:cViewPr varScale="1">
        <p:scale>
          <a:sx n="50" d="100"/>
          <a:sy n="50" d="100"/>
        </p:scale>
        <p:origin x="185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558"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571A37-A2A7-4AC2-9FF2-F9699D9EC9C3}" type="doc">
      <dgm:prSet loTypeId="urn:microsoft.com/office/officeart/2005/8/layout/hProcess11" loCatId="process" qsTypeId="urn:microsoft.com/office/officeart/2005/8/quickstyle/simple1" qsCatId="simple" csTypeId="urn:microsoft.com/office/officeart/2005/8/colors/accent1_2" csCatId="accent1" phldr="1"/>
      <dgm:spPr/>
    </dgm:pt>
    <dgm:pt modelId="{BE56F42B-03FA-4AF5-8E19-AEF2E87F7775}">
      <dgm:prSet phldrT="[Text]" custT="1"/>
      <dgm:spPr/>
      <dgm:t>
        <a:bodyPr/>
        <a:lstStyle/>
        <a:p>
          <a:r>
            <a:rPr lang="en-AU" sz="1400" dirty="0" smtClean="0"/>
            <a:t>October 2014 First GT form - CRAFT</a:t>
          </a:r>
          <a:endParaRPr lang="en-AU" sz="1400" dirty="0"/>
        </a:p>
      </dgm:t>
    </dgm:pt>
    <dgm:pt modelId="{C6EA4B29-F3F8-42B6-9F93-8E5F6A0D6FA1}" type="parTrans" cxnId="{CAC187B8-43EB-4BCA-920E-04607E6425F4}">
      <dgm:prSet/>
      <dgm:spPr/>
      <dgm:t>
        <a:bodyPr/>
        <a:lstStyle/>
        <a:p>
          <a:endParaRPr lang="en-AU"/>
        </a:p>
      </dgm:t>
    </dgm:pt>
    <dgm:pt modelId="{6B389001-7F42-4BE7-94F8-D5AF939C7940}" type="sibTrans" cxnId="{CAC187B8-43EB-4BCA-920E-04607E6425F4}">
      <dgm:prSet/>
      <dgm:spPr/>
      <dgm:t>
        <a:bodyPr/>
        <a:lstStyle/>
        <a:p>
          <a:endParaRPr lang="en-AU"/>
        </a:p>
      </dgm:t>
    </dgm:pt>
    <dgm:pt modelId="{3574864C-C1E6-4A76-9E0C-F812DF465DFD}">
      <dgm:prSet phldrT="[Text]" custT="1"/>
      <dgm:spPr/>
      <dgm:t>
        <a:bodyPr/>
        <a:lstStyle/>
        <a:p>
          <a:r>
            <a:rPr lang="en-AU" sz="1400" dirty="0" smtClean="0"/>
            <a:t>September 2015 Account Code Amendment</a:t>
          </a:r>
          <a:endParaRPr lang="en-AU" sz="1400" dirty="0"/>
        </a:p>
      </dgm:t>
    </dgm:pt>
    <dgm:pt modelId="{A74D4AD4-E436-4B5C-B846-42636F299350}" type="parTrans" cxnId="{3488B450-75E5-4DA3-B728-0DB2BB8F6BCC}">
      <dgm:prSet/>
      <dgm:spPr/>
      <dgm:t>
        <a:bodyPr/>
        <a:lstStyle/>
        <a:p>
          <a:endParaRPr lang="en-AU"/>
        </a:p>
      </dgm:t>
    </dgm:pt>
    <dgm:pt modelId="{1B636056-5667-49F3-80F2-F179D08E0330}" type="sibTrans" cxnId="{3488B450-75E5-4DA3-B728-0DB2BB8F6BCC}">
      <dgm:prSet/>
      <dgm:spPr/>
      <dgm:t>
        <a:bodyPr/>
        <a:lstStyle/>
        <a:p>
          <a:endParaRPr lang="en-AU"/>
        </a:p>
      </dgm:t>
    </dgm:pt>
    <dgm:pt modelId="{EE5A3901-EC00-4982-9ABA-2FFAEDFD6496}">
      <dgm:prSet phldrT="[Text]" custT="1"/>
      <dgm:spPr/>
      <dgm:t>
        <a:bodyPr/>
        <a:lstStyle/>
        <a:p>
          <a:r>
            <a:rPr lang="en-AU" sz="1400" dirty="0" smtClean="0"/>
            <a:t>February 2016 Temporary Finance / HR delegations</a:t>
          </a:r>
          <a:endParaRPr lang="en-AU" sz="1400" dirty="0"/>
        </a:p>
      </dgm:t>
    </dgm:pt>
    <dgm:pt modelId="{253CD22A-430D-490F-8A1D-9E52F8D00F81}" type="parTrans" cxnId="{AAF6DEB8-B968-4431-AB21-9AFB15A0624F}">
      <dgm:prSet/>
      <dgm:spPr/>
      <dgm:t>
        <a:bodyPr/>
        <a:lstStyle/>
        <a:p>
          <a:endParaRPr lang="en-AU"/>
        </a:p>
      </dgm:t>
    </dgm:pt>
    <dgm:pt modelId="{DB5467E1-A74F-4C0F-BE18-EBD136825DA1}" type="sibTrans" cxnId="{AAF6DEB8-B968-4431-AB21-9AFB15A0624F}">
      <dgm:prSet/>
      <dgm:spPr/>
      <dgm:t>
        <a:bodyPr/>
        <a:lstStyle/>
        <a:p>
          <a:endParaRPr lang="en-AU"/>
        </a:p>
      </dgm:t>
    </dgm:pt>
    <dgm:pt modelId="{52868C48-CE28-4999-97E4-68797D251DAA}">
      <dgm:prSet custT="1"/>
      <dgm:spPr/>
      <dgm:t>
        <a:bodyPr/>
        <a:lstStyle/>
        <a:p>
          <a:r>
            <a:rPr lang="en-AU" sz="1400" dirty="0" smtClean="0"/>
            <a:t>May 2016 Titleholder Renewals</a:t>
          </a:r>
          <a:endParaRPr lang="en-AU" sz="1400" dirty="0"/>
        </a:p>
      </dgm:t>
    </dgm:pt>
    <dgm:pt modelId="{C3827087-B7ED-4341-94BD-584AF31F57F0}" type="parTrans" cxnId="{E684FFC0-BCCA-42ED-B375-7F13D31FCD47}">
      <dgm:prSet/>
      <dgm:spPr/>
      <dgm:t>
        <a:bodyPr/>
        <a:lstStyle/>
        <a:p>
          <a:endParaRPr lang="en-AU"/>
        </a:p>
      </dgm:t>
    </dgm:pt>
    <dgm:pt modelId="{B6FBBAAC-7BE5-4CEA-A955-B5A066BDBBF8}" type="sibTrans" cxnId="{E684FFC0-BCCA-42ED-B375-7F13D31FCD47}">
      <dgm:prSet/>
      <dgm:spPr/>
      <dgm:t>
        <a:bodyPr/>
        <a:lstStyle/>
        <a:p>
          <a:endParaRPr lang="en-AU"/>
        </a:p>
      </dgm:t>
    </dgm:pt>
    <dgm:pt modelId="{C02B5CE2-05A2-4C9E-B487-830CB82F78A5}">
      <dgm:prSet custT="1"/>
      <dgm:spPr/>
      <dgm:t>
        <a:bodyPr/>
        <a:lstStyle/>
        <a:p>
          <a:r>
            <a:rPr lang="en-AU" sz="1400" dirty="0" smtClean="0"/>
            <a:t>August 2016 New Titleholders</a:t>
          </a:r>
          <a:endParaRPr lang="en-AU" sz="1400" dirty="0"/>
        </a:p>
      </dgm:t>
    </dgm:pt>
    <dgm:pt modelId="{69462CD1-8D15-49F6-B4F4-AEACDD5BDA34}" type="parTrans" cxnId="{3C517290-DF94-465F-A053-35DD1107EE2D}">
      <dgm:prSet/>
      <dgm:spPr/>
      <dgm:t>
        <a:bodyPr/>
        <a:lstStyle/>
        <a:p>
          <a:endParaRPr lang="en-AU"/>
        </a:p>
      </dgm:t>
    </dgm:pt>
    <dgm:pt modelId="{6C0F4E2B-5A25-434D-AB18-7DC5B341B3B5}" type="sibTrans" cxnId="{3C517290-DF94-465F-A053-35DD1107EE2D}">
      <dgm:prSet/>
      <dgm:spPr/>
      <dgm:t>
        <a:bodyPr/>
        <a:lstStyle/>
        <a:p>
          <a:endParaRPr lang="en-AU"/>
        </a:p>
      </dgm:t>
    </dgm:pt>
    <dgm:pt modelId="{F2A88FCD-2C21-4736-8682-ACC67A9EB8B3}">
      <dgm:prSet custT="1"/>
      <dgm:spPr/>
      <dgm:t>
        <a:bodyPr/>
        <a:lstStyle/>
        <a:p>
          <a:pPr>
            <a:lnSpc>
              <a:spcPct val="100000"/>
            </a:lnSpc>
          </a:pPr>
          <a:r>
            <a:rPr lang="en-AU" sz="1400" dirty="0" smtClean="0"/>
            <a:t>March 2017</a:t>
          </a:r>
          <a:br>
            <a:rPr lang="en-AU" sz="1400" dirty="0" smtClean="0"/>
          </a:br>
          <a:r>
            <a:rPr lang="en-AU" sz="1400" dirty="0" err="1" smtClean="0"/>
            <a:t>AppoINT</a:t>
          </a:r>
          <a:endParaRPr lang="en-AU" sz="1400" dirty="0"/>
        </a:p>
      </dgm:t>
    </dgm:pt>
    <dgm:pt modelId="{83881013-14BD-4B42-8E14-F0105A190EA5}" type="parTrans" cxnId="{B88FE5D3-BDA8-4C73-A2A5-CE7C5F3B8DC1}">
      <dgm:prSet/>
      <dgm:spPr/>
      <dgm:t>
        <a:bodyPr/>
        <a:lstStyle/>
        <a:p>
          <a:endParaRPr lang="en-AU"/>
        </a:p>
      </dgm:t>
    </dgm:pt>
    <dgm:pt modelId="{ED0592A7-286E-4DC1-BBDF-223390AAC635}" type="sibTrans" cxnId="{B88FE5D3-BDA8-4C73-A2A5-CE7C5F3B8DC1}">
      <dgm:prSet/>
      <dgm:spPr/>
      <dgm:t>
        <a:bodyPr/>
        <a:lstStyle/>
        <a:p>
          <a:endParaRPr lang="en-AU"/>
        </a:p>
      </dgm:t>
    </dgm:pt>
    <dgm:pt modelId="{3A17F05E-1610-428F-BEED-1E124F8D00F3}" type="pres">
      <dgm:prSet presAssocID="{5E571A37-A2A7-4AC2-9FF2-F9699D9EC9C3}" presName="Name0" presStyleCnt="0">
        <dgm:presLayoutVars>
          <dgm:dir/>
          <dgm:resizeHandles val="exact"/>
        </dgm:presLayoutVars>
      </dgm:prSet>
      <dgm:spPr/>
    </dgm:pt>
    <dgm:pt modelId="{BBFF7AF8-9F47-4B96-9805-047D9C46C658}" type="pres">
      <dgm:prSet presAssocID="{5E571A37-A2A7-4AC2-9FF2-F9699D9EC9C3}" presName="arrow" presStyleLbl="bgShp" presStyleIdx="0" presStyleCnt="1"/>
      <dgm:spPr/>
    </dgm:pt>
    <dgm:pt modelId="{3D371906-3CBA-4E1B-BD63-01DFF11D8BC2}" type="pres">
      <dgm:prSet presAssocID="{5E571A37-A2A7-4AC2-9FF2-F9699D9EC9C3}" presName="points" presStyleCnt="0"/>
      <dgm:spPr/>
    </dgm:pt>
    <dgm:pt modelId="{DD925D8F-9EA4-4F69-A05C-A8BC7B22B920}" type="pres">
      <dgm:prSet presAssocID="{BE56F42B-03FA-4AF5-8E19-AEF2E87F7775}" presName="compositeA" presStyleCnt="0"/>
      <dgm:spPr/>
    </dgm:pt>
    <dgm:pt modelId="{7E230286-619B-445D-A622-0F63CEF8A0BF}" type="pres">
      <dgm:prSet presAssocID="{BE56F42B-03FA-4AF5-8E19-AEF2E87F7775}" presName="textA" presStyleLbl="revTx" presStyleIdx="0" presStyleCnt="6" custLinFactNeighborX="6223">
        <dgm:presLayoutVars>
          <dgm:bulletEnabled val="1"/>
        </dgm:presLayoutVars>
      </dgm:prSet>
      <dgm:spPr/>
      <dgm:t>
        <a:bodyPr/>
        <a:lstStyle/>
        <a:p>
          <a:endParaRPr lang="en-AU"/>
        </a:p>
      </dgm:t>
    </dgm:pt>
    <dgm:pt modelId="{9CA91B90-7BA4-44B5-9A1F-F8D91F95ABF7}" type="pres">
      <dgm:prSet presAssocID="{BE56F42B-03FA-4AF5-8E19-AEF2E87F7775}" presName="circleA" presStyleLbl="node1" presStyleIdx="0" presStyleCnt="6" custLinFactNeighborX="18560" custLinFactNeighborY="-4871"/>
      <dgm:spPr/>
    </dgm:pt>
    <dgm:pt modelId="{FCDAC2F7-00A1-4B64-BCFE-1E7369C1B527}" type="pres">
      <dgm:prSet presAssocID="{BE56F42B-03FA-4AF5-8E19-AEF2E87F7775}" presName="spaceA" presStyleCnt="0"/>
      <dgm:spPr/>
    </dgm:pt>
    <dgm:pt modelId="{2E056603-C2D4-4A84-9CD3-96BC954EF4A1}" type="pres">
      <dgm:prSet presAssocID="{6B389001-7F42-4BE7-94F8-D5AF939C7940}" presName="space" presStyleCnt="0"/>
      <dgm:spPr/>
    </dgm:pt>
    <dgm:pt modelId="{CD1E019C-3AAF-410A-9F12-6B252D822A2E}" type="pres">
      <dgm:prSet presAssocID="{3574864C-C1E6-4A76-9E0C-F812DF465DFD}" presName="compositeB" presStyleCnt="0"/>
      <dgm:spPr/>
    </dgm:pt>
    <dgm:pt modelId="{3980E060-AF22-4A05-99AF-CD817B7E07B2}" type="pres">
      <dgm:prSet presAssocID="{3574864C-C1E6-4A76-9E0C-F812DF465DFD}" presName="textB" presStyleLbl="revTx" presStyleIdx="1" presStyleCnt="6" custLinFactNeighborX="-34671">
        <dgm:presLayoutVars>
          <dgm:bulletEnabled val="1"/>
        </dgm:presLayoutVars>
      </dgm:prSet>
      <dgm:spPr/>
      <dgm:t>
        <a:bodyPr/>
        <a:lstStyle/>
        <a:p>
          <a:endParaRPr lang="en-AU"/>
        </a:p>
      </dgm:t>
    </dgm:pt>
    <dgm:pt modelId="{858295A7-FD7D-46CB-83F9-CA42DC196EED}" type="pres">
      <dgm:prSet presAssocID="{3574864C-C1E6-4A76-9E0C-F812DF465DFD}" presName="circleB" presStyleLbl="node1" presStyleIdx="1" presStyleCnt="6" custLinFactNeighborX="-83522" custLinFactNeighborY="-4453"/>
      <dgm:spPr/>
    </dgm:pt>
    <dgm:pt modelId="{9050BAC1-7FC6-4502-93D2-01DFA9EA454C}" type="pres">
      <dgm:prSet presAssocID="{3574864C-C1E6-4A76-9E0C-F812DF465DFD}" presName="spaceB" presStyleCnt="0"/>
      <dgm:spPr/>
    </dgm:pt>
    <dgm:pt modelId="{82E84C58-AF65-4F66-BFDB-DE95EC37DB12}" type="pres">
      <dgm:prSet presAssocID="{1B636056-5667-49F3-80F2-F179D08E0330}" presName="space" presStyleCnt="0"/>
      <dgm:spPr/>
    </dgm:pt>
    <dgm:pt modelId="{8AE44CE1-1B05-462A-9407-744A20761658}" type="pres">
      <dgm:prSet presAssocID="{EE5A3901-EC00-4982-9ABA-2FFAEDFD6496}" presName="compositeA" presStyleCnt="0"/>
      <dgm:spPr/>
    </dgm:pt>
    <dgm:pt modelId="{3417A0F8-7015-4F62-AB86-12ECF6D1FE2C}" type="pres">
      <dgm:prSet presAssocID="{EE5A3901-EC00-4982-9ABA-2FFAEDFD6496}" presName="textA" presStyleLbl="revTx" presStyleIdx="2" presStyleCnt="6" custLinFactNeighborX="-72898">
        <dgm:presLayoutVars>
          <dgm:bulletEnabled val="1"/>
        </dgm:presLayoutVars>
      </dgm:prSet>
      <dgm:spPr/>
      <dgm:t>
        <a:bodyPr/>
        <a:lstStyle/>
        <a:p>
          <a:endParaRPr lang="en-AU"/>
        </a:p>
      </dgm:t>
    </dgm:pt>
    <dgm:pt modelId="{768EA6F0-EEF0-4D4F-9E4F-1A8E5ACC0D25}" type="pres">
      <dgm:prSet presAssocID="{EE5A3901-EC00-4982-9ABA-2FFAEDFD6496}" presName="circleA" presStyleLbl="node1" presStyleIdx="2" presStyleCnt="6" custLinFactX="-81567" custLinFactNeighborX="-100000" custLinFactNeighborY="-4871"/>
      <dgm:spPr/>
    </dgm:pt>
    <dgm:pt modelId="{2F85BB50-57BF-46DA-952B-02A555CA68B6}" type="pres">
      <dgm:prSet presAssocID="{EE5A3901-EC00-4982-9ABA-2FFAEDFD6496}" presName="spaceA" presStyleCnt="0"/>
      <dgm:spPr/>
    </dgm:pt>
    <dgm:pt modelId="{5548FEC7-9DE3-4B20-B50A-C2C9F4DC00ED}" type="pres">
      <dgm:prSet presAssocID="{DB5467E1-A74F-4C0F-BE18-EBD136825DA1}" presName="space" presStyleCnt="0"/>
      <dgm:spPr/>
    </dgm:pt>
    <dgm:pt modelId="{E8847652-80DB-402A-9490-1CCA74211B52}" type="pres">
      <dgm:prSet presAssocID="{52868C48-CE28-4999-97E4-68797D251DAA}" presName="compositeB" presStyleCnt="0"/>
      <dgm:spPr/>
    </dgm:pt>
    <dgm:pt modelId="{DF1B2FE8-86E7-4549-A5A9-C6D59C175663}" type="pres">
      <dgm:prSet presAssocID="{52868C48-CE28-4999-97E4-68797D251DAA}" presName="textB" presStyleLbl="revTx" presStyleIdx="3" presStyleCnt="6" custLinFactX="-5818" custLinFactNeighborX="-100000">
        <dgm:presLayoutVars>
          <dgm:bulletEnabled val="1"/>
        </dgm:presLayoutVars>
      </dgm:prSet>
      <dgm:spPr/>
      <dgm:t>
        <a:bodyPr/>
        <a:lstStyle/>
        <a:p>
          <a:endParaRPr lang="en-AU"/>
        </a:p>
      </dgm:t>
    </dgm:pt>
    <dgm:pt modelId="{F726B0D6-0616-432B-9EE7-5D13190FCC05}" type="pres">
      <dgm:prSet presAssocID="{52868C48-CE28-4999-97E4-68797D251DAA}" presName="circleB" presStyleLbl="node1" presStyleIdx="3" presStyleCnt="6" custLinFactX="-100000" custLinFactNeighborX="-169798" custLinFactNeighborY="-4871"/>
      <dgm:spPr/>
    </dgm:pt>
    <dgm:pt modelId="{F36C4E4B-F5F6-4AE9-AE7B-779B92012C38}" type="pres">
      <dgm:prSet presAssocID="{52868C48-CE28-4999-97E4-68797D251DAA}" presName="spaceB" presStyleCnt="0"/>
      <dgm:spPr/>
    </dgm:pt>
    <dgm:pt modelId="{CFBA5695-BF4E-4C3B-88FF-526B5FB1BD5A}" type="pres">
      <dgm:prSet presAssocID="{B6FBBAAC-7BE5-4CEA-A955-B5A066BDBBF8}" presName="space" presStyleCnt="0"/>
      <dgm:spPr/>
    </dgm:pt>
    <dgm:pt modelId="{7901A9E3-F860-487E-AFC4-D4429C3D024C}" type="pres">
      <dgm:prSet presAssocID="{C02B5CE2-05A2-4C9E-B487-830CB82F78A5}" presName="compositeA" presStyleCnt="0"/>
      <dgm:spPr/>
    </dgm:pt>
    <dgm:pt modelId="{223B4C25-3E8B-443D-8764-CEBA052EAE22}" type="pres">
      <dgm:prSet presAssocID="{C02B5CE2-05A2-4C9E-B487-830CB82F78A5}" presName="textA" presStyleLbl="revTx" presStyleIdx="4" presStyleCnt="6" custLinFactX="-35149" custLinFactNeighborX="-100000">
        <dgm:presLayoutVars>
          <dgm:bulletEnabled val="1"/>
        </dgm:presLayoutVars>
      </dgm:prSet>
      <dgm:spPr/>
      <dgm:t>
        <a:bodyPr/>
        <a:lstStyle/>
        <a:p>
          <a:endParaRPr lang="en-AU"/>
        </a:p>
      </dgm:t>
    </dgm:pt>
    <dgm:pt modelId="{E0C531DA-0B5F-4236-96CA-E2E45E1642FA}" type="pres">
      <dgm:prSet presAssocID="{C02B5CE2-05A2-4C9E-B487-830CB82F78A5}" presName="circleA" presStyleLbl="node1" presStyleIdx="4" presStyleCnt="6" custLinFactX="-64734" custLinFactNeighborX="-100000" custLinFactNeighborY="-4871"/>
      <dgm:spPr>
        <a:blipFill rotWithShape="0">
          <a:blip xmlns:r="http://schemas.openxmlformats.org/officeDocument/2006/relationships" r:embed="rId1"/>
          <a:stretch>
            <a:fillRect/>
          </a:stretch>
        </a:blipFill>
      </dgm:spPr>
      <dgm:t>
        <a:bodyPr/>
        <a:lstStyle/>
        <a:p>
          <a:endParaRPr lang="en-AU"/>
        </a:p>
      </dgm:t>
    </dgm:pt>
    <dgm:pt modelId="{E4C6687F-595B-45FE-BFAA-009D22D0D2B3}" type="pres">
      <dgm:prSet presAssocID="{C02B5CE2-05A2-4C9E-B487-830CB82F78A5}" presName="spaceA" presStyleCnt="0"/>
      <dgm:spPr/>
    </dgm:pt>
    <dgm:pt modelId="{22BA9277-77B1-436E-B590-8D29B0AAEDF0}" type="pres">
      <dgm:prSet presAssocID="{6C0F4E2B-5A25-434D-AB18-7DC5B341B3B5}" presName="space" presStyleCnt="0"/>
      <dgm:spPr/>
    </dgm:pt>
    <dgm:pt modelId="{9BECCC83-59E0-4B49-9449-C03E33FA8C36}" type="pres">
      <dgm:prSet presAssocID="{F2A88FCD-2C21-4736-8682-ACC67A9EB8B3}" presName="compositeB" presStyleCnt="0"/>
      <dgm:spPr/>
    </dgm:pt>
    <dgm:pt modelId="{AED3D4BF-5A60-4217-AB4D-5EDB9878FAF0}" type="pres">
      <dgm:prSet presAssocID="{F2A88FCD-2C21-4736-8682-ACC67A9EB8B3}" presName="textB" presStyleLbl="revTx" presStyleIdx="5" presStyleCnt="6" custLinFactX="-68956" custLinFactNeighborX="-100000" custLinFactNeighborY="-1826">
        <dgm:presLayoutVars>
          <dgm:bulletEnabled val="1"/>
        </dgm:presLayoutVars>
      </dgm:prSet>
      <dgm:spPr/>
      <dgm:t>
        <a:bodyPr/>
        <a:lstStyle/>
        <a:p>
          <a:endParaRPr lang="en-AU"/>
        </a:p>
      </dgm:t>
    </dgm:pt>
    <dgm:pt modelId="{0511C6B0-E9C0-47C4-BA4D-CCE0754332E9}" type="pres">
      <dgm:prSet presAssocID="{F2A88FCD-2C21-4736-8682-ACC67A9EB8B3}" presName="circleB" presStyleLbl="node1" presStyleIdx="5" presStyleCnt="6"/>
      <dgm:spPr>
        <a:solidFill>
          <a:schemeClr val="accent2">
            <a:lumMod val="75000"/>
          </a:schemeClr>
        </a:solidFill>
      </dgm:spPr>
    </dgm:pt>
    <dgm:pt modelId="{37B59C4B-AD10-4EAE-BB1D-693609670F8C}" type="pres">
      <dgm:prSet presAssocID="{F2A88FCD-2C21-4736-8682-ACC67A9EB8B3}" presName="spaceB" presStyleCnt="0"/>
      <dgm:spPr/>
    </dgm:pt>
  </dgm:ptLst>
  <dgm:cxnLst>
    <dgm:cxn modelId="{B88FE5D3-BDA8-4C73-A2A5-CE7C5F3B8DC1}" srcId="{5E571A37-A2A7-4AC2-9FF2-F9699D9EC9C3}" destId="{F2A88FCD-2C21-4736-8682-ACC67A9EB8B3}" srcOrd="5" destOrd="0" parTransId="{83881013-14BD-4B42-8E14-F0105A190EA5}" sibTransId="{ED0592A7-286E-4DC1-BBDF-223390AAC635}"/>
    <dgm:cxn modelId="{844CFABF-67F6-498F-B068-8E3648642F59}" type="presOf" srcId="{C02B5CE2-05A2-4C9E-B487-830CB82F78A5}" destId="{223B4C25-3E8B-443D-8764-CEBA052EAE22}" srcOrd="0" destOrd="0" presId="urn:microsoft.com/office/officeart/2005/8/layout/hProcess11"/>
    <dgm:cxn modelId="{065CDA1C-9457-4AAD-B043-897ECA12CB63}" type="presOf" srcId="{BE56F42B-03FA-4AF5-8E19-AEF2E87F7775}" destId="{7E230286-619B-445D-A622-0F63CEF8A0BF}" srcOrd="0" destOrd="0" presId="urn:microsoft.com/office/officeart/2005/8/layout/hProcess11"/>
    <dgm:cxn modelId="{37281D03-11E7-4E6D-9B34-E14B9F890A49}" type="presOf" srcId="{F2A88FCD-2C21-4736-8682-ACC67A9EB8B3}" destId="{AED3D4BF-5A60-4217-AB4D-5EDB9878FAF0}" srcOrd="0" destOrd="0" presId="urn:microsoft.com/office/officeart/2005/8/layout/hProcess11"/>
    <dgm:cxn modelId="{8DA51E8D-B56B-4CD7-AA8D-300D564FF19A}" type="presOf" srcId="{5E571A37-A2A7-4AC2-9FF2-F9699D9EC9C3}" destId="{3A17F05E-1610-428F-BEED-1E124F8D00F3}" srcOrd="0" destOrd="0" presId="urn:microsoft.com/office/officeart/2005/8/layout/hProcess11"/>
    <dgm:cxn modelId="{AAF6DEB8-B968-4431-AB21-9AFB15A0624F}" srcId="{5E571A37-A2A7-4AC2-9FF2-F9699D9EC9C3}" destId="{EE5A3901-EC00-4982-9ABA-2FFAEDFD6496}" srcOrd="2" destOrd="0" parTransId="{253CD22A-430D-490F-8A1D-9E52F8D00F81}" sibTransId="{DB5467E1-A74F-4C0F-BE18-EBD136825DA1}"/>
    <dgm:cxn modelId="{3488B450-75E5-4DA3-B728-0DB2BB8F6BCC}" srcId="{5E571A37-A2A7-4AC2-9FF2-F9699D9EC9C3}" destId="{3574864C-C1E6-4A76-9E0C-F812DF465DFD}" srcOrd="1" destOrd="0" parTransId="{A74D4AD4-E436-4B5C-B846-42636F299350}" sibTransId="{1B636056-5667-49F3-80F2-F179D08E0330}"/>
    <dgm:cxn modelId="{59766DBE-5AEA-472A-9E4A-5A5FBB5A04E3}" type="presOf" srcId="{EE5A3901-EC00-4982-9ABA-2FFAEDFD6496}" destId="{3417A0F8-7015-4F62-AB86-12ECF6D1FE2C}" srcOrd="0" destOrd="0" presId="urn:microsoft.com/office/officeart/2005/8/layout/hProcess11"/>
    <dgm:cxn modelId="{3C517290-DF94-465F-A053-35DD1107EE2D}" srcId="{5E571A37-A2A7-4AC2-9FF2-F9699D9EC9C3}" destId="{C02B5CE2-05A2-4C9E-B487-830CB82F78A5}" srcOrd="4" destOrd="0" parTransId="{69462CD1-8D15-49F6-B4F4-AEACDD5BDA34}" sibTransId="{6C0F4E2B-5A25-434D-AB18-7DC5B341B3B5}"/>
    <dgm:cxn modelId="{CAC187B8-43EB-4BCA-920E-04607E6425F4}" srcId="{5E571A37-A2A7-4AC2-9FF2-F9699D9EC9C3}" destId="{BE56F42B-03FA-4AF5-8E19-AEF2E87F7775}" srcOrd="0" destOrd="0" parTransId="{C6EA4B29-F3F8-42B6-9F93-8E5F6A0D6FA1}" sibTransId="{6B389001-7F42-4BE7-94F8-D5AF939C7940}"/>
    <dgm:cxn modelId="{5BAE96D8-829E-4690-AEB9-10C1914002CA}" type="presOf" srcId="{52868C48-CE28-4999-97E4-68797D251DAA}" destId="{DF1B2FE8-86E7-4549-A5A9-C6D59C175663}" srcOrd="0" destOrd="0" presId="urn:microsoft.com/office/officeart/2005/8/layout/hProcess11"/>
    <dgm:cxn modelId="{E684FFC0-BCCA-42ED-B375-7F13D31FCD47}" srcId="{5E571A37-A2A7-4AC2-9FF2-F9699D9EC9C3}" destId="{52868C48-CE28-4999-97E4-68797D251DAA}" srcOrd="3" destOrd="0" parTransId="{C3827087-B7ED-4341-94BD-584AF31F57F0}" sibTransId="{B6FBBAAC-7BE5-4CEA-A955-B5A066BDBBF8}"/>
    <dgm:cxn modelId="{AEF134D9-2083-4DC4-8961-E31DC55221DD}" type="presOf" srcId="{3574864C-C1E6-4A76-9E0C-F812DF465DFD}" destId="{3980E060-AF22-4A05-99AF-CD817B7E07B2}" srcOrd="0" destOrd="0" presId="urn:microsoft.com/office/officeart/2005/8/layout/hProcess11"/>
    <dgm:cxn modelId="{60383302-0F3A-4119-8595-E222B2DCA06B}" type="presParOf" srcId="{3A17F05E-1610-428F-BEED-1E124F8D00F3}" destId="{BBFF7AF8-9F47-4B96-9805-047D9C46C658}" srcOrd="0" destOrd="0" presId="urn:microsoft.com/office/officeart/2005/8/layout/hProcess11"/>
    <dgm:cxn modelId="{124A283B-A978-4FC9-B65A-EDD25C26C4F1}" type="presParOf" srcId="{3A17F05E-1610-428F-BEED-1E124F8D00F3}" destId="{3D371906-3CBA-4E1B-BD63-01DFF11D8BC2}" srcOrd="1" destOrd="0" presId="urn:microsoft.com/office/officeart/2005/8/layout/hProcess11"/>
    <dgm:cxn modelId="{32673E1C-B8F4-4CE6-8E00-25C63ABB7554}" type="presParOf" srcId="{3D371906-3CBA-4E1B-BD63-01DFF11D8BC2}" destId="{DD925D8F-9EA4-4F69-A05C-A8BC7B22B920}" srcOrd="0" destOrd="0" presId="urn:microsoft.com/office/officeart/2005/8/layout/hProcess11"/>
    <dgm:cxn modelId="{2D16AD48-0516-445F-BC9F-8620F8EBAD53}" type="presParOf" srcId="{DD925D8F-9EA4-4F69-A05C-A8BC7B22B920}" destId="{7E230286-619B-445D-A622-0F63CEF8A0BF}" srcOrd="0" destOrd="0" presId="urn:microsoft.com/office/officeart/2005/8/layout/hProcess11"/>
    <dgm:cxn modelId="{211CF034-D352-446F-BF45-1500DCF95330}" type="presParOf" srcId="{DD925D8F-9EA4-4F69-A05C-A8BC7B22B920}" destId="{9CA91B90-7BA4-44B5-9A1F-F8D91F95ABF7}" srcOrd="1" destOrd="0" presId="urn:microsoft.com/office/officeart/2005/8/layout/hProcess11"/>
    <dgm:cxn modelId="{B690D9BE-6675-4BA2-B3C5-1847C4934CCA}" type="presParOf" srcId="{DD925D8F-9EA4-4F69-A05C-A8BC7B22B920}" destId="{FCDAC2F7-00A1-4B64-BCFE-1E7369C1B527}" srcOrd="2" destOrd="0" presId="urn:microsoft.com/office/officeart/2005/8/layout/hProcess11"/>
    <dgm:cxn modelId="{F0E6C57E-1F59-4341-BB60-4D6529B6BAD7}" type="presParOf" srcId="{3D371906-3CBA-4E1B-BD63-01DFF11D8BC2}" destId="{2E056603-C2D4-4A84-9CD3-96BC954EF4A1}" srcOrd="1" destOrd="0" presId="urn:microsoft.com/office/officeart/2005/8/layout/hProcess11"/>
    <dgm:cxn modelId="{798E69E8-FA2A-4355-B824-EC7AC898E022}" type="presParOf" srcId="{3D371906-3CBA-4E1B-BD63-01DFF11D8BC2}" destId="{CD1E019C-3AAF-410A-9F12-6B252D822A2E}" srcOrd="2" destOrd="0" presId="urn:microsoft.com/office/officeart/2005/8/layout/hProcess11"/>
    <dgm:cxn modelId="{0FF01B99-7317-44AE-AD09-442EA8857047}" type="presParOf" srcId="{CD1E019C-3AAF-410A-9F12-6B252D822A2E}" destId="{3980E060-AF22-4A05-99AF-CD817B7E07B2}" srcOrd="0" destOrd="0" presId="urn:microsoft.com/office/officeart/2005/8/layout/hProcess11"/>
    <dgm:cxn modelId="{F775DF02-0C69-487B-8B87-E31FF6561ED9}" type="presParOf" srcId="{CD1E019C-3AAF-410A-9F12-6B252D822A2E}" destId="{858295A7-FD7D-46CB-83F9-CA42DC196EED}" srcOrd="1" destOrd="0" presId="urn:microsoft.com/office/officeart/2005/8/layout/hProcess11"/>
    <dgm:cxn modelId="{462FB887-33AE-4D73-9660-4080984613CE}" type="presParOf" srcId="{CD1E019C-3AAF-410A-9F12-6B252D822A2E}" destId="{9050BAC1-7FC6-4502-93D2-01DFA9EA454C}" srcOrd="2" destOrd="0" presId="urn:microsoft.com/office/officeart/2005/8/layout/hProcess11"/>
    <dgm:cxn modelId="{E5868279-B3F1-45E4-9B86-FF11AAF0ED44}" type="presParOf" srcId="{3D371906-3CBA-4E1B-BD63-01DFF11D8BC2}" destId="{82E84C58-AF65-4F66-BFDB-DE95EC37DB12}" srcOrd="3" destOrd="0" presId="urn:microsoft.com/office/officeart/2005/8/layout/hProcess11"/>
    <dgm:cxn modelId="{8932D626-FD09-4190-BD93-CFFDAAF079FF}" type="presParOf" srcId="{3D371906-3CBA-4E1B-BD63-01DFF11D8BC2}" destId="{8AE44CE1-1B05-462A-9407-744A20761658}" srcOrd="4" destOrd="0" presId="urn:microsoft.com/office/officeart/2005/8/layout/hProcess11"/>
    <dgm:cxn modelId="{C5C3F8A7-9FC4-4191-9A03-A8C7481A8D07}" type="presParOf" srcId="{8AE44CE1-1B05-462A-9407-744A20761658}" destId="{3417A0F8-7015-4F62-AB86-12ECF6D1FE2C}" srcOrd="0" destOrd="0" presId="urn:microsoft.com/office/officeart/2005/8/layout/hProcess11"/>
    <dgm:cxn modelId="{F167A1BA-96E7-4ED1-9576-BA70C10A90E8}" type="presParOf" srcId="{8AE44CE1-1B05-462A-9407-744A20761658}" destId="{768EA6F0-EEF0-4D4F-9E4F-1A8E5ACC0D25}" srcOrd="1" destOrd="0" presId="urn:microsoft.com/office/officeart/2005/8/layout/hProcess11"/>
    <dgm:cxn modelId="{6BF7EE39-4CDA-43A6-9EA0-3C604C7C5C89}" type="presParOf" srcId="{8AE44CE1-1B05-462A-9407-744A20761658}" destId="{2F85BB50-57BF-46DA-952B-02A555CA68B6}" srcOrd="2" destOrd="0" presId="urn:microsoft.com/office/officeart/2005/8/layout/hProcess11"/>
    <dgm:cxn modelId="{E8AE6252-087A-4C26-98D4-ECAE8D089C04}" type="presParOf" srcId="{3D371906-3CBA-4E1B-BD63-01DFF11D8BC2}" destId="{5548FEC7-9DE3-4B20-B50A-C2C9F4DC00ED}" srcOrd="5" destOrd="0" presId="urn:microsoft.com/office/officeart/2005/8/layout/hProcess11"/>
    <dgm:cxn modelId="{DF77501C-F09F-448C-A137-AA7077870C74}" type="presParOf" srcId="{3D371906-3CBA-4E1B-BD63-01DFF11D8BC2}" destId="{E8847652-80DB-402A-9490-1CCA74211B52}" srcOrd="6" destOrd="0" presId="urn:microsoft.com/office/officeart/2005/8/layout/hProcess11"/>
    <dgm:cxn modelId="{147EC6F6-2071-4123-B86B-731BB435D764}" type="presParOf" srcId="{E8847652-80DB-402A-9490-1CCA74211B52}" destId="{DF1B2FE8-86E7-4549-A5A9-C6D59C175663}" srcOrd="0" destOrd="0" presId="urn:microsoft.com/office/officeart/2005/8/layout/hProcess11"/>
    <dgm:cxn modelId="{D7BA7CEF-A8AA-4CC1-9E43-FC74B58A67AA}" type="presParOf" srcId="{E8847652-80DB-402A-9490-1CCA74211B52}" destId="{F726B0D6-0616-432B-9EE7-5D13190FCC05}" srcOrd="1" destOrd="0" presId="urn:microsoft.com/office/officeart/2005/8/layout/hProcess11"/>
    <dgm:cxn modelId="{04B5010F-F26A-4A58-B9FE-1BE604C19DE8}" type="presParOf" srcId="{E8847652-80DB-402A-9490-1CCA74211B52}" destId="{F36C4E4B-F5F6-4AE9-AE7B-779B92012C38}" srcOrd="2" destOrd="0" presId="urn:microsoft.com/office/officeart/2005/8/layout/hProcess11"/>
    <dgm:cxn modelId="{8C930549-D7C3-4260-B28C-C3F29F16D2C8}" type="presParOf" srcId="{3D371906-3CBA-4E1B-BD63-01DFF11D8BC2}" destId="{CFBA5695-BF4E-4C3B-88FF-526B5FB1BD5A}" srcOrd="7" destOrd="0" presId="urn:microsoft.com/office/officeart/2005/8/layout/hProcess11"/>
    <dgm:cxn modelId="{F8ED4DCC-F208-42BA-B853-910AEC156173}" type="presParOf" srcId="{3D371906-3CBA-4E1B-BD63-01DFF11D8BC2}" destId="{7901A9E3-F860-487E-AFC4-D4429C3D024C}" srcOrd="8" destOrd="0" presId="urn:microsoft.com/office/officeart/2005/8/layout/hProcess11"/>
    <dgm:cxn modelId="{CD36D99C-33BD-49C5-8B54-EC1C03FD33EE}" type="presParOf" srcId="{7901A9E3-F860-487E-AFC4-D4429C3D024C}" destId="{223B4C25-3E8B-443D-8764-CEBA052EAE22}" srcOrd="0" destOrd="0" presId="urn:microsoft.com/office/officeart/2005/8/layout/hProcess11"/>
    <dgm:cxn modelId="{18D9323A-1179-4072-B178-5221474390F7}" type="presParOf" srcId="{7901A9E3-F860-487E-AFC4-D4429C3D024C}" destId="{E0C531DA-0B5F-4236-96CA-E2E45E1642FA}" srcOrd="1" destOrd="0" presId="urn:microsoft.com/office/officeart/2005/8/layout/hProcess11"/>
    <dgm:cxn modelId="{D2D96D89-225D-4CE3-A34F-09671B1ECFA2}" type="presParOf" srcId="{7901A9E3-F860-487E-AFC4-D4429C3D024C}" destId="{E4C6687F-595B-45FE-BFAA-009D22D0D2B3}" srcOrd="2" destOrd="0" presId="urn:microsoft.com/office/officeart/2005/8/layout/hProcess11"/>
    <dgm:cxn modelId="{0B15222A-59F6-48EF-9215-D5D9951C3A08}" type="presParOf" srcId="{3D371906-3CBA-4E1B-BD63-01DFF11D8BC2}" destId="{22BA9277-77B1-436E-B590-8D29B0AAEDF0}" srcOrd="9" destOrd="0" presId="urn:microsoft.com/office/officeart/2005/8/layout/hProcess11"/>
    <dgm:cxn modelId="{7E4AD0BB-67A5-456A-98BF-E0BAE6F3DCD7}" type="presParOf" srcId="{3D371906-3CBA-4E1B-BD63-01DFF11D8BC2}" destId="{9BECCC83-59E0-4B49-9449-C03E33FA8C36}" srcOrd="10" destOrd="0" presId="urn:microsoft.com/office/officeart/2005/8/layout/hProcess11"/>
    <dgm:cxn modelId="{A51F7ECF-5C7A-4A3C-93A3-99463129D180}" type="presParOf" srcId="{9BECCC83-59E0-4B49-9449-C03E33FA8C36}" destId="{AED3D4BF-5A60-4217-AB4D-5EDB9878FAF0}" srcOrd="0" destOrd="0" presId="urn:microsoft.com/office/officeart/2005/8/layout/hProcess11"/>
    <dgm:cxn modelId="{4581D3D7-B420-4599-93B0-EEE8E6807898}" type="presParOf" srcId="{9BECCC83-59E0-4B49-9449-C03E33FA8C36}" destId="{0511C6B0-E9C0-47C4-BA4D-CCE0754332E9}" srcOrd="1" destOrd="0" presId="urn:microsoft.com/office/officeart/2005/8/layout/hProcess11"/>
    <dgm:cxn modelId="{62A16AE5-B47F-4F44-BDDF-5C6DF8E6EA40}" type="presParOf" srcId="{9BECCC83-59E0-4B49-9449-C03E33FA8C36}" destId="{37B59C4B-AD10-4EAE-BB1D-693609670F8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F7AF8-9F47-4B96-9805-047D9C46C658}">
      <dsp:nvSpPr>
        <dsp:cNvPr id="0" name=""/>
        <dsp:cNvSpPr/>
      </dsp:nvSpPr>
      <dsp:spPr>
        <a:xfrm>
          <a:off x="0" y="1206817"/>
          <a:ext cx="7289800"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230286-619B-445D-A622-0F63CEF8A0BF}">
      <dsp:nvSpPr>
        <dsp:cNvPr id="0" name=""/>
        <dsp:cNvSpPr/>
      </dsp:nvSpPr>
      <dsp:spPr>
        <a:xfrm>
          <a:off x="67090" y="0"/>
          <a:ext cx="104915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AU" sz="1400" kern="1200" dirty="0" smtClean="0"/>
            <a:t>October 2014 First GT form - CRAFT</a:t>
          </a:r>
          <a:endParaRPr lang="en-AU" sz="1400" kern="1200" dirty="0"/>
        </a:p>
      </dsp:txBody>
      <dsp:txXfrm>
        <a:off x="67090" y="0"/>
        <a:ext cx="1049154" cy="1609090"/>
      </dsp:txXfrm>
    </dsp:sp>
    <dsp:sp modelId="{9CA91B90-7BA4-44B5-9A1F-F8D91F95ABF7}">
      <dsp:nvSpPr>
        <dsp:cNvPr id="0" name=""/>
        <dsp:cNvSpPr/>
      </dsp:nvSpPr>
      <dsp:spPr>
        <a:xfrm>
          <a:off x="399904" y="1790631"/>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0E060-AF22-4A05-99AF-CD817B7E07B2}">
      <dsp:nvSpPr>
        <dsp:cNvPr id="0" name=""/>
        <dsp:cNvSpPr/>
      </dsp:nvSpPr>
      <dsp:spPr>
        <a:xfrm>
          <a:off x="739661" y="2413634"/>
          <a:ext cx="104915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AU" sz="1400" kern="1200" dirty="0" smtClean="0"/>
            <a:t>September 2015 Account Code Amendment</a:t>
          </a:r>
          <a:endParaRPr lang="en-AU" sz="1400" kern="1200" dirty="0"/>
        </a:p>
      </dsp:txBody>
      <dsp:txXfrm>
        <a:off x="739661" y="2413634"/>
        <a:ext cx="1049154" cy="1609090"/>
      </dsp:txXfrm>
    </dsp:sp>
    <dsp:sp modelId="{858295A7-FD7D-46CB-83F9-CA42DC196EED}">
      <dsp:nvSpPr>
        <dsp:cNvPr id="0" name=""/>
        <dsp:cNvSpPr/>
      </dsp:nvSpPr>
      <dsp:spPr>
        <a:xfrm>
          <a:off x="1090869" y="1792313"/>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17A0F8-7015-4F62-AB86-12ECF6D1FE2C}">
      <dsp:nvSpPr>
        <dsp:cNvPr id="0" name=""/>
        <dsp:cNvSpPr/>
      </dsp:nvSpPr>
      <dsp:spPr>
        <a:xfrm>
          <a:off x="1440213" y="0"/>
          <a:ext cx="104915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AU" sz="1400" kern="1200" dirty="0" smtClean="0"/>
            <a:t>February 2016 Temporary Finance / HR delegations</a:t>
          </a:r>
          <a:endParaRPr lang="en-AU" sz="1400" kern="1200" dirty="0"/>
        </a:p>
      </dsp:txBody>
      <dsp:txXfrm>
        <a:off x="1440213" y="0"/>
        <a:ext cx="1049154" cy="1609090"/>
      </dsp:txXfrm>
    </dsp:sp>
    <dsp:sp modelId="{768EA6F0-EEF0-4D4F-9E4F-1A8E5ACC0D25}">
      <dsp:nvSpPr>
        <dsp:cNvPr id="0" name=""/>
        <dsp:cNvSpPr/>
      </dsp:nvSpPr>
      <dsp:spPr>
        <a:xfrm>
          <a:off x="1798073" y="1790631"/>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B2FE8-86E7-4549-A5A9-C6D59C175663}">
      <dsp:nvSpPr>
        <dsp:cNvPr id="0" name=""/>
        <dsp:cNvSpPr/>
      </dsp:nvSpPr>
      <dsp:spPr>
        <a:xfrm>
          <a:off x="2196444" y="2413634"/>
          <a:ext cx="104915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AU" sz="1400" kern="1200" dirty="0" smtClean="0"/>
            <a:t>May 2016 Titleholder Renewals</a:t>
          </a:r>
          <a:endParaRPr lang="en-AU" sz="1400" kern="1200" dirty="0"/>
        </a:p>
      </dsp:txBody>
      <dsp:txXfrm>
        <a:off x="2196444" y="2413634"/>
        <a:ext cx="1049154" cy="1609090"/>
      </dsp:txXfrm>
    </dsp:sp>
    <dsp:sp modelId="{F726B0D6-0616-432B-9EE7-5D13190FCC05}">
      <dsp:nvSpPr>
        <dsp:cNvPr id="0" name=""/>
        <dsp:cNvSpPr/>
      </dsp:nvSpPr>
      <dsp:spPr>
        <a:xfrm>
          <a:off x="2544756" y="1790631"/>
          <a:ext cx="402272" cy="40227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B4C25-3E8B-443D-8764-CEBA052EAE22}">
      <dsp:nvSpPr>
        <dsp:cNvPr id="0" name=""/>
        <dsp:cNvSpPr/>
      </dsp:nvSpPr>
      <dsp:spPr>
        <a:xfrm>
          <a:off x="2990329" y="0"/>
          <a:ext cx="104915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AU" sz="1400" kern="1200" dirty="0" smtClean="0"/>
            <a:t>August 2016 New Titleholders</a:t>
          </a:r>
          <a:endParaRPr lang="en-AU" sz="1400" kern="1200" dirty="0"/>
        </a:p>
      </dsp:txBody>
      <dsp:txXfrm>
        <a:off x="2990329" y="0"/>
        <a:ext cx="1049154" cy="1609090"/>
      </dsp:txXfrm>
    </dsp:sp>
    <dsp:sp modelId="{E0C531DA-0B5F-4236-96CA-E2E45E1642FA}">
      <dsp:nvSpPr>
        <dsp:cNvPr id="0" name=""/>
        <dsp:cNvSpPr/>
      </dsp:nvSpPr>
      <dsp:spPr>
        <a:xfrm>
          <a:off x="4069012" y="1790631"/>
          <a:ext cx="402272" cy="402272"/>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3D4BF-5A60-4217-AB4D-5EDB9878FAF0}">
      <dsp:nvSpPr>
        <dsp:cNvPr id="0" name=""/>
        <dsp:cNvSpPr/>
      </dsp:nvSpPr>
      <dsp:spPr>
        <a:xfrm>
          <a:off x="3737253" y="2384253"/>
          <a:ext cx="1049154"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100000"/>
            </a:lnSpc>
            <a:spcBef>
              <a:spcPct val="0"/>
            </a:spcBef>
            <a:spcAft>
              <a:spcPct val="35000"/>
            </a:spcAft>
          </a:pPr>
          <a:r>
            <a:rPr lang="en-AU" sz="1400" kern="1200" dirty="0" smtClean="0"/>
            <a:t>March 2017</a:t>
          </a:r>
          <a:br>
            <a:rPr lang="en-AU" sz="1400" kern="1200" dirty="0" smtClean="0"/>
          </a:br>
          <a:r>
            <a:rPr lang="en-AU" sz="1400" kern="1200" dirty="0" err="1" smtClean="0"/>
            <a:t>AppoINT</a:t>
          </a:r>
          <a:endParaRPr lang="en-AU" sz="1400" kern="1200" dirty="0"/>
        </a:p>
      </dsp:txBody>
      <dsp:txXfrm>
        <a:off x="3737253" y="2384253"/>
        <a:ext cx="1049154" cy="1609090"/>
      </dsp:txXfrm>
    </dsp:sp>
    <dsp:sp modelId="{0511C6B0-E9C0-47C4-BA4D-CCE0754332E9}">
      <dsp:nvSpPr>
        <dsp:cNvPr id="0" name=""/>
        <dsp:cNvSpPr/>
      </dsp:nvSpPr>
      <dsp:spPr>
        <a:xfrm>
          <a:off x="5833304" y="1810226"/>
          <a:ext cx="402272" cy="402272"/>
        </a:xfrm>
        <a:prstGeom prst="ellips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7F7816-2A27-4A2E-B262-0C89886884DB}" type="datetimeFigureOut">
              <a:rPr lang="en-US" smtClean="0"/>
              <a:t>10/31/2018</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D741181-854E-4982-AE1F-4433C05B9F07}" type="slidenum">
              <a:rPr lang="en-US" smtClean="0"/>
              <a:t>‹#›</a:t>
            </a:fld>
            <a:endParaRPr lang="en-US"/>
          </a:p>
        </p:txBody>
      </p:sp>
    </p:spTree>
    <p:extLst>
      <p:ext uri="{BB962C8B-B14F-4D97-AF65-F5344CB8AC3E}">
        <p14:creationId xmlns:p14="http://schemas.microsoft.com/office/powerpoint/2010/main" val="369474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1</a:t>
            </a:fld>
            <a:endParaRPr lang="en-US"/>
          </a:p>
        </p:txBody>
      </p:sp>
    </p:spTree>
    <p:extLst>
      <p:ext uri="{BB962C8B-B14F-4D97-AF65-F5344CB8AC3E}">
        <p14:creationId xmlns:p14="http://schemas.microsoft.com/office/powerpoint/2010/main" val="341587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Our</a:t>
            </a:r>
            <a:r>
              <a:rPr lang="en-AU" baseline="0" dirty="0" smtClean="0"/>
              <a:t> manual process for entering VFWA’s was one of the most complex process within the operational teams.  So even though the numbers are relatively low the time saving has been significant.</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10</a:t>
            </a:fld>
            <a:endParaRPr lang="en-US"/>
          </a:p>
        </p:txBody>
      </p:sp>
    </p:spTree>
    <p:extLst>
      <p:ext uri="{BB962C8B-B14F-4D97-AF65-F5344CB8AC3E}">
        <p14:creationId xmlns:p14="http://schemas.microsoft.com/office/powerpoint/2010/main" val="289524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11</a:t>
            </a:fld>
            <a:endParaRPr lang="en-US"/>
          </a:p>
        </p:txBody>
      </p:sp>
    </p:spTree>
    <p:extLst>
      <p:ext uri="{BB962C8B-B14F-4D97-AF65-F5344CB8AC3E}">
        <p14:creationId xmlns:p14="http://schemas.microsoft.com/office/powerpoint/2010/main" val="387247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a:t>
            </a:r>
            <a:r>
              <a:rPr lang="en-AU" baseline="0" dirty="0" smtClean="0"/>
              <a:t> this stage the only 2 online forms available through our SSO portal is VFWA and Payment and deductions (leveraging the POIT Self Service Payment Tool)</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12</a:t>
            </a:fld>
            <a:endParaRPr lang="en-US"/>
          </a:p>
        </p:txBody>
      </p:sp>
    </p:spTree>
    <p:extLst>
      <p:ext uri="{BB962C8B-B14F-4D97-AF65-F5344CB8AC3E}">
        <p14:creationId xmlns:p14="http://schemas.microsoft.com/office/powerpoint/2010/main" val="200756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Hoping the links</a:t>
            </a:r>
            <a:r>
              <a:rPr lang="en-AU" baseline="0" dirty="0" smtClean="0"/>
              <a:t> to a web page embedded in SSO will be removed soon</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13</a:t>
            </a:fld>
            <a:endParaRPr lang="en-US"/>
          </a:p>
        </p:txBody>
      </p:sp>
    </p:spTree>
    <p:extLst>
      <p:ext uri="{BB962C8B-B14F-4D97-AF65-F5344CB8AC3E}">
        <p14:creationId xmlns:p14="http://schemas.microsoft.com/office/powerpoint/2010/main" val="3958483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14</a:t>
            </a:fld>
            <a:endParaRPr lang="en-US"/>
          </a:p>
        </p:txBody>
      </p:sp>
    </p:spTree>
    <p:extLst>
      <p:ext uri="{BB962C8B-B14F-4D97-AF65-F5344CB8AC3E}">
        <p14:creationId xmlns:p14="http://schemas.microsoft.com/office/powerpoint/2010/main" val="14725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Drop down values are smart</a:t>
            </a:r>
            <a:r>
              <a:rPr lang="en-AU" baseline="0" dirty="0" smtClean="0"/>
              <a:t> enough to recognise your profile, for e.g. if you are part time compressed weeks will not be an option</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15</a:t>
            </a:fld>
            <a:endParaRPr lang="en-US"/>
          </a:p>
        </p:txBody>
      </p:sp>
    </p:spTree>
    <p:extLst>
      <p:ext uri="{BB962C8B-B14F-4D97-AF65-F5344CB8AC3E}">
        <p14:creationId xmlns:p14="http://schemas.microsoft.com/office/powerpoint/2010/main" val="184207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Business decision</a:t>
            </a:r>
            <a:r>
              <a:rPr lang="en-AU" baseline="0" dirty="0" smtClean="0"/>
              <a:t> made early onto ensure a VFWA must commence at the beginning of a pay </a:t>
            </a:r>
            <a:r>
              <a:rPr lang="en-AU" baseline="0" dirty="0" err="1" smtClean="0"/>
              <a:t>fornight</a:t>
            </a:r>
            <a:r>
              <a:rPr lang="en-AU" baseline="0" dirty="0" smtClean="0"/>
              <a:t>.</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16</a:t>
            </a:fld>
            <a:endParaRPr lang="en-US"/>
          </a:p>
        </p:txBody>
      </p:sp>
    </p:spTree>
    <p:extLst>
      <p:ext uri="{BB962C8B-B14F-4D97-AF65-F5344CB8AC3E}">
        <p14:creationId xmlns:p14="http://schemas.microsoft.com/office/powerpoint/2010/main" val="1031534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Surprisingly</a:t>
            </a:r>
            <a:r>
              <a:rPr lang="en-AU" baseline="0" dirty="0" smtClean="0"/>
              <a:t> many ‘non payroll’ users struggle with the start of a fortnight so colour coded for ease</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17</a:t>
            </a:fld>
            <a:endParaRPr lang="en-US"/>
          </a:p>
        </p:txBody>
      </p:sp>
    </p:spTree>
    <p:extLst>
      <p:ext uri="{BB962C8B-B14F-4D97-AF65-F5344CB8AC3E}">
        <p14:creationId xmlns:p14="http://schemas.microsoft.com/office/powerpoint/2010/main" val="1641002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18</a:t>
            </a:fld>
            <a:endParaRPr lang="en-US"/>
          </a:p>
        </p:txBody>
      </p:sp>
    </p:spTree>
    <p:extLst>
      <p:ext uri="{BB962C8B-B14F-4D97-AF65-F5344CB8AC3E}">
        <p14:creationId xmlns:p14="http://schemas.microsoft.com/office/powerpoint/2010/main" val="3829310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19</a:t>
            </a:fld>
            <a:endParaRPr lang="en-US"/>
          </a:p>
        </p:txBody>
      </p:sp>
    </p:spTree>
    <p:extLst>
      <p:ext uri="{BB962C8B-B14F-4D97-AF65-F5344CB8AC3E}">
        <p14:creationId xmlns:p14="http://schemas.microsoft.com/office/powerpoint/2010/main" val="350929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2</a:t>
            </a:fld>
            <a:endParaRPr lang="en-US"/>
          </a:p>
        </p:txBody>
      </p:sp>
    </p:spTree>
    <p:extLst>
      <p:ext uri="{BB962C8B-B14F-4D97-AF65-F5344CB8AC3E}">
        <p14:creationId xmlns:p14="http://schemas.microsoft.com/office/powerpoint/2010/main" val="2673892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Standard GT </a:t>
            </a:r>
            <a:r>
              <a:rPr lang="en-AU" dirty="0" err="1" smtClean="0"/>
              <a:t>eform</a:t>
            </a:r>
            <a:r>
              <a:rPr lang="en-AU" dirty="0" smtClean="0"/>
              <a:t> </a:t>
            </a:r>
            <a:r>
              <a:rPr lang="en-AU" dirty="0" err="1" smtClean="0"/>
              <a:t>visualser</a:t>
            </a:r>
            <a:r>
              <a:rPr lang="en-AU" dirty="0" smtClean="0"/>
              <a:t>.</a:t>
            </a:r>
            <a:r>
              <a:rPr lang="en-AU" baseline="0" dirty="0" smtClean="0"/>
              <a:t>  For those Faculties with HR Hubs, workflow to the HR Coordinator is included</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20</a:t>
            </a:fld>
            <a:endParaRPr lang="en-US"/>
          </a:p>
        </p:txBody>
      </p:sp>
    </p:spTree>
    <p:extLst>
      <p:ext uri="{BB962C8B-B14F-4D97-AF65-F5344CB8AC3E}">
        <p14:creationId xmlns:p14="http://schemas.microsoft.com/office/powerpoint/2010/main" val="1657620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supervisor</a:t>
            </a:r>
            <a:r>
              <a:rPr lang="en-AU" baseline="0" dirty="0" smtClean="0"/>
              <a:t> email is received, linking out to PeopleSoft delivered worklist</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21</a:t>
            </a:fld>
            <a:endParaRPr lang="en-US"/>
          </a:p>
        </p:txBody>
      </p:sp>
    </p:spTree>
    <p:extLst>
      <p:ext uri="{BB962C8B-B14F-4D97-AF65-F5344CB8AC3E}">
        <p14:creationId xmlns:p14="http://schemas.microsoft.com/office/powerpoint/2010/main" val="4117719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Options to Endorse,</a:t>
            </a:r>
            <a:r>
              <a:rPr lang="en-AU" baseline="0" dirty="0" smtClean="0"/>
              <a:t> Decline or Pushback</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22</a:t>
            </a:fld>
            <a:endParaRPr lang="en-US"/>
          </a:p>
        </p:txBody>
      </p:sp>
    </p:spTree>
    <p:extLst>
      <p:ext uri="{BB962C8B-B14F-4D97-AF65-F5344CB8AC3E}">
        <p14:creationId xmlns:p14="http://schemas.microsoft.com/office/powerpoint/2010/main" val="1716715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a:t>
            </a:r>
            <a:r>
              <a:rPr lang="en-AU" baseline="0" dirty="0" smtClean="0"/>
              <a:t> </a:t>
            </a:r>
            <a:r>
              <a:rPr lang="en-AU" baseline="0" dirty="0" err="1" smtClean="0"/>
              <a:t>HoS</a:t>
            </a:r>
            <a:r>
              <a:rPr lang="en-AU" baseline="0" dirty="0" smtClean="0"/>
              <a:t> email is received, linking out to PeopleSoft delivered worklist</a:t>
            </a:r>
            <a:endParaRPr lang="en-AU" dirty="0" smtClean="0"/>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23</a:t>
            </a:fld>
            <a:endParaRPr lang="en-US"/>
          </a:p>
        </p:txBody>
      </p:sp>
    </p:spTree>
    <p:extLst>
      <p:ext uri="{BB962C8B-B14F-4D97-AF65-F5344CB8AC3E}">
        <p14:creationId xmlns:p14="http://schemas.microsoft.com/office/powerpoint/2010/main" val="1965687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Options</a:t>
            </a:r>
            <a:r>
              <a:rPr lang="en-AU" baseline="0" dirty="0" smtClean="0"/>
              <a:t> to Approve, Decline or Pushback</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24</a:t>
            </a:fld>
            <a:endParaRPr lang="en-US"/>
          </a:p>
        </p:txBody>
      </p:sp>
    </p:spTree>
    <p:extLst>
      <p:ext uri="{BB962C8B-B14F-4D97-AF65-F5344CB8AC3E}">
        <p14:creationId xmlns:p14="http://schemas.microsoft.com/office/powerpoint/2010/main" val="3402403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Integration</a:t>
            </a:r>
            <a:r>
              <a:rPr lang="en-AU" baseline="0" dirty="0" smtClean="0"/>
              <a:t> into Job Data </a:t>
            </a:r>
            <a:r>
              <a:rPr lang="en-AU" baseline="0" dirty="0" err="1" smtClean="0"/>
              <a:t>andWork</a:t>
            </a:r>
            <a:r>
              <a:rPr lang="en-AU" baseline="0" dirty="0" smtClean="0"/>
              <a:t> Schedule</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25</a:t>
            </a:fld>
            <a:endParaRPr lang="en-US"/>
          </a:p>
        </p:txBody>
      </p:sp>
    </p:spTree>
    <p:extLst>
      <p:ext uri="{BB962C8B-B14F-4D97-AF65-F5344CB8AC3E}">
        <p14:creationId xmlns:p14="http://schemas.microsoft.com/office/powerpoint/2010/main" val="4214389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26</a:t>
            </a:fld>
            <a:endParaRPr lang="en-US"/>
          </a:p>
        </p:txBody>
      </p:sp>
    </p:spTree>
    <p:extLst>
      <p:ext uri="{BB962C8B-B14F-4D97-AF65-F5344CB8AC3E}">
        <p14:creationId xmlns:p14="http://schemas.microsoft.com/office/powerpoint/2010/main" val="3257227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27</a:t>
            </a:fld>
            <a:endParaRPr lang="en-US"/>
          </a:p>
        </p:txBody>
      </p:sp>
    </p:spTree>
    <p:extLst>
      <p:ext uri="{BB962C8B-B14F-4D97-AF65-F5344CB8AC3E}">
        <p14:creationId xmlns:p14="http://schemas.microsoft.com/office/powerpoint/2010/main" val="232889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28</a:t>
            </a:fld>
            <a:endParaRPr lang="en-US"/>
          </a:p>
        </p:txBody>
      </p:sp>
    </p:spTree>
    <p:extLst>
      <p:ext uri="{BB962C8B-B14F-4D97-AF65-F5344CB8AC3E}">
        <p14:creationId xmlns:p14="http://schemas.microsoft.com/office/powerpoint/2010/main" val="1555130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29</a:t>
            </a:fld>
            <a:endParaRPr lang="en-US"/>
          </a:p>
        </p:txBody>
      </p:sp>
    </p:spTree>
    <p:extLst>
      <p:ext uri="{BB962C8B-B14F-4D97-AF65-F5344CB8AC3E}">
        <p14:creationId xmlns:p14="http://schemas.microsoft.com/office/powerpoint/2010/main" val="204678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3</a:t>
            </a:fld>
            <a:endParaRPr lang="en-US"/>
          </a:p>
        </p:txBody>
      </p:sp>
    </p:spTree>
    <p:extLst>
      <p:ext uri="{BB962C8B-B14F-4D97-AF65-F5344CB8AC3E}">
        <p14:creationId xmlns:p14="http://schemas.microsoft.com/office/powerpoint/2010/main" val="3793594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30</a:t>
            </a:fld>
            <a:endParaRPr lang="en-US"/>
          </a:p>
        </p:txBody>
      </p:sp>
    </p:spTree>
    <p:extLst>
      <p:ext uri="{BB962C8B-B14F-4D97-AF65-F5344CB8AC3E}">
        <p14:creationId xmlns:p14="http://schemas.microsoft.com/office/powerpoint/2010/main" val="738622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As</a:t>
            </a:r>
            <a:r>
              <a:rPr lang="en-AU" baseline="0" dirty="0" smtClean="0"/>
              <a:t> at </a:t>
            </a:r>
            <a:r>
              <a:rPr lang="en-AU" baseline="0" dirty="0" smtClean="0"/>
              <a:t>31</a:t>
            </a:r>
            <a:r>
              <a:rPr lang="en-AU" baseline="30000" dirty="0" smtClean="0"/>
              <a:t>st</a:t>
            </a:r>
            <a:r>
              <a:rPr lang="en-AU" baseline="0" dirty="0" smtClean="0"/>
              <a:t> October 2018 </a:t>
            </a:r>
            <a:r>
              <a:rPr lang="en-AU" b="1" baseline="0" dirty="0" smtClean="0"/>
              <a:t>2572</a:t>
            </a:r>
            <a:r>
              <a:rPr lang="en-AU" b="0" baseline="0" dirty="0" smtClean="0"/>
              <a:t> </a:t>
            </a:r>
            <a:r>
              <a:rPr lang="en-AU" b="0" baseline="0" dirty="0" smtClean="0"/>
              <a:t>account code amendments processed through the system</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31</a:t>
            </a:fld>
            <a:endParaRPr lang="en-US"/>
          </a:p>
        </p:txBody>
      </p:sp>
    </p:spTree>
    <p:extLst>
      <p:ext uri="{BB962C8B-B14F-4D97-AF65-F5344CB8AC3E}">
        <p14:creationId xmlns:p14="http://schemas.microsoft.com/office/powerpoint/2010/main" val="2288514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32</a:t>
            </a:fld>
            <a:endParaRPr lang="en-US"/>
          </a:p>
        </p:txBody>
      </p:sp>
    </p:spTree>
    <p:extLst>
      <p:ext uri="{BB962C8B-B14F-4D97-AF65-F5344CB8AC3E}">
        <p14:creationId xmlns:p14="http://schemas.microsoft.com/office/powerpoint/2010/main" val="1528857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33</a:t>
            </a:fld>
            <a:endParaRPr lang="en-US"/>
          </a:p>
        </p:txBody>
      </p:sp>
    </p:spTree>
    <p:extLst>
      <p:ext uri="{BB962C8B-B14F-4D97-AF65-F5344CB8AC3E}">
        <p14:creationId xmlns:p14="http://schemas.microsoft.com/office/powerpoint/2010/main" val="1842373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a:t>
            </a:r>
            <a:r>
              <a:rPr lang="en-AU" baseline="0" dirty="0" smtClean="0"/>
              <a:t> amount of forms displayed is driven by security</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34</a:t>
            </a:fld>
            <a:endParaRPr lang="en-US"/>
          </a:p>
        </p:txBody>
      </p:sp>
    </p:spTree>
    <p:extLst>
      <p:ext uri="{BB962C8B-B14F-4D97-AF65-F5344CB8AC3E}">
        <p14:creationId xmlns:p14="http://schemas.microsoft.com/office/powerpoint/2010/main" val="2538939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35</a:t>
            </a:fld>
            <a:endParaRPr lang="en-US"/>
          </a:p>
        </p:txBody>
      </p:sp>
    </p:spTree>
    <p:extLst>
      <p:ext uri="{BB962C8B-B14F-4D97-AF65-F5344CB8AC3E}">
        <p14:creationId xmlns:p14="http://schemas.microsoft.com/office/powerpoint/2010/main" val="123963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36</a:t>
            </a:fld>
            <a:endParaRPr lang="en-US"/>
          </a:p>
        </p:txBody>
      </p:sp>
    </p:spTree>
    <p:extLst>
      <p:ext uri="{BB962C8B-B14F-4D97-AF65-F5344CB8AC3E}">
        <p14:creationId xmlns:p14="http://schemas.microsoft.com/office/powerpoint/2010/main" val="2213825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School Budget workflow recipients maintained</a:t>
            </a:r>
            <a:r>
              <a:rPr lang="en-AU" baseline="0" dirty="0" smtClean="0"/>
              <a:t> by positions within a User List</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37</a:t>
            </a:fld>
            <a:endParaRPr lang="en-US"/>
          </a:p>
        </p:txBody>
      </p:sp>
    </p:spTree>
    <p:extLst>
      <p:ext uri="{BB962C8B-B14F-4D97-AF65-F5344CB8AC3E}">
        <p14:creationId xmlns:p14="http://schemas.microsoft.com/office/powerpoint/2010/main" val="31219376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School Budget administrator receives</a:t>
            </a:r>
            <a:r>
              <a:rPr lang="en-AU" baseline="0" dirty="0" smtClean="0"/>
              <a:t> an email with a link to PeopleSoft delivered worklist</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38</a:t>
            </a:fld>
            <a:endParaRPr lang="en-US"/>
          </a:p>
        </p:txBody>
      </p:sp>
    </p:spTree>
    <p:extLst>
      <p:ext uri="{BB962C8B-B14F-4D97-AF65-F5344CB8AC3E}">
        <p14:creationId xmlns:p14="http://schemas.microsoft.com/office/powerpoint/2010/main" val="12126131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Option to approve or withdraw</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39</a:t>
            </a:fld>
            <a:endParaRPr lang="en-US"/>
          </a:p>
        </p:txBody>
      </p:sp>
    </p:spTree>
    <p:extLst>
      <p:ext uri="{BB962C8B-B14F-4D97-AF65-F5344CB8AC3E}">
        <p14:creationId xmlns:p14="http://schemas.microsoft.com/office/powerpoint/2010/main" val="267186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a:t>
            </a:fld>
            <a:endParaRPr lang="en-US"/>
          </a:p>
        </p:txBody>
      </p:sp>
    </p:spTree>
    <p:extLst>
      <p:ext uri="{BB962C8B-B14F-4D97-AF65-F5344CB8AC3E}">
        <p14:creationId xmlns:p14="http://schemas.microsoft.com/office/powerpoint/2010/main" val="3817470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Once approved integration into Job</a:t>
            </a:r>
            <a:r>
              <a:rPr lang="en-AU" baseline="0" dirty="0" smtClean="0"/>
              <a:t> Data occurs unless the payroll pause is on (occurs whilst payroll is being finalised).  Effective date logic always checks to see if the requested effective date is post the current open pay period start date</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40</a:t>
            </a:fld>
            <a:endParaRPr lang="en-US"/>
          </a:p>
        </p:txBody>
      </p:sp>
    </p:spTree>
    <p:extLst>
      <p:ext uri="{BB962C8B-B14F-4D97-AF65-F5344CB8AC3E}">
        <p14:creationId xmlns:p14="http://schemas.microsoft.com/office/powerpoint/2010/main" val="2850133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41</a:t>
            </a:fld>
            <a:endParaRPr lang="en-US"/>
          </a:p>
        </p:txBody>
      </p:sp>
    </p:spTree>
    <p:extLst>
      <p:ext uri="{BB962C8B-B14F-4D97-AF65-F5344CB8AC3E}">
        <p14:creationId xmlns:p14="http://schemas.microsoft.com/office/powerpoint/2010/main" val="32156722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42</a:t>
            </a:fld>
            <a:endParaRPr lang="en-US"/>
          </a:p>
        </p:txBody>
      </p:sp>
    </p:spTree>
    <p:extLst>
      <p:ext uri="{BB962C8B-B14F-4D97-AF65-F5344CB8AC3E}">
        <p14:creationId xmlns:p14="http://schemas.microsoft.com/office/powerpoint/2010/main" val="36265810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43</a:t>
            </a:fld>
            <a:endParaRPr lang="en-US"/>
          </a:p>
        </p:txBody>
      </p:sp>
    </p:spTree>
    <p:extLst>
      <p:ext uri="{BB962C8B-B14F-4D97-AF65-F5344CB8AC3E}">
        <p14:creationId xmlns:p14="http://schemas.microsoft.com/office/powerpoint/2010/main" val="4233053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44</a:t>
            </a:fld>
            <a:endParaRPr lang="en-US"/>
          </a:p>
        </p:txBody>
      </p:sp>
    </p:spTree>
    <p:extLst>
      <p:ext uri="{BB962C8B-B14F-4D97-AF65-F5344CB8AC3E}">
        <p14:creationId xmlns:p14="http://schemas.microsoft.com/office/powerpoint/2010/main" val="3030809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45</a:t>
            </a:fld>
            <a:endParaRPr lang="en-US"/>
          </a:p>
        </p:txBody>
      </p:sp>
    </p:spTree>
    <p:extLst>
      <p:ext uri="{BB962C8B-B14F-4D97-AF65-F5344CB8AC3E}">
        <p14:creationId xmlns:p14="http://schemas.microsoft.com/office/powerpoint/2010/main" val="1474228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Trying to over complicate</a:t>
            </a:r>
            <a:r>
              <a:rPr lang="en-AU" baseline="0" dirty="0" smtClean="0"/>
              <a:t> </a:t>
            </a:r>
            <a:r>
              <a:rPr lang="en-AU" baseline="0" dirty="0" err="1" smtClean="0"/>
              <a:t>eForms</a:t>
            </a:r>
            <a:r>
              <a:rPr lang="en-AU" baseline="0" dirty="0" smtClean="0"/>
              <a:t> impacting time, cost, usability</a:t>
            </a:r>
            <a:endParaRPr lang="en-AU" dirty="0" smtClean="0"/>
          </a:p>
          <a:p>
            <a:pPr marL="171450" indent="-171450">
              <a:buFont typeface="Arial" panose="020B0604020202020204" pitchFamily="34" charset="0"/>
              <a:buChar char="•"/>
            </a:pPr>
            <a:r>
              <a:rPr lang="en-AU" dirty="0" smtClean="0"/>
              <a:t>Analogy</a:t>
            </a:r>
            <a:r>
              <a:rPr lang="en-AU" baseline="0" dirty="0" smtClean="0"/>
              <a:t> from Emma resinated with me last year –  adjustment of customer expectation to perhaps be content with silver or gold</a:t>
            </a:r>
          </a:p>
          <a:p>
            <a:pPr marL="171450" indent="-171450">
              <a:buFont typeface="Arial" panose="020B0604020202020204" pitchFamily="34" charset="0"/>
              <a:buChar char="•"/>
            </a:pPr>
            <a:r>
              <a:rPr lang="en-AU" baseline="0" dirty="0" smtClean="0"/>
              <a:t>Relevelling of support staff required as additional functionality is added to the core HCM products and as new modules are turned on – from both a functional and technical perspective.</a:t>
            </a:r>
          </a:p>
          <a:p>
            <a:pPr marL="171450" indent="-171450">
              <a:buFont typeface="Arial" panose="020B0604020202020204" pitchFamily="34" charset="0"/>
              <a:buChar char="•"/>
            </a:pPr>
            <a:r>
              <a:rPr lang="en-AU" baseline="0" dirty="0" smtClean="0"/>
              <a:t>Cost Benefit Analysis – a comprehensive assessment of the true benefits for the additional costs</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46</a:t>
            </a:fld>
            <a:endParaRPr lang="en-US"/>
          </a:p>
        </p:txBody>
      </p:sp>
    </p:spTree>
    <p:extLst>
      <p:ext uri="{BB962C8B-B14F-4D97-AF65-F5344CB8AC3E}">
        <p14:creationId xmlns:p14="http://schemas.microsoft.com/office/powerpoint/2010/main" val="22342566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47</a:t>
            </a:fld>
            <a:endParaRPr lang="en-US"/>
          </a:p>
        </p:txBody>
      </p:sp>
    </p:spTree>
    <p:extLst>
      <p:ext uri="{BB962C8B-B14F-4D97-AF65-F5344CB8AC3E}">
        <p14:creationId xmlns:p14="http://schemas.microsoft.com/office/powerpoint/2010/main" val="27532405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48</a:t>
            </a:fld>
            <a:endParaRPr lang="en-US"/>
          </a:p>
        </p:txBody>
      </p:sp>
    </p:spTree>
    <p:extLst>
      <p:ext uri="{BB962C8B-B14F-4D97-AF65-F5344CB8AC3E}">
        <p14:creationId xmlns:p14="http://schemas.microsoft.com/office/powerpoint/2010/main" val="42066463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49</a:t>
            </a:fld>
            <a:endParaRPr lang="en-US"/>
          </a:p>
        </p:txBody>
      </p:sp>
    </p:spTree>
    <p:extLst>
      <p:ext uri="{BB962C8B-B14F-4D97-AF65-F5344CB8AC3E}">
        <p14:creationId xmlns:p14="http://schemas.microsoft.com/office/powerpoint/2010/main" val="2790143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5</a:t>
            </a:fld>
            <a:endParaRPr lang="en-US"/>
          </a:p>
        </p:txBody>
      </p:sp>
    </p:spTree>
    <p:extLst>
      <p:ext uri="{BB962C8B-B14F-4D97-AF65-F5344CB8AC3E}">
        <p14:creationId xmlns:p14="http://schemas.microsoft.com/office/powerpoint/2010/main" val="3020916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6</a:t>
            </a:fld>
            <a:endParaRPr lang="en-US"/>
          </a:p>
        </p:txBody>
      </p:sp>
    </p:spTree>
    <p:extLst>
      <p:ext uri="{BB962C8B-B14F-4D97-AF65-F5344CB8AC3E}">
        <p14:creationId xmlns:p14="http://schemas.microsoft.com/office/powerpoint/2010/main" val="120590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CRAFT – Fixed</a:t>
            </a:r>
            <a:r>
              <a:rPr lang="en-AU" baseline="0" dirty="0" smtClean="0"/>
              <a:t> Term Contract Renewals</a:t>
            </a:r>
          </a:p>
          <a:p>
            <a:r>
              <a:rPr lang="en-AU" baseline="0" dirty="0" smtClean="0"/>
              <a:t>Account Code Amendments – deep dive shortly</a:t>
            </a:r>
          </a:p>
          <a:p>
            <a:r>
              <a:rPr lang="en-AU" baseline="0" dirty="0" smtClean="0"/>
              <a:t>Temp Delegation – the transfer of HR and Finance delegations</a:t>
            </a:r>
          </a:p>
          <a:p>
            <a:r>
              <a:rPr lang="en-AU" baseline="0" dirty="0" smtClean="0"/>
              <a:t>Titleholder renewals and new applications</a:t>
            </a:r>
          </a:p>
          <a:p>
            <a:r>
              <a:rPr lang="en-AU" baseline="0" dirty="0" err="1" smtClean="0"/>
              <a:t>AppoINT</a:t>
            </a:r>
            <a:r>
              <a:rPr lang="en-AU" baseline="0" dirty="0" smtClean="0"/>
              <a:t> – appointment of internal applications i.e. direct appointments</a:t>
            </a:r>
          </a:p>
          <a:p>
            <a:r>
              <a:rPr lang="en-AU" baseline="0" dirty="0" smtClean="0"/>
              <a:t>VFWA – deep dive shortly</a:t>
            </a:r>
          </a:p>
          <a:p>
            <a:endParaRPr lang="en-AU" baseline="0" dirty="0" smtClean="0"/>
          </a:p>
          <a:p>
            <a:r>
              <a:rPr lang="en-AU" baseline="0" dirty="0" smtClean="0"/>
              <a:t>CAPS</a:t>
            </a:r>
          </a:p>
          <a:p>
            <a:r>
              <a:rPr lang="en-AU" baseline="0" dirty="0" smtClean="0"/>
              <a:t>With </a:t>
            </a:r>
            <a:r>
              <a:rPr lang="en-AU" baseline="0" dirty="0" err="1" smtClean="0"/>
              <a:t>PeopleTools</a:t>
            </a:r>
            <a:r>
              <a:rPr lang="en-AU" baseline="0" dirty="0" smtClean="0"/>
              <a:t> upgrade to 8.55 in 2017 and after reviewing Gideon Taylor v3, the functionality being offered in GT was also available directly in PeopleSoft, the effort to upgrade GT and all existing forms to the new version was a major driving factor in selecting PeopleSoft as our </a:t>
            </a:r>
            <a:r>
              <a:rPr lang="en-AU" baseline="0" dirty="0" err="1" smtClean="0"/>
              <a:t>eForm</a:t>
            </a:r>
            <a:r>
              <a:rPr lang="en-AU" baseline="0" dirty="0" smtClean="0"/>
              <a:t> application moving forward</a:t>
            </a:r>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7</a:t>
            </a:fld>
            <a:endParaRPr lang="en-US"/>
          </a:p>
        </p:txBody>
      </p:sp>
    </p:spTree>
    <p:extLst>
      <p:ext uri="{BB962C8B-B14F-4D97-AF65-F5344CB8AC3E}">
        <p14:creationId xmlns:p14="http://schemas.microsoft.com/office/powerpoint/2010/main" val="355588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8</a:t>
            </a:fld>
            <a:endParaRPr lang="en-US"/>
          </a:p>
        </p:txBody>
      </p:sp>
    </p:spTree>
    <p:extLst>
      <p:ext uri="{BB962C8B-B14F-4D97-AF65-F5344CB8AC3E}">
        <p14:creationId xmlns:p14="http://schemas.microsoft.com/office/powerpoint/2010/main" val="95808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Reduced employment</a:t>
            </a:r>
            <a:r>
              <a:rPr lang="en-AU" baseline="0" dirty="0" smtClean="0"/>
              <a:t> fraction of temporary changes only, primarily used for care of child / family member also available to increase it back up if you are already on a VFWA</a:t>
            </a:r>
          </a:p>
          <a:p>
            <a:pPr marL="171450" indent="-171450">
              <a:buFont typeface="Arial" panose="020B0604020202020204" pitchFamily="34" charset="0"/>
              <a:buChar char="•"/>
            </a:pPr>
            <a:r>
              <a:rPr lang="en-AU" baseline="0" dirty="0" smtClean="0"/>
              <a:t>Permanent fraction variations are either done through contract variation or a short term variation advice form</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Integration / form smarts exist around existing VFWA’s ensuring new arrangements in some cases don’t overlap with other VFWA’s or extend beyond certain action/reason combinations on job data for e.g. Higher Duties, Secondments, Terminations</a:t>
            </a:r>
          </a:p>
          <a:p>
            <a:pPr marL="171450" indent="-171450">
              <a:buFont typeface="Arial" panose="020B0604020202020204" pitchFamily="34" charset="0"/>
              <a:buChar char="•"/>
            </a:pPr>
            <a:r>
              <a:rPr lang="en-AU" baseline="0" dirty="0" smtClean="0"/>
              <a:t>Whilst pay is being finalised </a:t>
            </a:r>
            <a:r>
              <a:rPr lang="en-AU" baseline="0" dirty="0" err="1" smtClean="0"/>
              <a:t>eForms</a:t>
            </a:r>
            <a:r>
              <a:rPr lang="en-AU" baseline="0" dirty="0" smtClean="0"/>
              <a:t> are paused and once the new pay period is open the forms are then integrated</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Exceptions to integration rules are emailed to Payroll for manual processing</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As at </a:t>
            </a:r>
            <a:r>
              <a:rPr lang="en-AU" baseline="0" dirty="0" smtClean="0"/>
              <a:t>31</a:t>
            </a:r>
            <a:r>
              <a:rPr lang="en-AU" baseline="30000" dirty="0" smtClean="0"/>
              <a:t>st</a:t>
            </a:r>
            <a:r>
              <a:rPr lang="en-AU" baseline="0" dirty="0" smtClean="0"/>
              <a:t> October 2018 </a:t>
            </a:r>
            <a:r>
              <a:rPr lang="en-AU" b="1" baseline="0" dirty="0" smtClean="0"/>
              <a:t>543</a:t>
            </a:r>
            <a:r>
              <a:rPr lang="en-AU" b="0" baseline="0" dirty="0" smtClean="0"/>
              <a:t> </a:t>
            </a:r>
            <a:r>
              <a:rPr lang="en-AU" b="0" baseline="0" dirty="0" smtClean="0"/>
              <a:t>VFWA processed through the online system</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9</a:t>
            </a:fld>
            <a:endParaRPr lang="en-US"/>
          </a:p>
        </p:txBody>
      </p:sp>
    </p:spTree>
    <p:extLst>
      <p:ext uri="{BB962C8B-B14F-4D97-AF65-F5344CB8AC3E}">
        <p14:creationId xmlns:p14="http://schemas.microsoft.com/office/powerpoint/2010/main" val="58221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E47C00-CA5A-449B-AFF4-39933D5FEF0A}" type="datetime1">
              <a:rPr lang="en-US" smtClean="0"/>
              <a:t>10/31/2018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94E02-59BF-4712-925D-106C31C35635}" type="datetime1">
              <a:rPr lang="en-US" smtClean="0"/>
              <a:t>10/31/2018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EE40F-480B-46E3-8D74-8CF23500BABC}" type="datetime1">
              <a:rPr lang="en-US" smtClean="0"/>
              <a:t>10/31/2018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D0DF7-F23B-422D-BE45-5AD6C72C438A}" type="datetime1">
              <a:rPr lang="en-US" smtClean="0"/>
              <a:t>10/31/2018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EDBF1-7AE2-44CD-A01B-C203EC0D1B2F}" type="datetime1">
              <a:rPr lang="en-US" smtClean="0"/>
              <a:t>10/31/2018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65C9A-16B1-4E48-9482-2AADE8846F12}" type="datetime1">
              <a:rPr lang="en-US" smtClean="0"/>
              <a:t>10/31/2018</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A655-8F02-44A4-B0D6-FD0CAC24D64C}" type="datetime1">
              <a:rPr lang="en-US" smtClean="0"/>
              <a:t>10/31/2018</a:t>
            </a:fld>
            <a:endParaRPr lang="en-US"/>
          </a:p>
        </p:txBody>
      </p:sp>
      <p:sp>
        <p:nvSpPr>
          <p:cNvPr id="8" name="Footer Placeholder 7"/>
          <p:cNvSpPr>
            <a:spLocks noGrp="1"/>
          </p:cNvSpPr>
          <p:nvPr>
            <p:ph type="ftr" sz="quarter" idx="11"/>
          </p:nvPr>
        </p:nvSpPr>
        <p:spPr/>
        <p:txBody>
          <a:bodyPr/>
          <a:lstStyle/>
          <a:p>
            <a:r>
              <a:rPr lang="en-US"/>
              <a:t>ADU 9-11 November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6C3C23-B749-4D10-B7E9-3E52E6751D49}" type="datetime1">
              <a:rPr lang="en-US" smtClean="0"/>
              <a:t>10/31/2018</a:t>
            </a:fld>
            <a:endParaRPr lang="en-US"/>
          </a:p>
        </p:txBody>
      </p:sp>
      <p:sp>
        <p:nvSpPr>
          <p:cNvPr id="4" name="Footer Placeholder 3"/>
          <p:cNvSpPr>
            <a:spLocks noGrp="1"/>
          </p:cNvSpPr>
          <p:nvPr>
            <p:ph type="ftr" sz="quarter" idx="11"/>
          </p:nvPr>
        </p:nvSpPr>
        <p:spPr/>
        <p:txBody>
          <a:bodyPr/>
          <a:lstStyle/>
          <a:p>
            <a:r>
              <a:rPr lang="en-US"/>
              <a:t>ADU 9-11 November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403F-A48F-4724-BC19-8B3D1679F96D}" type="datetime1">
              <a:rPr lang="en-US" smtClean="0"/>
              <a:t>10/31/2018</a:t>
            </a:fld>
            <a:endParaRPr lang="en-US"/>
          </a:p>
        </p:txBody>
      </p:sp>
      <p:sp>
        <p:nvSpPr>
          <p:cNvPr id="3" name="Footer Placeholder 2"/>
          <p:cNvSpPr>
            <a:spLocks noGrp="1"/>
          </p:cNvSpPr>
          <p:nvPr>
            <p:ph type="ftr" sz="quarter" idx="11"/>
          </p:nvPr>
        </p:nvSpPr>
        <p:spPr/>
        <p:txBody>
          <a:bodyPr/>
          <a:lstStyle/>
          <a:p>
            <a:r>
              <a:rPr lang="en-US"/>
              <a:t>ADU 9-11 November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25534-9ED6-4C67-92B2-9BC614BB5165}" type="datetime1">
              <a:rPr lang="en-US" smtClean="0"/>
              <a:t>10/31/2018</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2BA87-0AFF-42EC-BF4E-75ED77AB7B30}" type="datetime1">
              <a:rPr lang="en-US" smtClean="0"/>
              <a:t>10/31/2018</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326B37-5487-4FB6-BFCA-0980821CD2EE}" type="datetime1">
              <a:rPr lang="en-US" smtClean="0"/>
              <a:t>10/31/2018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ADU 9-11 November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UoA</a:t>
            </a:r>
            <a:r>
              <a:rPr lang="en-US" dirty="0" smtClean="0"/>
              <a:t> </a:t>
            </a:r>
            <a:r>
              <a:rPr lang="en-US" dirty="0" err="1" smtClean="0"/>
              <a:t>eForm</a:t>
            </a:r>
            <a:r>
              <a:rPr lang="en-US" dirty="0" smtClean="0"/>
              <a:t> Journey</a:t>
            </a:r>
            <a:endParaRPr lang="en-US" dirty="0"/>
          </a:p>
        </p:txBody>
      </p:sp>
      <p:pic>
        <p:nvPicPr>
          <p:cNvPr id="10" name="Picture Placeholder 9">
            <a:extLst>
              <a:ext uri="{FF2B5EF4-FFF2-40B4-BE49-F238E27FC236}">
                <a16:creationId xmlns:a16="http://schemas.microsoft.com/office/drawing/2014/main" xmlns="" id="{C13EA650-4845-4094-8D0E-3544DAC93DC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6178" b="6178"/>
          <a:stretch>
            <a:fillRect/>
          </a:stretch>
        </p:blipFill>
        <p:spPr>
          <a:xfrm>
            <a:off x="0" y="0"/>
            <a:ext cx="9141714" cy="4572000"/>
          </a:xfrm>
        </p:spPr>
      </p:pic>
      <p:sp>
        <p:nvSpPr>
          <p:cNvPr id="4" name="Text Placeholder 3"/>
          <p:cNvSpPr>
            <a:spLocks noGrp="1"/>
          </p:cNvSpPr>
          <p:nvPr>
            <p:ph type="body" sz="half" idx="2"/>
          </p:nvPr>
        </p:nvSpPr>
        <p:spPr/>
        <p:txBody>
          <a:bodyPr/>
          <a:lstStyle/>
          <a:p>
            <a:r>
              <a:rPr lang="en-US" dirty="0"/>
              <a:t>SESSION </a:t>
            </a:r>
            <a:r>
              <a:rPr lang="en-US" dirty="0" smtClean="0"/>
              <a:t>6003</a:t>
            </a:r>
            <a:endParaRPr lang="en-US" dirty="0"/>
          </a:p>
          <a:p>
            <a:r>
              <a:rPr lang="en-US" dirty="0" smtClean="0"/>
              <a:t>Thursday 8</a:t>
            </a:r>
            <a:r>
              <a:rPr lang="en-US" baseline="30000" dirty="0" smtClean="0"/>
              <a:t>th</a:t>
            </a:r>
            <a:r>
              <a:rPr lang="en-US" dirty="0" smtClean="0"/>
              <a:t> November 2018</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 y="4794495"/>
            <a:ext cx="1781119" cy="1776878"/>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VFWA benefits</a:t>
            </a:r>
            <a:endParaRPr lang="en-US" dirty="0"/>
          </a:p>
        </p:txBody>
      </p:sp>
      <p:sp>
        <p:nvSpPr>
          <p:cNvPr id="4" name="Content Placeholder 3"/>
          <p:cNvSpPr>
            <a:spLocks noGrp="1"/>
          </p:cNvSpPr>
          <p:nvPr>
            <p:ph sz="half" idx="2"/>
          </p:nvPr>
        </p:nvSpPr>
        <p:spPr>
          <a:xfrm>
            <a:off x="768096" y="2286000"/>
            <a:ext cx="7290054" cy="4023360"/>
          </a:xfrm>
        </p:spPr>
        <p:txBody>
          <a:bodyPr>
            <a:normAutofit/>
          </a:bodyPr>
          <a:lstStyle/>
          <a:p>
            <a:pPr>
              <a:buFont typeface="Arial" panose="020B0604020202020204" pitchFamily="34" charset="0"/>
              <a:buChar char="•"/>
            </a:pPr>
            <a:r>
              <a:rPr lang="en-US" sz="2400" dirty="0" smtClean="0"/>
              <a:t> No manual data entry (except purchased leave)</a:t>
            </a:r>
          </a:p>
          <a:p>
            <a:pPr>
              <a:buFont typeface="Arial" panose="020B0604020202020204" pitchFamily="34" charset="0"/>
              <a:buChar char="•"/>
            </a:pPr>
            <a:r>
              <a:rPr lang="en-US" sz="2400" dirty="0" smtClean="0"/>
              <a:t> No paper forms or manual approvals</a:t>
            </a:r>
          </a:p>
          <a:p>
            <a:pPr>
              <a:buFont typeface="Arial" panose="020B0604020202020204" pitchFamily="34" charset="0"/>
              <a:buChar char="•"/>
            </a:pPr>
            <a:r>
              <a:rPr lang="en-US" sz="2400" dirty="0"/>
              <a:t> </a:t>
            </a:r>
            <a:r>
              <a:rPr lang="en-US" sz="2400" dirty="0" smtClean="0"/>
              <a:t>Reduction in effort and rework</a:t>
            </a:r>
          </a:p>
          <a:p>
            <a:pPr>
              <a:buFont typeface="Arial" panose="020B0604020202020204" pitchFamily="34" charset="0"/>
              <a:buChar char="•"/>
            </a:pPr>
            <a:r>
              <a:rPr lang="en-US" sz="2400" dirty="0"/>
              <a:t> </a:t>
            </a:r>
            <a:r>
              <a:rPr lang="en-US" sz="2400" dirty="0" smtClean="0"/>
              <a:t>Improved user experience</a:t>
            </a:r>
            <a:endParaRPr lang="en-US" sz="2400" dirty="0"/>
          </a:p>
        </p:txBody>
      </p:sp>
      <p:sp>
        <p:nvSpPr>
          <p:cNvPr id="5" name="Footer Placeholder 4"/>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108130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6" name="Picture 5"/>
          <p:cNvPicPr>
            <a:picLocks noChangeAspect="1"/>
          </p:cNvPicPr>
          <p:nvPr/>
        </p:nvPicPr>
        <p:blipFill>
          <a:blip r:embed="rId3"/>
          <a:stretch>
            <a:fillRect/>
          </a:stretch>
        </p:blipFill>
        <p:spPr>
          <a:xfrm>
            <a:off x="768096" y="1942713"/>
            <a:ext cx="8064663" cy="4054050"/>
          </a:xfrm>
          <a:prstGeom prst="rect">
            <a:avLst/>
          </a:prstGeom>
        </p:spPr>
      </p:pic>
    </p:spTree>
    <p:extLst>
      <p:ext uri="{BB962C8B-B14F-4D97-AF65-F5344CB8AC3E}">
        <p14:creationId xmlns:p14="http://schemas.microsoft.com/office/powerpoint/2010/main" val="3262035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2084832"/>
            <a:ext cx="7978831" cy="2583404"/>
          </a:xfrm>
          <a:prstGeom prst="rect">
            <a:avLst/>
          </a:prstGeom>
        </p:spPr>
      </p:pic>
    </p:spTree>
    <p:extLst>
      <p:ext uri="{BB962C8B-B14F-4D97-AF65-F5344CB8AC3E}">
        <p14:creationId xmlns:p14="http://schemas.microsoft.com/office/powerpoint/2010/main" val="3002485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758262"/>
            <a:ext cx="7740502" cy="4390923"/>
          </a:xfrm>
          <a:prstGeom prst="rect">
            <a:avLst/>
          </a:prstGeom>
        </p:spPr>
      </p:pic>
    </p:spTree>
    <p:extLst>
      <p:ext uri="{BB962C8B-B14F-4D97-AF65-F5344CB8AC3E}">
        <p14:creationId xmlns:p14="http://schemas.microsoft.com/office/powerpoint/2010/main" val="80482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4" name="Picture 3"/>
          <p:cNvPicPr>
            <a:picLocks noChangeAspect="1"/>
          </p:cNvPicPr>
          <p:nvPr/>
        </p:nvPicPr>
        <p:blipFill>
          <a:blip r:embed="rId3"/>
          <a:stretch>
            <a:fillRect/>
          </a:stretch>
        </p:blipFill>
        <p:spPr>
          <a:xfrm>
            <a:off x="768096" y="1743598"/>
            <a:ext cx="7644384" cy="4731896"/>
          </a:xfrm>
          <a:prstGeom prst="rect">
            <a:avLst/>
          </a:prstGeom>
        </p:spPr>
      </p:pic>
    </p:spTree>
    <p:extLst>
      <p:ext uri="{BB962C8B-B14F-4D97-AF65-F5344CB8AC3E}">
        <p14:creationId xmlns:p14="http://schemas.microsoft.com/office/powerpoint/2010/main" val="296723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4" name="Picture 3"/>
          <p:cNvPicPr>
            <a:picLocks noChangeAspect="1"/>
          </p:cNvPicPr>
          <p:nvPr/>
        </p:nvPicPr>
        <p:blipFill>
          <a:blip r:embed="rId3"/>
          <a:stretch>
            <a:fillRect/>
          </a:stretch>
        </p:blipFill>
        <p:spPr>
          <a:xfrm>
            <a:off x="768096" y="1685218"/>
            <a:ext cx="6408881" cy="4785486"/>
          </a:xfrm>
          <a:prstGeom prst="rect">
            <a:avLst/>
          </a:prstGeom>
        </p:spPr>
      </p:pic>
    </p:spTree>
    <p:extLst>
      <p:ext uri="{BB962C8B-B14F-4D97-AF65-F5344CB8AC3E}">
        <p14:creationId xmlns:p14="http://schemas.microsoft.com/office/powerpoint/2010/main" val="296530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5" y="2349078"/>
            <a:ext cx="7611535" cy="2964601"/>
          </a:xfrm>
          <a:prstGeom prst="rect">
            <a:avLst/>
          </a:prstGeom>
        </p:spPr>
      </p:pic>
    </p:spTree>
    <p:extLst>
      <p:ext uri="{BB962C8B-B14F-4D97-AF65-F5344CB8AC3E}">
        <p14:creationId xmlns:p14="http://schemas.microsoft.com/office/powerpoint/2010/main" val="214554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825244"/>
            <a:ext cx="6049264" cy="4469519"/>
          </a:xfrm>
          <a:prstGeom prst="rect">
            <a:avLst/>
          </a:prstGeom>
        </p:spPr>
      </p:pic>
    </p:spTree>
    <p:extLst>
      <p:ext uri="{BB962C8B-B14F-4D97-AF65-F5344CB8AC3E}">
        <p14:creationId xmlns:p14="http://schemas.microsoft.com/office/powerpoint/2010/main" val="309197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629006"/>
            <a:ext cx="4875185" cy="5249314"/>
          </a:xfrm>
          <a:prstGeom prst="rect">
            <a:avLst/>
          </a:prstGeom>
        </p:spPr>
      </p:pic>
    </p:spTree>
    <p:extLst>
      <p:ext uri="{BB962C8B-B14F-4D97-AF65-F5344CB8AC3E}">
        <p14:creationId xmlns:p14="http://schemas.microsoft.com/office/powerpoint/2010/main" val="1424612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654447"/>
            <a:ext cx="6431837" cy="4816257"/>
          </a:xfrm>
          <a:prstGeom prst="rect">
            <a:avLst/>
          </a:prstGeom>
        </p:spPr>
      </p:pic>
    </p:spTree>
    <p:extLst>
      <p:ext uri="{BB962C8B-B14F-4D97-AF65-F5344CB8AC3E}">
        <p14:creationId xmlns:p14="http://schemas.microsoft.com/office/powerpoint/2010/main" val="372641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Jane </a:t>
            </a:r>
            <a:r>
              <a:rPr lang="en-US" dirty="0" smtClean="0"/>
              <a:t>Smart-Foster</a:t>
            </a:r>
            <a:endParaRPr lang="en-US" dirty="0"/>
          </a:p>
        </p:txBody>
      </p:sp>
      <p:sp>
        <p:nvSpPr>
          <p:cNvPr id="4" name="Content Placeholder 3"/>
          <p:cNvSpPr>
            <a:spLocks noGrp="1"/>
          </p:cNvSpPr>
          <p:nvPr>
            <p:ph sz="half" idx="2"/>
          </p:nvPr>
        </p:nvSpPr>
        <p:spPr>
          <a:xfrm>
            <a:off x="768096" y="2967788"/>
            <a:ext cx="3566160" cy="1446168"/>
          </a:xfrm>
        </p:spPr>
        <p:txBody>
          <a:bodyPr>
            <a:normAutofit fontScale="85000" lnSpcReduction="10000"/>
          </a:bodyPr>
          <a:lstStyle/>
          <a:p>
            <a:r>
              <a:rPr lang="en-US" dirty="0" smtClean="0"/>
              <a:t>Interim Associate Director – HR Shared Services</a:t>
            </a:r>
            <a:endParaRPr lang="en-US" dirty="0"/>
          </a:p>
          <a:p>
            <a:r>
              <a:rPr lang="en-US" dirty="0" smtClean="0"/>
              <a:t>University of Adelaide</a:t>
            </a:r>
            <a:endParaRPr lang="en-US" dirty="0"/>
          </a:p>
          <a:p>
            <a:r>
              <a:rPr lang="en-US" dirty="0" smtClean="0"/>
              <a:t>jane.smart-foster@adelaide.edu.eu</a:t>
            </a:r>
            <a:endParaRPr lang="en-US" dirty="0"/>
          </a:p>
        </p:txBody>
      </p:sp>
      <p:sp>
        <p:nvSpPr>
          <p:cNvPr id="10" name="Footer Placeholder 9"/>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796966"/>
            <a:ext cx="7036202" cy="4265851"/>
          </a:xfrm>
          <a:prstGeom prst="rect">
            <a:avLst/>
          </a:prstGeom>
        </p:spPr>
      </p:pic>
    </p:spTree>
    <p:extLst>
      <p:ext uri="{BB962C8B-B14F-4D97-AF65-F5344CB8AC3E}">
        <p14:creationId xmlns:p14="http://schemas.microsoft.com/office/powerpoint/2010/main" val="58748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0" y="2650362"/>
            <a:ext cx="9144000" cy="1557275"/>
          </a:xfrm>
          <a:prstGeom prst="rect">
            <a:avLst/>
          </a:prstGeom>
        </p:spPr>
      </p:pic>
    </p:spTree>
    <p:extLst>
      <p:ext uri="{BB962C8B-B14F-4D97-AF65-F5344CB8AC3E}">
        <p14:creationId xmlns:p14="http://schemas.microsoft.com/office/powerpoint/2010/main" val="2099719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563138"/>
            <a:ext cx="5020698" cy="5181886"/>
          </a:xfrm>
          <a:prstGeom prst="rect">
            <a:avLst/>
          </a:prstGeom>
        </p:spPr>
      </p:pic>
    </p:spTree>
    <p:extLst>
      <p:ext uri="{BB962C8B-B14F-4D97-AF65-F5344CB8AC3E}">
        <p14:creationId xmlns:p14="http://schemas.microsoft.com/office/powerpoint/2010/main" val="2568424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861734"/>
            <a:ext cx="7076792" cy="4333541"/>
          </a:xfrm>
          <a:prstGeom prst="rect">
            <a:avLst/>
          </a:prstGeom>
        </p:spPr>
      </p:pic>
    </p:spTree>
    <p:extLst>
      <p:ext uri="{BB962C8B-B14F-4D97-AF65-F5344CB8AC3E}">
        <p14:creationId xmlns:p14="http://schemas.microsoft.com/office/powerpoint/2010/main" val="177665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665931"/>
            <a:ext cx="5043450" cy="5079093"/>
          </a:xfrm>
          <a:prstGeom prst="rect">
            <a:avLst/>
          </a:prstGeom>
        </p:spPr>
      </p:pic>
    </p:spTree>
    <p:extLst>
      <p:ext uri="{BB962C8B-B14F-4D97-AF65-F5344CB8AC3E}">
        <p14:creationId xmlns:p14="http://schemas.microsoft.com/office/powerpoint/2010/main" val="101475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748256"/>
            <a:ext cx="6999323" cy="4360663"/>
          </a:xfrm>
          <a:prstGeom prst="rect">
            <a:avLst/>
          </a:prstGeom>
        </p:spPr>
      </p:pic>
    </p:spTree>
    <p:extLst>
      <p:ext uri="{BB962C8B-B14F-4D97-AF65-F5344CB8AC3E}">
        <p14:creationId xmlns:p14="http://schemas.microsoft.com/office/powerpoint/2010/main" val="667762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613192"/>
            <a:ext cx="7071360" cy="4857512"/>
          </a:xfrm>
          <a:prstGeom prst="rect">
            <a:avLst/>
          </a:prstGeom>
        </p:spPr>
      </p:pic>
    </p:spTree>
    <p:extLst>
      <p:ext uri="{BB962C8B-B14F-4D97-AF65-F5344CB8AC3E}">
        <p14:creationId xmlns:p14="http://schemas.microsoft.com/office/powerpoint/2010/main" val="276216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615440"/>
            <a:ext cx="7038661" cy="4855264"/>
          </a:xfrm>
          <a:prstGeom prst="rect">
            <a:avLst/>
          </a:prstGeom>
        </p:spPr>
      </p:pic>
    </p:spTree>
    <p:extLst>
      <p:ext uri="{BB962C8B-B14F-4D97-AF65-F5344CB8AC3E}">
        <p14:creationId xmlns:p14="http://schemas.microsoft.com/office/powerpoint/2010/main" val="311720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879600"/>
            <a:ext cx="8030076" cy="4197540"/>
          </a:xfrm>
          <a:prstGeom prst="rect">
            <a:avLst/>
          </a:prstGeom>
        </p:spPr>
      </p:pic>
    </p:spTree>
    <p:extLst>
      <p:ext uri="{BB962C8B-B14F-4D97-AF65-F5344CB8AC3E}">
        <p14:creationId xmlns:p14="http://schemas.microsoft.com/office/powerpoint/2010/main" val="1544539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258060"/>
            <a:ext cx="2794000" cy="3131206"/>
          </a:xfrm>
          <a:prstGeom prst="rect">
            <a:avLst/>
          </a:prstGeom>
        </p:spPr>
      </p:pic>
    </p:spTree>
    <p:extLst>
      <p:ext uri="{BB962C8B-B14F-4D97-AF65-F5344CB8AC3E}">
        <p14:creationId xmlns:p14="http://schemas.microsoft.com/office/powerpoint/2010/main" val="65038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University of </a:t>
            </a:r>
            <a:r>
              <a:rPr lang="en-US" dirty="0" err="1" smtClean="0"/>
              <a:t>adelaide</a:t>
            </a:r>
            <a:endParaRPr lang="en-US" dirty="0"/>
          </a:p>
        </p:txBody>
      </p:sp>
      <p:sp>
        <p:nvSpPr>
          <p:cNvPr id="4" name="Text Placeholder 3"/>
          <p:cNvSpPr>
            <a:spLocks noGrp="1"/>
          </p:cNvSpPr>
          <p:nvPr>
            <p:ph type="body" sz="half" idx="2"/>
          </p:nvPr>
        </p:nvSpPr>
        <p:spPr/>
        <p:txBody>
          <a:bodyPr>
            <a:normAutofit fontScale="92500" lnSpcReduction="10000"/>
          </a:bodyPr>
          <a:lstStyle/>
          <a:p>
            <a:r>
              <a:rPr lang="en-US" dirty="0" smtClean="0"/>
              <a:t>Established: 1874</a:t>
            </a:r>
          </a:p>
          <a:p>
            <a:r>
              <a:rPr lang="en-US" dirty="0" smtClean="0"/>
              <a:t>Campuses: 4</a:t>
            </a:r>
          </a:p>
          <a:p>
            <a:r>
              <a:rPr lang="en-US" dirty="0" smtClean="0"/>
              <a:t>Faculties: 5</a:t>
            </a:r>
          </a:p>
          <a:p>
            <a:r>
              <a:rPr lang="en-US" dirty="0" smtClean="0"/>
              <a:t>Divisions: 3</a:t>
            </a:r>
          </a:p>
          <a:p>
            <a:r>
              <a:rPr lang="en-US" dirty="0" smtClean="0"/>
              <a:t>Students: 22,000</a:t>
            </a:r>
          </a:p>
          <a:p>
            <a:r>
              <a:rPr lang="en-US" dirty="0" smtClean="0"/>
              <a:t>Staff: 3,500 (</a:t>
            </a:r>
            <a:r>
              <a:rPr lang="en-US" dirty="0" err="1" smtClean="0"/>
              <a:t>excl</a:t>
            </a:r>
            <a:r>
              <a:rPr lang="en-US" dirty="0" smtClean="0"/>
              <a:t> casuals)</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540" b="12540"/>
          <a:stretch>
            <a:fillRect/>
          </a:stretch>
        </p:blipFill>
        <p:spPr/>
      </p:pic>
    </p:spTree>
    <p:extLst>
      <p:ext uri="{BB962C8B-B14F-4D97-AF65-F5344CB8AC3E}">
        <p14:creationId xmlns:p14="http://schemas.microsoft.com/office/powerpoint/2010/main" val="310897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Deep Dive</a:t>
            </a:r>
            <a:endParaRPr lang="en-US" dirty="0"/>
          </a:p>
        </p:txBody>
      </p:sp>
      <p:sp>
        <p:nvSpPr>
          <p:cNvPr id="3" name="Subtitle 2"/>
          <p:cNvSpPr>
            <a:spLocks noGrp="1"/>
          </p:cNvSpPr>
          <p:nvPr>
            <p:ph type="subTitle" idx="1"/>
          </p:nvPr>
        </p:nvSpPr>
        <p:spPr/>
        <p:txBody>
          <a:bodyPr/>
          <a:lstStyle/>
          <a:p>
            <a:r>
              <a:rPr lang="en-US" dirty="0" smtClean="0"/>
              <a:t>Account Code Amendment</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1605080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Code Amendments</a:t>
            </a:r>
            <a:endParaRPr lang="en-US" dirty="0"/>
          </a:p>
        </p:txBody>
      </p:sp>
      <p:sp>
        <p:nvSpPr>
          <p:cNvPr id="4" name="Content Placeholder 3"/>
          <p:cNvSpPr>
            <a:spLocks noGrp="1"/>
          </p:cNvSpPr>
          <p:nvPr>
            <p:ph sz="half" idx="2"/>
          </p:nvPr>
        </p:nvSpPr>
        <p:spPr>
          <a:xfrm>
            <a:off x="768096" y="2286000"/>
            <a:ext cx="7290054" cy="4023360"/>
          </a:xfrm>
        </p:spPr>
        <p:txBody>
          <a:bodyPr>
            <a:normAutofit/>
          </a:bodyPr>
          <a:lstStyle/>
          <a:p>
            <a:pPr lvl="1">
              <a:buFont typeface="Arial" panose="020B0604020202020204" pitchFamily="34" charset="0"/>
              <a:buChar char="•"/>
            </a:pPr>
            <a:r>
              <a:rPr lang="en-US" sz="2000" dirty="0" smtClean="0"/>
              <a:t>Initiated by any employee for employees within their HR department (driven by Job Data)</a:t>
            </a:r>
          </a:p>
          <a:p>
            <a:pPr lvl="1">
              <a:buFont typeface="Arial" panose="020B0604020202020204" pitchFamily="34" charset="0"/>
              <a:buChar char="•"/>
            </a:pPr>
            <a:r>
              <a:rPr lang="en-US" sz="2000" dirty="0" smtClean="0"/>
              <a:t>HR Management User List identifies positions (e.g. Faculty HR) who can request amendments for a defined area, such as faculty wide</a:t>
            </a:r>
          </a:p>
          <a:p>
            <a:pPr lvl="1">
              <a:buFont typeface="Arial" panose="020B0604020202020204" pitchFamily="34" charset="0"/>
              <a:buChar char="•"/>
            </a:pPr>
            <a:r>
              <a:rPr lang="en-US" sz="2000" dirty="0" smtClean="0"/>
              <a:t>Up to 5 way cost </a:t>
            </a:r>
            <a:r>
              <a:rPr lang="en-US" sz="2000" dirty="0" err="1" smtClean="0"/>
              <a:t>centre</a:t>
            </a:r>
            <a:r>
              <a:rPr lang="en-US" sz="2000" dirty="0" smtClean="0"/>
              <a:t> split can be requested</a:t>
            </a:r>
          </a:p>
          <a:p>
            <a:pPr lvl="1">
              <a:buFont typeface="Arial" panose="020B0604020202020204" pitchFamily="34" charset="0"/>
              <a:buChar char="•"/>
            </a:pPr>
            <a:r>
              <a:rPr lang="en-US" sz="2000" dirty="0" smtClean="0"/>
              <a:t>Fund, GL Department and Project Code are the only fields that can be modified</a:t>
            </a:r>
          </a:p>
          <a:p>
            <a:pPr lvl="1">
              <a:buFont typeface="Arial" panose="020B0604020202020204" pitchFamily="34" charset="0"/>
              <a:buChar char="•"/>
            </a:pPr>
            <a:r>
              <a:rPr lang="en-US" sz="2000" dirty="0" smtClean="0"/>
              <a:t>Effective date smarts around current open pay period start date, to stop any retrospective changes</a:t>
            </a:r>
          </a:p>
          <a:p>
            <a:pPr lvl="1">
              <a:buFont typeface="Arial" panose="020B0604020202020204" pitchFamily="34" charset="0"/>
              <a:buChar char="•"/>
            </a:pPr>
            <a:r>
              <a:rPr lang="en-US" sz="2000" dirty="0" smtClean="0"/>
              <a:t>Email notifications once integrated </a:t>
            </a:r>
          </a:p>
          <a:p>
            <a:pPr lvl="1">
              <a:buFont typeface="Arial" panose="020B0604020202020204" pitchFamily="34" charset="0"/>
              <a:buChar char="•"/>
            </a:pPr>
            <a:r>
              <a:rPr lang="en-US" sz="2000" dirty="0" smtClean="0"/>
              <a:t>CAPS (Casual System) links account code changes to the same </a:t>
            </a:r>
            <a:r>
              <a:rPr lang="en-US" sz="2000" dirty="0" err="1" smtClean="0"/>
              <a:t>eForm</a:t>
            </a:r>
            <a:endParaRPr lang="en-US" sz="2000" dirty="0" smtClean="0"/>
          </a:p>
          <a:p>
            <a:pPr lvl="1">
              <a:buFont typeface="Arial" panose="020B0604020202020204" pitchFamily="34" charset="0"/>
              <a:buChar char="•"/>
            </a:pPr>
            <a:endParaRPr lang="en-US" sz="2000" dirty="0"/>
          </a:p>
        </p:txBody>
      </p:sp>
      <p:sp>
        <p:nvSpPr>
          <p:cNvPr id="5" name="Footer Placeholder 4"/>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505441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742440"/>
            <a:ext cx="6047277" cy="5002584"/>
          </a:xfrm>
          <a:prstGeom prst="rect">
            <a:avLst/>
          </a:prstGeom>
        </p:spPr>
      </p:pic>
    </p:spTree>
    <p:extLst>
      <p:ext uri="{BB962C8B-B14F-4D97-AF65-F5344CB8AC3E}">
        <p14:creationId xmlns:p14="http://schemas.microsoft.com/office/powerpoint/2010/main" val="2220313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962457"/>
            <a:ext cx="7556158" cy="3906715"/>
          </a:xfrm>
          <a:prstGeom prst="rect">
            <a:avLst/>
          </a:prstGeom>
        </p:spPr>
      </p:pic>
    </p:spTree>
    <p:extLst>
      <p:ext uri="{BB962C8B-B14F-4D97-AF65-F5344CB8AC3E}">
        <p14:creationId xmlns:p14="http://schemas.microsoft.com/office/powerpoint/2010/main" val="507704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4" name="Picture 3"/>
          <p:cNvPicPr>
            <a:picLocks noChangeAspect="1"/>
          </p:cNvPicPr>
          <p:nvPr/>
        </p:nvPicPr>
        <p:blipFill>
          <a:blip r:embed="rId3"/>
          <a:stretch>
            <a:fillRect/>
          </a:stretch>
        </p:blipFill>
        <p:spPr>
          <a:xfrm>
            <a:off x="768096" y="2084832"/>
            <a:ext cx="6861948" cy="3797808"/>
          </a:xfrm>
          <a:prstGeom prst="rect">
            <a:avLst/>
          </a:prstGeom>
        </p:spPr>
      </p:pic>
    </p:spTree>
    <p:extLst>
      <p:ext uri="{BB962C8B-B14F-4D97-AF65-F5344CB8AC3E}">
        <p14:creationId xmlns:p14="http://schemas.microsoft.com/office/powerpoint/2010/main" val="4235504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2084832"/>
            <a:ext cx="5896936" cy="3299968"/>
          </a:xfrm>
          <a:prstGeom prst="rect">
            <a:avLst/>
          </a:prstGeom>
        </p:spPr>
      </p:pic>
    </p:spTree>
    <p:extLst>
      <p:ext uri="{BB962C8B-B14F-4D97-AF65-F5344CB8AC3E}">
        <p14:creationId xmlns:p14="http://schemas.microsoft.com/office/powerpoint/2010/main" val="271205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4" name="Picture 3"/>
          <p:cNvPicPr>
            <a:picLocks noChangeAspect="1"/>
          </p:cNvPicPr>
          <p:nvPr/>
        </p:nvPicPr>
        <p:blipFill>
          <a:blip r:embed="rId3"/>
          <a:stretch>
            <a:fillRect/>
          </a:stretch>
        </p:blipFill>
        <p:spPr>
          <a:xfrm>
            <a:off x="768096" y="1637109"/>
            <a:ext cx="5239040" cy="5107915"/>
          </a:xfrm>
          <a:prstGeom prst="rect">
            <a:avLst/>
          </a:prstGeom>
        </p:spPr>
      </p:pic>
    </p:spTree>
    <p:extLst>
      <p:ext uri="{BB962C8B-B14F-4D97-AF65-F5344CB8AC3E}">
        <p14:creationId xmlns:p14="http://schemas.microsoft.com/office/powerpoint/2010/main" val="3247070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658111"/>
            <a:ext cx="7217664" cy="4670253"/>
          </a:xfrm>
          <a:prstGeom prst="rect">
            <a:avLst/>
          </a:prstGeom>
        </p:spPr>
      </p:pic>
    </p:spTree>
    <p:extLst>
      <p:ext uri="{BB962C8B-B14F-4D97-AF65-F5344CB8AC3E}">
        <p14:creationId xmlns:p14="http://schemas.microsoft.com/office/powerpoint/2010/main" val="3415610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4" name="Picture 3"/>
          <p:cNvPicPr>
            <a:picLocks noChangeAspect="1"/>
          </p:cNvPicPr>
          <p:nvPr/>
        </p:nvPicPr>
        <p:blipFill>
          <a:blip r:embed="rId3"/>
          <a:stretch>
            <a:fillRect/>
          </a:stretch>
        </p:blipFill>
        <p:spPr>
          <a:xfrm>
            <a:off x="314960" y="2241778"/>
            <a:ext cx="8656320" cy="2128604"/>
          </a:xfrm>
          <a:prstGeom prst="rect">
            <a:avLst/>
          </a:prstGeom>
        </p:spPr>
      </p:pic>
    </p:spTree>
    <p:extLst>
      <p:ext uri="{BB962C8B-B14F-4D97-AF65-F5344CB8AC3E}">
        <p14:creationId xmlns:p14="http://schemas.microsoft.com/office/powerpoint/2010/main" val="2662433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623964"/>
            <a:ext cx="5288572" cy="5121060"/>
          </a:xfrm>
          <a:prstGeom prst="rect">
            <a:avLst/>
          </a:prstGeom>
        </p:spPr>
      </p:pic>
    </p:spTree>
    <p:extLst>
      <p:ext uri="{BB962C8B-B14F-4D97-AF65-F5344CB8AC3E}">
        <p14:creationId xmlns:p14="http://schemas.microsoft.com/office/powerpoint/2010/main" val="81971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&amp; ORACLE</a:t>
            </a:r>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a:xfrm>
            <a:off x="6457950" y="4960138"/>
            <a:ext cx="2471446" cy="1463040"/>
          </a:xfrm>
        </p:spPr>
        <p:txBody>
          <a:bodyPr>
            <a:normAutofit fontScale="92500" lnSpcReduction="20000"/>
          </a:bodyPr>
          <a:lstStyle/>
          <a:p>
            <a:r>
              <a:rPr lang="en-US" dirty="0" smtClean="0"/>
              <a:t>HCM, Campus &amp; Finance</a:t>
            </a:r>
          </a:p>
          <a:p>
            <a:r>
              <a:rPr lang="en-US" dirty="0" smtClean="0"/>
              <a:t>PeopleSoft HCM 9.2</a:t>
            </a:r>
          </a:p>
          <a:p>
            <a:r>
              <a:rPr lang="en-US" dirty="0" err="1" smtClean="0"/>
              <a:t>PeopleTools</a:t>
            </a:r>
            <a:r>
              <a:rPr lang="en-US" dirty="0" smtClean="0"/>
              <a:t> 8.55, PUM #27</a:t>
            </a:r>
          </a:p>
          <a:p>
            <a:r>
              <a:rPr lang="en-US" dirty="0" smtClean="0"/>
              <a:t>GP, Time &amp; </a:t>
            </a:r>
            <a:r>
              <a:rPr lang="en-US" dirty="0" err="1" smtClean="0"/>
              <a:t>Labour</a:t>
            </a:r>
            <a:r>
              <a:rPr lang="en-US" dirty="0" smtClean="0"/>
              <a:t>, Profile </a:t>
            </a:r>
            <a:r>
              <a:rPr lang="en-US" dirty="0" err="1" smtClean="0"/>
              <a:t>Mgmt</a:t>
            </a:r>
            <a:r>
              <a:rPr lang="en-US" dirty="0" smtClean="0"/>
              <a:t>, Partial Position </a:t>
            </a:r>
            <a:r>
              <a:rPr lang="en-US" dirty="0" err="1" smtClean="0"/>
              <a:t>Mgmt</a:t>
            </a:r>
            <a:r>
              <a:rPr lang="en-US" dirty="0" smtClean="0"/>
              <a:t>, Contract Admin, Training Admin</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3348978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4" name="Picture 3"/>
          <p:cNvPicPr>
            <a:picLocks noChangeAspect="1"/>
          </p:cNvPicPr>
          <p:nvPr/>
        </p:nvPicPr>
        <p:blipFill>
          <a:blip r:embed="rId3"/>
          <a:stretch>
            <a:fillRect/>
          </a:stretch>
        </p:blipFill>
        <p:spPr>
          <a:xfrm>
            <a:off x="768096" y="1822259"/>
            <a:ext cx="6736664" cy="4412362"/>
          </a:xfrm>
          <a:prstGeom prst="rect">
            <a:avLst/>
          </a:prstGeom>
        </p:spPr>
      </p:pic>
    </p:spTree>
    <p:extLst>
      <p:ext uri="{BB962C8B-B14F-4D97-AF65-F5344CB8AC3E}">
        <p14:creationId xmlns:p14="http://schemas.microsoft.com/office/powerpoint/2010/main" val="2502617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539240"/>
            <a:ext cx="7450541" cy="4931464"/>
          </a:xfrm>
          <a:prstGeom prst="rect">
            <a:avLst/>
          </a:prstGeom>
        </p:spPr>
      </p:pic>
    </p:spTree>
    <p:extLst>
      <p:ext uri="{BB962C8B-B14F-4D97-AF65-F5344CB8AC3E}">
        <p14:creationId xmlns:p14="http://schemas.microsoft.com/office/powerpoint/2010/main" val="3073985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2084832"/>
            <a:ext cx="7605419" cy="4038950"/>
          </a:xfrm>
          <a:prstGeom prst="rect">
            <a:avLst/>
          </a:prstGeom>
        </p:spPr>
      </p:pic>
    </p:spTree>
    <p:extLst>
      <p:ext uri="{BB962C8B-B14F-4D97-AF65-F5344CB8AC3E}">
        <p14:creationId xmlns:p14="http://schemas.microsoft.com/office/powerpoint/2010/main" val="544028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stretch>
            <a:fillRect/>
          </a:stretch>
        </p:blipFill>
        <p:spPr>
          <a:xfrm>
            <a:off x="768096" y="1562999"/>
            <a:ext cx="7613040" cy="4907705"/>
          </a:xfrm>
          <a:prstGeom prst="rect">
            <a:avLst/>
          </a:prstGeom>
        </p:spPr>
      </p:pic>
    </p:spTree>
    <p:extLst>
      <p:ext uri="{BB962C8B-B14F-4D97-AF65-F5344CB8AC3E}">
        <p14:creationId xmlns:p14="http://schemas.microsoft.com/office/powerpoint/2010/main" val="3005560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258060"/>
            <a:ext cx="2794000" cy="3131206"/>
          </a:xfrm>
          <a:prstGeom prst="rect">
            <a:avLst/>
          </a:prstGeom>
        </p:spPr>
      </p:pic>
    </p:spTree>
    <p:extLst>
      <p:ext uri="{BB962C8B-B14F-4D97-AF65-F5344CB8AC3E}">
        <p14:creationId xmlns:p14="http://schemas.microsoft.com/office/powerpoint/2010/main" val="2595643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Learnings</a:t>
            </a:r>
            <a:endParaRPr lang="en-US" dirty="0"/>
          </a:p>
        </p:txBody>
      </p:sp>
      <p:sp>
        <p:nvSpPr>
          <p:cNvPr id="3" name="Subtitle 2"/>
          <p:cNvSpPr>
            <a:spLocks noGrp="1"/>
          </p:cNvSpPr>
          <p:nvPr>
            <p:ph type="subTitle" idx="1"/>
          </p:nvPr>
        </p:nvSpPr>
        <p:spPr/>
        <p:txBody>
          <a:bodyPr/>
          <a:lstStyle/>
          <a:p>
            <a:r>
              <a:rPr lang="en-US" dirty="0"/>
              <a:t>SHORT DESCRIPTION</a:t>
            </a:r>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1534613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Learnings</a:t>
            </a:r>
            <a:endParaRPr lang="en-US" dirty="0"/>
          </a:p>
        </p:txBody>
      </p:sp>
      <p:sp>
        <p:nvSpPr>
          <p:cNvPr id="4" name="Content Placeholder 3"/>
          <p:cNvSpPr>
            <a:spLocks noGrp="1"/>
          </p:cNvSpPr>
          <p:nvPr>
            <p:ph sz="half" idx="2"/>
          </p:nvPr>
        </p:nvSpPr>
        <p:spPr>
          <a:xfrm>
            <a:off x="768096" y="2286000"/>
            <a:ext cx="7290054" cy="4023360"/>
          </a:xfrm>
        </p:spPr>
        <p:txBody>
          <a:bodyPr>
            <a:normAutofit/>
          </a:bodyPr>
          <a:lstStyle/>
          <a:p>
            <a:pPr lvl="1">
              <a:buFont typeface="Arial" panose="020B0604020202020204" pitchFamily="34" charset="0"/>
              <a:buChar char="•"/>
            </a:pPr>
            <a:r>
              <a:rPr lang="en-US" sz="2000" dirty="0" smtClean="0"/>
              <a:t>KISS (Keep it Simple Stupid!)</a:t>
            </a:r>
          </a:p>
          <a:p>
            <a:pPr lvl="1">
              <a:buFont typeface="Arial" panose="020B0604020202020204" pitchFamily="34" charset="0"/>
              <a:buChar char="•"/>
            </a:pPr>
            <a:r>
              <a:rPr lang="en-US" sz="2000" dirty="0" smtClean="0"/>
              <a:t>Bronze v’s Silver v’s Gold v’s Platinum</a:t>
            </a:r>
          </a:p>
          <a:p>
            <a:pPr lvl="1">
              <a:buFont typeface="Arial" panose="020B0604020202020204" pitchFamily="34" charset="0"/>
              <a:buChar char="•"/>
            </a:pPr>
            <a:r>
              <a:rPr lang="en-US" sz="2000" dirty="0" smtClean="0"/>
              <a:t>Support Staff re-levelling</a:t>
            </a:r>
          </a:p>
          <a:p>
            <a:pPr lvl="1">
              <a:buFont typeface="Arial" panose="020B0604020202020204" pitchFamily="34" charset="0"/>
              <a:buChar char="•"/>
            </a:pPr>
            <a:r>
              <a:rPr lang="en-US" sz="2000" dirty="0" smtClean="0"/>
              <a:t>Underestimation of project impacts on HR operational staff</a:t>
            </a:r>
          </a:p>
          <a:p>
            <a:pPr lvl="1">
              <a:buFont typeface="Arial" panose="020B0604020202020204" pitchFamily="34" charset="0"/>
              <a:buChar char="•"/>
            </a:pPr>
            <a:r>
              <a:rPr lang="en-US" sz="2000" dirty="0" smtClean="0"/>
              <a:t>Cost Benefit Analysis </a:t>
            </a:r>
          </a:p>
          <a:p>
            <a:pPr lvl="1">
              <a:buFont typeface="Arial" panose="020B0604020202020204" pitchFamily="34" charset="0"/>
              <a:buChar char="•"/>
            </a:pPr>
            <a:r>
              <a:rPr lang="en-US" sz="2000" dirty="0" smtClean="0"/>
              <a:t>Product / Business Owner level of involvement</a:t>
            </a:r>
          </a:p>
          <a:p>
            <a:pPr lvl="1">
              <a:buFont typeface="Arial" panose="020B0604020202020204" pitchFamily="34" charset="0"/>
              <a:buChar char="•"/>
            </a:pPr>
            <a:endParaRPr lang="en-US" sz="2000" dirty="0" smtClean="0"/>
          </a:p>
          <a:p>
            <a:pPr lvl="1">
              <a:buFont typeface="Arial" panose="020B0604020202020204" pitchFamily="34" charset="0"/>
              <a:buChar char="•"/>
            </a:pPr>
            <a:endParaRPr lang="en-US" sz="2000" dirty="0"/>
          </a:p>
        </p:txBody>
      </p:sp>
      <p:sp>
        <p:nvSpPr>
          <p:cNvPr id="5" name="Footer Placeholder 4"/>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2828787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5" name="Footer Placeholder 4"/>
          <p:cNvSpPr>
            <a:spLocks noGrp="1"/>
          </p:cNvSpPr>
          <p:nvPr>
            <p:ph type="ftr" sz="quarter" idx="11"/>
          </p:nvPr>
        </p:nvSpPr>
        <p:spPr/>
        <p:txBody>
          <a:bodyPr/>
          <a:lstStyle/>
          <a:p>
            <a:r>
              <a:rPr lang="en-US" smtClean="0"/>
              <a:t>ADU 9-11 November 2016</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258060"/>
            <a:ext cx="2794000" cy="3131206"/>
          </a:xfrm>
          <a:prstGeom prst="rect">
            <a:avLst/>
          </a:prstGeom>
        </p:spPr>
      </p:pic>
    </p:spTree>
    <p:extLst>
      <p:ext uri="{BB962C8B-B14F-4D97-AF65-F5344CB8AC3E}">
        <p14:creationId xmlns:p14="http://schemas.microsoft.com/office/powerpoint/2010/main" val="3951370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Jane </a:t>
            </a:r>
            <a:r>
              <a:rPr lang="en-US" dirty="0" smtClean="0"/>
              <a:t>Smart-Foster</a:t>
            </a:r>
            <a:endParaRPr lang="en-US" dirty="0"/>
          </a:p>
        </p:txBody>
      </p:sp>
      <p:sp>
        <p:nvSpPr>
          <p:cNvPr id="4" name="Content Placeholder 3"/>
          <p:cNvSpPr>
            <a:spLocks noGrp="1"/>
          </p:cNvSpPr>
          <p:nvPr>
            <p:ph sz="half" idx="2"/>
          </p:nvPr>
        </p:nvSpPr>
        <p:spPr>
          <a:xfrm>
            <a:off x="768096" y="2967788"/>
            <a:ext cx="3566160" cy="1446168"/>
          </a:xfrm>
        </p:spPr>
        <p:txBody>
          <a:bodyPr>
            <a:normAutofit fontScale="85000" lnSpcReduction="10000"/>
          </a:bodyPr>
          <a:lstStyle/>
          <a:p>
            <a:r>
              <a:rPr lang="en-US" dirty="0" smtClean="0"/>
              <a:t>Interim Associate Director, HR Shared Services</a:t>
            </a:r>
            <a:endParaRPr lang="en-US" dirty="0"/>
          </a:p>
          <a:p>
            <a:r>
              <a:rPr lang="en-US" dirty="0"/>
              <a:t>University of Adelaide</a:t>
            </a:r>
          </a:p>
          <a:p>
            <a:r>
              <a:rPr lang="en-US" dirty="0"/>
              <a:t>jane.smart-foster@adelaide.edu.eu</a:t>
            </a:r>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2898579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335" y="4887602"/>
            <a:ext cx="2642532" cy="794710"/>
          </a:xfrm>
        </p:spPr>
        <p:txBody>
          <a:bodyPr/>
          <a:lstStyle/>
          <a:p>
            <a:r>
              <a:rPr lang="en-US" dirty="0"/>
              <a:t>THANK YOU!</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3" name="Footer Placeholder 2"/>
          <p:cNvSpPr>
            <a:spLocks noGrp="1"/>
          </p:cNvSpPr>
          <p:nvPr>
            <p:ph type="ftr" sz="quarter" idx="11"/>
          </p:nvPr>
        </p:nvSpPr>
        <p:spPr/>
        <p:txBody>
          <a:bodyPr/>
          <a:lstStyle/>
          <a:p>
            <a:r>
              <a:rPr lang="en-US" dirty="0"/>
              <a:t>ADU 7-9 November 2018</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6867" y="5136513"/>
            <a:ext cx="1706875" cy="1280157"/>
          </a:xfrm>
          <a:prstGeom prst="rect">
            <a:avLst/>
          </a:prstGeom>
        </p:spPr>
      </p:pic>
      <p:pic>
        <p:nvPicPr>
          <p:cNvPr id="11" name="Picture Placeholder 10">
            <a:extLst>
              <a:ext uri="{FF2B5EF4-FFF2-40B4-BE49-F238E27FC236}">
                <a16:creationId xmlns:a16="http://schemas.microsoft.com/office/drawing/2014/main" xmlns="" id="{03A33016-6691-4662-934A-86B243320493}"/>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t="6178" b="6178"/>
          <a:stretch>
            <a:fillRect/>
          </a:stretch>
        </p:blipFill>
        <p:spPr/>
      </p:pic>
      <p:pic>
        <p:nvPicPr>
          <p:cNvPr id="12" name="Picture 11">
            <a:extLst>
              <a:ext uri="{FF2B5EF4-FFF2-40B4-BE49-F238E27FC236}">
                <a16:creationId xmlns:a16="http://schemas.microsoft.com/office/drawing/2014/main" xmlns="" id="{31B331F4-431F-47CE-AA7A-448F011A3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 y="4794495"/>
            <a:ext cx="1781119" cy="1776878"/>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err="1" smtClean="0"/>
              <a:t>UoA</a:t>
            </a:r>
            <a:r>
              <a:rPr lang="en-US" dirty="0" smtClean="0"/>
              <a:t> </a:t>
            </a:r>
            <a:r>
              <a:rPr lang="en-US" dirty="0" err="1" smtClean="0"/>
              <a:t>eForm</a:t>
            </a:r>
            <a:r>
              <a:rPr lang="en-US" dirty="0" smtClean="0"/>
              <a:t> Journey to date and beyond</a:t>
            </a:r>
            <a:endParaRPr lang="en-US" dirty="0"/>
          </a:p>
          <a:p>
            <a:pPr marL="457200" indent="-457200">
              <a:buFont typeface="+mj-lt"/>
              <a:buAutoNum type="arabicPeriod"/>
            </a:pPr>
            <a:r>
              <a:rPr lang="en-US" dirty="0" smtClean="0"/>
              <a:t>Our Last Hurrah – Voluntary Flexible Work Arrangements </a:t>
            </a:r>
            <a:r>
              <a:rPr lang="en-US" dirty="0" err="1" smtClean="0"/>
              <a:t>eForm</a:t>
            </a:r>
            <a:endParaRPr lang="en-US" dirty="0" smtClean="0"/>
          </a:p>
          <a:p>
            <a:pPr marL="457200" indent="-457200">
              <a:buFont typeface="+mj-lt"/>
              <a:buAutoNum type="arabicPeriod"/>
            </a:pPr>
            <a:r>
              <a:rPr lang="en-US" dirty="0" smtClean="0"/>
              <a:t>Deep Dive – Account Code Amendment </a:t>
            </a:r>
            <a:r>
              <a:rPr lang="en-US" dirty="0" err="1" smtClean="0"/>
              <a:t>eForm</a:t>
            </a:r>
            <a:endParaRPr lang="en-US" dirty="0" smtClean="0"/>
          </a:p>
          <a:p>
            <a:pPr marL="457200" indent="-457200">
              <a:buFont typeface="+mj-lt"/>
              <a:buAutoNum type="arabicPeriod"/>
            </a:pPr>
            <a:r>
              <a:rPr lang="en-US" dirty="0" smtClean="0"/>
              <a:t>Key Learnings</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569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Uoa</a:t>
            </a:r>
            <a:r>
              <a:rPr lang="en-US" dirty="0" smtClean="0"/>
              <a:t> </a:t>
            </a:r>
            <a:r>
              <a:rPr lang="en-US" dirty="0" err="1" smtClean="0"/>
              <a:t>eForm</a:t>
            </a:r>
            <a:r>
              <a:rPr lang="en-US" dirty="0" smtClean="0"/>
              <a:t> Journey</a:t>
            </a:r>
            <a:endParaRPr lang="en-US" dirty="0"/>
          </a:p>
        </p:txBody>
      </p:sp>
      <p:sp>
        <p:nvSpPr>
          <p:cNvPr id="3" name="Subtitle 2"/>
          <p:cNvSpPr>
            <a:spLocks noGrp="1"/>
          </p:cNvSpPr>
          <p:nvPr>
            <p:ph type="subTitle" idx="1"/>
          </p:nvPr>
        </p:nvSpPr>
        <p:spPr/>
        <p:txBody>
          <a:bodyPr/>
          <a:lstStyle/>
          <a:p>
            <a:r>
              <a:rPr lang="en-US" dirty="0" smtClean="0"/>
              <a:t>From GT to PeopleSoft</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411475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Uoa</a:t>
            </a:r>
            <a:r>
              <a:rPr lang="en-US" dirty="0" smtClean="0"/>
              <a:t> </a:t>
            </a:r>
            <a:r>
              <a:rPr lang="en-US" dirty="0" err="1" smtClean="0"/>
              <a:t>eForm</a:t>
            </a:r>
            <a:r>
              <a:rPr lang="en-US" dirty="0" smtClean="0"/>
              <a:t> Journey</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510921573"/>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4067876" y="4076632"/>
            <a:ext cx="402272" cy="402272"/>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11" name="Straight Connector 10"/>
          <p:cNvCxnSpPr/>
          <p:nvPr/>
        </p:nvCxnSpPr>
        <p:spPr>
          <a:xfrm>
            <a:off x="6167535" y="2369976"/>
            <a:ext cx="37322" cy="3825551"/>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6326149" y="2715209"/>
            <a:ext cx="951723" cy="1169551"/>
          </a:xfrm>
          <a:prstGeom prst="rect">
            <a:avLst/>
          </a:prstGeom>
          <a:noFill/>
        </p:spPr>
        <p:txBody>
          <a:bodyPr wrap="square" rtlCol="0">
            <a:spAutoFit/>
          </a:bodyPr>
          <a:lstStyle/>
          <a:p>
            <a:pPr lvl="0" algn="ctr"/>
            <a:r>
              <a:rPr lang="en-AU" sz="1400" dirty="0" smtClean="0"/>
              <a:t>June 2018 First PeopleSoft Form</a:t>
            </a:r>
            <a:br>
              <a:rPr lang="en-AU" sz="1400" dirty="0" smtClean="0"/>
            </a:br>
            <a:r>
              <a:rPr lang="en-AU" sz="1400" dirty="0" smtClean="0"/>
              <a:t>CAPS</a:t>
            </a:r>
            <a:endParaRPr lang="en-AU" sz="1400" dirty="0"/>
          </a:p>
        </p:txBody>
      </p:sp>
      <p:sp>
        <p:nvSpPr>
          <p:cNvPr id="13" name="Oval 12"/>
          <p:cNvSpPr/>
          <p:nvPr/>
        </p:nvSpPr>
        <p:spPr>
          <a:xfrm>
            <a:off x="5531999" y="4076632"/>
            <a:ext cx="402272" cy="402272"/>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TextBox 13"/>
          <p:cNvSpPr txBox="1"/>
          <p:nvPr/>
        </p:nvSpPr>
        <p:spPr>
          <a:xfrm>
            <a:off x="5383762" y="3127470"/>
            <a:ext cx="755785" cy="738664"/>
          </a:xfrm>
          <a:prstGeom prst="rect">
            <a:avLst/>
          </a:prstGeom>
          <a:noFill/>
        </p:spPr>
        <p:txBody>
          <a:bodyPr wrap="square" rtlCol="0">
            <a:spAutoFit/>
          </a:bodyPr>
          <a:lstStyle/>
          <a:p>
            <a:pPr algn="ctr"/>
            <a:r>
              <a:rPr lang="en-AU" sz="1400" dirty="0" smtClean="0"/>
              <a:t>January 2018 VFWA</a:t>
            </a:r>
            <a:endParaRPr lang="en-AU" sz="1400" dirty="0"/>
          </a:p>
        </p:txBody>
      </p:sp>
    </p:spTree>
    <p:extLst>
      <p:ext uri="{BB962C8B-B14F-4D97-AF65-F5344CB8AC3E}">
        <p14:creationId xmlns:p14="http://schemas.microsoft.com/office/powerpoint/2010/main" val="228597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Our Last Hurrah</a:t>
            </a:r>
            <a:endParaRPr lang="en-US" dirty="0"/>
          </a:p>
        </p:txBody>
      </p:sp>
      <p:sp>
        <p:nvSpPr>
          <p:cNvPr id="3" name="Subtitle 2"/>
          <p:cNvSpPr>
            <a:spLocks noGrp="1"/>
          </p:cNvSpPr>
          <p:nvPr>
            <p:ph type="subTitle" idx="1"/>
          </p:nvPr>
        </p:nvSpPr>
        <p:spPr/>
        <p:txBody>
          <a:bodyPr/>
          <a:lstStyle/>
          <a:p>
            <a:r>
              <a:rPr lang="en-US" dirty="0" smtClean="0"/>
              <a:t>VFWA </a:t>
            </a:r>
            <a:r>
              <a:rPr lang="en-US" dirty="0" err="1" smtClean="0"/>
              <a:t>eForm</a:t>
            </a:r>
            <a:r>
              <a:rPr lang="en-US" dirty="0" smtClean="0"/>
              <a:t> – the last GT </a:t>
            </a:r>
            <a:r>
              <a:rPr lang="en-US" dirty="0" err="1" smtClean="0"/>
              <a:t>eForm</a:t>
            </a:r>
            <a:r>
              <a:rPr lang="en-US" dirty="0" smtClean="0"/>
              <a:t> at </a:t>
            </a:r>
            <a:r>
              <a:rPr lang="en-US" dirty="0" err="1" smtClean="0"/>
              <a:t>UoA</a:t>
            </a: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348794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VFWA Scope</a:t>
            </a:r>
            <a:endParaRPr lang="en-US" dirty="0"/>
          </a:p>
        </p:txBody>
      </p:sp>
      <p:sp>
        <p:nvSpPr>
          <p:cNvPr id="4" name="Content Placeholder 3"/>
          <p:cNvSpPr>
            <a:spLocks noGrp="1"/>
          </p:cNvSpPr>
          <p:nvPr>
            <p:ph sz="half" idx="2"/>
          </p:nvPr>
        </p:nvSpPr>
        <p:spPr>
          <a:xfrm>
            <a:off x="768096" y="2286000"/>
            <a:ext cx="7290054" cy="4023360"/>
          </a:xfrm>
        </p:spPr>
        <p:txBody>
          <a:bodyPr>
            <a:normAutofit lnSpcReduction="10000"/>
          </a:bodyPr>
          <a:lstStyle/>
          <a:p>
            <a:pPr>
              <a:buFont typeface="Arial" panose="020B0604020202020204" pitchFamily="34" charset="0"/>
              <a:buChar char="•"/>
            </a:pPr>
            <a:r>
              <a:rPr lang="en-US" sz="2400" dirty="0" smtClean="0"/>
              <a:t> Full workflow automation of:</a:t>
            </a:r>
          </a:p>
          <a:p>
            <a:pPr lvl="1">
              <a:buFont typeface="Arial" panose="020B0604020202020204" pitchFamily="34" charset="0"/>
              <a:buChar char="•"/>
            </a:pPr>
            <a:r>
              <a:rPr lang="en-US" sz="2000" dirty="0" smtClean="0"/>
              <a:t>Temporary Reduction in Employment Fraction</a:t>
            </a:r>
          </a:p>
          <a:p>
            <a:pPr lvl="1">
              <a:buFont typeface="Arial" panose="020B0604020202020204" pitchFamily="34" charset="0"/>
              <a:buChar char="•"/>
            </a:pPr>
            <a:r>
              <a:rPr lang="en-US" sz="2000" dirty="0" smtClean="0"/>
              <a:t>Compressed Weeks</a:t>
            </a:r>
          </a:p>
          <a:p>
            <a:pPr lvl="1">
              <a:buFont typeface="Arial" panose="020B0604020202020204" pitchFamily="34" charset="0"/>
              <a:buChar char="•"/>
            </a:pPr>
            <a:r>
              <a:rPr lang="en-US" sz="2000" dirty="0" smtClean="0"/>
              <a:t>Purchased Leave</a:t>
            </a:r>
          </a:p>
          <a:p>
            <a:pPr lvl="1">
              <a:buFont typeface="Arial" panose="020B0604020202020204" pitchFamily="34" charset="0"/>
              <a:buChar char="•"/>
            </a:pPr>
            <a:r>
              <a:rPr lang="en-US" sz="2000" dirty="0" smtClean="0"/>
              <a:t>Change in Work Pattern</a:t>
            </a:r>
            <a:endParaRPr lang="en-US" dirty="0"/>
          </a:p>
          <a:p>
            <a:pPr>
              <a:buFont typeface="Arial" panose="020B0604020202020204" pitchFamily="34" charset="0"/>
              <a:buChar char="•"/>
            </a:pPr>
            <a:r>
              <a:rPr lang="en-US" dirty="0" smtClean="0"/>
              <a:t>  </a:t>
            </a:r>
            <a:r>
              <a:rPr lang="en-US" sz="2400" dirty="0" smtClean="0"/>
              <a:t>Integration</a:t>
            </a:r>
            <a:r>
              <a:rPr lang="en-US" dirty="0" smtClean="0"/>
              <a:t> </a:t>
            </a:r>
            <a:r>
              <a:rPr lang="en-US" sz="2400" dirty="0" smtClean="0"/>
              <a:t>into:</a:t>
            </a:r>
          </a:p>
          <a:p>
            <a:pPr lvl="1">
              <a:buFont typeface="Arial" panose="020B0604020202020204" pitchFamily="34" charset="0"/>
              <a:buChar char="•"/>
            </a:pPr>
            <a:r>
              <a:rPr lang="en-US" sz="2000" dirty="0" smtClean="0"/>
              <a:t>Job Data</a:t>
            </a:r>
          </a:p>
          <a:p>
            <a:pPr lvl="1">
              <a:buFont typeface="Arial" panose="020B0604020202020204" pitchFamily="34" charset="0"/>
              <a:buChar char="•"/>
            </a:pPr>
            <a:r>
              <a:rPr lang="en-US" sz="2000" dirty="0" smtClean="0"/>
              <a:t>Work Schedule</a:t>
            </a:r>
          </a:p>
          <a:p>
            <a:pPr>
              <a:buFont typeface="Arial" panose="020B0604020202020204" pitchFamily="34" charset="0"/>
              <a:buChar char="•"/>
            </a:pPr>
            <a:r>
              <a:rPr lang="en-US" sz="2400" dirty="0" smtClean="0"/>
              <a:t> View an existing VFWA request</a:t>
            </a:r>
          </a:p>
          <a:p>
            <a:pPr>
              <a:buFont typeface="Arial" panose="020B0604020202020204" pitchFamily="34" charset="0"/>
              <a:buChar char="•"/>
            </a:pPr>
            <a:r>
              <a:rPr lang="en-US" sz="2400" dirty="0"/>
              <a:t> </a:t>
            </a:r>
            <a:r>
              <a:rPr lang="en-US" sz="2400" dirty="0" smtClean="0"/>
              <a:t>End an existing VFWA request early</a:t>
            </a:r>
            <a:endParaRPr lang="en-US" sz="2400" dirty="0"/>
          </a:p>
          <a:p>
            <a:pPr lvl="1">
              <a:buFont typeface="Arial" panose="020B0604020202020204" pitchFamily="34" charset="0"/>
              <a:buChar char="•"/>
            </a:pPr>
            <a:endParaRPr lang="en-US" sz="2000" dirty="0" smtClean="0"/>
          </a:p>
          <a:p>
            <a:pPr lvl="1">
              <a:buFont typeface="Arial" panose="020B0604020202020204" pitchFamily="34" charset="0"/>
              <a:buChar char="•"/>
            </a:pPr>
            <a:endParaRPr lang="en-US" sz="2000" dirty="0"/>
          </a:p>
        </p:txBody>
      </p:sp>
      <p:sp>
        <p:nvSpPr>
          <p:cNvPr id="5" name="Footer Placeholder 4"/>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21142396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7154</TotalTime>
  <Words>1296</Words>
  <Application>Microsoft Office PowerPoint</Application>
  <PresentationFormat>On-screen Show (4:3)</PresentationFormat>
  <Paragraphs>251</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Tw Cen MT</vt:lpstr>
      <vt:lpstr>Tw Cen MT Condensed</vt:lpstr>
      <vt:lpstr>Wingdings 3</vt:lpstr>
      <vt:lpstr>Integral</vt:lpstr>
      <vt:lpstr>UoA eForm Journey</vt:lpstr>
      <vt:lpstr>presenters</vt:lpstr>
      <vt:lpstr>The University of adelaide</vt:lpstr>
      <vt:lpstr>ORGANIZATION &amp; ORACLE</vt:lpstr>
      <vt:lpstr>Overview</vt:lpstr>
      <vt:lpstr>Uoa eForm Journey</vt:lpstr>
      <vt:lpstr>Uoa eForm Journey</vt:lpstr>
      <vt:lpstr>Our Last Hurrah</vt:lpstr>
      <vt:lpstr>VFWA Scope</vt:lpstr>
      <vt:lpstr>VFWA benefits</vt:lpstr>
      <vt:lpstr>Demonstration</vt:lpstr>
      <vt:lpstr>Demonstration</vt:lpstr>
      <vt:lpstr>Demonstration</vt:lpstr>
      <vt:lpstr>Demonstration</vt:lpstr>
      <vt:lpstr>Demonstration</vt:lpstr>
      <vt:lpstr>Demonstration</vt:lpstr>
      <vt:lpstr>Demonstration</vt:lpstr>
      <vt:lpstr>Demonstration</vt:lpstr>
      <vt:lpstr>Demonstration</vt:lpstr>
      <vt:lpstr>Demonstration</vt:lpstr>
      <vt:lpstr>Demonstration</vt:lpstr>
      <vt:lpstr>Demonstration</vt:lpstr>
      <vt:lpstr>Demonstration</vt:lpstr>
      <vt:lpstr>Demonstration</vt:lpstr>
      <vt:lpstr>Demonstration</vt:lpstr>
      <vt:lpstr>Demonstration</vt:lpstr>
      <vt:lpstr>Demonstration</vt:lpstr>
      <vt:lpstr>Demonstration</vt:lpstr>
      <vt:lpstr>Questions?</vt:lpstr>
      <vt:lpstr>Deep Dive</vt:lpstr>
      <vt:lpstr>Account Code Amendments</vt:lpstr>
      <vt:lpstr>Demonstration</vt:lpstr>
      <vt:lpstr>Demonstration</vt:lpstr>
      <vt:lpstr>Demonstration</vt:lpstr>
      <vt:lpstr>Demonstration</vt:lpstr>
      <vt:lpstr>Demonstration</vt:lpstr>
      <vt:lpstr>Demonstration</vt:lpstr>
      <vt:lpstr>Demonstration</vt:lpstr>
      <vt:lpstr>Demonstration</vt:lpstr>
      <vt:lpstr>Demonstration</vt:lpstr>
      <vt:lpstr>Demonstration</vt:lpstr>
      <vt:lpstr>Demonstration</vt:lpstr>
      <vt:lpstr>Demonstration</vt:lpstr>
      <vt:lpstr>Questions?</vt:lpstr>
      <vt:lpstr>Key Learnings</vt:lpstr>
      <vt:lpstr>Key Learnings</vt:lpstr>
      <vt:lpstr>Questions?</vt:lpstr>
      <vt:lpstr>presenters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Jane Smart-Foster</cp:lastModifiedBy>
  <cp:revision>72</cp:revision>
  <cp:lastPrinted>2018-10-31T00:26:39Z</cp:lastPrinted>
  <dcterms:created xsi:type="dcterms:W3CDTF">2015-09-02T14:36:24Z</dcterms:created>
  <dcterms:modified xsi:type="dcterms:W3CDTF">2018-10-31T00:40:36Z</dcterms:modified>
</cp:coreProperties>
</file>