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60"/>
  </p:notesMasterIdLst>
  <p:sldIdLst>
    <p:sldId id="259" r:id="rId2"/>
    <p:sldId id="310" r:id="rId3"/>
    <p:sldId id="269" r:id="rId4"/>
    <p:sldId id="286" r:id="rId5"/>
    <p:sldId id="288" r:id="rId6"/>
    <p:sldId id="287" r:id="rId7"/>
    <p:sldId id="268" r:id="rId8"/>
    <p:sldId id="261" r:id="rId9"/>
    <p:sldId id="262" r:id="rId10"/>
    <p:sldId id="266" r:id="rId11"/>
    <p:sldId id="263" r:id="rId12"/>
    <p:sldId id="270" r:id="rId13"/>
    <p:sldId id="315" r:id="rId14"/>
    <p:sldId id="329" r:id="rId15"/>
    <p:sldId id="306" r:id="rId16"/>
    <p:sldId id="307" r:id="rId17"/>
    <p:sldId id="314" r:id="rId18"/>
    <p:sldId id="308" r:id="rId19"/>
    <p:sldId id="289" r:id="rId20"/>
    <p:sldId id="299" r:id="rId21"/>
    <p:sldId id="290" r:id="rId22"/>
    <p:sldId id="295" r:id="rId23"/>
    <p:sldId id="291" r:id="rId24"/>
    <p:sldId id="292" r:id="rId25"/>
    <p:sldId id="296" r:id="rId26"/>
    <p:sldId id="293" r:id="rId27"/>
    <p:sldId id="294" r:id="rId28"/>
    <p:sldId id="297" r:id="rId29"/>
    <p:sldId id="298" r:id="rId30"/>
    <p:sldId id="302" r:id="rId31"/>
    <p:sldId id="303" r:id="rId32"/>
    <p:sldId id="304" r:id="rId33"/>
    <p:sldId id="305" r:id="rId34"/>
    <p:sldId id="301" r:id="rId35"/>
    <p:sldId id="300" r:id="rId36"/>
    <p:sldId id="309" r:id="rId37"/>
    <p:sldId id="325" r:id="rId38"/>
    <p:sldId id="330" r:id="rId39"/>
    <p:sldId id="331" r:id="rId40"/>
    <p:sldId id="332" r:id="rId41"/>
    <p:sldId id="333" r:id="rId42"/>
    <p:sldId id="334" r:id="rId43"/>
    <p:sldId id="326" r:id="rId44"/>
    <p:sldId id="335" r:id="rId45"/>
    <p:sldId id="336" r:id="rId46"/>
    <p:sldId id="337" r:id="rId47"/>
    <p:sldId id="338" r:id="rId48"/>
    <p:sldId id="340" r:id="rId49"/>
    <p:sldId id="317" r:id="rId50"/>
    <p:sldId id="318" r:id="rId51"/>
    <p:sldId id="319" r:id="rId52"/>
    <p:sldId id="320" r:id="rId53"/>
    <p:sldId id="321" r:id="rId54"/>
    <p:sldId id="322" r:id="rId55"/>
    <p:sldId id="323" r:id="rId56"/>
    <p:sldId id="342" r:id="rId57"/>
    <p:sldId id="341" r:id="rId58"/>
    <p:sldId id="32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 McCue" initials="BM" lastIdx="2" clrIdx="0">
    <p:extLst>
      <p:ext uri="{19B8F6BF-5375-455C-9EA6-DF929625EA0E}">
        <p15:presenceInfo xmlns:p15="http://schemas.microsoft.com/office/powerpoint/2012/main" xmlns="" userId="Brenda McCu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69900"/>
    <a:srgbClr val="B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83029" autoAdjust="0"/>
  </p:normalViewPr>
  <p:slideViewPr>
    <p:cSldViewPr snapToGrid="0">
      <p:cViewPr varScale="1">
        <p:scale>
          <a:sx n="95" d="100"/>
          <a:sy n="95" d="100"/>
        </p:scale>
        <p:origin x="-46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E1DB7-9679-4034-8128-8523F4C7B4EB}"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64C6FB28-5583-4D99-B1CE-E2E35C92F681}">
      <dgm:prSet phldrT="[Text]"/>
      <dgm:spPr/>
      <dgm:t>
        <a:bodyPr/>
        <a:lstStyle/>
        <a:p>
          <a:r>
            <a:rPr lang="en-US" dirty="0" smtClean="0"/>
            <a:t>Roles – we cloned from FORM_USER, FORM_ADMIN and FORM_DESIGNER</a:t>
          </a:r>
          <a:endParaRPr lang="en-US" dirty="0"/>
        </a:p>
      </dgm:t>
    </dgm:pt>
    <dgm:pt modelId="{AC193F32-2571-4A64-A779-B5DD4FF7C970}" type="parTrans" cxnId="{890B420F-5C46-4B02-93FD-1E62BB1BBC9D}">
      <dgm:prSet/>
      <dgm:spPr/>
      <dgm:t>
        <a:bodyPr/>
        <a:lstStyle/>
        <a:p>
          <a:endParaRPr lang="en-US"/>
        </a:p>
      </dgm:t>
    </dgm:pt>
    <dgm:pt modelId="{B646550A-B687-43E2-8CC0-332474CACF18}" type="sibTrans" cxnId="{890B420F-5C46-4B02-93FD-1E62BB1BBC9D}">
      <dgm:prSet/>
      <dgm:spPr/>
      <dgm:t>
        <a:bodyPr/>
        <a:lstStyle/>
        <a:p>
          <a:endParaRPr lang="en-US"/>
        </a:p>
      </dgm:t>
    </dgm:pt>
    <dgm:pt modelId="{080A9C74-ED1C-4D4D-956B-AF8DE0E35264}">
      <dgm:prSet phldrT="[Text]"/>
      <dgm:spPr/>
      <dgm:t>
        <a:bodyPr/>
        <a:lstStyle/>
        <a:p>
          <a:r>
            <a:rPr lang="en-US" dirty="0" smtClean="0"/>
            <a:t>Access to form – nightly SQL to grant access to current students</a:t>
          </a:r>
          <a:endParaRPr lang="en-US" dirty="0"/>
        </a:p>
      </dgm:t>
    </dgm:pt>
    <dgm:pt modelId="{21593613-3017-4DB9-BC9E-3ABA84DF21EE}" type="parTrans" cxnId="{BEC9BAC6-CADD-4F70-99C5-4684F7E01802}">
      <dgm:prSet/>
      <dgm:spPr/>
      <dgm:t>
        <a:bodyPr/>
        <a:lstStyle/>
        <a:p>
          <a:endParaRPr lang="en-US"/>
        </a:p>
      </dgm:t>
    </dgm:pt>
    <dgm:pt modelId="{4D4F5758-D507-4608-A0E9-EF14CED89DC1}" type="sibTrans" cxnId="{BEC9BAC6-CADD-4F70-99C5-4684F7E01802}">
      <dgm:prSet/>
      <dgm:spPr/>
      <dgm:t>
        <a:bodyPr/>
        <a:lstStyle/>
        <a:p>
          <a:endParaRPr lang="en-US"/>
        </a:p>
      </dgm:t>
    </dgm:pt>
    <dgm:pt modelId="{E72E1EC6-D094-4E1E-A083-46CB6CC4F98A}">
      <dgm:prSet phldrT="[Text]"/>
      <dgm:spPr/>
      <dgm:t>
        <a:bodyPr/>
        <a:lstStyle/>
        <a:p>
          <a:r>
            <a:rPr lang="en-US" dirty="0" smtClean="0"/>
            <a:t>Structure and Content - setup</a:t>
          </a:r>
          <a:endParaRPr lang="en-US" dirty="0"/>
        </a:p>
      </dgm:t>
    </dgm:pt>
    <dgm:pt modelId="{0848CABA-D20F-4CA3-8FA0-974083C845D3}" type="sibTrans" cxnId="{E6A41F98-2F39-41D7-BE0C-2E53596E34BD}">
      <dgm:prSet/>
      <dgm:spPr/>
      <dgm:t>
        <a:bodyPr/>
        <a:lstStyle/>
        <a:p>
          <a:endParaRPr lang="en-US"/>
        </a:p>
      </dgm:t>
    </dgm:pt>
    <dgm:pt modelId="{B710FCE0-10A7-439C-B1D3-D873D0143370}" type="parTrans" cxnId="{E6A41F98-2F39-41D7-BE0C-2E53596E34BD}">
      <dgm:prSet/>
      <dgm:spPr/>
      <dgm:t>
        <a:bodyPr/>
        <a:lstStyle/>
        <a:p>
          <a:endParaRPr lang="en-US"/>
        </a:p>
      </dgm:t>
    </dgm:pt>
    <dgm:pt modelId="{274342E5-8FBE-4CBB-838F-FC88ABBA7BB3}">
      <dgm:prSet/>
      <dgm:spPr/>
      <dgm:t>
        <a:bodyPr/>
        <a:lstStyle/>
        <a:p>
          <a:r>
            <a:rPr lang="en-US" dirty="0" smtClean="0"/>
            <a:t>Query Trees – added tables to FC_ trees for query access</a:t>
          </a:r>
          <a:endParaRPr lang="en-US" dirty="0"/>
        </a:p>
      </dgm:t>
    </dgm:pt>
    <dgm:pt modelId="{AC2565ED-5843-40F7-BC40-34499AD1DFE4}" type="parTrans" cxnId="{C746E760-6AA8-4B8A-900A-E1F0B9E0BFC3}">
      <dgm:prSet/>
      <dgm:spPr/>
      <dgm:t>
        <a:bodyPr/>
        <a:lstStyle/>
        <a:p>
          <a:endParaRPr lang="en-US"/>
        </a:p>
      </dgm:t>
    </dgm:pt>
    <dgm:pt modelId="{C3B64514-3D54-43AE-921D-ABA27F9FF4EC}" type="sibTrans" cxnId="{C746E760-6AA8-4B8A-900A-E1F0B9E0BFC3}">
      <dgm:prSet/>
      <dgm:spPr/>
      <dgm:t>
        <a:bodyPr/>
        <a:lstStyle/>
        <a:p>
          <a:endParaRPr lang="en-US"/>
        </a:p>
      </dgm:t>
    </dgm:pt>
    <dgm:pt modelId="{F54E85E9-79E2-4E37-8BB1-F9F417CE6A24}" type="pres">
      <dgm:prSet presAssocID="{1ACE1DB7-9679-4034-8128-8523F4C7B4EB}" presName="linear" presStyleCnt="0">
        <dgm:presLayoutVars>
          <dgm:dir/>
          <dgm:animLvl val="lvl"/>
          <dgm:resizeHandles val="exact"/>
        </dgm:presLayoutVars>
      </dgm:prSet>
      <dgm:spPr/>
      <dgm:t>
        <a:bodyPr/>
        <a:lstStyle/>
        <a:p>
          <a:endParaRPr lang="en-US"/>
        </a:p>
      </dgm:t>
    </dgm:pt>
    <dgm:pt modelId="{BE28CBC4-5533-48F9-A732-DADDC550BB81}" type="pres">
      <dgm:prSet presAssocID="{E72E1EC6-D094-4E1E-A083-46CB6CC4F98A}" presName="parentLin" presStyleCnt="0"/>
      <dgm:spPr/>
    </dgm:pt>
    <dgm:pt modelId="{CF109BBE-7579-413D-B287-0BEBA5418D24}" type="pres">
      <dgm:prSet presAssocID="{E72E1EC6-D094-4E1E-A083-46CB6CC4F98A}" presName="parentLeftMargin" presStyleLbl="node1" presStyleIdx="0" presStyleCnt="4"/>
      <dgm:spPr/>
      <dgm:t>
        <a:bodyPr/>
        <a:lstStyle/>
        <a:p>
          <a:endParaRPr lang="en-US"/>
        </a:p>
      </dgm:t>
    </dgm:pt>
    <dgm:pt modelId="{AF48DB6D-0F84-4300-A238-A231F14248BF}" type="pres">
      <dgm:prSet presAssocID="{E72E1EC6-D094-4E1E-A083-46CB6CC4F98A}" presName="parentText" presStyleLbl="node1" presStyleIdx="0" presStyleCnt="4">
        <dgm:presLayoutVars>
          <dgm:chMax val="0"/>
          <dgm:bulletEnabled val="1"/>
        </dgm:presLayoutVars>
      </dgm:prSet>
      <dgm:spPr/>
      <dgm:t>
        <a:bodyPr/>
        <a:lstStyle/>
        <a:p>
          <a:endParaRPr lang="en-US"/>
        </a:p>
      </dgm:t>
    </dgm:pt>
    <dgm:pt modelId="{0009B2AC-85B2-4C19-8716-02DC396EEACD}" type="pres">
      <dgm:prSet presAssocID="{E72E1EC6-D094-4E1E-A083-46CB6CC4F98A}" presName="negativeSpace" presStyleCnt="0"/>
      <dgm:spPr/>
    </dgm:pt>
    <dgm:pt modelId="{0C22014A-2265-4D43-B9D6-07B07D3A4C63}" type="pres">
      <dgm:prSet presAssocID="{E72E1EC6-D094-4E1E-A083-46CB6CC4F98A}" presName="childText" presStyleLbl="conFgAcc1" presStyleIdx="0" presStyleCnt="4">
        <dgm:presLayoutVars>
          <dgm:bulletEnabled val="1"/>
        </dgm:presLayoutVars>
      </dgm:prSet>
      <dgm:spPr/>
    </dgm:pt>
    <dgm:pt modelId="{40ED4207-361D-46B2-800F-827B393E0E05}" type="pres">
      <dgm:prSet presAssocID="{0848CABA-D20F-4CA3-8FA0-974083C845D3}" presName="spaceBetweenRectangles" presStyleCnt="0"/>
      <dgm:spPr/>
    </dgm:pt>
    <dgm:pt modelId="{63BC4874-2EB6-43A2-9808-9D45907BE18A}" type="pres">
      <dgm:prSet presAssocID="{64C6FB28-5583-4D99-B1CE-E2E35C92F681}" presName="parentLin" presStyleCnt="0"/>
      <dgm:spPr/>
    </dgm:pt>
    <dgm:pt modelId="{602BC66A-1634-452C-973D-8630079A56A4}" type="pres">
      <dgm:prSet presAssocID="{64C6FB28-5583-4D99-B1CE-E2E35C92F681}" presName="parentLeftMargin" presStyleLbl="node1" presStyleIdx="0" presStyleCnt="4"/>
      <dgm:spPr/>
      <dgm:t>
        <a:bodyPr/>
        <a:lstStyle/>
        <a:p>
          <a:endParaRPr lang="en-US"/>
        </a:p>
      </dgm:t>
    </dgm:pt>
    <dgm:pt modelId="{08CAA843-71BD-471B-9FC9-0AC3475009CF}" type="pres">
      <dgm:prSet presAssocID="{64C6FB28-5583-4D99-B1CE-E2E35C92F681}" presName="parentText" presStyleLbl="node1" presStyleIdx="1" presStyleCnt="4">
        <dgm:presLayoutVars>
          <dgm:chMax val="0"/>
          <dgm:bulletEnabled val="1"/>
        </dgm:presLayoutVars>
      </dgm:prSet>
      <dgm:spPr/>
      <dgm:t>
        <a:bodyPr/>
        <a:lstStyle/>
        <a:p>
          <a:endParaRPr lang="en-US"/>
        </a:p>
      </dgm:t>
    </dgm:pt>
    <dgm:pt modelId="{A0E8B5BE-F0BE-4D7A-A7D1-580DFFA3DFF3}" type="pres">
      <dgm:prSet presAssocID="{64C6FB28-5583-4D99-B1CE-E2E35C92F681}" presName="negativeSpace" presStyleCnt="0"/>
      <dgm:spPr/>
    </dgm:pt>
    <dgm:pt modelId="{D2347AE8-316B-4B78-8D6A-B9F6AD7434C3}" type="pres">
      <dgm:prSet presAssocID="{64C6FB28-5583-4D99-B1CE-E2E35C92F681}" presName="childText" presStyleLbl="conFgAcc1" presStyleIdx="1" presStyleCnt="4">
        <dgm:presLayoutVars>
          <dgm:bulletEnabled val="1"/>
        </dgm:presLayoutVars>
      </dgm:prSet>
      <dgm:spPr/>
    </dgm:pt>
    <dgm:pt modelId="{C94F23DE-DE3B-4AEE-9BC3-125EA4BAAE5B}" type="pres">
      <dgm:prSet presAssocID="{B646550A-B687-43E2-8CC0-332474CACF18}" presName="spaceBetweenRectangles" presStyleCnt="0"/>
      <dgm:spPr/>
    </dgm:pt>
    <dgm:pt modelId="{957E2EFF-0196-47BE-BEB6-948C13B87FFA}" type="pres">
      <dgm:prSet presAssocID="{080A9C74-ED1C-4D4D-956B-AF8DE0E35264}" presName="parentLin" presStyleCnt="0"/>
      <dgm:spPr/>
    </dgm:pt>
    <dgm:pt modelId="{5DCA85CA-D2A2-4EA7-83DF-77DA84F13E7F}" type="pres">
      <dgm:prSet presAssocID="{080A9C74-ED1C-4D4D-956B-AF8DE0E35264}" presName="parentLeftMargin" presStyleLbl="node1" presStyleIdx="1" presStyleCnt="4"/>
      <dgm:spPr/>
      <dgm:t>
        <a:bodyPr/>
        <a:lstStyle/>
        <a:p>
          <a:endParaRPr lang="en-US"/>
        </a:p>
      </dgm:t>
    </dgm:pt>
    <dgm:pt modelId="{A009ADE6-20ED-4C80-B10E-4E62D4F43309}" type="pres">
      <dgm:prSet presAssocID="{080A9C74-ED1C-4D4D-956B-AF8DE0E35264}" presName="parentText" presStyleLbl="node1" presStyleIdx="2" presStyleCnt="4">
        <dgm:presLayoutVars>
          <dgm:chMax val="0"/>
          <dgm:bulletEnabled val="1"/>
        </dgm:presLayoutVars>
      </dgm:prSet>
      <dgm:spPr/>
      <dgm:t>
        <a:bodyPr/>
        <a:lstStyle/>
        <a:p>
          <a:endParaRPr lang="en-US"/>
        </a:p>
      </dgm:t>
    </dgm:pt>
    <dgm:pt modelId="{3C3DA093-CEB2-4EF4-935E-B84D7FD4CDEF}" type="pres">
      <dgm:prSet presAssocID="{080A9C74-ED1C-4D4D-956B-AF8DE0E35264}" presName="negativeSpace" presStyleCnt="0"/>
      <dgm:spPr/>
    </dgm:pt>
    <dgm:pt modelId="{E78B7C3C-0F18-4E00-959C-C99270E067AC}" type="pres">
      <dgm:prSet presAssocID="{080A9C74-ED1C-4D4D-956B-AF8DE0E35264}" presName="childText" presStyleLbl="conFgAcc1" presStyleIdx="2" presStyleCnt="4">
        <dgm:presLayoutVars>
          <dgm:bulletEnabled val="1"/>
        </dgm:presLayoutVars>
      </dgm:prSet>
      <dgm:spPr/>
    </dgm:pt>
    <dgm:pt modelId="{9648CFC7-883F-4ED0-9F70-6B3FC7BC4FF3}" type="pres">
      <dgm:prSet presAssocID="{4D4F5758-D507-4608-A0E9-EF14CED89DC1}" presName="spaceBetweenRectangles" presStyleCnt="0"/>
      <dgm:spPr/>
    </dgm:pt>
    <dgm:pt modelId="{1C42B8AF-DF2B-4C77-9372-DAD1C931D7EE}" type="pres">
      <dgm:prSet presAssocID="{274342E5-8FBE-4CBB-838F-FC88ABBA7BB3}" presName="parentLin" presStyleCnt="0"/>
      <dgm:spPr/>
    </dgm:pt>
    <dgm:pt modelId="{97A50FD4-DB2A-4452-8DD8-70CA69641277}" type="pres">
      <dgm:prSet presAssocID="{274342E5-8FBE-4CBB-838F-FC88ABBA7BB3}" presName="parentLeftMargin" presStyleLbl="node1" presStyleIdx="2" presStyleCnt="4"/>
      <dgm:spPr/>
      <dgm:t>
        <a:bodyPr/>
        <a:lstStyle/>
        <a:p>
          <a:endParaRPr lang="en-US"/>
        </a:p>
      </dgm:t>
    </dgm:pt>
    <dgm:pt modelId="{642B4943-CA10-42E4-BDAD-26C8FBB6D453}" type="pres">
      <dgm:prSet presAssocID="{274342E5-8FBE-4CBB-838F-FC88ABBA7BB3}" presName="parentText" presStyleLbl="node1" presStyleIdx="3" presStyleCnt="4">
        <dgm:presLayoutVars>
          <dgm:chMax val="0"/>
          <dgm:bulletEnabled val="1"/>
        </dgm:presLayoutVars>
      </dgm:prSet>
      <dgm:spPr/>
      <dgm:t>
        <a:bodyPr/>
        <a:lstStyle/>
        <a:p>
          <a:endParaRPr lang="en-US"/>
        </a:p>
      </dgm:t>
    </dgm:pt>
    <dgm:pt modelId="{ADABCA69-A771-416B-8193-06CCCFC3CBA1}" type="pres">
      <dgm:prSet presAssocID="{274342E5-8FBE-4CBB-838F-FC88ABBA7BB3}" presName="negativeSpace" presStyleCnt="0"/>
      <dgm:spPr/>
    </dgm:pt>
    <dgm:pt modelId="{12CD25D9-CA5D-4338-AAF9-3B2DDE0BBD68}" type="pres">
      <dgm:prSet presAssocID="{274342E5-8FBE-4CBB-838F-FC88ABBA7BB3}" presName="childText" presStyleLbl="conFgAcc1" presStyleIdx="3" presStyleCnt="4">
        <dgm:presLayoutVars>
          <dgm:bulletEnabled val="1"/>
        </dgm:presLayoutVars>
      </dgm:prSet>
      <dgm:spPr/>
    </dgm:pt>
  </dgm:ptLst>
  <dgm:cxnLst>
    <dgm:cxn modelId="{BBD1D96B-C381-42C8-886A-1DDC42976670}" type="presOf" srcId="{080A9C74-ED1C-4D4D-956B-AF8DE0E35264}" destId="{A009ADE6-20ED-4C80-B10E-4E62D4F43309}" srcOrd="1" destOrd="0" presId="urn:microsoft.com/office/officeart/2005/8/layout/list1"/>
    <dgm:cxn modelId="{4CD1EB49-A4F8-4ECC-B00C-81009BAAB2A4}" type="presOf" srcId="{1ACE1DB7-9679-4034-8128-8523F4C7B4EB}" destId="{F54E85E9-79E2-4E37-8BB1-F9F417CE6A24}" srcOrd="0" destOrd="0" presId="urn:microsoft.com/office/officeart/2005/8/layout/list1"/>
    <dgm:cxn modelId="{CC0CFCCF-6826-4BFB-B0EB-C5CC89298400}" type="presOf" srcId="{64C6FB28-5583-4D99-B1CE-E2E35C92F681}" destId="{08CAA843-71BD-471B-9FC9-0AC3475009CF}" srcOrd="1" destOrd="0" presId="urn:microsoft.com/office/officeart/2005/8/layout/list1"/>
    <dgm:cxn modelId="{BEC9BAC6-CADD-4F70-99C5-4684F7E01802}" srcId="{1ACE1DB7-9679-4034-8128-8523F4C7B4EB}" destId="{080A9C74-ED1C-4D4D-956B-AF8DE0E35264}" srcOrd="2" destOrd="0" parTransId="{21593613-3017-4DB9-BC9E-3ABA84DF21EE}" sibTransId="{4D4F5758-D507-4608-A0E9-EF14CED89DC1}"/>
    <dgm:cxn modelId="{5E16B588-0201-4B41-B6DB-687CF74E243B}" type="presOf" srcId="{E72E1EC6-D094-4E1E-A083-46CB6CC4F98A}" destId="{CF109BBE-7579-413D-B287-0BEBA5418D24}" srcOrd="0" destOrd="0" presId="urn:microsoft.com/office/officeart/2005/8/layout/list1"/>
    <dgm:cxn modelId="{708FCE95-E5E5-4B5A-8ADE-CF4448398493}" type="presOf" srcId="{274342E5-8FBE-4CBB-838F-FC88ABBA7BB3}" destId="{97A50FD4-DB2A-4452-8DD8-70CA69641277}" srcOrd="0" destOrd="0" presId="urn:microsoft.com/office/officeart/2005/8/layout/list1"/>
    <dgm:cxn modelId="{39A9846F-17D7-41F8-87A6-1796399911AD}" type="presOf" srcId="{64C6FB28-5583-4D99-B1CE-E2E35C92F681}" destId="{602BC66A-1634-452C-973D-8630079A56A4}" srcOrd="0" destOrd="0" presId="urn:microsoft.com/office/officeart/2005/8/layout/list1"/>
    <dgm:cxn modelId="{E6A41F98-2F39-41D7-BE0C-2E53596E34BD}" srcId="{1ACE1DB7-9679-4034-8128-8523F4C7B4EB}" destId="{E72E1EC6-D094-4E1E-A083-46CB6CC4F98A}" srcOrd="0" destOrd="0" parTransId="{B710FCE0-10A7-439C-B1D3-D873D0143370}" sibTransId="{0848CABA-D20F-4CA3-8FA0-974083C845D3}"/>
    <dgm:cxn modelId="{DAF9A92B-FCBA-4B6F-9DC2-900BB2379227}" type="presOf" srcId="{274342E5-8FBE-4CBB-838F-FC88ABBA7BB3}" destId="{642B4943-CA10-42E4-BDAD-26C8FBB6D453}" srcOrd="1" destOrd="0" presId="urn:microsoft.com/office/officeart/2005/8/layout/list1"/>
    <dgm:cxn modelId="{890B420F-5C46-4B02-93FD-1E62BB1BBC9D}" srcId="{1ACE1DB7-9679-4034-8128-8523F4C7B4EB}" destId="{64C6FB28-5583-4D99-B1CE-E2E35C92F681}" srcOrd="1" destOrd="0" parTransId="{AC193F32-2571-4A64-A779-B5DD4FF7C970}" sibTransId="{B646550A-B687-43E2-8CC0-332474CACF18}"/>
    <dgm:cxn modelId="{70C98FCC-582F-459F-8D2B-736FD9FB340D}" type="presOf" srcId="{E72E1EC6-D094-4E1E-A083-46CB6CC4F98A}" destId="{AF48DB6D-0F84-4300-A238-A231F14248BF}" srcOrd="1" destOrd="0" presId="urn:microsoft.com/office/officeart/2005/8/layout/list1"/>
    <dgm:cxn modelId="{C746E760-6AA8-4B8A-900A-E1F0B9E0BFC3}" srcId="{1ACE1DB7-9679-4034-8128-8523F4C7B4EB}" destId="{274342E5-8FBE-4CBB-838F-FC88ABBA7BB3}" srcOrd="3" destOrd="0" parTransId="{AC2565ED-5843-40F7-BC40-34499AD1DFE4}" sibTransId="{C3B64514-3D54-43AE-921D-ABA27F9FF4EC}"/>
    <dgm:cxn modelId="{83508860-E0E2-41C1-A809-D01D4535FFE3}" type="presOf" srcId="{080A9C74-ED1C-4D4D-956B-AF8DE0E35264}" destId="{5DCA85CA-D2A2-4EA7-83DF-77DA84F13E7F}" srcOrd="0" destOrd="0" presId="urn:microsoft.com/office/officeart/2005/8/layout/list1"/>
    <dgm:cxn modelId="{FDC7C098-CC57-4E6F-AF37-18CDF50498E2}" type="presParOf" srcId="{F54E85E9-79E2-4E37-8BB1-F9F417CE6A24}" destId="{BE28CBC4-5533-48F9-A732-DADDC550BB81}" srcOrd="0" destOrd="0" presId="urn:microsoft.com/office/officeart/2005/8/layout/list1"/>
    <dgm:cxn modelId="{6440276B-7554-4B5F-B06F-87C62EB57241}" type="presParOf" srcId="{BE28CBC4-5533-48F9-A732-DADDC550BB81}" destId="{CF109BBE-7579-413D-B287-0BEBA5418D24}" srcOrd="0" destOrd="0" presId="urn:microsoft.com/office/officeart/2005/8/layout/list1"/>
    <dgm:cxn modelId="{093477F0-7763-4469-8EB0-38FFB45E0D69}" type="presParOf" srcId="{BE28CBC4-5533-48F9-A732-DADDC550BB81}" destId="{AF48DB6D-0F84-4300-A238-A231F14248BF}" srcOrd="1" destOrd="0" presId="urn:microsoft.com/office/officeart/2005/8/layout/list1"/>
    <dgm:cxn modelId="{78BD47D5-ABC9-4AA8-8938-CFF54CA1F5DA}" type="presParOf" srcId="{F54E85E9-79E2-4E37-8BB1-F9F417CE6A24}" destId="{0009B2AC-85B2-4C19-8716-02DC396EEACD}" srcOrd="1" destOrd="0" presId="urn:microsoft.com/office/officeart/2005/8/layout/list1"/>
    <dgm:cxn modelId="{260A8B5D-A750-4730-B9F9-7D324A7375DC}" type="presParOf" srcId="{F54E85E9-79E2-4E37-8BB1-F9F417CE6A24}" destId="{0C22014A-2265-4D43-B9D6-07B07D3A4C63}" srcOrd="2" destOrd="0" presId="urn:microsoft.com/office/officeart/2005/8/layout/list1"/>
    <dgm:cxn modelId="{AF61FBC4-6742-4C61-B1F6-A3BE9FC20AE4}" type="presParOf" srcId="{F54E85E9-79E2-4E37-8BB1-F9F417CE6A24}" destId="{40ED4207-361D-46B2-800F-827B393E0E05}" srcOrd="3" destOrd="0" presId="urn:microsoft.com/office/officeart/2005/8/layout/list1"/>
    <dgm:cxn modelId="{A93221A8-27B5-490C-8714-332463DD0E95}" type="presParOf" srcId="{F54E85E9-79E2-4E37-8BB1-F9F417CE6A24}" destId="{63BC4874-2EB6-43A2-9808-9D45907BE18A}" srcOrd="4" destOrd="0" presId="urn:microsoft.com/office/officeart/2005/8/layout/list1"/>
    <dgm:cxn modelId="{1F736D26-B04D-460D-BF33-8BFDE72A9368}" type="presParOf" srcId="{63BC4874-2EB6-43A2-9808-9D45907BE18A}" destId="{602BC66A-1634-452C-973D-8630079A56A4}" srcOrd="0" destOrd="0" presId="urn:microsoft.com/office/officeart/2005/8/layout/list1"/>
    <dgm:cxn modelId="{5F5A47C4-6410-4322-97E0-38885C175D4D}" type="presParOf" srcId="{63BC4874-2EB6-43A2-9808-9D45907BE18A}" destId="{08CAA843-71BD-471B-9FC9-0AC3475009CF}" srcOrd="1" destOrd="0" presId="urn:microsoft.com/office/officeart/2005/8/layout/list1"/>
    <dgm:cxn modelId="{C4301A70-8637-4B75-9562-F996612232DB}" type="presParOf" srcId="{F54E85E9-79E2-4E37-8BB1-F9F417CE6A24}" destId="{A0E8B5BE-F0BE-4D7A-A7D1-580DFFA3DFF3}" srcOrd="5" destOrd="0" presId="urn:microsoft.com/office/officeart/2005/8/layout/list1"/>
    <dgm:cxn modelId="{F2D4C11C-CA22-40D8-A0D3-DFF5A89ADBD9}" type="presParOf" srcId="{F54E85E9-79E2-4E37-8BB1-F9F417CE6A24}" destId="{D2347AE8-316B-4B78-8D6A-B9F6AD7434C3}" srcOrd="6" destOrd="0" presId="urn:microsoft.com/office/officeart/2005/8/layout/list1"/>
    <dgm:cxn modelId="{0962A38E-E6AC-42BA-9ABE-BD212A26B424}" type="presParOf" srcId="{F54E85E9-79E2-4E37-8BB1-F9F417CE6A24}" destId="{C94F23DE-DE3B-4AEE-9BC3-125EA4BAAE5B}" srcOrd="7" destOrd="0" presId="urn:microsoft.com/office/officeart/2005/8/layout/list1"/>
    <dgm:cxn modelId="{48A77EB7-E125-4CB9-8DBE-6C352F821978}" type="presParOf" srcId="{F54E85E9-79E2-4E37-8BB1-F9F417CE6A24}" destId="{957E2EFF-0196-47BE-BEB6-948C13B87FFA}" srcOrd="8" destOrd="0" presId="urn:microsoft.com/office/officeart/2005/8/layout/list1"/>
    <dgm:cxn modelId="{C5BE1478-82B4-4D1B-8F66-3115DE687BA7}" type="presParOf" srcId="{957E2EFF-0196-47BE-BEB6-948C13B87FFA}" destId="{5DCA85CA-D2A2-4EA7-83DF-77DA84F13E7F}" srcOrd="0" destOrd="0" presId="urn:microsoft.com/office/officeart/2005/8/layout/list1"/>
    <dgm:cxn modelId="{90B2E6BF-435F-46CF-A748-4E001D087968}" type="presParOf" srcId="{957E2EFF-0196-47BE-BEB6-948C13B87FFA}" destId="{A009ADE6-20ED-4C80-B10E-4E62D4F43309}" srcOrd="1" destOrd="0" presId="urn:microsoft.com/office/officeart/2005/8/layout/list1"/>
    <dgm:cxn modelId="{86DD0DB4-F029-4FDA-87CF-D5B5B21A423F}" type="presParOf" srcId="{F54E85E9-79E2-4E37-8BB1-F9F417CE6A24}" destId="{3C3DA093-CEB2-4EF4-935E-B84D7FD4CDEF}" srcOrd="9" destOrd="0" presId="urn:microsoft.com/office/officeart/2005/8/layout/list1"/>
    <dgm:cxn modelId="{0AF15C4A-4A3C-4149-B149-D3F56A2A294A}" type="presParOf" srcId="{F54E85E9-79E2-4E37-8BB1-F9F417CE6A24}" destId="{E78B7C3C-0F18-4E00-959C-C99270E067AC}" srcOrd="10" destOrd="0" presId="urn:microsoft.com/office/officeart/2005/8/layout/list1"/>
    <dgm:cxn modelId="{B78DE628-FDEE-4712-8F7D-2E609A5D3803}" type="presParOf" srcId="{F54E85E9-79E2-4E37-8BB1-F9F417CE6A24}" destId="{9648CFC7-883F-4ED0-9F70-6B3FC7BC4FF3}" srcOrd="11" destOrd="0" presId="urn:microsoft.com/office/officeart/2005/8/layout/list1"/>
    <dgm:cxn modelId="{0B5C419C-D753-46EA-B75D-15B4ED7956E7}" type="presParOf" srcId="{F54E85E9-79E2-4E37-8BB1-F9F417CE6A24}" destId="{1C42B8AF-DF2B-4C77-9372-DAD1C931D7EE}" srcOrd="12" destOrd="0" presId="urn:microsoft.com/office/officeart/2005/8/layout/list1"/>
    <dgm:cxn modelId="{F6F38176-F66A-4E71-8EE9-643FC8958151}" type="presParOf" srcId="{1C42B8AF-DF2B-4C77-9372-DAD1C931D7EE}" destId="{97A50FD4-DB2A-4452-8DD8-70CA69641277}" srcOrd="0" destOrd="0" presId="urn:microsoft.com/office/officeart/2005/8/layout/list1"/>
    <dgm:cxn modelId="{B042ACE2-8CCD-4954-B1CA-7CE8B9300B66}" type="presParOf" srcId="{1C42B8AF-DF2B-4C77-9372-DAD1C931D7EE}" destId="{642B4943-CA10-42E4-BDAD-26C8FBB6D453}" srcOrd="1" destOrd="0" presId="urn:microsoft.com/office/officeart/2005/8/layout/list1"/>
    <dgm:cxn modelId="{DBB0DC67-1150-456A-9DA5-81EBA0EC964A}" type="presParOf" srcId="{F54E85E9-79E2-4E37-8BB1-F9F417CE6A24}" destId="{ADABCA69-A771-416B-8193-06CCCFC3CBA1}" srcOrd="13" destOrd="0" presId="urn:microsoft.com/office/officeart/2005/8/layout/list1"/>
    <dgm:cxn modelId="{421557E5-C7A9-4CBA-B4D4-943322DB5186}" type="presParOf" srcId="{F54E85E9-79E2-4E37-8BB1-F9F417CE6A24}" destId="{12CD25D9-CA5D-4338-AAF9-3B2DDE0BBD6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2014A-2265-4D43-B9D6-07B07D3A4C63}">
      <dsp:nvSpPr>
        <dsp:cNvPr id="0" name=""/>
        <dsp:cNvSpPr/>
      </dsp:nvSpPr>
      <dsp:spPr>
        <a:xfrm>
          <a:off x="0" y="399642"/>
          <a:ext cx="7289800" cy="554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48DB6D-0F84-4300-A238-A231F14248BF}">
      <dsp:nvSpPr>
        <dsp:cNvPr id="0" name=""/>
        <dsp:cNvSpPr/>
      </dsp:nvSpPr>
      <dsp:spPr>
        <a:xfrm>
          <a:off x="364490" y="74922"/>
          <a:ext cx="5102860" cy="6494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977900">
            <a:lnSpc>
              <a:spcPct val="90000"/>
            </a:lnSpc>
            <a:spcBef>
              <a:spcPct val="0"/>
            </a:spcBef>
            <a:spcAft>
              <a:spcPct val="35000"/>
            </a:spcAft>
          </a:pPr>
          <a:r>
            <a:rPr lang="en-US" sz="2200" kern="1200" dirty="0" smtClean="0"/>
            <a:t>Structure and Content - setup</a:t>
          </a:r>
          <a:endParaRPr lang="en-US" sz="2200" kern="1200" dirty="0"/>
        </a:p>
      </dsp:txBody>
      <dsp:txXfrm>
        <a:off x="396193" y="106625"/>
        <a:ext cx="5039454" cy="586034"/>
      </dsp:txXfrm>
    </dsp:sp>
    <dsp:sp modelId="{D2347AE8-316B-4B78-8D6A-B9F6AD7434C3}">
      <dsp:nvSpPr>
        <dsp:cNvPr id="0" name=""/>
        <dsp:cNvSpPr/>
      </dsp:nvSpPr>
      <dsp:spPr>
        <a:xfrm>
          <a:off x="0" y="1397562"/>
          <a:ext cx="7289800" cy="554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CAA843-71BD-471B-9FC9-0AC3475009CF}">
      <dsp:nvSpPr>
        <dsp:cNvPr id="0" name=""/>
        <dsp:cNvSpPr/>
      </dsp:nvSpPr>
      <dsp:spPr>
        <a:xfrm>
          <a:off x="364490" y="1072842"/>
          <a:ext cx="5102860" cy="6494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977900">
            <a:lnSpc>
              <a:spcPct val="90000"/>
            </a:lnSpc>
            <a:spcBef>
              <a:spcPct val="0"/>
            </a:spcBef>
            <a:spcAft>
              <a:spcPct val="35000"/>
            </a:spcAft>
          </a:pPr>
          <a:r>
            <a:rPr lang="en-US" sz="2200" kern="1200" dirty="0" smtClean="0"/>
            <a:t>Roles – we cloned from FORM_USER, FORM_ADMIN and FORM_DESIGNER</a:t>
          </a:r>
          <a:endParaRPr lang="en-US" sz="2200" kern="1200" dirty="0"/>
        </a:p>
      </dsp:txBody>
      <dsp:txXfrm>
        <a:off x="396193" y="1104545"/>
        <a:ext cx="5039454" cy="586034"/>
      </dsp:txXfrm>
    </dsp:sp>
    <dsp:sp modelId="{E78B7C3C-0F18-4E00-959C-C99270E067AC}">
      <dsp:nvSpPr>
        <dsp:cNvPr id="0" name=""/>
        <dsp:cNvSpPr/>
      </dsp:nvSpPr>
      <dsp:spPr>
        <a:xfrm>
          <a:off x="0" y="2395482"/>
          <a:ext cx="7289800" cy="554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09ADE6-20ED-4C80-B10E-4E62D4F43309}">
      <dsp:nvSpPr>
        <dsp:cNvPr id="0" name=""/>
        <dsp:cNvSpPr/>
      </dsp:nvSpPr>
      <dsp:spPr>
        <a:xfrm>
          <a:off x="364490" y="2070762"/>
          <a:ext cx="5102860" cy="6494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977900">
            <a:lnSpc>
              <a:spcPct val="90000"/>
            </a:lnSpc>
            <a:spcBef>
              <a:spcPct val="0"/>
            </a:spcBef>
            <a:spcAft>
              <a:spcPct val="35000"/>
            </a:spcAft>
          </a:pPr>
          <a:r>
            <a:rPr lang="en-US" sz="2200" kern="1200" dirty="0" smtClean="0"/>
            <a:t>Access to form – nightly SQL to grant access to current students</a:t>
          </a:r>
          <a:endParaRPr lang="en-US" sz="2200" kern="1200" dirty="0"/>
        </a:p>
      </dsp:txBody>
      <dsp:txXfrm>
        <a:off x="396193" y="2102465"/>
        <a:ext cx="5039454" cy="586034"/>
      </dsp:txXfrm>
    </dsp:sp>
    <dsp:sp modelId="{12CD25D9-CA5D-4338-AAF9-3B2DDE0BBD68}">
      <dsp:nvSpPr>
        <dsp:cNvPr id="0" name=""/>
        <dsp:cNvSpPr/>
      </dsp:nvSpPr>
      <dsp:spPr>
        <a:xfrm>
          <a:off x="0" y="3393402"/>
          <a:ext cx="7289800" cy="554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2B4943-CA10-42E4-BDAD-26C8FBB6D453}">
      <dsp:nvSpPr>
        <dsp:cNvPr id="0" name=""/>
        <dsp:cNvSpPr/>
      </dsp:nvSpPr>
      <dsp:spPr>
        <a:xfrm>
          <a:off x="364490" y="3068682"/>
          <a:ext cx="5102860" cy="6494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977900">
            <a:lnSpc>
              <a:spcPct val="90000"/>
            </a:lnSpc>
            <a:spcBef>
              <a:spcPct val="0"/>
            </a:spcBef>
            <a:spcAft>
              <a:spcPct val="35000"/>
            </a:spcAft>
          </a:pPr>
          <a:r>
            <a:rPr lang="en-US" sz="2200" kern="1200" dirty="0" smtClean="0"/>
            <a:t>Query Trees – added tables to FC_ trees for query access</a:t>
          </a:r>
          <a:endParaRPr lang="en-US" sz="2200" kern="1200" dirty="0"/>
        </a:p>
      </dsp:txBody>
      <dsp:txXfrm>
        <a:off x="396193" y="3100385"/>
        <a:ext cx="503945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Ted</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a:t>
            </a:fld>
            <a:endParaRPr lang="en-US"/>
          </a:p>
        </p:txBody>
      </p:sp>
    </p:spTree>
    <p:extLst>
      <p:ext uri="{BB962C8B-B14F-4D97-AF65-F5344CB8AC3E}">
        <p14:creationId xmlns:p14="http://schemas.microsoft.com/office/powerpoint/2010/main" val="917789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11</a:t>
            </a:fld>
            <a:endParaRPr lang="en-US"/>
          </a:p>
        </p:txBody>
      </p:sp>
    </p:spTree>
    <p:extLst>
      <p:ext uri="{BB962C8B-B14F-4D97-AF65-F5344CB8AC3E}">
        <p14:creationId xmlns:p14="http://schemas.microsoft.com/office/powerpoint/2010/main" val="3085930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12</a:t>
            </a:fld>
            <a:endParaRPr lang="en-US"/>
          </a:p>
        </p:txBody>
      </p:sp>
    </p:spTree>
    <p:extLst>
      <p:ext uri="{BB962C8B-B14F-4D97-AF65-F5344CB8AC3E}">
        <p14:creationId xmlns:p14="http://schemas.microsoft.com/office/powerpoint/2010/main" val="3768396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164149-2C44-4029-BA5B-3E7ECA7C8CBF}" type="slidenum">
              <a:rPr lang="en-US" smtClean="0"/>
              <a:t>14</a:t>
            </a:fld>
            <a:endParaRPr lang="en-US"/>
          </a:p>
        </p:txBody>
      </p:sp>
    </p:spTree>
    <p:extLst>
      <p:ext uri="{BB962C8B-B14F-4D97-AF65-F5344CB8AC3E}">
        <p14:creationId xmlns:p14="http://schemas.microsoft.com/office/powerpoint/2010/main" val="3407470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15</a:t>
            </a:fld>
            <a:endParaRPr lang="en-US"/>
          </a:p>
        </p:txBody>
      </p:sp>
    </p:spTree>
    <p:extLst>
      <p:ext uri="{BB962C8B-B14F-4D97-AF65-F5344CB8AC3E}">
        <p14:creationId xmlns:p14="http://schemas.microsoft.com/office/powerpoint/2010/main" val="1813779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16</a:t>
            </a:fld>
            <a:endParaRPr lang="en-US"/>
          </a:p>
        </p:txBody>
      </p:sp>
    </p:spTree>
    <p:extLst>
      <p:ext uri="{BB962C8B-B14F-4D97-AF65-F5344CB8AC3E}">
        <p14:creationId xmlns:p14="http://schemas.microsoft.com/office/powerpoint/2010/main" val="1576959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17</a:t>
            </a:fld>
            <a:endParaRPr lang="en-US"/>
          </a:p>
        </p:txBody>
      </p:sp>
    </p:spTree>
    <p:extLst>
      <p:ext uri="{BB962C8B-B14F-4D97-AF65-F5344CB8AC3E}">
        <p14:creationId xmlns:p14="http://schemas.microsoft.com/office/powerpoint/2010/main" val="1801494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18</a:t>
            </a:fld>
            <a:endParaRPr lang="en-US"/>
          </a:p>
        </p:txBody>
      </p:sp>
    </p:spTree>
    <p:extLst>
      <p:ext uri="{BB962C8B-B14F-4D97-AF65-F5344CB8AC3E}">
        <p14:creationId xmlns:p14="http://schemas.microsoft.com/office/powerpoint/2010/main" val="3734857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19</a:t>
            </a:fld>
            <a:endParaRPr lang="en-US"/>
          </a:p>
        </p:txBody>
      </p:sp>
    </p:spTree>
    <p:extLst>
      <p:ext uri="{BB962C8B-B14F-4D97-AF65-F5344CB8AC3E}">
        <p14:creationId xmlns:p14="http://schemas.microsoft.com/office/powerpoint/2010/main" val="2872960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21</a:t>
            </a:fld>
            <a:endParaRPr lang="en-US"/>
          </a:p>
        </p:txBody>
      </p:sp>
    </p:spTree>
    <p:extLst>
      <p:ext uri="{BB962C8B-B14F-4D97-AF65-F5344CB8AC3E}">
        <p14:creationId xmlns:p14="http://schemas.microsoft.com/office/powerpoint/2010/main" val="583096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22</a:t>
            </a:fld>
            <a:endParaRPr lang="en-US"/>
          </a:p>
        </p:txBody>
      </p:sp>
    </p:spTree>
    <p:extLst>
      <p:ext uri="{BB962C8B-B14F-4D97-AF65-F5344CB8AC3E}">
        <p14:creationId xmlns:p14="http://schemas.microsoft.com/office/powerpoint/2010/main" val="147230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a:t>
            </a:fld>
            <a:endParaRPr lang="en-US"/>
          </a:p>
        </p:txBody>
      </p:sp>
    </p:spTree>
    <p:extLst>
      <p:ext uri="{BB962C8B-B14F-4D97-AF65-F5344CB8AC3E}">
        <p14:creationId xmlns:p14="http://schemas.microsoft.com/office/powerpoint/2010/main" val="1968983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23</a:t>
            </a:fld>
            <a:endParaRPr lang="en-US"/>
          </a:p>
        </p:txBody>
      </p:sp>
    </p:spTree>
    <p:extLst>
      <p:ext uri="{BB962C8B-B14F-4D97-AF65-F5344CB8AC3E}">
        <p14:creationId xmlns:p14="http://schemas.microsoft.com/office/powerpoint/2010/main" val="2612986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164149-2C44-4029-BA5B-3E7ECA7C8CBF}" type="slidenum">
              <a:rPr lang="en-US" smtClean="0"/>
              <a:t>24</a:t>
            </a:fld>
            <a:endParaRPr lang="en-US"/>
          </a:p>
        </p:txBody>
      </p:sp>
    </p:spTree>
    <p:extLst>
      <p:ext uri="{BB962C8B-B14F-4D97-AF65-F5344CB8AC3E}">
        <p14:creationId xmlns:p14="http://schemas.microsoft.com/office/powerpoint/2010/main" val="3586960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25</a:t>
            </a:fld>
            <a:endParaRPr lang="en-US"/>
          </a:p>
        </p:txBody>
      </p:sp>
    </p:spTree>
    <p:extLst>
      <p:ext uri="{BB962C8B-B14F-4D97-AF65-F5344CB8AC3E}">
        <p14:creationId xmlns:p14="http://schemas.microsoft.com/office/powerpoint/2010/main" val="522321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26</a:t>
            </a:fld>
            <a:endParaRPr lang="en-US"/>
          </a:p>
        </p:txBody>
      </p:sp>
    </p:spTree>
    <p:extLst>
      <p:ext uri="{BB962C8B-B14F-4D97-AF65-F5344CB8AC3E}">
        <p14:creationId xmlns:p14="http://schemas.microsoft.com/office/powerpoint/2010/main" val="3565427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27</a:t>
            </a:fld>
            <a:endParaRPr lang="en-US"/>
          </a:p>
        </p:txBody>
      </p:sp>
    </p:spTree>
    <p:extLst>
      <p:ext uri="{BB962C8B-B14F-4D97-AF65-F5344CB8AC3E}">
        <p14:creationId xmlns:p14="http://schemas.microsoft.com/office/powerpoint/2010/main" val="3624164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28</a:t>
            </a:fld>
            <a:endParaRPr lang="en-US"/>
          </a:p>
        </p:txBody>
      </p:sp>
    </p:spTree>
    <p:extLst>
      <p:ext uri="{BB962C8B-B14F-4D97-AF65-F5344CB8AC3E}">
        <p14:creationId xmlns:p14="http://schemas.microsoft.com/office/powerpoint/2010/main" val="3204820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29</a:t>
            </a:fld>
            <a:endParaRPr lang="en-US"/>
          </a:p>
        </p:txBody>
      </p:sp>
    </p:spTree>
    <p:extLst>
      <p:ext uri="{BB962C8B-B14F-4D97-AF65-F5344CB8AC3E}">
        <p14:creationId xmlns:p14="http://schemas.microsoft.com/office/powerpoint/2010/main" val="3182526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30</a:t>
            </a:fld>
            <a:endParaRPr lang="en-US"/>
          </a:p>
        </p:txBody>
      </p:sp>
    </p:spTree>
    <p:extLst>
      <p:ext uri="{BB962C8B-B14F-4D97-AF65-F5344CB8AC3E}">
        <p14:creationId xmlns:p14="http://schemas.microsoft.com/office/powerpoint/2010/main" val="3983390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31</a:t>
            </a:fld>
            <a:endParaRPr lang="en-US"/>
          </a:p>
        </p:txBody>
      </p:sp>
    </p:spTree>
    <p:extLst>
      <p:ext uri="{BB962C8B-B14F-4D97-AF65-F5344CB8AC3E}">
        <p14:creationId xmlns:p14="http://schemas.microsoft.com/office/powerpoint/2010/main" val="217704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32</a:t>
            </a:fld>
            <a:endParaRPr lang="en-US"/>
          </a:p>
        </p:txBody>
      </p:sp>
    </p:spTree>
    <p:extLst>
      <p:ext uri="{BB962C8B-B14F-4D97-AF65-F5344CB8AC3E}">
        <p14:creationId xmlns:p14="http://schemas.microsoft.com/office/powerpoint/2010/main" val="1725147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a:t>
            </a:fld>
            <a:endParaRPr lang="en-US"/>
          </a:p>
        </p:txBody>
      </p:sp>
    </p:spTree>
    <p:extLst>
      <p:ext uri="{BB962C8B-B14F-4D97-AF65-F5344CB8AC3E}">
        <p14:creationId xmlns:p14="http://schemas.microsoft.com/office/powerpoint/2010/main" val="1156605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33</a:t>
            </a:fld>
            <a:endParaRPr lang="en-US"/>
          </a:p>
        </p:txBody>
      </p:sp>
    </p:spTree>
    <p:extLst>
      <p:ext uri="{BB962C8B-B14F-4D97-AF65-F5344CB8AC3E}">
        <p14:creationId xmlns:p14="http://schemas.microsoft.com/office/powerpoint/2010/main" val="3691906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34</a:t>
            </a:fld>
            <a:endParaRPr lang="en-US"/>
          </a:p>
        </p:txBody>
      </p:sp>
    </p:spTree>
    <p:extLst>
      <p:ext uri="{BB962C8B-B14F-4D97-AF65-F5344CB8AC3E}">
        <p14:creationId xmlns:p14="http://schemas.microsoft.com/office/powerpoint/2010/main" val="210331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35</a:t>
            </a:fld>
            <a:endParaRPr lang="en-US"/>
          </a:p>
        </p:txBody>
      </p:sp>
    </p:spTree>
    <p:extLst>
      <p:ext uri="{BB962C8B-B14F-4D97-AF65-F5344CB8AC3E}">
        <p14:creationId xmlns:p14="http://schemas.microsoft.com/office/powerpoint/2010/main" val="875199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164149-2C44-4029-BA5B-3E7ECA7C8CBF}" type="slidenum">
              <a:rPr lang="en-US" smtClean="0"/>
              <a:t>36</a:t>
            </a:fld>
            <a:endParaRPr lang="en-US"/>
          </a:p>
        </p:txBody>
      </p:sp>
    </p:spTree>
    <p:extLst>
      <p:ext uri="{BB962C8B-B14F-4D97-AF65-F5344CB8AC3E}">
        <p14:creationId xmlns:p14="http://schemas.microsoft.com/office/powerpoint/2010/main" val="283346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37</a:t>
            </a:fld>
            <a:endParaRPr lang="en-US"/>
          </a:p>
        </p:txBody>
      </p:sp>
    </p:spTree>
    <p:extLst>
      <p:ext uri="{BB962C8B-B14F-4D97-AF65-F5344CB8AC3E}">
        <p14:creationId xmlns:p14="http://schemas.microsoft.com/office/powerpoint/2010/main" val="3170043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39</a:t>
            </a:fld>
            <a:endParaRPr lang="en-US"/>
          </a:p>
        </p:txBody>
      </p:sp>
    </p:spTree>
    <p:extLst>
      <p:ext uri="{BB962C8B-B14F-4D97-AF65-F5344CB8AC3E}">
        <p14:creationId xmlns:p14="http://schemas.microsoft.com/office/powerpoint/2010/main" val="2913049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164149-2C44-4029-BA5B-3E7ECA7C8CBF}" type="slidenum">
              <a:rPr lang="en-US" smtClean="0"/>
              <a:t>44</a:t>
            </a:fld>
            <a:endParaRPr lang="en-US"/>
          </a:p>
        </p:txBody>
      </p:sp>
    </p:spTree>
    <p:extLst>
      <p:ext uri="{BB962C8B-B14F-4D97-AF65-F5344CB8AC3E}">
        <p14:creationId xmlns:p14="http://schemas.microsoft.com/office/powerpoint/2010/main" val="283346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45</a:t>
            </a:fld>
            <a:endParaRPr lang="en-US"/>
          </a:p>
        </p:txBody>
      </p:sp>
    </p:spTree>
    <p:extLst>
      <p:ext uri="{BB962C8B-B14F-4D97-AF65-F5344CB8AC3E}">
        <p14:creationId xmlns:p14="http://schemas.microsoft.com/office/powerpoint/2010/main" val="623958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164149-2C44-4029-BA5B-3E7ECA7C8CBF}" type="slidenum">
              <a:rPr lang="en-US" smtClean="0"/>
              <a:t>46</a:t>
            </a:fld>
            <a:endParaRPr lang="en-US"/>
          </a:p>
        </p:txBody>
      </p:sp>
    </p:spTree>
    <p:extLst>
      <p:ext uri="{BB962C8B-B14F-4D97-AF65-F5344CB8AC3E}">
        <p14:creationId xmlns:p14="http://schemas.microsoft.com/office/powerpoint/2010/main" val="18636133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47</a:t>
            </a:fld>
            <a:endParaRPr lang="en-US"/>
          </a:p>
        </p:txBody>
      </p:sp>
    </p:spTree>
    <p:extLst>
      <p:ext uri="{BB962C8B-B14F-4D97-AF65-F5344CB8AC3E}">
        <p14:creationId xmlns:p14="http://schemas.microsoft.com/office/powerpoint/2010/main" val="274007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4</a:t>
            </a:fld>
            <a:endParaRPr lang="en-US"/>
          </a:p>
        </p:txBody>
      </p:sp>
    </p:spTree>
    <p:extLst>
      <p:ext uri="{BB962C8B-B14F-4D97-AF65-F5344CB8AC3E}">
        <p14:creationId xmlns:p14="http://schemas.microsoft.com/office/powerpoint/2010/main" val="4180408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48</a:t>
            </a:fld>
            <a:endParaRPr lang="en-US"/>
          </a:p>
        </p:txBody>
      </p:sp>
    </p:spTree>
    <p:extLst>
      <p:ext uri="{BB962C8B-B14F-4D97-AF65-F5344CB8AC3E}">
        <p14:creationId xmlns:p14="http://schemas.microsoft.com/office/powerpoint/2010/main" val="623958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49</a:t>
            </a:fld>
            <a:endParaRPr lang="en-US"/>
          </a:p>
        </p:txBody>
      </p:sp>
    </p:spTree>
    <p:extLst>
      <p:ext uri="{BB962C8B-B14F-4D97-AF65-F5344CB8AC3E}">
        <p14:creationId xmlns:p14="http://schemas.microsoft.com/office/powerpoint/2010/main" val="30787603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54</a:t>
            </a:fld>
            <a:endParaRPr lang="en-US"/>
          </a:p>
        </p:txBody>
      </p:sp>
    </p:spTree>
    <p:extLst>
      <p:ext uri="{BB962C8B-B14F-4D97-AF65-F5344CB8AC3E}">
        <p14:creationId xmlns:p14="http://schemas.microsoft.com/office/powerpoint/2010/main" val="3602997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55</a:t>
            </a:fld>
            <a:endParaRPr lang="en-US"/>
          </a:p>
        </p:txBody>
      </p:sp>
    </p:spTree>
    <p:extLst>
      <p:ext uri="{BB962C8B-B14F-4D97-AF65-F5344CB8AC3E}">
        <p14:creationId xmlns:p14="http://schemas.microsoft.com/office/powerpoint/2010/main" val="22542605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56</a:t>
            </a:fld>
            <a:endParaRPr lang="en-US"/>
          </a:p>
        </p:txBody>
      </p:sp>
    </p:spTree>
    <p:extLst>
      <p:ext uri="{BB962C8B-B14F-4D97-AF65-F5344CB8AC3E}">
        <p14:creationId xmlns:p14="http://schemas.microsoft.com/office/powerpoint/2010/main" val="22542605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57</a:t>
            </a:fld>
            <a:endParaRPr lang="en-US"/>
          </a:p>
        </p:txBody>
      </p:sp>
    </p:spTree>
    <p:extLst>
      <p:ext uri="{BB962C8B-B14F-4D97-AF65-F5344CB8AC3E}">
        <p14:creationId xmlns:p14="http://schemas.microsoft.com/office/powerpoint/2010/main" val="22542605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58</a:t>
            </a:fld>
            <a:endParaRPr lang="en-US"/>
          </a:p>
        </p:txBody>
      </p:sp>
    </p:spTree>
    <p:extLst>
      <p:ext uri="{BB962C8B-B14F-4D97-AF65-F5344CB8AC3E}">
        <p14:creationId xmlns:p14="http://schemas.microsoft.com/office/powerpoint/2010/main" val="322721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5</a:t>
            </a:fld>
            <a:endParaRPr lang="en-US"/>
          </a:p>
        </p:txBody>
      </p:sp>
    </p:spTree>
    <p:extLst>
      <p:ext uri="{BB962C8B-B14F-4D97-AF65-F5344CB8AC3E}">
        <p14:creationId xmlns:p14="http://schemas.microsoft.com/office/powerpoint/2010/main" val="312956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6</a:t>
            </a:fld>
            <a:endParaRPr lang="en-US"/>
          </a:p>
        </p:txBody>
      </p:sp>
    </p:spTree>
    <p:extLst>
      <p:ext uri="{BB962C8B-B14F-4D97-AF65-F5344CB8AC3E}">
        <p14:creationId xmlns:p14="http://schemas.microsoft.com/office/powerpoint/2010/main" val="1008122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8</a:t>
            </a:fld>
            <a:endParaRPr lang="en-US"/>
          </a:p>
        </p:txBody>
      </p:sp>
    </p:spTree>
    <p:extLst>
      <p:ext uri="{BB962C8B-B14F-4D97-AF65-F5344CB8AC3E}">
        <p14:creationId xmlns:p14="http://schemas.microsoft.com/office/powerpoint/2010/main" val="446438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9</a:t>
            </a:fld>
            <a:endParaRPr lang="en-US"/>
          </a:p>
        </p:txBody>
      </p:sp>
    </p:spTree>
    <p:extLst>
      <p:ext uri="{BB962C8B-B14F-4D97-AF65-F5344CB8AC3E}">
        <p14:creationId xmlns:p14="http://schemas.microsoft.com/office/powerpoint/2010/main" val="1057241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10</a:t>
            </a:fld>
            <a:endParaRPr lang="en-US"/>
          </a:p>
        </p:txBody>
      </p:sp>
    </p:spTree>
    <p:extLst>
      <p:ext uri="{BB962C8B-B14F-4D97-AF65-F5344CB8AC3E}">
        <p14:creationId xmlns:p14="http://schemas.microsoft.com/office/powerpoint/2010/main" val="143535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11/3/2017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11/3/2017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11/3/2017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11/3/2017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11/3/2017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11/3/2017</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11/3/2017</a:t>
            </a:fld>
            <a:endParaRPr lang="en-US"/>
          </a:p>
        </p:txBody>
      </p:sp>
      <p:sp>
        <p:nvSpPr>
          <p:cNvPr id="8" name="Footer Placeholder 7"/>
          <p:cNvSpPr>
            <a:spLocks noGrp="1"/>
          </p:cNvSpPr>
          <p:nvPr>
            <p:ph type="ftr" sz="quarter" idx="11"/>
          </p:nvPr>
        </p:nvSpPr>
        <p:spPr/>
        <p:txBody>
          <a:bodyPr/>
          <a:lstStyle/>
          <a:p>
            <a:r>
              <a:rPr lang="en-US"/>
              <a:t>EMEA Alliance   11-12 October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11/3/2017</a:t>
            </a:fld>
            <a:endParaRPr lang="en-US"/>
          </a:p>
        </p:txBody>
      </p:sp>
      <p:sp>
        <p:nvSpPr>
          <p:cNvPr id="4" name="Footer Placeholder 3"/>
          <p:cNvSpPr>
            <a:spLocks noGrp="1"/>
          </p:cNvSpPr>
          <p:nvPr>
            <p:ph type="ftr" sz="quarter" idx="11"/>
          </p:nvPr>
        </p:nvSpPr>
        <p:spPr/>
        <p:txBody>
          <a:bodyPr/>
          <a:lstStyle/>
          <a:p>
            <a:r>
              <a:rPr lang="en-US"/>
              <a:t>EMEA Alliance   11-12 October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11/3/2017</a:t>
            </a:fld>
            <a:endParaRPr lang="en-US"/>
          </a:p>
        </p:txBody>
      </p:sp>
      <p:sp>
        <p:nvSpPr>
          <p:cNvPr id="3" name="Footer Placeholder 2"/>
          <p:cNvSpPr>
            <a:spLocks noGrp="1"/>
          </p:cNvSpPr>
          <p:nvPr>
            <p:ph type="ftr" sz="quarter" idx="11"/>
          </p:nvPr>
        </p:nvSpPr>
        <p:spPr/>
        <p:txBody>
          <a:bodyPr/>
          <a:lstStyle/>
          <a:p>
            <a:r>
              <a:rPr lang="en-US"/>
              <a:t>EMEA Alliance   11-12 October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11/3/2017</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11/3/2017</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11/3/2017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EMEA Alliance   11-12 October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PN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3.tmp"/><Relationship Id="rId4" Type="http://schemas.openxmlformats.org/officeDocument/2006/relationships/image" Target="../media/image28.tm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4.tmp"/></Relationships>
</file>

<file path=ppt/slides/_rels/slide22.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9.tmp"/><Relationship Id="rId4" Type="http://schemas.openxmlformats.org/officeDocument/2006/relationships/image" Target="../media/image38.tmp"/></Relationships>
</file>

<file path=ppt/slides/_rels/slide27.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42.tmp"/><Relationship Id="rId4" Type="http://schemas.openxmlformats.org/officeDocument/2006/relationships/image" Target="../media/image41.tmp"/></Relationships>
</file>

<file path=ppt/slides/_rels/slide29.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3.tmp"/></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1.tm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55.tmp"/><Relationship Id="rId4" Type="http://schemas.openxmlformats.org/officeDocument/2006/relationships/image" Target="../media/image54.tmp"/></Relationships>
</file>

<file path=ppt/slides/_rels/slide45.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0.tmp"/><Relationship Id="rId5" Type="http://schemas.openxmlformats.org/officeDocument/2006/relationships/image" Target="../media/image59.png"/><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4.jpg"/></Relationships>
</file>

<file path=ppt/slides/_rels/slide56.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dirty="0"/>
              <a:t>SESSION </a:t>
            </a:r>
            <a:r>
              <a:rPr lang="en-US" dirty="0" smtClean="0"/>
              <a:t>5056</a:t>
            </a:r>
            <a:endParaRPr lang="en-US" dirty="0"/>
          </a:p>
          <a:p>
            <a:r>
              <a:rPr lang="en-US" dirty="0" smtClean="0"/>
              <a:t>November 6, 2017</a:t>
            </a:r>
            <a:endParaRPr lang="en-US" dirty="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5656"/>
            <a:ext cx="9144000" cy="3229331"/>
          </a:xfrm>
          <a:prstGeom prst="rect">
            <a:avLst/>
          </a:prstGeom>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635" y="804490"/>
            <a:ext cx="2047908" cy="1691468"/>
          </a:xfrm>
          <a:prstGeom prst="rect">
            <a:avLst/>
          </a:prstGeom>
        </p:spPr>
      </p:pic>
      <p:sp>
        <p:nvSpPr>
          <p:cNvPr id="6" name="Title 5"/>
          <p:cNvSpPr>
            <a:spLocks noGrp="1"/>
          </p:cNvSpPr>
          <p:nvPr>
            <p:ph type="title"/>
          </p:nvPr>
        </p:nvSpPr>
        <p:spPr>
          <a:xfrm>
            <a:off x="-154811" y="5281984"/>
            <a:ext cx="5829300" cy="1463040"/>
          </a:xfrm>
        </p:spPr>
        <p:txBody>
          <a:bodyPr>
            <a:normAutofit fontScale="90000"/>
          </a:bodyPr>
          <a:lstStyle/>
          <a:p>
            <a:r>
              <a:rPr lang="en-CA" sz="3900" b="1" dirty="0"/>
              <a:t>Using Forms to Enhance Business Processes in the Office of the Registrar</a:t>
            </a:r>
            <a:r>
              <a:rPr lang="en-US" dirty="0"/>
              <a:t/>
            </a:r>
            <a:br>
              <a:rPr lang="en-US" dirty="0"/>
            </a:br>
            <a:r>
              <a:rPr lang="en-US" dirty="0"/>
              <a:t/>
            </a:r>
            <a:br>
              <a:rPr lang="en-US" dirty="0"/>
            </a:br>
            <a:endParaRPr lang="en-CA" dirty="0"/>
          </a:p>
        </p:txBody>
      </p:sp>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Withdrawal Forms – Paper-BASED model</a:t>
            </a:r>
            <a:endParaRPr lang="en-US" sz="4000" dirty="0"/>
          </a:p>
        </p:txBody>
      </p:sp>
      <p:sp>
        <p:nvSpPr>
          <p:cNvPr id="4" name="Footer Placeholder 3"/>
          <p:cNvSpPr>
            <a:spLocks noGrp="1"/>
          </p:cNvSpPr>
          <p:nvPr>
            <p:ph type="ftr" sz="quarter" idx="11"/>
          </p:nvPr>
        </p:nvSpPr>
        <p:spPr/>
        <p:txBody>
          <a:bodyPr/>
          <a:lstStyle/>
          <a:p>
            <a:r>
              <a:rPr lang="en-US" dirty="0"/>
              <a:t>Canada Alliance   5-7 November 2017</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901" y="2788919"/>
            <a:ext cx="2018316" cy="20377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3646" y="1831218"/>
            <a:ext cx="3310854" cy="43508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4357" y="1740665"/>
            <a:ext cx="3936348" cy="486719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768769" y="2721672"/>
            <a:ext cx="3996294" cy="2984887"/>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468" y="2120213"/>
            <a:ext cx="3791119" cy="3791119"/>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8478" y="2283905"/>
            <a:ext cx="7089289" cy="3987725"/>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1853" y="1879250"/>
            <a:ext cx="6762527" cy="4508351"/>
          </a:xfrm>
          <a:prstGeom prst="rect">
            <a:avLst/>
          </a:prstGeom>
        </p:spPr>
      </p:pic>
    </p:spTree>
    <p:extLst>
      <p:ext uri="{BB962C8B-B14F-4D97-AF65-F5344CB8AC3E}">
        <p14:creationId xmlns:p14="http://schemas.microsoft.com/office/powerpoint/2010/main" val="2285978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3000"/>
                            </p:stCondLst>
                            <p:childTnLst>
                              <p:par>
                                <p:cTn id="9" presetID="1" presetClass="exit"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hidden"/>
                                      </p:to>
                                    </p:set>
                                  </p:childTnLst>
                                </p:cTn>
                              </p:par>
                              <p:par>
                                <p:cTn id="11" presetID="10" presetClass="entr" presetSubtype="0" fill="hold" nodeType="withEffect">
                                  <p:stCondLst>
                                    <p:cond delay="11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500"/>
                                        <p:tgtEl>
                                          <p:spTgt spid="3"/>
                                        </p:tgtEl>
                                      </p:cBhvr>
                                    </p:animEffect>
                                  </p:childTnLst>
                                </p:cTn>
                              </p:par>
                            </p:childTnLst>
                          </p:cTn>
                        </p:par>
                        <p:par>
                          <p:cTn id="14" fill="hold">
                            <p:stCondLst>
                              <p:cond delay="5600"/>
                            </p:stCondLst>
                            <p:childTnLst>
                              <p:par>
                                <p:cTn id="15" presetID="42" presetClass="exit" presetSubtype="0" fill="hold" nodeType="afterEffect">
                                  <p:stCondLst>
                                    <p:cond delay="0"/>
                                  </p:stCondLst>
                                  <p:childTnLst>
                                    <p:animEffect transition="out" filter="fade">
                                      <p:cBhvr>
                                        <p:cTn id="16" dur="2000"/>
                                        <p:tgtEl>
                                          <p:spTgt spid="3"/>
                                        </p:tgtEl>
                                      </p:cBhvr>
                                    </p:animEffect>
                                    <p:anim calcmode="lin" valueType="num">
                                      <p:cBhvr>
                                        <p:cTn id="17" dur="2000"/>
                                        <p:tgtEl>
                                          <p:spTgt spid="3"/>
                                        </p:tgtEl>
                                        <p:attrNameLst>
                                          <p:attrName>ppt_x</p:attrName>
                                        </p:attrNameLst>
                                      </p:cBhvr>
                                      <p:tavLst>
                                        <p:tav tm="0">
                                          <p:val>
                                            <p:strVal val="ppt_x"/>
                                          </p:val>
                                        </p:tav>
                                        <p:tav tm="100000">
                                          <p:val>
                                            <p:strVal val="ppt_x"/>
                                          </p:val>
                                        </p:tav>
                                      </p:tavLst>
                                    </p:anim>
                                    <p:anim calcmode="lin" valueType="num">
                                      <p:cBhvr>
                                        <p:cTn id="18" dur="2000"/>
                                        <p:tgtEl>
                                          <p:spTgt spid="3"/>
                                        </p:tgtEl>
                                        <p:attrNameLst>
                                          <p:attrName>ppt_y</p:attrName>
                                        </p:attrNameLst>
                                      </p:cBhvr>
                                      <p:tavLst>
                                        <p:tav tm="0">
                                          <p:val>
                                            <p:strVal val="ppt_y"/>
                                          </p:val>
                                        </p:tav>
                                        <p:tav tm="100000">
                                          <p:val>
                                            <p:strVal val="ppt_y+.1"/>
                                          </p:val>
                                        </p:tav>
                                      </p:tavLst>
                                    </p:anim>
                                    <p:set>
                                      <p:cBhvr>
                                        <p:cTn id="19" dur="1" fill="hold">
                                          <p:stCondLst>
                                            <p:cond delay="1999"/>
                                          </p:stCondLst>
                                        </p:cTn>
                                        <p:tgtEl>
                                          <p:spTgt spid="3"/>
                                        </p:tgtEl>
                                        <p:attrNameLst>
                                          <p:attrName>style.visibility</p:attrName>
                                        </p:attrNameLst>
                                      </p:cBhvr>
                                      <p:to>
                                        <p:strVal val="hidden"/>
                                      </p:to>
                                    </p:set>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000" fill="hold"/>
                                        <p:tgtEl>
                                          <p:spTgt spid="7"/>
                                        </p:tgtEl>
                                        <p:attrNameLst>
                                          <p:attrName>ppt_x</p:attrName>
                                        </p:attrNameLst>
                                      </p:cBhvr>
                                      <p:tavLst>
                                        <p:tav tm="0">
                                          <p:val>
                                            <p:strVal val="#ppt_x"/>
                                          </p:val>
                                        </p:tav>
                                        <p:tav tm="100000">
                                          <p:val>
                                            <p:strVal val="#ppt_x"/>
                                          </p:val>
                                        </p:tav>
                                      </p:tavLst>
                                    </p:anim>
                                    <p:anim calcmode="lin" valueType="num">
                                      <p:cBhvr additive="base">
                                        <p:cTn id="23"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43"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
                                        <p:tgtEl>
                                          <p:spTgt spid="5"/>
                                        </p:tgtEl>
                                      </p:cBhvr>
                                    </p:animEffect>
                                    <p:anim calcmode="lin" valueType="num">
                                      <p:cBhvr>
                                        <p:cTn id="31" dur="400" fill="hold"/>
                                        <p:tgtEl>
                                          <p:spTgt spid="5"/>
                                        </p:tgtEl>
                                        <p:attrNameLst>
                                          <p:attrName>ppt_x</p:attrName>
                                        </p:attrNameLst>
                                      </p:cBhvr>
                                      <p:tavLst>
                                        <p:tav tm="0">
                                          <p:val>
                                            <p:strVal val="#ppt_x"/>
                                          </p:val>
                                        </p:tav>
                                        <p:tav tm="100000">
                                          <p:val>
                                            <p:strVal val="#ppt_x"/>
                                          </p:val>
                                        </p:tav>
                                      </p:tavLst>
                                    </p:anim>
                                    <p:anim calcmode="lin" valueType="num">
                                      <p:cBhvr>
                                        <p:cTn id="32" dur="400" fill="hold"/>
                                        <p:tgtEl>
                                          <p:spTgt spid="5"/>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5" fill="hold">
                            <p:stCondLst>
                              <p:cond delay="1000"/>
                            </p:stCondLst>
                            <p:childTnLst>
                              <p:par>
                                <p:cTn id="36" presetID="60" presetClass="path" presetSubtype="0" accel="50000" decel="50000" fill="hold" nodeType="afterEffect">
                                  <p:stCondLst>
                                    <p:cond delay="0"/>
                                  </p:stCondLst>
                                  <p:childTnLst>
                                    <p:animMotion origin="layout" path="M -1.94444E-6 1.85185E-6 C 0.00469 0.05301 0.0158 0.12708 0.05712 0.12592 C 0.11667 0.12592 0.12101 -0.12199 0.19219 -0.12292 C 0.25608 -0.12292 0.22188 0.09398 0.28351 0.09305 C 0.34775 0.09305 0.3132 -0.06389 0.38195 -0.06389 C 0.4434 -0.06389 0.40938 0.0419 0.46406 0.0419 C 0.51702 0.0419 0.48959 -0.03889 0.53768 -0.03889 C 0.56493 -0.03889 0.56702 -0.0169 0.56945 1.85185E-6 " pathEditMode="relative" rAng="0" ptsTypes="AAAAAAAA">
                                      <p:cBhvr>
                                        <p:cTn id="37" dur="2000" fill="hold"/>
                                        <p:tgtEl>
                                          <p:spTgt spid="5"/>
                                        </p:tgtEl>
                                        <p:attrNameLst>
                                          <p:attrName>ppt_x</p:attrName>
                                          <p:attrName>ppt_y</p:attrName>
                                        </p:attrNameLst>
                                      </p:cBhvr>
                                      <p:rCtr x="28472" y="139"/>
                                    </p:animMotion>
                                  </p:childTnLst>
                                </p:cTn>
                              </p:par>
                            </p:childTnLst>
                          </p:cTn>
                        </p:par>
                        <p:par>
                          <p:cTn id="38" fill="hold">
                            <p:stCondLst>
                              <p:cond delay="3000"/>
                            </p:stCondLst>
                            <p:childTnLst>
                              <p:par>
                                <p:cTn id="39" presetID="10" presetClass="exit" presetSubtype="0" fill="hold" nodeType="after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2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9"/>
                                        </p:tgtEl>
                                        <p:attrNameLst>
                                          <p:attrName>style.visibility</p:attrName>
                                        </p:attrNameLst>
                                      </p:cBhvr>
                                      <p:to>
                                        <p:strVal val="hidden"/>
                                      </p:to>
                                    </p:set>
                                  </p:childTnLst>
                                </p:cTn>
                              </p:par>
                            </p:childTnLst>
                          </p:cTn>
                        </p:par>
                        <p:par>
                          <p:cTn id="51" fill="hold">
                            <p:stCondLst>
                              <p:cond delay="0"/>
                            </p:stCondLst>
                            <p:childTnLst>
                              <p:par>
                                <p:cTn id="52" presetID="10" presetClass="entr" presetSubtype="0"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20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8"/>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345" y="4960137"/>
            <a:ext cx="5963856" cy="1463040"/>
          </a:xfrm>
        </p:spPr>
        <p:txBody>
          <a:bodyPr>
            <a:normAutofit/>
          </a:bodyPr>
          <a:lstStyle/>
          <a:p>
            <a:r>
              <a:rPr lang="en-US" sz="3000" dirty="0"/>
              <a:t>Configuring the Approval Framework</a:t>
            </a:r>
          </a:p>
        </p:txBody>
      </p:sp>
      <p:sp>
        <p:nvSpPr>
          <p:cNvPr id="3" name="Subtitle 2"/>
          <p:cNvSpPr>
            <a:spLocks noGrp="1"/>
          </p:cNvSpPr>
          <p:nvPr>
            <p:ph type="subTitle" idx="1"/>
          </p:nvPr>
        </p:nvSpPr>
        <p:spPr>
          <a:xfrm>
            <a:off x="6457950" y="4960137"/>
            <a:ext cx="2361959" cy="1463040"/>
          </a:xfrm>
        </p:spPr>
        <p:txBody>
          <a:bodyPr/>
          <a:lstStyle/>
          <a:p>
            <a:r>
              <a:rPr lang="en-US" dirty="0" smtClean="0"/>
              <a:t>Approval Framework, Notifications, Transactions, User Lists</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3487945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Configuring the Approval Framework</a:t>
            </a:r>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8" name="TextBox 7"/>
          <p:cNvSpPr txBox="1"/>
          <p:nvPr/>
        </p:nvSpPr>
        <p:spPr>
          <a:xfrm>
            <a:off x="1044399" y="2833149"/>
            <a:ext cx="6615953" cy="1477328"/>
          </a:xfrm>
          <a:prstGeom prst="rect">
            <a:avLst/>
          </a:prstGeom>
          <a:noFill/>
        </p:spPr>
        <p:txBody>
          <a:bodyPr wrap="square" rtlCol="0">
            <a:spAutoFit/>
          </a:bodyPr>
          <a:lstStyle/>
          <a:p>
            <a:pPr marL="342900" indent="-342900">
              <a:buFontTx/>
              <a:buAutoNum type="arabicPeriod"/>
            </a:pPr>
            <a:r>
              <a:rPr lang="en-US" dirty="0" smtClean="0"/>
              <a:t>Events and Notifications Overview</a:t>
            </a:r>
          </a:p>
          <a:p>
            <a:pPr marL="342900" indent="-342900">
              <a:buFontTx/>
              <a:buAutoNum type="arabicPeriod"/>
            </a:pPr>
            <a:r>
              <a:rPr lang="en-US" dirty="0" smtClean="0"/>
              <a:t>Verify </a:t>
            </a:r>
            <a:r>
              <a:rPr lang="en-US" dirty="0"/>
              <a:t>Transaction </a:t>
            </a:r>
            <a:r>
              <a:rPr lang="en-US" dirty="0" smtClean="0"/>
              <a:t>Registry</a:t>
            </a:r>
          </a:p>
          <a:p>
            <a:pPr marL="342900" indent="-342900">
              <a:buFontTx/>
              <a:buAutoNum type="arabicPeriod"/>
            </a:pPr>
            <a:r>
              <a:rPr lang="en-US" dirty="0" smtClean="0"/>
              <a:t>Configure Transactions</a:t>
            </a:r>
            <a:endParaRPr lang="en-US" dirty="0"/>
          </a:p>
          <a:p>
            <a:pPr marL="342900" indent="-342900">
              <a:buAutoNum type="arabicPeriod"/>
            </a:pPr>
            <a:r>
              <a:rPr lang="en-US" dirty="0" smtClean="0"/>
              <a:t>Create Form Approver User List</a:t>
            </a:r>
          </a:p>
          <a:p>
            <a:pPr marL="342900" indent="-342900">
              <a:buAutoNum type="arabicPeriod"/>
            </a:pPr>
            <a:endParaRPr lang="en-CA" dirty="0"/>
          </a:p>
        </p:txBody>
      </p:sp>
    </p:spTree>
    <p:extLst>
      <p:ext uri="{BB962C8B-B14F-4D97-AF65-F5344CB8AC3E}">
        <p14:creationId xmlns:p14="http://schemas.microsoft.com/office/powerpoint/2010/main" val="3661196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002424"/>
          </a:xfrm>
        </p:spPr>
        <p:txBody>
          <a:bodyPr>
            <a:normAutofit fontScale="90000"/>
          </a:bodyPr>
          <a:lstStyle/>
          <a:p>
            <a:r>
              <a:rPr lang="en-US" dirty="0"/>
              <a:t>Configuring the Approval Framework</a:t>
            </a:r>
            <a:br>
              <a:rPr lang="en-US" dirty="0"/>
            </a:br>
            <a:r>
              <a:rPr lang="en-US" sz="2000" dirty="0" smtClean="0"/>
              <a:t>(Events &amp; NOTIFICATIONS Overview)</a:t>
            </a:r>
            <a:endParaRPr lang="en-CA" sz="2000" dirty="0"/>
          </a:p>
        </p:txBody>
      </p:sp>
      <p:sp>
        <p:nvSpPr>
          <p:cNvPr id="4" name="Footer Placeholder 3"/>
          <p:cNvSpPr>
            <a:spLocks noGrp="1"/>
          </p:cNvSpPr>
          <p:nvPr>
            <p:ph type="ftr" sz="quarter" idx="11"/>
          </p:nvPr>
        </p:nvSpPr>
        <p:spPr/>
        <p:txBody>
          <a:bodyPr/>
          <a:lstStyle/>
          <a:p>
            <a:r>
              <a:rPr lang="en-US" dirty="0"/>
              <a:t>Canada Alliance   5-7 November 2017</a:t>
            </a:r>
          </a:p>
        </p:txBody>
      </p:sp>
      <p:pic>
        <p:nvPicPr>
          <p:cNvPr id="13" name="Content Placeholder 12"/>
          <p:cNvPicPr>
            <a:picLocks noGrp="1" noChangeAspect="1"/>
          </p:cNvPicPr>
          <p:nvPr>
            <p:ph idx="1"/>
          </p:nvPr>
        </p:nvPicPr>
        <p:blipFill>
          <a:blip r:embed="rId2"/>
          <a:stretch>
            <a:fillRect/>
          </a:stretch>
        </p:blipFill>
        <p:spPr>
          <a:xfrm>
            <a:off x="586461" y="2256278"/>
            <a:ext cx="3262267" cy="2713378"/>
          </a:xfrm>
          <a:prstGeom prst="rect">
            <a:avLst/>
          </a:prstGeom>
        </p:spPr>
      </p:pic>
      <p:sp>
        <p:nvSpPr>
          <p:cNvPr id="14" name="Right Arrow 13"/>
          <p:cNvSpPr/>
          <p:nvPr/>
        </p:nvSpPr>
        <p:spPr>
          <a:xfrm>
            <a:off x="4109776" y="2972325"/>
            <a:ext cx="723481" cy="241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5164853" y="2901986"/>
            <a:ext cx="2582426" cy="512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Route for Approval</a:t>
            </a:r>
            <a:endParaRPr lang="en-CA" dirty="0"/>
          </a:p>
        </p:txBody>
      </p:sp>
      <p:sp>
        <p:nvSpPr>
          <p:cNvPr id="19" name="Down Arrow 18"/>
          <p:cNvSpPr/>
          <p:nvPr/>
        </p:nvSpPr>
        <p:spPr>
          <a:xfrm>
            <a:off x="6340510" y="3635355"/>
            <a:ext cx="231112" cy="442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ound Diagonal Corner Rectangle 19"/>
          <p:cNvSpPr/>
          <p:nvPr/>
        </p:nvSpPr>
        <p:spPr>
          <a:xfrm>
            <a:off x="5506496" y="4328418"/>
            <a:ext cx="1899139" cy="133686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Approve, Denial, or Request Information </a:t>
            </a:r>
            <a:endParaRPr lang="en-CA" dirty="0"/>
          </a:p>
        </p:txBody>
      </p:sp>
    </p:spTree>
    <p:extLst>
      <p:ext uri="{BB962C8B-B14F-4D97-AF65-F5344CB8AC3E}">
        <p14:creationId xmlns:p14="http://schemas.microsoft.com/office/powerpoint/2010/main" val="9354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500"/>
                            </p:stCondLst>
                            <p:childTnLst>
                              <p:par>
                                <p:cTn id="10" presetID="1" presetClass="entr" presetSubtype="0" fill="hold" grpId="0" nodeType="afterEffect">
                                  <p:stCondLst>
                                    <p:cond delay="200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7500"/>
                            </p:stCondLst>
                            <p:childTnLst>
                              <p:par>
                                <p:cTn id="13" presetID="1" presetClass="entr" presetSubtype="0" fill="hold" grpId="0" nodeType="afterEffect">
                                  <p:stCondLst>
                                    <p:cond delay="200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9500"/>
                            </p:stCondLst>
                            <p:childTnLst>
                              <p:par>
                                <p:cTn id="16" presetID="1" presetClass="entr" presetSubtype="0" fill="hold" grpId="0" nodeType="afterEffect">
                                  <p:stCondLst>
                                    <p:cond delay="200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962230"/>
          </a:xfrm>
        </p:spPr>
        <p:txBody>
          <a:bodyPr/>
          <a:lstStyle/>
          <a:p>
            <a:pPr algn="ctr"/>
            <a:r>
              <a:rPr lang="en-US" dirty="0" smtClean="0"/>
              <a:t>URL Maintenance</a:t>
            </a:r>
            <a:endParaRPr lang="en-CA" dirty="0"/>
          </a:p>
        </p:txBody>
      </p:sp>
      <p:sp>
        <p:nvSpPr>
          <p:cNvPr id="4" name="Footer Placeholder 3"/>
          <p:cNvSpPr>
            <a:spLocks noGrp="1"/>
          </p:cNvSpPr>
          <p:nvPr>
            <p:ph type="ftr" sz="quarter" idx="11"/>
          </p:nvPr>
        </p:nvSpPr>
        <p:spPr/>
        <p:txBody>
          <a:bodyPr/>
          <a:lstStyle/>
          <a:p>
            <a:r>
              <a:rPr lang="en-US" dirty="0"/>
              <a:t>Canada Alliance   5-7 November 2017</a:t>
            </a:r>
          </a:p>
        </p:txBody>
      </p:sp>
      <p:pic>
        <p:nvPicPr>
          <p:cNvPr id="8" name="Content Placeholder 7"/>
          <p:cNvPicPr>
            <a:picLocks noGrp="1" noChangeAspect="1"/>
          </p:cNvPicPr>
          <p:nvPr>
            <p:ph idx="1"/>
          </p:nvPr>
        </p:nvPicPr>
        <p:blipFill>
          <a:blip r:embed="rId3"/>
          <a:stretch>
            <a:fillRect/>
          </a:stretch>
        </p:blipFill>
        <p:spPr>
          <a:xfrm>
            <a:off x="962130" y="2361363"/>
            <a:ext cx="6902239" cy="3947362"/>
          </a:xfrm>
          <a:prstGeom prst="rect">
            <a:avLst/>
          </a:prstGeom>
        </p:spPr>
      </p:pic>
      <p:sp>
        <p:nvSpPr>
          <p:cNvPr id="9" name="TextBox 8"/>
          <p:cNvSpPr txBox="1"/>
          <p:nvPr/>
        </p:nvSpPr>
        <p:spPr>
          <a:xfrm>
            <a:off x="874207" y="1911042"/>
            <a:ext cx="6990035" cy="369332"/>
          </a:xfrm>
          <a:prstGeom prst="rect">
            <a:avLst/>
          </a:prstGeom>
          <a:noFill/>
        </p:spPr>
        <p:txBody>
          <a:bodyPr wrap="square" rtlCol="0">
            <a:spAutoFit/>
          </a:bodyPr>
          <a:lstStyle/>
          <a:p>
            <a:r>
              <a:rPr lang="en-CA" dirty="0" err="1" smtClean="0"/>
              <a:t>PeopleTools</a:t>
            </a:r>
            <a:r>
              <a:rPr lang="en-CA" dirty="0" smtClean="0"/>
              <a:t> &gt; Utilities &gt; Administration &gt; </a:t>
            </a:r>
            <a:r>
              <a:rPr lang="en-CA" dirty="0"/>
              <a:t>URLs</a:t>
            </a:r>
          </a:p>
        </p:txBody>
      </p:sp>
    </p:spTree>
    <p:extLst>
      <p:ext uri="{BB962C8B-B14F-4D97-AF65-F5344CB8AC3E}">
        <p14:creationId xmlns:p14="http://schemas.microsoft.com/office/powerpoint/2010/main" val="418007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the Approval Framework </a:t>
            </a:r>
            <a:r>
              <a:rPr lang="en-US" dirty="0" smtClean="0"/>
              <a:t/>
            </a:r>
            <a:br>
              <a:rPr lang="en-US" dirty="0" smtClean="0"/>
            </a:br>
            <a:r>
              <a:rPr lang="en-US" sz="2000" dirty="0" smtClean="0"/>
              <a:t>(</a:t>
            </a:r>
            <a:r>
              <a:rPr lang="en-US" sz="2000" dirty="0"/>
              <a:t>Verify Transaction Key </a:t>
            </a:r>
            <a:r>
              <a:rPr lang="en-US" sz="2000" dirty="0" smtClean="0"/>
              <a:t>Fields)</a:t>
            </a:r>
            <a:br>
              <a:rPr lang="en-US" sz="2000" dirty="0" smtClean="0"/>
            </a:br>
            <a:r>
              <a:rPr lang="en-US" sz="2000" dirty="0" smtClean="0"/>
              <a:t/>
            </a:r>
            <a:br>
              <a:rPr lang="en-US" sz="2000" dirty="0" smtClean="0"/>
            </a:br>
            <a:r>
              <a:rPr lang="en-US" sz="1000" i="1" dirty="0"/>
              <a:t>Navigation:  Enterprise Components &gt; Approvals </a:t>
            </a:r>
            <a:r>
              <a:rPr lang="en-US" sz="1000" i="1" dirty="0" smtClean="0"/>
              <a:t>&gt; Approvals&gt; </a:t>
            </a:r>
            <a:r>
              <a:rPr lang="en-US" sz="1000" i="1" dirty="0"/>
              <a:t>Transaction Registry</a:t>
            </a:r>
            <a:endParaRPr lang="en-US" sz="2000" i="1" dirty="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686" y="2084832"/>
            <a:ext cx="4278900" cy="4627243"/>
          </a:xfrm>
          <a:prstGeom prst="rect">
            <a:avLst/>
          </a:prstGeom>
        </p:spPr>
      </p:pic>
      <p:sp>
        <p:nvSpPr>
          <p:cNvPr id="5" name="Right Arrow 4"/>
          <p:cNvSpPr/>
          <p:nvPr/>
        </p:nvSpPr>
        <p:spPr>
          <a:xfrm>
            <a:off x="768096" y="3998976"/>
            <a:ext cx="975360" cy="97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a:blip r:embed="rId4"/>
          <a:stretch>
            <a:fillRect/>
          </a:stretch>
        </p:blipFill>
        <p:spPr>
          <a:xfrm>
            <a:off x="3149672" y="3855528"/>
            <a:ext cx="5391150" cy="1085850"/>
          </a:xfrm>
          <a:prstGeom prst="rect">
            <a:avLst/>
          </a:prstGeom>
        </p:spPr>
      </p:pic>
      <p:sp>
        <p:nvSpPr>
          <p:cNvPr id="7" name="Left Arrow 6"/>
          <p:cNvSpPr/>
          <p:nvPr/>
        </p:nvSpPr>
        <p:spPr>
          <a:xfrm>
            <a:off x="4888992" y="5827776"/>
            <a:ext cx="1060704" cy="1584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1012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Form </a:t>
            </a:r>
            <a:r>
              <a:rPr lang="en-US" dirty="0" smtClean="0"/>
              <a:t>Approvers </a:t>
            </a:r>
            <a:br>
              <a:rPr lang="en-US" dirty="0" smtClean="0"/>
            </a:br>
            <a:r>
              <a:rPr lang="en-US" sz="2000" dirty="0" smtClean="0"/>
              <a:t>(Transaction configuration)</a:t>
            </a:r>
            <a:br>
              <a:rPr lang="en-US" sz="2000" dirty="0" smtClean="0"/>
            </a:br>
            <a:r>
              <a:rPr lang="en-US" sz="2000" dirty="0" smtClean="0"/>
              <a:t/>
            </a:r>
            <a:br>
              <a:rPr lang="en-US" sz="2000" dirty="0" smtClean="0"/>
            </a:br>
            <a:r>
              <a:rPr lang="en-US" sz="1000" i="1" dirty="0"/>
              <a:t>Navigation:  Enterprise Components &gt; Approvals </a:t>
            </a:r>
            <a:r>
              <a:rPr lang="en-US" sz="1000" i="1" dirty="0" smtClean="0"/>
              <a:t>&gt; Approvals &gt; </a:t>
            </a:r>
            <a:r>
              <a:rPr lang="en-US" sz="1000" i="1" dirty="0"/>
              <a:t>Transaction Configuration</a:t>
            </a:r>
            <a:endParaRPr lang="en-US" sz="2000" i="1" dirty="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72" y="1986681"/>
            <a:ext cx="6379535" cy="4309920"/>
          </a:xfrm>
          <a:prstGeom prst="rect">
            <a:avLst/>
          </a:prstGeom>
        </p:spPr>
      </p:pic>
      <p:sp>
        <p:nvSpPr>
          <p:cNvPr id="5" name="Left Arrow 4"/>
          <p:cNvSpPr/>
          <p:nvPr/>
        </p:nvSpPr>
        <p:spPr>
          <a:xfrm rot="5400000">
            <a:off x="2663435" y="6211131"/>
            <a:ext cx="763793" cy="290456"/>
          </a:xfrm>
          <a:prstGeom prst="leftArrow">
            <a:avLst/>
          </a:prstGeom>
          <a:solidFill>
            <a:srgbClr val="CC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Left Arrow 7"/>
          <p:cNvSpPr/>
          <p:nvPr/>
        </p:nvSpPr>
        <p:spPr>
          <a:xfrm>
            <a:off x="7071527" y="5717538"/>
            <a:ext cx="763793" cy="290456"/>
          </a:xfrm>
          <a:prstGeom prst="leftArrow">
            <a:avLst/>
          </a:prstGeom>
          <a:solidFill>
            <a:srgbClr val="CC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3140775" y="6238532"/>
            <a:ext cx="5584584" cy="523220"/>
          </a:xfrm>
          <a:prstGeom prst="rect">
            <a:avLst/>
          </a:prstGeom>
          <a:noFill/>
        </p:spPr>
        <p:txBody>
          <a:bodyPr wrap="square" rtlCol="0">
            <a:spAutoFit/>
          </a:bodyPr>
          <a:lstStyle/>
          <a:p>
            <a:r>
              <a:rPr lang="en-CA" sz="1400" dirty="0" smtClean="0">
                <a:solidFill>
                  <a:srgbClr val="FF0000"/>
                </a:solidFill>
              </a:rPr>
              <a:t>FC_FORM_APPROVAL_ROUTING (FC prefix represents custom template object for Fleming College)</a:t>
            </a:r>
            <a:endParaRPr lang="en-CA" dirty="0">
              <a:solidFill>
                <a:srgbClr val="FF0000"/>
              </a:solidFill>
            </a:endParaRPr>
          </a:p>
        </p:txBody>
      </p:sp>
      <p:sp>
        <p:nvSpPr>
          <p:cNvPr id="6" name="TextBox 5"/>
          <p:cNvSpPr txBox="1"/>
          <p:nvPr/>
        </p:nvSpPr>
        <p:spPr>
          <a:xfrm>
            <a:off x="975272" y="4300066"/>
            <a:ext cx="4430575" cy="523220"/>
          </a:xfrm>
          <a:prstGeom prst="rect">
            <a:avLst/>
          </a:prstGeom>
          <a:solidFill>
            <a:schemeClr val="bg1"/>
          </a:solidFill>
        </p:spPr>
        <p:txBody>
          <a:bodyPr wrap="square" rtlCol="0">
            <a:spAutoFit/>
          </a:bodyPr>
          <a:lstStyle/>
          <a:p>
            <a:r>
              <a:rPr lang="en-US" sz="1400" dirty="0" smtClean="0">
                <a:solidFill>
                  <a:srgbClr val="FF0000"/>
                </a:solidFill>
              </a:rPr>
              <a:t>Note: SMTP must be setup at the server level for emails to work at your institution</a:t>
            </a:r>
            <a:endParaRPr lang="en-CA" sz="1400" dirty="0">
              <a:solidFill>
                <a:srgbClr val="FF0000"/>
              </a:solidFill>
            </a:endParaRPr>
          </a:p>
        </p:txBody>
      </p:sp>
      <p:sp>
        <p:nvSpPr>
          <p:cNvPr id="9" name="Left Arrow 8"/>
          <p:cNvSpPr/>
          <p:nvPr/>
        </p:nvSpPr>
        <p:spPr>
          <a:xfrm rot="16200000">
            <a:off x="1724031" y="5058211"/>
            <a:ext cx="763793" cy="290456"/>
          </a:xfrm>
          <a:prstGeom prst="leftArrow">
            <a:avLst/>
          </a:prstGeom>
          <a:solidFill>
            <a:srgbClr val="CC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5100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30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grpId="0" nodeType="withEffect">
                                  <p:stCondLst>
                                    <p:cond delay="30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4" grpId="0"/>
      <p:bldP spid="4" grpId="1"/>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Canada Alliance   5-7 November 2017</a:t>
            </a:r>
          </a:p>
        </p:txBody>
      </p:sp>
      <p:sp>
        <p:nvSpPr>
          <p:cNvPr id="8" name="Title 1"/>
          <p:cNvSpPr>
            <a:spLocks noGrp="1"/>
          </p:cNvSpPr>
          <p:nvPr>
            <p:ph type="title"/>
          </p:nvPr>
        </p:nvSpPr>
        <p:spPr>
          <a:xfrm>
            <a:off x="768096" y="638378"/>
            <a:ext cx="7290054" cy="1499616"/>
          </a:xfrm>
        </p:spPr>
        <p:txBody>
          <a:bodyPr>
            <a:normAutofit fontScale="90000"/>
          </a:bodyPr>
          <a:lstStyle/>
          <a:p>
            <a:r>
              <a:rPr lang="en-US" dirty="0"/>
              <a:t>Configuring the Approval Framework </a:t>
            </a:r>
            <a:r>
              <a:rPr lang="en-US" dirty="0" smtClean="0"/>
              <a:t/>
            </a:r>
            <a:br>
              <a:rPr lang="en-US" dirty="0" smtClean="0"/>
            </a:br>
            <a:r>
              <a:rPr lang="en-US" sz="2000" dirty="0" smtClean="0"/>
              <a:t>(Generic Template configuration)</a:t>
            </a:r>
            <a:br>
              <a:rPr lang="en-US" sz="2000" dirty="0" smtClean="0"/>
            </a:br>
            <a:r>
              <a:rPr lang="en-US" sz="2000" dirty="0" smtClean="0"/>
              <a:t/>
            </a:r>
            <a:br>
              <a:rPr lang="en-US" sz="2000" dirty="0" smtClean="0"/>
            </a:br>
            <a:r>
              <a:rPr lang="en-US" sz="1000" i="1" dirty="0"/>
              <a:t>Navigation:  </a:t>
            </a:r>
            <a:r>
              <a:rPr lang="en-CA" sz="1000" i="1" dirty="0" smtClean="0"/>
              <a:t>People Tools &gt; Workflow &gt; Notifications &gt; </a:t>
            </a:r>
            <a:r>
              <a:rPr lang="en-CA" sz="1000" i="1" dirty="0"/>
              <a:t>Generic </a:t>
            </a:r>
            <a:r>
              <a:rPr lang="en-CA" sz="1000" i="1" dirty="0" smtClean="0"/>
              <a:t>Templates</a:t>
            </a:r>
            <a:endParaRPr lang="en-US" sz="2000" i="1" dirty="0"/>
          </a:p>
        </p:txBody>
      </p:sp>
      <p:pic>
        <p:nvPicPr>
          <p:cNvPr id="3" name="Content Placeholder 2"/>
          <p:cNvPicPr>
            <a:picLocks noGrp="1" noChangeAspect="1"/>
          </p:cNvPicPr>
          <p:nvPr>
            <p:ph idx="1"/>
          </p:nvPr>
        </p:nvPicPr>
        <p:blipFill>
          <a:blip r:embed="rId3"/>
          <a:stretch>
            <a:fillRect/>
          </a:stretch>
        </p:blipFill>
        <p:spPr>
          <a:xfrm>
            <a:off x="768097" y="2265237"/>
            <a:ext cx="4255595" cy="4078224"/>
          </a:xfrm>
          <a:prstGeom prst="rect">
            <a:avLst/>
          </a:prstGeom>
        </p:spPr>
      </p:pic>
      <p:sp>
        <p:nvSpPr>
          <p:cNvPr id="7" name="Left Arrow 6"/>
          <p:cNvSpPr/>
          <p:nvPr/>
        </p:nvSpPr>
        <p:spPr>
          <a:xfrm>
            <a:off x="2978294" y="2450082"/>
            <a:ext cx="763793" cy="290456"/>
          </a:xfrm>
          <a:prstGeom prst="leftArrow">
            <a:avLst/>
          </a:prstGeom>
          <a:solidFill>
            <a:srgbClr val="CC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64414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the Approval Framework </a:t>
            </a:r>
            <a:r>
              <a:rPr lang="en-US" dirty="0" smtClean="0"/>
              <a:t/>
            </a:r>
            <a:br>
              <a:rPr lang="en-US" dirty="0" smtClean="0"/>
            </a:br>
            <a:r>
              <a:rPr lang="en-US" sz="2000" dirty="0" smtClean="0"/>
              <a:t>(User list)</a:t>
            </a:r>
            <a:br>
              <a:rPr lang="en-US" sz="2000" dirty="0" smtClean="0"/>
            </a:br>
            <a:r>
              <a:rPr lang="en-US" sz="2000" dirty="0" smtClean="0"/>
              <a:t/>
            </a:r>
            <a:br>
              <a:rPr lang="en-US" sz="2000" dirty="0" smtClean="0"/>
            </a:br>
            <a:r>
              <a:rPr lang="en-US" sz="1000" i="1" dirty="0"/>
              <a:t>Navigation:  Enterprise Components &gt; Approvals &gt; </a:t>
            </a:r>
            <a:r>
              <a:rPr lang="en-US" sz="1000" i="1" dirty="0" smtClean="0"/>
              <a:t>user list</a:t>
            </a:r>
            <a:endParaRPr lang="en-US" sz="2000" i="1" dirty="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29" y="2084832"/>
            <a:ext cx="7351721" cy="4070643"/>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123" y="1480277"/>
            <a:ext cx="4323245" cy="4675198"/>
          </a:xfrm>
          <a:prstGeom prst="rect">
            <a:avLst/>
          </a:prstGeom>
        </p:spPr>
      </p:pic>
      <p:sp>
        <p:nvSpPr>
          <p:cNvPr id="6" name="Left Arrow 5"/>
          <p:cNvSpPr/>
          <p:nvPr/>
        </p:nvSpPr>
        <p:spPr>
          <a:xfrm>
            <a:off x="7132320" y="5142156"/>
            <a:ext cx="763793" cy="290456"/>
          </a:xfrm>
          <a:prstGeom prst="leftArrow">
            <a:avLst/>
          </a:prstGeom>
          <a:solidFill>
            <a:srgbClr val="CC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2881" y="1067451"/>
            <a:ext cx="5409439" cy="5092086"/>
          </a:xfrm>
          <a:prstGeom prst="rect">
            <a:avLst/>
          </a:prstGeom>
        </p:spPr>
      </p:pic>
      <p:sp>
        <p:nvSpPr>
          <p:cNvPr id="10" name="Left Arrow 9"/>
          <p:cNvSpPr/>
          <p:nvPr/>
        </p:nvSpPr>
        <p:spPr>
          <a:xfrm>
            <a:off x="4875007" y="3284863"/>
            <a:ext cx="763793" cy="290456"/>
          </a:xfrm>
          <a:prstGeom prst="leftArrow">
            <a:avLst/>
          </a:prstGeom>
          <a:solidFill>
            <a:srgbClr val="CC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Left Arrow 10"/>
          <p:cNvSpPr/>
          <p:nvPr/>
        </p:nvSpPr>
        <p:spPr>
          <a:xfrm rot="10800000">
            <a:off x="195295" y="4330148"/>
            <a:ext cx="763793" cy="290456"/>
          </a:xfrm>
          <a:prstGeom prst="leftArrow">
            <a:avLst/>
          </a:prstGeom>
          <a:solidFill>
            <a:srgbClr val="CC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2741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3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1" nodeType="withEffect">
                                  <p:stCondLst>
                                    <p:cond delay="30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xit" presetSubtype="0" fill="hold" grpId="1" nodeType="withEffect">
                                  <p:stCondLst>
                                    <p:cond delay="300"/>
                                  </p:stCondLst>
                                  <p:childTnLst>
                                    <p:set>
                                      <p:cBhvr>
                                        <p:cTn id="28" dur="1" fill="hold">
                                          <p:stCondLst>
                                            <p:cond delay="0"/>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2"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1" animBg="1"/>
      <p:bldP spid="10" grpId="2" animBg="1"/>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345" y="4960137"/>
            <a:ext cx="5963856" cy="1463040"/>
          </a:xfrm>
        </p:spPr>
        <p:txBody>
          <a:bodyPr>
            <a:normAutofit/>
          </a:bodyPr>
          <a:lstStyle/>
          <a:p>
            <a:r>
              <a:rPr lang="en-US" sz="3200" dirty="0"/>
              <a:t>Designing the new Withdrawal Form</a:t>
            </a:r>
          </a:p>
        </p:txBody>
      </p:sp>
      <p:sp>
        <p:nvSpPr>
          <p:cNvPr id="3" name="Subtitle 2"/>
          <p:cNvSpPr>
            <a:spLocks noGrp="1"/>
          </p:cNvSpPr>
          <p:nvPr>
            <p:ph type="subTitle" idx="1"/>
          </p:nvPr>
        </p:nvSpPr>
        <p:spPr>
          <a:xfrm>
            <a:off x="6457950" y="4960137"/>
            <a:ext cx="2361959" cy="1463040"/>
          </a:xfrm>
        </p:spPr>
        <p:txBody>
          <a:bodyPr/>
          <a:lstStyle/>
          <a:p>
            <a:r>
              <a:rPr lang="en-US" dirty="0"/>
              <a:t>Using the new CS Forms Design</a:t>
            </a:r>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3164269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Ted Stebbins</a:t>
            </a:r>
            <a:endParaRPr lang="en-US" dirty="0"/>
          </a:p>
        </p:txBody>
      </p:sp>
      <p:sp>
        <p:nvSpPr>
          <p:cNvPr id="4" name="Content Placeholder 3"/>
          <p:cNvSpPr>
            <a:spLocks noGrp="1"/>
          </p:cNvSpPr>
          <p:nvPr>
            <p:ph sz="half" idx="2"/>
          </p:nvPr>
        </p:nvSpPr>
        <p:spPr>
          <a:xfrm>
            <a:off x="768096" y="2967788"/>
            <a:ext cx="3566160" cy="1446168"/>
          </a:xfrm>
        </p:spPr>
        <p:txBody>
          <a:bodyPr>
            <a:normAutofit/>
          </a:bodyPr>
          <a:lstStyle/>
          <a:p>
            <a:r>
              <a:rPr lang="en-US" sz="1700" dirty="0" smtClean="0"/>
              <a:t>Technical Systems Analyst </a:t>
            </a:r>
            <a:br>
              <a:rPr lang="en-US" sz="1700" dirty="0" smtClean="0"/>
            </a:br>
            <a:r>
              <a:rPr lang="en-US" sz="1700" dirty="0" smtClean="0"/>
              <a:t>Office of the Registrar</a:t>
            </a:r>
            <a:endParaRPr lang="en-US" sz="1700" dirty="0"/>
          </a:p>
          <a:p>
            <a:r>
              <a:rPr lang="en-US" sz="1700" dirty="0" smtClean="0"/>
              <a:t>Sir </a:t>
            </a:r>
            <a:r>
              <a:rPr lang="en-US" sz="1700" dirty="0" err="1" smtClean="0"/>
              <a:t>Sandford</a:t>
            </a:r>
            <a:r>
              <a:rPr lang="en-US" sz="1700" dirty="0" smtClean="0"/>
              <a:t> Fleming College</a:t>
            </a:r>
            <a:endParaRPr lang="en-US" sz="1700" dirty="0"/>
          </a:p>
          <a:p>
            <a:r>
              <a:rPr lang="en-US" sz="1700" dirty="0" smtClean="0"/>
              <a:t>ted.stebbins@flemingcollege.ca</a:t>
            </a:r>
            <a:endParaRPr lang="en-US" sz="1700" dirty="0"/>
          </a:p>
        </p:txBody>
      </p:sp>
      <p:sp>
        <p:nvSpPr>
          <p:cNvPr id="5" name="Text Placeholder 4"/>
          <p:cNvSpPr>
            <a:spLocks noGrp="1"/>
          </p:cNvSpPr>
          <p:nvPr>
            <p:ph type="body" sz="quarter" idx="3"/>
          </p:nvPr>
        </p:nvSpPr>
        <p:spPr/>
        <p:txBody>
          <a:bodyPr/>
          <a:lstStyle/>
          <a:p>
            <a:r>
              <a:rPr lang="en-US" dirty="0" smtClean="0"/>
              <a:t>Brenda McCue</a:t>
            </a:r>
            <a:endParaRPr lang="en-US" dirty="0"/>
          </a:p>
        </p:txBody>
      </p:sp>
      <p:sp>
        <p:nvSpPr>
          <p:cNvPr id="6" name="Content Placeholder 5"/>
          <p:cNvSpPr>
            <a:spLocks noGrp="1"/>
          </p:cNvSpPr>
          <p:nvPr>
            <p:ph sz="quarter" idx="4"/>
          </p:nvPr>
        </p:nvSpPr>
        <p:spPr>
          <a:xfrm>
            <a:off x="4491990" y="2967788"/>
            <a:ext cx="3566160" cy="1446168"/>
          </a:xfrm>
        </p:spPr>
        <p:txBody>
          <a:bodyPr>
            <a:normAutofit fontScale="85000" lnSpcReduction="10000"/>
          </a:bodyPr>
          <a:lstStyle/>
          <a:p>
            <a:r>
              <a:rPr lang="en-US" dirty="0" smtClean="0"/>
              <a:t>Systems Analyst</a:t>
            </a:r>
            <a:br>
              <a:rPr lang="en-US" dirty="0" smtClean="0"/>
            </a:br>
            <a:r>
              <a:rPr lang="en-US" dirty="0" smtClean="0"/>
              <a:t>Information and Technology Services</a:t>
            </a:r>
            <a:endParaRPr lang="en-US" dirty="0"/>
          </a:p>
          <a:p>
            <a:r>
              <a:rPr lang="en-US" dirty="0"/>
              <a:t>Sir </a:t>
            </a:r>
            <a:r>
              <a:rPr lang="en-US" dirty="0" err="1"/>
              <a:t>Sandford</a:t>
            </a:r>
            <a:r>
              <a:rPr lang="en-US" dirty="0"/>
              <a:t> Fleming College</a:t>
            </a:r>
          </a:p>
          <a:p>
            <a:r>
              <a:rPr lang="en-US" dirty="0"/>
              <a:t>brenda.mccue@flemingcollege.ca</a:t>
            </a:r>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400" dirty="0" smtClean="0"/>
              <a:t>Heading into a fourth year of employment with the Office of the Registrar at Fleming College.  Primary responsibilities of support for SR, Admissions, SF, and FA* modules.  Previously employed at the University of Michigan and Accenture with PeopleSoft experience since 1997.</a:t>
            </a:r>
            <a:endParaRPr lang="en-US" sz="1400" dirty="0"/>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400" dirty="0" smtClean="0"/>
              <a:t>Work in ITS at Fleming College for 27 years.  Was the Technical Team Lead for Fleming’s implementation of PeopleSoft in 2006.  Responsible for security and liaison between departmental functional Business Analysts and IT Programmer Analyst staff for all areas of PeopleSoft (Student, HR and Financials).  </a:t>
            </a:r>
            <a:endParaRPr lang="en-US" sz="1400" dirty="0"/>
          </a:p>
        </p:txBody>
      </p:sp>
      <p:sp>
        <p:nvSpPr>
          <p:cNvPr id="10" name="Footer Placeholder 9"/>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547102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the </a:t>
            </a:r>
            <a:r>
              <a:rPr lang="en-US" dirty="0" smtClean="0"/>
              <a:t>form </a:t>
            </a:r>
            <a:r>
              <a:rPr lang="en-US" sz="2000" dirty="0" smtClean="0"/>
              <a:t>(overview)</a:t>
            </a:r>
            <a:endParaRPr lang="en-US" sz="2000" dirty="0"/>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8" name="TextBox 7"/>
          <p:cNvSpPr txBox="1"/>
          <p:nvPr/>
        </p:nvSpPr>
        <p:spPr>
          <a:xfrm>
            <a:off x="1055416" y="2387631"/>
            <a:ext cx="6615953" cy="3354765"/>
          </a:xfrm>
          <a:prstGeom prst="rect">
            <a:avLst/>
          </a:prstGeom>
          <a:noFill/>
        </p:spPr>
        <p:txBody>
          <a:bodyPr wrap="square" rtlCol="0">
            <a:spAutoFit/>
          </a:bodyPr>
          <a:lstStyle/>
          <a:p>
            <a:pPr marL="342900" indent="-342900">
              <a:buFontTx/>
              <a:buAutoNum type="arabicPeriod"/>
            </a:pPr>
            <a:r>
              <a:rPr lang="en-US" sz="2000" dirty="0" smtClean="0"/>
              <a:t>Layout </a:t>
            </a:r>
          </a:p>
          <a:p>
            <a:pPr marL="342900" indent="-342900">
              <a:buAutoNum type="arabicPeriod"/>
            </a:pPr>
            <a:r>
              <a:rPr lang="en-US" sz="2000" dirty="0" smtClean="0"/>
              <a:t>Form Fields</a:t>
            </a:r>
          </a:p>
          <a:p>
            <a:pPr marL="800100" lvl="1" indent="-342900">
              <a:buFont typeface="Arial" pitchFamily="34" charset="0"/>
              <a:buChar char="•"/>
            </a:pPr>
            <a:r>
              <a:rPr lang="en-US" sz="2000" dirty="0" smtClean="0"/>
              <a:t>Establishing Prompt </a:t>
            </a:r>
            <a:r>
              <a:rPr lang="en-US" sz="2000" dirty="0"/>
              <a:t>R</a:t>
            </a:r>
            <a:r>
              <a:rPr lang="en-US" sz="2000" dirty="0" smtClean="0"/>
              <a:t>ecords</a:t>
            </a:r>
          </a:p>
          <a:p>
            <a:pPr marL="800100" lvl="1" indent="-342900">
              <a:buFont typeface="Arial" pitchFamily="34" charset="0"/>
              <a:buChar char="•"/>
            </a:pPr>
            <a:r>
              <a:rPr lang="en-US" sz="2000" dirty="0" smtClean="0"/>
              <a:t>Layout Section Space</a:t>
            </a:r>
          </a:p>
          <a:p>
            <a:pPr marL="342900" indent="-342900">
              <a:buFont typeface="+mj-lt"/>
              <a:buAutoNum type="arabicPeriod"/>
            </a:pPr>
            <a:r>
              <a:rPr lang="en-US" sz="2000" dirty="0" smtClean="0"/>
              <a:t>Attachments</a:t>
            </a:r>
          </a:p>
          <a:p>
            <a:pPr marL="342900" indent="-342900">
              <a:buFont typeface="+mj-lt"/>
              <a:buAutoNum type="arabicPeriod"/>
            </a:pPr>
            <a:r>
              <a:rPr lang="en-US" sz="2000" dirty="0" smtClean="0"/>
              <a:t>Publishing Forms and Establishing Approval Process</a:t>
            </a:r>
          </a:p>
          <a:p>
            <a:pPr marL="342900" indent="-342900">
              <a:buFont typeface="+mj-lt"/>
              <a:buAutoNum type="arabicPeriod"/>
            </a:pPr>
            <a:r>
              <a:rPr lang="en-US" sz="2000" dirty="0" smtClean="0"/>
              <a:t>Registration of Record and Component</a:t>
            </a:r>
            <a:endParaRPr lang="en-US" sz="2000" dirty="0"/>
          </a:p>
          <a:p>
            <a:endParaRPr lang="en-US" dirty="0"/>
          </a:p>
          <a:p>
            <a:pPr marL="800100" lvl="1" indent="-342900">
              <a:buFont typeface="Arial" pitchFamily="34" charset="0"/>
              <a:buChar char="•"/>
            </a:pPr>
            <a:endParaRPr lang="en-US" dirty="0" smtClean="0"/>
          </a:p>
          <a:p>
            <a:pPr marL="342900" indent="-342900">
              <a:buAutoNum type="arabicPeriod"/>
            </a:pPr>
            <a:endParaRPr lang="en-US" dirty="0" smtClean="0"/>
          </a:p>
          <a:p>
            <a:pPr marL="342900" indent="-342900">
              <a:buAutoNum type="arabicPeriod"/>
            </a:pPr>
            <a:endParaRPr lang="en-CA" dirty="0"/>
          </a:p>
        </p:txBody>
      </p:sp>
    </p:spTree>
    <p:extLst>
      <p:ext uri="{BB962C8B-B14F-4D97-AF65-F5344CB8AC3E}">
        <p14:creationId xmlns:p14="http://schemas.microsoft.com/office/powerpoint/2010/main" val="1552409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the form  </a:t>
            </a:r>
            <a:r>
              <a:rPr lang="en-US" sz="2000" dirty="0" smtClean="0"/>
              <a:t>(Layout Objective)</a:t>
            </a:r>
            <a:endParaRPr lang="en-US" sz="2000" dirty="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06" y="2060306"/>
            <a:ext cx="2950783" cy="3877631"/>
          </a:xfrm>
          <a:prstGeom prst="rect">
            <a:avLst/>
          </a:prstGeom>
        </p:spPr>
      </p:pic>
      <p:sp>
        <p:nvSpPr>
          <p:cNvPr id="6" name="Right Arrow 5"/>
          <p:cNvSpPr/>
          <p:nvPr/>
        </p:nvSpPr>
        <p:spPr>
          <a:xfrm>
            <a:off x="3068198" y="3489428"/>
            <a:ext cx="1068636" cy="716097"/>
          </a:xfrm>
          <a:prstGeom prst="rightArrow">
            <a:avLst/>
          </a:prstGeom>
          <a:solidFill>
            <a:srgbClr val="CC99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0053" y="2587996"/>
            <a:ext cx="4335138" cy="2822249"/>
          </a:xfrm>
          <a:prstGeom prst="rect">
            <a:avLst/>
          </a:prstGeom>
        </p:spPr>
      </p:pic>
    </p:spTree>
    <p:extLst>
      <p:ext uri="{BB962C8B-B14F-4D97-AF65-F5344CB8AC3E}">
        <p14:creationId xmlns:p14="http://schemas.microsoft.com/office/powerpoint/2010/main" val="840638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Canada Alliance   5-7 November 2017</a:t>
            </a:r>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991" y="1986721"/>
            <a:ext cx="6428344" cy="4184962"/>
          </a:xfrm>
          <a:prstGeom prst="rect">
            <a:avLst/>
          </a:prstGeom>
        </p:spPr>
      </p:pic>
      <p:sp>
        <p:nvSpPr>
          <p:cNvPr id="8" name="Title 1"/>
          <p:cNvSpPr>
            <a:spLocks noGrp="1"/>
          </p:cNvSpPr>
          <p:nvPr>
            <p:ph type="title"/>
          </p:nvPr>
        </p:nvSpPr>
        <p:spPr>
          <a:xfrm>
            <a:off x="801146" y="849621"/>
            <a:ext cx="7290054" cy="1210533"/>
          </a:xfrm>
        </p:spPr>
        <p:txBody>
          <a:bodyPr>
            <a:normAutofit/>
          </a:bodyPr>
          <a:lstStyle/>
          <a:p>
            <a:r>
              <a:rPr lang="en-US" dirty="0"/>
              <a:t>design the </a:t>
            </a:r>
            <a:r>
              <a:rPr lang="en-US" dirty="0" smtClean="0"/>
              <a:t>form </a:t>
            </a:r>
            <a:r>
              <a:rPr lang="en-US" sz="2200" dirty="0" smtClean="0"/>
              <a:t>(General Content)</a:t>
            </a:r>
            <a:r>
              <a:rPr lang="en-CA" dirty="0"/>
              <a:t/>
            </a:r>
            <a:br>
              <a:rPr lang="en-CA" dirty="0"/>
            </a:br>
            <a:endParaRPr lang="en-CA" dirty="0"/>
          </a:p>
        </p:txBody>
      </p:sp>
      <p:sp>
        <p:nvSpPr>
          <p:cNvPr id="9" name="Down Arrow 8"/>
          <p:cNvSpPr/>
          <p:nvPr/>
        </p:nvSpPr>
        <p:spPr>
          <a:xfrm>
            <a:off x="988761" y="1744350"/>
            <a:ext cx="280932" cy="539827"/>
          </a:xfrm>
          <a:prstGeom prst="downArrow">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Down Arrow 9"/>
          <p:cNvSpPr/>
          <p:nvPr/>
        </p:nvSpPr>
        <p:spPr>
          <a:xfrm>
            <a:off x="1422093" y="1744350"/>
            <a:ext cx="280932" cy="539827"/>
          </a:xfrm>
          <a:prstGeom prst="downArrow">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Down Arrow 10"/>
          <p:cNvSpPr/>
          <p:nvPr/>
        </p:nvSpPr>
        <p:spPr>
          <a:xfrm>
            <a:off x="1855425" y="1744350"/>
            <a:ext cx="280932" cy="539827"/>
          </a:xfrm>
          <a:prstGeom prst="downArrow">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5515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46" y="849621"/>
            <a:ext cx="7290054" cy="1210533"/>
          </a:xfrm>
        </p:spPr>
        <p:txBody>
          <a:bodyPr>
            <a:normAutofit fontScale="90000"/>
          </a:bodyPr>
          <a:lstStyle/>
          <a:p>
            <a:r>
              <a:rPr lang="en-US" dirty="0"/>
              <a:t>design the </a:t>
            </a:r>
            <a:r>
              <a:rPr lang="en-US" dirty="0" smtClean="0"/>
              <a:t>form </a:t>
            </a:r>
            <a:r>
              <a:rPr lang="en-US" sz="2200" dirty="0" smtClean="0"/>
              <a:t>(Basic information – label definition)</a:t>
            </a:r>
            <a:r>
              <a:rPr lang="en-US" dirty="0" smtClean="0"/>
              <a:t/>
            </a:r>
            <a:br>
              <a:rPr lang="en-US" dirty="0" smtClean="0"/>
            </a:br>
            <a:r>
              <a:rPr lang="en-US" sz="1100" i="1" dirty="0"/>
              <a:t>Navigation:  Enterprise Components </a:t>
            </a:r>
            <a:r>
              <a:rPr lang="en-US" sz="1100" i="1" dirty="0" smtClean="0"/>
              <a:t>&gt; Forms &gt; Design A Form</a:t>
            </a:r>
            <a:r>
              <a:rPr lang="en-US" sz="1700" dirty="0" smtClean="0"/>
              <a:t> </a:t>
            </a:r>
            <a:r>
              <a:rPr lang="en-CA" dirty="0"/>
              <a:t/>
            </a:r>
            <a:br>
              <a:rPr lang="en-CA" dirty="0"/>
            </a:br>
            <a:endParaRPr lang="en-CA" dirty="0"/>
          </a:p>
        </p:txBody>
      </p:sp>
      <p:sp>
        <p:nvSpPr>
          <p:cNvPr id="5" name="Footer Placeholder 4"/>
          <p:cNvSpPr>
            <a:spLocks noGrp="1"/>
          </p:cNvSpPr>
          <p:nvPr>
            <p:ph type="ftr" sz="quarter" idx="11"/>
          </p:nvPr>
        </p:nvSpPr>
        <p:spPr/>
        <p:txBody>
          <a:bodyPr/>
          <a:lstStyle/>
          <a:p>
            <a:r>
              <a:rPr lang="en-US" dirty="0"/>
              <a:t>Canada Alliance   5-7 November 2017</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636" y="2639648"/>
            <a:ext cx="6599104" cy="3322843"/>
          </a:xfrm>
          <a:prstGeom prst="rect">
            <a:avLst/>
          </a:prstGeom>
        </p:spPr>
      </p:pic>
    </p:spTree>
    <p:extLst>
      <p:ext uri="{BB962C8B-B14F-4D97-AF65-F5344CB8AC3E}">
        <p14:creationId xmlns:p14="http://schemas.microsoft.com/office/powerpoint/2010/main" val="1675782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Canada Alliance   5-7 November 2017</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728" y="2027104"/>
            <a:ext cx="7408057" cy="4035993"/>
          </a:xfrm>
          <a:prstGeom prst="rect">
            <a:avLst/>
          </a:prstGeom>
        </p:spPr>
      </p:pic>
      <p:sp>
        <p:nvSpPr>
          <p:cNvPr id="8" name="Title 1"/>
          <p:cNvSpPr>
            <a:spLocks noGrp="1"/>
          </p:cNvSpPr>
          <p:nvPr>
            <p:ph type="title"/>
          </p:nvPr>
        </p:nvSpPr>
        <p:spPr>
          <a:xfrm>
            <a:off x="801146" y="849621"/>
            <a:ext cx="7290054" cy="1210533"/>
          </a:xfrm>
        </p:spPr>
        <p:txBody>
          <a:bodyPr>
            <a:normAutofit fontScale="90000"/>
          </a:bodyPr>
          <a:lstStyle/>
          <a:p>
            <a:r>
              <a:rPr lang="en-US" dirty="0"/>
              <a:t>design the </a:t>
            </a:r>
            <a:r>
              <a:rPr lang="en-US" dirty="0" smtClean="0"/>
              <a:t>form </a:t>
            </a:r>
            <a:r>
              <a:rPr lang="en-US" sz="2200" dirty="0" smtClean="0"/>
              <a:t>(form Instructions)</a:t>
            </a:r>
            <a:r>
              <a:rPr lang="en-US" dirty="0" smtClean="0"/>
              <a:t/>
            </a:r>
            <a:br>
              <a:rPr lang="en-US" dirty="0" smtClean="0"/>
            </a:br>
            <a:r>
              <a:rPr lang="en-US" sz="1100" i="1" dirty="0"/>
              <a:t>Navigation:  Enterprise Components </a:t>
            </a:r>
            <a:r>
              <a:rPr lang="en-US" sz="1100" i="1" dirty="0" smtClean="0"/>
              <a:t>&gt; Forms &gt; Design A Form</a:t>
            </a:r>
            <a:r>
              <a:rPr lang="en-US" sz="1700" dirty="0" smtClean="0"/>
              <a:t> </a:t>
            </a:r>
            <a:r>
              <a:rPr lang="en-CA" dirty="0"/>
              <a:t/>
            </a:r>
            <a:br>
              <a:rPr lang="en-CA" dirty="0"/>
            </a:br>
            <a:endParaRPr lang="en-CA" dirty="0"/>
          </a:p>
        </p:txBody>
      </p:sp>
    </p:spTree>
    <p:extLst>
      <p:ext uri="{BB962C8B-B14F-4D97-AF65-F5344CB8AC3E}">
        <p14:creationId xmlns:p14="http://schemas.microsoft.com/office/powerpoint/2010/main" val="1217298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548" y="1986721"/>
            <a:ext cx="6428344" cy="4184962"/>
          </a:xfrm>
          <a:prstGeom prst="rect">
            <a:avLst/>
          </a:prstGeom>
        </p:spPr>
      </p:pic>
      <p:sp>
        <p:nvSpPr>
          <p:cNvPr id="3" name="Footer Placeholder 2"/>
          <p:cNvSpPr>
            <a:spLocks noGrp="1"/>
          </p:cNvSpPr>
          <p:nvPr>
            <p:ph type="ftr" sz="quarter" idx="11"/>
          </p:nvPr>
        </p:nvSpPr>
        <p:spPr/>
        <p:txBody>
          <a:bodyPr/>
          <a:lstStyle/>
          <a:p>
            <a:r>
              <a:rPr lang="en-US" dirty="0"/>
              <a:t>Canada Alliance   5-7 November 2017</a:t>
            </a:r>
          </a:p>
        </p:txBody>
      </p:sp>
      <p:sp>
        <p:nvSpPr>
          <p:cNvPr id="8" name="Title 1"/>
          <p:cNvSpPr>
            <a:spLocks noGrp="1"/>
          </p:cNvSpPr>
          <p:nvPr>
            <p:ph type="title"/>
          </p:nvPr>
        </p:nvSpPr>
        <p:spPr>
          <a:xfrm>
            <a:off x="801146" y="849621"/>
            <a:ext cx="7290054" cy="1210533"/>
          </a:xfrm>
        </p:spPr>
        <p:txBody>
          <a:bodyPr>
            <a:normAutofit fontScale="90000"/>
          </a:bodyPr>
          <a:lstStyle/>
          <a:p>
            <a:r>
              <a:rPr lang="en-US" dirty="0"/>
              <a:t>design the </a:t>
            </a:r>
            <a:r>
              <a:rPr lang="en-US" dirty="0" smtClean="0"/>
              <a:t>form  </a:t>
            </a:r>
            <a:r>
              <a:rPr lang="en-US" sz="2200" dirty="0" smtClean="0"/>
              <a:t>(layout Basics)</a:t>
            </a:r>
            <a:r>
              <a:rPr lang="en-US" dirty="0" smtClean="0"/>
              <a:t/>
            </a:r>
            <a:br>
              <a:rPr lang="en-US" dirty="0" smtClean="0"/>
            </a:br>
            <a:r>
              <a:rPr lang="en-US" sz="1100" i="1" dirty="0"/>
              <a:t>Navigation:  Enterprise Components </a:t>
            </a:r>
            <a:r>
              <a:rPr lang="en-US" sz="1100" i="1" dirty="0" smtClean="0"/>
              <a:t>&gt; Forms &gt; Design A Form</a:t>
            </a:r>
            <a:r>
              <a:rPr lang="en-US" sz="1700" dirty="0" smtClean="0"/>
              <a:t> </a:t>
            </a:r>
            <a:r>
              <a:rPr lang="en-CA" dirty="0"/>
              <a:t/>
            </a:r>
            <a:br>
              <a:rPr lang="en-CA" dirty="0"/>
            </a:br>
            <a:endParaRPr lang="en-CA" dirty="0"/>
          </a:p>
        </p:txBody>
      </p:sp>
      <p:sp>
        <p:nvSpPr>
          <p:cNvPr id="2" name="TextBox 1"/>
          <p:cNvSpPr txBox="1"/>
          <p:nvPr/>
        </p:nvSpPr>
        <p:spPr>
          <a:xfrm>
            <a:off x="1076899" y="3287153"/>
            <a:ext cx="5885761" cy="2785378"/>
          </a:xfrm>
          <a:prstGeom prst="rect">
            <a:avLst/>
          </a:prstGeom>
          <a:solidFill>
            <a:schemeClr val="bg1"/>
          </a:solidFill>
        </p:spPr>
        <p:txBody>
          <a:bodyPr wrap="square" rtlCol="0">
            <a:spAutoFit/>
          </a:bodyPr>
          <a:lstStyle/>
          <a:p>
            <a:r>
              <a:rPr lang="en-US" sz="3500" dirty="0" smtClean="0"/>
              <a:t>Default fields on all forms:</a:t>
            </a:r>
          </a:p>
          <a:p>
            <a:pPr marL="285750" indent="-285750">
              <a:buFontTx/>
              <a:buChar char="-"/>
            </a:pPr>
            <a:r>
              <a:rPr lang="en-US" sz="3500" dirty="0" smtClean="0"/>
              <a:t>Subject (required field)</a:t>
            </a:r>
          </a:p>
          <a:p>
            <a:pPr marL="285750" indent="-285750">
              <a:buFontTx/>
              <a:buChar char="-"/>
            </a:pPr>
            <a:r>
              <a:rPr lang="en-US" sz="3500" dirty="0" smtClean="0"/>
              <a:t>Priority</a:t>
            </a:r>
          </a:p>
          <a:p>
            <a:pPr marL="285750" indent="-285750">
              <a:buFontTx/>
              <a:buChar char="-"/>
            </a:pPr>
            <a:r>
              <a:rPr lang="en-US" sz="3500" dirty="0" smtClean="0"/>
              <a:t>Due Date</a:t>
            </a:r>
          </a:p>
          <a:p>
            <a:pPr marL="285750" indent="-285750">
              <a:buFontTx/>
              <a:buChar char="-"/>
            </a:pPr>
            <a:r>
              <a:rPr lang="en-US" sz="3500" dirty="0" smtClean="0"/>
              <a:t>Status </a:t>
            </a:r>
            <a:endParaRPr lang="en-CA" sz="3500" dirty="0"/>
          </a:p>
        </p:txBody>
      </p:sp>
      <p:cxnSp>
        <p:nvCxnSpPr>
          <p:cNvPr id="12" name="Straight Connector 11"/>
          <p:cNvCxnSpPr/>
          <p:nvPr/>
        </p:nvCxnSpPr>
        <p:spPr>
          <a:xfrm>
            <a:off x="3459296" y="3245590"/>
            <a:ext cx="0" cy="2826941"/>
          </a:xfrm>
          <a:prstGeom prst="line">
            <a:avLst/>
          </a:prstGeom>
          <a:ln w="22225">
            <a:gradFill>
              <a:gsLst>
                <a:gs pos="0">
                  <a:schemeClr val="accent1"/>
                </a:gs>
                <a:gs pos="50000">
                  <a:schemeClr val="accent1">
                    <a:tint val="44500"/>
                    <a:satMod val="160000"/>
                  </a:schemeClr>
                </a:gs>
                <a:gs pos="100000">
                  <a:schemeClr val="accent1">
                    <a:tint val="23500"/>
                    <a:satMod val="160000"/>
                  </a:schemeClr>
                </a:gs>
              </a:gsLst>
              <a:lin ang="5400000" scaled="0"/>
            </a:gra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94901" y="6072531"/>
            <a:ext cx="3922005" cy="553998"/>
          </a:xfrm>
          <a:prstGeom prst="rect">
            <a:avLst/>
          </a:prstGeom>
          <a:noFill/>
        </p:spPr>
        <p:txBody>
          <a:bodyPr wrap="square" rtlCol="0">
            <a:spAutoFit/>
          </a:bodyPr>
          <a:lstStyle/>
          <a:p>
            <a:r>
              <a:rPr lang="en-US" sz="3000" dirty="0" smtClean="0"/>
              <a:t>TWO COLUMN LAYOUT</a:t>
            </a:r>
            <a:endParaRPr lang="en-CA" sz="3000" dirty="0"/>
          </a:p>
        </p:txBody>
      </p:sp>
      <p:sp>
        <p:nvSpPr>
          <p:cNvPr id="14" name="TextBox 13"/>
          <p:cNvSpPr txBox="1"/>
          <p:nvPr/>
        </p:nvSpPr>
        <p:spPr>
          <a:xfrm>
            <a:off x="1443210" y="3566208"/>
            <a:ext cx="1178804" cy="707886"/>
          </a:xfrm>
          <a:prstGeom prst="rect">
            <a:avLst/>
          </a:prstGeom>
          <a:noFill/>
        </p:spPr>
        <p:txBody>
          <a:bodyPr wrap="square" rtlCol="0">
            <a:spAutoFit/>
          </a:bodyPr>
          <a:lstStyle/>
          <a:p>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LEFT</a:t>
            </a:r>
            <a:endParaRPr lang="en-C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TextBox 14"/>
          <p:cNvSpPr txBox="1"/>
          <p:nvPr/>
        </p:nvSpPr>
        <p:spPr>
          <a:xfrm>
            <a:off x="3733340" y="3566208"/>
            <a:ext cx="1543739" cy="707886"/>
          </a:xfrm>
          <a:prstGeom prst="rect">
            <a:avLst/>
          </a:prstGeom>
          <a:noFill/>
        </p:spPr>
        <p:txBody>
          <a:bodyPr wrap="square" rtlCol="0">
            <a:spAutoFit/>
          </a:bodyPr>
          <a:lstStyle/>
          <a:p>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RIGHT</a:t>
            </a:r>
            <a:endParaRPr lang="en-CA"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cxnSp>
        <p:nvCxnSpPr>
          <p:cNvPr id="16" name="Straight Connector 15"/>
          <p:cNvCxnSpPr/>
          <p:nvPr/>
        </p:nvCxnSpPr>
        <p:spPr>
          <a:xfrm>
            <a:off x="1155393" y="3245590"/>
            <a:ext cx="5728771" cy="0"/>
          </a:xfrm>
          <a:prstGeom prst="line">
            <a:avLst/>
          </a:prstGeom>
          <a:ln w="25400">
            <a:gradFill>
              <a:gsLst>
                <a:gs pos="0">
                  <a:schemeClr val="accent1"/>
                </a:gs>
                <a:gs pos="50000">
                  <a:schemeClr val="accent1">
                    <a:tint val="44500"/>
                    <a:satMod val="160000"/>
                  </a:schemeClr>
                </a:gs>
                <a:gs pos="100000">
                  <a:schemeClr val="accent1">
                    <a:tint val="23500"/>
                    <a:satMod val="160000"/>
                  </a:schemeClr>
                </a:gs>
              </a:gsLst>
              <a:lin ang="5400000" scaled="0"/>
            </a:gradFill>
            <a:prstDash val="dashDot"/>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781979" y="2666082"/>
            <a:ext cx="4034927" cy="621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657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26" presetClass="emph" presetSubtype="0" fill="hold" nodeType="withEffect">
                                  <p:stCondLst>
                                    <p:cond delay="0"/>
                                  </p:stCondLst>
                                  <p:childTnLst>
                                    <p:animEffect transition="out" filter="fade">
                                      <p:cBhvr>
                                        <p:cTn id="22" dur="500" tmFilter="0, 0; .2, .5; .8, .5; 1, 0"/>
                                        <p:tgtEl>
                                          <p:spTgt spid="12"/>
                                        </p:tgtEl>
                                      </p:cBhvr>
                                    </p:animEffect>
                                    <p:animScale>
                                      <p:cBhvr>
                                        <p:cTn id="23" dur="250" autoRev="1" fill="hold"/>
                                        <p:tgtEl>
                                          <p:spTgt spid="12"/>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cTn>
                              </p:par>
                              <p:par>
                                <p:cTn id="27" presetID="1" presetClass="entr"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32" presetClass="emph" presetSubtype="0" fill="hold" grpId="0" nodeType="withEffect">
                                  <p:stCondLst>
                                    <p:cond delay="0"/>
                                  </p:stCondLst>
                                  <p:childTnLst>
                                    <p:animRot by="120000">
                                      <p:cBhvr>
                                        <p:cTn id="30" dur="100" fill="hold">
                                          <p:stCondLst>
                                            <p:cond delay="0"/>
                                          </p:stCondLst>
                                        </p:cTn>
                                        <p:tgtEl>
                                          <p:spTgt spid="13"/>
                                        </p:tgtEl>
                                        <p:attrNameLst>
                                          <p:attrName>r</p:attrName>
                                        </p:attrNameLst>
                                      </p:cBhvr>
                                    </p:animRot>
                                    <p:animRot by="-240000">
                                      <p:cBhvr>
                                        <p:cTn id="31" dur="200" fill="hold">
                                          <p:stCondLst>
                                            <p:cond delay="200"/>
                                          </p:stCondLst>
                                        </p:cTn>
                                        <p:tgtEl>
                                          <p:spTgt spid="13"/>
                                        </p:tgtEl>
                                        <p:attrNameLst>
                                          <p:attrName>r</p:attrName>
                                        </p:attrNameLst>
                                      </p:cBhvr>
                                    </p:animRot>
                                    <p:animRot by="240000">
                                      <p:cBhvr>
                                        <p:cTn id="32" dur="200" fill="hold">
                                          <p:stCondLst>
                                            <p:cond delay="400"/>
                                          </p:stCondLst>
                                        </p:cTn>
                                        <p:tgtEl>
                                          <p:spTgt spid="13"/>
                                        </p:tgtEl>
                                        <p:attrNameLst>
                                          <p:attrName>r</p:attrName>
                                        </p:attrNameLst>
                                      </p:cBhvr>
                                    </p:animRot>
                                    <p:animRot by="-240000">
                                      <p:cBhvr>
                                        <p:cTn id="33" dur="200" fill="hold">
                                          <p:stCondLst>
                                            <p:cond delay="600"/>
                                          </p:stCondLst>
                                        </p:cTn>
                                        <p:tgtEl>
                                          <p:spTgt spid="13"/>
                                        </p:tgtEl>
                                        <p:attrNameLst>
                                          <p:attrName>r</p:attrName>
                                        </p:attrNameLst>
                                      </p:cBhvr>
                                    </p:animRot>
                                    <p:animRot by="120000">
                                      <p:cBhvr>
                                        <p:cTn id="34" dur="200" fill="hold">
                                          <p:stCondLst>
                                            <p:cond delay="800"/>
                                          </p:stCondLst>
                                        </p:cTn>
                                        <p:tgtEl>
                                          <p:spTgt spid="13"/>
                                        </p:tgtEl>
                                        <p:attrNameLst>
                                          <p:attrName>r</p:attrName>
                                        </p:attrNameLst>
                                      </p:cBhvr>
                                    </p:animRo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3" grpId="0"/>
      <p:bldP spid="13" grpId="1"/>
      <p:bldP spid="14" grpId="0"/>
      <p:bldP spid="15" grpId="0"/>
      <p:bldP spid="20" grpId="0" animBg="1"/>
      <p:bldP spid="2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Canada Alliance   5-7 November 2017</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006" y="1895236"/>
            <a:ext cx="6841475" cy="4291520"/>
          </a:xfrm>
          <a:prstGeom prst="rect">
            <a:avLst/>
          </a:prstGeom>
        </p:spPr>
      </p:pic>
      <p:sp>
        <p:nvSpPr>
          <p:cNvPr id="8" name="Left Arrow 7"/>
          <p:cNvSpPr/>
          <p:nvPr/>
        </p:nvSpPr>
        <p:spPr>
          <a:xfrm rot="19024124">
            <a:off x="2809300" y="2577947"/>
            <a:ext cx="978408" cy="484632"/>
          </a:xfrm>
          <a:prstGeom prst="leftArrow">
            <a:avLst/>
          </a:prstGeom>
          <a:solidFill>
            <a:srgbClr val="CC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276" y="2753893"/>
            <a:ext cx="5631072" cy="2574205"/>
          </a:xfrm>
          <a:prstGeom prst="rect">
            <a:avLst/>
          </a:prstGeom>
        </p:spPr>
      </p:pic>
      <p:sp>
        <p:nvSpPr>
          <p:cNvPr id="12" name="Title 1"/>
          <p:cNvSpPr>
            <a:spLocks noGrp="1"/>
          </p:cNvSpPr>
          <p:nvPr>
            <p:ph type="title"/>
          </p:nvPr>
        </p:nvSpPr>
        <p:spPr>
          <a:xfrm>
            <a:off x="801146" y="849621"/>
            <a:ext cx="7290054" cy="1210533"/>
          </a:xfrm>
        </p:spPr>
        <p:txBody>
          <a:bodyPr>
            <a:normAutofit fontScale="90000"/>
          </a:bodyPr>
          <a:lstStyle/>
          <a:p>
            <a:r>
              <a:rPr lang="en-US" dirty="0"/>
              <a:t>design the </a:t>
            </a:r>
            <a:r>
              <a:rPr lang="en-US" dirty="0" smtClean="0"/>
              <a:t>form </a:t>
            </a:r>
            <a:r>
              <a:rPr lang="en-US" sz="2200" dirty="0" smtClean="0"/>
              <a:t>(Creating FORM FIELDS)</a:t>
            </a:r>
            <a:r>
              <a:rPr lang="en-US" dirty="0" smtClean="0"/>
              <a:t/>
            </a:r>
            <a:br>
              <a:rPr lang="en-US" dirty="0" smtClean="0"/>
            </a:br>
            <a:r>
              <a:rPr lang="en-US" sz="1100" i="1" dirty="0"/>
              <a:t>Navigation:  Enterprise Components </a:t>
            </a:r>
            <a:r>
              <a:rPr lang="en-US" sz="1100" i="1" dirty="0" smtClean="0"/>
              <a:t>&gt; Forms &gt; Design A Form</a:t>
            </a:r>
            <a:r>
              <a:rPr lang="en-US" sz="1700" dirty="0" smtClean="0"/>
              <a:t> </a:t>
            </a:r>
            <a:r>
              <a:rPr lang="en-CA" dirty="0"/>
              <a:t/>
            </a:r>
            <a:br>
              <a:rPr lang="en-CA" dirty="0"/>
            </a:br>
            <a:endParaRPr lang="en-CA" dirty="0"/>
          </a:p>
        </p:txBody>
      </p:sp>
      <p:pic>
        <p:nvPicPr>
          <p:cNvPr id="13" name="Picture 1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3225" y="3428999"/>
            <a:ext cx="981212" cy="419159"/>
          </a:xfrm>
          <a:prstGeom prst="rect">
            <a:avLst/>
          </a:prstGeom>
        </p:spPr>
      </p:pic>
    </p:spTree>
    <p:extLst>
      <p:ext uri="{BB962C8B-B14F-4D97-AF65-F5344CB8AC3E}">
        <p14:creationId xmlns:p14="http://schemas.microsoft.com/office/powerpoint/2010/main" val="109420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26" presetClass="emph" presetSubtype="0" fill="hold" nodeType="withEffect">
                                  <p:stCondLst>
                                    <p:cond delay="0"/>
                                  </p:stCondLst>
                                  <p:childTnLst>
                                    <p:animEffect transition="out" filter="fade">
                                      <p:cBhvr>
                                        <p:cTn id="18" dur="500" tmFilter="0, 0; .2, .5; .8, .5; 1, 0"/>
                                        <p:tgtEl>
                                          <p:spTgt spid="13"/>
                                        </p:tgtEl>
                                      </p:cBhvr>
                                    </p:animEffect>
                                    <p:animScale>
                                      <p:cBhvr>
                                        <p:cTn id="1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Canada Alliance   5-7 November 2017</a:t>
            </a:r>
          </a:p>
        </p:txBody>
      </p:sp>
      <p:sp>
        <p:nvSpPr>
          <p:cNvPr id="12" name="Title 1"/>
          <p:cNvSpPr>
            <a:spLocks noGrp="1"/>
          </p:cNvSpPr>
          <p:nvPr>
            <p:ph type="title"/>
          </p:nvPr>
        </p:nvSpPr>
        <p:spPr>
          <a:xfrm>
            <a:off x="801146" y="849621"/>
            <a:ext cx="7290054" cy="1210533"/>
          </a:xfrm>
        </p:spPr>
        <p:txBody>
          <a:bodyPr>
            <a:normAutofit fontScale="90000"/>
          </a:bodyPr>
          <a:lstStyle/>
          <a:p>
            <a:r>
              <a:rPr lang="en-US" dirty="0"/>
              <a:t>design the </a:t>
            </a:r>
            <a:r>
              <a:rPr lang="en-US" dirty="0" smtClean="0"/>
              <a:t>form </a:t>
            </a:r>
            <a:r>
              <a:rPr lang="en-US" sz="2200" dirty="0" smtClean="0"/>
              <a:t>(Establish Prompt Record)</a:t>
            </a:r>
            <a:r>
              <a:rPr lang="en-US" dirty="0" smtClean="0"/>
              <a:t/>
            </a:r>
            <a:br>
              <a:rPr lang="en-US" dirty="0" smtClean="0"/>
            </a:br>
            <a:r>
              <a:rPr lang="en-US" sz="1100" i="1" dirty="0"/>
              <a:t>Navigation:  Enterprise Components </a:t>
            </a:r>
            <a:r>
              <a:rPr lang="en-US" sz="1100" i="1" dirty="0" smtClean="0"/>
              <a:t>&gt; Forms &gt; Define prompt records</a:t>
            </a:r>
            <a:r>
              <a:rPr lang="en-CA" dirty="0"/>
              <a:t/>
            </a:r>
            <a:br>
              <a:rPr lang="en-CA" dirty="0"/>
            </a:br>
            <a:endParaRPr lang="en-CA"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31" y="1974550"/>
            <a:ext cx="7973538" cy="4010585"/>
          </a:xfrm>
          <a:prstGeom prst="rect">
            <a:avLst/>
          </a:prstGeom>
        </p:spPr>
      </p:pic>
    </p:spTree>
    <p:extLst>
      <p:ext uri="{BB962C8B-B14F-4D97-AF65-F5344CB8AC3E}">
        <p14:creationId xmlns:p14="http://schemas.microsoft.com/office/powerpoint/2010/main" val="2519033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Canada Alliance   5-7 November 2017</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006" y="1895236"/>
            <a:ext cx="6841475" cy="4291520"/>
          </a:xfrm>
          <a:prstGeom prst="rect">
            <a:avLst/>
          </a:prstGeom>
        </p:spPr>
      </p:pic>
      <p:sp>
        <p:nvSpPr>
          <p:cNvPr id="8" name="Left Arrow 7"/>
          <p:cNvSpPr/>
          <p:nvPr/>
        </p:nvSpPr>
        <p:spPr>
          <a:xfrm rot="1554855">
            <a:off x="3139808" y="4443049"/>
            <a:ext cx="978408" cy="484632"/>
          </a:xfrm>
          <a:prstGeom prst="leftArrow">
            <a:avLst/>
          </a:prstGeom>
          <a:solidFill>
            <a:srgbClr val="CC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a:spLocks noGrp="1"/>
          </p:cNvSpPr>
          <p:nvPr>
            <p:ph type="title"/>
          </p:nvPr>
        </p:nvSpPr>
        <p:spPr>
          <a:xfrm>
            <a:off x="801146" y="849621"/>
            <a:ext cx="7290054" cy="1210533"/>
          </a:xfrm>
        </p:spPr>
        <p:txBody>
          <a:bodyPr>
            <a:normAutofit fontScale="90000"/>
          </a:bodyPr>
          <a:lstStyle/>
          <a:p>
            <a:r>
              <a:rPr lang="en-US" dirty="0"/>
              <a:t>design the </a:t>
            </a:r>
            <a:r>
              <a:rPr lang="en-US" dirty="0" smtClean="0"/>
              <a:t>form </a:t>
            </a:r>
            <a:r>
              <a:rPr lang="en-US" sz="2200" dirty="0" smtClean="0"/>
              <a:t>(Creating form fields)</a:t>
            </a:r>
            <a:r>
              <a:rPr lang="en-US" dirty="0" smtClean="0"/>
              <a:t/>
            </a:r>
            <a:br>
              <a:rPr lang="en-US" dirty="0" smtClean="0"/>
            </a:br>
            <a:r>
              <a:rPr lang="en-US" sz="1100" i="1" dirty="0"/>
              <a:t>Navigation:  Enterprise Components </a:t>
            </a:r>
            <a:r>
              <a:rPr lang="en-US" sz="1100" i="1" dirty="0" smtClean="0"/>
              <a:t>&gt; Forms &gt; Design A Form</a:t>
            </a:r>
            <a:r>
              <a:rPr lang="en-US" sz="1700" dirty="0" smtClean="0"/>
              <a:t> </a:t>
            </a:r>
            <a:r>
              <a:rPr lang="en-CA" dirty="0"/>
              <a:t/>
            </a:r>
            <a:br>
              <a:rPr lang="en-CA" dirty="0"/>
            </a:br>
            <a:endParaRPr lang="en-CA" dirty="0"/>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0689" y="4223322"/>
            <a:ext cx="1095528" cy="314369"/>
          </a:xfrm>
          <a:prstGeom prst="rect">
            <a:avLst/>
          </a:prstGeom>
        </p:spPr>
      </p:pic>
      <p:cxnSp>
        <p:nvCxnSpPr>
          <p:cNvPr id="4" name="Straight Arrow Connector 3"/>
          <p:cNvCxnSpPr/>
          <p:nvPr/>
        </p:nvCxnSpPr>
        <p:spPr>
          <a:xfrm flipH="1" flipV="1">
            <a:off x="5177928" y="4374789"/>
            <a:ext cx="330506" cy="260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8326" y="1808400"/>
            <a:ext cx="3840425" cy="4378356"/>
          </a:xfrm>
          <a:prstGeom prst="rect">
            <a:avLst/>
          </a:prstGeom>
        </p:spPr>
      </p:pic>
    </p:spTree>
    <p:extLst>
      <p:ext uri="{BB962C8B-B14F-4D97-AF65-F5344CB8AC3E}">
        <p14:creationId xmlns:p14="http://schemas.microsoft.com/office/powerpoint/2010/main" val="205852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26" presetClass="emph" presetSubtype="0" fill="hold" nodeType="withEffect">
                                  <p:stCondLst>
                                    <p:cond delay="0"/>
                                  </p:stCondLst>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329" y="1900297"/>
            <a:ext cx="6428344" cy="4184962"/>
          </a:xfrm>
          <a:prstGeom prst="rect">
            <a:avLst/>
          </a:prstGeom>
        </p:spPr>
      </p:pic>
      <p:sp>
        <p:nvSpPr>
          <p:cNvPr id="3" name="Footer Placeholder 2"/>
          <p:cNvSpPr>
            <a:spLocks noGrp="1"/>
          </p:cNvSpPr>
          <p:nvPr>
            <p:ph type="ftr" sz="quarter" idx="11"/>
          </p:nvPr>
        </p:nvSpPr>
        <p:spPr/>
        <p:txBody>
          <a:bodyPr/>
          <a:lstStyle/>
          <a:p>
            <a:r>
              <a:rPr lang="en-US" dirty="0"/>
              <a:t>Canada Alliance   5-7 November 2017</a:t>
            </a:r>
          </a:p>
        </p:txBody>
      </p:sp>
      <p:sp>
        <p:nvSpPr>
          <p:cNvPr id="8" name="Title 1"/>
          <p:cNvSpPr>
            <a:spLocks noGrp="1"/>
          </p:cNvSpPr>
          <p:nvPr>
            <p:ph type="title"/>
          </p:nvPr>
        </p:nvSpPr>
        <p:spPr>
          <a:xfrm>
            <a:off x="801146" y="849621"/>
            <a:ext cx="7290054" cy="1210533"/>
          </a:xfrm>
        </p:spPr>
        <p:txBody>
          <a:bodyPr>
            <a:normAutofit fontScale="90000"/>
          </a:bodyPr>
          <a:lstStyle/>
          <a:p>
            <a:r>
              <a:rPr lang="en-US" dirty="0"/>
              <a:t>design the </a:t>
            </a:r>
            <a:r>
              <a:rPr lang="en-US" dirty="0" smtClean="0"/>
              <a:t>form </a:t>
            </a:r>
            <a:r>
              <a:rPr lang="en-US" sz="2200" dirty="0" smtClean="0"/>
              <a:t>(creating section space)</a:t>
            </a:r>
            <a:r>
              <a:rPr lang="en-US" dirty="0" smtClean="0"/>
              <a:t/>
            </a:r>
            <a:br>
              <a:rPr lang="en-US" dirty="0" smtClean="0"/>
            </a:br>
            <a:r>
              <a:rPr lang="en-US" sz="1100" i="1" dirty="0"/>
              <a:t>Navigation:  Enterprise Components </a:t>
            </a:r>
            <a:r>
              <a:rPr lang="en-US" sz="1100" i="1" dirty="0" smtClean="0"/>
              <a:t>&gt; Forms &gt; Design A Form</a:t>
            </a:r>
            <a:r>
              <a:rPr lang="en-US" sz="1700" dirty="0" smtClean="0"/>
              <a:t> </a:t>
            </a:r>
            <a:r>
              <a:rPr lang="en-CA" dirty="0"/>
              <a:t/>
            </a:r>
            <a:br>
              <a:rPr lang="en-CA" dirty="0"/>
            </a:br>
            <a:endParaRPr lang="en-CA" dirty="0"/>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930" y="1900297"/>
            <a:ext cx="6180463" cy="4622216"/>
          </a:xfrm>
          <a:prstGeom prst="rect">
            <a:avLst/>
          </a:prstGeom>
        </p:spPr>
      </p:pic>
      <p:sp>
        <p:nvSpPr>
          <p:cNvPr id="12" name="Left Arrow 11"/>
          <p:cNvSpPr/>
          <p:nvPr/>
        </p:nvSpPr>
        <p:spPr>
          <a:xfrm>
            <a:off x="3007606" y="5159146"/>
            <a:ext cx="978408" cy="484632"/>
          </a:xfrm>
          <a:prstGeom prst="leftArrow">
            <a:avLst/>
          </a:prstGeom>
          <a:solidFill>
            <a:srgbClr val="CC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3496809" y="3278879"/>
            <a:ext cx="2787267" cy="1046602"/>
          </a:xfrm>
          <a:prstGeom prst="rect">
            <a:avLst/>
          </a:prstGeom>
          <a:no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3496810" y="4878161"/>
            <a:ext cx="2787267" cy="1046602"/>
          </a:xfrm>
          <a:prstGeom prst="rect">
            <a:avLst/>
          </a:prstGeom>
          <a:no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5729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2" presetClass="entr" presetSubtype="4" fill="hold" grpId="0" nodeType="withEffect">
                                  <p:stCondLst>
                                    <p:cond delay="6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800" fill="hold"/>
                                        <p:tgtEl>
                                          <p:spTgt spid="13"/>
                                        </p:tgtEl>
                                        <p:attrNameLst>
                                          <p:attrName>ppt_x</p:attrName>
                                        </p:attrNameLst>
                                      </p:cBhvr>
                                      <p:tavLst>
                                        <p:tav tm="0">
                                          <p:val>
                                            <p:strVal val="#ppt_x"/>
                                          </p:val>
                                        </p:tav>
                                        <p:tav tm="100000">
                                          <p:val>
                                            <p:strVal val="#ppt_x"/>
                                          </p:val>
                                        </p:tav>
                                      </p:tavLst>
                                    </p:anim>
                                    <p:anim calcmode="lin" valueType="num">
                                      <p:cBhvr additive="base">
                                        <p:cTn id="18" dur="8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60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800" fill="hold"/>
                                        <p:tgtEl>
                                          <p:spTgt spid="14"/>
                                        </p:tgtEl>
                                        <p:attrNameLst>
                                          <p:attrName>ppt_x</p:attrName>
                                        </p:attrNameLst>
                                      </p:cBhvr>
                                      <p:tavLst>
                                        <p:tav tm="0">
                                          <p:val>
                                            <p:strVal val="#ppt_x"/>
                                          </p:val>
                                        </p:tav>
                                        <p:tav tm="100000">
                                          <p:val>
                                            <p:strVal val="#ppt_x"/>
                                          </p:val>
                                        </p:tav>
                                      </p:tavLst>
                                    </p:anim>
                                    <p:anim calcmode="lin" valueType="num">
                                      <p:cBhvr additive="base">
                                        <p:cTn id="22" dur="8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dirty="0" smtClean="0"/>
              <a:t>Campus Locations: Peterborough, Lindsay, Cobourg, Haliburton</a:t>
            </a:r>
          </a:p>
          <a:p>
            <a:r>
              <a:rPr lang="en-US" sz="1200" dirty="0" smtClean="0"/>
              <a:t>Fall 2017 Enrolment: 6,250</a:t>
            </a:r>
            <a:endParaRPr lang="en-US" sz="1200" dirty="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t="7746" b="7746"/>
          <a:stretch>
            <a:fillRect/>
          </a:stretch>
        </p:blipFill>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657" y="5220170"/>
            <a:ext cx="4829175" cy="942975"/>
          </a:xfrm>
          <a:prstGeom prst="rect">
            <a:avLst/>
          </a:prstGeom>
        </p:spPr>
      </p:pic>
    </p:spTree>
    <p:extLst>
      <p:ext uri="{BB962C8B-B14F-4D97-AF65-F5344CB8AC3E}">
        <p14:creationId xmlns:p14="http://schemas.microsoft.com/office/powerpoint/2010/main" val="3108970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46" y="849621"/>
            <a:ext cx="7290054" cy="1210533"/>
          </a:xfrm>
        </p:spPr>
        <p:txBody>
          <a:bodyPr>
            <a:normAutofit fontScale="90000"/>
          </a:bodyPr>
          <a:lstStyle/>
          <a:p>
            <a:r>
              <a:rPr lang="en-US" dirty="0"/>
              <a:t>design the </a:t>
            </a:r>
            <a:r>
              <a:rPr lang="en-US" dirty="0" smtClean="0"/>
              <a:t>form </a:t>
            </a:r>
            <a:r>
              <a:rPr lang="en-US" sz="2200" dirty="0" smtClean="0"/>
              <a:t>(Attachment templates)</a:t>
            </a:r>
            <a:r>
              <a:rPr lang="en-US" dirty="0" smtClean="0"/>
              <a:t/>
            </a:r>
            <a:br>
              <a:rPr lang="en-US" dirty="0" smtClean="0"/>
            </a:br>
            <a:r>
              <a:rPr lang="en-US" sz="1100" i="1" dirty="0"/>
              <a:t>Navigation:  Enterprise Components </a:t>
            </a:r>
            <a:r>
              <a:rPr lang="en-US" sz="1100" i="1" dirty="0" smtClean="0"/>
              <a:t>&gt; Forms &gt; Design A Form</a:t>
            </a:r>
            <a:r>
              <a:rPr lang="en-US" sz="1700" dirty="0" smtClean="0"/>
              <a:t> </a:t>
            </a:r>
            <a:r>
              <a:rPr lang="en-CA" dirty="0"/>
              <a:t/>
            </a:r>
            <a:br>
              <a:rPr lang="en-CA" dirty="0"/>
            </a:br>
            <a:endParaRPr lang="en-CA" dirty="0"/>
          </a:p>
        </p:txBody>
      </p:sp>
      <p:sp>
        <p:nvSpPr>
          <p:cNvPr id="5" name="Footer Placeholder 4"/>
          <p:cNvSpPr>
            <a:spLocks noGrp="1"/>
          </p:cNvSpPr>
          <p:nvPr>
            <p:ph type="ftr" sz="quarter" idx="11"/>
          </p:nvPr>
        </p:nvSpPr>
        <p:spPr/>
        <p:txBody>
          <a:bodyPr/>
          <a:lstStyle/>
          <a:p>
            <a:r>
              <a:rPr lang="en-US" dirty="0"/>
              <a:t>Canada Alliance   5-7 November 2017</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876" y="2542175"/>
            <a:ext cx="7557571" cy="2579530"/>
          </a:xfrm>
          <a:prstGeom prst="rect">
            <a:avLst/>
          </a:prstGeom>
        </p:spPr>
      </p:pic>
    </p:spTree>
    <p:extLst>
      <p:ext uri="{BB962C8B-B14F-4D97-AF65-F5344CB8AC3E}">
        <p14:creationId xmlns:p14="http://schemas.microsoft.com/office/powerpoint/2010/main" val="9396610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46" y="849621"/>
            <a:ext cx="7290054" cy="1210533"/>
          </a:xfrm>
        </p:spPr>
        <p:txBody>
          <a:bodyPr>
            <a:normAutofit fontScale="90000"/>
          </a:bodyPr>
          <a:lstStyle/>
          <a:p>
            <a:r>
              <a:rPr lang="en-US" dirty="0"/>
              <a:t>design the </a:t>
            </a:r>
            <a:r>
              <a:rPr lang="en-US" dirty="0" smtClean="0"/>
              <a:t>form </a:t>
            </a:r>
            <a:r>
              <a:rPr lang="en-US" sz="2200" dirty="0" smtClean="0"/>
              <a:t>(publish to menu designation)</a:t>
            </a:r>
            <a:r>
              <a:rPr lang="en-US" dirty="0" smtClean="0"/>
              <a:t/>
            </a:r>
            <a:br>
              <a:rPr lang="en-US" dirty="0" smtClean="0"/>
            </a:br>
            <a:r>
              <a:rPr lang="en-US" sz="1100" i="1" dirty="0"/>
              <a:t>Navigation:  Enterprise Components </a:t>
            </a:r>
            <a:r>
              <a:rPr lang="en-US" sz="1100" i="1" dirty="0" smtClean="0"/>
              <a:t>&gt; Forms &gt; Design A Form</a:t>
            </a:r>
            <a:r>
              <a:rPr lang="en-US" sz="1700" dirty="0" smtClean="0"/>
              <a:t> </a:t>
            </a:r>
            <a:r>
              <a:rPr lang="en-CA" dirty="0"/>
              <a:t/>
            </a:r>
            <a:br>
              <a:rPr lang="en-CA" dirty="0"/>
            </a:br>
            <a:endParaRPr lang="en-CA" dirty="0"/>
          </a:p>
        </p:txBody>
      </p:sp>
      <p:sp>
        <p:nvSpPr>
          <p:cNvPr id="5" name="Footer Placeholder 4"/>
          <p:cNvSpPr>
            <a:spLocks noGrp="1"/>
          </p:cNvSpPr>
          <p:nvPr>
            <p:ph type="ftr" sz="quarter" idx="11"/>
          </p:nvPr>
        </p:nvSpPr>
        <p:spPr/>
        <p:txBody>
          <a:bodyPr/>
          <a:lstStyle/>
          <a:p>
            <a:r>
              <a:rPr lang="en-US" dirty="0"/>
              <a:t>Canada Alliance   5-7 November 2017</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956" y="2217121"/>
            <a:ext cx="6191480" cy="3875023"/>
          </a:xfrm>
          <a:prstGeom prst="rect">
            <a:avLst/>
          </a:prstGeom>
        </p:spPr>
      </p:pic>
    </p:spTree>
    <p:extLst>
      <p:ext uri="{BB962C8B-B14F-4D97-AF65-F5344CB8AC3E}">
        <p14:creationId xmlns:p14="http://schemas.microsoft.com/office/powerpoint/2010/main" val="1790131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46" y="849621"/>
            <a:ext cx="7290054" cy="1210533"/>
          </a:xfrm>
        </p:spPr>
        <p:txBody>
          <a:bodyPr>
            <a:normAutofit fontScale="90000"/>
          </a:bodyPr>
          <a:lstStyle/>
          <a:p>
            <a:r>
              <a:rPr lang="en-US" dirty="0"/>
              <a:t>design the </a:t>
            </a:r>
            <a:r>
              <a:rPr lang="en-US" dirty="0" smtClean="0"/>
              <a:t>form </a:t>
            </a:r>
            <a:r>
              <a:rPr lang="en-US" sz="2200" dirty="0" smtClean="0"/>
              <a:t>(Approval process)</a:t>
            </a:r>
            <a:r>
              <a:rPr lang="en-US" dirty="0" smtClean="0"/>
              <a:t/>
            </a:r>
            <a:br>
              <a:rPr lang="en-US" dirty="0" smtClean="0"/>
            </a:br>
            <a:r>
              <a:rPr lang="en-US" sz="1100" i="1" dirty="0"/>
              <a:t>Navigation:  Enterprise Components </a:t>
            </a:r>
            <a:r>
              <a:rPr lang="en-US" sz="1100" i="1" dirty="0" smtClean="0"/>
              <a:t>&gt; Forms &gt; Design A Form</a:t>
            </a:r>
            <a:r>
              <a:rPr lang="en-US" sz="1700" dirty="0" smtClean="0"/>
              <a:t> </a:t>
            </a:r>
            <a:r>
              <a:rPr lang="en-CA" dirty="0"/>
              <a:t/>
            </a:r>
            <a:br>
              <a:rPr lang="en-CA" dirty="0"/>
            </a:br>
            <a:endParaRPr lang="en-CA" dirty="0"/>
          </a:p>
        </p:txBody>
      </p:sp>
      <p:sp>
        <p:nvSpPr>
          <p:cNvPr id="5" name="Footer Placeholder 4"/>
          <p:cNvSpPr>
            <a:spLocks noGrp="1"/>
          </p:cNvSpPr>
          <p:nvPr>
            <p:ph type="ftr" sz="quarter" idx="11"/>
          </p:nvPr>
        </p:nvSpPr>
        <p:spPr/>
        <p:txBody>
          <a:bodyPr/>
          <a:lstStyle/>
          <a:p>
            <a:r>
              <a:rPr lang="en-US" dirty="0"/>
              <a:t>Canada Alliance   5-7 November 2017</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79" y="2416957"/>
            <a:ext cx="7447402" cy="3304232"/>
          </a:xfrm>
          <a:prstGeom prst="rect">
            <a:avLst/>
          </a:prstGeom>
        </p:spPr>
      </p:pic>
      <p:sp>
        <p:nvSpPr>
          <p:cNvPr id="6" name="TextBox 5"/>
          <p:cNvSpPr txBox="1"/>
          <p:nvPr/>
        </p:nvSpPr>
        <p:spPr>
          <a:xfrm>
            <a:off x="5783855" y="3271307"/>
            <a:ext cx="3073707" cy="1200329"/>
          </a:xfrm>
          <a:prstGeom prst="rect">
            <a:avLst/>
          </a:prstGeom>
          <a:noFill/>
        </p:spPr>
        <p:txBody>
          <a:bodyPr wrap="square" rtlCol="0">
            <a:spAutoFit/>
          </a:bodyPr>
          <a:lstStyle/>
          <a:p>
            <a:r>
              <a:rPr lang="en-US" dirty="0" smtClean="0"/>
              <a:t>Lockdown Options</a:t>
            </a:r>
          </a:p>
          <a:p>
            <a:pPr marL="342900" indent="-342900">
              <a:buAutoNum type="arabicPeriod"/>
            </a:pPr>
            <a:r>
              <a:rPr lang="en-US" dirty="0" smtClean="0"/>
              <a:t>Do Not Lockdown</a:t>
            </a:r>
          </a:p>
          <a:p>
            <a:pPr marL="342900" indent="-342900">
              <a:buAutoNum type="arabicPeriod"/>
            </a:pPr>
            <a:r>
              <a:rPr lang="en-US" dirty="0" smtClean="0"/>
              <a:t>Lockdown After Approval</a:t>
            </a:r>
          </a:p>
          <a:p>
            <a:pPr marL="342900" indent="-342900">
              <a:buAutoNum type="arabicPeriod"/>
            </a:pPr>
            <a:r>
              <a:rPr lang="en-US" dirty="0" smtClean="0"/>
              <a:t>Lockdown After Submit</a:t>
            </a:r>
            <a:endParaRPr lang="en-CA" dirty="0"/>
          </a:p>
        </p:txBody>
      </p:sp>
      <p:cxnSp>
        <p:nvCxnSpPr>
          <p:cNvPr id="8" name="Straight Arrow Connector 7"/>
          <p:cNvCxnSpPr/>
          <p:nvPr/>
        </p:nvCxnSpPr>
        <p:spPr>
          <a:xfrm flipH="1">
            <a:off x="3855904" y="3871471"/>
            <a:ext cx="192795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508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46" y="849621"/>
            <a:ext cx="7290054" cy="1210533"/>
          </a:xfrm>
        </p:spPr>
        <p:txBody>
          <a:bodyPr>
            <a:normAutofit fontScale="90000"/>
          </a:bodyPr>
          <a:lstStyle/>
          <a:p>
            <a:r>
              <a:rPr lang="en-US" dirty="0"/>
              <a:t>design the </a:t>
            </a:r>
            <a:r>
              <a:rPr lang="en-US" dirty="0" smtClean="0"/>
              <a:t>form </a:t>
            </a:r>
            <a:r>
              <a:rPr lang="en-US" sz="2200" dirty="0" smtClean="0"/>
              <a:t>(PUBLISH the form)</a:t>
            </a:r>
            <a:r>
              <a:rPr lang="en-US" dirty="0" smtClean="0"/>
              <a:t/>
            </a:r>
            <a:br>
              <a:rPr lang="en-US" dirty="0" smtClean="0"/>
            </a:br>
            <a:r>
              <a:rPr lang="en-US" sz="1100" i="1" dirty="0"/>
              <a:t>Navigation:  Enterprise Components </a:t>
            </a:r>
            <a:r>
              <a:rPr lang="en-US" sz="1100" i="1" dirty="0" smtClean="0"/>
              <a:t>&gt; Forms &gt; Design A Form</a:t>
            </a:r>
            <a:r>
              <a:rPr lang="en-US" sz="1700" dirty="0" smtClean="0"/>
              <a:t> </a:t>
            </a:r>
            <a:r>
              <a:rPr lang="en-CA" dirty="0"/>
              <a:t/>
            </a:r>
            <a:br>
              <a:rPr lang="en-CA" dirty="0"/>
            </a:br>
            <a:endParaRPr lang="en-CA" dirty="0"/>
          </a:p>
        </p:txBody>
      </p:sp>
      <p:sp>
        <p:nvSpPr>
          <p:cNvPr id="5" name="Footer Placeholder 4"/>
          <p:cNvSpPr>
            <a:spLocks noGrp="1"/>
          </p:cNvSpPr>
          <p:nvPr>
            <p:ph type="ftr" sz="quarter" idx="11"/>
          </p:nvPr>
        </p:nvSpPr>
        <p:spPr/>
        <p:txBody>
          <a:bodyPr/>
          <a:lstStyle/>
          <a:p>
            <a:r>
              <a:rPr lang="en-US" dirty="0"/>
              <a:t>Canada Alliance   5-7 November 2017</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627" y="2233445"/>
            <a:ext cx="6058746" cy="2391109"/>
          </a:xfrm>
          <a:prstGeom prst="rect">
            <a:avLst/>
          </a:prstGeom>
        </p:spPr>
      </p:pic>
    </p:spTree>
    <p:extLst>
      <p:ext uri="{BB962C8B-B14F-4D97-AF65-F5344CB8AC3E}">
        <p14:creationId xmlns:p14="http://schemas.microsoft.com/office/powerpoint/2010/main" val="32412523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85" y="1928575"/>
            <a:ext cx="5027316" cy="4275251"/>
          </a:xfrm>
          <a:prstGeom prst="rect">
            <a:avLst/>
          </a:prstGeom>
        </p:spPr>
      </p:pic>
      <p:sp>
        <p:nvSpPr>
          <p:cNvPr id="5" name="Footer Placeholder 4"/>
          <p:cNvSpPr>
            <a:spLocks noGrp="1"/>
          </p:cNvSpPr>
          <p:nvPr>
            <p:ph type="ftr" sz="quarter" idx="11"/>
          </p:nvPr>
        </p:nvSpPr>
        <p:spPr/>
        <p:txBody>
          <a:bodyPr/>
          <a:lstStyle/>
          <a:p>
            <a:r>
              <a:rPr lang="en-US" dirty="0"/>
              <a:t>Canada Alliance   5-7 November 2017</a:t>
            </a:r>
          </a:p>
        </p:txBody>
      </p:sp>
      <p:sp>
        <p:nvSpPr>
          <p:cNvPr id="8" name="Title 1"/>
          <p:cNvSpPr>
            <a:spLocks noGrp="1"/>
          </p:cNvSpPr>
          <p:nvPr>
            <p:ph type="title"/>
          </p:nvPr>
        </p:nvSpPr>
        <p:spPr>
          <a:xfrm>
            <a:off x="809066" y="631423"/>
            <a:ext cx="7290054" cy="1210533"/>
          </a:xfrm>
        </p:spPr>
        <p:txBody>
          <a:bodyPr>
            <a:normAutofit/>
          </a:bodyPr>
          <a:lstStyle/>
          <a:p>
            <a:r>
              <a:rPr lang="en-US" dirty="0"/>
              <a:t>design the </a:t>
            </a:r>
            <a:r>
              <a:rPr lang="en-US" dirty="0" smtClean="0"/>
              <a:t>form </a:t>
            </a:r>
            <a:r>
              <a:rPr lang="en-US" sz="2200" dirty="0" smtClean="0"/>
              <a:t>(Register Component)</a:t>
            </a:r>
            <a:r>
              <a:rPr lang="en-US" dirty="0" smtClean="0"/>
              <a:t/>
            </a:r>
            <a:br>
              <a:rPr lang="en-US" dirty="0" smtClean="0"/>
            </a:br>
            <a:r>
              <a:rPr lang="en-US" sz="1100" i="1" dirty="0"/>
              <a:t>Navigation:  Enterprise Components </a:t>
            </a:r>
            <a:r>
              <a:rPr lang="en-US" sz="1100" i="1" dirty="0" smtClean="0"/>
              <a:t>&gt; supplemental data &gt; register component</a:t>
            </a:r>
            <a:endParaRPr lang="en-CA" dirty="0"/>
          </a:p>
        </p:txBody>
      </p:sp>
      <p:sp>
        <p:nvSpPr>
          <p:cNvPr id="4" name="TextBox 3"/>
          <p:cNvSpPr txBox="1"/>
          <p:nvPr/>
        </p:nvSpPr>
        <p:spPr>
          <a:xfrm>
            <a:off x="5332164" y="2786582"/>
            <a:ext cx="3811836" cy="1200329"/>
          </a:xfrm>
          <a:prstGeom prst="rect">
            <a:avLst/>
          </a:prstGeom>
          <a:noFill/>
        </p:spPr>
        <p:txBody>
          <a:bodyPr wrap="square" rtlCol="0">
            <a:spAutoFit/>
          </a:bodyPr>
          <a:lstStyle/>
          <a:p>
            <a:r>
              <a:rPr lang="en-US" dirty="0" smtClean="0"/>
              <a:t>FORM_ADD </a:t>
            </a:r>
          </a:p>
          <a:p>
            <a:pPr marL="285750" indent="-285750">
              <a:buFont typeface="Arial" pitchFamily="34" charset="0"/>
              <a:buChar char="•"/>
            </a:pPr>
            <a:r>
              <a:rPr lang="en-US" dirty="0" smtClean="0"/>
              <a:t>Enables all pages associated with the FORM_ADD component to be accessible</a:t>
            </a:r>
            <a:endParaRPr lang="en-CA" dirty="0"/>
          </a:p>
        </p:txBody>
      </p:sp>
    </p:spTree>
    <p:extLst>
      <p:ext uri="{BB962C8B-B14F-4D97-AF65-F5344CB8AC3E}">
        <p14:creationId xmlns:p14="http://schemas.microsoft.com/office/powerpoint/2010/main" val="399225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Canada Alliance   5-7 November 2017</a:t>
            </a:r>
          </a:p>
        </p:txBody>
      </p:sp>
      <p:sp>
        <p:nvSpPr>
          <p:cNvPr id="8" name="Title 1"/>
          <p:cNvSpPr>
            <a:spLocks noGrp="1"/>
          </p:cNvSpPr>
          <p:nvPr>
            <p:ph type="title"/>
          </p:nvPr>
        </p:nvSpPr>
        <p:spPr>
          <a:xfrm>
            <a:off x="801146" y="849621"/>
            <a:ext cx="7290054" cy="1210533"/>
          </a:xfrm>
        </p:spPr>
        <p:txBody>
          <a:bodyPr>
            <a:normAutofit fontScale="90000"/>
          </a:bodyPr>
          <a:lstStyle/>
          <a:p>
            <a:r>
              <a:rPr lang="en-US" dirty="0"/>
              <a:t>design the </a:t>
            </a:r>
            <a:r>
              <a:rPr lang="en-US" dirty="0" smtClean="0"/>
              <a:t>form </a:t>
            </a:r>
            <a:r>
              <a:rPr lang="en-US" sz="2200" dirty="0" smtClean="0"/>
              <a:t>(Register record)</a:t>
            </a:r>
            <a:r>
              <a:rPr lang="en-US" dirty="0" smtClean="0"/>
              <a:t/>
            </a:r>
            <a:br>
              <a:rPr lang="en-US" dirty="0" smtClean="0"/>
            </a:br>
            <a:r>
              <a:rPr lang="en-US" sz="1100" i="1" dirty="0"/>
              <a:t>Navigation:  Enterprise Components </a:t>
            </a:r>
            <a:r>
              <a:rPr lang="en-US" sz="1100" i="1" dirty="0" smtClean="0"/>
              <a:t>&gt; supplemental data &gt; register record</a:t>
            </a:r>
            <a:r>
              <a:rPr lang="en-CA" dirty="0"/>
              <a:t/>
            </a:r>
            <a:br>
              <a:rPr lang="en-CA" dirty="0"/>
            </a:br>
            <a:endParaRPr lang="en-CA"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066" y="1841956"/>
            <a:ext cx="5812071" cy="4144863"/>
          </a:xfrm>
          <a:prstGeom prst="rect">
            <a:avLst/>
          </a:prstGeom>
        </p:spPr>
      </p:pic>
      <p:sp>
        <p:nvSpPr>
          <p:cNvPr id="4" name="TextBox 3"/>
          <p:cNvSpPr txBox="1"/>
          <p:nvPr/>
        </p:nvSpPr>
        <p:spPr>
          <a:xfrm>
            <a:off x="5221996" y="2754217"/>
            <a:ext cx="3811836" cy="1200329"/>
          </a:xfrm>
          <a:prstGeom prst="rect">
            <a:avLst/>
          </a:prstGeom>
          <a:noFill/>
        </p:spPr>
        <p:txBody>
          <a:bodyPr wrap="square" rtlCol="0">
            <a:spAutoFit/>
          </a:bodyPr>
          <a:lstStyle/>
          <a:p>
            <a:r>
              <a:rPr lang="en-US" dirty="0" smtClean="0"/>
              <a:t>Data Store Record </a:t>
            </a:r>
            <a:br>
              <a:rPr lang="en-US" dirty="0" smtClean="0"/>
            </a:br>
            <a:r>
              <a:rPr lang="en-US" dirty="0" smtClean="0"/>
              <a:t>(FORM_SD - Form Supplemental Data)</a:t>
            </a:r>
          </a:p>
          <a:p>
            <a:pPr marL="285750" indent="-285750">
              <a:buFont typeface="Arial" pitchFamily="34" charset="0"/>
              <a:buChar char="•"/>
            </a:pPr>
            <a:r>
              <a:rPr lang="en-US" dirty="0" smtClean="0"/>
              <a:t>Registers record for data to be written to from the Form</a:t>
            </a:r>
            <a:endParaRPr lang="en-CA" dirty="0"/>
          </a:p>
        </p:txBody>
      </p:sp>
    </p:spTree>
    <p:extLst>
      <p:ext uri="{BB962C8B-B14F-4D97-AF65-F5344CB8AC3E}">
        <p14:creationId xmlns:p14="http://schemas.microsoft.com/office/powerpoint/2010/main" val="87919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Canada Alliance   5-7 November 2017</a:t>
            </a:r>
          </a:p>
        </p:txBody>
      </p:sp>
      <p:sp>
        <p:nvSpPr>
          <p:cNvPr id="8" name="Title 1"/>
          <p:cNvSpPr>
            <a:spLocks noGrp="1"/>
          </p:cNvSpPr>
          <p:nvPr>
            <p:ph type="title"/>
          </p:nvPr>
        </p:nvSpPr>
        <p:spPr>
          <a:xfrm>
            <a:off x="801146" y="849621"/>
            <a:ext cx="7290054" cy="1210533"/>
          </a:xfrm>
        </p:spPr>
        <p:txBody>
          <a:bodyPr>
            <a:normAutofit fontScale="90000"/>
          </a:bodyPr>
          <a:lstStyle/>
          <a:p>
            <a:r>
              <a:rPr lang="en-US" dirty="0"/>
              <a:t>design the </a:t>
            </a:r>
            <a:r>
              <a:rPr lang="en-US" dirty="0" smtClean="0"/>
              <a:t>form </a:t>
            </a:r>
            <a:r>
              <a:rPr lang="en-US" sz="2200" dirty="0" smtClean="0"/>
              <a:t>(define record)</a:t>
            </a:r>
            <a:r>
              <a:rPr lang="en-US" dirty="0" smtClean="0"/>
              <a:t/>
            </a:r>
            <a:br>
              <a:rPr lang="en-US" dirty="0" smtClean="0"/>
            </a:br>
            <a:r>
              <a:rPr lang="en-US" sz="1100" i="1" dirty="0"/>
              <a:t>Navigation:  Enterprise Components </a:t>
            </a:r>
            <a:r>
              <a:rPr lang="en-US" sz="1100" i="1" dirty="0" smtClean="0"/>
              <a:t>&gt; supplemental data &gt; DEFINE record</a:t>
            </a:r>
            <a:r>
              <a:rPr lang="en-CA" dirty="0"/>
              <a:t/>
            </a:r>
            <a:br>
              <a:rPr lang="en-CA" dirty="0"/>
            </a:br>
            <a:endParaRPr lang="en-CA"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97" y="1866947"/>
            <a:ext cx="5432148" cy="4796964"/>
          </a:xfrm>
          <a:prstGeom prst="rect">
            <a:avLst/>
          </a:prstGeom>
        </p:spPr>
      </p:pic>
      <p:sp>
        <p:nvSpPr>
          <p:cNvPr id="13" name="Right Brace 12"/>
          <p:cNvSpPr/>
          <p:nvPr/>
        </p:nvSpPr>
        <p:spPr>
          <a:xfrm>
            <a:off x="3227294" y="3248809"/>
            <a:ext cx="258184" cy="2592593"/>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a:p>
        </p:txBody>
      </p:sp>
      <p:sp>
        <p:nvSpPr>
          <p:cNvPr id="14" name="TextBox 13"/>
          <p:cNvSpPr txBox="1"/>
          <p:nvPr/>
        </p:nvSpPr>
        <p:spPr>
          <a:xfrm>
            <a:off x="3632200" y="4360439"/>
            <a:ext cx="2034082" cy="369332"/>
          </a:xfrm>
          <a:prstGeom prst="rect">
            <a:avLst/>
          </a:prstGeom>
          <a:solidFill>
            <a:schemeClr val="bg1"/>
          </a:solidFill>
        </p:spPr>
        <p:txBody>
          <a:bodyPr wrap="square" rtlCol="0">
            <a:spAutoFit/>
          </a:bodyPr>
          <a:lstStyle/>
          <a:p>
            <a:r>
              <a:rPr lang="en-US" dirty="0" smtClean="0"/>
              <a:t>Fields on FORM_SD</a:t>
            </a:r>
            <a:endParaRPr lang="en-CA" dirty="0"/>
          </a:p>
        </p:txBody>
      </p:sp>
      <p:pic>
        <p:nvPicPr>
          <p:cNvPr id="15" name="Picture 1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9496" y="1704040"/>
            <a:ext cx="4306080" cy="5040984"/>
          </a:xfrm>
          <a:prstGeom prst="rect">
            <a:avLst/>
          </a:prstGeom>
        </p:spPr>
      </p:pic>
    </p:spTree>
    <p:extLst>
      <p:ext uri="{BB962C8B-B14F-4D97-AF65-F5344CB8AC3E}">
        <p14:creationId xmlns:p14="http://schemas.microsoft.com/office/powerpoint/2010/main" val="97699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Securing and Deploying Forms and Approvals</a:t>
            </a:r>
          </a:p>
        </p:txBody>
      </p:sp>
      <p:sp>
        <p:nvSpPr>
          <p:cNvPr id="3" name="Subtitle 2"/>
          <p:cNvSpPr>
            <a:spLocks noGrp="1"/>
          </p:cNvSpPr>
          <p:nvPr>
            <p:ph type="subTitle" idx="1"/>
          </p:nvPr>
        </p:nvSpPr>
        <p:spPr/>
        <p:txBody>
          <a:bodyPr/>
          <a:lstStyle/>
          <a:p>
            <a:r>
              <a:rPr lang="en-US" dirty="0" smtClean="0"/>
              <a:t>Security</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2079563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45180936"/>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Freeform 22"/>
          <p:cNvSpPr/>
          <p:nvPr/>
        </p:nvSpPr>
        <p:spPr>
          <a:xfrm>
            <a:off x="7585004" y="5891150"/>
            <a:ext cx="316092" cy="170983"/>
          </a:xfrm>
          <a:custGeom>
            <a:avLst/>
            <a:gdLst>
              <a:gd name="connsiteX0" fmla="*/ 0 w 1964267"/>
              <a:gd name="connsiteY0" fmla="*/ 835377 h 835377"/>
              <a:gd name="connsiteX1" fmla="*/ 519289 w 1964267"/>
              <a:gd name="connsiteY1" fmla="*/ 722489 h 835377"/>
              <a:gd name="connsiteX2" fmla="*/ 812800 w 1964267"/>
              <a:gd name="connsiteY2" fmla="*/ 338666 h 835377"/>
              <a:gd name="connsiteX3" fmla="*/ 1083734 w 1964267"/>
              <a:gd name="connsiteY3" fmla="*/ 225777 h 835377"/>
              <a:gd name="connsiteX4" fmla="*/ 1286934 w 1964267"/>
              <a:gd name="connsiteY4" fmla="*/ 67733 h 835377"/>
              <a:gd name="connsiteX5" fmla="*/ 1715912 w 1964267"/>
              <a:gd name="connsiteY5" fmla="*/ 90311 h 835377"/>
              <a:gd name="connsiteX6" fmla="*/ 1964267 w 1964267"/>
              <a:gd name="connsiteY6" fmla="*/ 0 h 83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7" h="835377">
                <a:moveTo>
                  <a:pt x="0" y="835377"/>
                </a:moveTo>
                <a:cubicBezTo>
                  <a:pt x="191911" y="820325"/>
                  <a:pt x="383822" y="805274"/>
                  <a:pt x="519289" y="722489"/>
                </a:cubicBezTo>
                <a:cubicBezTo>
                  <a:pt x="654756" y="639704"/>
                  <a:pt x="718726" y="421451"/>
                  <a:pt x="812800" y="338666"/>
                </a:cubicBezTo>
                <a:cubicBezTo>
                  <a:pt x="906874" y="255881"/>
                  <a:pt x="1004712" y="270932"/>
                  <a:pt x="1083734" y="225777"/>
                </a:cubicBezTo>
                <a:cubicBezTo>
                  <a:pt x="1162756" y="180622"/>
                  <a:pt x="1181571" y="90311"/>
                  <a:pt x="1286934" y="67733"/>
                </a:cubicBezTo>
                <a:cubicBezTo>
                  <a:pt x="1392297" y="45155"/>
                  <a:pt x="1603023" y="101600"/>
                  <a:pt x="1715912" y="90311"/>
                </a:cubicBezTo>
                <a:cubicBezTo>
                  <a:pt x="1828801" y="79022"/>
                  <a:pt x="1896534" y="39511"/>
                  <a:pt x="1964267" y="0"/>
                </a:cubicBezTo>
              </a:path>
            </a:pathLst>
          </a:custGeom>
          <a:noFill/>
          <a:ln>
            <a:solidFill>
              <a:schemeClr val="bg1"/>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170077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5592"/>
            <a:ext cx="7290054" cy="92964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Structure and Content </a:t>
            </a:r>
            <a:br>
              <a:rPr lang="en-US" dirty="0" smtClean="0"/>
            </a:br>
            <a:r>
              <a:rPr lang="en-CA" sz="2000" dirty="0"/>
              <a:t>design the </a:t>
            </a:r>
            <a:r>
              <a:rPr lang="en-US" sz="2000" dirty="0" smtClean="0"/>
              <a:t>Review </a:t>
            </a:r>
            <a:r>
              <a:rPr lang="en-US" sz="2000" dirty="0"/>
              <a:t>and secure the structure and content item created as part of the design stage of the form</a:t>
            </a:r>
            <a:r>
              <a:rPr lang="en-US" sz="2000" dirty="0" smtClean="0"/>
              <a:t>. </a:t>
            </a:r>
            <a:r>
              <a:rPr lang="en-CA" sz="2000" dirty="0" smtClean="0"/>
              <a:t>(</a:t>
            </a:r>
            <a:r>
              <a:rPr lang="en-CA" sz="2000" dirty="0"/>
              <a:t>publish to menu </a:t>
            </a:r>
            <a:r>
              <a:rPr lang="en-CA" sz="2000" dirty="0" smtClean="0"/>
              <a:t>designation as show above)</a:t>
            </a:r>
            <a:r>
              <a:rPr lang="en-CA" sz="2000" dirty="0"/>
              <a:t/>
            </a:r>
            <a:br>
              <a:rPr lang="en-CA" sz="2000" dirty="0"/>
            </a:br>
            <a:r>
              <a:rPr lang="en-US" dirty="0"/>
              <a:t/>
            </a:r>
            <a:br>
              <a:rPr lang="en-US" dirty="0"/>
            </a:br>
            <a:r>
              <a:rPr lang="en-CA" dirty="0"/>
              <a:t/>
            </a:r>
            <a:br>
              <a:rPr lang="en-CA" dirty="0"/>
            </a:br>
            <a:r>
              <a:rPr lang="en-CA" dirty="0"/>
              <a:t/>
            </a:r>
            <a:br>
              <a:rPr lang="en-CA" dirty="0"/>
            </a:br>
            <a:endParaRPr lang="en-CA" dirty="0"/>
          </a:p>
        </p:txBody>
      </p:sp>
      <p:sp>
        <p:nvSpPr>
          <p:cNvPr id="3" name="Content Placeholder 2"/>
          <p:cNvSpPr>
            <a:spLocks noGrp="1"/>
          </p:cNvSpPr>
          <p:nvPr>
            <p:ph idx="1"/>
          </p:nvPr>
        </p:nvSpPr>
        <p:spPr/>
        <p:txBody>
          <a:bodyPr/>
          <a:lstStyle/>
          <a:p>
            <a:pPr marL="0" indent="0">
              <a:buNone/>
            </a:pPr>
            <a:r>
              <a:rPr lang="en-US" dirty="0"/>
              <a:t> </a:t>
            </a:r>
            <a:endParaRPr lang="en-CA" dirty="0"/>
          </a:p>
        </p:txBody>
      </p:sp>
      <p:sp>
        <p:nvSpPr>
          <p:cNvPr id="4" name="Footer Placeholder 3"/>
          <p:cNvSpPr>
            <a:spLocks noGrp="1"/>
          </p:cNvSpPr>
          <p:nvPr>
            <p:ph type="ftr" sz="quarter" idx="11"/>
          </p:nvPr>
        </p:nvSpPr>
        <p:spPr/>
        <p:txBody>
          <a:bodyPr/>
          <a:lstStyle/>
          <a:p>
            <a:r>
              <a:rPr lang="en-US" dirty="0"/>
              <a:t>Canada Alliance   5-7 November 2017</a:t>
            </a:r>
          </a:p>
        </p:txBody>
      </p:sp>
      <p:pic>
        <p:nvPicPr>
          <p:cNvPr id="5" name="Picture 4"/>
          <p:cNvPicPr>
            <a:picLocks noChangeAspect="1"/>
          </p:cNvPicPr>
          <p:nvPr/>
        </p:nvPicPr>
        <p:blipFill>
          <a:blip r:embed="rId3"/>
          <a:stretch>
            <a:fillRect/>
          </a:stretch>
        </p:blipFill>
        <p:spPr>
          <a:xfrm>
            <a:off x="816849" y="1633728"/>
            <a:ext cx="7040964" cy="4836976"/>
          </a:xfrm>
          <a:prstGeom prst="rect">
            <a:avLst/>
          </a:prstGeom>
        </p:spPr>
      </p:pic>
      <p:sp>
        <p:nvSpPr>
          <p:cNvPr id="6" name="Left Arrow 5"/>
          <p:cNvSpPr/>
          <p:nvPr/>
        </p:nvSpPr>
        <p:spPr>
          <a:xfrm>
            <a:off x="3573538" y="2286000"/>
            <a:ext cx="763793" cy="225552"/>
          </a:xfrm>
          <a:prstGeom prst="leftArrow">
            <a:avLst/>
          </a:prstGeom>
          <a:solidFill>
            <a:srgbClr val="CC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Left Arrow 6"/>
          <p:cNvSpPr/>
          <p:nvPr/>
        </p:nvSpPr>
        <p:spPr>
          <a:xfrm>
            <a:off x="4593774" y="5961888"/>
            <a:ext cx="763793" cy="234496"/>
          </a:xfrm>
          <a:prstGeom prst="leftArrow">
            <a:avLst/>
          </a:prstGeom>
          <a:solidFill>
            <a:srgbClr val="CC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68667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426" t="15" r="1883" b="-102"/>
          <a:stretch/>
        </p:blipFill>
        <p:spPr>
          <a:xfrm>
            <a:off x="232650" y="315835"/>
            <a:ext cx="4503974" cy="4614980"/>
          </a:xfrm>
        </p:spPr>
      </p:pic>
      <p:sp>
        <p:nvSpPr>
          <p:cNvPr id="5" name="Footer Placeholder 4"/>
          <p:cNvSpPr>
            <a:spLocks noGrp="1"/>
          </p:cNvSpPr>
          <p:nvPr>
            <p:ph type="ftr" sz="quarter" idx="11"/>
          </p:nvPr>
        </p:nvSpPr>
        <p:spPr/>
        <p:txBody>
          <a:bodyPr/>
          <a:lstStyle/>
          <a:p>
            <a:r>
              <a:rPr lang="en-US" dirty="0" smtClean="0"/>
              <a:t>Canada </a:t>
            </a:r>
            <a:r>
              <a:rPr lang="en-US" dirty="0"/>
              <a:t>Alliance   5-7 November 2017</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1822" y="5132058"/>
            <a:ext cx="2430684" cy="121534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1286" y="315835"/>
            <a:ext cx="3536876" cy="235791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3521" y="2797056"/>
            <a:ext cx="2742354" cy="2056766"/>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650" y="5476737"/>
            <a:ext cx="3487519" cy="680995"/>
          </a:xfrm>
          <a:prstGeom prst="rect">
            <a:avLst/>
          </a:prstGeom>
        </p:spPr>
      </p:pic>
      <p:sp>
        <p:nvSpPr>
          <p:cNvPr id="15" name="TextBox 14"/>
          <p:cNvSpPr txBox="1"/>
          <p:nvPr/>
        </p:nvSpPr>
        <p:spPr>
          <a:xfrm>
            <a:off x="4048888" y="5585840"/>
            <a:ext cx="2432934" cy="307777"/>
          </a:xfrm>
          <a:prstGeom prst="rect">
            <a:avLst/>
          </a:prstGeom>
          <a:noFill/>
        </p:spPr>
        <p:txBody>
          <a:bodyPr wrap="square" rtlCol="0">
            <a:spAutoFit/>
          </a:bodyPr>
          <a:lstStyle/>
          <a:p>
            <a:r>
              <a:rPr lang="en-US" sz="1400" dirty="0" smtClean="0"/>
              <a:t>Peterborough, Ontario</a:t>
            </a:r>
          </a:p>
        </p:txBody>
      </p:sp>
      <p:sp>
        <p:nvSpPr>
          <p:cNvPr id="16" name="Rectangle 15"/>
          <p:cNvSpPr/>
          <p:nvPr/>
        </p:nvSpPr>
        <p:spPr>
          <a:xfrm>
            <a:off x="7827853" y="4632276"/>
            <a:ext cx="809837" cy="307777"/>
          </a:xfrm>
          <a:prstGeom prst="rect">
            <a:avLst/>
          </a:prstGeom>
        </p:spPr>
        <p:txBody>
          <a:bodyPr wrap="none">
            <a:spAutoFit/>
          </a:bodyPr>
          <a:lstStyle/>
          <a:p>
            <a:r>
              <a:rPr lang="en-US" sz="1400" dirty="0" smtClean="0"/>
              <a:t>Cobourg</a:t>
            </a:r>
            <a:endParaRPr lang="en-CA" sz="1400" dirty="0"/>
          </a:p>
        </p:txBody>
      </p:sp>
    </p:spTree>
    <p:extLst>
      <p:ext uri="{BB962C8B-B14F-4D97-AF65-F5344CB8AC3E}">
        <p14:creationId xmlns:p14="http://schemas.microsoft.com/office/powerpoint/2010/main" val="24316078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Delivered</a:t>
            </a:r>
            <a:endParaRPr lang="en-CA" dirty="0"/>
          </a:p>
        </p:txBody>
      </p:sp>
      <p:sp>
        <p:nvSpPr>
          <p:cNvPr id="3" name="Content Placeholder 2"/>
          <p:cNvSpPr>
            <a:spLocks noGrp="1"/>
          </p:cNvSpPr>
          <p:nvPr>
            <p:ph idx="1"/>
          </p:nvPr>
        </p:nvSpPr>
        <p:spPr/>
        <p:txBody>
          <a:bodyPr/>
          <a:lstStyle/>
          <a:p>
            <a:r>
              <a:rPr lang="en-US" dirty="0" smtClean="0"/>
              <a:t>FORM_USER: Users with this access have the ability to complete and submit forms.</a:t>
            </a:r>
          </a:p>
          <a:p>
            <a:endParaRPr lang="en-US" dirty="0" smtClean="0"/>
          </a:p>
          <a:p>
            <a:r>
              <a:rPr lang="en-US" dirty="0" smtClean="0"/>
              <a:t>FORM_DESIGNER: Same access as FORM_USER but also has access to the Form Design Wizard.  Form designers has update/display access to their forms only.</a:t>
            </a:r>
          </a:p>
          <a:p>
            <a:endParaRPr lang="en-US" dirty="0" smtClean="0"/>
          </a:p>
          <a:p>
            <a:r>
              <a:rPr lang="en-US" dirty="0" smtClean="0"/>
              <a:t>FORM_ADMIN:  Same access as FORM_DESIGNER but can access ALL forms regardless of ownership.</a:t>
            </a:r>
          </a:p>
          <a:p>
            <a:endParaRPr lang="en-US" dirty="0" smtClean="0"/>
          </a:p>
          <a:p>
            <a:endParaRPr lang="en-CA"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262158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nodeType="afterEffect">
                                  <p:stCondLst>
                                    <p:cond delay="30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nodeType="afterEffect">
                                  <p:stCondLst>
                                    <p:cond delay="300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Nightly jobs</a:t>
            </a:r>
            <a:endParaRPr lang="en-CA" dirty="0"/>
          </a:p>
        </p:txBody>
      </p:sp>
      <p:sp>
        <p:nvSpPr>
          <p:cNvPr id="3" name="Content Placeholder 2"/>
          <p:cNvSpPr>
            <a:spLocks noGrp="1"/>
          </p:cNvSpPr>
          <p:nvPr>
            <p:ph idx="1"/>
          </p:nvPr>
        </p:nvSpPr>
        <p:spPr/>
        <p:txBody>
          <a:bodyPr>
            <a:normAutofit lnSpcReduction="10000"/>
          </a:bodyPr>
          <a:lstStyle/>
          <a:p>
            <a:r>
              <a:rPr lang="en-US" dirty="0" smtClean="0"/>
              <a:t>At Fleming we remove and auto assign many roles to users via nightly SQL jobs that run automatically.  We use this to assign certain students to certain forms (again this secures the menu option but in each option they can see ALL forms)  Snippet below..</a:t>
            </a:r>
          </a:p>
          <a:p>
            <a:r>
              <a:rPr lang="en-CA" sz="1400" dirty="0"/>
              <a:t>procedure PSROLEUSER_FORM_TRANS_CRED as</a:t>
            </a:r>
            <a:br>
              <a:rPr lang="en-CA" sz="1400" dirty="0"/>
            </a:br>
            <a:r>
              <a:rPr lang="en-CA" sz="1400" dirty="0"/>
              <a:t>begin</a:t>
            </a:r>
          </a:p>
          <a:p>
            <a:r>
              <a:rPr lang="en-CA" sz="1400" dirty="0"/>
              <a:t>delete from </a:t>
            </a:r>
            <a:r>
              <a:rPr lang="en-CA" sz="1400" dirty="0" err="1"/>
              <a:t>role_users_tbl</a:t>
            </a:r>
            <a:r>
              <a:rPr lang="en-CA" sz="1400" dirty="0"/>
              <a:t> z;</a:t>
            </a:r>
          </a:p>
          <a:p>
            <a:r>
              <a:rPr lang="en-CA" sz="1400" dirty="0"/>
              <a:t>insert into </a:t>
            </a:r>
            <a:r>
              <a:rPr lang="en-CA" sz="1400" dirty="0" err="1"/>
              <a:t>role_users_tbl</a:t>
            </a:r>
            <a:r>
              <a:rPr lang="en-CA" sz="1400" dirty="0"/>
              <a:t> z</a:t>
            </a:r>
            <a:br>
              <a:rPr lang="en-CA" sz="1400" dirty="0"/>
            </a:br>
            <a:r>
              <a:rPr lang="en-CA" sz="1400" dirty="0"/>
              <a:t>(SELECT distinct (H.OPRID)</a:t>
            </a:r>
            <a:br>
              <a:rPr lang="en-CA" sz="1400" dirty="0"/>
            </a:br>
            <a:r>
              <a:rPr lang="en-CA" sz="1400" dirty="0"/>
              <a:t>FROM </a:t>
            </a:r>
            <a:r>
              <a:rPr lang="en-CA" sz="1400" dirty="0" err="1"/>
              <a:t>csprd.PS_ACAD_PROG@csprd</a:t>
            </a:r>
            <a:r>
              <a:rPr lang="en-CA" sz="1400" dirty="0"/>
              <a:t> A</a:t>
            </a:r>
            <a:r>
              <a:rPr lang="en-CA" sz="1400" dirty="0" smtClean="0"/>
              <a:t>,  …</a:t>
            </a:r>
            <a:r>
              <a:rPr lang="en-CA" sz="1400" dirty="0"/>
              <a:t/>
            </a:r>
            <a:br>
              <a:rPr lang="en-CA" sz="1400" dirty="0"/>
            </a:br>
            <a:r>
              <a:rPr lang="en-CA" sz="1400" dirty="0"/>
              <a:t/>
            </a:r>
            <a:br>
              <a:rPr lang="en-CA" sz="1400" dirty="0"/>
            </a:br>
            <a:r>
              <a:rPr lang="en-CA" sz="1400" dirty="0" smtClean="0"/>
              <a:t>/</a:t>
            </a:r>
            <a:r>
              <a:rPr lang="en-CA" sz="1400" i="1" dirty="0" smtClean="0"/>
              <a:t> </a:t>
            </a:r>
            <a:r>
              <a:rPr lang="en-CA" sz="1400" i="1" dirty="0"/>
              <a:t>Refresh </a:t>
            </a:r>
            <a:r>
              <a:rPr lang="en-CA" sz="1400" i="1" dirty="0" err="1"/>
              <a:t>hcprd</a:t>
            </a:r>
            <a:r>
              <a:rPr lang="en-CA" sz="1400" i="1" dirty="0"/>
              <a:t>. </a:t>
            </a:r>
            <a:r>
              <a:rPr lang="en-CA" sz="1400" dirty="0"/>
              <a:t>/</a:t>
            </a:r>
          </a:p>
          <a:p>
            <a:r>
              <a:rPr lang="en-CA" sz="1400" dirty="0"/>
              <a:t>delete from </a:t>
            </a:r>
            <a:r>
              <a:rPr lang="en-CA" sz="1400" dirty="0" err="1"/>
              <a:t>csprd.psroleuser@csprd</a:t>
            </a:r>
            <a:r>
              <a:rPr lang="en-CA" sz="1400" dirty="0"/>
              <a:t> x where </a:t>
            </a:r>
            <a:r>
              <a:rPr lang="en-CA" sz="1400" dirty="0" err="1"/>
              <a:t>x.rolename</a:t>
            </a:r>
            <a:r>
              <a:rPr lang="en-CA" sz="1400" dirty="0"/>
              <a:t> = 'FC_FORM_TRANS_CRED';</a:t>
            </a:r>
            <a:br>
              <a:rPr lang="en-CA" sz="1400" dirty="0"/>
            </a:br>
            <a:r>
              <a:rPr lang="en-CA" sz="1400" dirty="0"/>
              <a:t>insert into </a:t>
            </a:r>
            <a:r>
              <a:rPr lang="en-CA" sz="1400" dirty="0" err="1"/>
              <a:t>csprd.PSROLEUSER@csprd</a:t>
            </a:r>
            <a:r>
              <a:rPr lang="en-CA" sz="1400" dirty="0"/>
              <a:t>(ROLEUSER, ROLENAME, DYNAMIC_SW)</a:t>
            </a:r>
            <a:br>
              <a:rPr lang="en-CA" sz="1400" dirty="0"/>
            </a:br>
            <a:r>
              <a:rPr lang="en-CA" sz="1400" dirty="0"/>
              <a:t>select </a:t>
            </a:r>
            <a:r>
              <a:rPr lang="en-CA" sz="1400" dirty="0" err="1"/>
              <a:t>oprid</a:t>
            </a:r>
            <a:r>
              <a:rPr lang="en-CA" sz="1400" dirty="0"/>
              <a:t>, 'FC_FORM_TRANS_CRED', 'N' from </a:t>
            </a:r>
            <a:r>
              <a:rPr lang="en-CA" sz="1400" dirty="0" err="1"/>
              <a:t>role_users_tbl</a:t>
            </a:r>
            <a:r>
              <a:rPr lang="en-CA" sz="1400" dirty="0"/>
              <a:t> z;</a:t>
            </a:r>
          </a:p>
          <a:p>
            <a:endParaRPr lang="en-CA"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8522388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Trees </a:t>
            </a:r>
            <a:endParaRPr lang="en-CA" dirty="0"/>
          </a:p>
        </p:txBody>
      </p:sp>
      <p:sp>
        <p:nvSpPr>
          <p:cNvPr id="3" name="Content Placeholder 2"/>
          <p:cNvSpPr>
            <a:spLocks noGrp="1"/>
          </p:cNvSpPr>
          <p:nvPr>
            <p:ph idx="1"/>
          </p:nvPr>
        </p:nvSpPr>
        <p:spPr/>
        <p:txBody>
          <a:bodyPr>
            <a:normAutofit fontScale="92500" lnSpcReduction="10000"/>
          </a:bodyPr>
          <a:lstStyle/>
          <a:p>
            <a:r>
              <a:rPr lang="en-US" sz="2200" dirty="0" smtClean="0"/>
              <a:t>The following are the records we added to our custom trees:</a:t>
            </a:r>
          </a:p>
          <a:p>
            <a:r>
              <a:rPr lang="nn-NO" sz="1900" dirty="0"/>
              <a:t>FORM</a:t>
            </a:r>
          </a:p>
          <a:p>
            <a:r>
              <a:rPr lang="nn-NO" sz="1900" dirty="0"/>
              <a:t>FORM_TYPE</a:t>
            </a:r>
          </a:p>
          <a:p>
            <a:r>
              <a:rPr lang="nn-NO" sz="1900" dirty="0"/>
              <a:t>FORM_APPR_VW</a:t>
            </a:r>
          </a:p>
          <a:p>
            <a:r>
              <a:rPr lang="nn-NO" sz="1900" dirty="0"/>
              <a:t>FORM_LINE</a:t>
            </a:r>
          </a:p>
          <a:p>
            <a:r>
              <a:rPr lang="nn-NO" sz="1900" dirty="0"/>
              <a:t>FORM_SD</a:t>
            </a:r>
          </a:p>
          <a:p>
            <a:r>
              <a:rPr lang="nn-NO" sz="1900" dirty="0"/>
              <a:t>FORM_AW</a:t>
            </a:r>
          </a:p>
          <a:p>
            <a:r>
              <a:rPr lang="nn-NO" sz="1900" dirty="0" smtClean="0"/>
              <a:t>FORM_DTL</a:t>
            </a:r>
            <a:endParaRPr lang="nn-NO" sz="1900" dirty="0"/>
          </a:p>
          <a:p>
            <a:r>
              <a:rPr lang="nn-NO" sz="1900" dirty="0" smtClean="0"/>
              <a:t>FORM_DATA</a:t>
            </a:r>
            <a:endParaRPr lang="nn-NO" sz="1900" dirty="0"/>
          </a:p>
          <a:p>
            <a:r>
              <a:rPr lang="nn-NO" sz="1900" dirty="0"/>
              <a:t>FORM_TBL</a:t>
            </a:r>
          </a:p>
          <a:p>
            <a:endParaRPr lang="en-CA"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37284527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Forms demo</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7894068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Canada Alliance   5-7 November 2017</a:t>
            </a:r>
          </a:p>
        </p:txBody>
      </p:sp>
      <p:sp>
        <p:nvSpPr>
          <p:cNvPr id="8" name="Title 1"/>
          <p:cNvSpPr>
            <a:spLocks noGrp="1"/>
          </p:cNvSpPr>
          <p:nvPr>
            <p:ph type="title"/>
          </p:nvPr>
        </p:nvSpPr>
        <p:spPr>
          <a:xfrm>
            <a:off x="822411" y="700765"/>
            <a:ext cx="7290054" cy="1210533"/>
          </a:xfrm>
        </p:spPr>
        <p:txBody>
          <a:bodyPr>
            <a:normAutofit/>
          </a:bodyPr>
          <a:lstStyle/>
          <a:p>
            <a:r>
              <a:rPr lang="en-US" dirty="0" smtClean="0"/>
              <a:t>Filling out a form as a user</a:t>
            </a:r>
            <a:endParaRPr lang="en-CA"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743" y="1690901"/>
            <a:ext cx="6145619" cy="4754051"/>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31" y="1770980"/>
            <a:ext cx="6221189" cy="4953252"/>
          </a:xfrm>
          <a:prstGeom prst="rect">
            <a:avLst/>
          </a:prstGeom>
        </p:spPr>
      </p:pic>
      <p:sp>
        <p:nvSpPr>
          <p:cNvPr id="10" name="Left Arrow 9"/>
          <p:cNvSpPr/>
          <p:nvPr/>
        </p:nvSpPr>
        <p:spPr>
          <a:xfrm rot="2337816">
            <a:off x="2886406" y="3234098"/>
            <a:ext cx="774576" cy="310093"/>
          </a:xfrm>
          <a:prstGeom prst="leftArrow">
            <a:avLst/>
          </a:prstGeom>
          <a:solidFill>
            <a:srgbClr val="CC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070" y="1770980"/>
            <a:ext cx="8440329" cy="4077269"/>
          </a:xfrm>
          <a:prstGeom prst="rect">
            <a:avLst/>
          </a:prstGeom>
        </p:spPr>
      </p:pic>
      <p:sp>
        <p:nvSpPr>
          <p:cNvPr id="16" name="Left Arrow 15"/>
          <p:cNvSpPr/>
          <p:nvPr/>
        </p:nvSpPr>
        <p:spPr>
          <a:xfrm rot="1554855">
            <a:off x="2567818" y="5791063"/>
            <a:ext cx="839329" cy="333301"/>
          </a:xfrm>
          <a:prstGeom prst="leftArrow">
            <a:avLst/>
          </a:prstGeom>
          <a:solidFill>
            <a:srgbClr val="CC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0095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26757" cy="1499616"/>
          </a:xfrm>
        </p:spPr>
        <p:txBody>
          <a:bodyPr/>
          <a:lstStyle/>
          <a:p>
            <a:r>
              <a:rPr lang="en-US" dirty="0" smtClean="0"/>
              <a:t>Approver Notification email example</a:t>
            </a:r>
            <a:endParaRPr lang="en-CA" dirty="0"/>
          </a:p>
        </p:txBody>
      </p:sp>
      <p:sp>
        <p:nvSpPr>
          <p:cNvPr id="4" name="Footer Placeholder 3"/>
          <p:cNvSpPr>
            <a:spLocks noGrp="1"/>
          </p:cNvSpPr>
          <p:nvPr>
            <p:ph type="ftr" sz="quarter" idx="11"/>
          </p:nvPr>
        </p:nvSpPr>
        <p:spPr/>
        <p:txBody>
          <a:bodyPr/>
          <a:lstStyle/>
          <a:p>
            <a:r>
              <a:rPr lang="en-US" dirty="0"/>
              <a:t>Canada Alliance   5-7 November 2017</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56" y="2199677"/>
            <a:ext cx="8254961" cy="3584178"/>
          </a:xfrm>
          <a:prstGeom prst="rect">
            <a:avLst/>
          </a:prstGeom>
        </p:spPr>
      </p:pic>
    </p:spTree>
    <p:extLst>
      <p:ext uri="{BB962C8B-B14F-4D97-AF65-F5344CB8AC3E}">
        <p14:creationId xmlns:p14="http://schemas.microsoft.com/office/powerpoint/2010/main" val="15268322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26757" cy="1499616"/>
          </a:xfrm>
        </p:spPr>
        <p:txBody>
          <a:bodyPr>
            <a:normAutofit/>
          </a:bodyPr>
          <a:lstStyle/>
          <a:p>
            <a:r>
              <a:rPr lang="en-US" dirty="0" smtClean="0"/>
              <a:t>Form Approver view</a:t>
            </a:r>
            <a:br>
              <a:rPr lang="en-US" dirty="0" smtClean="0"/>
            </a:br>
            <a:r>
              <a:rPr lang="en-CA" sz="1000" i="1" dirty="0"/>
              <a:t>Enterprise Components &gt; Forms &gt;  Approve/Review a Form</a:t>
            </a:r>
          </a:p>
        </p:txBody>
      </p:sp>
      <p:sp>
        <p:nvSpPr>
          <p:cNvPr id="4" name="Footer Placeholder 3"/>
          <p:cNvSpPr>
            <a:spLocks noGrp="1"/>
          </p:cNvSpPr>
          <p:nvPr>
            <p:ph type="ftr" sz="quarter" idx="11"/>
          </p:nvPr>
        </p:nvSpPr>
        <p:spPr/>
        <p:txBody>
          <a:bodyPr/>
          <a:lstStyle/>
          <a:p>
            <a:r>
              <a:rPr lang="en-US" dirty="0"/>
              <a:t>Canada Alliance   5-7 November 2017</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54" y="1883885"/>
            <a:ext cx="5954251" cy="4434846"/>
          </a:xfrm>
          <a:prstGeom prst="rect">
            <a:avLst/>
          </a:prstGeom>
        </p:spPr>
      </p:pic>
      <p:sp>
        <p:nvSpPr>
          <p:cNvPr id="8" name="Left Arrow 7"/>
          <p:cNvSpPr/>
          <p:nvPr/>
        </p:nvSpPr>
        <p:spPr>
          <a:xfrm>
            <a:off x="5644795" y="4323851"/>
            <a:ext cx="763793" cy="290456"/>
          </a:xfrm>
          <a:prstGeom prst="leftArrow">
            <a:avLst/>
          </a:prstGeom>
          <a:solidFill>
            <a:srgbClr val="CC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Left Arrow 8"/>
          <p:cNvSpPr/>
          <p:nvPr/>
        </p:nvSpPr>
        <p:spPr>
          <a:xfrm>
            <a:off x="1566718" y="2735586"/>
            <a:ext cx="763793" cy="290456"/>
          </a:xfrm>
          <a:prstGeom prst="leftArrow">
            <a:avLst/>
          </a:prstGeom>
          <a:solidFill>
            <a:srgbClr val="CC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507" y="1676420"/>
            <a:ext cx="6103344" cy="484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eft Arrow 10"/>
          <p:cNvSpPr/>
          <p:nvPr/>
        </p:nvSpPr>
        <p:spPr>
          <a:xfrm rot="1554855">
            <a:off x="1846377" y="2239180"/>
            <a:ext cx="773487" cy="344721"/>
          </a:xfrm>
          <a:prstGeom prst="leftArrow">
            <a:avLst/>
          </a:prstGeom>
          <a:solidFill>
            <a:srgbClr val="CC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8"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371" y="1883885"/>
            <a:ext cx="8366047" cy="43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eft Arrow 12"/>
          <p:cNvSpPr/>
          <p:nvPr/>
        </p:nvSpPr>
        <p:spPr>
          <a:xfrm rot="1554855">
            <a:off x="7364198" y="5245986"/>
            <a:ext cx="978408" cy="484632"/>
          </a:xfrm>
          <a:prstGeom prst="leftArrow">
            <a:avLst/>
          </a:prstGeom>
          <a:solidFill>
            <a:srgbClr val="CC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0198" y="1676420"/>
            <a:ext cx="5105653" cy="5120137"/>
          </a:xfrm>
          <a:prstGeom prst="rect">
            <a:avLst/>
          </a:prstGeom>
        </p:spPr>
      </p:pic>
    </p:spTree>
    <p:extLst>
      <p:ext uri="{BB962C8B-B14F-4D97-AF65-F5344CB8AC3E}">
        <p14:creationId xmlns:p14="http://schemas.microsoft.com/office/powerpoint/2010/main" val="299502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1" presetClass="exit" presetSubtype="0" fill="hold" nodeType="afterEffect">
                                  <p:stCondLst>
                                    <p:cond delay="1000"/>
                                  </p:stCondLst>
                                  <p:childTnLst>
                                    <p:set>
                                      <p:cBhvr>
                                        <p:cTn id="19" dur="1" fill="hold">
                                          <p:stCondLst>
                                            <p:cond delay="0"/>
                                          </p:stCondLst>
                                        </p:cTn>
                                        <p:tgtEl>
                                          <p:spTgt spid="1027"/>
                                        </p:tgtEl>
                                        <p:attrNameLst>
                                          <p:attrName>style.visibility</p:attrName>
                                        </p:attrNameLst>
                                      </p:cBhvr>
                                      <p:to>
                                        <p:strVal val="hidden"/>
                                      </p:to>
                                    </p:set>
                                  </p:childTnLst>
                                </p:cTn>
                              </p:par>
                              <p:par>
                                <p:cTn id="20" presetID="1" presetClass="exit" presetSubtype="0" fill="hold" grpId="1" nodeType="withEffect">
                                  <p:stCondLst>
                                    <p:cond delay="1000"/>
                                  </p:stCondLst>
                                  <p:childTnLst>
                                    <p:set>
                                      <p:cBhvr>
                                        <p:cTn id="21" dur="1" fill="hold">
                                          <p:stCondLst>
                                            <p:cond delay="0"/>
                                          </p:stCondLst>
                                        </p:cTn>
                                        <p:tgtEl>
                                          <p:spTgt spid="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3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2000" fill="hold"/>
                                        <p:tgtEl>
                                          <p:spTgt spid="10"/>
                                        </p:tgtEl>
                                        <p:attrNameLst>
                                          <p:attrName>ppt_w</p:attrName>
                                        </p:attrNameLst>
                                      </p:cBhvr>
                                      <p:tavLst>
                                        <p:tav tm="0">
                                          <p:val>
                                            <p:fltVal val="0"/>
                                          </p:val>
                                        </p:tav>
                                        <p:tav tm="100000">
                                          <p:val>
                                            <p:strVal val="#ppt_w"/>
                                          </p:val>
                                        </p:tav>
                                      </p:tavLst>
                                    </p:anim>
                                    <p:anim calcmode="lin" valueType="num">
                                      <p:cBhvr>
                                        <p:cTn id="33" dur="2000" fill="hold"/>
                                        <p:tgtEl>
                                          <p:spTgt spid="10"/>
                                        </p:tgtEl>
                                        <p:attrNameLst>
                                          <p:attrName>ppt_h</p:attrName>
                                        </p:attrNameLst>
                                      </p:cBhvr>
                                      <p:tavLst>
                                        <p:tav tm="0">
                                          <p:val>
                                            <p:fltVal val="0"/>
                                          </p:val>
                                        </p:tav>
                                        <p:tav tm="100000">
                                          <p:val>
                                            <p:strVal val="#ppt_h"/>
                                          </p:val>
                                        </p:tav>
                                      </p:tavLst>
                                    </p:anim>
                                    <p:anim calcmode="lin" valueType="num">
                                      <p:cBhvr>
                                        <p:cTn id="34" dur="2000" fill="hold"/>
                                        <p:tgtEl>
                                          <p:spTgt spid="10"/>
                                        </p:tgtEl>
                                        <p:attrNameLst>
                                          <p:attrName>style.rotation</p:attrName>
                                        </p:attrNameLst>
                                      </p:cBhvr>
                                      <p:tavLst>
                                        <p:tav tm="0">
                                          <p:val>
                                            <p:fltVal val="90"/>
                                          </p:val>
                                        </p:tav>
                                        <p:tav tm="100000">
                                          <p:val>
                                            <p:fltVal val="0"/>
                                          </p:val>
                                        </p:tav>
                                      </p:tavLst>
                                    </p:anim>
                                    <p:animEffect transition="in" filter="fade">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3"/>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1" grpId="0" animBg="1"/>
      <p:bldP spid="11" grpId="1" animBg="1"/>
      <p:bldP spid="13" grpId="0" animBg="1"/>
      <p:bldP spid="13"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Canada Alliance   5-7 November 2017</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26" y="1943100"/>
            <a:ext cx="6215044" cy="4567684"/>
          </a:xfrm>
          <a:prstGeom prst="rect">
            <a:avLst/>
          </a:prstGeom>
        </p:spPr>
      </p:pic>
      <p:sp>
        <p:nvSpPr>
          <p:cNvPr id="8" name="Title 1"/>
          <p:cNvSpPr>
            <a:spLocks noGrp="1"/>
          </p:cNvSpPr>
          <p:nvPr>
            <p:ph type="title"/>
          </p:nvPr>
        </p:nvSpPr>
        <p:spPr>
          <a:xfrm>
            <a:off x="768095" y="585216"/>
            <a:ext cx="7626757" cy="1499616"/>
          </a:xfrm>
        </p:spPr>
        <p:txBody>
          <a:bodyPr>
            <a:normAutofit/>
          </a:bodyPr>
          <a:lstStyle/>
          <a:p>
            <a:r>
              <a:rPr lang="en-US" dirty="0" smtClean="0"/>
              <a:t>Form Approver view</a:t>
            </a:r>
            <a:br>
              <a:rPr lang="en-US" dirty="0" smtClean="0"/>
            </a:br>
            <a:r>
              <a:rPr lang="en-CA" sz="1000" i="1" dirty="0"/>
              <a:t>Enterprise Components &gt; Forms &gt;  Approve/Review a Form</a:t>
            </a:r>
          </a:p>
        </p:txBody>
      </p:sp>
      <p:sp>
        <p:nvSpPr>
          <p:cNvPr id="9" name="Left Arrow 8"/>
          <p:cNvSpPr/>
          <p:nvPr/>
        </p:nvSpPr>
        <p:spPr>
          <a:xfrm>
            <a:off x="3470454" y="3752713"/>
            <a:ext cx="839329" cy="333301"/>
          </a:xfrm>
          <a:prstGeom prst="leftArrow">
            <a:avLst/>
          </a:prstGeom>
          <a:solidFill>
            <a:srgbClr val="CC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344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26757" cy="1499616"/>
          </a:xfrm>
        </p:spPr>
        <p:txBody>
          <a:bodyPr>
            <a:normAutofit/>
          </a:bodyPr>
          <a:lstStyle/>
          <a:p>
            <a:r>
              <a:rPr lang="en-US" sz="3800" dirty="0" smtClean="0"/>
              <a:t>FORM Approval Notification email example</a:t>
            </a:r>
            <a:endParaRPr lang="en-CA" sz="3800" dirty="0"/>
          </a:p>
        </p:txBody>
      </p:sp>
      <p:sp>
        <p:nvSpPr>
          <p:cNvPr id="4" name="Footer Placeholder 3"/>
          <p:cNvSpPr>
            <a:spLocks noGrp="1"/>
          </p:cNvSpPr>
          <p:nvPr>
            <p:ph type="ftr" sz="quarter" idx="11"/>
          </p:nvPr>
        </p:nvSpPr>
        <p:spPr/>
        <p:txBody>
          <a:bodyPr/>
          <a:lstStyle/>
          <a:p>
            <a:r>
              <a:rPr lang="en-US" dirty="0"/>
              <a:t>Canada Alliance   5-7 November 2017</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86" y="2510885"/>
            <a:ext cx="8325370" cy="2766285"/>
          </a:xfrm>
          <a:prstGeom prst="rect">
            <a:avLst/>
          </a:prstGeom>
        </p:spPr>
      </p:pic>
    </p:spTree>
    <p:extLst>
      <p:ext uri="{BB962C8B-B14F-4D97-AF65-F5344CB8AC3E}">
        <p14:creationId xmlns:p14="http://schemas.microsoft.com/office/powerpoint/2010/main" val="9721639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Lessons Learned</a:t>
            </a:r>
            <a:endParaRPr lang="en-US" dirty="0"/>
          </a:p>
        </p:txBody>
      </p:sp>
      <p:sp>
        <p:nvSpPr>
          <p:cNvPr id="3" name="Subtitle 2"/>
          <p:cNvSpPr>
            <a:spLocks noGrp="1"/>
          </p:cNvSpPr>
          <p:nvPr>
            <p:ph type="subTitle" idx="1"/>
          </p:nvPr>
        </p:nvSpPr>
        <p:spPr/>
        <p:txBody>
          <a:bodyPr/>
          <a:lstStyle/>
          <a:p>
            <a:r>
              <a:rPr lang="en-US" dirty="0" smtClean="0"/>
              <a:t>Generic Template vs Component Template, Bugs, URL Maintenance</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3969292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083" r="1083"/>
          <a:stretch>
            <a:fillRect/>
          </a:stretch>
        </p:blipFill>
        <p:spPr>
          <a:xfrm>
            <a:off x="794312" y="2959619"/>
            <a:ext cx="3905009" cy="1952992"/>
          </a:xfrm>
        </p:spPr>
      </p:pic>
      <p:sp>
        <p:nvSpPr>
          <p:cNvPr id="5" name="Footer Placeholder 4"/>
          <p:cNvSpPr>
            <a:spLocks noGrp="1"/>
          </p:cNvSpPr>
          <p:nvPr>
            <p:ph type="ftr" sz="quarter" idx="11"/>
          </p:nvPr>
        </p:nvSpPr>
        <p:spPr/>
        <p:txBody>
          <a:bodyPr/>
          <a:lstStyle/>
          <a:p>
            <a:r>
              <a:rPr lang="en-US" dirty="0"/>
              <a:t>Canada Alliance   5-7 November 2017</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4971" y="5083987"/>
            <a:ext cx="2430684" cy="12153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019759"/>
            <a:ext cx="4144232" cy="1523306"/>
          </a:xfrm>
          <a:prstGeom prst="rect">
            <a:avLst/>
          </a:prstGeom>
        </p:spPr>
      </p:pic>
      <p:sp>
        <p:nvSpPr>
          <p:cNvPr id="9" name="TextBox 8"/>
          <p:cNvSpPr txBox="1"/>
          <p:nvPr/>
        </p:nvSpPr>
        <p:spPr>
          <a:xfrm>
            <a:off x="4338287" y="5537769"/>
            <a:ext cx="1506960" cy="307777"/>
          </a:xfrm>
          <a:prstGeom prst="rect">
            <a:avLst/>
          </a:prstGeom>
          <a:noFill/>
        </p:spPr>
        <p:txBody>
          <a:bodyPr wrap="square" rtlCol="0">
            <a:spAutoFit/>
          </a:bodyPr>
          <a:lstStyle/>
          <a:p>
            <a:r>
              <a:rPr lang="en-US" sz="1400" dirty="0" smtClean="0"/>
              <a:t>Lindsay, Ontario</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5567" y="465261"/>
            <a:ext cx="3222500" cy="214833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3251" y="314577"/>
            <a:ext cx="3065356" cy="4598034"/>
          </a:xfrm>
          <a:prstGeom prst="rect">
            <a:avLst/>
          </a:prstGeom>
        </p:spPr>
      </p:pic>
    </p:spTree>
    <p:extLst>
      <p:ext uri="{BB962C8B-B14F-4D97-AF65-F5344CB8AC3E}">
        <p14:creationId xmlns:p14="http://schemas.microsoft.com/office/powerpoint/2010/main" val="8380724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Canada Alliance   5-7 November 2017</a:t>
            </a:r>
          </a:p>
        </p:txBody>
      </p:sp>
      <p:sp>
        <p:nvSpPr>
          <p:cNvPr id="3" name="TextBox 2"/>
          <p:cNvSpPr txBox="1"/>
          <p:nvPr/>
        </p:nvSpPr>
        <p:spPr>
          <a:xfrm>
            <a:off x="723482" y="924448"/>
            <a:ext cx="7777424" cy="646331"/>
          </a:xfrm>
          <a:prstGeom prst="rect">
            <a:avLst/>
          </a:prstGeom>
          <a:noFill/>
        </p:spPr>
        <p:txBody>
          <a:bodyPr wrap="square" rtlCol="0">
            <a:spAutoFit/>
          </a:bodyPr>
          <a:lstStyle/>
          <a:p>
            <a:r>
              <a:rPr lang="en-US" b="1" dirty="0" smtClean="0"/>
              <a:t>BUG “The Component FORM_ADD has not been registered to enable supplemental data” error and fix…</a:t>
            </a:r>
            <a:endParaRPr lang="en-CA" b="1" dirty="0"/>
          </a:p>
        </p:txBody>
      </p:sp>
      <p:sp>
        <p:nvSpPr>
          <p:cNvPr id="4" name="TextBox 3"/>
          <p:cNvSpPr txBox="1"/>
          <p:nvPr/>
        </p:nvSpPr>
        <p:spPr>
          <a:xfrm>
            <a:off x="844062" y="1899138"/>
            <a:ext cx="7445828" cy="3816429"/>
          </a:xfrm>
          <a:prstGeom prst="rect">
            <a:avLst/>
          </a:prstGeom>
          <a:noFill/>
        </p:spPr>
        <p:txBody>
          <a:bodyPr wrap="square" rtlCol="0">
            <a:spAutoFit/>
          </a:bodyPr>
          <a:lstStyle/>
          <a:p>
            <a:pPr fontAlgn="t"/>
            <a:r>
              <a:rPr lang="en-CA" sz="1400" dirty="0"/>
              <a:t>Doc ID 1554871.1 </a:t>
            </a:r>
            <a:r>
              <a:rPr lang="en-CA" sz="1400" dirty="0" smtClean="0"/>
              <a:t>– Check to see if the row is missing in your environment. </a:t>
            </a:r>
          </a:p>
          <a:p>
            <a:pPr fontAlgn="t"/>
            <a:endParaRPr lang="en-CA" sz="1400" dirty="0" smtClean="0"/>
          </a:p>
          <a:p>
            <a:pPr fontAlgn="t"/>
            <a:r>
              <a:rPr lang="en-CA" sz="1400" dirty="0"/>
              <a:t>SELECT BASE_RECNAME</a:t>
            </a:r>
            <a:br>
              <a:rPr lang="en-CA" sz="1400" dirty="0"/>
            </a:br>
            <a:r>
              <a:rPr lang="en-CA" sz="1400" dirty="0"/>
              <a:t>, RECNAME</a:t>
            </a:r>
            <a:br>
              <a:rPr lang="en-CA" sz="1400" dirty="0"/>
            </a:br>
            <a:r>
              <a:rPr lang="en-CA" sz="1400" dirty="0"/>
              <a:t>, RECNAME_SAVED_SRCH</a:t>
            </a:r>
            <a:br>
              <a:rPr lang="en-CA" sz="1400" dirty="0"/>
            </a:br>
            <a:r>
              <a:rPr lang="en-CA" sz="1400" dirty="0"/>
              <a:t>FROM PS_FS_SD_STORE </a:t>
            </a:r>
            <a:endParaRPr lang="en-CA" sz="1400" dirty="0" smtClean="0"/>
          </a:p>
          <a:p>
            <a:pPr fontAlgn="t"/>
            <a:endParaRPr lang="en-CA" sz="1400" dirty="0"/>
          </a:p>
          <a:p>
            <a:pPr fontAlgn="t"/>
            <a:r>
              <a:rPr lang="en-CA" sz="1400" dirty="0" smtClean="0"/>
              <a:t>Access </a:t>
            </a:r>
            <a:r>
              <a:rPr lang="en-CA" sz="1400" dirty="0"/>
              <a:t>the "FORM" registration by Unhide the SUPPLEMENTAL DATA subfolder located in Enterprise Component Folder from portal navigation</a:t>
            </a:r>
            <a:r>
              <a:rPr lang="en-CA" sz="1400" dirty="0" smtClean="0"/>
              <a:t>.</a:t>
            </a:r>
          </a:p>
          <a:p>
            <a:pPr fontAlgn="t"/>
            <a:r>
              <a:rPr lang="en-CA" sz="1400" dirty="0"/>
              <a:t/>
            </a:r>
            <a:br>
              <a:rPr lang="en-CA" sz="1400" dirty="0"/>
            </a:br>
            <a:r>
              <a:rPr lang="en-CA" sz="1400" dirty="0"/>
              <a:t>Then Register the "</a:t>
            </a:r>
            <a:r>
              <a:rPr lang="en-CA" sz="1400" dirty="0" smtClean="0"/>
              <a:t>FORM“ record </a:t>
            </a:r>
            <a:r>
              <a:rPr lang="en-CA" sz="1400" dirty="0"/>
              <a:t>and Register the "FORM" Component.</a:t>
            </a:r>
          </a:p>
          <a:p>
            <a:pPr fontAlgn="t"/>
            <a:r>
              <a:rPr lang="en-CA" sz="1400" dirty="0" smtClean="0"/>
              <a:t>OR</a:t>
            </a:r>
          </a:p>
          <a:p>
            <a:pPr fontAlgn="t"/>
            <a:r>
              <a:rPr lang="en-CA" sz="1400" dirty="0" smtClean="0"/>
              <a:t> </a:t>
            </a:r>
            <a:r>
              <a:rPr lang="en-CA" sz="1400" dirty="0"/>
              <a:t>Insert row in Record  PS_FS_SD_STORE</a:t>
            </a:r>
          </a:p>
          <a:p>
            <a:pPr fontAlgn="t"/>
            <a:r>
              <a:rPr lang="en-CA" sz="1400" dirty="0"/>
              <a:t>Below Values</a:t>
            </a:r>
          </a:p>
          <a:p>
            <a:pPr fontAlgn="t"/>
            <a:r>
              <a:rPr lang="en-CA" sz="1400" dirty="0" err="1"/>
              <a:t>Base_Recname</a:t>
            </a:r>
            <a:r>
              <a:rPr lang="en-CA" sz="1400" dirty="0"/>
              <a:t>: Form</a:t>
            </a:r>
            <a:br>
              <a:rPr lang="en-CA" sz="1400" dirty="0"/>
            </a:br>
            <a:r>
              <a:rPr lang="en-CA" sz="1400" dirty="0" err="1"/>
              <a:t>Recname</a:t>
            </a:r>
            <a:r>
              <a:rPr lang="en-CA" sz="1400" dirty="0"/>
              <a:t>: FORM_SD</a:t>
            </a:r>
          </a:p>
          <a:p>
            <a:endParaRPr lang="en-CA"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3741" y="1477714"/>
            <a:ext cx="5027316" cy="4275251"/>
          </a:xfrm>
          <a:prstGeom prst="rect">
            <a:avLst/>
          </a:prstGeom>
        </p:spPr>
      </p:pic>
      <p:sp>
        <p:nvSpPr>
          <p:cNvPr id="6" name="TextBox 5"/>
          <p:cNvSpPr txBox="1"/>
          <p:nvPr/>
        </p:nvSpPr>
        <p:spPr>
          <a:xfrm>
            <a:off x="3754984" y="5846030"/>
            <a:ext cx="4946073" cy="276999"/>
          </a:xfrm>
          <a:prstGeom prst="rect">
            <a:avLst/>
          </a:prstGeom>
          <a:noFill/>
        </p:spPr>
        <p:txBody>
          <a:bodyPr wrap="square" rtlCol="0">
            <a:spAutoFit/>
          </a:bodyPr>
          <a:lstStyle/>
          <a:p>
            <a:r>
              <a:rPr lang="en-US" sz="1200" b="1" i="1" dirty="0" smtClean="0"/>
              <a:t>Navigation:  Enterprise Components &gt; Supplemental Data &gt; Register Component</a:t>
            </a:r>
            <a:endParaRPr lang="en-CA" sz="1200" b="1" dirty="0"/>
          </a:p>
        </p:txBody>
      </p:sp>
    </p:spTree>
    <p:extLst>
      <p:ext uri="{BB962C8B-B14F-4D97-AF65-F5344CB8AC3E}">
        <p14:creationId xmlns:p14="http://schemas.microsoft.com/office/powerpoint/2010/main" val="286042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Canada Alliance   5-7 November 2017</a:t>
            </a:r>
          </a:p>
        </p:txBody>
      </p:sp>
      <p:sp>
        <p:nvSpPr>
          <p:cNvPr id="3" name="TextBox 2"/>
          <p:cNvSpPr txBox="1"/>
          <p:nvPr/>
        </p:nvSpPr>
        <p:spPr>
          <a:xfrm>
            <a:off x="723482" y="924448"/>
            <a:ext cx="7777424" cy="923330"/>
          </a:xfrm>
          <a:prstGeom prst="rect">
            <a:avLst/>
          </a:prstGeom>
          <a:noFill/>
        </p:spPr>
        <p:txBody>
          <a:bodyPr wrap="square" rtlCol="0">
            <a:spAutoFit/>
          </a:bodyPr>
          <a:lstStyle/>
          <a:p>
            <a:r>
              <a:rPr lang="en-US" b="1" dirty="0" smtClean="0"/>
              <a:t>You can control by permission list who has access to the structure and content created BUT they can still search and fill out all forms.  Oracle </a:t>
            </a:r>
            <a:r>
              <a:rPr lang="en-CA" b="1" dirty="0"/>
              <a:t>SR 3-15972033541 </a:t>
            </a:r>
          </a:p>
        </p:txBody>
      </p:sp>
      <p:sp>
        <p:nvSpPr>
          <p:cNvPr id="4" name="TextBox 3"/>
          <p:cNvSpPr txBox="1"/>
          <p:nvPr/>
        </p:nvSpPr>
        <p:spPr>
          <a:xfrm>
            <a:off x="844062" y="1899138"/>
            <a:ext cx="7445828" cy="954107"/>
          </a:xfrm>
          <a:prstGeom prst="rect">
            <a:avLst/>
          </a:prstGeom>
          <a:noFill/>
        </p:spPr>
        <p:txBody>
          <a:bodyPr wrap="square" rtlCol="0">
            <a:spAutoFit/>
          </a:bodyPr>
          <a:lstStyle/>
          <a:p>
            <a:r>
              <a:rPr lang="en-US" sz="1400" dirty="0" smtClean="0"/>
              <a:t>Although we run nightly jobs to assign certain permission lists to the menu items (structure and content) for each new form the student can see ALL forms if they do a search.  This is okay when you have a few forms all for students but once you have many and student and staff forms in there it could get confusing.  Users could fill out forms they shouldn’t.</a:t>
            </a:r>
            <a:endParaRPr lang="en-CA" sz="1400" dirty="0"/>
          </a:p>
        </p:txBody>
      </p:sp>
    </p:spTree>
    <p:extLst>
      <p:ext uri="{BB962C8B-B14F-4D97-AF65-F5344CB8AC3E}">
        <p14:creationId xmlns:p14="http://schemas.microsoft.com/office/powerpoint/2010/main" val="11775702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Canada Alliance   5-7 November 2017</a:t>
            </a:r>
          </a:p>
        </p:txBody>
      </p:sp>
      <p:sp>
        <p:nvSpPr>
          <p:cNvPr id="3" name="TextBox 2"/>
          <p:cNvSpPr txBox="1"/>
          <p:nvPr/>
        </p:nvSpPr>
        <p:spPr>
          <a:xfrm>
            <a:off x="723482" y="924448"/>
            <a:ext cx="7777424" cy="646331"/>
          </a:xfrm>
          <a:prstGeom prst="rect">
            <a:avLst/>
          </a:prstGeom>
          <a:noFill/>
        </p:spPr>
        <p:txBody>
          <a:bodyPr wrap="square" rtlCol="0">
            <a:spAutoFit/>
          </a:bodyPr>
          <a:lstStyle/>
          <a:p>
            <a:r>
              <a:rPr lang="en-CA" b="1" dirty="0"/>
              <a:t>Unable to use "Save Comments" button on Approval/Review a Form page</a:t>
            </a:r>
            <a:r>
              <a:rPr lang="en-US" b="1" dirty="0" smtClean="0"/>
              <a:t> – </a:t>
            </a:r>
            <a:r>
              <a:rPr lang="en-CA" b="1" dirty="0"/>
              <a:t>SR </a:t>
            </a:r>
            <a:r>
              <a:rPr lang="en-CA" b="1" dirty="0" smtClean="0"/>
              <a:t>3-15965640011</a:t>
            </a:r>
            <a:endParaRPr lang="en-CA" b="1" dirty="0"/>
          </a:p>
        </p:txBody>
      </p:sp>
      <p:sp>
        <p:nvSpPr>
          <p:cNvPr id="4" name="TextBox 3"/>
          <p:cNvSpPr txBox="1"/>
          <p:nvPr/>
        </p:nvSpPr>
        <p:spPr>
          <a:xfrm>
            <a:off x="889280" y="2123365"/>
            <a:ext cx="7445828" cy="1815882"/>
          </a:xfrm>
          <a:prstGeom prst="rect">
            <a:avLst/>
          </a:prstGeom>
          <a:noFill/>
        </p:spPr>
        <p:txBody>
          <a:bodyPr wrap="square" rtlCol="0">
            <a:spAutoFit/>
          </a:bodyPr>
          <a:lstStyle/>
          <a:p>
            <a:pPr fontAlgn="t"/>
            <a:r>
              <a:rPr lang="en-CA" sz="1400" dirty="0"/>
              <a:t>Users are unable to use the "Save Comments" button on the Approval/Review a Form page in CS9.2. </a:t>
            </a:r>
            <a:br>
              <a:rPr lang="en-CA" sz="1400" dirty="0"/>
            </a:br>
            <a:r>
              <a:rPr lang="en-CA" sz="1400" dirty="0"/>
              <a:t/>
            </a:r>
            <a:br>
              <a:rPr lang="en-CA" sz="1400" dirty="0"/>
            </a:br>
            <a:r>
              <a:rPr lang="en-CA" sz="1400" dirty="0"/>
              <a:t>Page FORM_APPR_ACTION </a:t>
            </a:r>
            <a:br>
              <a:rPr lang="en-CA" sz="1400" dirty="0"/>
            </a:br>
            <a:r>
              <a:rPr lang="en-CA" sz="1400" dirty="0"/>
              <a:t>Component FORM_APPROVAL </a:t>
            </a:r>
            <a:br>
              <a:rPr lang="en-CA" sz="1400" dirty="0"/>
            </a:br>
            <a:r>
              <a:rPr lang="en-CA" sz="1400" dirty="0"/>
              <a:t>Menu MANAGE_FORM </a:t>
            </a:r>
            <a:br>
              <a:rPr lang="en-CA" sz="1400" dirty="0"/>
            </a:br>
            <a:r>
              <a:rPr lang="en-CA" sz="1400" dirty="0"/>
              <a:t/>
            </a:r>
            <a:br>
              <a:rPr lang="en-CA" sz="1400" dirty="0"/>
            </a:br>
            <a:r>
              <a:rPr lang="en-CA" sz="1400" dirty="0"/>
              <a:t>If the user enters a comment and presses the approve or deny button the comment does save, however if the "Save Comment" is pressed nothing happens.</a:t>
            </a:r>
            <a:endParaRPr lang="en-CA" dirty="0"/>
          </a:p>
        </p:txBody>
      </p:sp>
    </p:spTree>
    <p:extLst>
      <p:ext uri="{BB962C8B-B14F-4D97-AF65-F5344CB8AC3E}">
        <p14:creationId xmlns:p14="http://schemas.microsoft.com/office/powerpoint/2010/main" val="36076946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Canada Alliance   5-7 November 2017</a:t>
            </a:r>
          </a:p>
        </p:txBody>
      </p:sp>
      <p:sp>
        <p:nvSpPr>
          <p:cNvPr id="3" name="TextBox 2"/>
          <p:cNvSpPr txBox="1"/>
          <p:nvPr/>
        </p:nvSpPr>
        <p:spPr>
          <a:xfrm>
            <a:off x="733530" y="924448"/>
            <a:ext cx="7777424" cy="646331"/>
          </a:xfrm>
          <a:prstGeom prst="rect">
            <a:avLst/>
          </a:prstGeom>
          <a:noFill/>
        </p:spPr>
        <p:txBody>
          <a:bodyPr wrap="square" rtlCol="0">
            <a:spAutoFit/>
          </a:bodyPr>
          <a:lstStyle/>
          <a:p>
            <a:r>
              <a:rPr lang="en-US" b="1" dirty="0"/>
              <a:t>We need to investigate </a:t>
            </a:r>
            <a:r>
              <a:rPr lang="en-US" b="1" dirty="0" smtClean="0"/>
              <a:t>modifying </a:t>
            </a:r>
            <a:r>
              <a:rPr lang="en-US" b="1" dirty="0"/>
              <a:t>SQL Objects in Application Designer to put more unique variables into our </a:t>
            </a:r>
            <a:r>
              <a:rPr lang="en-US" b="1" dirty="0" smtClean="0"/>
              <a:t>communication. </a:t>
            </a:r>
            <a:endParaRPr lang="en-CA" b="1" dirty="0"/>
          </a:p>
        </p:txBody>
      </p:sp>
      <p:sp>
        <p:nvSpPr>
          <p:cNvPr id="4" name="TextBox 3"/>
          <p:cNvSpPr txBox="1"/>
          <p:nvPr/>
        </p:nvSpPr>
        <p:spPr>
          <a:xfrm>
            <a:off x="844062" y="1899138"/>
            <a:ext cx="7445828" cy="4247317"/>
          </a:xfrm>
          <a:prstGeom prst="rect">
            <a:avLst/>
          </a:prstGeom>
          <a:noFill/>
        </p:spPr>
        <p:txBody>
          <a:bodyPr wrap="square" rtlCol="0">
            <a:spAutoFit/>
          </a:bodyPr>
          <a:lstStyle/>
          <a:p>
            <a:r>
              <a:rPr lang="en-CA" sz="1400" dirty="0"/>
              <a:t>Doc ID 1207703.1 - With Approval Framework, AWE, the Generic Template variables are populated using the SQL Object Identifier SQL Definition configured on the Transaction Configuration page, for specific Event that notification is sent for.   All of the fields needed for Generic Template variables, must be included in the SQL Definition's SELECT statement, which will pull those values into the Component Buffer, so the Template Variables can resolve to the respective values. For AWE this is how the variable values are passed to the Generic Templates.</a:t>
            </a:r>
            <a:br>
              <a:rPr lang="en-CA" sz="1400" dirty="0"/>
            </a:br>
            <a:r>
              <a:rPr lang="en-CA" sz="1400" dirty="0"/>
              <a:t/>
            </a:r>
            <a:br>
              <a:rPr lang="en-CA" sz="1400" dirty="0"/>
            </a:br>
            <a:r>
              <a:rPr lang="en-CA" sz="1400" dirty="0"/>
              <a:t>Please implement the following instruction steps</a:t>
            </a:r>
            <a:br>
              <a:rPr lang="en-CA" sz="1400" dirty="0"/>
            </a:br>
            <a:r>
              <a:rPr lang="en-CA" sz="1400" dirty="0"/>
              <a:t/>
            </a:r>
            <a:br>
              <a:rPr lang="en-CA" sz="1400" dirty="0"/>
            </a:br>
            <a:r>
              <a:rPr lang="en-CA" sz="1400" dirty="0"/>
              <a:t>1. Navigate to Enterprise Components, Approvals, Approvals, Transaction Configuration, open configuration for specific Transaction.</a:t>
            </a:r>
            <a:br>
              <a:rPr lang="en-CA" sz="1400" dirty="0"/>
            </a:br>
            <a:r>
              <a:rPr lang="en-CA" sz="1400" dirty="0"/>
              <a:t>2. Locate the specific Event that the Generic template is configured for, such as Route for Approval.</a:t>
            </a:r>
            <a:br>
              <a:rPr lang="en-CA" sz="1400" dirty="0"/>
            </a:br>
            <a:r>
              <a:rPr lang="en-CA" sz="1400" dirty="0"/>
              <a:t>3. Note the name of the SQL Object Identifier.</a:t>
            </a:r>
            <a:br>
              <a:rPr lang="en-CA" sz="1400" dirty="0"/>
            </a:br>
            <a:r>
              <a:rPr lang="en-CA" sz="1400" dirty="0"/>
              <a:t>4. Run Application Designer, open SQL Definition by that name.</a:t>
            </a:r>
            <a:br>
              <a:rPr lang="en-CA" sz="1400" dirty="0"/>
            </a:br>
            <a:r>
              <a:rPr lang="en-CA" sz="1400" dirty="0"/>
              <a:t>5. Insure that all the Variable fields used in Generic Template are present as Selected fields in the SELECT statement.</a:t>
            </a:r>
            <a:br>
              <a:rPr lang="en-CA" sz="1400" dirty="0"/>
            </a:br>
            <a:r>
              <a:rPr lang="en-CA" sz="1400" dirty="0"/>
              <a:t>6. Retest the behavior in that environment.</a:t>
            </a:r>
            <a:br>
              <a:rPr lang="en-CA" sz="1400" dirty="0"/>
            </a:br>
            <a:r>
              <a:rPr lang="en-CA" sz="1400" dirty="0"/>
              <a:t>7. Migrate the solution as appropriate to other environments.</a:t>
            </a:r>
          </a:p>
          <a:p>
            <a:endParaRPr lang="en-CA" dirty="0"/>
          </a:p>
        </p:txBody>
      </p:sp>
    </p:spTree>
    <p:extLst>
      <p:ext uri="{BB962C8B-B14F-4D97-AF65-F5344CB8AC3E}">
        <p14:creationId xmlns:p14="http://schemas.microsoft.com/office/powerpoint/2010/main" val="1518252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400" dirty="0"/>
              <a:t>Concluding </a:t>
            </a:r>
            <a:r>
              <a:rPr lang="en-US" sz="3400" dirty="0" smtClean="0"/>
              <a:t>thoughts/Next Steps</a:t>
            </a:r>
            <a:endParaRPr lang="en-US" sz="3400" dirty="0"/>
          </a:p>
        </p:txBody>
      </p:sp>
      <p:sp>
        <p:nvSpPr>
          <p:cNvPr id="3" name="Subtitle 2"/>
          <p:cNvSpPr>
            <a:spLocks noGrp="1"/>
          </p:cNvSpPr>
          <p:nvPr>
            <p:ph type="subTitle" idx="1"/>
          </p:nvPr>
        </p:nvSpPr>
        <p:spPr/>
        <p:txBody>
          <a:bodyPr/>
          <a:lstStyle/>
          <a:p>
            <a:r>
              <a:rPr lang="en-US" dirty="0" smtClean="0"/>
              <a:t>Transfer Credit Form</a:t>
            </a:r>
          </a:p>
          <a:p>
            <a:r>
              <a:rPr lang="en-US" dirty="0" smtClean="0"/>
              <a:t>Questions?</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26355020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Footer Placeholder 2"/>
          <p:cNvSpPr>
            <a:spLocks noGrp="1"/>
          </p:cNvSpPr>
          <p:nvPr>
            <p:ph type="ftr" sz="quarter" idx="11"/>
          </p:nvPr>
        </p:nvSpPr>
        <p:spPr/>
        <p:txBody>
          <a:bodyPr/>
          <a:lstStyle/>
          <a:p>
            <a:r>
              <a:rPr lang="en-US" dirty="0"/>
              <a:t>Canada Alliance   </a:t>
            </a:r>
            <a:r>
              <a:rPr lang="en-US" dirty="0" smtClean="0"/>
              <a:t>5-7 November </a:t>
            </a:r>
            <a:r>
              <a:rPr lang="en-US" dirty="0"/>
              <a:t>2017</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2938" y="2539738"/>
            <a:ext cx="2419350" cy="2590800"/>
          </a:xfrm>
        </p:spPr>
      </p:pic>
      <p:sp>
        <p:nvSpPr>
          <p:cNvPr id="8" name="Right Arrow 7"/>
          <p:cNvSpPr/>
          <p:nvPr/>
        </p:nvSpPr>
        <p:spPr>
          <a:xfrm>
            <a:off x="3516923" y="3436536"/>
            <a:ext cx="1416818" cy="602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0167" y="1726747"/>
            <a:ext cx="2743200" cy="3143250"/>
          </a:xfrm>
          <a:prstGeom prst="rect">
            <a:avLst/>
          </a:prstGeom>
        </p:spPr>
      </p:pic>
      <p:sp>
        <p:nvSpPr>
          <p:cNvPr id="4" name="TextBox 3"/>
          <p:cNvSpPr txBox="1"/>
          <p:nvPr/>
        </p:nvSpPr>
        <p:spPr>
          <a:xfrm>
            <a:off x="572877" y="2929040"/>
            <a:ext cx="7194015" cy="369332"/>
          </a:xfrm>
          <a:prstGeom prst="rect">
            <a:avLst/>
          </a:prstGeom>
          <a:noFill/>
        </p:spPr>
        <p:txBody>
          <a:bodyPr wrap="square" rtlCol="0">
            <a:spAutoFit/>
          </a:bodyPr>
          <a:lstStyle/>
          <a:p>
            <a:r>
              <a:rPr lang="en-US" dirty="0" smtClean="0"/>
              <a:t>Withdrawal Form Available to Fleming College Students:  December 2017*</a:t>
            </a:r>
          </a:p>
        </p:txBody>
      </p:sp>
    </p:spTree>
    <p:extLst>
      <p:ext uri="{BB962C8B-B14F-4D97-AF65-F5344CB8AC3E}">
        <p14:creationId xmlns:p14="http://schemas.microsoft.com/office/powerpoint/2010/main" val="30631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Transfer Request Form</a:t>
            </a:r>
            <a:endParaRPr lang="en-US" dirty="0"/>
          </a:p>
        </p:txBody>
      </p:sp>
      <p:sp>
        <p:nvSpPr>
          <p:cNvPr id="3" name="Footer Placeholder 2"/>
          <p:cNvSpPr>
            <a:spLocks noGrp="1"/>
          </p:cNvSpPr>
          <p:nvPr>
            <p:ph type="ftr" sz="quarter" idx="11"/>
          </p:nvPr>
        </p:nvSpPr>
        <p:spPr/>
        <p:txBody>
          <a:bodyPr/>
          <a:lstStyle/>
          <a:p>
            <a:r>
              <a:rPr lang="en-US" dirty="0"/>
              <a:t>Canada Alliance   </a:t>
            </a:r>
            <a:r>
              <a:rPr lang="en-US" dirty="0" smtClean="0"/>
              <a:t>5-7 November </a:t>
            </a:r>
            <a:r>
              <a:rPr lang="en-US" dirty="0"/>
              <a:t>2017</a:t>
            </a:r>
          </a:p>
        </p:txBody>
      </p:sp>
      <p:sp>
        <p:nvSpPr>
          <p:cNvPr id="10" name="TextBox 9"/>
          <p:cNvSpPr txBox="1"/>
          <p:nvPr/>
        </p:nvSpPr>
        <p:spPr>
          <a:xfrm>
            <a:off x="371790" y="1774928"/>
            <a:ext cx="8199332" cy="646331"/>
          </a:xfrm>
          <a:prstGeom prst="rect">
            <a:avLst/>
          </a:prstGeom>
          <a:noFill/>
        </p:spPr>
        <p:txBody>
          <a:bodyPr wrap="square" rtlCol="0">
            <a:spAutoFit/>
          </a:bodyPr>
          <a:lstStyle/>
          <a:p>
            <a:pPr marL="285750" indent="-285750">
              <a:buFont typeface="Arial" pitchFamily="34" charset="0"/>
              <a:buChar char="•"/>
            </a:pPr>
            <a:r>
              <a:rPr lang="en-US" sz="1200" dirty="0" smtClean="0"/>
              <a:t>Introduced in August 2017</a:t>
            </a:r>
          </a:p>
          <a:p>
            <a:pPr marL="285750" indent="-285750">
              <a:buFont typeface="Arial" pitchFamily="34" charset="0"/>
              <a:buChar char="•"/>
            </a:pPr>
            <a:r>
              <a:rPr lang="en-US" sz="1200" dirty="0" smtClean="0"/>
              <a:t>327 of 545 (60%) course to course transfer credit requests submitted by students in the Fall 2017 term were via the new Form</a:t>
            </a:r>
          </a:p>
          <a:p>
            <a:pPr marL="285750" indent="-285750">
              <a:buFont typeface="Arial" pitchFamily="34" charset="0"/>
              <a:buChar char="•"/>
            </a:pPr>
            <a:r>
              <a:rPr lang="en-US" sz="1200" dirty="0" smtClean="0"/>
              <a:t>All students will be required to submit course transfer requests for the Winter 2018 term using the new Form</a:t>
            </a:r>
            <a:endParaRPr lang="en-CA" sz="1200" dirty="0"/>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914" y="2421259"/>
            <a:ext cx="6707176" cy="4012591"/>
          </a:xfrm>
          <a:prstGeom prst="rect">
            <a:avLst/>
          </a:prstGeom>
        </p:spPr>
      </p:pic>
    </p:spTree>
    <p:extLst>
      <p:ext uri="{BB962C8B-B14F-4D97-AF65-F5344CB8AC3E}">
        <p14:creationId xmlns:p14="http://schemas.microsoft.com/office/powerpoint/2010/main" val="341409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and approval</a:t>
            </a:r>
            <a:endParaRPr lang="en-US" dirty="0"/>
          </a:p>
        </p:txBody>
      </p:sp>
      <p:sp>
        <p:nvSpPr>
          <p:cNvPr id="3" name="Footer Placeholder 2"/>
          <p:cNvSpPr>
            <a:spLocks noGrp="1"/>
          </p:cNvSpPr>
          <p:nvPr>
            <p:ph type="ftr" sz="quarter" idx="11"/>
          </p:nvPr>
        </p:nvSpPr>
        <p:spPr/>
        <p:txBody>
          <a:bodyPr/>
          <a:lstStyle/>
          <a:p>
            <a:r>
              <a:rPr lang="en-US" dirty="0"/>
              <a:t>Canada Alliance   </a:t>
            </a:r>
            <a:r>
              <a:rPr lang="en-US" dirty="0" smtClean="0"/>
              <a:t>5-7 November </a:t>
            </a:r>
            <a:r>
              <a:rPr lang="en-US" dirty="0"/>
              <a:t>2017</a:t>
            </a:r>
          </a:p>
        </p:txBody>
      </p:sp>
      <p:sp>
        <p:nvSpPr>
          <p:cNvPr id="10" name="TextBox 9"/>
          <p:cNvSpPr txBox="1"/>
          <p:nvPr/>
        </p:nvSpPr>
        <p:spPr>
          <a:xfrm>
            <a:off x="627961" y="2390660"/>
            <a:ext cx="7160964" cy="2585323"/>
          </a:xfrm>
          <a:prstGeom prst="rect">
            <a:avLst/>
          </a:prstGeom>
          <a:noFill/>
        </p:spPr>
        <p:txBody>
          <a:bodyPr wrap="square" rtlCol="0">
            <a:spAutoFit/>
          </a:bodyPr>
          <a:lstStyle/>
          <a:p>
            <a:r>
              <a:rPr lang="en-US" dirty="0" smtClean="0"/>
              <a:t>Looking ahead….</a:t>
            </a:r>
          </a:p>
          <a:p>
            <a:endParaRPr lang="en-US" dirty="0" smtClean="0"/>
          </a:p>
          <a:p>
            <a:pPr marL="285750" indent="-285750">
              <a:buFont typeface="Arial" pitchFamily="34" charset="0"/>
              <a:buChar char="•"/>
            </a:pPr>
            <a:r>
              <a:rPr lang="en-US" dirty="0" smtClean="0"/>
              <a:t>Fluid User Interface Research</a:t>
            </a:r>
          </a:p>
          <a:p>
            <a:pPr marL="285750" indent="-285750">
              <a:buFont typeface="Arial" pitchFamily="34" charset="0"/>
              <a:buChar char="•"/>
            </a:pPr>
            <a:r>
              <a:rPr lang="en-US" dirty="0" smtClean="0"/>
              <a:t>Form to Component Interface Mapping</a:t>
            </a:r>
          </a:p>
          <a:p>
            <a:pPr marL="285750" indent="-285750">
              <a:buFont typeface="Arial" pitchFamily="34" charset="0"/>
              <a:buChar char="•"/>
            </a:pPr>
            <a:r>
              <a:rPr lang="en-US" dirty="0" smtClean="0"/>
              <a:t>Internal Program Transfer Forms</a:t>
            </a:r>
          </a:p>
          <a:p>
            <a:pPr marL="285750" indent="-285750">
              <a:buFont typeface="Arial" pitchFamily="34" charset="0"/>
              <a:buChar char="•"/>
            </a:pPr>
            <a:r>
              <a:rPr lang="en-US" dirty="0" smtClean="0"/>
              <a:t>Academic Probation Form</a:t>
            </a:r>
          </a:p>
          <a:p>
            <a:pPr marL="285750" indent="-285750">
              <a:buFont typeface="Arial" pitchFamily="34" charset="0"/>
              <a:buChar char="•"/>
            </a:pPr>
            <a:r>
              <a:rPr lang="en-US" dirty="0" smtClean="0"/>
              <a:t>Staff-Based Forms</a:t>
            </a:r>
            <a:r>
              <a:rPr lang="en-CA" dirty="0" smtClean="0"/>
              <a:t> (assuming resolution of Form security)</a:t>
            </a:r>
          </a:p>
          <a:p>
            <a:pPr marL="742950" lvl="1" indent="-285750">
              <a:buFont typeface="Arial" pitchFamily="34" charset="0"/>
              <a:buChar char="•"/>
            </a:pPr>
            <a:r>
              <a:rPr lang="en-US" dirty="0" smtClean="0"/>
              <a:t>Refund processing</a:t>
            </a:r>
            <a:endParaRPr lang="en-CA" dirty="0" smtClean="0"/>
          </a:p>
          <a:p>
            <a:pPr marL="285750" indent="-285750">
              <a:buFont typeface="Arial" pitchFamily="34" charset="0"/>
              <a:buChar char="•"/>
            </a:pPr>
            <a:r>
              <a:rPr lang="en-US" dirty="0" smtClean="0"/>
              <a:t>SQL Object Expansion for Form Approval Emails</a:t>
            </a:r>
          </a:p>
        </p:txBody>
      </p:sp>
    </p:spTree>
    <p:extLst>
      <p:ext uri="{BB962C8B-B14F-4D97-AF65-F5344CB8AC3E}">
        <p14:creationId xmlns:p14="http://schemas.microsoft.com/office/powerpoint/2010/main" val="33789492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Ted Stebbins</a:t>
            </a:r>
            <a:endParaRPr lang="en-US" dirty="0"/>
          </a:p>
        </p:txBody>
      </p:sp>
      <p:sp>
        <p:nvSpPr>
          <p:cNvPr id="4" name="Content Placeholder 3"/>
          <p:cNvSpPr>
            <a:spLocks noGrp="1"/>
          </p:cNvSpPr>
          <p:nvPr>
            <p:ph sz="half" idx="2"/>
          </p:nvPr>
        </p:nvSpPr>
        <p:spPr>
          <a:xfrm>
            <a:off x="768096" y="2967788"/>
            <a:ext cx="3566160" cy="1446168"/>
          </a:xfrm>
        </p:spPr>
        <p:txBody>
          <a:bodyPr>
            <a:normAutofit fontScale="92500" lnSpcReduction="10000"/>
          </a:bodyPr>
          <a:lstStyle/>
          <a:p>
            <a:r>
              <a:rPr lang="en-US" dirty="0"/>
              <a:t>Technical Systems Analyst </a:t>
            </a:r>
            <a:br>
              <a:rPr lang="en-US" dirty="0"/>
            </a:br>
            <a:r>
              <a:rPr lang="en-US" dirty="0"/>
              <a:t>Office of the Registrar</a:t>
            </a:r>
          </a:p>
          <a:p>
            <a:r>
              <a:rPr lang="en-US" dirty="0"/>
              <a:t>Sir </a:t>
            </a:r>
            <a:r>
              <a:rPr lang="en-US" dirty="0" err="1"/>
              <a:t>Sandford</a:t>
            </a:r>
            <a:r>
              <a:rPr lang="en-US" dirty="0"/>
              <a:t> Fleming College</a:t>
            </a:r>
          </a:p>
          <a:p>
            <a:r>
              <a:rPr lang="en-US" dirty="0"/>
              <a:t>ted.stebbins@flemingcollege.ca</a:t>
            </a:r>
          </a:p>
          <a:p>
            <a:endParaRPr lang="en-US" dirty="0"/>
          </a:p>
        </p:txBody>
      </p:sp>
      <p:sp>
        <p:nvSpPr>
          <p:cNvPr id="5" name="Text Placeholder 4"/>
          <p:cNvSpPr>
            <a:spLocks noGrp="1"/>
          </p:cNvSpPr>
          <p:nvPr>
            <p:ph type="body" sz="quarter" idx="3"/>
          </p:nvPr>
        </p:nvSpPr>
        <p:spPr/>
        <p:txBody>
          <a:bodyPr/>
          <a:lstStyle/>
          <a:p>
            <a:r>
              <a:rPr lang="en-US" dirty="0" smtClean="0"/>
              <a:t>Brenda McCue</a:t>
            </a:r>
            <a:endParaRPr lang="en-US" dirty="0"/>
          </a:p>
        </p:txBody>
      </p:sp>
      <p:sp>
        <p:nvSpPr>
          <p:cNvPr id="6" name="Content Placeholder 5"/>
          <p:cNvSpPr>
            <a:spLocks noGrp="1"/>
          </p:cNvSpPr>
          <p:nvPr>
            <p:ph sz="quarter" idx="4"/>
          </p:nvPr>
        </p:nvSpPr>
        <p:spPr>
          <a:xfrm>
            <a:off x="4491990" y="2967788"/>
            <a:ext cx="3566160" cy="1446168"/>
          </a:xfrm>
        </p:spPr>
        <p:txBody>
          <a:bodyPr>
            <a:normAutofit fontScale="85000" lnSpcReduction="10000"/>
          </a:bodyPr>
          <a:lstStyle/>
          <a:p>
            <a:r>
              <a:rPr lang="en-US" dirty="0"/>
              <a:t>Systems Analyst</a:t>
            </a:r>
            <a:br>
              <a:rPr lang="en-US" dirty="0"/>
            </a:br>
            <a:r>
              <a:rPr lang="en-US" dirty="0"/>
              <a:t>Information and Technology Services</a:t>
            </a:r>
          </a:p>
          <a:p>
            <a:r>
              <a:rPr lang="en-US" dirty="0"/>
              <a:t>Sir </a:t>
            </a:r>
            <a:r>
              <a:rPr lang="en-US" dirty="0" err="1"/>
              <a:t>Sandford</a:t>
            </a:r>
            <a:r>
              <a:rPr lang="en-US" dirty="0"/>
              <a:t> Fleming College</a:t>
            </a:r>
          </a:p>
          <a:p>
            <a:r>
              <a:rPr lang="en-US" dirty="0"/>
              <a:t>brenda.mccue@flemingcollege.ca</a:t>
            </a:r>
          </a:p>
          <a:p>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7" name="Footer Placeholder 6"/>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2306786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8341" r="8341"/>
          <a:stretch>
            <a:fillRect/>
          </a:stretch>
        </p:blipFill>
        <p:spPr>
          <a:xfrm>
            <a:off x="300942" y="353115"/>
            <a:ext cx="8435658" cy="4218884"/>
          </a:xfrm>
        </p:spPr>
      </p:pic>
      <p:sp>
        <p:nvSpPr>
          <p:cNvPr id="5" name="Footer Placeholder 4"/>
          <p:cNvSpPr>
            <a:spLocks noGrp="1"/>
          </p:cNvSpPr>
          <p:nvPr>
            <p:ph type="ftr" sz="quarter" idx="11"/>
          </p:nvPr>
        </p:nvSpPr>
        <p:spPr/>
        <p:txBody>
          <a:bodyPr/>
          <a:lstStyle/>
          <a:p>
            <a:r>
              <a:rPr lang="en-US" dirty="0"/>
              <a:t>Canada Alliance   5-7 November 2017</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1822" y="5132058"/>
            <a:ext cx="2430684" cy="1215342"/>
          </a:xfrm>
          <a:prstGeom prst="rect">
            <a:avLst/>
          </a:prstGeom>
        </p:spPr>
      </p:pic>
      <p:pic>
        <p:nvPicPr>
          <p:cNvPr id="1026" name="Picture 2" descr="Image result for haliburton school of the arts flem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262" y="5087338"/>
            <a:ext cx="2870522" cy="13047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178988" y="5585840"/>
            <a:ext cx="1666259" cy="307777"/>
          </a:xfrm>
          <a:prstGeom prst="rect">
            <a:avLst/>
          </a:prstGeom>
          <a:noFill/>
        </p:spPr>
        <p:txBody>
          <a:bodyPr wrap="square" rtlCol="0">
            <a:spAutoFit/>
          </a:bodyPr>
          <a:lstStyle/>
          <a:p>
            <a:r>
              <a:rPr lang="en-US" sz="1400" dirty="0" smtClean="0"/>
              <a:t>Haliburton, Ontario</a:t>
            </a:r>
          </a:p>
        </p:txBody>
      </p:sp>
    </p:spTree>
    <p:extLst>
      <p:ext uri="{BB962C8B-B14F-4D97-AF65-F5344CB8AC3E}">
        <p14:creationId xmlns:p14="http://schemas.microsoft.com/office/powerpoint/2010/main" val="3673140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96" y="4960138"/>
            <a:ext cx="6033304" cy="1463040"/>
          </a:xfrm>
        </p:spPr>
        <p:txBody>
          <a:bodyPr>
            <a:normAutofit/>
          </a:bodyPr>
          <a:lstStyle/>
          <a:p>
            <a:r>
              <a:rPr lang="en-US" sz="3000" dirty="0" smtClean="0"/>
              <a:t>SIR SANDFORD FLEMING COLLEGE </a:t>
            </a:r>
            <a:r>
              <a:rPr lang="en-US" sz="3000" dirty="0"/>
              <a:t>&amp; ORACLE</a:t>
            </a:r>
          </a:p>
        </p:txBody>
      </p:sp>
      <p:sp>
        <p:nvSpPr>
          <p:cNvPr id="4" name="Text Placeholder 3"/>
          <p:cNvSpPr>
            <a:spLocks noGrp="1"/>
          </p:cNvSpPr>
          <p:nvPr>
            <p:ph type="body" sz="half" idx="2"/>
          </p:nvPr>
        </p:nvSpPr>
        <p:spPr/>
        <p:txBody>
          <a:bodyPr>
            <a:normAutofit/>
          </a:bodyPr>
          <a:lstStyle/>
          <a:p>
            <a:r>
              <a:rPr lang="en-US" dirty="0"/>
              <a:t>Tools </a:t>
            </a:r>
            <a:r>
              <a:rPr lang="en-US" dirty="0" smtClean="0"/>
              <a:t>8.55.10 </a:t>
            </a:r>
            <a:r>
              <a:rPr lang="en-US" dirty="0"/>
              <a:t>– June 2017</a:t>
            </a:r>
          </a:p>
          <a:p>
            <a:r>
              <a:rPr lang="en-US" dirty="0" smtClean="0"/>
              <a:t>CS 9.2 – June 2017</a:t>
            </a:r>
          </a:p>
          <a:p>
            <a:r>
              <a:rPr lang="en-US" dirty="0"/>
              <a:t>FIN 9.2 – June 2016</a:t>
            </a:r>
          </a:p>
          <a:p>
            <a:r>
              <a:rPr lang="en-US" dirty="0" smtClean="0"/>
              <a:t>HC 9.2 – Oct 2016</a:t>
            </a:r>
          </a:p>
          <a:p>
            <a:r>
              <a:rPr lang="en-US" dirty="0" smtClean="0"/>
              <a:t>Fluid – Researching 2018</a:t>
            </a:r>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7" name="Picture Placeholder 6"/>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05" t="7985" r="1568" b="2504"/>
          <a:stretch/>
        </p:blipFill>
        <p:spPr>
          <a:xfrm>
            <a:off x="1035130" y="873543"/>
            <a:ext cx="2465408" cy="2251468"/>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2902" y="873543"/>
            <a:ext cx="3755136" cy="1466088"/>
          </a:xfrm>
          <a:prstGeom prst="rect">
            <a:avLst/>
          </a:prstGeom>
        </p:spPr>
      </p:pic>
      <p:sp>
        <p:nvSpPr>
          <p:cNvPr id="10" name="Rectangle 9"/>
          <p:cNvSpPr/>
          <p:nvPr/>
        </p:nvSpPr>
        <p:spPr>
          <a:xfrm>
            <a:off x="2521521" y="3280552"/>
            <a:ext cx="4413709" cy="369332"/>
          </a:xfrm>
          <a:prstGeom prst="rect">
            <a:avLst/>
          </a:prstGeom>
        </p:spPr>
        <p:txBody>
          <a:bodyPr wrap="none">
            <a:spAutoFit/>
          </a:bodyPr>
          <a:lstStyle/>
          <a:p>
            <a:r>
              <a:rPr lang="en-US" dirty="0"/>
              <a:t>Evolve </a:t>
            </a:r>
            <a:r>
              <a:rPr lang="en-US" dirty="0" smtClean="0"/>
              <a:t>- Oracle/PeopleSoft Established: 2006</a:t>
            </a:r>
            <a:endParaRPr lang="en-CA" dirty="0"/>
          </a:p>
        </p:txBody>
      </p:sp>
    </p:spTree>
    <p:extLst>
      <p:ext uri="{BB962C8B-B14F-4D97-AF65-F5344CB8AC3E}">
        <p14:creationId xmlns:p14="http://schemas.microsoft.com/office/powerpoint/2010/main" val="3348978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a:xfrm>
            <a:off x="768096" y="2286000"/>
            <a:ext cx="8034381" cy="4158867"/>
          </a:xfrm>
        </p:spPr>
        <p:txBody>
          <a:bodyPr>
            <a:normAutofit fontScale="92500" lnSpcReduction="10000"/>
          </a:bodyPr>
          <a:lstStyle/>
          <a:p>
            <a:pPr marL="457200" indent="-457200">
              <a:buFont typeface="+mj-lt"/>
              <a:buAutoNum type="arabicPeriod"/>
            </a:pPr>
            <a:r>
              <a:rPr lang="en-US" dirty="0" smtClean="0"/>
              <a:t>Withdrawal Forms: A Brief History of Paper and People</a:t>
            </a:r>
          </a:p>
          <a:p>
            <a:pPr marL="457200" indent="-457200">
              <a:buFont typeface="+mj-lt"/>
              <a:buAutoNum type="arabicPeriod"/>
            </a:pPr>
            <a:r>
              <a:rPr lang="en-US" dirty="0"/>
              <a:t>Configuring the Approval </a:t>
            </a:r>
            <a:r>
              <a:rPr lang="en-US" dirty="0" smtClean="0"/>
              <a:t>Framework to Work with Forms  </a:t>
            </a:r>
            <a:r>
              <a:rPr lang="en-US" dirty="0"/>
              <a:t/>
            </a:r>
            <a:br>
              <a:rPr lang="en-US" dirty="0"/>
            </a:br>
            <a:r>
              <a:rPr lang="en-US" sz="1200" dirty="0"/>
              <a:t>Notification Template, SQL Object </a:t>
            </a:r>
            <a:r>
              <a:rPr lang="en-US" sz="1200" dirty="0" smtClean="0"/>
              <a:t>Identifiers, Form Approver User Lists</a:t>
            </a:r>
            <a:endParaRPr lang="en-US" sz="1200" dirty="0"/>
          </a:p>
          <a:p>
            <a:pPr marL="457200" indent="-457200">
              <a:buFont typeface="+mj-lt"/>
              <a:buAutoNum type="arabicPeriod"/>
            </a:pPr>
            <a:r>
              <a:rPr lang="en-US" dirty="0" smtClean="0"/>
              <a:t>Designing the new Withdrawal Form </a:t>
            </a:r>
            <a:br>
              <a:rPr lang="en-US" dirty="0" smtClean="0"/>
            </a:br>
            <a:r>
              <a:rPr lang="en-US" sz="1200" dirty="0" smtClean="0"/>
              <a:t>Using the new CS Forms Design</a:t>
            </a:r>
            <a:endParaRPr lang="en-US" sz="1200" dirty="0"/>
          </a:p>
          <a:p>
            <a:pPr marL="457200" indent="-457200">
              <a:buFont typeface="+mj-lt"/>
              <a:buAutoNum type="arabicPeriod"/>
            </a:pPr>
            <a:r>
              <a:rPr lang="en-US" dirty="0" smtClean="0"/>
              <a:t>Securing and Deploying Forms and Approvals </a:t>
            </a:r>
            <a:br>
              <a:rPr lang="en-US" dirty="0" smtClean="0"/>
            </a:br>
            <a:r>
              <a:rPr lang="en-US" sz="1200" dirty="0" smtClean="0"/>
              <a:t>Security Roles and Permission Lists, Migration/Configuration</a:t>
            </a:r>
          </a:p>
          <a:p>
            <a:pPr marL="457200" indent="-457200">
              <a:buFont typeface="+mj-lt"/>
              <a:buAutoNum type="arabicPeriod"/>
            </a:pPr>
            <a:r>
              <a:rPr lang="en-US" dirty="0" smtClean="0"/>
              <a:t>Demo </a:t>
            </a:r>
          </a:p>
          <a:p>
            <a:pPr marL="457200" indent="-457200">
              <a:buFont typeface="+mj-lt"/>
              <a:buAutoNum type="arabicPeriod"/>
            </a:pPr>
            <a:r>
              <a:rPr lang="en-US" sz="2100" dirty="0" smtClean="0"/>
              <a:t>Lessons Learned </a:t>
            </a:r>
          </a:p>
          <a:p>
            <a:pPr marL="457200" indent="-457200">
              <a:buFont typeface="+mj-lt"/>
              <a:buAutoNum type="arabicPeriod"/>
            </a:pPr>
            <a:r>
              <a:rPr lang="en-US" sz="2100" dirty="0" smtClean="0"/>
              <a:t>Concluding Thoughts/Next Steps</a:t>
            </a:r>
          </a:p>
          <a:p>
            <a:pPr marL="457200" indent="-457200">
              <a:buFont typeface="+mj-lt"/>
              <a:buAutoNum type="arabicPeriod"/>
            </a:pPr>
            <a:r>
              <a:rPr lang="en-US" sz="2100" dirty="0" smtClean="0"/>
              <a:t>Attendee Questions</a:t>
            </a:r>
            <a:br>
              <a:rPr lang="en-US" sz="2100" dirty="0" smtClean="0"/>
            </a:b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56921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Withdrawal </a:t>
            </a:r>
            <a:r>
              <a:rPr lang="en-US" dirty="0" smtClean="0"/>
              <a:t>Forms</a:t>
            </a:r>
            <a:endParaRPr lang="en-US" dirty="0"/>
          </a:p>
        </p:txBody>
      </p:sp>
      <p:sp>
        <p:nvSpPr>
          <p:cNvPr id="3" name="Subtitle 2"/>
          <p:cNvSpPr>
            <a:spLocks noGrp="1"/>
          </p:cNvSpPr>
          <p:nvPr>
            <p:ph type="subTitle" idx="1"/>
          </p:nvPr>
        </p:nvSpPr>
        <p:spPr/>
        <p:txBody>
          <a:bodyPr/>
          <a:lstStyle/>
          <a:p>
            <a:r>
              <a:rPr lang="en-US" dirty="0"/>
              <a:t>A Brief History of Paper and People</a:t>
            </a:r>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41147586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2547</TotalTime>
  <Words>1459</Words>
  <Application>Microsoft Office PowerPoint</Application>
  <PresentationFormat>On-screen Show (4:3)</PresentationFormat>
  <Paragraphs>294</Paragraphs>
  <Slides>58</Slides>
  <Notes>46</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Integral</vt:lpstr>
      <vt:lpstr>Using Forms to Enhance Business Processes in the Office of the Registrar  </vt:lpstr>
      <vt:lpstr>presenters</vt:lpstr>
      <vt:lpstr>PowerPoint Presentation</vt:lpstr>
      <vt:lpstr>PowerPoint Presentation</vt:lpstr>
      <vt:lpstr>PowerPoint Presentation</vt:lpstr>
      <vt:lpstr>PowerPoint Presentation</vt:lpstr>
      <vt:lpstr>SIR SANDFORD FLEMING COLLEGE &amp; ORACLE</vt:lpstr>
      <vt:lpstr>Presentation Overview</vt:lpstr>
      <vt:lpstr>Withdrawal Forms</vt:lpstr>
      <vt:lpstr>Withdrawal Forms – Paper-BASED model</vt:lpstr>
      <vt:lpstr>Configuring the Approval Framework</vt:lpstr>
      <vt:lpstr>Configuring the Approval Framework</vt:lpstr>
      <vt:lpstr>Configuring the Approval Framework (Events &amp; NOTIFICATIONS Overview)</vt:lpstr>
      <vt:lpstr>URL Maintenance</vt:lpstr>
      <vt:lpstr>Configuring the Approval Framework  (Verify Transaction Key Fields)  Navigation:  Enterprise Components &gt; Approvals &gt; Approvals&gt; Transaction Registry</vt:lpstr>
      <vt:lpstr>Configuring Form Approvers  (Transaction configuration)  Navigation:  Enterprise Components &gt; Approvals &gt; Approvals &gt; Transaction Configuration</vt:lpstr>
      <vt:lpstr>Configuring the Approval Framework  (Generic Template configuration)  Navigation:  People Tools &gt; Workflow &gt; Notifications &gt; Generic Templates</vt:lpstr>
      <vt:lpstr>Configuring the Approval Framework  (User list)  Navigation:  Enterprise Components &gt; Approvals &gt; user list</vt:lpstr>
      <vt:lpstr>Designing the new Withdrawal Form</vt:lpstr>
      <vt:lpstr>design the form (overview)</vt:lpstr>
      <vt:lpstr>design the form  (Layout Objective)</vt:lpstr>
      <vt:lpstr>design the form (General Content) </vt:lpstr>
      <vt:lpstr>design the form (Basic information – label definition) Navigation:  Enterprise Components &gt; Forms &gt; Design A Form  </vt:lpstr>
      <vt:lpstr>design the form (form Instructions) Navigation:  Enterprise Components &gt; Forms &gt; Design A Form  </vt:lpstr>
      <vt:lpstr>design the form  (layout Basics) Navigation:  Enterprise Components &gt; Forms &gt; Design A Form  </vt:lpstr>
      <vt:lpstr>design the form (Creating FORM FIELDS) Navigation:  Enterprise Components &gt; Forms &gt; Design A Form  </vt:lpstr>
      <vt:lpstr>design the form (Establish Prompt Record) Navigation:  Enterprise Components &gt; Forms &gt; Define prompt records </vt:lpstr>
      <vt:lpstr>design the form (Creating form fields) Navigation:  Enterprise Components &gt; Forms &gt; Design A Form  </vt:lpstr>
      <vt:lpstr>design the form (creating section space) Navigation:  Enterprise Components &gt; Forms &gt; Design A Form  </vt:lpstr>
      <vt:lpstr>design the form (Attachment templates) Navigation:  Enterprise Components &gt; Forms &gt; Design A Form  </vt:lpstr>
      <vt:lpstr>design the form (publish to menu designation) Navigation:  Enterprise Components &gt; Forms &gt; Design A Form  </vt:lpstr>
      <vt:lpstr>design the form (Approval process) Navigation:  Enterprise Components &gt; Forms &gt; Design A Form  </vt:lpstr>
      <vt:lpstr>design the form (PUBLISH the form) Navigation:  Enterprise Components &gt; Forms &gt; Design A Form  </vt:lpstr>
      <vt:lpstr>design the form (Register Component) Navigation:  Enterprise Components &gt; supplemental data &gt; register component</vt:lpstr>
      <vt:lpstr>design the form (Register record) Navigation:  Enterprise Components &gt; supplemental data &gt; register record </vt:lpstr>
      <vt:lpstr>design the form (define record) Navigation:  Enterprise Components &gt; supplemental data &gt; DEFINE record </vt:lpstr>
      <vt:lpstr>Securing and Deploying Forms and Approvals</vt:lpstr>
      <vt:lpstr>Security</vt:lpstr>
      <vt:lpstr>    Structure and Content  design the Review and secure the structure and content item created as part of the design stage of the form. (publish to menu designation as show above)    </vt:lpstr>
      <vt:lpstr>Roles Delivered</vt:lpstr>
      <vt:lpstr>Nightly jobs</vt:lpstr>
      <vt:lpstr>Query Trees </vt:lpstr>
      <vt:lpstr>Forms demo</vt:lpstr>
      <vt:lpstr>Filling out a form as a user</vt:lpstr>
      <vt:lpstr>Approver Notification email example</vt:lpstr>
      <vt:lpstr>Form Approver view Enterprise Components &gt; Forms &gt;  Approve/Review a Form</vt:lpstr>
      <vt:lpstr>Form Approver view Enterprise Components &gt; Forms &gt;  Approve/Review a Form</vt:lpstr>
      <vt:lpstr>FORM Approval Notification email example</vt:lpstr>
      <vt:lpstr>Lessons Learned</vt:lpstr>
      <vt:lpstr>PowerPoint Presentation</vt:lpstr>
      <vt:lpstr>PowerPoint Presentation</vt:lpstr>
      <vt:lpstr>PowerPoint Presentation</vt:lpstr>
      <vt:lpstr>PowerPoint Presentation</vt:lpstr>
      <vt:lpstr>Concluding thoughts/Next Steps</vt:lpstr>
      <vt:lpstr>SUMMARY</vt:lpstr>
      <vt:lpstr>Course Transfer Request Form</vt:lpstr>
      <vt:lpstr>Forms and approval</vt:lpstr>
      <vt:lpstr>presenters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Ted Stebbins</cp:lastModifiedBy>
  <cp:revision>198</cp:revision>
  <dcterms:created xsi:type="dcterms:W3CDTF">2015-09-02T14:36:24Z</dcterms:created>
  <dcterms:modified xsi:type="dcterms:W3CDTF">2017-11-03T20:28:51Z</dcterms:modified>
</cp:coreProperties>
</file>