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40"/>
  </p:notesMasterIdLst>
  <p:handoutMasterIdLst>
    <p:handoutMasterId r:id="rId41"/>
  </p:handoutMasterIdLst>
  <p:sldIdLst>
    <p:sldId id="259" r:id="rId5"/>
    <p:sldId id="260" r:id="rId6"/>
    <p:sldId id="269" r:id="rId7"/>
    <p:sldId id="268" r:id="rId8"/>
    <p:sldId id="261" r:id="rId9"/>
    <p:sldId id="262" r:id="rId10"/>
    <p:sldId id="295" r:id="rId11"/>
    <p:sldId id="296" r:id="rId12"/>
    <p:sldId id="297" r:id="rId13"/>
    <p:sldId id="287" r:id="rId14"/>
    <p:sldId id="299" r:id="rId15"/>
    <p:sldId id="302" r:id="rId16"/>
    <p:sldId id="289" r:id="rId17"/>
    <p:sldId id="298" r:id="rId18"/>
    <p:sldId id="306" r:id="rId19"/>
    <p:sldId id="303" r:id="rId20"/>
    <p:sldId id="307" r:id="rId21"/>
    <p:sldId id="291" r:id="rId22"/>
    <p:sldId id="290" r:id="rId23"/>
    <p:sldId id="301" r:id="rId24"/>
    <p:sldId id="300" r:id="rId25"/>
    <p:sldId id="304" r:id="rId26"/>
    <p:sldId id="305" r:id="rId27"/>
    <p:sldId id="263" r:id="rId28"/>
    <p:sldId id="272" r:id="rId29"/>
    <p:sldId id="273" r:id="rId30"/>
    <p:sldId id="313" r:id="rId31"/>
    <p:sldId id="311" r:id="rId32"/>
    <p:sldId id="309" r:id="rId33"/>
    <p:sldId id="310" r:id="rId34"/>
    <p:sldId id="312" r:id="rId35"/>
    <p:sldId id="264" r:id="rId36"/>
    <p:sldId id="281" r:id="rId37"/>
    <p:sldId id="308" r:id="rId38"/>
    <p:sldId id="28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Chiu" initials="SC" lastIdx="1" clrIdx="0">
    <p:extLst>
      <p:ext uri="{19B8F6BF-5375-455C-9EA6-DF929625EA0E}">
        <p15:presenceInfo xmlns:p15="http://schemas.microsoft.com/office/powerpoint/2012/main" userId="S-1-5-21-1472220659-1464698413-3788999529-426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32" autoAdjust="0"/>
    <p:restoredTop sz="87179" autoAdjust="0"/>
  </p:normalViewPr>
  <p:slideViewPr>
    <p:cSldViewPr snapToGrid="0">
      <p:cViewPr varScale="1">
        <p:scale>
          <a:sx n="105" d="100"/>
          <a:sy n="105" d="100"/>
        </p:scale>
        <p:origin x="1416" y="102"/>
      </p:cViewPr>
      <p:guideLst/>
    </p:cSldViewPr>
  </p:slideViewPr>
  <p:outlineViewPr>
    <p:cViewPr>
      <p:scale>
        <a:sx n="33" d="100"/>
        <a:sy n="33" d="100"/>
      </p:scale>
      <p:origin x="0" y="-1090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da Samayoa" userId="7c1a7ced-d434-4f20-b338-51f76ded3729" providerId="ADAL" clId="{45F5A776-D609-4A19-B9FF-72337382542B}"/>
    <pc:docChg chg="undo custSel modSld">
      <pc:chgData name="Lizda Samayoa" userId="7c1a7ced-d434-4f20-b338-51f76ded3729" providerId="ADAL" clId="{45F5A776-D609-4A19-B9FF-72337382542B}" dt="2018-04-24T22:04:43.365" v="110"/>
      <pc:docMkLst>
        <pc:docMk/>
      </pc:docMkLst>
      <pc:sldChg chg="addSp delSp">
        <pc:chgData name="Lizda Samayoa" userId="7c1a7ced-d434-4f20-b338-51f76ded3729" providerId="ADAL" clId="{45F5A776-D609-4A19-B9FF-72337382542B}" dt="2018-04-24T22:02:33.941" v="61"/>
        <pc:sldMkLst>
          <pc:docMk/>
          <pc:sldMk cId="2410663628" sldId="257"/>
        </pc:sldMkLst>
        <pc:spChg chg="del">
          <ac:chgData name="Lizda Samayoa" userId="7c1a7ced-d434-4f20-b338-51f76ded3729" providerId="ADAL" clId="{45F5A776-D609-4A19-B9FF-72337382542B}" dt="2018-04-24T22:02:28.334" v="58" actId="478"/>
          <ac:spMkLst>
            <pc:docMk/>
            <pc:sldMk cId="2410663628" sldId="257"/>
            <ac:spMk id="3" creationId="{00000000-0000-0000-0000-000000000000}"/>
          </ac:spMkLst>
        </pc:spChg>
        <pc:spChg chg="add del">
          <ac:chgData name="Lizda Samayoa" userId="7c1a7ced-d434-4f20-b338-51f76ded3729" providerId="ADAL" clId="{45F5A776-D609-4A19-B9FF-72337382542B}" dt="2018-04-24T22:02:27.407" v="57"/>
          <ac:spMkLst>
            <pc:docMk/>
            <pc:sldMk cId="2410663628" sldId="257"/>
            <ac:spMk id="16" creationId="{794146DF-820C-4E22-B8E7-0569063C63B1}"/>
          </ac:spMkLst>
        </pc:spChg>
        <pc:spChg chg="add del">
          <ac:chgData name="Lizda Samayoa" userId="7c1a7ced-d434-4f20-b338-51f76ded3729" providerId="ADAL" clId="{45F5A776-D609-4A19-B9FF-72337382542B}" dt="2018-04-24T22:02:33.495" v="60" actId="478"/>
          <ac:spMkLst>
            <pc:docMk/>
            <pc:sldMk cId="2410663628" sldId="257"/>
            <ac:spMk id="26" creationId="{609A5AE0-02DA-4209-9407-00065227FDAC}"/>
          </ac:spMkLst>
        </pc:spChg>
        <pc:spChg chg="add">
          <ac:chgData name="Lizda Samayoa" userId="7c1a7ced-d434-4f20-b338-51f76ded3729" providerId="ADAL" clId="{45F5A776-D609-4A19-B9FF-72337382542B}" dt="2018-04-24T22:02:33.941" v="61"/>
          <ac:spMkLst>
            <pc:docMk/>
            <pc:sldMk cId="2410663628" sldId="257"/>
            <ac:spMk id="27" creationId="{2449BB07-9DE1-4742-B6AB-35E2D8C20D90}"/>
          </ac:spMkLst>
        </pc:spChg>
      </pc:sldChg>
      <pc:sldChg chg="addSp delSp modSp">
        <pc:chgData name="Lizda Samayoa" userId="7c1a7ced-d434-4f20-b338-51f76ded3729" providerId="ADAL" clId="{45F5A776-D609-4A19-B9FF-72337382542B}" dt="2018-04-24T22:01:49.406" v="45" actId="20577"/>
        <pc:sldMkLst>
          <pc:docMk/>
          <pc:sldMk cId="3876221716" sldId="259"/>
        </pc:sldMkLst>
        <pc:spChg chg="mod">
          <ac:chgData name="Lizda Samayoa" userId="7c1a7ced-d434-4f20-b338-51f76ded3729" providerId="ADAL" clId="{45F5A776-D609-4A19-B9FF-72337382542B}" dt="2018-04-24T22:01:49.406" v="45" actId="20577"/>
          <ac:spMkLst>
            <pc:docMk/>
            <pc:sldMk cId="3876221716" sldId="259"/>
            <ac:spMk id="3" creationId="{00000000-0000-0000-0000-000000000000}"/>
          </ac:spMkLst>
        </pc:spChg>
        <pc:spChg chg="add del mod ord">
          <ac:chgData name="Lizda Samayoa" userId="7c1a7ced-d434-4f20-b338-51f76ded3729" providerId="ADAL" clId="{45F5A776-D609-4A19-B9FF-72337382542B}" dt="2018-04-24T21:58:34.727" v="27" actId="478"/>
          <ac:spMkLst>
            <pc:docMk/>
            <pc:sldMk cId="3876221716" sldId="259"/>
            <ac:spMk id="9" creationId="{9481E8F1-86F5-48D2-8DEA-49127D81B49D}"/>
          </ac:spMkLst>
        </pc:spChg>
        <pc:spChg chg="add mod ord">
          <ac:chgData name="Lizda Samayoa" userId="7c1a7ced-d434-4f20-b338-51f76ded3729" providerId="ADAL" clId="{45F5A776-D609-4A19-B9FF-72337382542B}" dt="2018-04-24T21:58:45.433" v="30" actId="167"/>
          <ac:spMkLst>
            <pc:docMk/>
            <pc:sldMk cId="3876221716" sldId="259"/>
            <ac:spMk id="10" creationId="{5B066116-181F-4C4B-9291-E978987A28F4}"/>
          </ac:spMkLst>
        </pc:spChg>
        <pc:picChg chg="mod">
          <ac:chgData name="Lizda Samayoa" userId="7c1a7ced-d434-4f20-b338-51f76ded3729" providerId="ADAL" clId="{45F5A776-D609-4A19-B9FF-72337382542B}" dt="2018-04-24T21:59:35.409" v="35" actId="1076"/>
          <ac:picMkLst>
            <pc:docMk/>
            <pc:sldMk cId="3876221716" sldId="259"/>
            <ac:picMk id="5" creationId="{00000000-0000-0000-0000-000000000000}"/>
          </ac:picMkLst>
        </pc:picChg>
        <pc:picChg chg="add del">
          <ac:chgData name="Lizda Samayoa" userId="7c1a7ced-d434-4f20-b338-51f76ded3729" providerId="ADAL" clId="{45F5A776-D609-4A19-B9FF-72337382542B}" dt="2018-04-24T21:56:37.047" v="12" actId="478"/>
          <ac:picMkLst>
            <pc:docMk/>
            <pc:sldMk cId="3876221716" sldId="259"/>
            <ac:picMk id="7" creationId="{00000000-0000-0000-0000-000000000000}"/>
          </ac:picMkLst>
        </pc:picChg>
        <pc:picChg chg="add mod">
          <ac:chgData name="Lizda Samayoa" userId="7c1a7ced-d434-4f20-b338-51f76ded3729" providerId="ADAL" clId="{45F5A776-D609-4A19-B9FF-72337382542B}" dt="2018-04-24T21:59:30.632" v="34" actId="14100"/>
          <ac:picMkLst>
            <pc:docMk/>
            <pc:sldMk cId="3876221716" sldId="259"/>
            <ac:picMk id="8" creationId="{8CDBDDFF-E76E-4941-B95C-C4D37E832230}"/>
          </ac:picMkLst>
        </pc:picChg>
      </pc:sldChg>
      <pc:sldChg chg="addSp delSp">
        <pc:chgData name="Lizda Samayoa" userId="7c1a7ced-d434-4f20-b338-51f76ded3729" providerId="ADAL" clId="{45F5A776-D609-4A19-B9FF-72337382542B}" dt="2018-04-24T22:02:01.132" v="49"/>
        <pc:sldMkLst>
          <pc:docMk/>
          <pc:sldMk cId="829274983" sldId="260"/>
        </pc:sldMkLst>
        <pc:spChg chg="del">
          <ac:chgData name="Lizda Samayoa" userId="7c1a7ced-d434-4f20-b338-51f76ded3729" providerId="ADAL" clId="{45F5A776-D609-4A19-B9FF-72337382542B}" dt="2018-04-24T22:02:00.215" v="48" actId="478"/>
          <ac:spMkLst>
            <pc:docMk/>
            <pc:sldMk cId="829274983" sldId="260"/>
            <ac:spMk id="10" creationId="{00000000-0000-0000-0000-000000000000}"/>
          </ac:spMkLst>
        </pc:spChg>
        <pc:spChg chg="add del">
          <ac:chgData name="Lizda Samayoa" userId="7c1a7ced-d434-4f20-b338-51f76ded3729" providerId="ADAL" clId="{45F5A776-D609-4A19-B9FF-72337382542B}" dt="2018-04-24T22:01:58.760" v="47"/>
          <ac:spMkLst>
            <pc:docMk/>
            <pc:sldMk cId="829274983" sldId="260"/>
            <ac:spMk id="11" creationId="{A111ADAB-2CC4-42B2-9818-324784115B5A}"/>
          </ac:spMkLst>
        </pc:spChg>
        <pc:spChg chg="add">
          <ac:chgData name="Lizda Samayoa" userId="7c1a7ced-d434-4f20-b338-51f76ded3729" providerId="ADAL" clId="{45F5A776-D609-4A19-B9FF-72337382542B}" dt="2018-04-24T22:02:01.132" v="49"/>
          <ac:spMkLst>
            <pc:docMk/>
            <pc:sldMk cId="829274983" sldId="260"/>
            <ac:spMk id="12" creationId="{E51EEB76-F292-461A-88BC-6BDF641234C5}"/>
          </ac:spMkLst>
        </pc:spChg>
      </pc:sldChg>
      <pc:sldChg chg="addSp delSp">
        <pc:chgData name="Lizda Samayoa" userId="7c1a7ced-d434-4f20-b338-51f76ded3729" providerId="ADAL" clId="{45F5A776-D609-4A19-B9FF-72337382542B}" dt="2018-04-24T22:02:21.836" v="55"/>
        <pc:sldMkLst>
          <pc:docMk/>
          <pc:sldMk cId="56921505" sldId="261"/>
        </pc:sldMkLst>
        <pc:spChg chg="del">
          <ac:chgData name="Lizda Samayoa" userId="7c1a7ced-d434-4f20-b338-51f76ded3729" providerId="ADAL" clId="{45F5A776-D609-4A19-B9FF-72337382542B}" dt="2018-04-24T22:02:21.455" v="54" actId="478"/>
          <ac:spMkLst>
            <pc:docMk/>
            <pc:sldMk cId="56921505" sldId="261"/>
            <ac:spMk id="4" creationId="{00000000-0000-0000-0000-000000000000}"/>
          </ac:spMkLst>
        </pc:spChg>
        <pc:spChg chg="add">
          <ac:chgData name="Lizda Samayoa" userId="7c1a7ced-d434-4f20-b338-51f76ded3729" providerId="ADAL" clId="{45F5A776-D609-4A19-B9FF-72337382542B}" dt="2018-04-24T22:02:21.836" v="55"/>
          <ac:spMkLst>
            <pc:docMk/>
            <pc:sldMk cId="56921505" sldId="261"/>
            <ac:spMk id="5" creationId="{C9A9B778-8EA0-4B47-BF18-CCB1A807AE42}"/>
          </ac:spMkLst>
        </pc:spChg>
      </pc:sldChg>
      <pc:sldChg chg="addSp delSp">
        <pc:chgData name="Lizda Samayoa" userId="7c1a7ced-d434-4f20-b338-51f76ded3729" providerId="ADAL" clId="{45F5A776-D609-4A19-B9FF-72337382542B}" dt="2018-04-24T22:02:37.756" v="63"/>
        <pc:sldMkLst>
          <pc:docMk/>
          <pc:sldMk cId="4114758641" sldId="262"/>
        </pc:sldMkLst>
        <pc:spChg chg="del">
          <ac:chgData name="Lizda Samayoa" userId="7c1a7ced-d434-4f20-b338-51f76ded3729" providerId="ADAL" clId="{45F5A776-D609-4A19-B9FF-72337382542B}" dt="2018-04-24T22:02:37.383" v="62" actId="478"/>
          <ac:spMkLst>
            <pc:docMk/>
            <pc:sldMk cId="4114758641" sldId="262"/>
            <ac:spMk id="4" creationId="{00000000-0000-0000-0000-000000000000}"/>
          </ac:spMkLst>
        </pc:spChg>
        <pc:spChg chg="add">
          <ac:chgData name="Lizda Samayoa" userId="7c1a7ced-d434-4f20-b338-51f76ded3729" providerId="ADAL" clId="{45F5A776-D609-4A19-B9FF-72337382542B}" dt="2018-04-24T22:02:37.756" v="63"/>
          <ac:spMkLst>
            <pc:docMk/>
            <pc:sldMk cId="4114758641" sldId="262"/>
            <ac:spMk id="5" creationId="{A4DED9CD-6738-4BB5-8C42-8838EF3E7D4F}"/>
          </ac:spMkLst>
        </pc:spChg>
      </pc:sldChg>
      <pc:sldChg chg="addSp delSp">
        <pc:chgData name="Lizda Samayoa" userId="7c1a7ced-d434-4f20-b338-51f76ded3729" providerId="ADAL" clId="{45F5A776-D609-4A19-B9FF-72337382542B}" dt="2018-04-24T22:02:56.843" v="73"/>
        <pc:sldMkLst>
          <pc:docMk/>
          <pc:sldMk cId="3487945672" sldId="263"/>
        </pc:sldMkLst>
        <pc:spChg chg="del">
          <ac:chgData name="Lizda Samayoa" userId="7c1a7ced-d434-4f20-b338-51f76ded3729" providerId="ADAL" clId="{45F5A776-D609-4A19-B9FF-72337382542B}" dt="2018-04-24T22:02:56.439" v="72" actId="478"/>
          <ac:spMkLst>
            <pc:docMk/>
            <pc:sldMk cId="3487945672" sldId="263"/>
            <ac:spMk id="4" creationId="{00000000-0000-0000-0000-000000000000}"/>
          </ac:spMkLst>
        </pc:spChg>
        <pc:spChg chg="add">
          <ac:chgData name="Lizda Samayoa" userId="7c1a7ced-d434-4f20-b338-51f76ded3729" providerId="ADAL" clId="{45F5A776-D609-4A19-B9FF-72337382542B}" dt="2018-04-24T22:02:56.843" v="73"/>
          <ac:spMkLst>
            <pc:docMk/>
            <pc:sldMk cId="3487945672" sldId="263"/>
            <ac:spMk id="5" creationId="{CD0ED92C-E9A9-4CEB-8AC6-29FB9D279005}"/>
          </ac:spMkLst>
        </pc:spChg>
      </pc:sldChg>
      <pc:sldChg chg="addSp delSp">
        <pc:chgData name="Lizda Samayoa" userId="7c1a7ced-d434-4f20-b338-51f76ded3729" providerId="ADAL" clId="{45F5A776-D609-4A19-B9FF-72337382542B}" dt="2018-04-24T22:03:17.916" v="83"/>
        <pc:sldMkLst>
          <pc:docMk/>
          <pc:sldMk cId="1605080964" sldId="264"/>
        </pc:sldMkLst>
        <pc:spChg chg="del">
          <ac:chgData name="Lizda Samayoa" userId="7c1a7ced-d434-4f20-b338-51f76ded3729" providerId="ADAL" clId="{45F5A776-D609-4A19-B9FF-72337382542B}" dt="2018-04-24T22:03:17.543" v="82" actId="478"/>
          <ac:spMkLst>
            <pc:docMk/>
            <pc:sldMk cId="1605080964" sldId="264"/>
            <ac:spMk id="4" creationId="{00000000-0000-0000-0000-000000000000}"/>
          </ac:spMkLst>
        </pc:spChg>
        <pc:spChg chg="add">
          <ac:chgData name="Lizda Samayoa" userId="7c1a7ced-d434-4f20-b338-51f76ded3729" providerId="ADAL" clId="{45F5A776-D609-4A19-B9FF-72337382542B}" dt="2018-04-24T22:03:17.916" v="83"/>
          <ac:spMkLst>
            <pc:docMk/>
            <pc:sldMk cId="1605080964" sldId="264"/>
            <ac:spMk id="5" creationId="{DCF9D4D6-D5BE-4934-A2E8-6CA6F3187475}"/>
          </ac:spMkLst>
        </pc:spChg>
      </pc:sldChg>
      <pc:sldChg chg="addSp delSp">
        <pc:chgData name="Lizda Samayoa" userId="7c1a7ced-d434-4f20-b338-51f76ded3729" providerId="ADAL" clId="{45F5A776-D609-4A19-B9FF-72337382542B}" dt="2018-04-24T22:03:31.444" v="89"/>
        <pc:sldMkLst>
          <pc:docMk/>
          <pc:sldMk cId="1534613393" sldId="265"/>
        </pc:sldMkLst>
        <pc:spChg chg="del">
          <ac:chgData name="Lizda Samayoa" userId="7c1a7ced-d434-4f20-b338-51f76ded3729" providerId="ADAL" clId="{45F5A776-D609-4A19-B9FF-72337382542B}" dt="2018-04-24T22:03:31.095" v="88" actId="478"/>
          <ac:spMkLst>
            <pc:docMk/>
            <pc:sldMk cId="1534613393" sldId="265"/>
            <ac:spMk id="4" creationId="{00000000-0000-0000-0000-000000000000}"/>
          </ac:spMkLst>
        </pc:spChg>
        <pc:spChg chg="add">
          <ac:chgData name="Lizda Samayoa" userId="7c1a7ced-d434-4f20-b338-51f76ded3729" providerId="ADAL" clId="{45F5A776-D609-4A19-B9FF-72337382542B}" dt="2018-04-24T22:03:31.444" v="89"/>
          <ac:spMkLst>
            <pc:docMk/>
            <pc:sldMk cId="1534613393" sldId="265"/>
            <ac:spMk id="5" creationId="{F089262B-03F9-4E27-A2A6-990D91D22820}"/>
          </ac:spMkLst>
        </pc:spChg>
      </pc:sldChg>
      <pc:sldChg chg="addSp delSp">
        <pc:chgData name="Lizda Samayoa" userId="7c1a7ced-d434-4f20-b338-51f76ded3729" providerId="ADAL" clId="{45F5A776-D609-4A19-B9FF-72337382542B}" dt="2018-04-24T22:02:41.955" v="65"/>
        <pc:sldMkLst>
          <pc:docMk/>
          <pc:sldMk cId="2285978049" sldId="266"/>
        </pc:sldMkLst>
        <pc:spChg chg="del">
          <ac:chgData name="Lizda Samayoa" userId="7c1a7ced-d434-4f20-b338-51f76ded3729" providerId="ADAL" clId="{45F5A776-D609-4A19-B9FF-72337382542B}" dt="2018-04-24T22:02:41.622" v="64" actId="478"/>
          <ac:spMkLst>
            <pc:docMk/>
            <pc:sldMk cId="2285978049" sldId="266"/>
            <ac:spMk id="4" creationId="{00000000-0000-0000-0000-000000000000}"/>
          </ac:spMkLst>
        </pc:spChg>
        <pc:spChg chg="add">
          <ac:chgData name="Lizda Samayoa" userId="7c1a7ced-d434-4f20-b338-51f76ded3729" providerId="ADAL" clId="{45F5A776-D609-4A19-B9FF-72337382542B}" dt="2018-04-24T22:02:41.955" v="65"/>
          <ac:spMkLst>
            <pc:docMk/>
            <pc:sldMk cId="2285978049" sldId="266"/>
            <ac:spMk id="5" creationId="{13A90641-D635-4A26-8264-E0695A0E2A6D}"/>
          </ac:spMkLst>
        </pc:spChg>
      </pc:sldChg>
      <pc:sldChg chg="addSp delSp">
        <pc:chgData name="Lizda Samayoa" userId="7c1a7ced-d434-4f20-b338-51f76ded3729" providerId="ADAL" clId="{45F5A776-D609-4A19-B9FF-72337382542B}" dt="2018-04-24T22:02:15.803" v="53"/>
        <pc:sldMkLst>
          <pc:docMk/>
          <pc:sldMk cId="3348978084" sldId="268"/>
        </pc:sldMkLst>
        <pc:spChg chg="del">
          <ac:chgData name="Lizda Samayoa" userId="7c1a7ced-d434-4f20-b338-51f76ded3729" providerId="ADAL" clId="{45F5A776-D609-4A19-B9FF-72337382542B}" dt="2018-04-24T22:02:15.343" v="52" actId="478"/>
          <ac:spMkLst>
            <pc:docMk/>
            <pc:sldMk cId="3348978084" sldId="268"/>
            <ac:spMk id="3" creationId="{00000000-0000-0000-0000-000000000000}"/>
          </ac:spMkLst>
        </pc:spChg>
        <pc:spChg chg="add">
          <ac:chgData name="Lizda Samayoa" userId="7c1a7ced-d434-4f20-b338-51f76ded3729" providerId="ADAL" clId="{45F5A776-D609-4A19-B9FF-72337382542B}" dt="2018-04-24T22:02:15.803" v="53"/>
          <ac:spMkLst>
            <pc:docMk/>
            <pc:sldMk cId="3348978084" sldId="268"/>
            <ac:spMk id="7" creationId="{33F4C823-5B6C-41BC-AC0E-7113C564382A}"/>
          </ac:spMkLst>
        </pc:spChg>
      </pc:sldChg>
      <pc:sldChg chg="addSp delSp">
        <pc:chgData name="Lizda Samayoa" userId="7c1a7ced-d434-4f20-b338-51f76ded3729" providerId="ADAL" clId="{45F5A776-D609-4A19-B9FF-72337382542B}" dt="2018-04-24T22:02:08.755" v="51"/>
        <pc:sldMkLst>
          <pc:docMk/>
          <pc:sldMk cId="3108970075" sldId="269"/>
        </pc:sldMkLst>
        <pc:spChg chg="del">
          <ac:chgData name="Lizda Samayoa" userId="7c1a7ced-d434-4f20-b338-51f76ded3729" providerId="ADAL" clId="{45F5A776-D609-4A19-B9FF-72337382542B}" dt="2018-04-24T22:02:08.279" v="50" actId="478"/>
          <ac:spMkLst>
            <pc:docMk/>
            <pc:sldMk cId="3108970075" sldId="269"/>
            <ac:spMk id="3" creationId="{00000000-0000-0000-0000-000000000000}"/>
          </ac:spMkLst>
        </pc:spChg>
        <pc:spChg chg="add">
          <ac:chgData name="Lizda Samayoa" userId="7c1a7ced-d434-4f20-b338-51f76ded3729" providerId="ADAL" clId="{45F5A776-D609-4A19-B9FF-72337382542B}" dt="2018-04-24T22:02:08.755" v="51"/>
          <ac:spMkLst>
            <pc:docMk/>
            <pc:sldMk cId="3108970075" sldId="269"/>
            <ac:spMk id="6" creationId="{CA7ECCF4-C992-4CA5-91C3-5760B94E9754}"/>
          </ac:spMkLst>
        </pc:spChg>
      </pc:sldChg>
      <pc:sldChg chg="addSp delSp">
        <pc:chgData name="Lizda Samayoa" userId="7c1a7ced-d434-4f20-b338-51f76ded3729" providerId="ADAL" clId="{45F5A776-D609-4A19-B9FF-72337382542B}" dt="2018-04-24T22:02:45.869" v="67"/>
        <pc:sldMkLst>
          <pc:docMk/>
          <pc:sldMk cId="3661196256" sldId="270"/>
        </pc:sldMkLst>
        <pc:spChg chg="del">
          <ac:chgData name="Lizda Samayoa" userId="7c1a7ced-d434-4f20-b338-51f76ded3729" providerId="ADAL" clId="{45F5A776-D609-4A19-B9FF-72337382542B}" dt="2018-04-24T22:02:45.543" v="66" actId="478"/>
          <ac:spMkLst>
            <pc:docMk/>
            <pc:sldMk cId="3661196256" sldId="270"/>
            <ac:spMk id="3" creationId="{00000000-0000-0000-0000-000000000000}"/>
          </ac:spMkLst>
        </pc:spChg>
        <pc:spChg chg="add">
          <ac:chgData name="Lizda Samayoa" userId="7c1a7ced-d434-4f20-b338-51f76ded3729" providerId="ADAL" clId="{45F5A776-D609-4A19-B9FF-72337382542B}" dt="2018-04-24T22:02:45.869" v="67"/>
          <ac:spMkLst>
            <pc:docMk/>
            <pc:sldMk cId="3661196256" sldId="270"/>
            <ac:spMk id="7" creationId="{104F29AD-8881-41A9-A20A-8E371C5F6678}"/>
          </ac:spMkLst>
        </pc:spChg>
      </pc:sldChg>
      <pc:sldChg chg="addSp delSp">
        <pc:chgData name="Lizda Samayoa" userId="7c1a7ced-d434-4f20-b338-51f76ded3729" providerId="ADAL" clId="{45F5A776-D609-4A19-B9FF-72337382542B}" dt="2018-04-24T22:02:52.420" v="71"/>
        <pc:sldMkLst>
          <pc:docMk/>
          <pc:sldMk cId="1569887037" sldId="271"/>
        </pc:sldMkLst>
        <pc:spChg chg="del">
          <ac:chgData name="Lizda Samayoa" userId="7c1a7ced-d434-4f20-b338-51f76ded3729" providerId="ADAL" clId="{45F5A776-D609-4A19-B9FF-72337382542B}" dt="2018-04-24T22:02:51.510" v="70" actId="478"/>
          <ac:spMkLst>
            <pc:docMk/>
            <pc:sldMk cId="1569887037" sldId="271"/>
            <ac:spMk id="3" creationId="{00000000-0000-0000-0000-000000000000}"/>
          </ac:spMkLst>
        </pc:spChg>
        <pc:spChg chg="add del">
          <ac:chgData name="Lizda Samayoa" userId="7c1a7ced-d434-4f20-b338-51f76ded3729" providerId="ADAL" clId="{45F5A776-D609-4A19-B9FF-72337382542B}" dt="2018-04-24T22:02:51.103" v="69"/>
          <ac:spMkLst>
            <pc:docMk/>
            <pc:sldMk cId="1569887037" sldId="271"/>
            <ac:spMk id="5" creationId="{7B4CDA42-6E7E-41AA-83A4-A751223B62C5}"/>
          </ac:spMkLst>
        </pc:spChg>
        <pc:spChg chg="add">
          <ac:chgData name="Lizda Samayoa" userId="7c1a7ced-d434-4f20-b338-51f76ded3729" providerId="ADAL" clId="{45F5A776-D609-4A19-B9FF-72337382542B}" dt="2018-04-24T22:02:52.420" v="71"/>
          <ac:spMkLst>
            <pc:docMk/>
            <pc:sldMk cId="1569887037" sldId="271"/>
            <ac:spMk id="6" creationId="{3A3005C4-FC72-4597-8EF6-55C5CE8D6164}"/>
          </ac:spMkLst>
        </pc:spChg>
      </pc:sldChg>
      <pc:sldChg chg="addSp delSp modSp">
        <pc:chgData name="Lizda Samayoa" userId="7c1a7ced-d434-4f20-b338-51f76ded3729" providerId="ADAL" clId="{45F5A776-D609-4A19-B9FF-72337382542B}" dt="2018-04-24T22:03:05.223" v="77" actId="1035"/>
        <pc:sldMkLst>
          <pc:docMk/>
          <pc:sldMk cId="2114239694" sldId="272"/>
        </pc:sldMkLst>
        <pc:spChg chg="del">
          <ac:chgData name="Lizda Samayoa" userId="7c1a7ced-d434-4f20-b338-51f76ded3729" providerId="ADAL" clId="{45F5A776-D609-4A19-B9FF-72337382542B}" dt="2018-04-24T22:03:03.423" v="74" actId="478"/>
          <ac:spMkLst>
            <pc:docMk/>
            <pc:sldMk cId="2114239694" sldId="272"/>
            <ac:spMk id="5" creationId="{00000000-0000-0000-0000-000000000000}"/>
          </ac:spMkLst>
        </pc:spChg>
        <pc:spChg chg="add mod">
          <ac:chgData name="Lizda Samayoa" userId="7c1a7ced-d434-4f20-b338-51f76ded3729" providerId="ADAL" clId="{45F5A776-D609-4A19-B9FF-72337382542B}" dt="2018-04-24T22:03:05.223" v="77" actId="1035"/>
          <ac:spMkLst>
            <pc:docMk/>
            <pc:sldMk cId="2114239694" sldId="272"/>
            <ac:spMk id="6" creationId="{357E7C2E-5C90-468E-B414-0CFE2085F7CD}"/>
          </ac:spMkLst>
        </pc:spChg>
      </pc:sldChg>
      <pc:sldChg chg="addSp delSp">
        <pc:chgData name="Lizda Samayoa" userId="7c1a7ced-d434-4f20-b338-51f76ded3729" providerId="ADAL" clId="{45F5A776-D609-4A19-B9FF-72337382542B}" dt="2018-04-24T22:03:08.589" v="79"/>
        <pc:sldMkLst>
          <pc:docMk/>
          <pc:sldMk cId="437001691" sldId="273"/>
        </pc:sldMkLst>
        <pc:spChg chg="del">
          <ac:chgData name="Lizda Samayoa" userId="7c1a7ced-d434-4f20-b338-51f76ded3729" providerId="ADAL" clId="{45F5A776-D609-4A19-B9FF-72337382542B}" dt="2018-04-24T22:03:08.239" v="78" actId="478"/>
          <ac:spMkLst>
            <pc:docMk/>
            <pc:sldMk cId="437001691" sldId="273"/>
            <ac:spMk id="4" creationId="{00000000-0000-0000-0000-000000000000}"/>
          </ac:spMkLst>
        </pc:spChg>
        <pc:spChg chg="add">
          <ac:chgData name="Lizda Samayoa" userId="7c1a7ced-d434-4f20-b338-51f76ded3729" providerId="ADAL" clId="{45F5A776-D609-4A19-B9FF-72337382542B}" dt="2018-04-24T22:03:08.589" v="79"/>
          <ac:spMkLst>
            <pc:docMk/>
            <pc:sldMk cId="437001691" sldId="273"/>
            <ac:spMk id="6" creationId="{FDF38334-A6DC-4532-AE40-0E60B1E53D89}"/>
          </ac:spMkLst>
        </pc:spChg>
      </pc:sldChg>
      <pc:sldChg chg="addSp delSp">
        <pc:chgData name="Lizda Samayoa" userId="7c1a7ced-d434-4f20-b338-51f76ded3729" providerId="ADAL" clId="{45F5A776-D609-4A19-B9FF-72337382542B}" dt="2018-04-24T22:03:35.797" v="91"/>
        <pc:sldMkLst>
          <pc:docMk/>
          <pc:sldMk cId="1703895766" sldId="274"/>
        </pc:sldMkLst>
        <pc:spChg chg="del">
          <ac:chgData name="Lizda Samayoa" userId="7c1a7ced-d434-4f20-b338-51f76ded3729" providerId="ADAL" clId="{45F5A776-D609-4A19-B9FF-72337382542B}" dt="2018-04-24T22:03:35.503" v="90" actId="478"/>
          <ac:spMkLst>
            <pc:docMk/>
            <pc:sldMk cId="1703895766" sldId="274"/>
            <ac:spMk id="3" creationId="{00000000-0000-0000-0000-000000000000}"/>
          </ac:spMkLst>
        </pc:spChg>
        <pc:spChg chg="add">
          <ac:chgData name="Lizda Samayoa" userId="7c1a7ced-d434-4f20-b338-51f76ded3729" providerId="ADAL" clId="{45F5A776-D609-4A19-B9FF-72337382542B}" dt="2018-04-24T22:03:35.797" v="91"/>
          <ac:spMkLst>
            <pc:docMk/>
            <pc:sldMk cId="1703895766" sldId="274"/>
            <ac:spMk id="17" creationId="{E97021C4-9A79-4F35-963E-C296399AF5AB}"/>
          </ac:spMkLst>
        </pc:spChg>
      </pc:sldChg>
      <pc:sldChg chg="addSp delSp">
        <pc:chgData name="Lizda Samayoa" userId="7c1a7ced-d434-4f20-b338-51f76ded3729" providerId="ADAL" clId="{45F5A776-D609-4A19-B9FF-72337382542B}" dt="2018-04-24T22:03:12.260" v="81"/>
        <pc:sldMkLst>
          <pc:docMk/>
          <pc:sldMk cId="2744116074" sldId="275"/>
        </pc:sldMkLst>
        <pc:spChg chg="del">
          <ac:chgData name="Lizda Samayoa" userId="7c1a7ced-d434-4f20-b338-51f76ded3729" providerId="ADAL" clId="{45F5A776-D609-4A19-B9FF-72337382542B}" dt="2018-04-24T22:03:11.927" v="80" actId="478"/>
          <ac:spMkLst>
            <pc:docMk/>
            <pc:sldMk cId="2744116074" sldId="275"/>
            <ac:spMk id="2" creationId="{00000000-0000-0000-0000-000000000000}"/>
          </ac:spMkLst>
        </pc:spChg>
        <pc:spChg chg="add">
          <ac:chgData name="Lizda Samayoa" userId="7c1a7ced-d434-4f20-b338-51f76ded3729" providerId="ADAL" clId="{45F5A776-D609-4A19-B9FF-72337382542B}" dt="2018-04-24T22:03:12.260" v="81"/>
          <ac:spMkLst>
            <pc:docMk/>
            <pc:sldMk cId="2744116074" sldId="275"/>
            <ac:spMk id="5" creationId="{00AB7FA0-FE1F-4AF0-A809-77B5ABFD300A}"/>
          </ac:spMkLst>
        </pc:spChg>
      </pc:sldChg>
      <pc:sldChg chg="addSp delSp">
        <pc:chgData name="Lizda Samayoa" userId="7c1a7ced-d434-4f20-b338-51f76ded3729" providerId="ADAL" clId="{45F5A776-D609-4A19-B9FF-72337382542B}" dt="2018-04-24T22:03:24.357" v="85"/>
        <pc:sldMkLst>
          <pc:docMk/>
          <pc:sldMk cId="2283107635" sldId="276"/>
        </pc:sldMkLst>
        <pc:spChg chg="del">
          <ac:chgData name="Lizda Samayoa" userId="7c1a7ced-d434-4f20-b338-51f76ded3729" providerId="ADAL" clId="{45F5A776-D609-4A19-B9FF-72337382542B}" dt="2018-04-24T22:03:24.031" v="84" actId="478"/>
          <ac:spMkLst>
            <pc:docMk/>
            <pc:sldMk cId="2283107635" sldId="276"/>
            <ac:spMk id="3" creationId="{00000000-0000-0000-0000-000000000000}"/>
          </ac:spMkLst>
        </pc:spChg>
        <pc:spChg chg="add">
          <ac:chgData name="Lizda Samayoa" userId="7c1a7ced-d434-4f20-b338-51f76ded3729" providerId="ADAL" clId="{45F5A776-D609-4A19-B9FF-72337382542B}" dt="2018-04-24T22:03:24.357" v="85"/>
          <ac:spMkLst>
            <pc:docMk/>
            <pc:sldMk cId="2283107635" sldId="276"/>
            <ac:spMk id="6" creationId="{8AB4BBB0-88F1-4BAD-8B77-F8020106812E}"/>
          </ac:spMkLst>
        </pc:spChg>
      </pc:sldChg>
      <pc:sldChg chg="addSp delSp">
        <pc:chgData name="Lizda Samayoa" userId="7c1a7ced-d434-4f20-b338-51f76ded3729" providerId="ADAL" clId="{45F5A776-D609-4A19-B9FF-72337382542B}" dt="2018-04-24T22:03:48.061" v="97"/>
        <pc:sldMkLst>
          <pc:docMk/>
          <pc:sldMk cId="2395138641" sldId="277"/>
        </pc:sldMkLst>
        <pc:spChg chg="del">
          <ac:chgData name="Lizda Samayoa" userId="7c1a7ced-d434-4f20-b338-51f76ded3729" providerId="ADAL" clId="{45F5A776-D609-4A19-B9FF-72337382542B}" dt="2018-04-24T22:03:47.623" v="96" actId="478"/>
          <ac:spMkLst>
            <pc:docMk/>
            <pc:sldMk cId="2395138641" sldId="277"/>
            <ac:spMk id="3" creationId="{00000000-0000-0000-0000-000000000000}"/>
          </ac:spMkLst>
        </pc:spChg>
        <pc:spChg chg="add">
          <ac:chgData name="Lizda Samayoa" userId="7c1a7ced-d434-4f20-b338-51f76ded3729" providerId="ADAL" clId="{45F5A776-D609-4A19-B9FF-72337382542B}" dt="2018-04-24T22:03:48.061" v="97"/>
          <ac:spMkLst>
            <pc:docMk/>
            <pc:sldMk cId="2395138641" sldId="277"/>
            <ac:spMk id="6" creationId="{7F738B5B-6676-49E9-BC55-099ABCE3595E}"/>
          </ac:spMkLst>
        </pc:spChg>
      </pc:sldChg>
      <pc:sldChg chg="addSp delSp">
        <pc:chgData name="Lizda Samayoa" userId="7c1a7ced-d434-4f20-b338-51f76ded3729" providerId="ADAL" clId="{45F5A776-D609-4A19-B9FF-72337382542B}" dt="2018-04-24T22:03:39.125" v="93"/>
        <pc:sldMkLst>
          <pc:docMk/>
          <pc:sldMk cId="82922160" sldId="278"/>
        </pc:sldMkLst>
        <pc:spChg chg="del">
          <ac:chgData name="Lizda Samayoa" userId="7c1a7ced-d434-4f20-b338-51f76ded3729" providerId="ADAL" clId="{45F5A776-D609-4A19-B9FF-72337382542B}" dt="2018-04-24T22:03:38.847" v="92" actId="478"/>
          <ac:spMkLst>
            <pc:docMk/>
            <pc:sldMk cId="82922160" sldId="278"/>
            <ac:spMk id="3" creationId="{00000000-0000-0000-0000-000000000000}"/>
          </ac:spMkLst>
        </pc:spChg>
        <pc:spChg chg="add">
          <ac:chgData name="Lizda Samayoa" userId="7c1a7ced-d434-4f20-b338-51f76ded3729" providerId="ADAL" clId="{45F5A776-D609-4A19-B9FF-72337382542B}" dt="2018-04-24T22:03:39.125" v="93"/>
          <ac:spMkLst>
            <pc:docMk/>
            <pc:sldMk cId="82922160" sldId="278"/>
            <ac:spMk id="6" creationId="{3A33F5E5-228E-46CE-9AE6-EF6F13CBD9B0}"/>
          </ac:spMkLst>
        </pc:spChg>
      </pc:sldChg>
      <pc:sldChg chg="addSp delSp">
        <pc:chgData name="Lizda Samayoa" userId="7c1a7ced-d434-4f20-b338-51f76ded3729" providerId="ADAL" clId="{45F5A776-D609-4A19-B9FF-72337382542B}" dt="2018-04-24T22:03:43.060" v="95"/>
        <pc:sldMkLst>
          <pc:docMk/>
          <pc:sldMk cId="3361096339" sldId="279"/>
        </pc:sldMkLst>
        <pc:spChg chg="del">
          <ac:chgData name="Lizda Samayoa" userId="7c1a7ced-d434-4f20-b338-51f76ded3729" providerId="ADAL" clId="{45F5A776-D609-4A19-B9FF-72337382542B}" dt="2018-04-24T22:03:41.823" v="94" actId="478"/>
          <ac:spMkLst>
            <pc:docMk/>
            <pc:sldMk cId="3361096339" sldId="279"/>
            <ac:spMk id="3" creationId="{00000000-0000-0000-0000-000000000000}"/>
          </ac:spMkLst>
        </pc:spChg>
        <pc:spChg chg="add">
          <ac:chgData name="Lizda Samayoa" userId="7c1a7ced-d434-4f20-b338-51f76ded3729" providerId="ADAL" clId="{45F5A776-D609-4A19-B9FF-72337382542B}" dt="2018-04-24T22:03:43.060" v="95"/>
          <ac:spMkLst>
            <pc:docMk/>
            <pc:sldMk cId="3361096339" sldId="279"/>
            <ac:spMk id="6" creationId="{479B9282-FB72-40E1-8DBA-533D2E97BFD5}"/>
          </ac:spMkLst>
        </pc:spChg>
      </pc:sldChg>
      <pc:sldChg chg="addSp delSp">
        <pc:chgData name="Lizda Samayoa" userId="7c1a7ced-d434-4f20-b338-51f76ded3729" providerId="ADAL" clId="{45F5A776-D609-4A19-B9FF-72337382542B}" dt="2018-04-24T22:03:51.509" v="99"/>
        <pc:sldMkLst>
          <pc:docMk/>
          <pc:sldMk cId="2530919646" sldId="280"/>
        </pc:sldMkLst>
        <pc:spChg chg="del">
          <ac:chgData name="Lizda Samayoa" userId="7c1a7ced-d434-4f20-b338-51f76ded3729" providerId="ADAL" clId="{45F5A776-D609-4A19-B9FF-72337382542B}" dt="2018-04-24T22:03:51.111" v="98" actId="478"/>
          <ac:spMkLst>
            <pc:docMk/>
            <pc:sldMk cId="2530919646" sldId="280"/>
            <ac:spMk id="3" creationId="{00000000-0000-0000-0000-000000000000}"/>
          </ac:spMkLst>
        </pc:spChg>
        <pc:spChg chg="add">
          <ac:chgData name="Lizda Samayoa" userId="7c1a7ced-d434-4f20-b338-51f76ded3729" providerId="ADAL" clId="{45F5A776-D609-4A19-B9FF-72337382542B}" dt="2018-04-24T22:03:51.509" v="99"/>
          <ac:spMkLst>
            <pc:docMk/>
            <pc:sldMk cId="2530919646" sldId="280"/>
            <ac:spMk id="6" creationId="{D306E3F1-3464-4A88-9992-9B5D5FBB4C8B}"/>
          </ac:spMkLst>
        </pc:spChg>
      </pc:sldChg>
      <pc:sldChg chg="addSp delSp">
        <pc:chgData name="Lizda Samayoa" userId="7c1a7ced-d434-4f20-b338-51f76ded3729" providerId="ADAL" clId="{45F5A776-D609-4A19-B9FF-72337382542B}" dt="2018-04-24T22:03:55.772" v="101"/>
        <pc:sldMkLst>
          <pc:docMk/>
          <pc:sldMk cId="1486425105" sldId="281"/>
        </pc:sldMkLst>
        <pc:spChg chg="del">
          <ac:chgData name="Lizda Samayoa" userId="7c1a7ced-d434-4f20-b338-51f76ded3729" providerId="ADAL" clId="{45F5A776-D609-4A19-B9FF-72337382542B}" dt="2018-04-24T22:03:55.423" v="100" actId="478"/>
          <ac:spMkLst>
            <pc:docMk/>
            <pc:sldMk cId="1486425105" sldId="281"/>
            <ac:spMk id="4" creationId="{00000000-0000-0000-0000-000000000000}"/>
          </ac:spMkLst>
        </pc:spChg>
        <pc:spChg chg="add">
          <ac:chgData name="Lizda Samayoa" userId="7c1a7ced-d434-4f20-b338-51f76ded3729" providerId="ADAL" clId="{45F5A776-D609-4A19-B9FF-72337382542B}" dt="2018-04-24T22:03:55.772" v="101"/>
          <ac:spMkLst>
            <pc:docMk/>
            <pc:sldMk cId="1486425105" sldId="281"/>
            <ac:spMk id="5" creationId="{38B06EF8-CF9C-4791-A3C3-FDDC2851E0D4}"/>
          </ac:spMkLst>
        </pc:spChg>
      </pc:sldChg>
      <pc:sldChg chg="addSp delSp">
        <pc:chgData name="Lizda Samayoa" userId="7c1a7ced-d434-4f20-b338-51f76ded3729" providerId="ADAL" clId="{45F5A776-D609-4A19-B9FF-72337382542B}" dt="2018-04-24T22:04:43.365" v="110"/>
        <pc:sldMkLst>
          <pc:docMk/>
          <pc:sldMk cId="3684902411" sldId="282"/>
        </pc:sldMkLst>
        <pc:spChg chg="del">
          <ac:chgData name="Lizda Samayoa" userId="7c1a7ced-d434-4f20-b338-51f76ded3729" providerId="ADAL" clId="{45F5A776-D609-4A19-B9FF-72337382542B}" dt="2018-04-24T22:04:19.751" v="107" actId="478"/>
          <ac:spMkLst>
            <pc:docMk/>
            <pc:sldMk cId="3684902411" sldId="282"/>
            <ac:spMk id="3" creationId="{00000000-0000-0000-0000-000000000000}"/>
          </ac:spMkLst>
        </pc:spChg>
        <pc:spChg chg="add">
          <ac:chgData name="Lizda Samayoa" userId="7c1a7ced-d434-4f20-b338-51f76ded3729" providerId="ADAL" clId="{45F5A776-D609-4A19-B9FF-72337382542B}" dt="2018-04-24T22:04:20.189" v="108"/>
          <ac:spMkLst>
            <pc:docMk/>
            <pc:sldMk cId="3684902411" sldId="282"/>
            <ac:spMk id="7" creationId="{45D92035-F585-4171-89DA-3185020F0193}"/>
          </ac:spMkLst>
        </pc:spChg>
        <pc:spChg chg="add">
          <ac:chgData name="Lizda Samayoa" userId="7c1a7ced-d434-4f20-b338-51f76ded3729" providerId="ADAL" clId="{45F5A776-D609-4A19-B9FF-72337382542B}" dt="2018-04-24T22:04:43.365" v="110"/>
          <ac:spMkLst>
            <pc:docMk/>
            <pc:sldMk cId="3684902411" sldId="282"/>
            <ac:spMk id="10" creationId="{F3922B2A-905A-43E6-AF5A-EE3BD1C1FFCC}"/>
          </ac:spMkLst>
        </pc:spChg>
        <pc:picChg chg="del">
          <ac:chgData name="Lizda Samayoa" userId="7c1a7ced-d434-4f20-b338-51f76ded3729" providerId="ADAL" clId="{45F5A776-D609-4A19-B9FF-72337382542B}" dt="2018-04-24T22:04:42.839" v="109" actId="478"/>
          <ac:picMkLst>
            <pc:docMk/>
            <pc:sldMk cId="3684902411" sldId="282"/>
            <ac:picMk id="8"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1" creationId="{1F580B06-B208-47EA-B9F0-C470DE3C00A6}"/>
          </ac:picMkLst>
        </pc:picChg>
        <pc:picChg chg="del">
          <ac:chgData name="Lizda Samayoa" userId="7c1a7ced-d434-4f20-b338-51f76ded3729" providerId="ADAL" clId="{45F5A776-D609-4A19-B9FF-72337382542B}" dt="2018-04-24T22:04:42.839" v="109" actId="478"/>
          <ac:picMkLst>
            <pc:docMk/>
            <pc:sldMk cId="3684902411" sldId="282"/>
            <ac:picMk id="12" creationId="{00000000-0000-0000-0000-000000000000}"/>
          </ac:picMkLst>
        </pc:picChg>
        <pc:picChg chg="add">
          <ac:chgData name="Lizda Samayoa" userId="7c1a7ced-d434-4f20-b338-51f76ded3729" providerId="ADAL" clId="{45F5A776-D609-4A19-B9FF-72337382542B}" dt="2018-04-24T22:04:43.365" v="110"/>
          <ac:picMkLst>
            <pc:docMk/>
            <pc:sldMk cId="3684902411" sldId="282"/>
            <ac:picMk id="13" creationId="{652895AD-E381-4AD7-AE48-BCAA87450448}"/>
          </ac:picMkLst>
        </pc:picChg>
      </pc:sldChg>
      <pc:sldChg chg="addSp delSp">
        <pc:chgData name="Lizda Samayoa" userId="7c1a7ced-d434-4f20-b338-51f76ded3729" providerId="ADAL" clId="{45F5A776-D609-4A19-B9FF-72337382542B}" dt="2018-04-24T22:04:15.460" v="106"/>
        <pc:sldMkLst>
          <pc:docMk/>
          <pc:sldMk cId="2898579588" sldId="283"/>
        </pc:sldMkLst>
        <pc:spChg chg="del">
          <ac:chgData name="Lizda Samayoa" userId="7c1a7ced-d434-4f20-b338-51f76ded3729" providerId="ADAL" clId="{45F5A776-D609-4A19-B9FF-72337382542B}" dt="2018-04-24T22:04:15.183" v="105" actId="478"/>
          <ac:spMkLst>
            <pc:docMk/>
            <pc:sldMk cId="2898579588" sldId="283"/>
            <ac:spMk id="7" creationId="{00000000-0000-0000-0000-000000000000}"/>
          </ac:spMkLst>
        </pc:spChg>
        <pc:spChg chg="add">
          <ac:chgData name="Lizda Samayoa" userId="7c1a7ced-d434-4f20-b338-51f76ded3729" providerId="ADAL" clId="{45F5A776-D609-4A19-B9FF-72337382542B}" dt="2018-04-24T22:04:15.460" v="106"/>
          <ac:spMkLst>
            <pc:docMk/>
            <pc:sldMk cId="2898579588" sldId="283"/>
            <ac:spMk id="11" creationId="{9DC668FD-1EC7-412E-8F92-4C66EF318DBE}"/>
          </ac:spMkLst>
        </pc:spChg>
      </pc:sldChg>
      <pc:sldChg chg="addSp delSp modSp">
        <pc:chgData name="Lizda Samayoa" userId="7c1a7ced-d434-4f20-b338-51f76ded3729" providerId="ADAL" clId="{45F5A776-D609-4A19-B9FF-72337382542B}" dt="2018-04-24T22:04:11.559" v="104" actId="207"/>
        <pc:sldMkLst>
          <pc:docMk/>
          <pc:sldMk cId="2525579141" sldId="284"/>
        </pc:sldMkLst>
        <pc:spChg chg="del">
          <ac:chgData name="Lizda Samayoa" userId="7c1a7ced-d434-4f20-b338-51f76ded3729" providerId="ADAL" clId="{45F5A776-D609-4A19-B9FF-72337382542B}" dt="2018-04-24T22:04:04.687" v="102" actId="478"/>
          <ac:spMkLst>
            <pc:docMk/>
            <pc:sldMk cId="2525579141" sldId="284"/>
            <ac:spMk id="3" creationId="{00000000-0000-0000-0000-000000000000}"/>
          </ac:spMkLst>
        </pc:spChg>
        <pc:spChg chg="add mod">
          <ac:chgData name="Lizda Samayoa" userId="7c1a7ced-d434-4f20-b338-51f76ded3729" providerId="ADAL" clId="{45F5A776-D609-4A19-B9FF-72337382542B}" dt="2018-04-24T22:04:11.559" v="104" actId="207"/>
          <ac:spMkLst>
            <pc:docMk/>
            <pc:sldMk cId="2525579141" sldId="284"/>
            <ac:spMk id="5" creationId="{79E27CC1-5703-40CA-9E45-291C69EDA9C1}"/>
          </ac:spMkLst>
        </pc:spChg>
      </pc:sldChg>
      <pc:sldChg chg="addSp delSp">
        <pc:chgData name="Lizda Samayoa" userId="7c1a7ced-d434-4f20-b338-51f76ded3729" providerId="ADAL" clId="{45F5A776-D609-4A19-B9FF-72337382542B}" dt="2018-04-24T22:03:28.046" v="87"/>
        <pc:sldMkLst>
          <pc:docMk/>
          <pc:sldMk cId="884573372" sldId="285"/>
        </pc:sldMkLst>
        <pc:spChg chg="del">
          <ac:chgData name="Lizda Samayoa" userId="7c1a7ced-d434-4f20-b338-51f76ded3729" providerId="ADAL" clId="{45F5A776-D609-4A19-B9FF-72337382542B}" dt="2018-04-24T22:03:27.727" v="86" actId="478"/>
          <ac:spMkLst>
            <pc:docMk/>
            <pc:sldMk cId="884573372" sldId="285"/>
            <ac:spMk id="3" creationId="{00000000-0000-0000-0000-000000000000}"/>
          </ac:spMkLst>
        </pc:spChg>
        <pc:spChg chg="add">
          <ac:chgData name="Lizda Samayoa" userId="7c1a7ced-d434-4f20-b338-51f76ded3729" providerId="ADAL" clId="{45F5A776-D609-4A19-B9FF-72337382542B}" dt="2018-04-24T22:03:28.046" v="87"/>
          <ac:spMkLst>
            <pc:docMk/>
            <pc:sldMk cId="884573372" sldId="285"/>
            <ac:spMk id="13" creationId="{EC72F611-B7C6-4AA8-A60F-B42DF1F5218B}"/>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11-04T10:40:45.553"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dirty="0"/>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dirty="0"/>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University of Calgary is a global intellectual hub located in Canada’s most enterprising city. In our </a:t>
            </a:r>
          </a:p>
          <a:p>
            <a:r>
              <a:rPr lang="en-US" sz="1200" kern="1200" dirty="0" smtClean="0">
                <a:solidFill>
                  <a:schemeClr val="tx1"/>
                </a:solidFill>
                <a:effectLst/>
                <a:latin typeface="+mn-lt"/>
                <a:ea typeface="+mn-ea"/>
                <a:cs typeface="+mn-cs"/>
              </a:rPr>
              <a:t>spirited</a:t>
            </a:r>
          </a:p>
          <a:p>
            <a:r>
              <a:rPr lang="en-US" sz="1200" kern="1200" dirty="0" smtClean="0">
                <a:solidFill>
                  <a:schemeClr val="tx1"/>
                </a:solidFill>
                <a:effectLst/>
                <a:latin typeface="+mn-lt"/>
                <a:ea typeface="+mn-ea"/>
                <a:cs typeface="+mn-cs"/>
              </a:rPr>
              <a:t>, high</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quality learning environment, students thrive in </a:t>
            </a:r>
          </a:p>
          <a:p>
            <a:r>
              <a:rPr lang="en-US" sz="1200" kern="1200" dirty="0" smtClean="0">
                <a:solidFill>
                  <a:schemeClr val="tx1"/>
                </a:solidFill>
                <a:effectLst/>
                <a:latin typeface="+mn-lt"/>
                <a:ea typeface="+mn-ea"/>
                <a:cs typeface="+mn-cs"/>
              </a:rPr>
              <a:t>programs made rich by research, hands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on experiences and </a:t>
            </a:r>
          </a:p>
          <a:p>
            <a:r>
              <a:rPr lang="en-US" sz="1200" kern="1200" dirty="0" smtClean="0">
                <a:solidFill>
                  <a:schemeClr val="tx1"/>
                </a:solidFill>
                <a:effectLst/>
                <a:latin typeface="+mn-lt"/>
                <a:ea typeface="+mn-ea"/>
                <a:cs typeface="+mn-cs"/>
              </a:rPr>
              <a:t>entrepreneurial thinking. Our strategy drives us to be recognized as one of Canada’s top five research universities, </a:t>
            </a:r>
          </a:p>
          <a:p>
            <a:r>
              <a:rPr lang="en-US" sz="1200" kern="1200" dirty="0" smtClean="0">
                <a:solidFill>
                  <a:schemeClr val="tx1"/>
                </a:solidFill>
                <a:effectLst/>
                <a:latin typeface="+mn-lt"/>
                <a:ea typeface="+mn-ea"/>
                <a:cs typeface="+mn-cs"/>
              </a:rPr>
              <a:t>engaging the communities we both serve and lead. This strategy is called</a:t>
            </a:r>
          </a:p>
          <a:p>
            <a:r>
              <a:rPr lang="en-US" sz="1200" kern="1200" dirty="0" smtClean="0">
                <a:solidFill>
                  <a:schemeClr val="tx1"/>
                </a:solidFill>
                <a:effectLst/>
                <a:latin typeface="+mn-lt"/>
                <a:ea typeface="+mn-ea"/>
                <a:cs typeface="+mn-cs"/>
              </a:rPr>
              <a:t>Eyes High</a:t>
            </a:r>
          </a:p>
          <a:p>
            <a:r>
              <a:rPr lang="en-US" sz="1200" kern="1200" dirty="0" smtClean="0">
                <a:solidFill>
                  <a:schemeClr val="tx1"/>
                </a:solidFill>
                <a:effectLst/>
                <a:latin typeface="+mn-lt"/>
                <a:ea typeface="+mn-ea"/>
                <a:cs typeface="+mn-cs"/>
              </a:rPr>
              <a:t>, inspired by the university's Gaelic </a:t>
            </a:r>
          </a:p>
          <a:p>
            <a:r>
              <a:rPr lang="en-US" sz="1200" kern="1200" dirty="0" smtClean="0">
                <a:solidFill>
                  <a:schemeClr val="tx1"/>
                </a:solidFill>
                <a:effectLst/>
                <a:latin typeface="+mn-lt"/>
                <a:ea typeface="+mn-ea"/>
                <a:cs typeface="+mn-cs"/>
              </a:rPr>
              <a:t>motto, which translates </a:t>
            </a:r>
          </a:p>
          <a:p>
            <a:r>
              <a:rPr lang="en-US" sz="1200" kern="1200" dirty="0" smtClean="0">
                <a:solidFill>
                  <a:schemeClr val="tx1"/>
                </a:solidFill>
                <a:effectLst/>
                <a:latin typeface="+mn-lt"/>
                <a:ea typeface="+mn-ea"/>
                <a:cs typeface="+mn-cs"/>
              </a:rPr>
              <a:t>as</a:t>
            </a:r>
          </a:p>
          <a:p>
            <a:r>
              <a:rPr lang="en-US" sz="1200" kern="1200" dirty="0" smtClean="0">
                <a:solidFill>
                  <a:schemeClr val="tx1"/>
                </a:solidFill>
                <a:effectLst/>
                <a:latin typeface="+mn-lt"/>
                <a:ea typeface="+mn-ea"/>
                <a:cs typeface="+mn-cs"/>
              </a:rPr>
              <a:t>'I will lift up my eyes.' For more information, visit</a:t>
            </a:r>
          </a:p>
          <a:p>
            <a:r>
              <a:rPr lang="en-US" sz="1200" kern="1200" dirty="0" smtClean="0">
                <a:solidFill>
                  <a:schemeClr val="tx1"/>
                </a:solidFill>
                <a:effectLst/>
                <a:latin typeface="+mn-lt"/>
                <a:ea typeface="+mn-ea"/>
                <a:cs typeface="+mn-cs"/>
              </a:rPr>
              <a:t>ucalgary.ca/eyeshigh</a:t>
            </a:r>
          </a:p>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dirty="0"/>
          </a:p>
        </p:txBody>
      </p:sp>
    </p:spTree>
    <p:extLst>
      <p:ext uri="{BB962C8B-B14F-4D97-AF65-F5344CB8AC3E}">
        <p14:creationId xmlns:p14="http://schemas.microsoft.com/office/powerpoint/2010/main" val="353480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University of Calgary has to date managed authentication and single sign on via an integration with a local implementation of Central Authentication Service. As that implementation nears its end of life, and, this presentation will review the work done to add SAML/ADFS integration to the mix, including accommodations for multifactor authentication.</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Since the University of Calgary’s original PeopleSoft implementation, the bulk of user authentication has been handled via a local version of Central Authentication Service (CAS). The CAS sign on page has allowed users, from a single location, to authenticate by their IT account, their “eID” ( a light weight applicant account), or using their RSA SecurID token. A brief review of this implementation will kick off the presentation.</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The University of Calgary continues to add web based services for Staff and Students, such as Office 365. At the same time, the CAS service nears its end of life, pushing the need to implement a parallel option for SAML/ADFS based authentication.</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This presentation will review</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The original design for the CAS authentication</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How two-factor/multi-factor has been used for PeopleSoft systems at the University of Calgary</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How the above two points influence the design for adding SAML/ADFS authentication</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The high-level design and configuration for SAML integration</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Custom configuration and development added to the PeopleSoft systems</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Considerations for single sign out</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Testing plans and other validations</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Go-live considerations, and hopefully by then, a live demo</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dirty="0"/>
          </a:p>
        </p:txBody>
      </p:sp>
    </p:spTree>
    <p:extLst>
      <p:ext uri="{BB962C8B-B14F-4D97-AF65-F5344CB8AC3E}">
        <p14:creationId xmlns:p14="http://schemas.microsoft.com/office/powerpoint/2010/main" val="122583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How the above two points influence the design for adding SAML/ADFS authentication</a:t>
            </a:r>
            <a:endParaRPr lang="en-US" dirty="0" smtClean="0"/>
          </a:p>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dirty="0"/>
          </a:p>
        </p:txBody>
      </p:sp>
    </p:spTree>
    <p:extLst>
      <p:ext uri="{BB962C8B-B14F-4D97-AF65-F5344CB8AC3E}">
        <p14:creationId xmlns:p14="http://schemas.microsoft.com/office/powerpoint/2010/main" val="315567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was important that at each</a:t>
            </a:r>
            <a:r>
              <a:rPr lang="en-CA" baseline="0" dirty="0" smtClean="0"/>
              <a:t> phase, we tried to ensure the least amount of human intervention was needed, and end to end steps were thoroughly documented and followed.</a:t>
            </a:r>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26</a:t>
            </a:fld>
            <a:endParaRPr lang="en-US" dirty="0"/>
          </a:p>
        </p:txBody>
      </p:sp>
    </p:spTree>
    <p:extLst>
      <p:ext uri="{BB962C8B-B14F-4D97-AF65-F5344CB8AC3E}">
        <p14:creationId xmlns:p14="http://schemas.microsoft.com/office/powerpoint/2010/main" val="203989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27</a:t>
            </a:fld>
            <a:endParaRPr lang="en-US" dirty="0"/>
          </a:p>
        </p:txBody>
      </p:sp>
    </p:spTree>
    <p:extLst>
      <p:ext uri="{BB962C8B-B14F-4D97-AF65-F5344CB8AC3E}">
        <p14:creationId xmlns:p14="http://schemas.microsoft.com/office/powerpoint/2010/main" val="10281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28</a:t>
            </a:fld>
            <a:endParaRPr lang="en-US" dirty="0"/>
          </a:p>
        </p:txBody>
      </p:sp>
    </p:spTree>
    <p:extLst>
      <p:ext uri="{BB962C8B-B14F-4D97-AF65-F5344CB8AC3E}">
        <p14:creationId xmlns:p14="http://schemas.microsoft.com/office/powerpoint/2010/main" val="381415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29</a:t>
            </a:fld>
            <a:endParaRPr lang="en-US" dirty="0"/>
          </a:p>
        </p:txBody>
      </p:sp>
    </p:spTree>
    <p:extLst>
      <p:ext uri="{BB962C8B-B14F-4D97-AF65-F5344CB8AC3E}">
        <p14:creationId xmlns:p14="http://schemas.microsoft.com/office/powerpoint/2010/main" val="75365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30</a:t>
            </a:fld>
            <a:endParaRPr lang="en-US" dirty="0"/>
          </a:p>
        </p:txBody>
      </p:sp>
    </p:spTree>
    <p:extLst>
      <p:ext uri="{BB962C8B-B14F-4D97-AF65-F5344CB8AC3E}">
        <p14:creationId xmlns:p14="http://schemas.microsoft.com/office/powerpoint/2010/main" val="418709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31</a:t>
            </a:fld>
            <a:endParaRPr lang="en-US" dirty="0"/>
          </a:p>
        </p:txBody>
      </p:sp>
    </p:spTree>
    <p:extLst>
      <p:ext uri="{BB962C8B-B14F-4D97-AF65-F5344CB8AC3E}">
        <p14:creationId xmlns:p14="http://schemas.microsoft.com/office/powerpoint/2010/main" val="37849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11/9/2018</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11/9/2018</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11/9/2018</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11/9/2018</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11/9/2018</a:t>
            </a:fld>
            <a:endParaRPr lang="en-US" dirty="0"/>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11/9/2018</a:t>
            </a:fld>
            <a:endParaRPr lang="en-US" dirty="0"/>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11/9/2018</a:t>
            </a:fld>
            <a:endParaRPr lang="en-US" dirty="0"/>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11/9/2018</a:t>
            </a:fld>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11/9/2018</a:t>
            </a:fld>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11/9/2018</a:t>
            </a:fld>
            <a:endParaRPr lang="en-US" dirty="0"/>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11/9/2018</a:t>
            </a:fld>
            <a:endParaRPr lang="en-US" dirty="0"/>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11/9/2018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CA" dirty="0"/>
              <a:t>PeopleSoft Single Sign </a:t>
            </a:r>
            <a:r>
              <a:rPr lang="en-CA" dirty="0" smtClean="0"/>
              <a:t>On</a:t>
            </a:r>
            <a:br>
              <a:rPr lang="en-CA" dirty="0" smtClean="0"/>
            </a:br>
            <a:r>
              <a:rPr lang="en-US" sz="1600" dirty="0"/>
              <a:t>moving from CAS to ADFS/SAML at the University of Calgary</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6040</a:t>
            </a:r>
            <a:endParaRPr lang="en-US" dirty="0"/>
          </a:p>
          <a:p>
            <a:r>
              <a:rPr lang="en-CA" dirty="0" smtClean="0"/>
              <a:t>November </a:t>
            </a:r>
            <a:r>
              <a:rPr lang="en-CA" dirty="0"/>
              <a:t>14, </a:t>
            </a:r>
            <a:r>
              <a:rPr lang="en-CA" dirty="0" smtClean="0"/>
              <a:t>2018</a:t>
            </a:r>
            <a:endParaRPr lang="en-US" dirty="0"/>
          </a:p>
        </p:txBody>
      </p:sp>
      <p:sp>
        <p:nvSpPr>
          <p:cNvPr id="3" name="Footer Placeholder 2"/>
          <p:cNvSpPr>
            <a:spLocks noGrp="1"/>
          </p:cNvSpPr>
          <p:nvPr>
            <p:ph type="ftr" sz="quarter" idx="11"/>
          </p:nvPr>
        </p:nvSpPr>
        <p:spPr/>
        <p:txBody>
          <a:bodyPr/>
          <a:lstStyle/>
          <a:p>
            <a:r>
              <a:rPr lang="en-US" dirty="0"/>
              <a:t>Canada Alliance   12-14 November 2018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8" name="Picture 7">
            <a:extLst>
              <a:ext uri="{FF2B5EF4-FFF2-40B4-BE49-F238E27FC236}">
                <a16:creationId xmlns:a16="http://schemas.microsoft.com/office/drawing/2014/main" id="{8CDBDDFF-E76E-4941-B95C-C4D37E832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Evolving Identity </a:t>
            </a:r>
            <a:r>
              <a:rPr lang="en-US" dirty="0" smtClean="0"/>
              <a:t>Landscape</a:t>
            </a:r>
            <a:endParaRPr lang="en-US" dirty="0"/>
          </a:p>
        </p:txBody>
      </p:sp>
      <p:sp>
        <p:nvSpPr>
          <p:cNvPr id="3" name="Subtitle 2"/>
          <p:cNvSpPr>
            <a:spLocks noGrp="1"/>
          </p:cNvSpPr>
          <p:nvPr>
            <p:ph type="subTitle" idx="1"/>
          </p:nvPr>
        </p:nvSpPr>
        <p:spPr/>
        <p:txBody>
          <a:bodyPr/>
          <a:lstStyle/>
          <a:p>
            <a:r>
              <a:rPr lang="en-US" dirty="0"/>
              <a:t>Why it needs to </a:t>
            </a:r>
            <a:r>
              <a:rPr lang="en-US" dirty="0" smtClean="0"/>
              <a:t>change</a:t>
            </a:r>
            <a:endParaRPr lang="en-US"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p:txBody>
          <a:bodyPr/>
          <a:lstStyle/>
          <a:p>
            <a:r>
              <a:rPr lang="en-US" dirty="0"/>
              <a:t>Canada Alliance   12-14 November 2018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44284" cy="4562856"/>
          </a:xfrm>
          <a:prstGeom prst="rect">
            <a:avLst/>
          </a:prstGeom>
        </p:spPr>
      </p:pic>
    </p:spTree>
    <p:extLst>
      <p:ext uri="{BB962C8B-B14F-4D97-AF65-F5344CB8AC3E}">
        <p14:creationId xmlns:p14="http://schemas.microsoft.com/office/powerpoint/2010/main" val="121664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changing?</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2625" y="2384425"/>
            <a:ext cx="3565525" cy="2377016"/>
          </a:xfrm>
        </p:spPr>
      </p:pic>
      <p:sp>
        <p:nvSpPr>
          <p:cNvPr id="3" name="Content Placeholder 2"/>
          <p:cNvSpPr>
            <a:spLocks noGrp="1"/>
          </p:cNvSpPr>
          <p:nvPr>
            <p:ph sz="half" idx="1"/>
          </p:nvPr>
        </p:nvSpPr>
        <p:spPr/>
        <p:txBody>
          <a:bodyPr>
            <a:noAutofit/>
          </a:bodyPr>
          <a:lstStyle/>
          <a:p>
            <a:pPr>
              <a:buFont typeface="Arial" panose="020B0604020202020204" pitchFamily="34" charset="0"/>
              <a:buChar char="•"/>
            </a:pPr>
            <a:r>
              <a:rPr lang="en-US" sz="2400" dirty="0" smtClean="0"/>
              <a:t>CAS </a:t>
            </a:r>
            <a:r>
              <a:rPr lang="en-US" sz="2400" dirty="0"/>
              <a:t>installation is aging</a:t>
            </a:r>
          </a:p>
          <a:p>
            <a:pPr>
              <a:buFont typeface="Arial" panose="020B0604020202020204" pitchFamily="34" charset="0"/>
              <a:buChar char="•"/>
            </a:pPr>
            <a:r>
              <a:rPr lang="en-US" sz="2400" dirty="0" smtClean="0"/>
              <a:t>“Everyone” has Office 365</a:t>
            </a:r>
          </a:p>
          <a:p>
            <a:pPr lvl="1">
              <a:buFont typeface="Arial" panose="020B0604020202020204" pitchFamily="34" charset="0"/>
              <a:buChar char="•"/>
            </a:pPr>
            <a:r>
              <a:rPr lang="en-US" sz="1800" dirty="0" smtClean="0"/>
              <a:t>And Active </a:t>
            </a:r>
            <a:r>
              <a:rPr lang="en-US" sz="1800" dirty="0"/>
              <a:t>Directory </a:t>
            </a:r>
            <a:r>
              <a:rPr lang="en-US" sz="1800" dirty="0" smtClean="0"/>
              <a:t>Accounts!</a:t>
            </a:r>
            <a:endParaRPr lang="en-US" sz="1800" dirty="0"/>
          </a:p>
          <a:p>
            <a:pPr>
              <a:buFont typeface="Arial" panose="020B0604020202020204" pitchFamily="34" charset="0"/>
              <a:buChar char="•"/>
            </a:pPr>
            <a:r>
              <a:rPr lang="en-US" sz="2400" dirty="0" smtClean="0"/>
              <a:t>Institution moving away from CAS towards new standards</a:t>
            </a:r>
          </a:p>
          <a:p>
            <a:pPr lvl="1">
              <a:buFont typeface="Arial" panose="020B0604020202020204" pitchFamily="34" charset="0"/>
              <a:buChar char="•"/>
            </a:pPr>
            <a:r>
              <a:rPr lang="en-US" sz="1800" dirty="0" smtClean="0"/>
              <a:t>SAML </a:t>
            </a:r>
            <a:r>
              <a:rPr lang="en-US" sz="1800" dirty="0"/>
              <a:t>Standards </a:t>
            </a:r>
            <a:r>
              <a:rPr lang="en-US" sz="1800" dirty="0" smtClean="0"/>
              <a:t>are </a:t>
            </a:r>
            <a:r>
              <a:rPr lang="en-US" sz="1800" dirty="0" smtClean="0"/>
              <a:t>mature(</a:t>
            </a:r>
            <a:r>
              <a:rPr lang="en-US" sz="1800" dirty="0" smtClean="0"/>
              <a:t>ing</a:t>
            </a:r>
            <a:r>
              <a:rPr lang="en-US" sz="1800" dirty="0" smtClean="0"/>
              <a:t>)</a:t>
            </a:r>
            <a:endParaRPr lang="en-US" sz="1800" dirty="0"/>
          </a:p>
          <a:p>
            <a:pPr>
              <a:buFont typeface="Arial" panose="020B0604020202020204" pitchFamily="34" charset="0"/>
              <a:buChar char="•"/>
            </a:pPr>
            <a:r>
              <a:rPr lang="en-US" sz="2400" dirty="0"/>
              <a:t>ADFS - Vendor Supported IdP with built in </a:t>
            </a:r>
            <a:r>
              <a:rPr lang="en-US" sz="2400" dirty="0" smtClean="0"/>
              <a:t>MFA</a:t>
            </a:r>
          </a:p>
          <a:p>
            <a:pPr lvl="1">
              <a:buFont typeface="Arial" panose="020B0604020202020204" pitchFamily="34" charset="0"/>
              <a:buChar char="•"/>
            </a:pPr>
            <a:r>
              <a:rPr lang="en-US" sz="2000" dirty="0" smtClean="0"/>
              <a:t>Cost benefit over RSA?</a:t>
            </a:r>
            <a:endParaRPr lang="en-US" sz="2000"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58165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over CAS</a:t>
            </a:r>
            <a:endParaRPr lang="en-US" dirty="0"/>
          </a:p>
        </p:txBody>
      </p:sp>
      <p:sp>
        <p:nvSpPr>
          <p:cNvPr id="3" name="Content Placeholder 2"/>
          <p:cNvSpPr>
            <a:spLocks noGrp="1"/>
          </p:cNvSpPr>
          <p:nvPr>
            <p:ph idx="1"/>
          </p:nvPr>
        </p:nvSpPr>
        <p:spPr/>
        <p:txBody>
          <a:bodyPr>
            <a:normAutofit/>
          </a:bodyPr>
          <a:lstStyle/>
          <a:p>
            <a:pPr lvl="1"/>
            <a:r>
              <a:rPr lang="en-US" sz="2400" dirty="0"/>
              <a:t>Stock solution backed by Microsoft premiere support</a:t>
            </a:r>
          </a:p>
          <a:p>
            <a:pPr lvl="1"/>
            <a:r>
              <a:rPr lang="en-US" sz="2400" dirty="0"/>
              <a:t>Authentication </a:t>
            </a:r>
            <a:r>
              <a:rPr lang="en-US" sz="2400" dirty="0" smtClean="0"/>
              <a:t>against our modern </a:t>
            </a:r>
            <a:r>
              <a:rPr lang="en-US" sz="2400" dirty="0"/>
              <a:t>UC </a:t>
            </a:r>
            <a:r>
              <a:rPr lang="en-US" sz="2400" dirty="0" smtClean="0"/>
              <a:t>domain</a:t>
            </a:r>
          </a:p>
          <a:p>
            <a:pPr lvl="2"/>
            <a:r>
              <a:rPr lang="en-US" sz="2000" dirty="0" smtClean="0"/>
              <a:t>Possibly others down the road </a:t>
            </a:r>
            <a:endParaRPr lang="en-US" sz="2000" dirty="0"/>
          </a:p>
          <a:p>
            <a:pPr lvl="1"/>
            <a:r>
              <a:rPr lang="en-US" sz="2400" dirty="0" smtClean="0"/>
              <a:t>Azure </a:t>
            </a:r>
            <a:r>
              <a:rPr lang="en-US" sz="2400" dirty="0"/>
              <a:t>MFA, </a:t>
            </a:r>
            <a:r>
              <a:rPr lang="en-US" sz="2400" dirty="0" smtClean="0"/>
              <a:t>token-based </a:t>
            </a:r>
            <a:r>
              <a:rPr lang="en-US" sz="2400" dirty="0"/>
              <a:t>authentication with campus-wide license</a:t>
            </a:r>
          </a:p>
          <a:p>
            <a:pPr lvl="1"/>
            <a:r>
              <a:rPr lang="en-US" sz="2400" dirty="0"/>
              <a:t>Resilient application and proxy farm </a:t>
            </a:r>
            <a:endParaRPr lang="en-US" sz="2400" dirty="0" smtClean="0"/>
          </a:p>
          <a:p>
            <a:pPr lvl="2"/>
            <a:r>
              <a:rPr lang="en-US" sz="2000" dirty="0" smtClean="0"/>
              <a:t>Future </a:t>
            </a:r>
            <a:r>
              <a:rPr lang="en-US" sz="2000" dirty="0"/>
              <a:t>plans to extend </a:t>
            </a:r>
            <a:r>
              <a:rPr lang="en-US" sz="2000" dirty="0" smtClean="0"/>
              <a:t>to </a:t>
            </a:r>
            <a:r>
              <a:rPr lang="en-US" sz="2000" dirty="0"/>
              <a:t>cloud compute resources</a:t>
            </a:r>
          </a:p>
          <a:p>
            <a:pPr lvl="1"/>
            <a:r>
              <a:rPr lang="en-US" sz="2400" dirty="0"/>
              <a:t>3+ years of production use for Office </a:t>
            </a:r>
            <a:r>
              <a:rPr lang="en-US" sz="2400" dirty="0" smtClean="0"/>
              <a:t>365</a:t>
            </a:r>
          </a:p>
          <a:p>
            <a:pPr lvl="1"/>
            <a:r>
              <a:rPr lang="en-US" sz="2400" dirty="0" smtClean="0">
                <a:solidFill>
                  <a:schemeClr val="accent5"/>
                </a:solidFill>
              </a:rPr>
              <a:t>Drawback </a:t>
            </a:r>
            <a:r>
              <a:rPr lang="en-US" sz="2400" dirty="0" smtClean="0"/>
              <a:t>– until we’re “done”, we have two single-sign-on platforms</a:t>
            </a:r>
            <a:endParaRPr lang="en-US" sz="2400"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p:txBody>
          <a:bodyPr/>
          <a:lstStyle/>
          <a:p>
            <a:r>
              <a:rPr lang="en-US" dirty="0"/>
              <a:t>Canada Alliance   12-14 November 2018</a:t>
            </a:r>
          </a:p>
        </p:txBody>
      </p:sp>
    </p:spTree>
    <p:extLst>
      <p:ext uri="{BB962C8B-B14F-4D97-AF65-F5344CB8AC3E}">
        <p14:creationId xmlns:p14="http://schemas.microsoft.com/office/powerpoint/2010/main" val="387333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Adding </a:t>
            </a:r>
            <a:r>
              <a:rPr lang="en-US" dirty="0" smtClean="0"/>
              <a:t>SAML/ADFS</a:t>
            </a:r>
            <a:endParaRPr lang="en-US" dirty="0"/>
          </a:p>
        </p:txBody>
      </p:sp>
      <p:sp>
        <p:nvSpPr>
          <p:cNvPr id="8" name="Subtitle 7"/>
          <p:cNvSpPr>
            <a:spLocks noGrp="1"/>
          </p:cNvSpPr>
          <p:nvPr>
            <p:ph type="subTitle" idx="1"/>
          </p:nvPr>
        </p:nvSpPr>
        <p:spPr/>
        <p:txBody>
          <a:bodyPr/>
          <a:lstStyle/>
          <a:p>
            <a:endParaRPr lang="en-CA" dirty="0"/>
          </a:p>
        </p:txBody>
      </p:sp>
      <p:sp>
        <p:nvSpPr>
          <p:cNvPr id="5" name="Footer Placeholder 2">
            <a:extLst>
              <a:ext uri="{FF2B5EF4-FFF2-40B4-BE49-F238E27FC236}">
                <a16:creationId xmlns:a16="http://schemas.microsoft.com/office/drawing/2014/main" id="{CD0ED92C-E9A9-4CEB-8AC6-29FB9D279005}"/>
              </a:ext>
            </a:extLst>
          </p:cNvPr>
          <p:cNvSpPr>
            <a:spLocks noGrp="1"/>
          </p:cNvSpPr>
          <p:nvPr>
            <p:ph type="ftr" sz="quarter" idx="11"/>
          </p:nvPr>
        </p:nvSpPr>
        <p:spPr/>
        <p:txBody>
          <a:bodyPr/>
          <a:lstStyle/>
          <a:p>
            <a:r>
              <a:rPr lang="en-US" dirty="0"/>
              <a:t>Canada Alliance   12-14 November 2018</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4572000"/>
          </a:xfrm>
          <a:prstGeom prst="rect">
            <a:avLst/>
          </a:prstGeom>
        </p:spPr>
      </p:pic>
    </p:spTree>
    <p:extLst>
      <p:ext uri="{BB962C8B-B14F-4D97-AF65-F5344CB8AC3E}">
        <p14:creationId xmlns:p14="http://schemas.microsoft.com/office/powerpoint/2010/main" val="101196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ADFS / SAML signon – high </a:t>
            </a:r>
            <a:r>
              <a:rPr lang="en-US" dirty="0" smtClean="0"/>
              <a:t>Level</a:t>
            </a:r>
            <a:endParaRPr lang="en-US" dirty="0"/>
          </a:p>
        </p:txBody>
      </p:sp>
      <p:sp>
        <p:nvSpPr>
          <p:cNvPr id="4" name="Content Placeholder 3"/>
          <p:cNvSpPr>
            <a:spLocks noGrp="1"/>
          </p:cNvSpPr>
          <p:nvPr>
            <p:ph sz="half" idx="2"/>
          </p:nvPr>
        </p:nvSpPr>
        <p:spPr>
          <a:xfrm>
            <a:off x="5040889" y="1657350"/>
            <a:ext cx="3678391" cy="4652010"/>
          </a:xfrm>
        </p:spPr>
        <p:txBody>
          <a:bodyPr>
            <a:normAutofit/>
          </a:bodyPr>
          <a:lstStyle/>
          <a:p>
            <a:r>
              <a:rPr lang="en-US" sz="2400" dirty="0" smtClean="0"/>
              <a:t>Still 3 parties</a:t>
            </a:r>
          </a:p>
          <a:p>
            <a:pPr lvl="1">
              <a:buFont typeface="Arial" panose="020B0604020202020204" pitchFamily="34" charset="0"/>
              <a:buChar char="•"/>
            </a:pPr>
            <a:r>
              <a:rPr lang="en-US" sz="1800" dirty="0" smtClean="0">
                <a:solidFill>
                  <a:schemeClr val="accent5"/>
                </a:solidFill>
              </a:rPr>
              <a:t>Client Browser</a:t>
            </a:r>
            <a:r>
              <a:rPr lang="en-US" sz="1800" dirty="0" smtClean="0"/>
              <a:t> requests access to a </a:t>
            </a:r>
            <a:r>
              <a:rPr lang="en-US" sz="1800" i="1" dirty="0" smtClean="0">
                <a:solidFill>
                  <a:schemeClr val="accent2"/>
                </a:solidFill>
              </a:rPr>
              <a:t>Service Provider</a:t>
            </a:r>
          </a:p>
          <a:p>
            <a:pPr lvl="1">
              <a:buFont typeface="Arial" panose="020B0604020202020204" pitchFamily="34" charset="0"/>
              <a:buChar char="•"/>
            </a:pPr>
            <a:r>
              <a:rPr lang="en-US" sz="1800" dirty="0" smtClean="0"/>
              <a:t>PeopleSoft </a:t>
            </a:r>
            <a:r>
              <a:rPr lang="en-US" sz="1800" dirty="0"/>
              <a:t>is a </a:t>
            </a:r>
            <a:r>
              <a:rPr lang="en-US" sz="1800" i="1" dirty="0">
                <a:solidFill>
                  <a:schemeClr val="accent2"/>
                </a:solidFill>
              </a:rPr>
              <a:t>service </a:t>
            </a:r>
            <a:r>
              <a:rPr lang="en-US" sz="1800" i="1" dirty="0" smtClean="0">
                <a:solidFill>
                  <a:schemeClr val="accent2"/>
                </a:solidFill>
              </a:rPr>
              <a:t>provider, </a:t>
            </a:r>
            <a:r>
              <a:rPr lang="en-US" sz="1800" dirty="0" smtClean="0"/>
              <a:t>which (if necessary) re-directs to the </a:t>
            </a:r>
            <a:r>
              <a:rPr lang="en-US" sz="1800" i="1" dirty="0" smtClean="0">
                <a:solidFill>
                  <a:schemeClr val="accent2"/>
                </a:solidFill>
              </a:rPr>
              <a:t>Identity Provider</a:t>
            </a:r>
            <a:endParaRPr lang="en-US" sz="1800" i="1" dirty="0">
              <a:solidFill>
                <a:schemeClr val="accent2"/>
              </a:solidFill>
            </a:endParaRPr>
          </a:p>
          <a:p>
            <a:pPr lvl="1">
              <a:buFont typeface="Arial" panose="020B0604020202020204" pitchFamily="34" charset="0"/>
              <a:buChar char="•"/>
            </a:pPr>
            <a:r>
              <a:rPr lang="en-US" sz="1800" dirty="0"/>
              <a:t>ADFS is our </a:t>
            </a:r>
            <a:r>
              <a:rPr lang="en-US" sz="1800" i="1" dirty="0">
                <a:solidFill>
                  <a:schemeClr val="accent2"/>
                </a:solidFill>
              </a:rPr>
              <a:t>identity provider</a:t>
            </a:r>
          </a:p>
          <a:p>
            <a:pPr lvl="1">
              <a:buFont typeface="Arial" panose="020B0604020202020204" pitchFamily="34" charset="0"/>
              <a:buChar char="•"/>
            </a:pPr>
            <a:r>
              <a:rPr lang="en-US" sz="1800" dirty="0"/>
              <a:t>The </a:t>
            </a:r>
            <a:r>
              <a:rPr lang="en-US" sz="1800" dirty="0" smtClean="0"/>
              <a:t>IdP </a:t>
            </a:r>
            <a:r>
              <a:rPr lang="en-US" sz="1800" dirty="0"/>
              <a:t>gives the </a:t>
            </a:r>
            <a:r>
              <a:rPr lang="en-US" sz="1800" dirty="0" smtClean="0"/>
              <a:t>browser </a:t>
            </a:r>
            <a:r>
              <a:rPr lang="en-US" sz="1800" dirty="0"/>
              <a:t>a XML assertion, a </a:t>
            </a:r>
            <a:r>
              <a:rPr lang="en-US" sz="1800" i="1" dirty="0" smtClean="0">
                <a:solidFill>
                  <a:schemeClr val="accent2"/>
                </a:solidFill>
              </a:rPr>
              <a:t>SAMLResponse</a:t>
            </a:r>
          </a:p>
          <a:p>
            <a:pPr lvl="1">
              <a:buFont typeface="Arial" panose="020B0604020202020204" pitchFamily="34" charset="0"/>
              <a:buChar char="•"/>
            </a:pPr>
            <a:r>
              <a:rPr lang="en-US" sz="1800" dirty="0" smtClean="0"/>
              <a:t>No backchannel – stay tuned </a:t>
            </a:r>
            <a:endParaRPr lang="en-US" sz="1800" dirty="0"/>
          </a:p>
          <a:p>
            <a:r>
              <a:rPr lang="en-US" sz="2400" dirty="0" smtClean="0"/>
              <a:t>2-Factor</a:t>
            </a:r>
          </a:p>
          <a:p>
            <a:pPr lvl="1">
              <a:buFont typeface="Arial" panose="020B0604020202020204" pitchFamily="34" charset="0"/>
              <a:buChar char="•"/>
            </a:pPr>
            <a:r>
              <a:rPr lang="en-US" sz="1400" dirty="0"/>
              <a:t>For SAML purposes, we need to define a second end point, basically a second service</a:t>
            </a:r>
          </a:p>
          <a:p>
            <a:pPr lvl="1">
              <a:buFont typeface="Arial" panose="020B0604020202020204" pitchFamily="34" charset="0"/>
              <a:buChar char="•"/>
            </a:pPr>
            <a:r>
              <a:rPr lang="en-US" sz="1400" dirty="0"/>
              <a:t>2-factor protection is “per Service</a:t>
            </a:r>
            <a:r>
              <a:rPr lang="en-US" sz="1400" dirty="0" smtClean="0"/>
              <a:t>”</a:t>
            </a:r>
            <a:endParaRPr lang="en-US" sz="1400" dirty="0"/>
          </a:p>
        </p:txBody>
      </p:sp>
      <p:sp>
        <p:nvSpPr>
          <p:cNvPr id="7" name="Footer Placeholder 2">
            <a:extLst>
              <a:ext uri="{FF2B5EF4-FFF2-40B4-BE49-F238E27FC236}">
                <a16:creationId xmlns:a16="http://schemas.microsoft.com/office/drawing/2014/main" id="{104F29AD-8881-41A9-A20A-8E371C5F6678}"/>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92" name="Rectangle 91"/>
          <p:cNvSpPr/>
          <p:nvPr/>
        </p:nvSpPr>
        <p:spPr>
          <a:xfrm>
            <a:off x="145737" y="4728995"/>
            <a:ext cx="4838700" cy="124777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Service Providers</a:t>
            </a:r>
            <a:endParaRPr lang="en-CA" dirty="0"/>
          </a:p>
        </p:txBody>
      </p:sp>
      <p:sp>
        <p:nvSpPr>
          <p:cNvPr id="93" name="Magnetic Disk 7">
            <a:extLst>
              <a:ext uri="{FF2B5EF4-FFF2-40B4-BE49-F238E27FC236}">
                <a16:creationId xmlns:a16="http://schemas.microsoft.com/office/drawing/2014/main" id="{4181890F-906F-E645-BB40-9A5A57F640E9}"/>
              </a:ext>
            </a:extLst>
          </p:cNvPr>
          <p:cNvSpPr/>
          <p:nvPr/>
        </p:nvSpPr>
        <p:spPr>
          <a:xfrm>
            <a:off x="1739778" y="2881876"/>
            <a:ext cx="1322262" cy="521252"/>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ADFS</a:t>
            </a:r>
          </a:p>
        </p:txBody>
      </p:sp>
      <p:sp>
        <p:nvSpPr>
          <p:cNvPr id="94" name="Magnetic Disk 8">
            <a:extLst>
              <a:ext uri="{FF2B5EF4-FFF2-40B4-BE49-F238E27FC236}">
                <a16:creationId xmlns:a16="http://schemas.microsoft.com/office/drawing/2014/main" id="{3DD3F265-7E31-9247-AA30-4B94396C38C8}"/>
              </a:ext>
            </a:extLst>
          </p:cNvPr>
          <p:cNvSpPr/>
          <p:nvPr/>
        </p:nvSpPr>
        <p:spPr>
          <a:xfrm>
            <a:off x="3062040" y="2064714"/>
            <a:ext cx="1322262" cy="62027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Azure MFA</a:t>
            </a:r>
          </a:p>
        </p:txBody>
      </p:sp>
      <p:sp>
        <p:nvSpPr>
          <p:cNvPr id="95" name="Magnetic Disk 9">
            <a:extLst>
              <a:ext uri="{FF2B5EF4-FFF2-40B4-BE49-F238E27FC236}">
                <a16:creationId xmlns:a16="http://schemas.microsoft.com/office/drawing/2014/main" id="{D4FE13BA-2EBD-694E-8591-5AE485A7AC61}"/>
              </a:ext>
            </a:extLst>
          </p:cNvPr>
          <p:cNvSpPr/>
          <p:nvPr/>
        </p:nvSpPr>
        <p:spPr>
          <a:xfrm>
            <a:off x="413001" y="2064714"/>
            <a:ext cx="1322262" cy="62027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UC Domain</a:t>
            </a:r>
          </a:p>
        </p:txBody>
      </p:sp>
      <p:cxnSp>
        <p:nvCxnSpPr>
          <p:cNvPr id="96" name="Straight Arrow Connector 95">
            <a:extLst>
              <a:ext uri="{FF2B5EF4-FFF2-40B4-BE49-F238E27FC236}">
                <a16:creationId xmlns:a16="http://schemas.microsoft.com/office/drawing/2014/main" id="{BB9D3867-62D5-0A44-A7FC-0CCFAA3A17FE}"/>
              </a:ext>
            </a:extLst>
          </p:cNvPr>
          <p:cNvCxnSpPr>
            <a:cxnSpLocks/>
            <a:stCxn id="93" idx="0"/>
            <a:endCxn id="94" idx="2"/>
          </p:cNvCxnSpPr>
          <p:nvPr/>
        </p:nvCxnSpPr>
        <p:spPr>
          <a:xfrm flipV="1">
            <a:off x="2400909" y="2374849"/>
            <a:ext cx="661131" cy="6807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922049E3-C997-AD42-A163-AC24ED442D6A}"/>
              </a:ext>
            </a:extLst>
          </p:cNvPr>
          <p:cNvCxnSpPr>
            <a:cxnSpLocks/>
            <a:stCxn id="93" idx="0"/>
            <a:endCxn id="95" idx="4"/>
          </p:cNvCxnSpPr>
          <p:nvPr/>
        </p:nvCxnSpPr>
        <p:spPr>
          <a:xfrm flipH="1" flipV="1">
            <a:off x="1735263" y="2374849"/>
            <a:ext cx="665646" cy="6807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8" name="Round Single Corner Rectangle 97">
            <a:extLst>
              <a:ext uri="{FF2B5EF4-FFF2-40B4-BE49-F238E27FC236}">
                <a16:creationId xmlns:a16="http://schemas.microsoft.com/office/drawing/2014/main" id="{0B04EA17-61E6-5A43-A5D5-53C97A79CD9F}"/>
              </a:ext>
            </a:extLst>
          </p:cNvPr>
          <p:cNvSpPr/>
          <p:nvPr/>
        </p:nvSpPr>
        <p:spPr>
          <a:xfrm>
            <a:off x="1657548" y="3853436"/>
            <a:ext cx="1486722" cy="565743"/>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User </a:t>
            </a:r>
            <a:r>
              <a:rPr lang="en-US" dirty="0" smtClean="0"/>
              <a:t>agent</a:t>
            </a:r>
            <a:br>
              <a:rPr lang="en-US" dirty="0" smtClean="0"/>
            </a:br>
            <a:r>
              <a:rPr lang="en-US" dirty="0" smtClean="0"/>
              <a:t>(browser)</a:t>
            </a:r>
            <a:endParaRPr lang="en-US" dirty="0"/>
          </a:p>
        </p:txBody>
      </p:sp>
      <p:cxnSp>
        <p:nvCxnSpPr>
          <p:cNvPr id="99" name="Straight Arrow Connector 98">
            <a:extLst>
              <a:ext uri="{FF2B5EF4-FFF2-40B4-BE49-F238E27FC236}">
                <a16:creationId xmlns:a16="http://schemas.microsoft.com/office/drawing/2014/main" id="{C2B0CB90-6A64-ED44-A49E-AC009C64CF6B}"/>
              </a:ext>
            </a:extLst>
          </p:cNvPr>
          <p:cNvCxnSpPr>
            <a:stCxn id="93" idx="3"/>
            <a:endCxn id="98" idx="0"/>
          </p:cNvCxnSpPr>
          <p:nvPr/>
        </p:nvCxnSpPr>
        <p:spPr>
          <a:xfrm>
            <a:off x="2400909" y="3403128"/>
            <a:ext cx="0" cy="45030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FEFA1ECC-FAB8-8945-8528-0DB6EDEEE002}"/>
              </a:ext>
            </a:extLst>
          </p:cNvPr>
          <p:cNvCxnSpPr>
            <a:stCxn id="103" idx="1"/>
            <a:endCxn id="98" idx="2"/>
          </p:cNvCxnSpPr>
          <p:nvPr/>
        </p:nvCxnSpPr>
        <p:spPr>
          <a:xfrm flipH="1" flipV="1">
            <a:off x="2400909" y="4419179"/>
            <a:ext cx="724192" cy="71623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01" name="Magnetic Disk 25">
            <a:extLst>
              <a:ext uri="{FF2B5EF4-FFF2-40B4-BE49-F238E27FC236}">
                <a16:creationId xmlns:a16="http://schemas.microsoft.com/office/drawing/2014/main" id="{B6C25450-ACAC-4847-84C9-FC557C88F6FF}"/>
              </a:ext>
            </a:extLst>
          </p:cNvPr>
          <p:cNvSpPr/>
          <p:nvPr/>
        </p:nvSpPr>
        <p:spPr>
          <a:xfrm>
            <a:off x="3685116" y="5135414"/>
            <a:ext cx="1032200" cy="709372"/>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Office 365</a:t>
            </a:r>
          </a:p>
        </p:txBody>
      </p:sp>
      <p:sp>
        <p:nvSpPr>
          <p:cNvPr id="102" name="Magnetic Disk 26">
            <a:extLst>
              <a:ext uri="{FF2B5EF4-FFF2-40B4-BE49-F238E27FC236}">
                <a16:creationId xmlns:a16="http://schemas.microsoft.com/office/drawing/2014/main" id="{8DB12AAC-5067-D644-BE3F-236992A07619}"/>
              </a:ext>
            </a:extLst>
          </p:cNvPr>
          <p:cNvSpPr/>
          <p:nvPr/>
        </p:nvSpPr>
        <p:spPr>
          <a:xfrm>
            <a:off x="444235" y="5135414"/>
            <a:ext cx="1032200" cy="709372"/>
          </a:xfrm>
          <a:prstGeom prst="flowChartMagneticDisk">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smtClean="0"/>
              <a:t>D2L</a:t>
            </a:r>
            <a:endParaRPr lang="en-US" sz="1400" dirty="0"/>
          </a:p>
        </p:txBody>
      </p:sp>
      <p:sp>
        <p:nvSpPr>
          <p:cNvPr id="103" name="Magnetic Disk 28">
            <a:extLst>
              <a:ext uri="{FF2B5EF4-FFF2-40B4-BE49-F238E27FC236}">
                <a16:creationId xmlns:a16="http://schemas.microsoft.com/office/drawing/2014/main" id="{2EAD2788-0B66-084E-89D9-86C48FC674B3}"/>
              </a:ext>
            </a:extLst>
          </p:cNvPr>
          <p:cNvSpPr/>
          <p:nvPr/>
        </p:nvSpPr>
        <p:spPr>
          <a:xfrm>
            <a:off x="2609001" y="5135414"/>
            <a:ext cx="1032200" cy="709372"/>
          </a:xfrm>
          <a:prstGeom prst="flowChartMagneticDisk">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t>PeopleSoft</a:t>
            </a:r>
          </a:p>
        </p:txBody>
      </p:sp>
      <p:sp>
        <p:nvSpPr>
          <p:cNvPr id="104" name="Magnetic Disk 29">
            <a:extLst>
              <a:ext uri="{FF2B5EF4-FFF2-40B4-BE49-F238E27FC236}">
                <a16:creationId xmlns:a16="http://schemas.microsoft.com/office/drawing/2014/main" id="{BAC4CB04-739A-BC4F-A254-903FDA151EF3}"/>
              </a:ext>
            </a:extLst>
          </p:cNvPr>
          <p:cNvSpPr/>
          <p:nvPr/>
        </p:nvSpPr>
        <p:spPr>
          <a:xfrm>
            <a:off x="1532887" y="5135414"/>
            <a:ext cx="1032200" cy="709372"/>
          </a:xfrm>
          <a:prstGeom prst="flowChartMagneticDisk">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t>Service </a:t>
            </a:r>
            <a:r>
              <a:rPr lang="en-US" sz="1400" dirty="0" smtClean="0"/>
              <a:t>Now</a:t>
            </a:r>
            <a:endParaRPr lang="en-US" sz="1400" dirty="0"/>
          </a:p>
        </p:txBody>
      </p:sp>
    </p:spTree>
    <p:extLst>
      <p:ext uri="{BB962C8B-B14F-4D97-AF65-F5344CB8AC3E}">
        <p14:creationId xmlns:p14="http://schemas.microsoft.com/office/powerpoint/2010/main" val="407895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SAML Assertion features</a:t>
            </a:r>
            <a:endParaRPr lang="en-CA" dirty="0"/>
          </a:p>
        </p:txBody>
      </p:sp>
      <p:sp>
        <p:nvSpPr>
          <p:cNvPr id="7" name="Content Placeholder 6"/>
          <p:cNvSpPr>
            <a:spLocks noGrp="1"/>
          </p:cNvSpPr>
          <p:nvPr>
            <p:ph sz="half" idx="1"/>
          </p:nvPr>
        </p:nvSpPr>
        <p:spPr/>
        <p:txBody>
          <a:bodyPr>
            <a:normAutofit lnSpcReduction="10000"/>
          </a:bodyPr>
          <a:lstStyle/>
          <a:p>
            <a:r>
              <a:rPr lang="en-US" sz="2400" b="1" dirty="0" smtClean="0"/>
              <a:t>Basic features</a:t>
            </a:r>
          </a:p>
          <a:p>
            <a:r>
              <a:rPr lang="en-US" sz="2400" dirty="0" smtClean="0"/>
              <a:t>Issuer and Signature – verifies the integrity of the document</a:t>
            </a:r>
          </a:p>
          <a:p>
            <a:pPr lvl="1"/>
            <a:r>
              <a:rPr lang="en-US" sz="1800" dirty="0" smtClean="0"/>
              <a:t>No backchannel –check the signature against known, trusted certificate</a:t>
            </a:r>
          </a:p>
          <a:p>
            <a:r>
              <a:rPr lang="en-US" sz="2400" dirty="0" smtClean="0"/>
              <a:t>Subject – “name” of the user the IdP authenticated</a:t>
            </a:r>
          </a:p>
          <a:p>
            <a:r>
              <a:rPr lang="en-US" sz="2400" dirty="0" smtClean="0"/>
              <a:t>Conditions – </a:t>
            </a:r>
            <a:r>
              <a:rPr lang="en-US" sz="2400" dirty="0" smtClean="0"/>
              <a:t>e.g. </a:t>
            </a:r>
            <a:r>
              <a:rPr lang="en-US" sz="2400" dirty="0" smtClean="0"/>
              <a:t>time restraints</a:t>
            </a:r>
          </a:p>
          <a:p>
            <a:endParaRPr lang="en-US" dirty="0" smtClean="0"/>
          </a:p>
          <a:p>
            <a:endParaRPr lang="en-US" dirty="0" smtClean="0"/>
          </a:p>
          <a:p>
            <a:endParaRPr lang="en-CA" dirty="0"/>
          </a:p>
        </p:txBody>
      </p:sp>
      <p:sp>
        <p:nvSpPr>
          <p:cNvPr id="8" name="Content Placeholder 7"/>
          <p:cNvSpPr>
            <a:spLocks noGrp="1"/>
          </p:cNvSpPr>
          <p:nvPr>
            <p:ph sz="half" idx="2"/>
          </p:nvPr>
        </p:nvSpPr>
        <p:spPr/>
        <p:txBody>
          <a:bodyPr>
            <a:normAutofit lnSpcReduction="10000"/>
          </a:bodyPr>
          <a:lstStyle/>
          <a:p>
            <a:r>
              <a:rPr lang="en-US" sz="2400" b="1" dirty="0" smtClean="0"/>
              <a:t>UofC Additional decisions</a:t>
            </a:r>
          </a:p>
          <a:p>
            <a:r>
              <a:rPr lang="en-US" sz="2400" dirty="0" smtClean="0"/>
              <a:t>Yes - Encrypted SAMLAssertion – avoid, slow down attackers from manipulating the XML</a:t>
            </a:r>
          </a:p>
          <a:p>
            <a:r>
              <a:rPr lang="en-US" sz="2400" dirty="0" smtClean="0"/>
              <a:t>Maybe – XSD Validation – avoid XML manipulation attacks</a:t>
            </a:r>
          </a:p>
          <a:p>
            <a:r>
              <a:rPr lang="en-US" sz="2400" dirty="0" smtClean="0"/>
              <a:t>No – graceful certificate rollover</a:t>
            </a:r>
          </a:p>
          <a:p>
            <a:endParaRPr lang="en-CA" dirty="0"/>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Tree>
    <p:extLst>
      <p:ext uri="{BB962C8B-B14F-4D97-AF65-F5344CB8AC3E}">
        <p14:creationId xmlns:p14="http://schemas.microsoft.com/office/powerpoint/2010/main" val="7467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 Customization</a:t>
            </a:r>
            <a:endParaRPr lang="en-US" dirty="0"/>
          </a:p>
        </p:txBody>
      </p:sp>
      <p:sp>
        <p:nvSpPr>
          <p:cNvPr id="4" name="Content Placeholder 3"/>
          <p:cNvSpPr>
            <a:spLocks noGrp="1"/>
          </p:cNvSpPr>
          <p:nvPr>
            <p:ph type="body" sz="half" idx="2"/>
          </p:nvPr>
        </p:nvSpPr>
        <p:spPr/>
        <p:txBody>
          <a:bodyPr>
            <a:normAutofit fontScale="92500" lnSpcReduction="20000"/>
          </a:bodyPr>
          <a:lstStyle/>
          <a:p>
            <a:pPr marL="171450" indent="-171450">
              <a:buFont typeface="Arial" panose="020B0604020202020204" pitchFamily="34" charset="0"/>
              <a:buChar char="•"/>
            </a:pPr>
            <a:r>
              <a:rPr lang="en-US" sz="2400" dirty="0" smtClean="0"/>
              <a:t>Add a java call from signon on PeopleCode</a:t>
            </a:r>
            <a:endParaRPr lang="en-US" sz="2400" dirty="0"/>
          </a:p>
          <a:p>
            <a:pPr marL="171450" indent="-171450">
              <a:buFont typeface="Arial" panose="020B0604020202020204" pitchFamily="34" charset="0"/>
              <a:buChar char="•"/>
            </a:pPr>
            <a:r>
              <a:rPr lang="en-US" sz="2400" dirty="0"/>
              <a:t>V</a:t>
            </a:r>
            <a:r>
              <a:rPr lang="en-US" sz="2400" dirty="0" smtClean="0"/>
              <a:t>alidate XML response</a:t>
            </a:r>
            <a:endParaRPr lang="en-US" sz="2400" dirty="0"/>
          </a:p>
          <a:p>
            <a:pPr marL="628639" lvl="1" indent="-171450">
              <a:buFont typeface="Arial" panose="020B0604020202020204" pitchFamily="34" charset="0"/>
              <a:buChar char="•"/>
            </a:pPr>
            <a:r>
              <a:rPr lang="en-US" sz="1600" dirty="0"/>
              <a:t>Verify the </a:t>
            </a:r>
            <a:r>
              <a:rPr lang="en-US" sz="1600" dirty="0">
                <a:solidFill>
                  <a:schemeClr val="accent2"/>
                </a:solidFill>
              </a:rPr>
              <a:t>signature </a:t>
            </a:r>
            <a:r>
              <a:rPr lang="en-US" sz="1600" dirty="0"/>
              <a:t>with the </a:t>
            </a:r>
            <a:r>
              <a:rPr lang="en-US" sz="1600" dirty="0">
                <a:solidFill>
                  <a:schemeClr val="accent2"/>
                </a:solidFill>
              </a:rPr>
              <a:t>ADFS public </a:t>
            </a:r>
            <a:r>
              <a:rPr lang="en-US" sz="1600" dirty="0" smtClean="0">
                <a:solidFill>
                  <a:schemeClr val="accent2"/>
                </a:solidFill>
              </a:rPr>
              <a:t>key</a:t>
            </a:r>
            <a:endParaRPr lang="en-US" sz="1600" dirty="0">
              <a:solidFill>
                <a:schemeClr val="accent2"/>
              </a:solidFill>
            </a:endParaRPr>
          </a:p>
          <a:p>
            <a:pPr marL="628639" lvl="1" indent="-171450">
              <a:buFont typeface="Arial" panose="020B0604020202020204" pitchFamily="34" charset="0"/>
              <a:buChar char="•"/>
            </a:pPr>
            <a:r>
              <a:rPr lang="en-US" sz="1600" dirty="0"/>
              <a:t>Confirm it’s for our </a:t>
            </a:r>
            <a:r>
              <a:rPr lang="en-US" sz="1600" dirty="0" smtClean="0"/>
              <a:t>service</a:t>
            </a:r>
          </a:p>
          <a:p>
            <a:pPr marL="628639" lvl="1" indent="-171450">
              <a:buFont typeface="Arial" panose="020B0604020202020204" pitchFamily="34" charset="0"/>
              <a:buChar char="•"/>
            </a:pPr>
            <a:r>
              <a:rPr lang="en-US" sz="1600" dirty="0" smtClean="0"/>
              <a:t>Check the constraints</a:t>
            </a:r>
            <a:endParaRPr lang="en-US" sz="1600" dirty="0"/>
          </a:p>
          <a:p>
            <a:pPr marL="628639" lvl="1" indent="-171450">
              <a:buFont typeface="Arial" panose="020B0604020202020204" pitchFamily="34" charset="0"/>
              <a:buChar char="•"/>
            </a:pPr>
            <a:r>
              <a:rPr lang="en-US" sz="1600" dirty="0"/>
              <a:t>Extract the </a:t>
            </a:r>
            <a:r>
              <a:rPr lang="en-US" sz="1600" dirty="0" smtClean="0"/>
              <a:t>user / employee ID</a:t>
            </a:r>
            <a:endParaRPr lang="en-US" sz="1600" dirty="0"/>
          </a:p>
          <a:p>
            <a:pPr marL="171450" indent="-171450">
              <a:buFont typeface="Arial" panose="020B0604020202020204" pitchFamily="34" charset="0"/>
              <a:buChar char="•"/>
            </a:pPr>
            <a:r>
              <a:rPr lang="en-US" sz="2400" dirty="0"/>
              <a:t>If the SAMLResponse is valid, the user is signed on, from here it’s just like current </a:t>
            </a:r>
            <a:r>
              <a:rPr lang="en-US" sz="2400" dirty="0" smtClean="0"/>
              <a:t>state</a:t>
            </a:r>
          </a:p>
        </p:txBody>
      </p:sp>
      <p:sp>
        <p:nvSpPr>
          <p:cNvPr id="7" name="Footer Placeholder 2">
            <a:extLst>
              <a:ext uri="{FF2B5EF4-FFF2-40B4-BE49-F238E27FC236}">
                <a16:creationId xmlns:a16="http://schemas.microsoft.com/office/drawing/2014/main" id="{104F29AD-8881-41A9-A20A-8E371C5F6678}"/>
              </a:ext>
            </a:extLst>
          </p:cNvPr>
          <p:cNvSpPr>
            <a:spLocks noGrp="1"/>
          </p:cNvSpPr>
          <p:nvPr>
            <p:ph type="ftr" sz="quarter" idx="11"/>
          </p:nvPr>
        </p:nvSpPr>
        <p:spPr/>
        <p:txBody>
          <a:bodyPr/>
          <a:lstStyle/>
          <a:p>
            <a:r>
              <a:rPr lang="en-US" dirty="0"/>
              <a:t>Canada Alliance   12-14 November 2018</a:t>
            </a:r>
          </a:p>
        </p:txBody>
      </p:sp>
      <p:pic>
        <p:nvPicPr>
          <p:cNvPr id="3074" name="Picture 2" descr="C:\Users\dycks\AppData\Local\Temp\SNAGHTML3c9db9b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16131" y="822325"/>
            <a:ext cx="2399501" cy="51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61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SAML, MFA and step up/down</a:t>
            </a:r>
            <a:endParaRPr lang="en-CA" dirty="0"/>
          </a:p>
        </p:txBody>
      </p:sp>
      <p:sp>
        <p:nvSpPr>
          <p:cNvPr id="6" name="Content Placeholder 5"/>
          <p:cNvSpPr>
            <a:spLocks noGrp="1"/>
          </p:cNvSpPr>
          <p:nvPr>
            <p:ph sz="half" idx="1"/>
          </p:nvPr>
        </p:nvSpPr>
        <p:spPr/>
        <p:txBody>
          <a:bodyPr>
            <a:noAutofit/>
          </a:bodyPr>
          <a:lstStyle/>
          <a:p>
            <a:pPr>
              <a:buFont typeface="Arial" panose="020B0604020202020204" pitchFamily="34" charset="0"/>
              <a:buChar char="•"/>
            </a:pPr>
            <a:r>
              <a:rPr lang="en-US" sz="2800" dirty="0"/>
              <a:t>ADFS defines each Service Provider</a:t>
            </a:r>
          </a:p>
          <a:p>
            <a:pPr lvl="1">
              <a:buFont typeface="Arial" panose="020B0604020202020204" pitchFamily="34" charset="0"/>
              <a:buChar char="•"/>
            </a:pPr>
            <a:r>
              <a:rPr lang="en-US" sz="2000" dirty="0"/>
              <a:t>Binary - SP requires MFA or not.</a:t>
            </a:r>
          </a:p>
          <a:p>
            <a:pPr lvl="1">
              <a:buFont typeface="Arial" panose="020B0604020202020204" pitchFamily="34" charset="0"/>
              <a:buChar char="•"/>
            </a:pPr>
            <a:r>
              <a:rPr lang="en-US" sz="2000" dirty="0"/>
              <a:t>How to satisfy our step up requirements?</a:t>
            </a:r>
          </a:p>
          <a:p>
            <a:pPr lvl="1">
              <a:buFont typeface="Arial" panose="020B0604020202020204" pitchFamily="34" charset="0"/>
              <a:buChar char="•"/>
            </a:pPr>
            <a:r>
              <a:rPr lang="en-US" sz="2000" dirty="0"/>
              <a:t>Two Service Providers for PS</a:t>
            </a:r>
          </a:p>
          <a:p>
            <a:pPr>
              <a:buFont typeface="Arial" panose="020B0604020202020204" pitchFamily="34" charset="0"/>
              <a:buChar char="•"/>
            </a:pPr>
            <a:r>
              <a:rPr lang="en-US" sz="2800" dirty="0"/>
              <a:t>Long term plans for this still a work in progress</a:t>
            </a:r>
          </a:p>
          <a:p>
            <a:pPr lvl="1">
              <a:buFont typeface="Arial" panose="020B0604020202020204" pitchFamily="34" charset="0"/>
              <a:buChar char="•"/>
            </a:pPr>
            <a:r>
              <a:rPr lang="en-US" sz="2000" dirty="0"/>
              <a:t>Two actual PS sites?</a:t>
            </a:r>
          </a:p>
          <a:p>
            <a:pPr lvl="1">
              <a:buFont typeface="Arial" panose="020B0604020202020204" pitchFamily="34" charset="0"/>
              <a:buChar char="•"/>
            </a:pPr>
            <a:r>
              <a:rPr lang="en-US" sz="2000" dirty="0"/>
              <a:t>Re-login?</a:t>
            </a:r>
            <a:endParaRPr lang="en-CA" sz="2000" dirty="0"/>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pic>
        <p:nvPicPr>
          <p:cNvPr id="8" name="IMG_2146.PNG" descr="IMG_2146.PNG"/>
          <p:cNvPicPr>
            <a:picLocks noGrp="1" noChangeAspect="1"/>
          </p:cNvPicPr>
          <p:nvPr>
            <p:ph sz="half" idx="2"/>
          </p:nvPr>
        </p:nvPicPr>
        <p:blipFill>
          <a:blip r:embed="rId2">
            <a:extLst/>
          </a:blip>
          <a:stretch>
            <a:fillRect/>
          </a:stretch>
        </p:blipFill>
        <p:spPr>
          <a:xfrm>
            <a:off x="5144562" y="2286000"/>
            <a:ext cx="2261651" cy="4022725"/>
          </a:xfrm>
          <a:prstGeom prst="rect">
            <a:avLst/>
          </a:prstGeom>
          <a:ln w="12700">
            <a:miter lim="400000"/>
          </a:ln>
        </p:spPr>
      </p:pic>
    </p:spTree>
    <p:extLst>
      <p:ext uri="{BB962C8B-B14F-4D97-AF65-F5344CB8AC3E}">
        <p14:creationId xmlns:p14="http://schemas.microsoft.com/office/powerpoint/2010/main" val="2547177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56" y="155909"/>
            <a:ext cx="8058657" cy="1463040"/>
          </a:xfrm>
        </p:spPr>
        <p:txBody>
          <a:bodyPr/>
          <a:lstStyle/>
          <a:p>
            <a:r>
              <a:rPr lang="en-CA" dirty="0"/>
              <a:t>Custom configuration and development </a:t>
            </a:r>
            <a:endParaRPr lang="en-US"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p:txBody>
          <a:bodyPr/>
          <a:lstStyle/>
          <a:p>
            <a:r>
              <a:rPr lang="en-US" dirty="0"/>
              <a:t>Canada Alliance   12-14 November 2018</a:t>
            </a:r>
          </a:p>
        </p:txBody>
      </p:sp>
      <p:pic>
        <p:nvPicPr>
          <p:cNvPr id="10" name="Content Placeholder 7"/>
          <p:cNvPicPr>
            <a:picLocks noGrp="1" noChangeAspect="1"/>
          </p:cNvPicPr>
          <p:nvPr>
            <p:ph type="pic" idx="1"/>
          </p:nvPr>
        </p:nvPicPr>
        <p:blipFill>
          <a:blip r:embed="rId2"/>
          <a:srcRect l="9067" r="9067"/>
          <a:stretch>
            <a:fillRect/>
          </a:stretch>
        </p:blipFill>
        <p:spPr>
          <a:xfrm>
            <a:off x="648469" y="2362200"/>
            <a:ext cx="7607945" cy="3804924"/>
          </a:xfrm>
          <a:prstGeom prst="rect">
            <a:avLst/>
          </a:prstGeom>
        </p:spPr>
      </p:pic>
    </p:spTree>
    <p:extLst>
      <p:ext uri="{BB962C8B-B14F-4D97-AF65-F5344CB8AC3E}">
        <p14:creationId xmlns:p14="http://schemas.microsoft.com/office/powerpoint/2010/main" val="204028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high-level design and configuration for SAML </a:t>
            </a:r>
            <a:endParaRPr lang="en-US" dirty="0"/>
          </a:p>
        </p:txBody>
      </p:sp>
      <p:sp>
        <p:nvSpPr>
          <p:cNvPr id="4" name="Content Placeholder 3"/>
          <p:cNvSpPr>
            <a:spLocks noGrp="1"/>
          </p:cNvSpPr>
          <p:nvPr>
            <p:ph sz="half" idx="2"/>
          </p:nvPr>
        </p:nvSpPr>
        <p:spPr>
          <a:xfrm>
            <a:off x="275771" y="2248035"/>
            <a:ext cx="7245350" cy="4023360"/>
          </a:xfrm>
        </p:spPr>
        <p:txBody>
          <a:bodyPr>
            <a:normAutofit/>
          </a:bodyPr>
          <a:lstStyle/>
          <a:p>
            <a:pPr>
              <a:buFont typeface="Arial" panose="020B0604020202020204" pitchFamily="34" charset="0"/>
              <a:buChar char="•"/>
            </a:pPr>
            <a:r>
              <a:rPr lang="en-US" sz="2400" dirty="0" smtClean="0"/>
              <a:t>Configuration </a:t>
            </a:r>
            <a:r>
              <a:rPr lang="en-US" sz="2400" dirty="0" smtClean="0"/>
              <a:t>Pages designed</a:t>
            </a:r>
          </a:p>
          <a:p>
            <a:pPr lvl="1">
              <a:buFont typeface="Arial" panose="020B0604020202020204" pitchFamily="34" charset="0"/>
              <a:buChar char="•"/>
            </a:pPr>
            <a:r>
              <a:rPr lang="en-US" sz="2000" dirty="0" smtClean="0"/>
              <a:t>Public Key</a:t>
            </a:r>
          </a:p>
          <a:p>
            <a:pPr lvl="1">
              <a:buFont typeface="Arial" panose="020B0604020202020204" pitchFamily="34" charset="0"/>
              <a:buChar char="•"/>
            </a:pPr>
            <a:r>
              <a:rPr lang="en-US" sz="2000" dirty="0" smtClean="0"/>
              <a:t>Service Name</a:t>
            </a:r>
          </a:p>
          <a:p>
            <a:pPr lvl="1">
              <a:buFont typeface="Arial" panose="020B0604020202020204" pitchFamily="34" charset="0"/>
              <a:buChar char="•"/>
            </a:pPr>
            <a:r>
              <a:rPr lang="en-US" sz="2000" dirty="0" smtClean="0"/>
              <a:t>Encryption</a:t>
            </a:r>
          </a:p>
          <a:p>
            <a:pPr lvl="1">
              <a:buFont typeface="Arial" panose="020B0604020202020204" pitchFamily="34" charset="0"/>
              <a:buChar char="•"/>
            </a:pPr>
            <a:r>
              <a:rPr lang="en-US" sz="2000" dirty="0" smtClean="0"/>
              <a:t>Logging</a:t>
            </a:r>
            <a:endParaRPr lang="en-US" sz="2000" dirty="0"/>
          </a:p>
          <a:p>
            <a:pPr>
              <a:buFont typeface="Arial" panose="020B0604020202020204" pitchFamily="34" charset="0"/>
              <a:buChar char="•"/>
            </a:pPr>
            <a:r>
              <a:rPr lang="en-US" sz="2400" dirty="0" smtClean="0"/>
              <a:t>JavaScript </a:t>
            </a:r>
            <a:r>
              <a:rPr lang="en-US" sz="2400" dirty="0" smtClean="0"/>
              <a:t>– signin.js</a:t>
            </a:r>
          </a:p>
          <a:p>
            <a:pPr lvl="1">
              <a:buFont typeface="Arial" panose="020B0604020202020204" pitchFamily="34" charset="0"/>
              <a:buChar char="•"/>
            </a:pPr>
            <a:r>
              <a:rPr lang="en-US" sz="2000" dirty="0" smtClean="0"/>
              <a:t>Redirect and URL stuff</a:t>
            </a:r>
            <a:endParaRPr lang="en-US" sz="2000" dirty="0"/>
          </a:p>
          <a:p>
            <a:pPr>
              <a:buFont typeface="Arial" panose="020B0604020202020204" pitchFamily="34" charset="0"/>
              <a:buChar char="•"/>
            </a:pPr>
            <a:r>
              <a:rPr lang="en-US" sz="2400" dirty="0" smtClean="0"/>
              <a:t>Custom PeopleCode</a:t>
            </a:r>
          </a:p>
          <a:p>
            <a:pPr lvl="1">
              <a:buFont typeface="Arial" panose="020B0604020202020204" pitchFamily="34" charset="0"/>
              <a:buChar char="•"/>
            </a:pPr>
            <a:r>
              <a:rPr lang="en-US" sz="2000" dirty="0" smtClean="0"/>
              <a:t>Handle different modes</a:t>
            </a:r>
          </a:p>
          <a:p>
            <a:pPr lvl="1">
              <a:buFont typeface="Arial" panose="020B0604020202020204" pitchFamily="34" charset="0"/>
              <a:buChar char="•"/>
            </a:pPr>
            <a:r>
              <a:rPr lang="en-US" sz="2000" dirty="0" smtClean="0"/>
              <a:t>2 ADFS runs – SFA, MFA</a:t>
            </a:r>
            <a:endParaRPr lang="en-US" sz="2000" dirty="0"/>
          </a:p>
        </p:txBody>
      </p:sp>
      <p:sp>
        <p:nvSpPr>
          <p:cNvPr id="6" name="Footer Placeholder 2">
            <a:extLst>
              <a:ext uri="{FF2B5EF4-FFF2-40B4-BE49-F238E27FC236}">
                <a16:creationId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5" name="Picture 4"/>
          <p:cNvPicPr>
            <a:picLocks noChangeAspect="1"/>
          </p:cNvPicPr>
          <p:nvPr/>
        </p:nvPicPr>
        <p:blipFill>
          <a:blip r:embed="rId2"/>
          <a:stretch>
            <a:fillRect/>
          </a:stretch>
        </p:blipFill>
        <p:spPr>
          <a:xfrm>
            <a:off x="3384529" y="2770549"/>
            <a:ext cx="5735922" cy="2440080"/>
          </a:xfrm>
          <a:prstGeom prst="rect">
            <a:avLst/>
          </a:prstGeom>
        </p:spPr>
      </p:pic>
    </p:spTree>
    <p:extLst>
      <p:ext uri="{BB962C8B-B14F-4D97-AF65-F5344CB8AC3E}">
        <p14:creationId xmlns:p14="http://schemas.microsoft.com/office/powerpoint/2010/main" val="17563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Simon Dyck</a:t>
            </a:r>
            <a:endParaRPr lang="en-US" dirty="0"/>
          </a:p>
        </p:txBody>
      </p:sp>
      <p:sp>
        <p:nvSpPr>
          <p:cNvPr id="4" name="Content Placeholder 3"/>
          <p:cNvSpPr>
            <a:spLocks noGrp="1"/>
          </p:cNvSpPr>
          <p:nvPr>
            <p:ph sz="half" idx="2"/>
          </p:nvPr>
        </p:nvSpPr>
        <p:spPr>
          <a:xfrm>
            <a:off x="768096" y="2967788"/>
            <a:ext cx="3566160" cy="1446168"/>
          </a:xfrm>
        </p:spPr>
        <p:txBody>
          <a:bodyPr>
            <a:normAutofit/>
          </a:bodyPr>
          <a:lstStyle/>
          <a:p>
            <a:r>
              <a:rPr lang="en-US" dirty="0" smtClean="0"/>
              <a:t>Architect, HR, ELM, Portal</a:t>
            </a:r>
            <a:endParaRPr lang="en-US" dirty="0"/>
          </a:p>
          <a:p>
            <a:r>
              <a:rPr lang="en-US" dirty="0" smtClean="0"/>
              <a:t>University of Calgary</a:t>
            </a:r>
            <a:endParaRPr lang="en-US" dirty="0"/>
          </a:p>
          <a:p>
            <a:r>
              <a:rPr lang="en-US" dirty="0" smtClean="0"/>
              <a:t>dycks@ucalgary.ca</a:t>
            </a:r>
            <a:endParaRPr lang="en-US" dirty="0"/>
          </a:p>
        </p:txBody>
      </p:sp>
      <p:sp>
        <p:nvSpPr>
          <p:cNvPr id="5" name="Text Placeholder 4"/>
          <p:cNvSpPr>
            <a:spLocks noGrp="1"/>
          </p:cNvSpPr>
          <p:nvPr>
            <p:ph type="body" sz="quarter" idx="3"/>
          </p:nvPr>
        </p:nvSpPr>
        <p:spPr/>
        <p:txBody>
          <a:bodyPr/>
          <a:lstStyle/>
          <a:p>
            <a:r>
              <a:rPr lang="en-US" dirty="0" smtClean="0"/>
              <a:t>Simon Chiu</a:t>
            </a:r>
            <a:endParaRPr lang="en-US" dirty="0"/>
          </a:p>
        </p:txBody>
      </p:sp>
      <p:sp>
        <p:nvSpPr>
          <p:cNvPr id="6" name="Content Placeholder 5"/>
          <p:cNvSpPr>
            <a:spLocks noGrp="1"/>
          </p:cNvSpPr>
          <p:nvPr>
            <p:ph sz="quarter" idx="4"/>
          </p:nvPr>
        </p:nvSpPr>
        <p:spPr>
          <a:xfrm>
            <a:off x="4491990" y="2967788"/>
            <a:ext cx="3566160" cy="1446168"/>
          </a:xfrm>
        </p:spPr>
        <p:txBody>
          <a:bodyPr/>
          <a:lstStyle/>
          <a:p>
            <a:r>
              <a:rPr lang="en-US" dirty="0" smtClean="0"/>
              <a:t>Senior Systems Analyst</a:t>
            </a:r>
            <a:endParaRPr lang="en-US" dirty="0"/>
          </a:p>
          <a:p>
            <a:r>
              <a:rPr lang="en-US" dirty="0" smtClean="0"/>
              <a:t>University of Calgary</a:t>
            </a:r>
            <a:endParaRPr lang="en-US" dirty="0"/>
          </a:p>
          <a:p>
            <a:r>
              <a:rPr lang="en-US" dirty="0" smtClean="0"/>
              <a:t>simon.chiu@ucalgary.ca</a:t>
            </a:r>
            <a:endParaRPr lang="en-US" dirty="0"/>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This Simon has been at the University of Calgary since 2005, as the lead developer for HCM, ELM, Security and Portal.  He started working with PeopleSoft applications in 1997, which isn’t as long ago as it sounds.</a:t>
            </a:r>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A new team member with the University of Calgary as of April 2018. PeopleSoft experience with the Interaction Hub, IB, Branding &amp; PeopleSoft Security.  </a:t>
            </a:r>
            <a:endParaRPr lang="en-US" sz="1600" dirty="0"/>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Single Log out?</a:t>
            </a:r>
            <a:endParaRPr lang="en-US" dirty="0"/>
          </a:p>
        </p:txBody>
      </p:sp>
      <p:sp>
        <p:nvSpPr>
          <p:cNvPr id="3" name="Content Placeholder 2"/>
          <p:cNvSpPr>
            <a:spLocks noGrp="1"/>
          </p:cNvSpPr>
          <p:nvPr>
            <p:ph sz="half" idx="1"/>
          </p:nvPr>
        </p:nvSpPr>
        <p:spPr/>
        <p:txBody>
          <a:bodyPr/>
          <a:lstStyle/>
          <a:p>
            <a:pPr marL="0" indent="0">
              <a:buNone/>
            </a:pPr>
            <a:r>
              <a:rPr lang="en-US" dirty="0" smtClean="0"/>
              <a:t>Being authenticated via an external Identity Provider introduces some unique problems:</a:t>
            </a:r>
          </a:p>
          <a:p>
            <a:pPr marL="0" indent="0">
              <a:buNone/>
            </a:pPr>
            <a:endParaRPr lang="en-US" dirty="0"/>
          </a:p>
          <a:p>
            <a:pPr marL="0" indent="0">
              <a:buNone/>
            </a:pPr>
            <a:r>
              <a:rPr lang="en-US" dirty="0" smtClean="0"/>
              <a:t>PeopleSoft / ADFS Timeouts Differ</a:t>
            </a:r>
          </a:p>
          <a:p>
            <a:pPr marL="0" indent="0">
              <a:buNone/>
            </a:pPr>
            <a:r>
              <a:rPr lang="en-US" dirty="0" smtClean="0"/>
              <a:t>You will be authenticated via ADFS until you close your browser</a:t>
            </a:r>
          </a:p>
          <a:p>
            <a:pPr marL="0" indent="0">
              <a:buNone/>
            </a:pPr>
            <a:r>
              <a:rPr lang="en-US" dirty="0" smtClean="0"/>
              <a:t> </a:t>
            </a:r>
            <a:endParaRPr lang="en-US"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7" name="Picture 6"/>
          <p:cNvPicPr>
            <a:picLocks noChangeAspect="1"/>
          </p:cNvPicPr>
          <p:nvPr/>
        </p:nvPicPr>
        <p:blipFill>
          <a:blip r:embed="rId2"/>
          <a:stretch>
            <a:fillRect/>
          </a:stretch>
        </p:blipFill>
        <p:spPr>
          <a:xfrm>
            <a:off x="4737967" y="1860413"/>
            <a:ext cx="3048449" cy="4111395"/>
          </a:xfrm>
          <a:prstGeom prst="rect">
            <a:avLst/>
          </a:prstGeom>
        </p:spPr>
      </p:pic>
    </p:spTree>
    <p:extLst>
      <p:ext uri="{BB962C8B-B14F-4D97-AF65-F5344CB8AC3E}">
        <p14:creationId xmlns:p14="http://schemas.microsoft.com/office/powerpoint/2010/main" val="54437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Log Out</a:t>
            </a:r>
            <a:endParaRPr lang="en-US" dirty="0"/>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7" name="Content Placeholder 2"/>
          <p:cNvSpPr>
            <a:spLocks noGrp="1"/>
          </p:cNvSpPr>
          <p:nvPr>
            <p:ph sz="half" idx="1"/>
          </p:nvPr>
        </p:nvSpPr>
        <p:spPr>
          <a:xfrm>
            <a:off x="768096" y="1905608"/>
            <a:ext cx="3566160" cy="980122"/>
          </a:xfrm>
        </p:spPr>
        <p:txBody>
          <a:bodyPr>
            <a:normAutofit fontScale="77500" lnSpcReduction="20000"/>
          </a:bodyPr>
          <a:lstStyle/>
          <a:p>
            <a:pPr marL="0" indent="0">
              <a:buNone/>
            </a:pPr>
            <a:r>
              <a:rPr lang="en-US" dirty="0" smtClean="0"/>
              <a:t> Logout Request either:</a:t>
            </a:r>
          </a:p>
          <a:p>
            <a:pPr marL="457200" indent="-457200">
              <a:buAutoNum type="alphaLcParenR"/>
            </a:pPr>
            <a:r>
              <a:rPr lang="en-US" dirty="0" smtClean="0"/>
              <a:t>Initiated by PeopleSoft</a:t>
            </a:r>
          </a:p>
          <a:p>
            <a:pPr marL="457200" indent="-457200">
              <a:buAutoNum type="alphaLcParenR"/>
            </a:pPr>
            <a:r>
              <a:rPr lang="en-US" dirty="0" smtClean="0"/>
              <a:t>Received from another Service</a:t>
            </a:r>
            <a:endParaRPr lang="en-US" dirty="0"/>
          </a:p>
        </p:txBody>
      </p:sp>
      <p:sp>
        <p:nvSpPr>
          <p:cNvPr id="8" name="Magnetic Disk 7">
            <a:extLst>
              <a:ext uri="{FF2B5EF4-FFF2-40B4-BE49-F238E27FC236}">
                <a16:creationId xmlns:a16="http://schemas.microsoft.com/office/drawing/2014/main" id="{4181890F-906F-E645-BB40-9A5A57F640E9}"/>
              </a:ext>
            </a:extLst>
          </p:cNvPr>
          <p:cNvSpPr/>
          <p:nvPr/>
        </p:nvSpPr>
        <p:spPr>
          <a:xfrm>
            <a:off x="3496102" y="3764152"/>
            <a:ext cx="1322262" cy="89569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IDP</a:t>
            </a:r>
            <a:endParaRPr lang="en-US" dirty="0"/>
          </a:p>
        </p:txBody>
      </p:sp>
      <p:cxnSp>
        <p:nvCxnSpPr>
          <p:cNvPr id="9" name="Straight Arrow Connector 8">
            <a:extLst>
              <a:ext uri="{FF2B5EF4-FFF2-40B4-BE49-F238E27FC236}">
                <a16:creationId xmlns:a16="http://schemas.microsoft.com/office/drawing/2014/main" id="{922049E3-C997-AD42-A163-AC24ED442D6A}"/>
              </a:ext>
            </a:extLst>
          </p:cNvPr>
          <p:cNvCxnSpPr>
            <a:cxnSpLocks/>
          </p:cNvCxnSpPr>
          <p:nvPr/>
        </p:nvCxnSpPr>
        <p:spPr>
          <a:xfrm>
            <a:off x="2434120" y="3972120"/>
            <a:ext cx="8711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Magnetic Disk 28">
            <a:extLst>
              <a:ext uri="{FF2B5EF4-FFF2-40B4-BE49-F238E27FC236}">
                <a16:creationId xmlns:a16="http://schemas.microsoft.com/office/drawing/2014/main" id="{2EAD2788-0B66-084E-89D9-86C48FC674B3}"/>
              </a:ext>
            </a:extLst>
          </p:cNvPr>
          <p:cNvSpPr/>
          <p:nvPr/>
        </p:nvSpPr>
        <p:spPr>
          <a:xfrm>
            <a:off x="1189091" y="3882413"/>
            <a:ext cx="1032200" cy="709372"/>
          </a:xfrm>
          <a:prstGeom prst="flowChartMagneticDisk">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smtClean="0"/>
              <a:t>SP1</a:t>
            </a:r>
            <a:endParaRPr lang="en-US" sz="1400" dirty="0"/>
          </a:p>
        </p:txBody>
      </p:sp>
      <p:sp>
        <p:nvSpPr>
          <p:cNvPr id="13" name="Magnetic Disk 28">
            <a:extLst>
              <a:ext uri="{FF2B5EF4-FFF2-40B4-BE49-F238E27FC236}">
                <a16:creationId xmlns:a16="http://schemas.microsoft.com/office/drawing/2014/main" id="{2EAD2788-0B66-084E-89D9-86C48FC674B3}"/>
              </a:ext>
            </a:extLst>
          </p:cNvPr>
          <p:cNvSpPr/>
          <p:nvPr/>
        </p:nvSpPr>
        <p:spPr>
          <a:xfrm>
            <a:off x="6093175" y="2812740"/>
            <a:ext cx="1032200" cy="709372"/>
          </a:xfrm>
          <a:prstGeom prst="flowChartMagneticDisk">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smtClean="0"/>
              <a:t>SP2</a:t>
            </a:r>
            <a:endParaRPr lang="en-US" sz="1400" dirty="0"/>
          </a:p>
        </p:txBody>
      </p:sp>
      <p:sp>
        <p:nvSpPr>
          <p:cNvPr id="14" name="Magnetic Disk 28">
            <a:extLst>
              <a:ext uri="{FF2B5EF4-FFF2-40B4-BE49-F238E27FC236}">
                <a16:creationId xmlns:a16="http://schemas.microsoft.com/office/drawing/2014/main" id="{2EAD2788-0B66-084E-89D9-86C48FC674B3}"/>
              </a:ext>
            </a:extLst>
          </p:cNvPr>
          <p:cNvSpPr/>
          <p:nvPr/>
        </p:nvSpPr>
        <p:spPr>
          <a:xfrm>
            <a:off x="6093175" y="5061537"/>
            <a:ext cx="1032200" cy="709372"/>
          </a:xfrm>
          <a:prstGeom prst="flowChartMagneticDisk">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smtClean="0"/>
              <a:t>SP3</a:t>
            </a:r>
            <a:endParaRPr lang="en-US" sz="1400" dirty="0"/>
          </a:p>
        </p:txBody>
      </p:sp>
      <p:cxnSp>
        <p:nvCxnSpPr>
          <p:cNvPr id="15" name="Straight Arrow Connector 14">
            <a:extLst>
              <a:ext uri="{FF2B5EF4-FFF2-40B4-BE49-F238E27FC236}">
                <a16:creationId xmlns:a16="http://schemas.microsoft.com/office/drawing/2014/main" id="{922049E3-C997-AD42-A163-AC24ED442D6A}"/>
              </a:ext>
            </a:extLst>
          </p:cNvPr>
          <p:cNvCxnSpPr>
            <a:cxnSpLocks/>
          </p:cNvCxnSpPr>
          <p:nvPr/>
        </p:nvCxnSpPr>
        <p:spPr>
          <a:xfrm flipH="1">
            <a:off x="2461872" y="4388580"/>
            <a:ext cx="8711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22049E3-C997-AD42-A163-AC24ED442D6A}"/>
              </a:ext>
            </a:extLst>
          </p:cNvPr>
          <p:cNvCxnSpPr>
            <a:cxnSpLocks/>
          </p:cNvCxnSpPr>
          <p:nvPr/>
        </p:nvCxnSpPr>
        <p:spPr>
          <a:xfrm flipV="1">
            <a:off x="4804038" y="2971275"/>
            <a:ext cx="1196102" cy="5115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22049E3-C997-AD42-A163-AC24ED442D6A}"/>
              </a:ext>
            </a:extLst>
          </p:cNvPr>
          <p:cNvCxnSpPr>
            <a:cxnSpLocks/>
          </p:cNvCxnSpPr>
          <p:nvPr/>
        </p:nvCxnSpPr>
        <p:spPr>
          <a:xfrm flipH="1">
            <a:off x="4967316" y="3343998"/>
            <a:ext cx="1032824" cy="450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22049E3-C997-AD42-A163-AC24ED442D6A}"/>
              </a:ext>
            </a:extLst>
          </p:cNvPr>
          <p:cNvCxnSpPr>
            <a:cxnSpLocks/>
          </p:cNvCxnSpPr>
          <p:nvPr/>
        </p:nvCxnSpPr>
        <p:spPr>
          <a:xfrm>
            <a:off x="4967316" y="4567313"/>
            <a:ext cx="947830" cy="430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22049E3-C997-AD42-A163-AC24ED442D6A}"/>
              </a:ext>
            </a:extLst>
          </p:cNvPr>
          <p:cNvCxnSpPr>
            <a:cxnSpLocks/>
          </p:cNvCxnSpPr>
          <p:nvPr/>
        </p:nvCxnSpPr>
        <p:spPr>
          <a:xfrm flipH="1" flipV="1">
            <a:off x="4818364" y="4817588"/>
            <a:ext cx="1055616" cy="481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ectangular Callout 32"/>
          <p:cNvSpPr/>
          <p:nvPr/>
        </p:nvSpPr>
        <p:spPr>
          <a:xfrm>
            <a:off x="2461872" y="3204032"/>
            <a:ext cx="1686777" cy="402383"/>
          </a:xfrm>
          <a:prstGeom prst="wedgeRectCallout">
            <a:avLst>
              <a:gd name="adj1" fmla="val -18252"/>
              <a:gd name="adj2" fmla="val 1129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dirty="0" smtClean="0"/>
              <a:t>1. Logout Request</a:t>
            </a:r>
            <a:endParaRPr lang="en-CA" sz="1400" dirty="0"/>
          </a:p>
        </p:txBody>
      </p:sp>
      <p:sp>
        <p:nvSpPr>
          <p:cNvPr id="34" name="Rectangular Callout 33"/>
          <p:cNvSpPr/>
          <p:nvPr/>
        </p:nvSpPr>
        <p:spPr>
          <a:xfrm>
            <a:off x="4389072" y="2303411"/>
            <a:ext cx="1686777" cy="402394"/>
          </a:xfrm>
          <a:prstGeom prst="wedgeRectCallout">
            <a:avLst>
              <a:gd name="adj1" fmla="val 9283"/>
              <a:gd name="adj2" fmla="val 17071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dirty="0"/>
              <a:t>2</a:t>
            </a:r>
            <a:r>
              <a:rPr lang="en-CA" sz="1400" dirty="0" smtClean="0"/>
              <a:t>. Logout Request</a:t>
            </a:r>
            <a:endParaRPr lang="en-CA" sz="1400" dirty="0"/>
          </a:p>
        </p:txBody>
      </p:sp>
      <p:sp>
        <p:nvSpPr>
          <p:cNvPr id="37" name="Rectangular Callout 36"/>
          <p:cNvSpPr/>
          <p:nvPr/>
        </p:nvSpPr>
        <p:spPr>
          <a:xfrm>
            <a:off x="6163418" y="3770923"/>
            <a:ext cx="1686777" cy="402394"/>
          </a:xfrm>
          <a:prstGeom prst="wedgeRectCallout">
            <a:avLst>
              <a:gd name="adj1" fmla="val -76764"/>
              <a:gd name="adj2" fmla="val -6735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dirty="0" smtClean="0"/>
              <a:t>3. Logout Response</a:t>
            </a:r>
            <a:endParaRPr lang="en-CA" sz="1400" dirty="0"/>
          </a:p>
        </p:txBody>
      </p:sp>
      <p:sp>
        <p:nvSpPr>
          <p:cNvPr id="38" name="Rectangular Callout 37"/>
          <p:cNvSpPr/>
          <p:nvPr/>
        </p:nvSpPr>
        <p:spPr>
          <a:xfrm>
            <a:off x="6163418" y="4388580"/>
            <a:ext cx="1686777" cy="402394"/>
          </a:xfrm>
          <a:prstGeom prst="wedgeRectCallout">
            <a:avLst>
              <a:gd name="adj1" fmla="val -78485"/>
              <a:gd name="adj2" fmla="val 4085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dirty="0" smtClean="0"/>
              <a:t>4. Logout Request</a:t>
            </a:r>
            <a:endParaRPr lang="en-CA" sz="1400" dirty="0"/>
          </a:p>
        </p:txBody>
      </p:sp>
      <p:sp>
        <p:nvSpPr>
          <p:cNvPr id="39" name="Rectangular Callout 38"/>
          <p:cNvSpPr/>
          <p:nvPr/>
        </p:nvSpPr>
        <p:spPr>
          <a:xfrm>
            <a:off x="3332975" y="5241528"/>
            <a:ext cx="1686777" cy="402394"/>
          </a:xfrm>
          <a:prstGeom prst="wedgeRectCallout">
            <a:avLst>
              <a:gd name="adj1" fmla="val 67795"/>
              <a:gd name="adj2" fmla="val -6735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dirty="0"/>
              <a:t>5</a:t>
            </a:r>
            <a:r>
              <a:rPr lang="en-CA" sz="1400" dirty="0" smtClean="0"/>
              <a:t>. Logout Response</a:t>
            </a:r>
            <a:endParaRPr lang="en-CA" sz="1400" dirty="0"/>
          </a:p>
        </p:txBody>
      </p:sp>
      <p:sp>
        <p:nvSpPr>
          <p:cNvPr id="40" name="Rectangular Callout 39"/>
          <p:cNvSpPr/>
          <p:nvPr/>
        </p:nvSpPr>
        <p:spPr>
          <a:xfrm>
            <a:off x="1476005" y="5241528"/>
            <a:ext cx="1686777" cy="402394"/>
          </a:xfrm>
          <a:prstGeom prst="wedgeRectCallout">
            <a:avLst>
              <a:gd name="adj1" fmla="val 36819"/>
              <a:gd name="adj2" fmla="val -2188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sz="1400" dirty="0"/>
              <a:t>6</a:t>
            </a:r>
            <a:r>
              <a:rPr lang="en-CA" sz="1400" dirty="0" smtClean="0"/>
              <a:t>. Logout Response</a:t>
            </a:r>
            <a:endParaRPr lang="en-CA" sz="1400" dirty="0"/>
          </a:p>
        </p:txBody>
      </p:sp>
    </p:spTree>
    <p:extLst>
      <p:ext uri="{BB962C8B-B14F-4D97-AF65-F5344CB8AC3E}">
        <p14:creationId xmlns:p14="http://schemas.microsoft.com/office/powerpoint/2010/main" val="423061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Log Out</a:t>
            </a:r>
            <a:endParaRPr lang="en-US" dirty="0"/>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7" name="Content Placeholder 2"/>
          <p:cNvSpPr>
            <a:spLocks noGrp="1"/>
          </p:cNvSpPr>
          <p:nvPr>
            <p:ph sz="half" idx="1"/>
          </p:nvPr>
        </p:nvSpPr>
        <p:spPr>
          <a:xfrm>
            <a:off x="768096" y="4286251"/>
            <a:ext cx="6575679" cy="2028824"/>
          </a:xfrm>
        </p:spPr>
        <p:txBody>
          <a:bodyPr>
            <a:normAutofit/>
          </a:bodyPr>
          <a:lstStyle/>
          <a:p>
            <a:pPr marL="0" indent="0">
              <a:buNone/>
            </a:pPr>
            <a:r>
              <a:rPr lang="en-US" dirty="0" smtClean="0"/>
              <a:t>Business Problems: what is the expectation if SLO request from another source.</a:t>
            </a:r>
          </a:p>
          <a:p>
            <a:pPr marL="0" indent="0">
              <a:buNone/>
            </a:pPr>
            <a:endParaRPr lang="en-US" dirty="0"/>
          </a:p>
          <a:p>
            <a:pPr marL="0" indent="0">
              <a:buNone/>
            </a:pPr>
            <a:r>
              <a:rPr lang="en-US" dirty="0" smtClean="0"/>
              <a:t>PeopleSoft will need flexibility to handle SLO requests</a:t>
            </a:r>
          </a:p>
          <a:p>
            <a:pPr marL="0" indent="0">
              <a:buNone/>
            </a:pPr>
            <a:endParaRPr lang="en-US" dirty="0" smtClean="0"/>
          </a:p>
          <a:p>
            <a:pPr marL="457200" indent="-457200">
              <a:buAutoNum type="alphaLcParenR"/>
            </a:pPr>
            <a:endParaRPr lang="en-US" dirty="0"/>
          </a:p>
        </p:txBody>
      </p:sp>
      <p:pic>
        <p:nvPicPr>
          <p:cNvPr id="1026" name="Picture 2" descr="C:\Users\SIMON~1.CHI\AppData\Local\Temp\SNAGHTML9c00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404" y="1539822"/>
            <a:ext cx="51149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799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Log Out</a:t>
            </a:r>
            <a:endParaRPr lang="en-US" dirty="0"/>
          </a:p>
        </p:txBody>
      </p:sp>
      <p:sp>
        <p:nvSpPr>
          <p:cNvPr id="6" name="Footer Placeholder 2">
            <a:extLst>
              <a:ext uri="{FF2B5EF4-FFF2-40B4-BE49-F238E27FC236}">
                <a16:creationId xmlns:a16="http://schemas.microsoft.com/office/drawing/2014/main" id="{3A3005C4-FC72-4597-8EF6-55C5CE8D616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7" name="Content Placeholder 2"/>
          <p:cNvSpPr>
            <a:spLocks noGrp="1"/>
          </p:cNvSpPr>
          <p:nvPr>
            <p:ph sz="half" idx="1"/>
          </p:nvPr>
        </p:nvSpPr>
        <p:spPr>
          <a:xfrm>
            <a:off x="768096" y="2371725"/>
            <a:ext cx="6575679" cy="3929062"/>
          </a:xfrm>
        </p:spPr>
        <p:txBody>
          <a:bodyPr>
            <a:normAutofit/>
          </a:bodyPr>
          <a:lstStyle/>
          <a:p>
            <a:pPr marL="0" indent="0">
              <a:buNone/>
            </a:pPr>
            <a:r>
              <a:rPr lang="en-US" dirty="0" smtClean="0"/>
              <a:t>Under the hood:</a:t>
            </a:r>
            <a:br>
              <a:rPr lang="en-US" dirty="0" smtClean="0"/>
            </a:br>
            <a:endParaRPr lang="en-US" dirty="0"/>
          </a:p>
          <a:p>
            <a:pPr marL="457200" indent="-457200">
              <a:buFont typeface="+mj-lt"/>
              <a:buAutoNum type="arabicPeriod"/>
            </a:pPr>
            <a:r>
              <a:rPr lang="en-US" dirty="0" smtClean="0"/>
              <a:t>We used an iScript that will invoke a java class to sign an XML SLO Request and pass it to ADFS</a:t>
            </a:r>
          </a:p>
          <a:p>
            <a:pPr marL="457200" indent="-457200">
              <a:buFont typeface="+mj-lt"/>
              <a:buAutoNum type="arabicPeriod"/>
            </a:pPr>
            <a:r>
              <a:rPr lang="en-US" dirty="0" smtClean="0"/>
              <a:t>The same iScript will listen for and pass on SLO requests.</a:t>
            </a:r>
          </a:p>
          <a:p>
            <a:pPr marL="0" indent="0">
              <a:buNone/>
            </a:pPr>
            <a:r>
              <a:rPr lang="en-US" dirty="0" smtClean="0"/>
              <a:t> </a:t>
            </a:r>
          </a:p>
        </p:txBody>
      </p:sp>
      <p:pic>
        <p:nvPicPr>
          <p:cNvPr id="4" name="Picture 3"/>
          <p:cNvPicPr>
            <a:picLocks noChangeAspect="1"/>
          </p:cNvPicPr>
          <p:nvPr/>
        </p:nvPicPr>
        <p:blipFill>
          <a:blip r:embed="rId2"/>
          <a:stretch>
            <a:fillRect/>
          </a:stretch>
        </p:blipFill>
        <p:spPr>
          <a:xfrm>
            <a:off x="1074982" y="4432609"/>
            <a:ext cx="5961905" cy="2038095"/>
          </a:xfrm>
          <a:prstGeom prst="rect">
            <a:avLst/>
          </a:prstGeom>
        </p:spPr>
      </p:pic>
    </p:spTree>
    <p:extLst>
      <p:ext uri="{BB962C8B-B14F-4D97-AF65-F5344CB8AC3E}">
        <p14:creationId xmlns:p14="http://schemas.microsoft.com/office/powerpoint/2010/main" val="2155361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 and Go live</a:t>
            </a:r>
            <a:endParaRPr lang="en-US" dirty="0"/>
          </a:p>
        </p:txBody>
      </p:sp>
      <p:sp>
        <p:nvSpPr>
          <p:cNvPr id="3" name="Subtitle 2"/>
          <p:cNvSpPr>
            <a:spLocks noGrp="1"/>
          </p:cNvSpPr>
          <p:nvPr>
            <p:ph type="subTitle" idx="1"/>
          </p:nvPr>
        </p:nvSpPr>
        <p:spPr/>
        <p:txBody>
          <a:bodyPr/>
          <a:lstStyle/>
          <a:p>
            <a:r>
              <a:rPr lang="en-US" dirty="0" smtClean="0"/>
              <a:t>Discoveries on the way</a:t>
            </a:r>
            <a:endParaRPr lang="en-US" dirty="0"/>
          </a:p>
        </p:txBody>
      </p:sp>
      <p:sp>
        <p:nvSpPr>
          <p:cNvPr id="5" name="Footer Placeholder 2">
            <a:extLst>
              <a:ext uri="{FF2B5EF4-FFF2-40B4-BE49-F238E27FC236}">
                <a16:creationId xmlns:a16="http://schemas.microsoft.com/office/drawing/2014/main" id="{CD0ED92C-E9A9-4CEB-8AC6-29FB9D27900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7385" cy="4572000"/>
          </a:xfrm>
          <a:prstGeom prst="rect">
            <a:avLst/>
          </a:prstGeom>
        </p:spPr>
      </p:pic>
    </p:spTree>
    <p:extLst>
      <p:ext uri="{BB962C8B-B14F-4D97-AF65-F5344CB8AC3E}">
        <p14:creationId xmlns:p14="http://schemas.microsoft.com/office/powerpoint/2010/main" val="348794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go live</a:t>
            </a:r>
            <a:endParaRPr lang="en-US" dirty="0"/>
          </a:p>
        </p:txBody>
      </p:sp>
      <p:sp>
        <p:nvSpPr>
          <p:cNvPr id="4" name="Content Placeholder 3"/>
          <p:cNvSpPr>
            <a:spLocks noGrp="1"/>
          </p:cNvSpPr>
          <p:nvPr>
            <p:ph sz="half" idx="2"/>
          </p:nvPr>
        </p:nvSpPr>
        <p:spPr>
          <a:xfrm>
            <a:off x="595086" y="2286000"/>
            <a:ext cx="7463064" cy="4023360"/>
          </a:xfrm>
        </p:spPr>
        <p:txBody>
          <a:bodyPr>
            <a:normAutofit/>
          </a:bodyPr>
          <a:lstStyle/>
          <a:p>
            <a:pPr>
              <a:buFont typeface="Arial" panose="020B0604020202020204" pitchFamily="34" charset="0"/>
              <a:buChar char="•"/>
            </a:pPr>
            <a:r>
              <a:rPr lang="en-US" sz="2400" dirty="0" smtClean="0"/>
              <a:t>Scope of Change</a:t>
            </a:r>
          </a:p>
          <a:p>
            <a:pPr>
              <a:buFont typeface="Arial" panose="020B0604020202020204" pitchFamily="34" charset="0"/>
              <a:buChar char="•"/>
            </a:pPr>
            <a:r>
              <a:rPr lang="en-US" sz="2400" dirty="0"/>
              <a:t>PUM </a:t>
            </a:r>
            <a:r>
              <a:rPr lang="en-US" sz="2400" dirty="0" smtClean="0"/>
              <a:t>Images</a:t>
            </a:r>
          </a:p>
          <a:p>
            <a:pPr>
              <a:buFont typeface="Arial" panose="020B0604020202020204" pitchFamily="34" charset="0"/>
              <a:buChar char="•"/>
            </a:pPr>
            <a:r>
              <a:rPr lang="en-US" sz="2400" dirty="0" smtClean="0"/>
              <a:t>Security Validation</a:t>
            </a:r>
          </a:p>
          <a:p>
            <a:pPr>
              <a:buFont typeface="Arial" panose="020B0604020202020204" pitchFamily="34" charset="0"/>
              <a:buChar char="•"/>
            </a:pPr>
            <a:r>
              <a:rPr lang="en-US" sz="2400" dirty="0" smtClean="0"/>
              <a:t>Performance Testing</a:t>
            </a:r>
            <a:endParaRPr lang="en-US" sz="2400" dirty="0"/>
          </a:p>
          <a:p>
            <a:pPr marL="0" indent="0">
              <a:buNone/>
            </a:pPr>
            <a:endParaRPr lang="en-US" sz="2400" dirty="0" smtClean="0"/>
          </a:p>
        </p:txBody>
      </p:sp>
      <p:sp>
        <p:nvSpPr>
          <p:cNvPr id="6" name="Footer Placeholder 2">
            <a:extLst>
              <a:ext uri="{FF2B5EF4-FFF2-40B4-BE49-F238E27FC236}">
                <a16:creationId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11423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Change</a:t>
            </a:r>
            <a:endParaRPr lang="en-US"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p:cNvSpPr>
            <a:spLocks noGrp="1"/>
          </p:cNvSpPr>
          <p:nvPr>
            <p:ph sz="half" idx="1"/>
          </p:nvPr>
        </p:nvSpPr>
        <p:spPr>
          <a:xfrm>
            <a:off x="768096" y="2191658"/>
            <a:ext cx="7290054" cy="1528762"/>
          </a:xfrm>
        </p:spPr>
        <p:txBody>
          <a:bodyPr/>
          <a:lstStyle/>
          <a:p>
            <a:r>
              <a:rPr lang="en-CA" dirty="0" smtClean="0"/>
              <a:t>SAML introduced a large amount of change into many systems, keeping the changed managed is important to the success of this project.</a:t>
            </a:r>
          </a:p>
        </p:txBody>
      </p:sp>
      <p:pic>
        <p:nvPicPr>
          <p:cNvPr id="9" name="Picture 8"/>
          <p:cNvPicPr>
            <a:picLocks noChangeAspect="1"/>
          </p:cNvPicPr>
          <p:nvPr/>
        </p:nvPicPr>
        <p:blipFill>
          <a:blip r:embed="rId3"/>
          <a:stretch>
            <a:fillRect/>
          </a:stretch>
        </p:blipFill>
        <p:spPr>
          <a:xfrm>
            <a:off x="0" y="3444539"/>
            <a:ext cx="8475199" cy="1390577"/>
          </a:xfrm>
          <a:prstGeom prst="rect">
            <a:avLst/>
          </a:prstGeom>
        </p:spPr>
      </p:pic>
    </p:spTree>
    <p:extLst>
      <p:ext uri="{BB962C8B-B14F-4D97-AF65-F5344CB8AC3E}">
        <p14:creationId xmlns:p14="http://schemas.microsoft.com/office/powerpoint/2010/main" val="437001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Change</a:t>
            </a:r>
            <a:endParaRPr lang="en-US"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p:cNvSpPr>
            <a:spLocks noGrp="1"/>
          </p:cNvSpPr>
          <p:nvPr>
            <p:ph sz="half" idx="1"/>
          </p:nvPr>
        </p:nvSpPr>
        <p:spPr>
          <a:xfrm>
            <a:off x="768096" y="2191657"/>
            <a:ext cx="7290054" cy="3875313"/>
          </a:xfrm>
        </p:spPr>
        <p:txBody>
          <a:bodyPr/>
          <a:lstStyle/>
          <a:p>
            <a:pPr marL="0" indent="0">
              <a:buNone/>
            </a:pPr>
            <a:r>
              <a:rPr lang="en-CA" dirty="0" smtClean="0"/>
              <a:t>We have chosen to keep CAS as our default authentication service, but allow SAML also to work.  We have chosen to put this into our production system to allow users to try it out and report back any issues.</a:t>
            </a:r>
          </a:p>
          <a:p>
            <a:pPr marL="0" indent="0">
              <a:buNone/>
            </a:pPr>
            <a:r>
              <a:rPr lang="en-CA" dirty="0" smtClean="0"/>
              <a:t>-Gives us time to iron out any unanticipated issues.</a:t>
            </a:r>
          </a:p>
          <a:p>
            <a:pPr marL="0" indent="0">
              <a:buNone/>
            </a:pPr>
            <a:r>
              <a:rPr lang="en-CA" dirty="0" smtClean="0"/>
              <a:t>-We can make the full switch at a later date with a higher degree of confidence.</a:t>
            </a:r>
            <a:endParaRPr lang="en-CA" dirty="0"/>
          </a:p>
          <a:p>
            <a:pPr marL="0" indent="0">
              <a:buNone/>
            </a:pPr>
            <a:endParaRPr lang="en-CA" dirty="0" smtClean="0"/>
          </a:p>
        </p:txBody>
      </p:sp>
    </p:spTree>
    <p:extLst>
      <p:ext uri="{BB962C8B-B14F-4D97-AF65-F5344CB8AC3E}">
        <p14:creationId xmlns:p14="http://schemas.microsoft.com/office/powerpoint/2010/main" val="174613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 on a PUM Images</a:t>
            </a:r>
            <a:endParaRPr lang="en-US"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p:cNvSpPr>
            <a:spLocks noGrp="1"/>
          </p:cNvSpPr>
          <p:nvPr>
            <p:ph sz="half" idx="1"/>
          </p:nvPr>
        </p:nvSpPr>
        <p:spPr>
          <a:xfrm>
            <a:off x="768096" y="3236686"/>
            <a:ext cx="7290054" cy="2351314"/>
          </a:xfrm>
        </p:spPr>
        <p:txBody>
          <a:bodyPr>
            <a:normAutofit lnSpcReduction="10000"/>
          </a:bodyPr>
          <a:lstStyle/>
          <a:p>
            <a:r>
              <a:rPr lang="en-CA" dirty="0" smtClean="0"/>
              <a:t>While developing this product, it was useful to try to install it on a few different PUM Images: (with both tools 8.55. and 8.56).   </a:t>
            </a:r>
          </a:p>
          <a:p>
            <a:pPr marL="0" indent="0">
              <a:buNone/>
            </a:pPr>
            <a:r>
              <a:rPr lang="en-CA" dirty="0" smtClean="0"/>
              <a:t>-Gives us a degree of confidence that this solution will last beyond our AIX Implementation towards Redhat</a:t>
            </a:r>
          </a:p>
          <a:p>
            <a:pPr marL="0" indent="0">
              <a:buNone/>
            </a:pPr>
            <a:r>
              <a:rPr lang="en-CA" dirty="0" smtClean="0"/>
              <a:t>-Nice when developing that no one else was interrupted.</a:t>
            </a:r>
          </a:p>
          <a:p>
            <a:pPr marL="0" indent="0">
              <a:buNone/>
            </a:pPr>
            <a:r>
              <a:rPr lang="en-CA" dirty="0" smtClean="0"/>
              <a:t>-Helped promote a healthy overall understanding of some of the security inner workings.</a:t>
            </a:r>
          </a:p>
        </p:txBody>
      </p:sp>
      <p:pic>
        <p:nvPicPr>
          <p:cNvPr id="3" name="Picture 2"/>
          <p:cNvPicPr>
            <a:picLocks noChangeAspect="1"/>
          </p:cNvPicPr>
          <p:nvPr/>
        </p:nvPicPr>
        <p:blipFill>
          <a:blip r:embed="rId3"/>
          <a:stretch>
            <a:fillRect/>
          </a:stretch>
        </p:blipFill>
        <p:spPr>
          <a:xfrm>
            <a:off x="768096" y="1796839"/>
            <a:ext cx="4561905" cy="1114286"/>
          </a:xfrm>
          <a:prstGeom prst="rect">
            <a:avLst/>
          </a:prstGeom>
        </p:spPr>
      </p:pic>
    </p:spTree>
    <p:extLst>
      <p:ext uri="{BB962C8B-B14F-4D97-AF65-F5344CB8AC3E}">
        <p14:creationId xmlns:p14="http://schemas.microsoft.com/office/powerpoint/2010/main" val="102283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Testing</a:t>
            </a:r>
            <a:endParaRPr lang="en-US"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p:cNvSpPr>
            <a:spLocks noGrp="1"/>
          </p:cNvSpPr>
          <p:nvPr>
            <p:ph sz="half" idx="1"/>
          </p:nvPr>
        </p:nvSpPr>
        <p:spPr>
          <a:xfrm>
            <a:off x="768096" y="1914979"/>
            <a:ext cx="7290054" cy="1528762"/>
          </a:xfrm>
        </p:spPr>
        <p:txBody>
          <a:bodyPr/>
          <a:lstStyle/>
          <a:p>
            <a:pPr marL="0" indent="0">
              <a:buNone/>
            </a:pPr>
            <a:r>
              <a:rPr lang="en-CA" dirty="0" smtClean="0"/>
              <a:t>The basic premise of SAML is that client will submit a signed XML document into your Service Provider.  We want to ensure there was no way for this to be manipulated.</a:t>
            </a:r>
          </a:p>
        </p:txBody>
      </p:sp>
      <p:sp>
        <p:nvSpPr>
          <p:cNvPr id="10" name="Footer Placeholder 2">
            <a:extLst>
              <a:ext uri="{FF2B5EF4-FFF2-40B4-BE49-F238E27FC236}">
                <a16:creationId xmlns:a16="http://schemas.microsoft.com/office/drawing/2014/main" id="{104F29AD-8881-41A9-A20A-8E371C5F6678}"/>
              </a:ext>
            </a:extLst>
          </p:cNvPr>
          <p:cNvSpPr txBox="1">
            <a:spLocks/>
          </p:cNvSpPr>
          <p:nvPr/>
        </p:nvSpPr>
        <p:spPr>
          <a:xfrm>
            <a:off x="3632200" y="6470704"/>
            <a:ext cx="4426094"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Canada Alliance   12-14 November 2018</a:t>
            </a:r>
            <a:endParaRPr lang="en-US" dirty="0"/>
          </a:p>
        </p:txBody>
      </p:sp>
      <p:sp>
        <p:nvSpPr>
          <p:cNvPr id="11" name="Rectangle 10"/>
          <p:cNvSpPr/>
          <p:nvPr/>
        </p:nvSpPr>
        <p:spPr>
          <a:xfrm>
            <a:off x="145737" y="4728995"/>
            <a:ext cx="4838700" cy="124777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Service Providers</a:t>
            </a:r>
            <a:endParaRPr lang="en-CA" dirty="0"/>
          </a:p>
        </p:txBody>
      </p:sp>
      <p:sp>
        <p:nvSpPr>
          <p:cNvPr id="12" name="Magnetic Disk 7">
            <a:extLst>
              <a:ext uri="{FF2B5EF4-FFF2-40B4-BE49-F238E27FC236}">
                <a16:creationId xmlns:a16="http://schemas.microsoft.com/office/drawing/2014/main" id="{4181890F-906F-E645-BB40-9A5A57F640E9}"/>
              </a:ext>
            </a:extLst>
          </p:cNvPr>
          <p:cNvSpPr/>
          <p:nvPr/>
        </p:nvSpPr>
        <p:spPr>
          <a:xfrm>
            <a:off x="1739778" y="2881876"/>
            <a:ext cx="1322262" cy="521252"/>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ADFS</a:t>
            </a:r>
          </a:p>
        </p:txBody>
      </p:sp>
      <p:sp>
        <p:nvSpPr>
          <p:cNvPr id="17" name="Round Single Corner Rectangle 16">
            <a:extLst>
              <a:ext uri="{FF2B5EF4-FFF2-40B4-BE49-F238E27FC236}">
                <a16:creationId xmlns:a16="http://schemas.microsoft.com/office/drawing/2014/main" id="{0B04EA17-61E6-5A43-A5D5-53C97A79CD9F}"/>
              </a:ext>
            </a:extLst>
          </p:cNvPr>
          <p:cNvSpPr/>
          <p:nvPr/>
        </p:nvSpPr>
        <p:spPr>
          <a:xfrm>
            <a:off x="1657548" y="3853436"/>
            <a:ext cx="1486722" cy="565743"/>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User </a:t>
            </a:r>
            <a:r>
              <a:rPr lang="en-US" dirty="0" smtClean="0"/>
              <a:t>agent</a:t>
            </a:r>
            <a:br>
              <a:rPr lang="en-US" dirty="0" smtClean="0"/>
            </a:br>
            <a:r>
              <a:rPr lang="en-US" dirty="0" smtClean="0"/>
              <a:t>(browser)</a:t>
            </a:r>
            <a:endParaRPr lang="en-US" dirty="0"/>
          </a:p>
        </p:txBody>
      </p:sp>
      <p:sp>
        <p:nvSpPr>
          <p:cNvPr id="20" name="Magnetic Disk 25">
            <a:extLst>
              <a:ext uri="{FF2B5EF4-FFF2-40B4-BE49-F238E27FC236}">
                <a16:creationId xmlns:a16="http://schemas.microsoft.com/office/drawing/2014/main" id="{B6C25450-ACAC-4847-84C9-FC557C88F6FF}"/>
              </a:ext>
            </a:extLst>
          </p:cNvPr>
          <p:cNvSpPr/>
          <p:nvPr/>
        </p:nvSpPr>
        <p:spPr>
          <a:xfrm>
            <a:off x="3685116" y="5135414"/>
            <a:ext cx="1032200" cy="709372"/>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Office 365</a:t>
            </a:r>
          </a:p>
        </p:txBody>
      </p:sp>
      <p:sp>
        <p:nvSpPr>
          <p:cNvPr id="21" name="Magnetic Disk 26">
            <a:extLst>
              <a:ext uri="{FF2B5EF4-FFF2-40B4-BE49-F238E27FC236}">
                <a16:creationId xmlns:a16="http://schemas.microsoft.com/office/drawing/2014/main" id="{8DB12AAC-5067-D644-BE3F-236992A07619}"/>
              </a:ext>
            </a:extLst>
          </p:cNvPr>
          <p:cNvSpPr/>
          <p:nvPr/>
        </p:nvSpPr>
        <p:spPr>
          <a:xfrm>
            <a:off x="444235" y="5135414"/>
            <a:ext cx="1032200" cy="709372"/>
          </a:xfrm>
          <a:prstGeom prst="flowChartMagneticDisk">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smtClean="0"/>
              <a:t>D2L</a:t>
            </a:r>
            <a:endParaRPr lang="en-US" sz="1400" dirty="0"/>
          </a:p>
        </p:txBody>
      </p:sp>
      <p:sp>
        <p:nvSpPr>
          <p:cNvPr id="22" name="Magnetic Disk 28">
            <a:extLst>
              <a:ext uri="{FF2B5EF4-FFF2-40B4-BE49-F238E27FC236}">
                <a16:creationId xmlns:a16="http://schemas.microsoft.com/office/drawing/2014/main" id="{2EAD2788-0B66-084E-89D9-86C48FC674B3}"/>
              </a:ext>
            </a:extLst>
          </p:cNvPr>
          <p:cNvSpPr/>
          <p:nvPr/>
        </p:nvSpPr>
        <p:spPr>
          <a:xfrm>
            <a:off x="2609001" y="5135414"/>
            <a:ext cx="1032200" cy="709372"/>
          </a:xfrm>
          <a:prstGeom prst="flowChartMagneticDisk">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t>PeopleSoft</a:t>
            </a:r>
          </a:p>
        </p:txBody>
      </p:sp>
      <p:sp>
        <p:nvSpPr>
          <p:cNvPr id="23" name="Magnetic Disk 29">
            <a:extLst>
              <a:ext uri="{FF2B5EF4-FFF2-40B4-BE49-F238E27FC236}">
                <a16:creationId xmlns:a16="http://schemas.microsoft.com/office/drawing/2014/main" id="{BAC4CB04-739A-BC4F-A254-903FDA151EF3}"/>
              </a:ext>
            </a:extLst>
          </p:cNvPr>
          <p:cNvSpPr/>
          <p:nvPr/>
        </p:nvSpPr>
        <p:spPr>
          <a:xfrm>
            <a:off x="1532887" y="5135414"/>
            <a:ext cx="1032200" cy="709372"/>
          </a:xfrm>
          <a:prstGeom prst="flowChartMagneticDisk">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t>Service </a:t>
            </a:r>
            <a:r>
              <a:rPr lang="en-US" sz="1400" dirty="0" smtClean="0"/>
              <a:t>Now</a:t>
            </a:r>
            <a:endParaRPr lang="en-US" sz="1400" dirty="0"/>
          </a:p>
        </p:txBody>
      </p:sp>
      <p:sp>
        <p:nvSpPr>
          <p:cNvPr id="25" name="Round Single Corner Rectangle 24">
            <a:extLst>
              <a:ext uri="{FF2B5EF4-FFF2-40B4-BE49-F238E27FC236}">
                <a16:creationId xmlns:a16="http://schemas.microsoft.com/office/drawing/2014/main" id="{0B04EA17-61E6-5A43-A5D5-53C97A79CD9F}"/>
              </a:ext>
            </a:extLst>
          </p:cNvPr>
          <p:cNvSpPr/>
          <p:nvPr/>
        </p:nvSpPr>
        <p:spPr>
          <a:xfrm>
            <a:off x="3685116" y="3142502"/>
            <a:ext cx="1486722" cy="565743"/>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BURP SAML Raider</a:t>
            </a:r>
            <a:endParaRPr lang="en-US" dirty="0"/>
          </a:p>
        </p:txBody>
      </p:sp>
      <p:cxnSp>
        <p:nvCxnSpPr>
          <p:cNvPr id="26" name="Straight Arrow Connector 25">
            <a:extLst>
              <a:ext uri="{FF2B5EF4-FFF2-40B4-BE49-F238E27FC236}">
                <a16:creationId xmlns:a16="http://schemas.microsoft.com/office/drawing/2014/main" id="{BB9D3867-62D5-0A44-A7FC-0CCFAA3A17FE}"/>
              </a:ext>
            </a:extLst>
          </p:cNvPr>
          <p:cNvCxnSpPr>
            <a:cxnSpLocks/>
          </p:cNvCxnSpPr>
          <p:nvPr/>
        </p:nvCxnSpPr>
        <p:spPr>
          <a:xfrm flipV="1">
            <a:off x="3144270" y="3425373"/>
            <a:ext cx="487930" cy="4586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BB9D3867-62D5-0A44-A7FC-0CCFAA3A17FE}"/>
              </a:ext>
            </a:extLst>
          </p:cNvPr>
          <p:cNvCxnSpPr>
            <a:cxnSpLocks/>
          </p:cNvCxnSpPr>
          <p:nvPr/>
        </p:nvCxnSpPr>
        <p:spPr>
          <a:xfrm flipH="1">
            <a:off x="3144270" y="3850160"/>
            <a:ext cx="1268853" cy="12616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37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University of Calgary</a:t>
            </a:r>
            <a:endParaRPr lang="en-US" dirty="0"/>
          </a:p>
        </p:txBody>
      </p:sp>
      <p:sp>
        <p:nvSpPr>
          <p:cNvPr id="4" name="Text Placeholder 3"/>
          <p:cNvSpPr>
            <a:spLocks noGrp="1"/>
          </p:cNvSpPr>
          <p:nvPr>
            <p:ph type="body" sz="half" idx="2"/>
          </p:nvPr>
        </p:nvSpPr>
        <p:spPr/>
        <p:txBody>
          <a:bodyPr>
            <a:normAutofit fontScale="77500" lnSpcReduction="20000"/>
          </a:bodyPr>
          <a:lstStyle/>
          <a:p>
            <a:r>
              <a:rPr lang="en-US" dirty="0" smtClean="0"/>
              <a:t>26,200 Undergrad Students</a:t>
            </a:r>
          </a:p>
          <a:p>
            <a:r>
              <a:rPr lang="en-US" dirty="0" smtClean="0"/>
              <a:t>6,100 Grad Students</a:t>
            </a:r>
          </a:p>
          <a:p>
            <a:r>
              <a:rPr lang="en-US" dirty="0" smtClean="0"/>
              <a:t>5,300 Staff</a:t>
            </a:r>
          </a:p>
          <a:p>
            <a:r>
              <a:rPr lang="en-US" dirty="0"/>
              <a:t>Recognized as one of Canada's Best Diversity </a:t>
            </a:r>
            <a:r>
              <a:rPr lang="en-US" dirty="0" smtClean="0"/>
              <a:t>Employers</a:t>
            </a:r>
          </a:p>
          <a:p>
            <a:r>
              <a:rPr lang="en-US" dirty="0" smtClean="0"/>
              <a:t>333 Sunny Days - Most in Canada!</a:t>
            </a:r>
          </a:p>
        </p:txBody>
      </p:sp>
      <p:sp>
        <p:nvSpPr>
          <p:cNvPr id="6" name="Footer Placeholder 2">
            <a:extLst>
              <a:ext uri="{FF2B5EF4-FFF2-40B4-BE49-F238E27FC236}">
                <a16:creationId xmlns:a16="http://schemas.microsoft.com/office/drawing/2014/main" id="{CA7ECCF4-C992-4CA5-91C3-5760B94E975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p:pic>
    </p:spTree>
    <p:extLst>
      <p:ext uri="{BB962C8B-B14F-4D97-AF65-F5344CB8AC3E}">
        <p14:creationId xmlns:p14="http://schemas.microsoft.com/office/powerpoint/2010/main" val="310897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SAML Raider</a:t>
            </a:r>
            <a:endParaRPr lang="en-US"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p:cNvSpPr>
            <a:spLocks noGrp="1"/>
          </p:cNvSpPr>
          <p:nvPr>
            <p:ph sz="half" idx="1"/>
          </p:nvPr>
        </p:nvSpPr>
        <p:spPr>
          <a:xfrm>
            <a:off x="768096" y="1914978"/>
            <a:ext cx="7290054" cy="2860221"/>
          </a:xfrm>
        </p:spPr>
        <p:txBody>
          <a:bodyPr/>
          <a:lstStyle/>
          <a:p>
            <a:pPr marL="0" indent="0">
              <a:buNone/>
            </a:pPr>
            <a:endParaRPr lang="en-CA" dirty="0" smtClean="0"/>
          </a:p>
          <a:p>
            <a:r>
              <a:rPr lang="en-CA" dirty="0" smtClean="0"/>
              <a:t>We used SAML Raider, a plugin in for the BURP Suite, a web vulnerability scanner.</a:t>
            </a:r>
          </a:p>
          <a:p>
            <a:r>
              <a:rPr lang="en-CA" dirty="0" smtClean="0"/>
              <a:t>-Operates on the man in the middle attack vector.</a:t>
            </a:r>
          </a:p>
          <a:p>
            <a:r>
              <a:rPr lang="en-CA" dirty="0" smtClean="0"/>
              <a:t>-Contains a number of preconfigured  SAML manipulations (XSW Signature wrapping).</a:t>
            </a:r>
          </a:p>
          <a:p>
            <a:endParaRPr lang="en-CA" dirty="0" smtClean="0"/>
          </a:p>
          <a:p>
            <a:pPr marL="0" indent="0">
              <a:buNone/>
            </a:pPr>
            <a:endParaRPr lang="en-CA" dirty="0" smtClean="0"/>
          </a:p>
        </p:txBody>
      </p:sp>
      <p:sp>
        <p:nvSpPr>
          <p:cNvPr id="10" name="Footer Placeholder 2">
            <a:extLst>
              <a:ext uri="{FF2B5EF4-FFF2-40B4-BE49-F238E27FC236}">
                <a16:creationId xmlns:a16="http://schemas.microsoft.com/office/drawing/2014/main" id="{104F29AD-8881-41A9-A20A-8E371C5F6678}"/>
              </a:ext>
            </a:extLst>
          </p:cNvPr>
          <p:cNvSpPr txBox="1">
            <a:spLocks/>
          </p:cNvSpPr>
          <p:nvPr/>
        </p:nvSpPr>
        <p:spPr>
          <a:xfrm>
            <a:off x="3632200" y="6470704"/>
            <a:ext cx="4426094"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Canada Alliance   12-14 November 2018</a:t>
            </a:r>
            <a:endParaRPr lang="en-US" dirty="0"/>
          </a:p>
        </p:txBody>
      </p:sp>
      <p:pic>
        <p:nvPicPr>
          <p:cNvPr id="3" name="Picture 2"/>
          <p:cNvPicPr>
            <a:picLocks noChangeAspect="1"/>
          </p:cNvPicPr>
          <p:nvPr/>
        </p:nvPicPr>
        <p:blipFill>
          <a:blip r:embed="rId3"/>
          <a:stretch>
            <a:fillRect/>
          </a:stretch>
        </p:blipFill>
        <p:spPr>
          <a:xfrm>
            <a:off x="4413123" y="585216"/>
            <a:ext cx="1736239" cy="1427574"/>
          </a:xfrm>
          <a:prstGeom prst="rect">
            <a:avLst/>
          </a:prstGeom>
        </p:spPr>
      </p:pic>
    </p:spTree>
    <p:extLst>
      <p:ext uri="{BB962C8B-B14F-4D97-AF65-F5344CB8AC3E}">
        <p14:creationId xmlns:p14="http://schemas.microsoft.com/office/powerpoint/2010/main" val="2013023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Testing</a:t>
            </a:r>
            <a:endParaRPr lang="en-US"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4" name="Content Placeholder 3"/>
          <p:cNvSpPr>
            <a:spLocks noGrp="1"/>
          </p:cNvSpPr>
          <p:nvPr>
            <p:ph sz="half" idx="1"/>
          </p:nvPr>
        </p:nvSpPr>
        <p:spPr>
          <a:xfrm>
            <a:off x="768096" y="2569029"/>
            <a:ext cx="7290054" cy="3149600"/>
          </a:xfrm>
        </p:spPr>
        <p:txBody>
          <a:bodyPr>
            <a:normAutofit/>
          </a:bodyPr>
          <a:lstStyle/>
          <a:p>
            <a:pPr marL="0" indent="0">
              <a:buNone/>
            </a:pPr>
            <a:endParaRPr lang="en-CA" dirty="0" smtClean="0"/>
          </a:p>
          <a:p>
            <a:r>
              <a:rPr lang="en-CA" dirty="0" smtClean="0"/>
              <a:t>We used Load Runner to gauge Resource Usage and Average Transaction Response time, emulating our more heavier periods (the add/drop cycle on the Student side).  </a:t>
            </a:r>
            <a:endParaRPr lang="en-CA" dirty="0"/>
          </a:p>
          <a:p>
            <a:r>
              <a:rPr lang="en-CA" dirty="0" smtClean="0"/>
              <a:t>It was important that this be done to ensure our java classes unencrypting and validating XML Signatures at a high volume would not overburden the system.</a:t>
            </a:r>
          </a:p>
          <a:p>
            <a:pPr marL="0" indent="0">
              <a:buNone/>
            </a:pPr>
            <a:endParaRPr lang="en-CA" dirty="0" smtClean="0"/>
          </a:p>
        </p:txBody>
      </p:sp>
      <p:sp>
        <p:nvSpPr>
          <p:cNvPr id="10" name="Footer Placeholder 2">
            <a:extLst>
              <a:ext uri="{FF2B5EF4-FFF2-40B4-BE49-F238E27FC236}">
                <a16:creationId xmlns:a16="http://schemas.microsoft.com/office/drawing/2014/main" id="{104F29AD-8881-41A9-A20A-8E371C5F6678}"/>
              </a:ext>
            </a:extLst>
          </p:cNvPr>
          <p:cNvSpPr txBox="1">
            <a:spLocks/>
          </p:cNvSpPr>
          <p:nvPr/>
        </p:nvSpPr>
        <p:spPr>
          <a:xfrm>
            <a:off x="3632200" y="6470704"/>
            <a:ext cx="4426094"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Canada Alliance   12-14 November 2018</a:t>
            </a:r>
            <a:endParaRPr lang="en-US" dirty="0"/>
          </a:p>
        </p:txBody>
      </p:sp>
      <p:pic>
        <p:nvPicPr>
          <p:cNvPr id="5" name="Picture 4"/>
          <p:cNvPicPr>
            <a:picLocks noChangeAspect="1"/>
          </p:cNvPicPr>
          <p:nvPr/>
        </p:nvPicPr>
        <p:blipFill>
          <a:blip r:embed="rId3"/>
          <a:stretch>
            <a:fillRect/>
          </a:stretch>
        </p:blipFill>
        <p:spPr>
          <a:xfrm>
            <a:off x="768096" y="2072637"/>
            <a:ext cx="2696449" cy="776465"/>
          </a:xfrm>
          <a:prstGeom prst="rect">
            <a:avLst/>
          </a:prstGeom>
        </p:spPr>
      </p:pic>
    </p:spTree>
    <p:extLst>
      <p:ext uri="{BB962C8B-B14F-4D97-AF65-F5344CB8AC3E}">
        <p14:creationId xmlns:p14="http://schemas.microsoft.com/office/powerpoint/2010/main" val="2743521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r>
              <a:rPr lang="en-US" dirty="0" smtClean="0"/>
              <a:t>Let’s hope this works!</a:t>
            </a:r>
            <a:endParaRPr lang="en-US" dirty="0"/>
          </a:p>
        </p:txBody>
      </p:sp>
      <p:sp>
        <p:nvSpPr>
          <p:cNvPr id="5" name="Footer Placeholder 2">
            <a:extLst>
              <a:ext uri="{FF2B5EF4-FFF2-40B4-BE49-F238E27FC236}">
                <a16:creationId xmlns:a16="http://schemas.microsoft.com/office/drawing/2014/main" id="{DCF9D4D6-D5BE-4934-A2E8-6CA6F318747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4" name="Picture 3"/>
          <p:cNvPicPr>
            <a:picLocks noChangeAspect="1"/>
          </p:cNvPicPr>
          <p:nvPr/>
        </p:nvPicPr>
        <p:blipFill>
          <a:blip r:embed="rId2"/>
          <a:stretch>
            <a:fillRect/>
          </a:stretch>
        </p:blipFill>
        <p:spPr>
          <a:xfrm>
            <a:off x="0" y="0"/>
            <a:ext cx="6039059" cy="4572000"/>
          </a:xfrm>
          <a:prstGeom prst="rect">
            <a:avLst/>
          </a:prstGeom>
        </p:spPr>
      </p:pic>
    </p:spTree>
    <p:extLst>
      <p:ext uri="{BB962C8B-B14F-4D97-AF65-F5344CB8AC3E}">
        <p14:creationId xmlns:p14="http://schemas.microsoft.com/office/powerpoint/2010/main" val="1605080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4572000"/>
          </a:xfrm>
          <a:prstGeom prst="rect">
            <a:avLst/>
          </a:prstGeom>
        </p:spPr>
      </p:pic>
    </p:spTree>
    <p:extLst>
      <p:ext uri="{BB962C8B-B14F-4D97-AF65-F5344CB8AC3E}">
        <p14:creationId xmlns:p14="http://schemas.microsoft.com/office/powerpoint/2010/main" val="1486425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Simon Dyck</a:t>
            </a:r>
            <a:endParaRPr lang="en-US" dirty="0"/>
          </a:p>
        </p:txBody>
      </p:sp>
      <p:sp>
        <p:nvSpPr>
          <p:cNvPr id="4" name="Content Placeholder 3"/>
          <p:cNvSpPr>
            <a:spLocks noGrp="1"/>
          </p:cNvSpPr>
          <p:nvPr>
            <p:ph sz="half" idx="2"/>
          </p:nvPr>
        </p:nvSpPr>
        <p:spPr>
          <a:xfrm>
            <a:off x="768096" y="2967788"/>
            <a:ext cx="3566160" cy="1446168"/>
          </a:xfrm>
        </p:spPr>
        <p:txBody>
          <a:bodyPr>
            <a:normAutofit/>
          </a:bodyPr>
          <a:lstStyle/>
          <a:p>
            <a:r>
              <a:rPr lang="en-US" dirty="0" smtClean="0"/>
              <a:t>Architect, HR, ELM, Portal</a:t>
            </a:r>
            <a:endParaRPr lang="en-US" dirty="0"/>
          </a:p>
          <a:p>
            <a:r>
              <a:rPr lang="en-US" dirty="0" smtClean="0"/>
              <a:t>University of Calgary</a:t>
            </a:r>
            <a:endParaRPr lang="en-US" dirty="0"/>
          </a:p>
          <a:p>
            <a:r>
              <a:rPr lang="en-US" dirty="0" smtClean="0"/>
              <a:t>dycks@ucalgary.ca</a:t>
            </a:r>
            <a:endParaRPr lang="en-US" dirty="0"/>
          </a:p>
        </p:txBody>
      </p:sp>
      <p:sp>
        <p:nvSpPr>
          <p:cNvPr id="5" name="Text Placeholder 4"/>
          <p:cNvSpPr>
            <a:spLocks noGrp="1"/>
          </p:cNvSpPr>
          <p:nvPr>
            <p:ph type="body" sz="quarter" idx="3"/>
          </p:nvPr>
        </p:nvSpPr>
        <p:spPr/>
        <p:txBody>
          <a:bodyPr/>
          <a:lstStyle/>
          <a:p>
            <a:r>
              <a:rPr lang="en-US" dirty="0" smtClean="0"/>
              <a:t>Simon Chiu</a:t>
            </a:r>
            <a:endParaRPr lang="en-US" dirty="0"/>
          </a:p>
        </p:txBody>
      </p:sp>
      <p:sp>
        <p:nvSpPr>
          <p:cNvPr id="6" name="Content Placeholder 5"/>
          <p:cNvSpPr>
            <a:spLocks noGrp="1"/>
          </p:cNvSpPr>
          <p:nvPr>
            <p:ph sz="quarter" idx="4"/>
          </p:nvPr>
        </p:nvSpPr>
        <p:spPr>
          <a:xfrm>
            <a:off x="4491990" y="2967788"/>
            <a:ext cx="3566160" cy="1446168"/>
          </a:xfrm>
        </p:spPr>
        <p:txBody>
          <a:bodyPr/>
          <a:lstStyle/>
          <a:p>
            <a:r>
              <a:rPr lang="en-US" dirty="0" smtClean="0"/>
              <a:t>Senior Systems Analyst</a:t>
            </a:r>
            <a:endParaRPr lang="en-US" dirty="0"/>
          </a:p>
          <a:p>
            <a:r>
              <a:rPr lang="en-US" dirty="0" smtClean="0"/>
              <a:t>University of Calgary</a:t>
            </a:r>
            <a:endParaRPr lang="en-US" dirty="0"/>
          </a:p>
          <a:p>
            <a:r>
              <a:rPr lang="en-US" dirty="0" smtClean="0"/>
              <a:t>simon.chiu@ucalgary.ca</a:t>
            </a:r>
            <a:endParaRPr lang="en-US" dirty="0"/>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This Simon has been at the University of Calgary since 2005, as the lead developer for HCM, ELM, Security and Portal.  He started working with PeopleSoft applications in 1997, which isn’t as long ago as it sounds.</a:t>
            </a:r>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A new team member with the University of Calgary as of April 2018. PeopleSoft experience with the Interaction Hub, IB, Branding &amp; PeopleSoft Security.  </a:t>
            </a:r>
            <a:endParaRPr lang="en-US" sz="1600" dirty="0"/>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967237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7" name="Footer Placeholder 2">
            <a:extLst>
              <a:ext uri="{FF2B5EF4-FFF2-40B4-BE49-F238E27FC236}">
                <a16:creationId xmlns:a16="http://schemas.microsoft.com/office/drawing/2014/main" id="{45D92035-F585-4171-89DA-3185020F0193}"/>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10" name="Rectangle 9">
            <a:extLst>
              <a:ext uri="{FF2B5EF4-FFF2-40B4-BE49-F238E27FC236}">
                <a16:creationId xmlns:a16="http://schemas.microsoft.com/office/drawing/2014/main" id="{F3922B2A-905A-43E6-AF5A-EE3BD1C1FFCC}"/>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F580B06-B208-47EA-B9F0-C470DE3C0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3" name="Picture 12">
            <a:extLst>
              <a:ext uri="{FF2B5EF4-FFF2-40B4-BE49-F238E27FC236}">
                <a16:creationId xmlns:a16="http://schemas.microsoft.com/office/drawing/2014/main" id="{652895AD-E381-4AD7-AE48-BCAA874504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 of C </a:t>
            </a:r>
            <a:r>
              <a:rPr lang="en-US" dirty="0"/>
              <a:t>&amp; ORACLE</a:t>
            </a:r>
          </a:p>
        </p:txBody>
      </p:sp>
      <p:sp>
        <p:nvSpPr>
          <p:cNvPr id="3" name="Subtitle 2"/>
          <p:cNvSpPr>
            <a:spLocks noGrp="1"/>
          </p:cNvSpPr>
          <p:nvPr>
            <p:ph type="subTitle" idx="1"/>
          </p:nvPr>
        </p:nvSpPr>
        <p:spPr/>
        <p:txBody>
          <a:bodyPr>
            <a:normAutofit lnSpcReduction="10000"/>
          </a:bodyPr>
          <a:lstStyle/>
          <a:p>
            <a:r>
              <a:rPr lang="en-US" dirty="0"/>
              <a:t>We’re becoming old timers – original go-lives began in 2004.  We’re now live with Student Admin, Finance, HCM, ELM and Integration Hub.</a:t>
            </a:r>
          </a:p>
          <a:p>
            <a:endParaRPr lang="en-CA" dirty="0"/>
          </a:p>
        </p:txBody>
      </p:sp>
      <p:sp>
        <p:nvSpPr>
          <p:cNvPr id="7" name="Footer Placeholder 2">
            <a:extLst>
              <a:ext uri="{FF2B5EF4-FFF2-40B4-BE49-F238E27FC236}">
                <a16:creationId xmlns:a16="http://schemas.microsoft.com/office/drawing/2014/main" id="{33F4C823-5B6C-41BC-AC0E-7113C564382A}"/>
              </a:ext>
            </a:extLst>
          </p:cNvPr>
          <p:cNvSpPr>
            <a:spLocks noGrp="1"/>
          </p:cNvSpPr>
          <p:nvPr>
            <p:ph type="ftr" sz="quarter" idx="11"/>
          </p:nvPr>
        </p:nvSpPr>
        <p:spPr/>
        <p:txBody>
          <a:bodyPr/>
          <a:lstStyle/>
          <a:p>
            <a:r>
              <a:rPr lang="en-US" dirty="0"/>
              <a:t>Canada Alliance   12-14 November 2018</a:t>
            </a:r>
          </a:p>
        </p:txBody>
      </p:sp>
      <p:pic>
        <p:nvPicPr>
          <p:cNvPr id="6" name="Picture Placeholder 5"/>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tretch>
            <a:fillRect/>
          </a:stretch>
        </p:blipFill>
        <p:spPr>
          <a:xfrm>
            <a:off x="0" y="0"/>
            <a:ext cx="6858000" cy="4572000"/>
          </a:xfrm>
        </p:spPr>
      </p:pic>
      <p:sp>
        <p:nvSpPr>
          <p:cNvPr id="5" name="TextBox 4"/>
          <p:cNvSpPr txBox="1"/>
          <p:nvPr/>
        </p:nvSpPr>
        <p:spPr>
          <a:xfrm>
            <a:off x="6858000" y="0"/>
            <a:ext cx="2286000" cy="3693319"/>
          </a:xfrm>
          <a:prstGeom prst="rect">
            <a:avLst/>
          </a:prstGeom>
          <a:noFill/>
        </p:spPr>
        <p:txBody>
          <a:bodyPr wrap="square" rtlCol="0">
            <a:spAutoFit/>
          </a:bodyPr>
          <a:lstStyle/>
          <a:p>
            <a:r>
              <a:rPr lang="en-US" dirty="0" smtClean="0">
                <a:solidFill>
                  <a:schemeClr val="accent3">
                    <a:lumMod val="20000"/>
                    <a:lumOff val="80000"/>
                  </a:schemeClr>
                </a:solidFill>
              </a:rPr>
              <a:t>FSCM 9.2 PI 26</a:t>
            </a:r>
          </a:p>
          <a:p>
            <a:r>
              <a:rPr lang="en-US" dirty="0" smtClean="0">
                <a:solidFill>
                  <a:schemeClr val="accent3">
                    <a:lumMod val="20000"/>
                    <a:lumOff val="80000"/>
                  </a:schemeClr>
                </a:solidFill>
              </a:rPr>
              <a:t>HCM 9.2 PI 26</a:t>
            </a:r>
          </a:p>
          <a:p>
            <a:r>
              <a:rPr lang="en-US" dirty="0" smtClean="0">
                <a:solidFill>
                  <a:schemeClr val="accent3">
                    <a:lumMod val="20000"/>
                    <a:lumOff val="80000"/>
                  </a:schemeClr>
                </a:solidFill>
              </a:rPr>
              <a:t>ELM 9.2 PI 17</a:t>
            </a:r>
          </a:p>
          <a:p>
            <a:r>
              <a:rPr lang="en-US" dirty="0" smtClean="0">
                <a:solidFill>
                  <a:schemeClr val="accent3">
                    <a:lumMod val="20000"/>
                    <a:lumOff val="80000"/>
                  </a:schemeClr>
                </a:solidFill>
              </a:rPr>
              <a:t>CS 9.2 PI 8??</a:t>
            </a:r>
          </a:p>
          <a:p>
            <a:r>
              <a:rPr lang="en-US" dirty="0" smtClean="0">
                <a:solidFill>
                  <a:schemeClr val="accent3">
                    <a:lumMod val="20000"/>
                    <a:lumOff val="80000"/>
                  </a:schemeClr>
                </a:solidFill>
              </a:rPr>
              <a:t>IH 9.1 PI 3 + IntraSee</a:t>
            </a:r>
          </a:p>
          <a:p>
            <a:r>
              <a:rPr lang="en-US" dirty="0" smtClean="0">
                <a:solidFill>
                  <a:schemeClr val="accent3">
                    <a:lumMod val="20000"/>
                    <a:lumOff val="80000"/>
                  </a:schemeClr>
                </a:solidFill>
              </a:rPr>
              <a:t>All on Tools 8.55</a:t>
            </a:r>
          </a:p>
          <a:p>
            <a:r>
              <a:rPr lang="en-US" dirty="0" smtClean="0">
                <a:solidFill>
                  <a:schemeClr val="accent3">
                    <a:lumMod val="20000"/>
                    <a:lumOff val="80000"/>
                  </a:schemeClr>
                </a:solidFill>
              </a:rPr>
              <a:t>Oracle 12c database</a:t>
            </a:r>
          </a:p>
          <a:p>
            <a:r>
              <a:rPr lang="en-US" dirty="0" smtClean="0">
                <a:solidFill>
                  <a:schemeClr val="accent3">
                    <a:lumMod val="20000"/>
                    <a:lumOff val="80000"/>
                  </a:schemeClr>
                </a:solidFill>
              </a:rPr>
              <a:t>AIX 7.1</a:t>
            </a:r>
          </a:p>
          <a:p>
            <a:endParaRPr lang="en-US" dirty="0">
              <a:solidFill>
                <a:schemeClr val="accent3">
                  <a:lumMod val="20000"/>
                  <a:lumOff val="80000"/>
                </a:schemeClr>
              </a:solidFill>
            </a:endParaRPr>
          </a:p>
          <a:p>
            <a:r>
              <a:rPr lang="en-US" dirty="0" smtClean="0">
                <a:solidFill>
                  <a:schemeClr val="accent3">
                    <a:lumMod val="20000"/>
                    <a:lumOff val="80000"/>
                  </a:schemeClr>
                </a:solidFill>
              </a:rPr>
              <a:t>8.56 Due in Nov ‘19</a:t>
            </a:r>
          </a:p>
          <a:p>
            <a:r>
              <a:rPr lang="en-US" dirty="0" smtClean="0">
                <a:solidFill>
                  <a:schemeClr val="accent3">
                    <a:lumMod val="20000"/>
                    <a:lumOff val="80000"/>
                  </a:schemeClr>
                </a:solidFill>
              </a:rPr>
              <a:t>w/ New Linux Infrastructure </a:t>
            </a:r>
          </a:p>
          <a:p>
            <a:endParaRPr lang="en-CA" dirty="0">
              <a:solidFill>
                <a:schemeClr val="accent3">
                  <a:lumMod val="20000"/>
                  <a:lumOff val="80000"/>
                </a:schemeClr>
              </a:solidFill>
            </a:endParaRPr>
          </a:p>
        </p:txBody>
      </p:sp>
    </p:spTree>
    <p:extLst>
      <p:ext uri="{BB962C8B-B14F-4D97-AF65-F5344CB8AC3E}">
        <p14:creationId xmlns:p14="http://schemas.microsoft.com/office/powerpoint/2010/main" val="33489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of C and Single Sign on</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Background - Where we began</a:t>
            </a:r>
            <a:endParaRPr lang="en-US" sz="2400" dirty="0"/>
          </a:p>
          <a:p>
            <a:pPr marL="457200" indent="-457200">
              <a:buFont typeface="+mj-lt"/>
              <a:buAutoNum type="arabicPeriod"/>
            </a:pPr>
            <a:r>
              <a:rPr lang="en-US" sz="2400" dirty="0" smtClean="0"/>
              <a:t>Evolving Identity Landscape - Why we need to change</a:t>
            </a:r>
            <a:endParaRPr lang="en-US" sz="2400" dirty="0"/>
          </a:p>
          <a:p>
            <a:pPr marL="457200" indent="-457200">
              <a:buFont typeface="+mj-lt"/>
              <a:buAutoNum type="arabicPeriod"/>
            </a:pPr>
            <a:r>
              <a:rPr lang="en-US" sz="2400" dirty="0" smtClean="0"/>
              <a:t>Adding SAML/ADFS to the mix  - How we changed it</a:t>
            </a:r>
            <a:endParaRPr lang="en-US" sz="2400" dirty="0"/>
          </a:p>
          <a:p>
            <a:pPr marL="457200" indent="-457200">
              <a:buFont typeface="+mj-lt"/>
              <a:buAutoNum type="arabicPeriod"/>
            </a:pPr>
            <a:r>
              <a:rPr lang="en-US" sz="2400" dirty="0" smtClean="0"/>
              <a:t>Testing and Go-Live - How we tested it</a:t>
            </a:r>
          </a:p>
          <a:p>
            <a:pPr marL="457200" indent="-457200">
              <a:buFont typeface="+mj-lt"/>
              <a:buAutoNum type="arabicPeriod"/>
            </a:pPr>
            <a:r>
              <a:rPr lang="en-US" sz="2400" dirty="0" smtClean="0"/>
              <a:t>Demo! – We hope this works</a:t>
            </a:r>
            <a:endParaRPr lang="en-US" sz="2400" dirty="0"/>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a:t>
            </a:r>
            <a:endParaRPr lang="en-US" dirty="0"/>
          </a:p>
        </p:txBody>
      </p:sp>
      <p:sp>
        <p:nvSpPr>
          <p:cNvPr id="9" name="Subtitle 8"/>
          <p:cNvSpPr>
            <a:spLocks noGrp="1"/>
          </p:cNvSpPr>
          <p:nvPr>
            <p:ph type="subTitle" idx="1"/>
          </p:nvPr>
        </p:nvSpPr>
        <p:spPr/>
        <p:txBody>
          <a:bodyPr/>
          <a:lstStyle/>
          <a:p>
            <a:r>
              <a:rPr lang="en-US" dirty="0"/>
              <a:t>Original </a:t>
            </a:r>
            <a:r>
              <a:rPr lang="en-US" dirty="0" smtClean="0"/>
              <a:t>Landscape</a:t>
            </a:r>
            <a:endParaRPr lang="en-CA" dirty="0"/>
          </a:p>
        </p:txBody>
      </p: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p:txBody>
          <a:bodyPr/>
          <a:lstStyle/>
          <a:p>
            <a:r>
              <a:rPr lang="en-US" dirty="0"/>
              <a:t>Canada Alliance   12-14 November 2018</a:t>
            </a:r>
          </a:p>
        </p:txBody>
      </p:sp>
    </p:spTree>
    <p:extLst>
      <p:ext uri="{BB962C8B-B14F-4D97-AF65-F5344CB8AC3E}">
        <p14:creationId xmlns:p14="http://schemas.microsoft.com/office/powerpoint/2010/main" val="411475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Original </a:t>
            </a:r>
            <a:r>
              <a:rPr lang="en-US" dirty="0"/>
              <a:t>identity </a:t>
            </a:r>
            <a:r>
              <a:rPr lang="en-US" dirty="0" smtClean="0"/>
              <a:t>landscape</a:t>
            </a:r>
            <a:endParaRPr lang="en-US" dirty="0"/>
          </a:p>
        </p:txBody>
      </p:sp>
      <p:sp>
        <p:nvSpPr>
          <p:cNvPr id="5" name="Content Placeholder 4"/>
          <p:cNvSpPr>
            <a:spLocks noGrp="1"/>
          </p:cNvSpPr>
          <p:nvPr>
            <p:ph idx="1"/>
          </p:nvPr>
        </p:nvSpPr>
        <p:spPr/>
        <p:txBody>
          <a:bodyPr>
            <a:normAutofit fontScale="92500"/>
          </a:bodyPr>
          <a:lstStyle/>
          <a:p>
            <a:pPr>
              <a:buFont typeface="Arial" panose="020B0604020202020204" pitchFamily="34" charset="0"/>
              <a:buChar char="•"/>
            </a:pPr>
            <a:r>
              <a:rPr lang="en-US" sz="2800" dirty="0" smtClean="0"/>
              <a:t>At </a:t>
            </a:r>
            <a:r>
              <a:rPr lang="en-US" sz="2800" dirty="0"/>
              <a:t>go-live, CAS Logins are the only official PIA login</a:t>
            </a:r>
            <a:endParaRPr lang="en-CA" sz="2800" dirty="0"/>
          </a:p>
          <a:p>
            <a:pPr>
              <a:buFont typeface="Arial" panose="020B0604020202020204" pitchFamily="34" charset="0"/>
              <a:buChar char="•"/>
            </a:pPr>
            <a:r>
              <a:rPr lang="en-US" sz="2800" dirty="0" smtClean="0"/>
              <a:t>CAS </a:t>
            </a:r>
            <a:r>
              <a:rPr lang="en-US" sz="2800" dirty="0"/>
              <a:t>federates LDAP, Active Directory, and RSA SecurID</a:t>
            </a:r>
          </a:p>
          <a:p>
            <a:pPr lvl="1">
              <a:buFont typeface="Arial" panose="020B0604020202020204" pitchFamily="34" charset="0"/>
              <a:buChar char="•"/>
            </a:pPr>
            <a:r>
              <a:rPr lang="en-US" sz="2000" dirty="0"/>
              <a:t>Custom attributes– </a:t>
            </a:r>
            <a:r>
              <a:rPr lang="en-US" sz="2000" dirty="0">
                <a:solidFill>
                  <a:schemeClr val="accent5"/>
                </a:solidFill>
              </a:rPr>
              <a:t>Employee ID</a:t>
            </a:r>
            <a:r>
              <a:rPr lang="en-US" sz="2000" dirty="0"/>
              <a:t> and </a:t>
            </a:r>
            <a:r>
              <a:rPr lang="en-US" sz="2000" dirty="0">
                <a:solidFill>
                  <a:schemeClr val="accent5"/>
                </a:solidFill>
              </a:rPr>
              <a:t>Strength</a:t>
            </a:r>
          </a:p>
          <a:p>
            <a:pPr>
              <a:buFont typeface="Arial" panose="020B0604020202020204" pitchFamily="34" charset="0"/>
              <a:buChar char="•"/>
            </a:pPr>
            <a:r>
              <a:rPr lang="en-US" sz="2800" dirty="0"/>
              <a:t>LDAP – “EID”s </a:t>
            </a:r>
          </a:p>
          <a:p>
            <a:pPr lvl="1"/>
            <a:r>
              <a:rPr lang="en-US" sz="2000" dirty="0"/>
              <a:t>Not everyone has </a:t>
            </a:r>
            <a:r>
              <a:rPr lang="en-US" sz="2000" dirty="0" smtClean="0"/>
              <a:t>IT </a:t>
            </a:r>
            <a:r>
              <a:rPr lang="en-US" sz="2000" dirty="0"/>
              <a:t>accounts</a:t>
            </a:r>
          </a:p>
          <a:p>
            <a:pPr lvl="1"/>
            <a:r>
              <a:rPr lang="en-US" sz="2000" dirty="0" smtClean="0"/>
              <a:t>LDAP EIDs </a:t>
            </a:r>
            <a:r>
              <a:rPr lang="en-US" sz="2000" dirty="0"/>
              <a:t>allow an id &amp; password </a:t>
            </a:r>
            <a:r>
              <a:rPr lang="en-US" sz="2000" dirty="0" smtClean="0"/>
              <a:t>to be assigned to a </a:t>
            </a:r>
            <a:r>
              <a:rPr lang="en-US" sz="2000" dirty="0"/>
              <a:t>student/employee </a:t>
            </a:r>
            <a:r>
              <a:rPr lang="en-US" sz="2000" dirty="0" smtClean="0"/>
              <a:t>ID without creating other system accounts</a:t>
            </a:r>
            <a:endParaRPr lang="en-US" sz="2000" dirty="0"/>
          </a:p>
          <a:p>
            <a:pPr>
              <a:buFont typeface="Arial" panose="020B0604020202020204" pitchFamily="34" charset="0"/>
              <a:buChar char="•"/>
            </a:pPr>
            <a:r>
              <a:rPr lang="en-US" sz="2800" dirty="0"/>
              <a:t>RSA SecurID Tokens control back-office services</a:t>
            </a:r>
          </a:p>
          <a:p>
            <a:pPr lvl="1">
              <a:buFont typeface="Arial" panose="020B0604020202020204" pitchFamily="34" charset="0"/>
              <a:buChar char="•"/>
            </a:pPr>
            <a:r>
              <a:rPr lang="en-US" sz="2000" dirty="0"/>
              <a:t>RSA signons have a different </a:t>
            </a:r>
            <a:r>
              <a:rPr lang="en-US" sz="2000" dirty="0">
                <a:solidFill>
                  <a:schemeClr val="accent5"/>
                </a:solidFill>
              </a:rPr>
              <a:t>Strength</a:t>
            </a:r>
            <a:r>
              <a:rPr lang="en-US" sz="2000" dirty="0"/>
              <a:t> </a:t>
            </a:r>
            <a:r>
              <a:rPr lang="en-US" sz="2000" dirty="0" smtClean="0"/>
              <a:t>than a normal login </a:t>
            </a:r>
          </a:p>
        </p:txBody>
      </p:sp>
      <p:sp>
        <p:nvSpPr>
          <p:cNvPr id="7" name="Footer Placeholder 2">
            <a:extLst>
              <a:ext uri="{FF2B5EF4-FFF2-40B4-BE49-F238E27FC236}">
                <a16:creationId xmlns:a16="http://schemas.microsoft.com/office/drawing/2014/main" id="{104F29AD-8881-41A9-A20A-8E371C5F6678}"/>
              </a:ext>
            </a:extLst>
          </p:cNvPr>
          <p:cNvSpPr>
            <a:spLocks noGrp="1"/>
          </p:cNvSpPr>
          <p:nvPr>
            <p:ph type="ftr" sz="quarter" idx="11"/>
          </p:nvPr>
        </p:nvSpPr>
        <p:spPr/>
        <p:txBody>
          <a:bodyPr/>
          <a:lstStyle/>
          <a:p>
            <a:r>
              <a:rPr lang="en-US" dirty="0"/>
              <a:t>Canada Alliance   12-14 November 2018</a:t>
            </a:r>
          </a:p>
        </p:txBody>
      </p:sp>
    </p:spTree>
    <p:extLst>
      <p:ext uri="{BB962C8B-B14F-4D97-AF65-F5344CB8AC3E}">
        <p14:creationId xmlns:p14="http://schemas.microsoft.com/office/powerpoint/2010/main" val="177404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Central </a:t>
            </a:r>
            <a:r>
              <a:rPr lang="en-US" dirty="0"/>
              <a:t>Authentication Service</a:t>
            </a:r>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dirty="0" smtClean="0"/>
              <a:t>Open-source Single Sign On </a:t>
            </a:r>
            <a:r>
              <a:rPr lang="en-US" dirty="0" smtClean="0"/>
              <a:t>protocol </a:t>
            </a:r>
            <a:r>
              <a:rPr lang="en-US" dirty="0" smtClean="0"/>
              <a:t>- JASIG</a:t>
            </a:r>
          </a:p>
          <a:p>
            <a:pPr>
              <a:buFont typeface="Arial" panose="020B0604020202020204" pitchFamily="34" charset="0"/>
              <a:buChar char="•"/>
            </a:pPr>
            <a:r>
              <a:rPr lang="en-US" dirty="0" smtClean="0"/>
              <a:t>3 parties in the sign-on</a:t>
            </a:r>
          </a:p>
          <a:p>
            <a:pPr lvl="1">
              <a:buFont typeface="Arial" panose="020B0604020202020204" pitchFamily="34" charset="0"/>
              <a:buChar char="•"/>
            </a:pPr>
            <a:r>
              <a:rPr lang="en-US" i="1" dirty="0" smtClean="0">
                <a:solidFill>
                  <a:schemeClr val="accent5"/>
                </a:solidFill>
              </a:rPr>
              <a:t>Client</a:t>
            </a:r>
            <a:r>
              <a:rPr lang="en-US" i="1" dirty="0" smtClean="0">
                <a:solidFill>
                  <a:schemeClr val="accent2"/>
                </a:solidFill>
              </a:rPr>
              <a:t> </a:t>
            </a:r>
            <a:r>
              <a:rPr lang="en-US" dirty="0" smtClean="0"/>
              <a:t>web-browser</a:t>
            </a:r>
          </a:p>
          <a:p>
            <a:pPr lvl="1">
              <a:buFont typeface="Arial" panose="020B0604020202020204" pitchFamily="34" charset="0"/>
              <a:buChar char="•"/>
            </a:pPr>
            <a:r>
              <a:rPr lang="en-US" dirty="0" smtClean="0"/>
              <a:t>Web </a:t>
            </a:r>
            <a:r>
              <a:rPr lang="en-US" i="1" dirty="0" smtClean="0">
                <a:solidFill>
                  <a:schemeClr val="accent5"/>
                </a:solidFill>
              </a:rPr>
              <a:t>application</a:t>
            </a:r>
          </a:p>
          <a:p>
            <a:pPr lvl="1">
              <a:buFont typeface="Arial" panose="020B0604020202020204" pitchFamily="34" charset="0"/>
              <a:buChar char="•"/>
            </a:pPr>
            <a:r>
              <a:rPr lang="en-US" dirty="0"/>
              <a:t>CAS </a:t>
            </a:r>
            <a:r>
              <a:rPr lang="en-US" i="1" dirty="0" smtClean="0">
                <a:solidFill>
                  <a:schemeClr val="accent5"/>
                </a:solidFill>
              </a:rPr>
              <a:t>Server</a:t>
            </a:r>
          </a:p>
          <a:p>
            <a:pPr>
              <a:buFont typeface="Arial" panose="020B0604020202020204" pitchFamily="34" charset="0"/>
              <a:buChar char="•"/>
            </a:pPr>
            <a:r>
              <a:rPr lang="en-US" dirty="0" smtClean="0"/>
              <a:t>Key features:</a:t>
            </a:r>
          </a:p>
          <a:p>
            <a:pPr lvl="1">
              <a:buFont typeface="Arial" panose="020B0604020202020204" pitchFamily="34" charset="0"/>
              <a:buChar char="•"/>
            </a:pPr>
            <a:r>
              <a:rPr lang="en-US" dirty="0" smtClean="0"/>
              <a:t>Application re-directs </a:t>
            </a:r>
            <a:r>
              <a:rPr lang="en-US" dirty="0" smtClean="0">
                <a:solidFill>
                  <a:schemeClr val="accent5"/>
                </a:solidFill>
              </a:rPr>
              <a:t>Client</a:t>
            </a:r>
            <a:r>
              <a:rPr lang="en-US" dirty="0" smtClean="0"/>
              <a:t> to </a:t>
            </a:r>
            <a:r>
              <a:rPr lang="en-US" dirty="0" smtClean="0">
                <a:solidFill>
                  <a:schemeClr val="accent5"/>
                </a:solidFill>
              </a:rPr>
              <a:t>Server</a:t>
            </a:r>
          </a:p>
          <a:p>
            <a:pPr lvl="1">
              <a:buFont typeface="Arial" panose="020B0604020202020204" pitchFamily="34" charset="0"/>
              <a:buChar char="•"/>
            </a:pPr>
            <a:r>
              <a:rPr lang="en-US" dirty="0" smtClean="0"/>
              <a:t>Server validates identity, and issues a </a:t>
            </a:r>
            <a:r>
              <a:rPr lang="en-US" i="1" dirty="0" smtClean="0">
                <a:solidFill>
                  <a:schemeClr val="accent5"/>
                </a:solidFill>
              </a:rPr>
              <a:t>ticket</a:t>
            </a:r>
            <a:r>
              <a:rPr lang="en-US" i="1" dirty="0" smtClean="0">
                <a:solidFill>
                  <a:schemeClr val="accent2"/>
                </a:solidFill>
              </a:rPr>
              <a:t> </a:t>
            </a:r>
            <a:r>
              <a:rPr lang="en-US" dirty="0" smtClean="0"/>
              <a:t>to the Client. </a:t>
            </a:r>
          </a:p>
          <a:p>
            <a:pPr lvl="1">
              <a:buFont typeface="Arial" panose="020B0604020202020204" pitchFamily="34" charset="0"/>
              <a:buChar char="•"/>
            </a:pPr>
            <a:r>
              <a:rPr lang="en-US" dirty="0" smtClean="0"/>
              <a:t>Client presents ticket to Application, validates via </a:t>
            </a:r>
            <a:r>
              <a:rPr lang="en-US" i="1" dirty="0" smtClean="0">
                <a:solidFill>
                  <a:schemeClr val="accent5"/>
                </a:solidFill>
              </a:rPr>
              <a:t>secure back-channel</a:t>
            </a:r>
            <a:endParaRPr lang="en-US" i="1" dirty="0">
              <a:solidFill>
                <a:schemeClr val="accent5"/>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2625" y="2952429"/>
            <a:ext cx="3565525" cy="2689866"/>
          </a:xfrm>
        </p:spPr>
      </p:pic>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p:txBody>
          <a:bodyPr/>
          <a:lstStyle/>
          <a:p>
            <a:r>
              <a:rPr lang="en-US" dirty="0"/>
              <a:t>Canada Alliance   12-14 November 2018</a:t>
            </a:r>
          </a:p>
        </p:txBody>
      </p:sp>
    </p:spTree>
    <p:extLst>
      <p:ext uri="{BB962C8B-B14F-4D97-AF65-F5344CB8AC3E}">
        <p14:creationId xmlns:p14="http://schemas.microsoft.com/office/powerpoint/2010/main" val="141962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up/down REQUIREMENTS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8179" y="2286000"/>
            <a:ext cx="3194416" cy="2573867"/>
          </a:xfrm>
        </p:spPr>
      </p:pic>
      <p:sp>
        <p:nvSpPr>
          <p:cNvPr id="3" name="Content Placeholder 2"/>
          <p:cNvSpPr>
            <a:spLocks noGrp="1"/>
          </p:cNvSpPr>
          <p:nvPr>
            <p:ph sz="half" idx="1"/>
          </p:nvPr>
        </p:nvSpPr>
        <p:spPr>
          <a:xfrm>
            <a:off x="768096" y="2084832"/>
            <a:ext cx="3566160" cy="4224528"/>
          </a:xfrm>
        </p:spPr>
        <p:txBody>
          <a:bodyPr>
            <a:normAutofit/>
          </a:bodyPr>
          <a:lstStyle/>
          <a:p>
            <a:pPr>
              <a:buFont typeface="Arial" panose="020B0604020202020204" pitchFamily="34" charset="0"/>
              <a:buChar char="•"/>
            </a:pPr>
            <a:r>
              <a:rPr lang="en-US" dirty="0"/>
              <a:t>“Default” roles, e.g. Employee Self Service, are always available</a:t>
            </a:r>
          </a:p>
          <a:p>
            <a:pPr>
              <a:buFont typeface="Arial" panose="020B0604020202020204" pitchFamily="34" charset="0"/>
              <a:buChar char="•"/>
            </a:pPr>
            <a:r>
              <a:rPr lang="en-US" dirty="0" smtClean="0"/>
              <a:t>Other roles require a 2-factor token at sign-on</a:t>
            </a:r>
          </a:p>
          <a:p>
            <a:pPr>
              <a:buFont typeface="Arial" panose="020B0604020202020204" pitchFamily="34" charset="0"/>
              <a:buChar char="•"/>
            </a:pPr>
            <a:r>
              <a:rPr lang="en-US" dirty="0" smtClean="0"/>
              <a:t>Based on the </a:t>
            </a:r>
            <a:r>
              <a:rPr lang="en-US" dirty="0" smtClean="0">
                <a:solidFill>
                  <a:schemeClr val="accent5"/>
                </a:solidFill>
              </a:rPr>
              <a:t>Strength</a:t>
            </a:r>
            <a:r>
              <a:rPr lang="en-US" dirty="0" smtClean="0"/>
              <a:t> reported from CAS, the sign-on code adds or removes roles as necessary</a:t>
            </a:r>
          </a:p>
          <a:p>
            <a:pPr>
              <a:buFont typeface="Arial" panose="020B0604020202020204" pitchFamily="34" charset="0"/>
              <a:buChar char="•"/>
            </a:pPr>
            <a:r>
              <a:rPr lang="en-US" dirty="0" smtClean="0"/>
              <a:t>Requires a custom table to store all the ‘potential’ roles, and whether or not they require 2-factor</a:t>
            </a:r>
          </a:p>
          <a:p>
            <a:pPr>
              <a:buFont typeface="Arial" panose="020B0604020202020204" pitchFamily="34" charset="0"/>
              <a:buChar char="•"/>
            </a:pPr>
            <a:endParaRPr lang="en-US" dirty="0"/>
          </a:p>
        </p:txBody>
      </p:sp>
      <p:sp>
        <p:nvSpPr>
          <p:cNvPr id="6" name="Footer Placeholder 2">
            <a:extLst>
              <a:ext uri="{FF2B5EF4-FFF2-40B4-BE49-F238E27FC236}">
                <a16:creationId xmlns:a16="http://schemas.microsoft.com/office/drawing/2014/main" id="{FDF38334-A6DC-4532-AE40-0E60B1E53D89}"/>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8253755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8" ma:contentTypeDescription="Create a new document." ma:contentTypeScope="" ma:versionID="01c1a72eed235d05ea6398180104ab0d">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d40f38d40cef10954f73eddecba0694c"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23F046-A03C-4CD7-B4FA-C676328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53BCED-04CE-4F40-BEEB-0CD9FCCAF12E}">
  <ds:schemaRefs>
    <ds:schemaRef ds:uri="http://schemas.microsoft.com/sharepoint/v3/contenttype/forms"/>
  </ds:schemaRefs>
</ds:datastoreItem>
</file>

<file path=customXml/itemProps3.xml><?xml version="1.0" encoding="utf-8"?>
<ds:datastoreItem xmlns:ds="http://schemas.openxmlformats.org/officeDocument/2006/customXml" ds:itemID="{B080D336-9E54-45B0-BD8D-40F05DF887A0}">
  <ds:schemaRefs>
    <ds:schemaRef ds:uri="http://purl.org/dc/terms/"/>
    <ds:schemaRef ds:uri="94221530-4816-44f6-9093-d0c12e2a104e"/>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6be459cd-510b-4831-b44f-4f3dfe8e947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Integral</Template>
  <TotalTime>2036</TotalTime>
  <Words>1919</Words>
  <Application>Microsoft Office PowerPoint</Application>
  <PresentationFormat>On-screen Show (4:3)</PresentationFormat>
  <Paragraphs>293</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Tw Cen MT</vt:lpstr>
      <vt:lpstr>Tw Cen MT Condensed</vt:lpstr>
      <vt:lpstr>Wingdings 3</vt:lpstr>
      <vt:lpstr>Integral</vt:lpstr>
      <vt:lpstr>PeopleSoft Single Sign On moving from CAS to ADFS/SAML at the University of Calgary</vt:lpstr>
      <vt:lpstr>presenters</vt:lpstr>
      <vt:lpstr>The University of Calgary</vt:lpstr>
      <vt:lpstr>U of C &amp; ORACLE</vt:lpstr>
      <vt:lpstr>U of C and Single Sign on</vt:lpstr>
      <vt:lpstr>Background</vt:lpstr>
      <vt:lpstr>Our Original identity landscape</vt:lpstr>
      <vt:lpstr>CAS: Central Authentication Service</vt:lpstr>
      <vt:lpstr>Step up/down REQUIREMENTS</vt:lpstr>
      <vt:lpstr>Evolving Identity Landscape</vt:lpstr>
      <vt:lpstr>What’s changing?</vt:lpstr>
      <vt:lpstr>Benefits over CAS</vt:lpstr>
      <vt:lpstr>Adding SAML/ADFS</vt:lpstr>
      <vt:lpstr>ADFS / SAML signon – high Level</vt:lpstr>
      <vt:lpstr>SAML Assertion features</vt:lpstr>
      <vt:lpstr>PS Customization</vt:lpstr>
      <vt:lpstr>SAML, MFA and step up/down</vt:lpstr>
      <vt:lpstr>Custom configuration and development </vt:lpstr>
      <vt:lpstr>high-level design and configuration for SAML </vt:lpstr>
      <vt:lpstr>Single Log out?</vt:lpstr>
      <vt:lpstr>Single Log Out</vt:lpstr>
      <vt:lpstr>Single Log Out</vt:lpstr>
      <vt:lpstr>Single Log Out</vt:lpstr>
      <vt:lpstr>Testing and Go live</vt:lpstr>
      <vt:lpstr>Testing and go live</vt:lpstr>
      <vt:lpstr>Scope of Change</vt:lpstr>
      <vt:lpstr>Scope of Change</vt:lpstr>
      <vt:lpstr>DEV on a PUM Images</vt:lpstr>
      <vt:lpstr>Security Testing</vt:lpstr>
      <vt:lpstr>SAML Raider</vt:lpstr>
      <vt:lpstr>Performance Testing</vt:lpstr>
      <vt:lpstr>Demo!?</vt:lpstr>
      <vt:lpstr>Concluding thoughts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Simon Dyck</cp:lastModifiedBy>
  <cp:revision>98</cp:revision>
  <dcterms:created xsi:type="dcterms:W3CDTF">2015-09-02T14:36:24Z</dcterms:created>
  <dcterms:modified xsi:type="dcterms:W3CDTF">2018-11-09T20:50:14Z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