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5"/>
  </p:sldMasterIdLst>
  <p:notesMasterIdLst>
    <p:notesMasterId r:id="rId59"/>
  </p:notesMasterIdLst>
  <p:handoutMasterIdLst>
    <p:handoutMasterId r:id="rId60"/>
  </p:handoutMasterIdLst>
  <p:sldIdLst>
    <p:sldId id="544" r:id="rId6"/>
    <p:sldId id="627" r:id="rId7"/>
    <p:sldId id="545" r:id="rId8"/>
    <p:sldId id="626" r:id="rId9"/>
    <p:sldId id="630" r:id="rId10"/>
    <p:sldId id="549" r:id="rId11"/>
    <p:sldId id="548" r:id="rId12"/>
    <p:sldId id="550" r:id="rId13"/>
    <p:sldId id="551" r:id="rId14"/>
    <p:sldId id="629" r:id="rId15"/>
    <p:sldId id="631" r:id="rId16"/>
    <p:sldId id="677" r:id="rId17"/>
    <p:sldId id="633" r:id="rId18"/>
    <p:sldId id="678" r:id="rId19"/>
    <p:sldId id="636" r:id="rId20"/>
    <p:sldId id="685" r:id="rId21"/>
    <p:sldId id="637" r:id="rId22"/>
    <p:sldId id="638" r:id="rId23"/>
    <p:sldId id="639" r:id="rId24"/>
    <p:sldId id="679" r:id="rId25"/>
    <p:sldId id="641" r:id="rId26"/>
    <p:sldId id="680" r:id="rId27"/>
    <p:sldId id="643" r:id="rId28"/>
    <p:sldId id="644" r:id="rId29"/>
    <p:sldId id="645" r:id="rId30"/>
    <p:sldId id="646" r:id="rId31"/>
    <p:sldId id="647" r:id="rId32"/>
    <p:sldId id="648" r:id="rId33"/>
    <p:sldId id="649" r:id="rId34"/>
    <p:sldId id="682" r:id="rId35"/>
    <p:sldId id="650" r:id="rId36"/>
    <p:sldId id="651" r:id="rId37"/>
    <p:sldId id="652" r:id="rId38"/>
    <p:sldId id="653" r:id="rId39"/>
    <p:sldId id="654" r:id="rId40"/>
    <p:sldId id="655" r:id="rId41"/>
    <p:sldId id="656" r:id="rId42"/>
    <p:sldId id="657" r:id="rId43"/>
    <p:sldId id="681" r:id="rId44"/>
    <p:sldId id="658" r:id="rId45"/>
    <p:sldId id="659" r:id="rId46"/>
    <p:sldId id="660" r:id="rId47"/>
    <p:sldId id="661" r:id="rId48"/>
    <p:sldId id="662" r:id="rId49"/>
    <p:sldId id="664" r:id="rId50"/>
    <p:sldId id="665" r:id="rId51"/>
    <p:sldId id="666" r:id="rId52"/>
    <p:sldId id="669" r:id="rId53"/>
    <p:sldId id="672" r:id="rId54"/>
    <p:sldId id="673" r:id="rId55"/>
    <p:sldId id="674" r:id="rId56"/>
    <p:sldId id="675" r:id="rId57"/>
    <p:sldId id="684" r:id="rId58"/>
  </p:sldIdLst>
  <p:sldSz cx="9144000" cy="6858000" type="screen4x3"/>
  <p:notesSz cx="6858000" cy="9144000"/>
  <p:defaultTextStyle>
    <a:defPPr>
      <a:defRPr lang="zh-HK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2" autoAdjust="0"/>
    <p:restoredTop sz="78084" autoAdjust="0"/>
  </p:normalViewPr>
  <p:slideViewPr>
    <p:cSldViewPr>
      <p:cViewPr varScale="1">
        <p:scale>
          <a:sx n="95" d="100"/>
          <a:sy n="95" d="100"/>
        </p:scale>
        <p:origin x="16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57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FB2A6-E47D-422B-BCD5-FB07FAB259E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782E1D-E96C-4025-AF0C-6DE5B4B829F1}">
      <dgm:prSet phldrT="[Text]"/>
      <dgm:spPr/>
      <dgm:t>
        <a:bodyPr/>
        <a:lstStyle/>
        <a:p>
          <a:r>
            <a:rPr lang="en-US" dirty="0" smtClean="0"/>
            <a:t>Identification</a:t>
          </a:r>
          <a:endParaRPr lang="en-US" dirty="0"/>
        </a:p>
      </dgm:t>
    </dgm:pt>
    <dgm:pt modelId="{69C785AB-A3CF-47A0-A5B8-0DC42348AB6C}" type="parTrans" cxnId="{A0BB3719-23E7-46A7-A75A-3A80A462C852}">
      <dgm:prSet/>
      <dgm:spPr/>
      <dgm:t>
        <a:bodyPr/>
        <a:lstStyle/>
        <a:p>
          <a:endParaRPr lang="en-US"/>
        </a:p>
      </dgm:t>
    </dgm:pt>
    <dgm:pt modelId="{ED88C835-9608-4B90-B70B-4FE362466201}" type="sibTrans" cxnId="{A0BB3719-23E7-46A7-A75A-3A80A462C852}">
      <dgm:prSet/>
      <dgm:spPr/>
      <dgm:t>
        <a:bodyPr/>
        <a:lstStyle/>
        <a:p>
          <a:endParaRPr lang="en-US"/>
        </a:p>
      </dgm:t>
    </dgm:pt>
    <dgm:pt modelId="{8B035B08-D029-4D74-880A-1EC0541BFDC0}">
      <dgm:prSet phldrT="[Text]"/>
      <dgm:spPr/>
      <dgm:t>
        <a:bodyPr/>
        <a:lstStyle/>
        <a:p>
          <a:r>
            <a:rPr lang="en-US" dirty="0"/>
            <a:t>Replication</a:t>
          </a:r>
        </a:p>
      </dgm:t>
    </dgm:pt>
    <dgm:pt modelId="{028AC351-EE3F-4868-A5A7-7AB205A387D6}" type="parTrans" cxnId="{2B4819AC-C406-41CD-ABBE-84D5AEC6D80D}">
      <dgm:prSet/>
      <dgm:spPr/>
      <dgm:t>
        <a:bodyPr/>
        <a:lstStyle/>
        <a:p>
          <a:endParaRPr lang="en-US"/>
        </a:p>
      </dgm:t>
    </dgm:pt>
    <dgm:pt modelId="{7A361920-66F8-4A63-917C-7393669871FB}" type="sibTrans" cxnId="{2B4819AC-C406-41CD-ABBE-84D5AEC6D80D}">
      <dgm:prSet/>
      <dgm:spPr/>
      <dgm:t>
        <a:bodyPr/>
        <a:lstStyle/>
        <a:p>
          <a:endParaRPr lang="en-US"/>
        </a:p>
      </dgm:t>
    </dgm:pt>
    <dgm:pt modelId="{A2C8D1D3-CCC9-4C02-A579-296311E15A30}">
      <dgm:prSet phldrT="[Text]"/>
      <dgm:spPr/>
      <dgm:t>
        <a:bodyPr/>
        <a:lstStyle/>
        <a:p>
          <a:r>
            <a:rPr lang="en-US" dirty="0"/>
            <a:t>Optimization</a:t>
          </a:r>
        </a:p>
      </dgm:t>
    </dgm:pt>
    <dgm:pt modelId="{CC7D6ABB-0460-45AA-B754-01C3DA27477A}" type="parTrans" cxnId="{E2C7D188-226A-4703-8A19-F75AC2A49DF4}">
      <dgm:prSet/>
      <dgm:spPr/>
      <dgm:t>
        <a:bodyPr/>
        <a:lstStyle/>
        <a:p>
          <a:endParaRPr lang="en-US"/>
        </a:p>
      </dgm:t>
    </dgm:pt>
    <dgm:pt modelId="{B33B9F58-F261-4F25-85FB-7BF4551A6613}" type="sibTrans" cxnId="{E2C7D188-226A-4703-8A19-F75AC2A49DF4}">
      <dgm:prSet/>
      <dgm:spPr/>
      <dgm:t>
        <a:bodyPr/>
        <a:lstStyle/>
        <a:p>
          <a:endParaRPr lang="en-US"/>
        </a:p>
      </dgm:t>
    </dgm:pt>
    <dgm:pt modelId="{3F9BCA39-3855-4C39-9406-676E9A51B9F4}">
      <dgm:prSet phldrT="[Text]"/>
      <dgm:spPr/>
      <dgm:t>
        <a:bodyPr/>
        <a:lstStyle/>
        <a:p>
          <a:r>
            <a:rPr lang="en-US" dirty="0"/>
            <a:t>Review</a:t>
          </a:r>
        </a:p>
      </dgm:t>
    </dgm:pt>
    <dgm:pt modelId="{72834805-EA0C-417E-B536-78BA57CD3EF7}" type="parTrans" cxnId="{74FBEA32-8952-4EFD-9B41-B716FE1A6130}">
      <dgm:prSet/>
      <dgm:spPr/>
      <dgm:t>
        <a:bodyPr/>
        <a:lstStyle/>
        <a:p>
          <a:endParaRPr lang="en-US"/>
        </a:p>
      </dgm:t>
    </dgm:pt>
    <dgm:pt modelId="{761EDDCA-7A3A-4485-991B-6DAF5C94C501}" type="sibTrans" cxnId="{74FBEA32-8952-4EFD-9B41-B716FE1A6130}">
      <dgm:prSet/>
      <dgm:spPr/>
      <dgm:t>
        <a:bodyPr/>
        <a:lstStyle/>
        <a:p>
          <a:endParaRPr lang="en-US"/>
        </a:p>
      </dgm:t>
    </dgm:pt>
    <dgm:pt modelId="{A8F9A6E8-2C9F-481A-9A6D-67DF3E3D15A6}" type="pres">
      <dgm:prSet presAssocID="{F4CFB2A6-E47D-422B-BCD5-FB07FAB259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F0131C-64B1-47CC-9DF2-12B06F94B04C}" type="pres">
      <dgm:prSet presAssocID="{F4CFB2A6-E47D-422B-BCD5-FB07FAB259E9}" presName="cycle" presStyleCnt="0"/>
      <dgm:spPr/>
    </dgm:pt>
    <dgm:pt modelId="{A3CC1FA9-03F1-4884-BD94-943A73233F78}" type="pres">
      <dgm:prSet presAssocID="{CF782E1D-E96C-4025-AF0C-6DE5B4B829F1}" presName="nodeFirstNode" presStyleLbl="node1" presStyleIdx="0" presStyleCnt="4" custRadScaleRad="102327" custRadScaleInc="-7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E3588-2DC3-4304-A51D-07B5E970FFC2}" type="pres">
      <dgm:prSet presAssocID="{ED88C835-9608-4B90-B70B-4FE362466201}" presName="sibTransFirstNode" presStyleLbl="bgShp" presStyleIdx="0" presStyleCnt="1" custLinFactNeighborX="1581" custLinFactNeighborY="5990"/>
      <dgm:spPr/>
      <dgm:t>
        <a:bodyPr/>
        <a:lstStyle/>
        <a:p>
          <a:endParaRPr lang="en-US"/>
        </a:p>
      </dgm:t>
    </dgm:pt>
    <dgm:pt modelId="{2050CD83-242A-4D75-8A39-E15BA0F370B4}" type="pres">
      <dgm:prSet presAssocID="{8B035B08-D029-4D74-880A-1EC0541BFDC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76007-2E5C-44CD-BB83-7CCBCBA5BCD8}" type="pres">
      <dgm:prSet presAssocID="{A2C8D1D3-CCC9-4C02-A579-296311E15A30}" presName="nodeFollowingNodes" presStyleLbl="node1" presStyleIdx="2" presStyleCnt="4" custRadScaleRad="102731" custRadScaleInc="3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033A8-23D6-4E25-A2D3-8C2EB90DED9C}" type="pres">
      <dgm:prSet presAssocID="{3F9BCA39-3855-4C39-9406-676E9A51B9F4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7D188-226A-4703-8A19-F75AC2A49DF4}" srcId="{F4CFB2A6-E47D-422B-BCD5-FB07FAB259E9}" destId="{A2C8D1D3-CCC9-4C02-A579-296311E15A30}" srcOrd="2" destOrd="0" parTransId="{CC7D6ABB-0460-45AA-B754-01C3DA27477A}" sibTransId="{B33B9F58-F261-4F25-85FB-7BF4551A6613}"/>
    <dgm:cxn modelId="{2B4819AC-C406-41CD-ABBE-84D5AEC6D80D}" srcId="{F4CFB2A6-E47D-422B-BCD5-FB07FAB259E9}" destId="{8B035B08-D029-4D74-880A-1EC0541BFDC0}" srcOrd="1" destOrd="0" parTransId="{028AC351-EE3F-4868-A5A7-7AB205A387D6}" sibTransId="{7A361920-66F8-4A63-917C-7393669871FB}"/>
    <dgm:cxn modelId="{CAF67B41-B74D-454B-BFE5-1C7C002CAF13}" type="presOf" srcId="{F4CFB2A6-E47D-422B-BCD5-FB07FAB259E9}" destId="{A8F9A6E8-2C9F-481A-9A6D-67DF3E3D15A6}" srcOrd="0" destOrd="0" presId="urn:microsoft.com/office/officeart/2005/8/layout/cycle3"/>
    <dgm:cxn modelId="{35E01304-F529-4905-89F3-49F6193B9627}" type="presOf" srcId="{A2C8D1D3-CCC9-4C02-A579-296311E15A30}" destId="{BB776007-2E5C-44CD-BB83-7CCBCBA5BCD8}" srcOrd="0" destOrd="0" presId="urn:microsoft.com/office/officeart/2005/8/layout/cycle3"/>
    <dgm:cxn modelId="{77739F15-4E84-4993-8CBC-FCD47C8B2D74}" type="presOf" srcId="{8B035B08-D029-4D74-880A-1EC0541BFDC0}" destId="{2050CD83-242A-4D75-8A39-E15BA0F370B4}" srcOrd="0" destOrd="0" presId="urn:microsoft.com/office/officeart/2005/8/layout/cycle3"/>
    <dgm:cxn modelId="{2C5B7143-8F5F-488F-B1D0-FCDACEA570AF}" type="presOf" srcId="{CF782E1D-E96C-4025-AF0C-6DE5B4B829F1}" destId="{A3CC1FA9-03F1-4884-BD94-943A73233F78}" srcOrd="0" destOrd="0" presId="urn:microsoft.com/office/officeart/2005/8/layout/cycle3"/>
    <dgm:cxn modelId="{96FE57D3-8D37-43FA-9A51-345AE6A9B1FA}" type="presOf" srcId="{ED88C835-9608-4B90-B70B-4FE362466201}" destId="{C25E3588-2DC3-4304-A51D-07B5E970FFC2}" srcOrd="0" destOrd="0" presId="urn:microsoft.com/office/officeart/2005/8/layout/cycle3"/>
    <dgm:cxn modelId="{74FBEA32-8952-4EFD-9B41-B716FE1A6130}" srcId="{F4CFB2A6-E47D-422B-BCD5-FB07FAB259E9}" destId="{3F9BCA39-3855-4C39-9406-676E9A51B9F4}" srcOrd="3" destOrd="0" parTransId="{72834805-EA0C-417E-B536-78BA57CD3EF7}" sibTransId="{761EDDCA-7A3A-4485-991B-6DAF5C94C501}"/>
    <dgm:cxn modelId="{A0BB3719-23E7-46A7-A75A-3A80A462C852}" srcId="{F4CFB2A6-E47D-422B-BCD5-FB07FAB259E9}" destId="{CF782E1D-E96C-4025-AF0C-6DE5B4B829F1}" srcOrd="0" destOrd="0" parTransId="{69C785AB-A3CF-47A0-A5B8-0DC42348AB6C}" sibTransId="{ED88C835-9608-4B90-B70B-4FE362466201}"/>
    <dgm:cxn modelId="{39FF5239-8975-4467-BFF5-E086ADAD1895}" type="presOf" srcId="{3F9BCA39-3855-4C39-9406-676E9A51B9F4}" destId="{440033A8-23D6-4E25-A2D3-8C2EB90DED9C}" srcOrd="0" destOrd="0" presId="urn:microsoft.com/office/officeart/2005/8/layout/cycle3"/>
    <dgm:cxn modelId="{23412D4D-F089-4F7F-BD2C-CE0026927DF7}" type="presParOf" srcId="{A8F9A6E8-2C9F-481A-9A6D-67DF3E3D15A6}" destId="{F3F0131C-64B1-47CC-9DF2-12B06F94B04C}" srcOrd="0" destOrd="0" presId="urn:microsoft.com/office/officeart/2005/8/layout/cycle3"/>
    <dgm:cxn modelId="{34E904DA-BA1E-41EE-ABDD-0EF04E101E8D}" type="presParOf" srcId="{F3F0131C-64B1-47CC-9DF2-12B06F94B04C}" destId="{A3CC1FA9-03F1-4884-BD94-943A73233F78}" srcOrd="0" destOrd="0" presId="urn:microsoft.com/office/officeart/2005/8/layout/cycle3"/>
    <dgm:cxn modelId="{B4D16EDB-4BCF-459C-9593-53D8DB79DDE7}" type="presParOf" srcId="{F3F0131C-64B1-47CC-9DF2-12B06F94B04C}" destId="{C25E3588-2DC3-4304-A51D-07B5E970FFC2}" srcOrd="1" destOrd="0" presId="urn:microsoft.com/office/officeart/2005/8/layout/cycle3"/>
    <dgm:cxn modelId="{BF430AE0-DEE2-4BB4-B928-7411930B701C}" type="presParOf" srcId="{F3F0131C-64B1-47CC-9DF2-12B06F94B04C}" destId="{2050CD83-242A-4D75-8A39-E15BA0F370B4}" srcOrd="2" destOrd="0" presId="urn:microsoft.com/office/officeart/2005/8/layout/cycle3"/>
    <dgm:cxn modelId="{C055E2D9-1043-47BC-912B-C467EE6534B5}" type="presParOf" srcId="{F3F0131C-64B1-47CC-9DF2-12B06F94B04C}" destId="{BB776007-2E5C-44CD-BB83-7CCBCBA5BCD8}" srcOrd="3" destOrd="0" presId="urn:microsoft.com/office/officeart/2005/8/layout/cycle3"/>
    <dgm:cxn modelId="{4E6EAD56-84B6-4C39-BFE2-200F935F8362}" type="presParOf" srcId="{F3F0131C-64B1-47CC-9DF2-12B06F94B04C}" destId="{440033A8-23D6-4E25-A2D3-8C2EB90DED9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E3588-2DC3-4304-A51D-07B5E970FFC2}">
      <dsp:nvSpPr>
        <dsp:cNvPr id="0" name=""/>
        <dsp:cNvSpPr/>
      </dsp:nvSpPr>
      <dsp:spPr>
        <a:xfrm>
          <a:off x="817395" y="146075"/>
          <a:ext cx="3374841" cy="3374841"/>
        </a:xfrm>
        <a:prstGeom prst="circularArrow">
          <a:avLst>
            <a:gd name="adj1" fmla="val 4668"/>
            <a:gd name="adj2" fmla="val 272909"/>
            <a:gd name="adj3" fmla="val 13067838"/>
            <a:gd name="adj4" fmla="val 17871800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C1FA9-03F1-4884-BD94-943A73233F78}">
      <dsp:nvSpPr>
        <dsp:cNvPr id="0" name=""/>
        <dsp:cNvSpPr/>
      </dsp:nvSpPr>
      <dsp:spPr>
        <a:xfrm>
          <a:off x="1396656" y="0"/>
          <a:ext cx="2109606" cy="1054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Identification</a:t>
          </a:r>
          <a:endParaRPr lang="en-US" sz="2600" kern="1200" dirty="0"/>
        </a:p>
      </dsp:txBody>
      <dsp:txXfrm>
        <a:off x="1448147" y="51491"/>
        <a:ext cx="2006624" cy="951821"/>
      </dsp:txXfrm>
    </dsp:sp>
    <dsp:sp modelId="{2050CD83-242A-4D75-8A39-E15BA0F370B4}">
      <dsp:nvSpPr>
        <dsp:cNvPr id="0" name=""/>
        <dsp:cNvSpPr/>
      </dsp:nvSpPr>
      <dsp:spPr>
        <a:xfrm>
          <a:off x="2731765" y="1213203"/>
          <a:ext cx="2109606" cy="1054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Replication</a:t>
          </a:r>
        </a:p>
      </dsp:txBody>
      <dsp:txXfrm>
        <a:off x="2783256" y="1264694"/>
        <a:ext cx="2006624" cy="951821"/>
      </dsp:txXfrm>
    </dsp:sp>
    <dsp:sp modelId="{BB776007-2E5C-44CD-BB83-7CCBCBA5BCD8}">
      <dsp:nvSpPr>
        <dsp:cNvPr id="0" name=""/>
        <dsp:cNvSpPr/>
      </dsp:nvSpPr>
      <dsp:spPr>
        <a:xfrm>
          <a:off x="1458689" y="2426406"/>
          <a:ext cx="2109606" cy="1054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Optimization</a:t>
          </a:r>
        </a:p>
      </dsp:txBody>
      <dsp:txXfrm>
        <a:off x="1510180" y="2477897"/>
        <a:ext cx="2006624" cy="951821"/>
      </dsp:txXfrm>
    </dsp:sp>
    <dsp:sp modelId="{440033A8-23D6-4E25-A2D3-8C2EB90DED9C}">
      <dsp:nvSpPr>
        <dsp:cNvPr id="0" name=""/>
        <dsp:cNvSpPr/>
      </dsp:nvSpPr>
      <dsp:spPr>
        <a:xfrm>
          <a:off x="308180" y="1213203"/>
          <a:ext cx="2109606" cy="1054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Review</a:t>
          </a:r>
        </a:p>
      </dsp:txBody>
      <dsp:txXfrm>
        <a:off x="359671" y="1264694"/>
        <a:ext cx="2006624" cy="951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71DD743C-5FD2-4D5B-ADD0-0C75D7F2731D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5057C717-CC8F-4306-9D7E-AE8484630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82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BD75CE0F-2866-44B6-96F0-470E2AE15797}" type="datetimeFigureOut">
              <a:rPr lang="zh-HK" altLang="en-US"/>
              <a:pPr>
                <a:defRPr/>
              </a:pPr>
              <a:t>3/5/2019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HK" alt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1E1D4E66-5ECC-49CD-A1F2-E0DB2A94EE7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9766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FF7CA7-1F11-4F07-A907-C3947F96446E}" type="slidenum">
              <a:rPr lang="zh-HK" altLang="en-US" smtClean="0">
                <a:ea typeface="新細明體" pitchFamily="18" charset="-120"/>
              </a:rPr>
              <a:pPr/>
              <a:t>1</a:t>
            </a:fld>
            <a:endParaRPr lang="zh-HK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1346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monthly payroll process time and Forecast chart</a:t>
            </a:r>
          </a:p>
          <a:p>
            <a:r>
              <a:rPr lang="en-US" baseline="0" dirty="0" smtClean="0"/>
              <a:t>It listed out all monthly payroll timing measured by hours  , from  May of 2017  to March of 2019 from left to right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Orange bar  represent pre-Tune payroll process time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Based on them  we use excel forecast function to estimate  the payroll processing time trend  if no tuning had not been done</a:t>
            </a:r>
          </a:p>
          <a:p>
            <a:r>
              <a:rPr lang="en-US" baseline="0" dirty="0" smtClean="0"/>
              <a:t>The upper and lower weak orange line represent     the slowest and fastest time of  forecasted payroll process time respectively</a:t>
            </a:r>
          </a:p>
          <a:p>
            <a:r>
              <a:rPr lang="en-US" baseline="0" dirty="0" smtClean="0"/>
              <a:t>For example ,at the Mar 2019, which is the last bar , it shown the expected process time is 19.94  and 95% </a:t>
            </a:r>
            <a:r>
              <a:rPr lang="en-US" baseline="0" dirty="0" smtClean="0"/>
              <a:t>chance  </a:t>
            </a:r>
            <a:r>
              <a:rPr lang="en-US" baseline="0" dirty="0" smtClean="0"/>
              <a:t>the process time will be in the range of 15.41 hours and 24.47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Blue bars  is the time of  payroll tuning in progress</a:t>
            </a:r>
          </a:p>
          <a:p>
            <a:r>
              <a:rPr lang="en-US" baseline="0" dirty="0" smtClean="0"/>
              <a:t>While the green bar is  applied all payroll tuning.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comparing the forecast value of unturned payroll process time with the tuned payroll process time, we calculate the performance improvement improvement</a:t>
            </a:r>
          </a:p>
          <a:p>
            <a:r>
              <a:rPr lang="en-US" baseline="0" dirty="0" smtClean="0"/>
              <a:t>It reduced57% time from nominal value and 44% time from lower estimation bound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0154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7197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8579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7595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go through our SQL tuning cycle </a:t>
            </a:r>
          </a:p>
          <a:p>
            <a:r>
              <a:rPr lang="en-US" dirty="0" smtClean="0"/>
              <a:t>SQL Tuning basically</a:t>
            </a:r>
            <a:r>
              <a:rPr lang="en-US" baseline="0" dirty="0" smtClean="0"/>
              <a:t> can be divided into  </a:t>
            </a:r>
            <a:r>
              <a:rPr lang="en-US" dirty="0" smtClean="0"/>
              <a:t>4 </a:t>
            </a:r>
            <a:r>
              <a:rPr lang="en-US" dirty="0"/>
              <a:t>parts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Identification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We identify the top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, the slowest SQL of a process , and get those SQLS’  statistics and the plan used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Replication</a:t>
            </a:r>
          </a:p>
          <a:p>
            <a:r>
              <a:rPr lang="en-US" baseline="0" dirty="0" smtClean="0"/>
              <a:t>With these information ,  we can replicate the slowness in the </a:t>
            </a:r>
            <a:r>
              <a:rPr lang="en-US" dirty="0" smtClean="0"/>
              <a:t>testing </a:t>
            </a:r>
            <a:r>
              <a:rPr lang="en-US" dirty="0" err="1" smtClean="0"/>
              <a:t>env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</a:t>
            </a:r>
            <a:r>
              <a:rPr lang="en-US" dirty="0" smtClean="0"/>
              <a:t>get</a:t>
            </a:r>
            <a:r>
              <a:rPr lang="en-US" baseline="0" dirty="0" smtClean="0"/>
              <a:t> the actual stepwise statistics so that we can locate the exact slowest steps in the top SQL.</a:t>
            </a:r>
          </a:p>
          <a:p>
            <a:endParaRPr lang="en-US" baseline="0" dirty="0" smtClean="0"/>
          </a:p>
          <a:p>
            <a:r>
              <a:rPr lang="en-US" dirty="0" smtClean="0"/>
              <a:t>Optimization – </a:t>
            </a:r>
          </a:p>
          <a:p>
            <a:r>
              <a:rPr lang="en-US" baseline="0" dirty="0" smtClean="0"/>
              <a:t>Optimize the SQL plan by adding hints  and indexes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Review  []</a:t>
            </a:r>
          </a:p>
          <a:p>
            <a:r>
              <a:rPr lang="en-US" dirty="0" smtClean="0"/>
              <a:t>Can also do elapse</a:t>
            </a:r>
            <a:r>
              <a:rPr lang="en-US" baseline="0" dirty="0" smtClean="0"/>
              <a:t>d time projection  if required ,as we showed it in the previous slides</a:t>
            </a:r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6703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Top SQL is the several slowest SQL in the process </a:t>
            </a:r>
          </a:p>
          <a:p>
            <a:r>
              <a:rPr lang="en-US" baseline="0" dirty="0" smtClean="0"/>
              <a:t>We have process start time and end time , and some process id info ,</a:t>
            </a:r>
          </a:p>
          <a:p>
            <a:r>
              <a:rPr lang="en-US" baseline="0" dirty="0" smtClean="0"/>
              <a:t>We can enquire for the system to return the SQL run to us , sorting the elapsed timed in descending order , we can the top SQL</a:t>
            </a:r>
          </a:p>
          <a:p>
            <a:r>
              <a:rPr lang="en-US" baseline="0" dirty="0" smtClean="0"/>
              <a:t> I will go through it littler deeper in the coming slides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4821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4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use the SQL_ID to enquire the  plan by selecting the DISPLAN_XLAN  package functions which was wrapped as an table . </a:t>
            </a:r>
            <a:endParaRPr lang="en-US" baseline="0" dirty="0"/>
          </a:p>
          <a:p>
            <a:r>
              <a:rPr lang="en-US" baseline="0" dirty="0" smtClean="0"/>
              <a:t>Just copy the output and paste  the plan to excel </a:t>
            </a:r>
            <a:r>
              <a:rPr lang="en-US" baseline="0" dirty="0"/>
              <a:t>, </a:t>
            </a:r>
            <a:r>
              <a:rPr lang="en-US" baseline="0" dirty="0" smtClean="0"/>
              <a:t>we will get the well formatted execution plan with all </a:t>
            </a:r>
          </a:p>
          <a:p>
            <a:r>
              <a:rPr lang="en-US" baseline="0" dirty="0" smtClean="0"/>
              <a:t>Historical plan , SQL outline and variables.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0438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5356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SQL string , subsite the bind variables  , embed the SQL outline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top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may be so slow to be completed. We may add, say the employee range , to greatly the record need to be processed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1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5479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3404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8049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for</a:t>
            </a:r>
            <a:r>
              <a:rPr lang="en-US" baseline="0" dirty="0" smtClean="0"/>
              <a:t> the both approach, some basic understand of SQL execution plan is essential.</a:t>
            </a:r>
          </a:p>
          <a:p>
            <a:r>
              <a:rPr lang="en-US" baseline="0" dirty="0" smtClean="0"/>
              <a:t>Let’s quickly go through an example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2599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7850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3705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7433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5810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663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3266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288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dirty="0" smtClean="0"/>
          </a:p>
          <a:p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3264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2972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5559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we focus on the line 24 and its </a:t>
            </a:r>
            <a:r>
              <a:rPr lang="en-US" dirty="0" smtClean="0"/>
              <a:t>child,</a:t>
            </a:r>
            <a:r>
              <a:rPr lang="en-US" baseline="0" dirty="0" smtClean="0"/>
              <a:t> grand child …</a:t>
            </a:r>
            <a:r>
              <a:rPr lang="en-US" baseline="0" dirty="0" err="1" smtClean="0"/>
              <a:t>etc</a:t>
            </a:r>
            <a:endParaRPr lang="en-US" dirty="0"/>
          </a:p>
          <a:p>
            <a:r>
              <a:rPr lang="en-US" dirty="0"/>
              <a:t>We</a:t>
            </a:r>
            <a:r>
              <a:rPr lang="en-US" baseline="0" dirty="0"/>
              <a:t> read sort </a:t>
            </a:r>
            <a:r>
              <a:rPr lang="en-US" baseline="0" dirty="0" smtClean="0"/>
              <a:t>aggregate </a:t>
            </a:r>
            <a:r>
              <a:rPr lang="en-US" baseline="0" dirty="0"/>
              <a:t>, nested loops  and then find the slowest part is step 30 which consumed </a:t>
            </a:r>
            <a:r>
              <a:rPr lang="en-US" baseline="0" dirty="0" smtClean="0"/>
              <a:t>22:mins34 </a:t>
            </a:r>
            <a:r>
              <a:rPr lang="en-US" baseline="0" dirty="0"/>
              <a:t>secs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6281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now we check the operation , which is TABLE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5174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</a:t>
            </a:r>
            <a:r>
              <a:rPr lang="en-US" baseline="0" dirty="0"/>
              <a:t> the table access is required if the index not contain all columns required.</a:t>
            </a:r>
          </a:p>
          <a:p>
            <a:r>
              <a:rPr lang="en-US" baseline="0" dirty="0"/>
              <a:t>If we include all columns required, the table access can be skipped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0747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</a:t>
            </a:r>
            <a:r>
              <a:rPr lang="en-US" baseline="0" dirty="0"/>
              <a:t> add index PS_Z_GP_PYE_PRC_STAT and PS_Z_GP_PYE_SEG_STAT,  all TABLE ACEESS  in the section were eliminated , only index scan remained is required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71411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back</a:t>
            </a:r>
            <a:r>
              <a:rPr lang="en-US" baseline="0" dirty="0"/>
              <a:t> to the full execution plan</a:t>
            </a:r>
          </a:p>
          <a:p>
            <a:r>
              <a:rPr lang="en-US" baseline="0" dirty="0"/>
              <a:t>Let see the id 2, which </a:t>
            </a:r>
            <a:r>
              <a:rPr lang="en-US" baseline="0" dirty="0" smtClean="0"/>
              <a:t>represents </a:t>
            </a:r>
            <a:r>
              <a:rPr lang="en-US" baseline="0" dirty="0"/>
              <a:t>the total </a:t>
            </a:r>
            <a:r>
              <a:rPr lang="en-US" baseline="0" dirty="0" smtClean="0"/>
              <a:t>rows returned and inserted to result table</a:t>
            </a:r>
          </a:p>
          <a:p>
            <a:r>
              <a:rPr lang="en-US" baseline="0" dirty="0" smtClean="0"/>
              <a:t>Only 180 rows here</a:t>
            </a:r>
          </a:p>
          <a:p>
            <a:r>
              <a:rPr lang="en-US" baseline="0" dirty="0" smtClean="0"/>
              <a:t>We introduced previously , if the top-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run too slow (35 before tune) , we may use the small employee range to make sure it can be completed , so that the A-Rows can be shown</a:t>
            </a:r>
          </a:p>
          <a:p>
            <a:r>
              <a:rPr lang="en-US" baseline="0" dirty="0" smtClean="0"/>
              <a:t>Now as it come faster , let’s see the A-Rows and A-Time after remove the employee range limiter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675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twenty</a:t>
            </a:r>
            <a:r>
              <a:rPr lang="en-US" baseline="0" dirty="0"/>
              <a:t> five thousands rows</a:t>
            </a:r>
          </a:p>
          <a:p>
            <a:r>
              <a:rPr lang="en-US" baseline="0" dirty="0"/>
              <a:t>The slowest part still the HASH JOIN , it take 2 hours</a:t>
            </a:r>
          </a:p>
          <a:p>
            <a:r>
              <a:rPr lang="en-US" baseline="0" dirty="0"/>
              <a:t>You see the index still work very well , only less 20 seconds </a:t>
            </a:r>
          </a:p>
          <a:p>
            <a:r>
              <a:rPr lang="en-US" baseline="0" dirty="0"/>
              <a:t>Most time spend on the HASH JOIN operation itself , no more the table access after added index.</a:t>
            </a:r>
          </a:p>
          <a:p>
            <a:endParaRPr lang="en-US" baseline="0" dirty="0"/>
          </a:p>
          <a:p>
            <a:r>
              <a:rPr lang="en-US" baseline="0" dirty="0"/>
              <a:t>So to further improve it , we shall seek to reduce the join operation , of PRC_STAT and SEG_STAT  which is what the hash join based 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68026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slow step , find a effective operation to process earlier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3199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200" dirty="0" smtClean="0"/>
              <a:t>Effective Filter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200" dirty="0" smtClean="0"/>
              <a:t>Do Earlier 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200" dirty="0" smtClean="0"/>
              <a:t> Add /*+PUSH_SUBQ*/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479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12298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</a:t>
            </a:r>
            <a:r>
              <a:rPr lang="en-US" baseline="0" dirty="0"/>
              <a:t> successfully move the complex HASH JOIN to the </a:t>
            </a:r>
            <a:r>
              <a:rPr lang="en-US" baseline="0" dirty="0" smtClean="0"/>
              <a:t>bottom,</a:t>
            </a:r>
            <a:endParaRPr lang="en-US" baseline="0" dirty="0"/>
          </a:p>
          <a:p>
            <a:r>
              <a:rPr lang="en-US" baseline="0" dirty="0" smtClean="0"/>
              <a:t>And the subquery do earlier than the hash join</a:t>
            </a:r>
          </a:p>
          <a:p>
            <a:r>
              <a:rPr lang="en-US" baseline="0" dirty="0" smtClean="0"/>
              <a:t>The time of the complex Sort Aggregate consumed 58mins</a:t>
            </a:r>
            <a:endParaRPr lang="en-US" dirty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43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2985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44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36780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see</a:t>
            </a:r>
            <a:r>
              <a:rPr lang="en-US" baseline="0" dirty="0" smtClean="0"/>
              <a:t> how to compare the SQL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03306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aseline="0" dirty="0" smtClean="0"/>
              <a:t>at the replication , we get pre-tune SQL statistics  and we copy to the excel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After the optimization , we get the post-tune  SQL statistics  and we also copy  them to the excel</a:t>
            </a:r>
          </a:p>
          <a:p>
            <a:r>
              <a:rPr lang="en-US" dirty="0" smtClean="0"/>
              <a:t>There</a:t>
            </a:r>
            <a:r>
              <a:rPr lang="en-US" baseline="0" dirty="0" smtClean="0"/>
              <a:t> are lots rows and I just show 4 here</a:t>
            </a:r>
          </a:p>
          <a:p>
            <a:endParaRPr lang="en-US" dirty="0" smtClean="0"/>
          </a:p>
          <a:p>
            <a:r>
              <a:rPr lang="en-US" dirty="0" smtClean="0"/>
              <a:t>We want to do the on-par comparison for the  Pre-Tune and Post-</a:t>
            </a:r>
            <a:r>
              <a:rPr lang="en-US" dirty="0" err="1" smtClean="0"/>
              <a:t>Tume</a:t>
            </a:r>
            <a:r>
              <a:rPr lang="en-US" baseline="0" dirty="0" smtClean="0"/>
              <a:t> version of </a:t>
            </a:r>
            <a:r>
              <a:rPr lang="en-US" dirty="0" smtClean="0"/>
              <a:t>same</a:t>
            </a:r>
            <a:r>
              <a:rPr lang="en-US" baseline="0" dirty="0" smtClean="0"/>
              <a:t> SQL</a:t>
            </a:r>
          </a:p>
          <a:p>
            <a:r>
              <a:rPr lang="en-US" baseline="0" dirty="0" smtClean="0"/>
              <a:t>We can’t do that by  sorting any column </a:t>
            </a:r>
            <a:r>
              <a:rPr lang="en-US" baseline="0" dirty="0" err="1" smtClean="0"/>
              <a:t>inclluding</a:t>
            </a:r>
            <a:r>
              <a:rPr lang="en-US" baseline="0" dirty="0" smtClean="0"/>
              <a:t> SQL </a:t>
            </a:r>
            <a:r>
              <a:rPr lang="en-US" baseline="0" dirty="0" err="1" smtClean="0"/>
              <a:t>fulltext</a:t>
            </a:r>
            <a:r>
              <a:rPr lang="en-US" baseline="0" dirty="0" smtClean="0"/>
              <a:t> because the  SQL hints had affected the order</a:t>
            </a:r>
            <a:endParaRPr lang="en-US" dirty="0" smtClean="0"/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46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47514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we add the Statement ID , we can easily  identify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is the same SQL statement </a:t>
            </a:r>
          </a:p>
          <a:p>
            <a:r>
              <a:rPr lang="en-US" baseline="0" dirty="0" smtClean="0"/>
              <a:t>There is a table storing this </a:t>
            </a:r>
            <a:r>
              <a:rPr lang="en-US" baseline="0" dirty="0" err="1" smtClean="0"/>
              <a:t>stmt_id</a:t>
            </a:r>
            <a:r>
              <a:rPr lang="en-US" baseline="0" dirty="0" smtClean="0"/>
              <a:t> so we can do it easily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47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44181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we add the Statement ID , we can easily  sort out the same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from all the SQL captured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48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76962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is another table storing the process instance table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49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16556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post tune is the top row</a:t>
            </a:r>
          </a:p>
          <a:p>
            <a:r>
              <a:rPr lang="en-US" baseline="0" dirty="0" smtClean="0"/>
              <a:t>The pre tune is the bottom row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time we compare the elapsed time only for the same kind of payroll</a:t>
            </a:r>
          </a:p>
          <a:p>
            <a:r>
              <a:rPr lang="en-US" baseline="0" dirty="0" smtClean="0"/>
              <a:t>But if the post tune looks slower , we may need to check the rows per second and the disk read buffer ratio which not shown here</a:t>
            </a:r>
          </a:p>
          <a:p>
            <a:r>
              <a:rPr lang="en-US" baseline="0" dirty="0" smtClean="0"/>
              <a:t>You can see the  upper post tune row per second is lower which mean more efficient.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50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49457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51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83177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The previous example is just one SQL comparison</a:t>
            </a:r>
          </a:p>
          <a:p>
            <a:r>
              <a:rPr lang="en-US" baseline="0" dirty="0" smtClean="0"/>
              <a:t>This summary shows the all SQL at once , for different timing</a:t>
            </a:r>
          </a:p>
          <a:p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Here we listed all SQL throughout different timing and  calculate the improvement during each time tuning 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we can better evaluate the effectiveness of the tuning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keep on the append the excel , update the pivot table  , for continuous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52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41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947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53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224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26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HK" altLang="zh-CN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171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303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4E66-5ECC-49CD-A1F2-E0DB2A94EE77}" type="slidenum">
              <a:rPr lang="zh-HK" altLang="en-US" smtClean="0"/>
              <a:pPr>
                <a:defRPr/>
              </a:pPr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528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HK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152D-5876-422D-AF46-4CFABDC0BFEF}" type="datetime1">
              <a:rPr lang="zh-HK" altLang="en-US" smtClean="0"/>
              <a:t>3/5/2019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275D-8055-44F0-8967-1695D95952BE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855365"/>
            <a:ext cx="8229600" cy="4525963"/>
          </a:xfrm>
        </p:spPr>
        <p:txBody>
          <a:bodyPr vert="eaVert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D6044-55BC-48D4-8453-9CB4F7C4D353}" type="datetime1">
              <a:rPr lang="zh-HK" altLang="en-US" smtClean="0"/>
              <a:t>3/5/2019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kumimoji="0" lang="en-US" altLang="zh-HK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Asia Alliance Conference 2019</a:t>
            </a:r>
            <a:endParaRPr kumimoji="0" lang="zh-HK" alt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A336-BDC6-4F5E-9C7C-4FC716CCE4E0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979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48680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8680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32FA-9AF9-46C7-8C9A-C3F0E1CFCD00}" type="datetime1">
              <a:rPr lang="zh-HK" altLang="en-US" smtClean="0"/>
              <a:t>3/5/2019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kumimoji="0" lang="en-US" altLang="zh-HK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Asia Alliance Conference 2019</a:t>
            </a:r>
            <a:endParaRPr kumimoji="0" lang="zh-HK" altLang="en-US" sz="1200" b="0" i="1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9481-295E-4B4C-8E3D-237243364FE1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744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4544D-609C-4844-8EA6-27672942FCC5}" type="datetime1">
              <a:rPr lang="zh-HK" altLang="en-US" smtClean="0"/>
              <a:t>3/5/2019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HK" dirty="0" smtClean="0"/>
              <a:t>Asia Alliance Conference 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041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DEE8-6D09-48FA-9B4E-6E50BC786C6C}" type="datetime1">
              <a:rPr lang="zh-HK" altLang="en-US" smtClean="0"/>
              <a:t>3/5/2019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9FEE-6792-45A9-BF44-B871E1F849B7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729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5536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5536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8EFBE-C339-4B3D-849C-BDA863D2F481}" type="datetime1">
              <a:rPr lang="zh-HK" altLang="en-US" smtClean="0"/>
              <a:t>3/5/2019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8056-0D8D-4968-AD3E-0C85703165E8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149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6228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86228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3DBF-7817-4C6F-862C-7BD98C601D33}" type="datetime1">
              <a:rPr lang="zh-HK" altLang="en-US" smtClean="0"/>
              <a:t>3/5/2019</a:t>
            </a:fld>
            <a:endParaRPr lang="zh-HK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r>
              <a:rPr lang="en-US" altLang="zh-HK" dirty="0" smtClean="0"/>
              <a:t>Asia Alliance Conference 2019</a:t>
            </a:r>
            <a:endParaRPr lang="zh-HK" altLang="en-US" dirty="0" smtClean="0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2230-BEAC-4862-AA34-A88978FFC4CB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523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74B9-5038-4888-972F-362EB9593F2A}" type="datetime1">
              <a:rPr lang="zh-HK" altLang="en-US" smtClean="0"/>
              <a:t>3/5/2019</a:t>
            </a:fld>
            <a:endParaRPr lang="zh-HK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HK" dirty="0" smtClean="0"/>
              <a:t>Asia Alliance Conference 2019</a:t>
            </a:r>
            <a:endParaRPr lang="zh-HK" altLang="en-US" dirty="0" smtClean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25BB-BAD5-4988-AF6E-8A922607BEFA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923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54A6-C8D8-49E6-ABD9-EEDB8A14765C}" type="datetime1">
              <a:rPr lang="zh-HK" altLang="en-US" smtClean="0"/>
              <a:t>3/5/2019</a:t>
            </a:fld>
            <a:endParaRPr lang="zh-HK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2C59-A26E-4D39-AED0-0174536B099E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042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0022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6002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7622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CAAB-2A20-46D0-B0F6-DEBDBFA7CE38}" type="datetime1">
              <a:rPr lang="zh-HK" altLang="en-US" smtClean="0"/>
              <a:t>3/5/2019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HK" dirty="0" smtClean="0"/>
              <a:t>Asia Alliance Conference 2019</a:t>
            </a:r>
            <a:endParaRPr lang="zh-HK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7F5C2-846B-426F-8850-5B22DADF6515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733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5009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82190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HK" noProof="0" smtClean="0"/>
              <a:t>Click icon to add picture</a:t>
            </a:r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57646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B5EE-63AC-48A0-BA4D-C27FBCB71DC8}" type="datetime1">
              <a:rPr lang="zh-HK" altLang="en-US" smtClean="0"/>
              <a:t>3/5/2019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HK" dirty="0" smtClean="0"/>
              <a:t>Asia Alliance Conference 2019</a:t>
            </a:r>
            <a:endParaRPr lang="zh-HK" altLang="en-US" dirty="0" smtClean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C8D9-74C8-4810-90B7-E5742023B668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314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7018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zh-HK" altLang="en-US" dirty="0" smtClean="0"/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85536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BEB31CF8-0CC9-4008-9996-CFA9698FA9A7}" type="datetime1">
              <a:rPr lang="zh-HK" altLang="en-US" smtClean="0"/>
              <a:t>3/5/2019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 i="1">
                <a:solidFill>
                  <a:srgbClr val="898989"/>
                </a:solidFill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 i="1">
                <a:solidFill>
                  <a:srgbClr val="898989"/>
                </a:solidFill>
                <a:latin typeface="Trebuchet MS" pitchFamily="34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HK" smtClean="0"/>
              <a:t>page. </a:t>
            </a:r>
            <a:fld id="{8E44CF15-CAB7-4723-9C80-C3E52E63AD2C}" type="slidenum">
              <a:rPr lang="zh-HK" altLang="en-US" smtClean="0"/>
              <a:pPr>
                <a:defRPr/>
              </a:pPr>
              <a:t>‹#›</a:t>
            </a:fld>
            <a:endParaRPr lang="zh-HK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0120" y="2141538"/>
            <a:ext cx="7772400" cy="157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 SQL 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Tuning with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HKU </a:t>
            </a:r>
            <a:r>
              <a:rPr lang="en-US" altLang="zh-HK" dirty="0" smtClean="0"/>
              <a:t>C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 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in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PeopleSoft 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Payroll Version 9.0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550" y="3716338"/>
            <a:ext cx="7632700" cy="10445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900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30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Apr, 2019</a:t>
            </a:r>
            <a:endParaRPr lang="en-US" sz="30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DD9E4D-D938-4766-8706-ABFADC64D670}" type="slidenum">
              <a:rPr lang="zh-HK" altLang="en-US" smtClean="0">
                <a:ea typeface="新細明體" pitchFamily="18" charset="-120"/>
              </a:rPr>
              <a:pPr/>
              <a:t>1</a:t>
            </a:fld>
            <a:endParaRPr lang="zh-HK" altLang="en-US"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5767" y="6209419"/>
            <a:ext cx="3384376" cy="477663"/>
          </a:xfrm>
        </p:spPr>
        <p:txBody>
          <a:bodyPr/>
          <a:lstStyle/>
          <a:p>
            <a:pPr>
              <a:defRPr/>
            </a:pPr>
            <a:r>
              <a:rPr lang="en-US" altLang="zh-HK" sz="2000" dirty="0" smtClean="0"/>
              <a:t>Asia Alliance Conference 2019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087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Payroll Process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73152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10</a:t>
            </a:fld>
            <a:endParaRPr lang="zh-HK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8" y="1788442"/>
            <a:ext cx="8970524" cy="4448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014" y="2348881"/>
            <a:ext cx="579618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Reduced 57%  time </a:t>
            </a:r>
            <a:r>
              <a:rPr lang="en-US" sz="2000" dirty="0" smtClean="0"/>
              <a:t>from  Nominal value</a:t>
            </a:r>
          </a:p>
          <a:p>
            <a:r>
              <a:rPr lang="en-US" sz="2000" b="1" dirty="0" smtClean="0"/>
              <a:t>Reduced 44% </a:t>
            </a:r>
            <a:r>
              <a:rPr lang="en-US" sz="2000" dirty="0" smtClean="0"/>
              <a:t> </a:t>
            </a:r>
            <a:r>
              <a:rPr lang="en-US" sz="2000" b="1" dirty="0"/>
              <a:t>time </a:t>
            </a:r>
            <a:r>
              <a:rPr lang="en-US" sz="2000" dirty="0" smtClean="0"/>
              <a:t>from  Lower Confidence Bound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7014" y="3079501"/>
            <a:ext cx="5903218" cy="25817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91798" y="2621286"/>
            <a:ext cx="2977582" cy="15220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83052" y="3079501"/>
            <a:ext cx="1142622" cy="25817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25674" y="3079501"/>
            <a:ext cx="1142622" cy="25817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92616" y="4210308"/>
            <a:ext cx="499864" cy="2737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20219" y="3108538"/>
            <a:ext cx="499864" cy="2737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20219" y="3625961"/>
            <a:ext cx="499864" cy="2737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52" y="2996952"/>
            <a:ext cx="8229600" cy="1143000"/>
          </a:xfrm>
        </p:spPr>
        <p:txBody>
          <a:bodyPr/>
          <a:lstStyle/>
          <a:p>
            <a:r>
              <a:rPr lang="en-US" dirty="0" smtClean="0"/>
              <a:t>Techniques in SQL tuning and example sharing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94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Tuning </a:t>
            </a:r>
            <a:r>
              <a:rPr lang="en-US" dirty="0"/>
              <a:t>Cycle</a:t>
            </a:r>
          </a:p>
          <a:p>
            <a:r>
              <a:rPr lang="en-US" dirty="0"/>
              <a:t>Tuning Concept by </a:t>
            </a:r>
            <a:r>
              <a:rPr lang="en-US" dirty="0" smtClean="0"/>
              <a:t>Examples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 smtClean="0"/>
              <a:t>Pin </a:t>
            </a:r>
            <a:r>
              <a:rPr lang="en-US" dirty="0"/>
              <a:t>Point </a:t>
            </a:r>
            <a:r>
              <a:rPr lang="en-US" dirty="0" smtClean="0"/>
              <a:t>Analysis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 smtClean="0"/>
              <a:t>Overall Analysis</a:t>
            </a:r>
            <a:endParaRPr lang="en-US" dirty="0"/>
          </a:p>
          <a:p>
            <a:r>
              <a:rPr lang="en-US" dirty="0" smtClean="0"/>
              <a:t>Review tuned SQL performance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57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Execution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SQL requires database operations to retrieve data from underlying base tables</a:t>
            </a:r>
            <a:endParaRPr lang="zh-TW" altLang="en-US" sz="2800" dirty="0"/>
          </a:p>
          <a:p>
            <a:r>
              <a:rPr lang="en-US" altLang="zh-TW" sz="2800" dirty="0"/>
              <a:t>Database optimizer will formulate and follow SQL execution plan to perform database </a:t>
            </a:r>
            <a:r>
              <a:rPr lang="en-US" altLang="zh-TW" sz="2800" dirty="0" smtClean="0"/>
              <a:t>operations</a:t>
            </a:r>
          </a:p>
          <a:p>
            <a:r>
              <a:rPr lang="en-US" altLang="zh-TW" sz="2800" dirty="0"/>
              <a:t>Different SQL plans </a:t>
            </a:r>
            <a:r>
              <a:rPr lang="en-US" altLang="zh-TW" sz="2800" dirty="0" smtClean="0"/>
              <a:t>provide exactly the same  results </a:t>
            </a:r>
            <a:r>
              <a:rPr lang="en-US" altLang="zh-TW" sz="2800" dirty="0"/>
              <a:t>with different speed</a:t>
            </a:r>
            <a:endParaRPr lang="zh-TW" altLang="en-US" sz="2800" dirty="0"/>
          </a:p>
          <a:p>
            <a:r>
              <a:rPr lang="en-US" altLang="zh-CN" sz="2800" dirty="0" smtClean="0"/>
              <a:t>The optimum execution plan is the key of optimum SQL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61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Bind variable , database object statistics,</a:t>
            </a:r>
            <a:r>
              <a:rPr lang="en-US" dirty="0"/>
              <a:t> </a:t>
            </a:r>
            <a:r>
              <a:rPr lang="en-US" dirty="0" smtClean="0"/>
              <a:t>cardinality </a:t>
            </a:r>
            <a:r>
              <a:rPr lang="en-US" dirty="0"/>
              <a:t>estimation </a:t>
            </a:r>
            <a:r>
              <a:rPr lang="en-US" dirty="0" smtClean="0"/>
              <a:t> and cursor reuse can affect the plan generation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use the SQL hints to affect the plan generation if the SQL preformed poor with the inappropriate plan.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87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Tuning </a:t>
            </a: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E2BA-1D87-4578-93EB-CAC1CD410BA4}" type="slidenum">
              <a:rPr lang="zh-HK" altLang="en-US" smtClean="0"/>
              <a:pPr/>
              <a:t>15</a:t>
            </a:fld>
            <a:endParaRPr lang="zh-HK" altLang="en-US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832248" y="2024960"/>
          <a:ext cx="5149552" cy="348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3278" y="2158901"/>
            <a:ext cx="20309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Top SQL  ,</a:t>
            </a:r>
          </a:p>
          <a:p>
            <a:r>
              <a:rPr lang="en-US" sz="2000" dirty="0" smtClean="0"/>
              <a:t>Top SQL statistics </a:t>
            </a:r>
          </a:p>
          <a:p>
            <a:r>
              <a:rPr lang="en-US" sz="2000" dirty="0" smtClean="0"/>
              <a:t>Top SQL Plan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13278" y="4445097"/>
            <a:ext cx="32134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Actual Stepwise SQL statistic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5644257"/>
            <a:ext cx="753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Hints</a:t>
            </a:r>
          </a:p>
          <a:p>
            <a:r>
              <a:rPr lang="en-US" sz="2000" dirty="0" smtClean="0"/>
              <a:t>Index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048" y="3040623"/>
            <a:ext cx="1875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Retrieve &amp; record the Pre &amp; Post tune timing, plan and statistics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dirty="0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4486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14" y="285819"/>
            <a:ext cx="8229600" cy="1143000"/>
          </a:xfrm>
        </p:spPr>
        <p:txBody>
          <a:bodyPr/>
          <a:lstStyle/>
          <a:p>
            <a:r>
              <a:rPr lang="en-US" dirty="0" smtClean="0"/>
              <a:t>Top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16</a:t>
            </a:fld>
            <a:endParaRPr lang="zh-HK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77143" y="1340768"/>
            <a:ext cx="4195542" cy="3808961"/>
            <a:chOff x="410245" y="2108961"/>
            <a:chExt cx="4195542" cy="3808961"/>
          </a:xfrm>
        </p:grpSpPr>
        <p:sp>
          <p:nvSpPr>
            <p:cNvPr id="5" name="Rectangle 4"/>
            <p:cNvSpPr/>
            <p:nvPr/>
          </p:nvSpPr>
          <p:spPr>
            <a:xfrm>
              <a:off x="410245" y="3933056"/>
              <a:ext cx="936104" cy="5760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9712" y="2636912"/>
              <a:ext cx="936104" cy="5760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SQL 6  </a:t>
              </a:r>
            </a:p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9712" y="3501008"/>
              <a:ext cx="936104" cy="5760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SQL 3 </a:t>
              </a:r>
            </a:p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9712" y="5157192"/>
              <a:ext cx="936104" cy="5760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SQL 10 </a:t>
              </a:r>
            </a:p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31840" y="2636912"/>
              <a:ext cx="936104" cy="5760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1000s</a:t>
              </a:r>
            </a:p>
            <a:p>
              <a:pPr algn="ctr"/>
              <a:endParaRPr lang="en-US" dirty="0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1619672" y="2708920"/>
              <a:ext cx="150947" cy="30243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79947" y="3498464"/>
              <a:ext cx="936104" cy="5760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100s</a:t>
              </a:r>
            </a:p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80718" y="5170495"/>
              <a:ext cx="936104" cy="5760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3176" y="4295762"/>
              <a:ext cx="1046440" cy="7200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2800" dirty="0"/>
                <a:t>… … </a:t>
              </a:r>
            </a:p>
            <a:p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79947" y="2108961"/>
              <a:ext cx="1425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Elapsed Time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2909" y="2112927"/>
              <a:ext cx="1624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SQL Statement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0846" y="2541009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 Time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145" y="554859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End Time</a:t>
              </a: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614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– Top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09047" y="6782147"/>
            <a:ext cx="2133600" cy="365125"/>
          </a:xfrm>
        </p:spPr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17</a:t>
            </a:fld>
            <a:endParaRPr lang="zh-HK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1512166"/>
            <a:ext cx="1152128" cy="6950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 SQL statement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6860" y="2893014"/>
            <a:ext cx="115212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Optimizer</a:t>
            </a:r>
          </a:p>
        </p:txBody>
      </p:sp>
      <p:cxnSp>
        <p:nvCxnSpPr>
          <p:cNvPr id="11" name="Straight Arrow Connector 10"/>
          <p:cNvCxnSpPr>
            <a:stCxn id="5" idx="3"/>
            <a:endCxn id="21" idx="1"/>
          </p:cNvCxnSpPr>
          <p:nvPr/>
        </p:nvCxnSpPr>
        <p:spPr>
          <a:xfrm>
            <a:off x="1403648" y="1859675"/>
            <a:ext cx="423212" cy="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49" idx="0"/>
          </p:cNvCxnSpPr>
          <p:nvPr/>
        </p:nvCxnSpPr>
        <p:spPr>
          <a:xfrm>
            <a:off x="2402924" y="3613094"/>
            <a:ext cx="0" cy="622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826860" y="4235297"/>
            <a:ext cx="1152128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Execution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5910836" y="4146971"/>
            <a:ext cx="0" cy="122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876256" y="4146971"/>
            <a:ext cx="0" cy="122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728104" y="58875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272780" y="4642642"/>
            <a:ext cx="181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,</a:t>
            </a:r>
            <a:r>
              <a:rPr lang="en-US" dirty="0" smtClean="0"/>
              <a:t> </a:t>
            </a:r>
            <a:r>
              <a:rPr lang="en-US" dirty="0"/>
              <a:t>End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5456296" y="5372358"/>
            <a:ext cx="1941916" cy="1053723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Enquire Top SQL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234089" y="4146971"/>
            <a:ext cx="1621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Process’s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SQL </a:t>
            </a:r>
            <a:r>
              <a:rPr lang="en-US" dirty="0">
                <a:solidFill>
                  <a:schemeClr val="accent6"/>
                </a:solidFill>
              </a:rPr>
              <a:t>String</a:t>
            </a:r>
          </a:p>
          <a:p>
            <a:r>
              <a:rPr lang="en-US" dirty="0">
                <a:solidFill>
                  <a:schemeClr val="accent6"/>
                </a:solidFill>
              </a:rPr>
              <a:t>SQL ID </a:t>
            </a:r>
          </a:p>
          <a:p>
            <a:r>
              <a:rPr lang="en-US" dirty="0">
                <a:solidFill>
                  <a:schemeClr val="accent6"/>
                </a:solidFill>
              </a:rPr>
              <a:t>PLAN ID</a:t>
            </a:r>
          </a:p>
          <a:p>
            <a:r>
              <a:rPr lang="en-US" dirty="0">
                <a:solidFill>
                  <a:schemeClr val="accent6"/>
                </a:solidFill>
              </a:rPr>
              <a:t>Statistics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73132" y="3300572"/>
            <a:ext cx="1621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</a:t>
            </a:r>
          </a:p>
          <a:p>
            <a:r>
              <a:rPr lang="en-US" dirty="0" smtClean="0"/>
              <a:t>SQL </a:t>
            </a:r>
            <a:r>
              <a:rPr lang="en-US" dirty="0"/>
              <a:t>String</a:t>
            </a:r>
          </a:p>
          <a:p>
            <a:r>
              <a:rPr lang="en-US" dirty="0"/>
              <a:t>SQL ID </a:t>
            </a:r>
          </a:p>
          <a:p>
            <a:r>
              <a:rPr lang="en-US" dirty="0"/>
              <a:t>PLAN ID</a:t>
            </a:r>
          </a:p>
          <a:p>
            <a:r>
              <a:rPr lang="en-US" dirty="0"/>
              <a:t>Statistics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56296" y="2461453"/>
            <a:ext cx="1941916" cy="15832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ASH  </a:t>
            </a:r>
            <a:r>
              <a:rPr lang="en-US" dirty="0" smtClean="0"/>
              <a:t>/  </a:t>
            </a:r>
            <a:r>
              <a:rPr lang="en-US" dirty="0"/>
              <a:t>AWR   Views</a:t>
            </a:r>
          </a:p>
        </p:txBody>
      </p:sp>
      <p:cxnSp>
        <p:nvCxnSpPr>
          <p:cNvPr id="18" name="Straight Arrow Connector 17"/>
          <p:cNvCxnSpPr>
            <a:stCxn id="6" idx="3"/>
            <a:endCxn id="28" idx="1"/>
          </p:cNvCxnSpPr>
          <p:nvPr/>
        </p:nvCxnSpPr>
        <p:spPr>
          <a:xfrm>
            <a:off x="2978988" y="3253054"/>
            <a:ext cx="24773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26860" y="1518460"/>
            <a:ext cx="1152128" cy="6976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1" idx="2"/>
            <a:endCxn id="6" idx="0"/>
          </p:cNvCxnSpPr>
          <p:nvPr/>
        </p:nvCxnSpPr>
        <p:spPr>
          <a:xfrm>
            <a:off x="2402924" y="2216077"/>
            <a:ext cx="0" cy="676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55254" y="4738936"/>
            <a:ext cx="1800727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979" y="5844321"/>
            <a:ext cx="431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ASH : Active Session History</a:t>
            </a:r>
          </a:p>
          <a:p>
            <a:r>
              <a:rPr lang="en-US" dirty="0" smtClean="0"/>
              <a:t>AWR : Automatic Workload Repository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370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– Top SQL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18</a:t>
            </a:fld>
            <a:endParaRPr lang="zh-HK" altLang="en-US"/>
          </a:p>
        </p:txBody>
      </p:sp>
      <p:sp>
        <p:nvSpPr>
          <p:cNvPr id="5" name="Rectangle 4"/>
          <p:cNvSpPr/>
          <p:nvPr/>
        </p:nvSpPr>
        <p:spPr>
          <a:xfrm>
            <a:off x="5711687" y="2934172"/>
            <a:ext cx="2015785" cy="9290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DISPLAY_XPLAN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1126" y="2892944"/>
            <a:ext cx="162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SQL ID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3921761"/>
            <a:ext cx="3107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Plans</a:t>
            </a:r>
            <a:endParaRPr lang="en-US" sz="24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SQL outline </a:t>
            </a:r>
            <a:r>
              <a:rPr lang="en-US" sz="2400" dirty="0">
                <a:solidFill>
                  <a:schemeClr val="accent6"/>
                </a:solidFill>
              </a:rPr>
              <a:t>d</a:t>
            </a:r>
            <a:r>
              <a:rPr lang="en-US" sz="2400" dirty="0" smtClean="0">
                <a:solidFill>
                  <a:schemeClr val="accent6"/>
                </a:solidFill>
              </a:rPr>
              <a:t>ata </a:t>
            </a:r>
          </a:p>
          <a:p>
            <a:r>
              <a:rPr lang="en-US" sz="2400" dirty="0" smtClean="0"/>
              <a:t>Bind variables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40301" y="3590379"/>
            <a:ext cx="2071386" cy="1380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548103" y="2817010"/>
            <a:ext cx="2092199" cy="1368869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Enquire Plan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40301" y="3359839"/>
            <a:ext cx="2071385" cy="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39939" y="2948913"/>
            <a:ext cx="1064122" cy="298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1686" y="2465033"/>
            <a:ext cx="253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Wrapped as “SQL TABLE”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777"/>
            <a:ext cx="8229600" cy="1143000"/>
          </a:xfrm>
        </p:spPr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19</a:t>
            </a:fld>
            <a:endParaRPr lang="zh-HK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556327" y="2981111"/>
            <a:ext cx="2660230" cy="10454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 the tables  content</a:t>
            </a:r>
            <a:endParaRPr lang="en-US" dirty="0"/>
          </a:p>
          <a:p>
            <a:pPr algn="ctr"/>
            <a:r>
              <a:rPr lang="en-US" dirty="0" smtClean="0"/>
              <a:t>Gather statistics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68655" y="5589240"/>
            <a:ext cx="2625511" cy="71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Verification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5" idx="2"/>
            <a:endCxn id="47" idx="0"/>
          </p:cNvCxnSpPr>
          <p:nvPr/>
        </p:nvCxnSpPr>
        <p:spPr>
          <a:xfrm flipH="1">
            <a:off x="5881410" y="4026560"/>
            <a:ext cx="5032" cy="448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72000" y="1486085"/>
            <a:ext cx="2625510" cy="358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Verify DB Parameters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556327" y="2164457"/>
            <a:ext cx="2660230" cy="4535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Alter session</a:t>
            </a:r>
          </a:p>
        </p:txBody>
      </p:sp>
      <p:cxnSp>
        <p:nvCxnSpPr>
          <p:cNvPr id="88" name="Straight Arrow Connector 87"/>
          <p:cNvCxnSpPr>
            <a:stCxn id="81" idx="2"/>
            <a:endCxn id="5" idx="0"/>
          </p:cNvCxnSpPr>
          <p:nvPr/>
        </p:nvCxnSpPr>
        <p:spPr>
          <a:xfrm>
            <a:off x="5886442" y="2617973"/>
            <a:ext cx="0" cy="363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1" idx="2"/>
            <a:endCxn id="81" idx="0"/>
          </p:cNvCxnSpPr>
          <p:nvPr/>
        </p:nvCxnSpPr>
        <p:spPr>
          <a:xfrm>
            <a:off x="5884755" y="1844528"/>
            <a:ext cx="1687" cy="31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568655" y="4475494"/>
            <a:ext cx="2625510" cy="6584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 the SQL </a:t>
            </a:r>
            <a:r>
              <a:rPr lang="en-US" dirty="0" smtClean="0"/>
              <a:t>string &amp; Run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47" idx="2"/>
            <a:endCxn id="6" idx="0"/>
          </p:cNvCxnSpPr>
          <p:nvPr/>
        </p:nvCxnSpPr>
        <p:spPr>
          <a:xfrm>
            <a:off x="5881410" y="5133978"/>
            <a:ext cx="1" cy="45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6"/>
            <a:endCxn id="6" idx="1"/>
          </p:cNvCxnSpPr>
          <p:nvPr/>
        </p:nvCxnSpPr>
        <p:spPr>
          <a:xfrm flipV="1">
            <a:off x="3698195" y="5946738"/>
            <a:ext cx="870460" cy="206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6" idx="6"/>
            <a:endCxn id="47" idx="1"/>
          </p:cNvCxnSpPr>
          <p:nvPr/>
        </p:nvCxnSpPr>
        <p:spPr>
          <a:xfrm>
            <a:off x="3718021" y="4793992"/>
            <a:ext cx="850634" cy="1074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51" idx="6"/>
            <a:endCxn id="47" idx="1"/>
          </p:cNvCxnSpPr>
          <p:nvPr/>
        </p:nvCxnSpPr>
        <p:spPr>
          <a:xfrm>
            <a:off x="3718021" y="2041073"/>
            <a:ext cx="850634" cy="2763663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25" idx="6"/>
            <a:endCxn id="47" idx="1"/>
          </p:cNvCxnSpPr>
          <p:nvPr/>
        </p:nvCxnSpPr>
        <p:spPr>
          <a:xfrm>
            <a:off x="3718021" y="3367055"/>
            <a:ext cx="850634" cy="1437681"/>
          </a:xfrm>
          <a:prstGeom prst="bentConnector3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1" idx="7"/>
            <a:endCxn id="61" idx="1"/>
          </p:cNvCxnSpPr>
          <p:nvPr/>
        </p:nvCxnSpPr>
        <p:spPr>
          <a:xfrm flipV="1">
            <a:off x="3496172" y="1665307"/>
            <a:ext cx="1075828" cy="1876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982212" y="1484784"/>
            <a:ext cx="1948915" cy="5106592"/>
            <a:chOff x="1982212" y="1486086"/>
            <a:chExt cx="1948915" cy="5106592"/>
          </a:xfrm>
        </p:grpSpPr>
        <p:sp>
          <p:nvSpPr>
            <p:cNvPr id="53" name="Rectangle 52"/>
            <p:cNvSpPr/>
            <p:nvPr/>
          </p:nvSpPr>
          <p:spPr>
            <a:xfrm>
              <a:off x="1982212" y="1486086"/>
              <a:ext cx="1948915" cy="5106592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203142" y="1537498"/>
              <a:ext cx="1514879" cy="100975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SQL outline data 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183316" y="5445224"/>
              <a:ext cx="1514879" cy="100975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Plan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203142" y="2863480"/>
              <a:ext cx="1514879" cy="100975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Variable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203142" y="4290417"/>
              <a:ext cx="1514879" cy="100975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SQL String</a:t>
              </a:r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84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17482 0.00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1" grpId="0" animBg="1"/>
      <p:bldP spid="81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r>
              <a:rPr lang="en-US" sz="3600" dirty="0" smtClean="0"/>
              <a:t>Introduction of HKU </a:t>
            </a:r>
          </a:p>
          <a:p>
            <a:r>
              <a:rPr lang="en-US" sz="3600" dirty="0" smtClean="0"/>
              <a:t>HKU Human Capital Management System</a:t>
            </a:r>
          </a:p>
          <a:p>
            <a:r>
              <a:rPr lang="en-US" sz="3600" dirty="0" smtClean="0"/>
              <a:t>Case Study: </a:t>
            </a:r>
          </a:p>
          <a:p>
            <a:pPr marL="857250" lvl="1" indent="-457200"/>
            <a:r>
              <a:rPr lang="en-US" sz="3200" dirty="0" smtClean="0"/>
              <a:t>System performance issue in payroll calculation</a:t>
            </a:r>
          </a:p>
          <a:p>
            <a:pPr lvl="1" indent="-342900"/>
            <a:r>
              <a:rPr lang="en-US" sz="3200" dirty="0"/>
              <a:t>SQL tuning </a:t>
            </a:r>
            <a:r>
              <a:rPr lang="en-US" sz="3200" dirty="0" smtClean="0"/>
              <a:t>techniques and examples </a:t>
            </a:r>
            <a:r>
              <a:rPr lang="en-US" sz="3200" dirty="0"/>
              <a:t>sharing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dirty="0" smtClean="0"/>
              <a:t>Asia Alliance Conference 2019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46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11"/>
          <p:cNvSpPr>
            <a:spLocks noGrp="1"/>
          </p:cNvSpPr>
          <p:nvPr>
            <p:ph idx="1"/>
          </p:nvPr>
        </p:nvSpPr>
        <p:spPr>
          <a:xfrm>
            <a:off x="2344451" y="3973847"/>
            <a:ext cx="88924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2" indent="0">
              <a:buNone/>
            </a:pPr>
            <a:r>
              <a:rPr lang="en-US" sz="2000" dirty="0" smtClean="0"/>
              <a:t>SELECT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857250" lvl="2" indent="0">
              <a:buNone/>
            </a:pPr>
            <a:endParaRPr lang="en-US" sz="2000" dirty="0" smtClean="0"/>
          </a:p>
          <a:p>
            <a:pPr marL="857250" lvl="2" indent="0">
              <a:buNone/>
            </a:pPr>
            <a:r>
              <a:rPr lang="en-US" sz="2000" dirty="0" smtClean="0"/>
              <a:t>EMPLID </a:t>
            </a:r>
            <a:r>
              <a:rPr lang="en-US" sz="2000" dirty="0"/>
              <a:t>FROM PS_JOB WHERE HR_STATUS </a:t>
            </a:r>
            <a:r>
              <a:rPr lang="en-US" sz="2000" dirty="0" smtClean="0"/>
              <a:t>= :1</a:t>
            </a:r>
            <a:endParaRPr lang="en-US" sz="2000" dirty="0">
              <a:solidFill>
                <a:srgbClr val="FFC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8497" y="1499777"/>
            <a:ext cx="1948915" cy="5106592"/>
            <a:chOff x="1982212" y="1486086"/>
            <a:chExt cx="1948915" cy="5106592"/>
          </a:xfrm>
        </p:grpSpPr>
        <p:sp>
          <p:nvSpPr>
            <p:cNvPr id="35" name="Rectangle 34"/>
            <p:cNvSpPr/>
            <p:nvPr/>
          </p:nvSpPr>
          <p:spPr>
            <a:xfrm>
              <a:off x="1982212" y="1486086"/>
              <a:ext cx="1948915" cy="5106592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203142" y="1537498"/>
              <a:ext cx="1514879" cy="100975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SQL outline data 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183316" y="5445224"/>
              <a:ext cx="1514879" cy="100975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Plan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203142" y="2863480"/>
              <a:ext cx="1514879" cy="100975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Variable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203142" y="4290417"/>
              <a:ext cx="1514879" cy="100975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SQL String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777"/>
            <a:ext cx="8229600" cy="1143000"/>
          </a:xfrm>
        </p:spPr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20</a:t>
            </a:fld>
            <a:endParaRPr lang="zh-HK" alt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131345" y="4795294"/>
            <a:ext cx="850634" cy="944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27" idx="0"/>
          </p:cNvCxnSpPr>
          <p:nvPr/>
        </p:nvCxnSpPr>
        <p:spPr>
          <a:xfrm>
            <a:off x="2131345" y="2042375"/>
            <a:ext cx="4659346" cy="1931472"/>
          </a:xfrm>
          <a:prstGeom prst="bentConnector2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28" idx="0"/>
          </p:cNvCxnSpPr>
          <p:nvPr/>
        </p:nvCxnSpPr>
        <p:spPr>
          <a:xfrm>
            <a:off x="2131345" y="3368357"/>
            <a:ext cx="6041055" cy="1327340"/>
          </a:xfrm>
          <a:prstGeom prst="bent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dirty="0" smtClean="0"/>
              <a:t>Asia Alliance Conference 2019</a:t>
            </a:r>
            <a:endParaRPr lang="zh-HK" altLang="en-US" dirty="0"/>
          </a:p>
        </p:txBody>
      </p:sp>
      <p:sp>
        <p:nvSpPr>
          <p:cNvPr id="26" name="Content Placeholder 11"/>
          <p:cNvSpPr txBox="1">
            <a:spLocks/>
          </p:cNvSpPr>
          <p:nvPr/>
        </p:nvSpPr>
        <p:spPr bwMode="auto">
          <a:xfrm>
            <a:off x="2327412" y="3971148"/>
            <a:ext cx="105851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2" indent="0">
              <a:buFont typeface="Arial" charset="0"/>
              <a:buNone/>
            </a:pPr>
            <a:r>
              <a:rPr kumimoji="0" lang="en-US" sz="1800" dirty="0" smtClean="0">
                <a:solidFill>
                  <a:srgbClr val="FF0000"/>
                </a:solidFill>
              </a:rPr>
              <a:t>		</a:t>
            </a:r>
            <a:r>
              <a:rPr kumimoji="0" lang="en-US" sz="2000" dirty="0" smtClean="0">
                <a:solidFill>
                  <a:srgbClr val="FF0000"/>
                </a:solidFill>
              </a:rPr>
              <a:t>/*+BEGIN_OUTLINE_DATA </a:t>
            </a:r>
          </a:p>
          <a:p>
            <a:pPr marL="857250" lvl="2" indent="0">
              <a:buFont typeface="Arial" charset="0"/>
              <a:buNone/>
            </a:pPr>
            <a:r>
              <a:rPr kumimoji="0" lang="en-US" sz="2000" dirty="0" smtClean="0">
                <a:solidFill>
                  <a:srgbClr val="FF0000"/>
                </a:solidFill>
              </a:rPr>
              <a:t>IGNORE_OPTIM_EMBEDDED_HINTS</a:t>
            </a:r>
            <a:r>
              <a:rPr kumimoji="0" lang="en-US" sz="2000" i="1" dirty="0" smtClean="0">
                <a:solidFill>
                  <a:srgbClr val="FF0000"/>
                </a:solidFill>
              </a:rPr>
              <a:t> (…)</a:t>
            </a:r>
            <a:r>
              <a:rPr kumimoji="0" lang="en-US" sz="2000" dirty="0" smtClean="0">
                <a:solidFill>
                  <a:srgbClr val="FF0000"/>
                </a:solidFill>
              </a:rPr>
              <a:t>*/ </a:t>
            </a:r>
          </a:p>
          <a:p>
            <a:pPr marL="857250" lvl="2" indent="0">
              <a:buFont typeface="Arial" charset="0"/>
              <a:buNone/>
            </a:pPr>
            <a:endParaRPr kumimoji="0" lang="en-US" sz="2000" dirty="0">
              <a:solidFill>
                <a:srgbClr val="FFC000"/>
              </a:solidFill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7824192" y="4695697"/>
            <a:ext cx="6964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H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rgbClr val="FFC000"/>
                </a:solidFill>
              </a:rPr>
              <a:t>‘A’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15410" y="5042516"/>
            <a:ext cx="919876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9pPr>
          </a:lstStyle>
          <a:p>
            <a:pPr marL="857250" lvl="2" indent="0">
              <a:buNone/>
            </a:pPr>
            <a:r>
              <a:rPr kumimoji="0" lang="en-US" sz="2000" dirty="0"/>
              <a:t>AND EMPLID BETWEEN ‘00001000 ’AND ‘00002000’</a:t>
            </a:r>
            <a:endParaRPr kumimoji="0" lang="en-US" sz="2000" dirty="0">
              <a:solidFill>
                <a:srgbClr val="FFC000"/>
              </a:solidFill>
            </a:endParaRPr>
          </a:p>
          <a:p>
            <a:pPr marL="857250" lvl="2" indent="0">
              <a:buFont typeface="Arial" charset="0"/>
              <a:buNone/>
            </a:pPr>
            <a:endParaRPr kumimoji="0" lang="en-US" sz="2000" dirty="0">
              <a:solidFill>
                <a:srgbClr val="FFC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84200" y="3953365"/>
            <a:ext cx="5702600" cy="15055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previous replication, get the execution </a:t>
            </a:r>
            <a:r>
              <a:rPr lang="en-US" dirty="0"/>
              <a:t>plan </a:t>
            </a:r>
            <a:r>
              <a:rPr lang="en-US" u="sng" dirty="0" smtClean="0"/>
              <a:t>with stepwise statistics</a:t>
            </a:r>
          </a:p>
          <a:p>
            <a:r>
              <a:rPr lang="en-US" dirty="0" smtClean="0"/>
              <a:t>Ready to locate the slowest step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690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/>
              <a:t>Pin-point analysis</a:t>
            </a:r>
          </a:p>
          <a:p>
            <a:pPr marL="0" indent="0">
              <a:buNone/>
            </a:pPr>
            <a:r>
              <a:rPr lang="en-US" sz="2800" dirty="0" smtClean="0"/>
              <a:t>Focus on the slowest step, consider any joining order or transformation to reduce the works required. Also consider using  “All-in” index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Overall analysis</a:t>
            </a:r>
          </a:p>
          <a:p>
            <a:pPr marL="0" indent="0">
              <a:buNone/>
            </a:pPr>
            <a:r>
              <a:rPr lang="en-US" sz="2800" dirty="0" smtClean="0"/>
              <a:t>Overview and examine the whole data flow. </a:t>
            </a:r>
          </a:p>
          <a:p>
            <a:pPr marL="0" indent="0">
              <a:buNone/>
            </a:pPr>
            <a:r>
              <a:rPr lang="en-US" sz="2800" dirty="0" smtClean="0"/>
              <a:t>Evaluate the key objects and their process order and methods so that less temporary data and operation time are required</a:t>
            </a:r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707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execution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23</a:t>
            </a:fld>
            <a:endParaRPr lang="zh-HK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63688" y="184482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Things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'3 columns,  named ID , Operation , A-Time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row is a step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104273"/>
            <a:ext cx="5267325" cy="19240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78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 - Slowest Children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920240" y="3110912"/>
            <a:ext cx="5276850" cy="1743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24</a:t>
            </a:fld>
            <a:endParaRPr lang="zh-HK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240" y="3113004"/>
            <a:ext cx="5276850" cy="1733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3575" y="1545181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Read </a:t>
            </a:r>
            <a:r>
              <a:rPr lang="en-US" dirty="0" smtClean="0"/>
              <a:t>first line </a:t>
            </a:r>
          </a:p>
          <a:p>
            <a:pPr marL="342900" indent="-342900">
              <a:buAutoNum type="arabicPeriod"/>
            </a:pPr>
            <a:r>
              <a:rPr lang="en-US" dirty="0" smtClean="0"/>
              <a:t>Read it’s child</a:t>
            </a:r>
          </a:p>
          <a:p>
            <a:pPr marL="342900" indent="-342900">
              <a:buAutoNum type="arabicPeriod"/>
            </a:pPr>
            <a:r>
              <a:rPr lang="en-US" dirty="0" smtClean="0"/>
              <a:t>Find the slowest children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97058" y="3861048"/>
            <a:ext cx="6874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760" y="3418119"/>
            <a:ext cx="0" cy="72008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95728" y="3501008"/>
            <a:ext cx="0" cy="63719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ent Arrow 13"/>
          <p:cNvSpPr/>
          <p:nvPr/>
        </p:nvSpPr>
        <p:spPr>
          <a:xfrm flipV="1">
            <a:off x="2396807" y="3520691"/>
            <a:ext cx="263172" cy="5149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flipV="1">
            <a:off x="2395728" y="3500214"/>
            <a:ext cx="265330" cy="136185"/>
          </a:xfrm>
          <a:prstGeom prst="bentArrow">
            <a:avLst>
              <a:gd name="adj1" fmla="val 43448"/>
              <a:gd name="adj2" fmla="val 3319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52230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(ID 5)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181164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(ID 6 &amp; ID 8 )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69994" y="207960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(ID 8)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943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3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8528" y="154533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Read </a:t>
            </a:r>
            <a:r>
              <a:rPr lang="en-US" dirty="0" smtClean="0"/>
              <a:t>first line (ID 8)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Read </a:t>
            </a:r>
            <a:r>
              <a:rPr lang="en-US" dirty="0" smtClean="0"/>
              <a:t>it’s child (ID 9)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Find the </a:t>
            </a:r>
            <a:r>
              <a:rPr lang="en-US" dirty="0" smtClean="0"/>
              <a:t>slowest children(ID </a:t>
            </a:r>
            <a:r>
              <a:rPr lang="en-US" dirty="0"/>
              <a:t>9)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Operation </a:t>
            </a:r>
            <a:r>
              <a:rPr lang="en-US" dirty="0"/>
              <a:t>time = </a:t>
            </a:r>
            <a:r>
              <a:rPr lang="en-US" dirty="0" smtClean="0"/>
              <a:t>A-Time </a:t>
            </a:r>
            <a:r>
              <a:rPr lang="en-US" dirty="0"/>
              <a:t>– </a:t>
            </a:r>
            <a:r>
              <a:rPr lang="en-US" dirty="0" smtClean="0"/>
              <a:t>Child’s A-Time</a:t>
            </a:r>
          </a:p>
          <a:p>
            <a:r>
              <a:rPr lang="en-US" dirty="0" smtClean="0"/>
              <a:t>For ID8 , Operation Time </a:t>
            </a:r>
            <a:r>
              <a:rPr lang="en-US" dirty="0"/>
              <a:t>= </a:t>
            </a:r>
            <a:r>
              <a:rPr lang="en-US" dirty="0" smtClean="0"/>
              <a:t>A-Time - </a:t>
            </a:r>
            <a:r>
              <a:rPr lang="en-US" dirty="0"/>
              <a:t>Child’s A-Time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– Operation Time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8287" y="3156744"/>
            <a:ext cx="6067425" cy="19240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25</a:t>
            </a:fld>
            <a:endParaRPr lang="zh-HK" altLang="en-US"/>
          </a:p>
        </p:txBody>
      </p:sp>
      <p:sp>
        <p:nvSpPr>
          <p:cNvPr id="9" name="Bent Arrow 8"/>
          <p:cNvSpPr/>
          <p:nvPr/>
        </p:nvSpPr>
        <p:spPr>
          <a:xfrm flipV="1">
            <a:off x="2323959" y="4307508"/>
            <a:ext cx="216024" cy="136185"/>
          </a:xfrm>
          <a:prstGeom prst="bentArrow">
            <a:avLst>
              <a:gd name="adj1" fmla="val 43448"/>
              <a:gd name="adj2" fmla="val 3319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7367" y="4116820"/>
            <a:ext cx="683096" cy="1906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7367" y="4307508"/>
            <a:ext cx="683096" cy="1634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17868" y="4116820"/>
            <a:ext cx="712252" cy="1906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695" y="4109426"/>
            <a:ext cx="329216" cy="198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cxnSp>
        <p:nvCxnSpPr>
          <p:cNvPr id="16" name="Elbow Connector 15"/>
          <p:cNvCxnSpPr>
            <a:endCxn id="3" idx="1"/>
          </p:cNvCxnSpPr>
          <p:nvPr/>
        </p:nvCxnSpPr>
        <p:spPr>
          <a:xfrm rot="16200000" flipH="1">
            <a:off x="4946963" y="2981760"/>
            <a:ext cx="1263922" cy="11968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94812" y="272686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5" name="Elbow Connector 34"/>
          <p:cNvCxnSpPr>
            <a:endCxn id="12" idx="3"/>
          </p:cNvCxnSpPr>
          <p:nvPr/>
        </p:nvCxnSpPr>
        <p:spPr>
          <a:xfrm rot="16200000" flipH="1">
            <a:off x="5997126" y="3525889"/>
            <a:ext cx="1553418" cy="173256"/>
          </a:xfrm>
          <a:prstGeom prst="bentConnector4">
            <a:avLst>
              <a:gd name="adj1" fmla="val 769"/>
              <a:gd name="adj2" fmla="val 2319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endCxn id="14" idx="1"/>
          </p:cNvCxnSpPr>
          <p:nvPr/>
        </p:nvCxnSpPr>
        <p:spPr>
          <a:xfrm rot="5400000">
            <a:off x="1421226" y="3089710"/>
            <a:ext cx="1260226" cy="977288"/>
          </a:xfrm>
          <a:prstGeom prst="bentConnector4">
            <a:avLst>
              <a:gd name="adj1" fmla="val 9035"/>
              <a:gd name="adj2" fmla="val 1233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859107" y="2706523"/>
            <a:ext cx="1445071" cy="2417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47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2" grpId="0" animBg="1"/>
      <p:bldP spid="13" grpId="0" animBg="1"/>
      <p:bldP spid="14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8528" y="154533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Read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first line (ID 8)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Read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it’s child (ID 9)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Find the slowest children(ID 9)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Operation </a:t>
            </a:r>
            <a:r>
              <a:rPr lang="en-US" dirty="0"/>
              <a:t>time = </a:t>
            </a:r>
            <a:r>
              <a:rPr lang="en-US" dirty="0" smtClean="0"/>
              <a:t>A-Time </a:t>
            </a:r>
            <a:r>
              <a:rPr lang="en-US" dirty="0"/>
              <a:t>– C</a:t>
            </a:r>
            <a:r>
              <a:rPr lang="en-US" dirty="0" smtClean="0"/>
              <a:t>hild’s </a:t>
            </a:r>
            <a:r>
              <a:rPr lang="en-US" dirty="0"/>
              <a:t>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– Operation Time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8287" y="3156744"/>
            <a:ext cx="6067425" cy="19240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26</a:t>
            </a:fld>
            <a:endParaRPr lang="zh-HK" altLang="en-US"/>
          </a:p>
        </p:txBody>
      </p:sp>
      <p:sp>
        <p:nvSpPr>
          <p:cNvPr id="9" name="Bent Arrow 8"/>
          <p:cNvSpPr/>
          <p:nvPr/>
        </p:nvSpPr>
        <p:spPr>
          <a:xfrm flipV="1">
            <a:off x="2323959" y="4325642"/>
            <a:ext cx="216024" cy="136185"/>
          </a:xfrm>
          <a:prstGeom prst="bentArrow">
            <a:avLst>
              <a:gd name="adj1" fmla="val 43448"/>
              <a:gd name="adj2" fmla="val 3319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7367" y="4134954"/>
            <a:ext cx="683096" cy="1473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7367" y="4325642"/>
            <a:ext cx="683096" cy="1634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17868" y="4134954"/>
            <a:ext cx="712252" cy="1906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695" y="4127560"/>
            <a:ext cx="329216" cy="198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814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– Operation Time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8287" y="3156744"/>
            <a:ext cx="6067425" cy="19240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27</a:t>
            </a:fld>
            <a:endParaRPr lang="zh-HK" altLang="en-US"/>
          </a:p>
        </p:txBody>
      </p:sp>
      <p:sp>
        <p:nvSpPr>
          <p:cNvPr id="8" name="Bent Arrow 7"/>
          <p:cNvSpPr/>
          <p:nvPr/>
        </p:nvSpPr>
        <p:spPr>
          <a:xfrm flipV="1">
            <a:off x="2594099" y="4491177"/>
            <a:ext cx="269726" cy="145956"/>
          </a:xfrm>
          <a:prstGeom prst="bentArrow">
            <a:avLst>
              <a:gd name="adj1" fmla="val 43448"/>
              <a:gd name="adj2" fmla="val 3319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8528" y="154533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Read </a:t>
            </a:r>
            <a:r>
              <a:rPr lang="en-US" dirty="0" smtClean="0"/>
              <a:t>first line (ID 9)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Read </a:t>
            </a:r>
            <a:r>
              <a:rPr lang="en-US" dirty="0" smtClean="0"/>
              <a:t>child ( ID 10)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Find </a:t>
            </a:r>
            <a:r>
              <a:rPr lang="en-US" dirty="0" smtClean="0"/>
              <a:t>the slowest children (ID 10)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Operation time = A-Time – Child’s 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6515" y="4293096"/>
            <a:ext cx="329216" cy="198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31500" y="4303179"/>
            <a:ext cx="789412" cy="17373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10275" y="4312323"/>
            <a:ext cx="606025" cy="1645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10274" y="4507992"/>
            <a:ext cx="606026" cy="1645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759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– Operation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28</a:t>
            </a:fld>
            <a:endParaRPr lang="zh-HK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3159705"/>
            <a:ext cx="6057900" cy="1924050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flipV="1">
            <a:off x="2915816" y="4725144"/>
            <a:ext cx="216024" cy="136185"/>
          </a:xfrm>
          <a:prstGeom prst="bentArrow">
            <a:avLst>
              <a:gd name="adj1" fmla="val 43448"/>
              <a:gd name="adj2" fmla="val 3319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38528" y="1545336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Read first line </a:t>
            </a:r>
          </a:p>
          <a:p>
            <a:pPr marL="342900" indent="-342900">
              <a:buAutoNum type="arabicPeriod"/>
            </a:pPr>
            <a:r>
              <a:rPr lang="en-US" dirty="0"/>
              <a:t>Read </a:t>
            </a:r>
            <a:r>
              <a:rPr lang="en-US" dirty="0" smtClean="0"/>
              <a:t>child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Find the slowest children 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Operation </a:t>
            </a:r>
            <a:r>
              <a:rPr lang="en-US" dirty="0"/>
              <a:t>time = A-Time – Child’s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– Operation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29</a:t>
            </a:fld>
            <a:endParaRPr lang="zh-HK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3154942"/>
            <a:ext cx="6057900" cy="1933575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flipV="1">
            <a:off x="3203848" y="4897676"/>
            <a:ext cx="216024" cy="136185"/>
          </a:xfrm>
          <a:prstGeom prst="bentArrow">
            <a:avLst>
              <a:gd name="adj1" fmla="val 43448"/>
              <a:gd name="adj2" fmla="val 3319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0240" y="4725143"/>
            <a:ext cx="5699760" cy="155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38528" y="1545336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Read first line </a:t>
            </a:r>
          </a:p>
          <a:p>
            <a:pPr marL="342900" indent="-342900">
              <a:buAutoNum type="arabicPeriod"/>
            </a:pPr>
            <a:r>
              <a:rPr lang="en-US" dirty="0"/>
              <a:t>Read </a:t>
            </a:r>
            <a:r>
              <a:rPr lang="en-US" dirty="0" smtClean="0"/>
              <a:t>child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Find the slowest children 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Operation </a:t>
            </a:r>
            <a:r>
              <a:rPr lang="en-US" dirty="0">
                <a:solidFill>
                  <a:srgbClr val="002060"/>
                </a:solidFill>
              </a:rPr>
              <a:t>time = A-Time – Child’s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HKU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2964" y="3839282"/>
            <a:ext cx="3096344" cy="1461926"/>
          </a:xfrm>
        </p:spPr>
        <p:txBody>
          <a:bodyPr/>
          <a:lstStyle/>
          <a:p>
            <a:pPr marL="0" indent="0">
              <a:buNone/>
            </a:pPr>
            <a:r>
              <a:rPr lang="en-US" sz="1200" i="1" dirty="0"/>
              <a:t>1 </a:t>
            </a:r>
            <a:r>
              <a:rPr lang="en-US" sz="1200" i="1" dirty="0" smtClean="0"/>
              <a:t>THE World University Rankings 2019</a:t>
            </a:r>
            <a:endParaRPr lang="en-US" sz="1200" i="1" dirty="0"/>
          </a:p>
          <a:p>
            <a:pPr marL="0" indent="0">
              <a:buNone/>
            </a:pPr>
            <a:r>
              <a:rPr lang="en-US" sz="1200" i="1" dirty="0" smtClean="0"/>
              <a:t>2 </a:t>
            </a:r>
            <a:r>
              <a:rPr lang="en-US" sz="1200" i="1" dirty="0"/>
              <a:t>QS </a:t>
            </a:r>
            <a:r>
              <a:rPr lang="en-US" sz="1200" i="1" dirty="0" smtClean="0"/>
              <a:t>World </a:t>
            </a:r>
            <a:r>
              <a:rPr lang="en-US" sz="1200" i="1" dirty="0"/>
              <a:t>University Rankings 2019 </a:t>
            </a:r>
            <a:r>
              <a:rPr lang="en-US" sz="1200" i="1" dirty="0" smtClean="0"/>
              <a:t> </a:t>
            </a:r>
          </a:p>
          <a:p>
            <a:pPr marL="0" indent="0">
              <a:buNone/>
            </a:pP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3</a:t>
            </a:fld>
            <a:endParaRPr lang="zh-HK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067" y="2960950"/>
            <a:ext cx="2679530" cy="8280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199" y="1855364"/>
            <a:ext cx="562576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University of Hong Kong (HKU)</a:t>
            </a:r>
          </a:p>
          <a:p>
            <a:r>
              <a:rPr lang="en-US" sz="2400" dirty="0" smtClean="0"/>
              <a:t>Founded </a:t>
            </a:r>
            <a:r>
              <a:rPr lang="en-US" sz="2400" dirty="0"/>
              <a:t>in 1911</a:t>
            </a:r>
          </a:p>
          <a:p>
            <a:r>
              <a:rPr lang="en-US" sz="2400" dirty="0"/>
              <a:t>The oldest public-funded and non-profit making </a:t>
            </a:r>
            <a:r>
              <a:rPr lang="en-US" sz="2400" dirty="0" smtClean="0"/>
              <a:t>research </a:t>
            </a:r>
            <a:r>
              <a:rPr lang="en-US" sz="2400" dirty="0"/>
              <a:t>u</a:t>
            </a:r>
            <a:r>
              <a:rPr lang="en-US" sz="2400" dirty="0" smtClean="0"/>
              <a:t>niversity </a:t>
            </a:r>
            <a:r>
              <a:rPr lang="en-US" sz="2400" dirty="0"/>
              <a:t>in Hong </a:t>
            </a:r>
            <a:r>
              <a:rPr lang="en-US" sz="2400" dirty="0" smtClean="0"/>
              <a:t>Kong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29,000</a:t>
            </a:r>
            <a:r>
              <a:rPr lang="en-US" sz="2000" dirty="0"/>
              <a:t>+ undergraduate and postgraduate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</a:t>
            </a:r>
            <a:r>
              <a:rPr lang="en-US" sz="2000" dirty="0" smtClean="0"/>
              <a:t>,000</a:t>
            </a:r>
            <a:r>
              <a:rPr lang="en-US" sz="2000" dirty="0"/>
              <a:t>+ full-time staff and </a:t>
            </a:r>
            <a:r>
              <a:rPr lang="en-US" sz="2000" dirty="0" smtClean="0"/>
              <a:t>6,000</a:t>
            </a:r>
            <a:r>
              <a:rPr lang="en-US" sz="2000" dirty="0"/>
              <a:t>+ temporary/honorary </a:t>
            </a:r>
            <a:r>
              <a:rPr lang="en-US" sz="2000" dirty="0" smtClean="0"/>
              <a:t>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offers </a:t>
            </a:r>
            <a:r>
              <a:rPr lang="en-US" sz="2000" dirty="0"/>
              <a:t>41 undergraduate </a:t>
            </a:r>
            <a:r>
              <a:rPr lang="en-US" sz="2000" dirty="0" err="1"/>
              <a:t>programmes</a:t>
            </a:r>
            <a:r>
              <a:rPr lang="en-US" sz="2000" dirty="0"/>
              <a:t> across 10 faculties, covering more than 70 major areas of study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832" y="646687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037584"/>
            <a:ext cx="2679530" cy="828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0909" y="2298358"/>
            <a:ext cx="193078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36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in the World</a:t>
            </a:r>
            <a:r>
              <a:rPr lang="en-US" sz="1600" baseline="30000" dirty="0" smtClean="0">
                <a:solidFill>
                  <a:schemeClr val="bg1"/>
                </a:solidFill>
              </a:rPr>
              <a:t>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/>
              <a:t>		Simple Case Completed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30</a:t>
            </a:fld>
            <a:endParaRPr lang="zh-HK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84827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kumimoji="0" lang="en-US" dirty="0" smtClean="0"/>
              <a:t>Actual Case now…</a:t>
            </a:r>
          </a:p>
        </p:txBody>
      </p:sp>
    </p:spTree>
    <p:extLst>
      <p:ext uri="{BB962C8B-B14F-4D97-AF65-F5344CB8AC3E}">
        <p14:creationId xmlns:p14="http://schemas.microsoft.com/office/powerpoint/2010/main" val="21732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31</a:t>
            </a:fld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84" y="293515"/>
            <a:ext cx="4735216" cy="5832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17984" y="366733"/>
            <a:ext cx="4735216" cy="9020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794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743" y="3501008"/>
            <a:ext cx="5572125" cy="1476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Case – Pin Point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32</a:t>
            </a:fld>
            <a:endParaRPr lang="zh-HK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84350" y="159268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Read first </a:t>
            </a:r>
            <a:r>
              <a:rPr lang="en-US" dirty="0" smtClean="0"/>
              <a:t>line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Read </a:t>
            </a:r>
            <a:r>
              <a:rPr lang="en-US" dirty="0" smtClean="0"/>
              <a:t>child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Find the slowest children 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Operation </a:t>
            </a:r>
            <a:r>
              <a:rPr lang="en-US" dirty="0"/>
              <a:t>time = A-Time – Child’s time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7743" y="4581128"/>
            <a:ext cx="5572125" cy="192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3845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494"/>
            <a:ext cx="8229600" cy="4525963"/>
          </a:xfrm>
        </p:spPr>
        <p:txBody>
          <a:bodyPr/>
          <a:lstStyle/>
          <a:p>
            <a:pPr marL="914400" lvl="2" indent="0">
              <a:buNone/>
            </a:pPr>
            <a:endParaRPr lang="en-US" sz="1600" dirty="0"/>
          </a:p>
          <a:p>
            <a:pPr lvl="1"/>
            <a:endParaRPr lang="en-US" sz="20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33</a:t>
            </a:fld>
            <a:endParaRPr lang="zh-HK" altLang="en-US"/>
          </a:p>
        </p:txBody>
      </p:sp>
      <p:sp>
        <p:nvSpPr>
          <p:cNvPr id="12" name="Right Arrow 11"/>
          <p:cNvSpPr/>
          <p:nvPr/>
        </p:nvSpPr>
        <p:spPr>
          <a:xfrm>
            <a:off x="4966954" y="3854476"/>
            <a:ext cx="829182" cy="510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2" y="659740"/>
            <a:ext cx="4735216" cy="5832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387" y="699360"/>
            <a:ext cx="2817660" cy="58379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53199" y="4318040"/>
            <a:ext cx="1619201" cy="191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505" y="4318040"/>
            <a:ext cx="4802466" cy="9831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410" y="1322576"/>
            <a:ext cx="4792310" cy="1622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 flipV="1">
            <a:off x="971600" y="1500719"/>
            <a:ext cx="144016" cy="84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V="1">
            <a:off x="959074" y="3129573"/>
            <a:ext cx="144016" cy="84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V="1">
            <a:off x="959074" y="3533777"/>
            <a:ext cx="144016" cy="84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955106" y="3940003"/>
            <a:ext cx="144016" cy="84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959074" y="4346105"/>
            <a:ext cx="144016" cy="84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flipV="1">
            <a:off x="955106" y="5289066"/>
            <a:ext cx="144016" cy="84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flipV="1">
            <a:off x="971824" y="5697133"/>
            <a:ext cx="144016" cy="84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flipV="1">
            <a:off x="971600" y="6047403"/>
            <a:ext cx="144016" cy="84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21" name="Rectangle 20"/>
          <p:cNvSpPr/>
          <p:nvPr/>
        </p:nvSpPr>
        <p:spPr>
          <a:xfrm>
            <a:off x="6553200" y="3058699"/>
            <a:ext cx="1619201" cy="31654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2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</a:t>
            </a:r>
            <a:r>
              <a:rPr lang="en-US" dirty="0" smtClean="0"/>
              <a:t>Case – Pin Point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34</a:t>
            </a:fld>
            <a:endParaRPr lang="zh-HK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84350" y="159268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Read first line</a:t>
            </a:r>
          </a:p>
          <a:p>
            <a:pPr marL="342900" indent="-342900">
              <a:buAutoNum type="arabicPeriod"/>
            </a:pPr>
            <a:r>
              <a:rPr lang="en-US" dirty="0"/>
              <a:t>Read it’s child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Find the most time consuming node</a:t>
            </a:r>
          </a:p>
          <a:p>
            <a:r>
              <a:rPr lang="en-US" dirty="0"/>
              <a:t>4    At that section, calculate the Operation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86" y="3254812"/>
            <a:ext cx="5638800" cy="2343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09676" y="5405938"/>
            <a:ext cx="5637510" cy="192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027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Case – </a:t>
            </a:r>
            <a:r>
              <a:rPr lang="en-US" dirty="0" smtClean="0"/>
              <a:t>Pin Point Analysis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35</a:t>
            </a:fld>
            <a:endParaRPr lang="zh-HK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84350" y="159268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Read first line</a:t>
            </a:r>
          </a:p>
          <a:p>
            <a:pPr marL="342900" indent="-342900">
              <a:buAutoNum type="arabicPeriod"/>
            </a:pPr>
            <a:r>
              <a:rPr lang="en-US" dirty="0"/>
              <a:t>Read it’s child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Find the most time consuming node</a:t>
            </a:r>
          </a:p>
          <a:p>
            <a:r>
              <a:rPr lang="en-US" dirty="0"/>
              <a:t>4    At that section, calculate the Operation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86" y="3254812"/>
            <a:ext cx="5638800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826" y="3254812"/>
            <a:ext cx="7896225" cy="2343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08104" y="5425019"/>
            <a:ext cx="2232248" cy="1729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08104" y="4817699"/>
            <a:ext cx="2267520" cy="1954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9712" y="5699020"/>
            <a:ext cx="5890122" cy="6713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Create an “All-in” index for  </a:t>
            </a:r>
            <a:r>
              <a:rPr lang="en-US" dirty="0"/>
              <a:t>all column </a:t>
            </a:r>
            <a:r>
              <a:rPr lang="en-US" dirty="0" smtClean="0"/>
              <a:t>of PS_GP_PYE_PRC_STAT </a:t>
            </a:r>
            <a:r>
              <a:rPr lang="en-US" dirty="0"/>
              <a:t>and </a:t>
            </a:r>
            <a:r>
              <a:rPr lang="en-US" dirty="0" smtClean="0"/>
              <a:t>PS_GP_PYE_SEG_STAT being used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614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Content Placeholder 4"/>
          <p:cNvGraphicFramePr>
            <a:graphicFrameLocks/>
          </p:cNvGraphicFramePr>
          <p:nvPr>
            <p:extLst/>
          </p:nvPr>
        </p:nvGraphicFramePr>
        <p:xfrm>
          <a:off x="2921116" y="1487070"/>
          <a:ext cx="3632084" cy="122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6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9887">
                <a:tc>
                  <a:txBody>
                    <a:bodyPr/>
                    <a:lstStyle/>
                    <a:p>
                      <a:r>
                        <a:rPr lang="en-US" sz="1400" dirty="0"/>
                        <a:t>Staff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smtClean="0"/>
                        <a:t>ID (Key)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Birthday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87">
                <a:tc>
                  <a:txBody>
                    <a:bodyPr/>
                    <a:lstStyle/>
                    <a:p>
                      <a:r>
                        <a:rPr lang="en-US" sz="1400" dirty="0"/>
                        <a:t>S0300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29/04/1980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887">
                <a:tc>
                  <a:txBody>
                    <a:bodyPr/>
                    <a:lstStyle/>
                    <a:p>
                      <a:r>
                        <a:rPr lang="en-US" sz="1400" dirty="0"/>
                        <a:t>S0900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30/10/2000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All-in Index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921116" y="1481964"/>
          <a:ext cx="3632084" cy="122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6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9887">
                <a:tc>
                  <a:txBody>
                    <a:bodyPr/>
                    <a:lstStyle/>
                    <a:p>
                      <a:r>
                        <a:rPr lang="en-US" sz="1400" dirty="0"/>
                        <a:t>Staff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smtClean="0"/>
                        <a:t>ID (Key)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Birthday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87">
                <a:tc>
                  <a:txBody>
                    <a:bodyPr/>
                    <a:lstStyle/>
                    <a:p>
                      <a:r>
                        <a:rPr lang="en-US" sz="1400" dirty="0"/>
                        <a:t>S0300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29/04/1980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887">
                <a:tc>
                  <a:txBody>
                    <a:bodyPr/>
                    <a:lstStyle/>
                    <a:p>
                      <a:r>
                        <a:rPr lang="en-US" sz="1400" dirty="0"/>
                        <a:t>S0900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30/10/2000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36</a:t>
            </a:fld>
            <a:endParaRPr lang="zh-HK" altLang="en-US" dirty="0"/>
          </a:p>
        </p:txBody>
      </p:sp>
      <p:graphicFrame>
        <p:nvGraphicFramePr>
          <p:cNvPr id="24" name="Content Placeholder 4"/>
          <p:cNvGraphicFramePr>
            <a:graphicFrameLocks/>
          </p:cNvGraphicFramePr>
          <p:nvPr>
            <p:extLst/>
          </p:nvPr>
        </p:nvGraphicFramePr>
        <p:xfrm>
          <a:off x="2921116" y="1484784"/>
          <a:ext cx="5428829" cy="122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9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7194">
                <a:tc>
                  <a:txBody>
                    <a:bodyPr/>
                    <a:lstStyle/>
                    <a:p>
                      <a:r>
                        <a:rPr lang="en-US" sz="1400" dirty="0"/>
                        <a:t>Staff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smtClean="0"/>
                        <a:t>ID (Key)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Birthday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Row ID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295">
                <a:tc>
                  <a:txBody>
                    <a:bodyPr/>
                    <a:lstStyle/>
                    <a:p>
                      <a:r>
                        <a:rPr lang="en-US" sz="1400" dirty="0"/>
                        <a:t>S0300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29/04/1980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295">
                <a:tc>
                  <a:txBody>
                    <a:bodyPr/>
                    <a:lstStyle/>
                    <a:p>
                      <a:r>
                        <a:rPr lang="en-US" sz="1400" dirty="0"/>
                        <a:t>S0900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30/10/2000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6" name="Content Placeholder 4"/>
          <p:cNvGraphicFramePr>
            <a:graphicFrameLocks/>
          </p:cNvGraphicFramePr>
          <p:nvPr>
            <p:extLst/>
          </p:nvPr>
        </p:nvGraphicFramePr>
        <p:xfrm>
          <a:off x="2921116" y="1484784"/>
          <a:ext cx="5428829" cy="1226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9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6251">
                <a:tc>
                  <a:txBody>
                    <a:bodyPr/>
                    <a:lstStyle/>
                    <a:p>
                      <a:r>
                        <a:rPr lang="en-US" sz="1400" dirty="0"/>
                        <a:t>Staff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smtClean="0"/>
                        <a:t>ID (Key)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Birthday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</a:rPr>
                        <a:t>(Index)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Row ID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295">
                <a:tc>
                  <a:txBody>
                    <a:bodyPr/>
                    <a:lstStyle/>
                    <a:p>
                      <a:r>
                        <a:rPr lang="en-US" sz="1400" dirty="0"/>
                        <a:t>S0300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29/04/1980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295">
                <a:tc>
                  <a:txBody>
                    <a:bodyPr/>
                    <a:lstStyle/>
                    <a:p>
                      <a:r>
                        <a:rPr lang="en-US" sz="1400" dirty="0"/>
                        <a:t>S0900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30/10/2000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Flowchart: Magnetic Disk 6"/>
          <p:cNvSpPr/>
          <p:nvPr/>
        </p:nvSpPr>
        <p:spPr>
          <a:xfrm>
            <a:off x="1470006" y="1620186"/>
            <a:ext cx="1157210" cy="5064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59632" y="2329164"/>
            <a:ext cx="2304256" cy="38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Person Table</a:t>
            </a:r>
            <a:endParaRPr lang="en-US" dirty="0"/>
          </a:p>
        </p:txBody>
      </p:sp>
      <p:graphicFrame>
        <p:nvGraphicFramePr>
          <p:cNvPr id="51" name="Content Placeholder 4"/>
          <p:cNvGraphicFramePr>
            <a:graphicFrameLocks/>
          </p:cNvGraphicFramePr>
          <p:nvPr>
            <p:extLst/>
          </p:nvPr>
        </p:nvGraphicFramePr>
        <p:xfrm>
          <a:off x="1208164" y="3345167"/>
          <a:ext cx="3027976" cy="96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524">
                <a:tc>
                  <a:txBody>
                    <a:bodyPr/>
                    <a:lstStyle/>
                    <a:p>
                      <a:r>
                        <a:rPr lang="en-US" sz="1400" dirty="0"/>
                        <a:t>Staff</a:t>
                      </a:r>
                      <a:r>
                        <a:rPr lang="en-US" sz="1400" baseline="0" dirty="0"/>
                        <a:t> 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RowID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444">
                <a:tc>
                  <a:txBody>
                    <a:bodyPr/>
                    <a:lstStyle/>
                    <a:p>
                      <a:r>
                        <a:rPr lang="en-US" sz="1400" dirty="0"/>
                        <a:t>S0300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444">
                <a:tc>
                  <a:txBody>
                    <a:bodyPr/>
                    <a:lstStyle/>
                    <a:p>
                      <a:r>
                        <a:rPr lang="en-US" sz="1400" dirty="0"/>
                        <a:t>S0900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" name="Right Arrow 51"/>
          <p:cNvSpPr/>
          <p:nvPr/>
        </p:nvSpPr>
        <p:spPr>
          <a:xfrm>
            <a:off x="4451553" y="3689799"/>
            <a:ext cx="607304" cy="289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Content Placeholder 4"/>
          <p:cNvGraphicFramePr>
            <a:graphicFrameLocks/>
          </p:cNvGraphicFramePr>
          <p:nvPr>
            <p:extLst/>
          </p:nvPr>
        </p:nvGraphicFramePr>
        <p:xfrm>
          <a:off x="1220953" y="5266592"/>
          <a:ext cx="301907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5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4833">
                <a:tc>
                  <a:txBody>
                    <a:bodyPr/>
                    <a:lstStyle/>
                    <a:p>
                      <a:r>
                        <a:rPr lang="en-US" sz="1400" dirty="0"/>
                        <a:t>Staff</a:t>
                      </a:r>
                      <a:r>
                        <a:rPr lang="en-US" sz="1400" baseline="0" dirty="0"/>
                        <a:t> 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Birthday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RowID</a:t>
                      </a:r>
                      <a:endParaRPr lang="en-US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S0300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29/04/1980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387">
                <a:tc>
                  <a:txBody>
                    <a:bodyPr/>
                    <a:lstStyle/>
                    <a:p>
                      <a:r>
                        <a:rPr lang="en-US" sz="1400" dirty="0"/>
                        <a:t>S0900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30/10/2000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5274270" y="3363879"/>
          <a:ext cx="2129932" cy="94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647">
                <a:tc>
                  <a:txBody>
                    <a:bodyPr/>
                    <a:lstStyle/>
                    <a:p>
                      <a:r>
                        <a:rPr lang="en-US" sz="1400" dirty="0"/>
                        <a:t>Row</a:t>
                      </a:r>
                      <a:r>
                        <a:rPr lang="en-US" sz="1400" baseline="0" dirty="0"/>
                        <a:t> 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Birthday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647">
                <a:tc>
                  <a:txBody>
                    <a:bodyPr/>
                    <a:lstStyle/>
                    <a:p>
                      <a:r>
                        <a:rPr lang="en-US" sz="1400" dirty="0"/>
                        <a:t>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29/04/1980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812">
                <a:tc>
                  <a:txBody>
                    <a:bodyPr/>
                    <a:lstStyle/>
                    <a:p>
                      <a:r>
                        <a:rPr lang="en-US" sz="1400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30/10/2000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23529" y="4583712"/>
            <a:ext cx="1403648" cy="307777"/>
          </a:xfrm>
          <a:prstGeom prst="rect">
            <a:avLst/>
          </a:prstGeom>
          <a:ln w="15240"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Staff ID (S0300)</a:t>
            </a:r>
            <a:endParaRPr lang="en-US" sz="1400" dirty="0"/>
          </a:p>
        </p:txBody>
      </p:sp>
      <p:sp>
        <p:nvSpPr>
          <p:cNvPr id="56" name="Bent-Up Arrow 55"/>
          <p:cNvSpPr/>
          <p:nvPr/>
        </p:nvSpPr>
        <p:spPr>
          <a:xfrm rot="16200000" flipV="1">
            <a:off x="197584" y="3760730"/>
            <a:ext cx="865635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Bent-Up Arrow 56"/>
          <p:cNvSpPr/>
          <p:nvPr/>
        </p:nvSpPr>
        <p:spPr>
          <a:xfrm rot="5400000">
            <a:off x="62850" y="5239298"/>
            <a:ext cx="1157620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Bent-Up Arrow 57"/>
          <p:cNvSpPr/>
          <p:nvPr/>
        </p:nvSpPr>
        <p:spPr>
          <a:xfrm flipV="1">
            <a:off x="7602550" y="3601690"/>
            <a:ext cx="685223" cy="74817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152532" y="2913254"/>
            <a:ext cx="356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Index – Indexed Staff only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152532" y="4799848"/>
            <a:ext cx="442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All-in Index </a:t>
            </a:r>
            <a:r>
              <a:rPr lang="en-US" dirty="0" smtClean="0"/>
              <a:t>–  Include all required columns</a:t>
            </a:r>
            <a:endParaRPr lang="en-US" dirty="0"/>
          </a:p>
        </p:txBody>
      </p:sp>
      <p:sp>
        <p:nvSpPr>
          <p:cNvPr id="61" name="Bent-Up Arrow 60"/>
          <p:cNvSpPr/>
          <p:nvPr/>
        </p:nvSpPr>
        <p:spPr>
          <a:xfrm>
            <a:off x="4495285" y="5049431"/>
            <a:ext cx="3792488" cy="1092711"/>
          </a:xfrm>
          <a:prstGeom prst="bentUpArrow">
            <a:avLst>
              <a:gd name="adj1" fmla="val 12973"/>
              <a:gd name="adj2" fmla="val 16195"/>
              <a:gd name="adj3" fmla="val 22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274270" y="2893403"/>
            <a:ext cx="1577958" cy="38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 Table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345212" y="4550265"/>
            <a:ext cx="179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 Birthday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1219200" y="3689798"/>
            <a:ext cx="1408016" cy="2440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2722152" y="3689798"/>
            <a:ext cx="1408016" cy="23435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274270" y="3699472"/>
            <a:ext cx="1025922" cy="224678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6361509" y="3699472"/>
            <a:ext cx="1025922" cy="22467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2298719" y="5595784"/>
            <a:ext cx="905129" cy="449093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1259632" y="5585249"/>
            <a:ext cx="936104" cy="2440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74270" y="5370742"/>
            <a:ext cx="25224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 Person Table Access!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/>
      <p:bldP spid="56" grpId="0" animBg="1"/>
      <p:bldP spid="57" grpId="0" animBg="1"/>
      <p:bldP spid="58" grpId="0" animBg="1"/>
      <p:bldP spid="59" grpId="0"/>
      <p:bldP spid="60" grpId="0"/>
      <p:bldP spid="61" grpId="0" animBg="1"/>
      <p:bldP spid="6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Case – </a:t>
            </a:r>
            <a:r>
              <a:rPr lang="en-US" dirty="0" smtClean="0"/>
              <a:t>Overall Analysis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943" y="2106321"/>
            <a:ext cx="7896225" cy="2343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37</a:t>
            </a:fld>
            <a:endParaRPr lang="zh-HK" altLang="en-US"/>
          </a:p>
        </p:txBody>
      </p:sp>
      <p:sp>
        <p:nvSpPr>
          <p:cNvPr id="13" name="Rectangle 12"/>
          <p:cNvSpPr/>
          <p:nvPr/>
        </p:nvSpPr>
        <p:spPr>
          <a:xfrm>
            <a:off x="899675" y="3644952"/>
            <a:ext cx="7543626" cy="2092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9674" y="4205317"/>
            <a:ext cx="7543626" cy="2335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81036" y="5157192"/>
            <a:ext cx="6391276" cy="1362075"/>
            <a:chOff x="481036" y="5157192"/>
            <a:chExt cx="6391276" cy="13620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36" y="5157192"/>
              <a:ext cx="6391275" cy="136207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51380" y="6296511"/>
              <a:ext cx="5820932" cy="22275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51380" y="6084900"/>
              <a:ext cx="5820931" cy="2116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7745" y="4699947"/>
            <a:ext cx="495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After </a:t>
            </a:r>
            <a:r>
              <a:rPr lang="en-US" dirty="0"/>
              <a:t>adding index – </a:t>
            </a:r>
            <a:r>
              <a:rPr lang="en-US" dirty="0">
                <a:solidFill>
                  <a:srgbClr val="FF0000"/>
                </a:solidFill>
              </a:rPr>
              <a:t>Eliminated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TABLE ACCESS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65" y="1688373"/>
            <a:ext cx="53183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Before</a:t>
            </a:r>
            <a:r>
              <a:rPr lang="en-US" dirty="0"/>
              <a:t> adding index  - TABLE ACCESS exists and  slow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130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5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38</a:t>
            </a:fld>
            <a:endParaRPr lang="zh-HK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54287" y="5710019"/>
            <a:ext cx="443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all column of PS_GP_PYE_PRC_STAT and PS_GP_PYE_SEG_STAT used in the subquery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3" y="1412776"/>
            <a:ext cx="8590054" cy="5092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6973" y="3888520"/>
            <a:ext cx="859005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2359" y="2160327"/>
            <a:ext cx="522015" cy="194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997494"/>
            <a:ext cx="535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tune Full Execution Plan – </a:t>
            </a:r>
            <a:r>
              <a:rPr lang="en-US" u="sng" dirty="0"/>
              <a:t>Small Range employee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88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02" y="1484784"/>
            <a:ext cx="6429358" cy="53732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39</a:t>
            </a:fld>
            <a:endParaRPr lang="zh-HK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6410502" y="2269163"/>
            <a:ext cx="476225" cy="153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85689" y="2269162"/>
            <a:ext cx="476225" cy="153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78330" y="4281767"/>
            <a:ext cx="467416" cy="132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2902" y="1158713"/>
            <a:ext cx="529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tuned Full Execution Plan – </a:t>
            </a:r>
            <a:r>
              <a:rPr lang="en-US" u="sng" dirty="0"/>
              <a:t>Full Range employee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23729" y="3172496"/>
            <a:ext cx="5238186" cy="162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23728" y="3941748"/>
            <a:ext cx="5222905" cy="161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123728" y="4870080"/>
            <a:ext cx="5238185" cy="172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2123728" y="5324295"/>
            <a:ext cx="5238185" cy="165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2123728" y="5790545"/>
            <a:ext cx="5241955" cy="184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2123729" y="3494317"/>
            <a:ext cx="5251480" cy="141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70408" y="4888369"/>
            <a:ext cx="476225" cy="153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78330" y="5324295"/>
            <a:ext cx="476225" cy="153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70407" y="5811167"/>
            <a:ext cx="476225" cy="153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92509" y="3171141"/>
            <a:ext cx="476225" cy="153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98983" y="3956628"/>
            <a:ext cx="476225" cy="152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883703" y="3504245"/>
            <a:ext cx="476225" cy="153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123728" y="4272914"/>
            <a:ext cx="5222905" cy="161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2123728" y="4262605"/>
            <a:ext cx="5222905" cy="161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7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4" grpId="0" animBg="1"/>
      <p:bldP spid="16" grpId="0" animBg="1"/>
      <p:bldP spid="16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9" grpId="1" animBg="1"/>
      <p:bldP spid="29" grpId="2" animBg="1"/>
      <p:bldP spid="30" grpId="1" animBg="1"/>
      <p:bldP spid="30" grpId="2" animBg="1"/>
      <p:bldP spid="31" grpId="1" animBg="1"/>
      <p:bldP spid="31" grpId="2" animBg="1"/>
      <p:bldP spid="33" grpId="1" animBg="1"/>
      <p:bldP spid="33" grpId="2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HKU </a:t>
            </a:r>
            <a:br>
              <a:rPr lang="en-US" sz="4000" dirty="0" smtClean="0"/>
            </a:br>
            <a:r>
              <a:rPr lang="en-US" sz="4000" dirty="0" smtClean="0"/>
              <a:t>Human Capital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Implemented by using:</a:t>
            </a:r>
            <a:endParaRPr lang="en-US" sz="2400" dirty="0"/>
          </a:p>
          <a:p>
            <a:pPr lvl="1"/>
            <a:r>
              <a:rPr lang="en-US" sz="2000" dirty="0"/>
              <a:t>PeopleSoft HCM v9.0</a:t>
            </a:r>
          </a:p>
          <a:p>
            <a:pPr lvl="1"/>
            <a:r>
              <a:rPr lang="en-US" sz="2000" dirty="0" err="1"/>
              <a:t>PeopleTools</a:t>
            </a:r>
            <a:r>
              <a:rPr lang="en-US" sz="2000" dirty="0"/>
              <a:t> v8.49</a:t>
            </a:r>
          </a:p>
          <a:p>
            <a:pPr lvl="1"/>
            <a:r>
              <a:rPr lang="en-US" sz="2000" dirty="0"/>
              <a:t>Oracle Database </a:t>
            </a:r>
            <a:r>
              <a:rPr lang="en-US" sz="2000" dirty="0" smtClean="0"/>
              <a:t>11g  Enterprise Edition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Deployed Modules</a:t>
            </a:r>
          </a:p>
          <a:p>
            <a:pPr lvl="1"/>
            <a:r>
              <a:rPr lang="en-US" sz="2000" dirty="0" smtClean="0"/>
              <a:t>Workforce Administration</a:t>
            </a:r>
          </a:p>
          <a:p>
            <a:pPr lvl="1"/>
            <a:r>
              <a:rPr lang="en-US" sz="2000" dirty="0" smtClean="0"/>
              <a:t>Base Benefits</a:t>
            </a:r>
          </a:p>
          <a:p>
            <a:pPr lvl="1"/>
            <a:r>
              <a:rPr lang="en-US" sz="2000" dirty="0" smtClean="0"/>
              <a:t>Global Payroll &amp; Absence</a:t>
            </a:r>
          </a:p>
          <a:p>
            <a:pPr lvl="1"/>
            <a:r>
              <a:rPr lang="en-US" sz="2000" dirty="0" smtClean="0"/>
              <a:t>Enterprise Learning</a:t>
            </a:r>
          </a:p>
          <a:p>
            <a:pPr lvl="1"/>
            <a:r>
              <a:rPr lang="en-US" sz="2000" dirty="0" smtClean="0"/>
              <a:t>Finance Clearance &amp; Staff Commitment (Tailored)</a:t>
            </a:r>
          </a:p>
          <a:p>
            <a:pPr marL="57150" indent="0">
              <a:buNone/>
            </a:pPr>
            <a:r>
              <a:rPr lang="en-US" sz="2400" dirty="0" smtClean="0"/>
              <a:t>Launched in 2011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F8056-0D8D-4968-AD3E-0C85703165E8}" type="slidenum">
              <a:rPr lang="zh-HK" altLang="en-US" smtClean="0"/>
              <a:pPr>
                <a:defRPr/>
              </a:pPr>
              <a:t>4</a:t>
            </a:fld>
            <a:endParaRPr lang="zh-HK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dirty="0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456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44824"/>
            <a:ext cx="8224664" cy="18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Case – </a:t>
            </a:r>
            <a:r>
              <a:rPr lang="en-US" dirty="0" smtClean="0"/>
              <a:t>Overall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40</a:t>
            </a:fld>
            <a:endParaRPr lang="zh-HK" altLang="en-US"/>
          </a:p>
        </p:txBody>
      </p:sp>
      <p:sp>
        <p:nvSpPr>
          <p:cNvPr id="13" name="Rectangle 12"/>
          <p:cNvSpPr/>
          <p:nvPr/>
        </p:nvSpPr>
        <p:spPr>
          <a:xfrm>
            <a:off x="7884368" y="2996952"/>
            <a:ext cx="7974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00191" y="2987824"/>
            <a:ext cx="69062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31640" y="2979068"/>
            <a:ext cx="864096" cy="224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98240" y="3203848"/>
            <a:ext cx="5617096" cy="225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98240" y="3428628"/>
            <a:ext cx="5617096" cy="225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05220" y="3217354"/>
            <a:ext cx="69062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10156" y="3426811"/>
            <a:ext cx="69062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0110" y="3208412"/>
            <a:ext cx="69062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80110" y="3439573"/>
            <a:ext cx="69062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2243" y="4053931"/>
            <a:ext cx="1531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Operation  Time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673170" y="4037080"/>
            <a:ext cx="1713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&lt; A-Row Hash Join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322427" y="4037080"/>
            <a:ext cx="2499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&lt; A-Row of  Hash Join </a:t>
            </a:r>
            <a:r>
              <a:rPr lang="en-US" sz="1600" dirty="0" err="1" smtClean="0"/>
              <a:t>childs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790815" y="4037080"/>
            <a:ext cx="3189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&lt; large “Starts” 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b="1" dirty="0" smtClean="0"/>
              <a:t>No. of executions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98608" y="4574472"/>
            <a:ext cx="24662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SQL is basically sequential</a:t>
            </a:r>
          </a:p>
          <a:p>
            <a:r>
              <a:rPr lang="en-US" sz="1600" b="1" dirty="0" smtClean="0"/>
              <a:t>To reduce the executions</a:t>
            </a:r>
          </a:p>
          <a:p>
            <a:r>
              <a:rPr lang="en-US" sz="1600" dirty="0" smtClean="0"/>
              <a:t> required of this (slow) step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335003" y="4542383"/>
            <a:ext cx="1825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Reduce </a:t>
            </a:r>
            <a:r>
              <a:rPr lang="en-US" sz="1600" b="1" dirty="0"/>
              <a:t>the A-rows just before </a:t>
            </a:r>
            <a:r>
              <a:rPr lang="en-US" sz="1600" b="1" dirty="0" smtClean="0"/>
              <a:t>this (slow) Operation</a:t>
            </a:r>
            <a:endParaRPr lang="en-US" sz="1600" b="1" dirty="0"/>
          </a:p>
          <a:p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790815" y="4560011"/>
            <a:ext cx="2682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Move this (slow) operation to process later, and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let effective filtering operation  process first </a:t>
            </a:r>
            <a:r>
              <a:rPr lang="en-US" sz="1600" b="1" dirty="0" smtClean="0"/>
              <a:t>(the whole section of ID 15)</a:t>
            </a:r>
            <a:endParaRPr lang="en-US" sz="1600" b="1" dirty="0"/>
          </a:p>
        </p:txBody>
      </p:sp>
      <p:sp>
        <p:nvSpPr>
          <p:cNvPr id="35" name="Rectangle 34"/>
          <p:cNvSpPr/>
          <p:nvPr/>
        </p:nvSpPr>
        <p:spPr>
          <a:xfrm>
            <a:off x="447724" y="2763043"/>
            <a:ext cx="8234139" cy="8797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160972" y="4839822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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705160" y="482636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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580110" y="2763043"/>
            <a:ext cx="730046" cy="8797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839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 animBg="1"/>
      <p:bldP spid="36" grpId="0"/>
      <p:bldP spid="37" grpId="0"/>
      <p:bldP spid="40" grpId="0" animBg="1"/>
      <p:bldP spid="4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24316"/>
            <a:ext cx="7191375" cy="3800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Case – </a:t>
            </a:r>
            <a:r>
              <a:rPr lang="en-US" dirty="0" smtClean="0"/>
              <a:t>Overall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0090" y="1628800"/>
            <a:ext cx="7219950" cy="381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41</a:t>
            </a:fld>
            <a:endParaRPr lang="zh-HK" altLang="en-US"/>
          </a:p>
        </p:txBody>
      </p:sp>
      <p:sp>
        <p:nvSpPr>
          <p:cNvPr id="6" name="Rectangle 5"/>
          <p:cNvSpPr/>
          <p:nvPr/>
        </p:nvSpPr>
        <p:spPr>
          <a:xfrm>
            <a:off x="2052489" y="3535883"/>
            <a:ext cx="2597274" cy="1646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1720" y="4077723"/>
            <a:ext cx="2598043" cy="19458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2489" y="2955573"/>
            <a:ext cx="2597274" cy="1646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1720" y="4681963"/>
            <a:ext cx="2598043" cy="19033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78395" y="2955572"/>
            <a:ext cx="603615" cy="1646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78396" y="3535883"/>
            <a:ext cx="603615" cy="1646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69486" y="4116194"/>
            <a:ext cx="612525" cy="156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78395" y="4669700"/>
            <a:ext cx="623460" cy="17442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11171" y="2955572"/>
            <a:ext cx="0" cy="229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3923" y="5438825"/>
            <a:ext cx="3820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</a:t>
            </a:r>
            <a:r>
              <a:rPr lang="en-US" sz="1200" b="1" dirty="0"/>
              <a:t>. of execution drop </a:t>
            </a:r>
            <a:r>
              <a:rPr lang="en-US" sz="1200" dirty="0"/>
              <a:t>after each </a:t>
            </a:r>
            <a:r>
              <a:rPr lang="en-US" sz="1200" dirty="0" smtClean="0"/>
              <a:t>operations (SORT AGGREGATE)</a:t>
            </a:r>
            <a:endParaRPr lang="en-US" sz="1200" dirty="0"/>
          </a:p>
          <a:p>
            <a:r>
              <a:rPr lang="en-US" sz="1200" dirty="0" smtClean="0"/>
              <a:t>because</a:t>
            </a:r>
            <a:endParaRPr lang="en-US" sz="12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200" dirty="0" smtClean="0"/>
              <a:t>Each </a:t>
            </a:r>
            <a:r>
              <a:rPr lang="en-US" sz="1200" dirty="0"/>
              <a:t>of them filtered out unnecessary data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200" dirty="0" smtClean="0"/>
              <a:t>Remained </a:t>
            </a:r>
            <a:r>
              <a:rPr lang="en-US" sz="1200" dirty="0"/>
              <a:t>data </a:t>
            </a:r>
            <a:r>
              <a:rPr lang="en-US" sz="1200" dirty="0" smtClean="0"/>
              <a:t>reduce after each of them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200" b="1" dirty="0" smtClean="0">
                <a:solidFill>
                  <a:srgbClr val="FF0000"/>
                </a:solidFill>
              </a:rPr>
              <a:t>They are the  </a:t>
            </a: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en-US" sz="1200" b="1" dirty="0" smtClean="0">
                <a:solidFill>
                  <a:srgbClr val="FF0000"/>
                </a:solidFill>
              </a:rPr>
              <a:t>ffective filtering operation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35696" y="2967624"/>
            <a:ext cx="0" cy="229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60090" y="5484382"/>
            <a:ext cx="268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Objective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Let </a:t>
            </a:r>
            <a:r>
              <a:rPr lang="en-US" sz="1600" b="1" dirty="0">
                <a:solidFill>
                  <a:srgbClr val="FF0000"/>
                </a:solidFill>
              </a:rPr>
              <a:t>effective filtering operation  process first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314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21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Case – </a:t>
            </a:r>
            <a:r>
              <a:rPr lang="en-US" dirty="0" smtClean="0"/>
              <a:t>Overall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PUSH_SUBQ hints in the subquery filter </a:t>
            </a:r>
          </a:p>
          <a:p>
            <a:pPr marL="0" indent="0">
              <a:buNone/>
            </a:pPr>
            <a:r>
              <a:rPr lang="en-US" dirty="0"/>
              <a:t>to </a:t>
            </a:r>
            <a:r>
              <a:rPr lang="en-US" dirty="0" smtClean="0"/>
              <a:t>move them to process early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same hints  apply to other subquery  like RSLT_REV_NUM , EMPL_RCD…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42</a:t>
            </a:fld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56992"/>
            <a:ext cx="4638675" cy="15335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879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43</a:t>
            </a:fld>
            <a:endParaRPr lang="zh-HK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54287" y="5710019"/>
            <a:ext cx="443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all column of PS_GP_PYE_PRC_STAT and PS_GP_PYE_SEG_STAT used in the subquery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12360" y="1700808"/>
            <a:ext cx="50405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0" y="651778"/>
            <a:ext cx="9144000" cy="60760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7664" y="2204864"/>
            <a:ext cx="2808312" cy="122413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1547664" y="3789040"/>
            <a:ext cx="2808312" cy="15324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15616" y="6007464"/>
            <a:ext cx="2798082" cy="694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57166" y="1505810"/>
            <a:ext cx="1071218" cy="18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33257" y="5981565"/>
            <a:ext cx="495127" cy="212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1475656" y="5517230"/>
            <a:ext cx="2880320" cy="46433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764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Case – </a:t>
            </a:r>
            <a:r>
              <a:rPr lang="en-US" dirty="0" smtClean="0"/>
              <a:t>Overall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44</a:t>
            </a:fld>
            <a:endParaRPr lang="zh-HK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34" y="3443683"/>
            <a:ext cx="8249766" cy="990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34" y="2359706"/>
            <a:ext cx="8249766" cy="984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1613" y="4658019"/>
            <a:ext cx="4020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Starts(Execution) reduced 30%</a:t>
            </a:r>
          </a:p>
          <a:p>
            <a:pPr marL="342900" indent="-342900">
              <a:buAutoNum type="arabicPeriod"/>
            </a:pPr>
            <a:r>
              <a:rPr lang="en-US" dirty="0" smtClean="0"/>
              <a:t>A-Rows Sort Aggregate reduced 30%</a:t>
            </a:r>
          </a:p>
          <a:p>
            <a:pPr marL="342900" indent="-342900">
              <a:buAutoNum type="arabicPeriod"/>
            </a:pPr>
            <a:r>
              <a:rPr lang="en-US" dirty="0" smtClean="0"/>
              <a:t>A-Rows Hash Join reduced 60%</a:t>
            </a:r>
          </a:p>
          <a:p>
            <a:pPr marL="342900" indent="-342900">
              <a:buAutoNum type="arabicPeriod"/>
            </a:pPr>
            <a:r>
              <a:rPr lang="en-US" dirty="0" smtClean="0"/>
              <a:t>A-Time </a:t>
            </a:r>
            <a:r>
              <a:rPr lang="en-US" dirty="0"/>
              <a:t> </a:t>
            </a:r>
            <a:r>
              <a:rPr lang="en-US" dirty="0" smtClean="0"/>
              <a:t>of Hash Join reduced 50%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11960" y="2780928"/>
            <a:ext cx="421941" cy="139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11959" y="3869058"/>
            <a:ext cx="421941" cy="139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7" y="2780928"/>
            <a:ext cx="421941" cy="139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58631" y="3865586"/>
            <a:ext cx="421941" cy="139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54066" y="4009650"/>
            <a:ext cx="421941" cy="139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54066" y="2931244"/>
            <a:ext cx="421941" cy="139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96173" y="2917228"/>
            <a:ext cx="421941" cy="139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303" y="4005361"/>
            <a:ext cx="421941" cy="139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573239" y="3080022"/>
            <a:ext cx="11135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Pre-Tune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73239" y="4164428"/>
            <a:ext cx="11121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Post-Tune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6305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45</a:t>
            </a:fld>
            <a:endParaRPr lang="zh-HK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2060848"/>
            <a:ext cx="67991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Compare the Pre-tune and Post-tune result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Individual SQL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SQL in the process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871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46</a:t>
            </a:fld>
            <a:endParaRPr lang="zh-HK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14418" y="1524820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Statistics  from AWR exported to Excel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0623" y="4372998"/>
            <a:ext cx="7398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Objective: Sort the Pre-tune and Post-tune SQL together for easy comparison</a:t>
            </a:r>
          </a:p>
          <a:p>
            <a:r>
              <a:rPr lang="en-US" dirty="0" smtClean="0"/>
              <a:t>Issue:  No columns provided in ASH and AWR can achieve it. 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447" y="1885743"/>
            <a:ext cx="5981700" cy="11715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14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22" y="4116006"/>
            <a:ext cx="7400925" cy="1238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- Difficulties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47</a:t>
            </a:fld>
            <a:endParaRPr lang="zh-HK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447" y="1885743"/>
            <a:ext cx="5981700" cy="11715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4580433"/>
            <a:ext cx="7165547" cy="18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5624" y="4952248"/>
            <a:ext cx="7165547" cy="18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14418" y="1524820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Statistics  from AWR exported to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4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smtClean="0"/>
              <a:t>– Difficulties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48</a:t>
            </a:fld>
            <a:endParaRPr lang="zh-HK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65695" y="4234499"/>
            <a:ext cx="8095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 Statement ID was added, unrelated statement sort outed</a:t>
            </a:r>
          </a:p>
          <a:p>
            <a:endParaRPr lang="en-US" sz="2400" dirty="0" smtClean="0"/>
          </a:p>
          <a:p>
            <a:r>
              <a:rPr lang="en-US" sz="2400" dirty="0" smtClean="0"/>
              <a:t>Another Issue: Which entry is pre-tune , which are post-tune ? 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0623" y="43729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1" y="2204864"/>
            <a:ext cx="7191375" cy="1371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967208" y="2436042"/>
            <a:ext cx="1444552" cy="1140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- Timing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49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30623" y="43729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48309"/>
            <a:ext cx="8334375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8800" y="1979748"/>
            <a:ext cx="672804" cy="1440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6072" y="1979748"/>
            <a:ext cx="1153740" cy="144016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049832"/>
            <a:ext cx="8291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further  join the process instance table so we have the follow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control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Oprid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Elapsed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r>
              <a:rPr lang="en-US" dirty="0" err="1" smtClean="0"/>
              <a:t>etc</a:t>
            </a:r>
            <a:r>
              <a:rPr lang="en-US" dirty="0" smtClean="0"/>
              <a:t>  (may agree the pattern with user)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We can further figure out the “Timing</a:t>
            </a:r>
            <a:r>
              <a:rPr lang="en-US" dirty="0"/>
              <a:t>” </a:t>
            </a:r>
            <a:r>
              <a:rPr lang="en-US" dirty="0" smtClean="0"/>
              <a:t>column by this way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568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System performance issue in payroll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Processing volume:</a:t>
            </a:r>
          </a:p>
          <a:p>
            <a:pPr lvl="1" indent="-342900"/>
            <a:r>
              <a:rPr lang="en-US" dirty="0" smtClean="0"/>
              <a:t>Payroll on monthly basis</a:t>
            </a:r>
          </a:p>
          <a:p>
            <a:pPr lvl="1" indent="-342900"/>
            <a:r>
              <a:rPr lang="en-US" dirty="0" smtClean="0"/>
              <a:t>Calculate for ~15,000 payees in a monthly cycle</a:t>
            </a:r>
          </a:p>
          <a:p>
            <a:pPr lvl="1" indent="-342900"/>
            <a:r>
              <a:rPr lang="en-US" dirty="0" smtClean="0"/>
              <a:t>Process 60,000-80,000 segments in a monthly cycle</a:t>
            </a:r>
          </a:p>
          <a:p>
            <a:pPr marL="0" indent="0">
              <a:buNone/>
            </a:pPr>
            <a:r>
              <a:rPr lang="en-US" dirty="0" smtClean="0"/>
              <a:t>Problem encountered:</a:t>
            </a:r>
          </a:p>
          <a:p>
            <a:pPr lvl="1"/>
            <a:r>
              <a:rPr lang="en-US" dirty="0" smtClean="0"/>
              <a:t>There is an increasing trend in processing time, and it took up to 19 hours before tuning</a:t>
            </a:r>
          </a:p>
          <a:p>
            <a:pPr lvl="1"/>
            <a:r>
              <a:rPr lang="en-US" dirty="0"/>
              <a:t>A single SQL statement that originally completed </a:t>
            </a:r>
            <a:r>
              <a:rPr lang="en-US" dirty="0" smtClean="0"/>
              <a:t>less than 2 hours unexpectedly took over </a:t>
            </a:r>
            <a:r>
              <a:rPr lang="en-US" dirty="0"/>
              <a:t>15 hours without completion occasionally, i.e. processing time is unstable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F8056-0D8D-4968-AD3E-0C85703165E8}" type="slidenum">
              <a:rPr lang="zh-HK" altLang="en-US" smtClean="0"/>
              <a:pPr>
                <a:defRPr/>
              </a:pPr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65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- Rows per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50</a:t>
            </a:fld>
            <a:endParaRPr lang="zh-HK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0623" y="43729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060848"/>
            <a:ext cx="8595360" cy="579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00192" y="2085876"/>
            <a:ext cx="1042416" cy="555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64908" y="2073361"/>
            <a:ext cx="663476" cy="5685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43685" y="3911333"/>
            <a:ext cx="1584176" cy="9233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Post </a:t>
            </a:r>
            <a:r>
              <a:rPr lang="en-US" dirty="0"/>
              <a:t>tune </a:t>
            </a:r>
            <a:r>
              <a:rPr lang="en-US" dirty="0" smtClean="0"/>
              <a:t>take </a:t>
            </a:r>
            <a:r>
              <a:rPr lang="en-US" dirty="0"/>
              <a:t>longer the pre tune </a:t>
            </a:r>
          </a:p>
        </p:txBody>
      </p:sp>
      <p:cxnSp>
        <p:nvCxnSpPr>
          <p:cNvPr id="11" name="Straight Arrow Connector 10"/>
          <p:cNvCxnSpPr>
            <a:stCxn id="3" idx="0"/>
          </p:cNvCxnSpPr>
          <p:nvPr/>
        </p:nvCxnSpPr>
        <p:spPr>
          <a:xfrm flipV="1">
            <a:off x="4835773" y="2652660"/>
            <a:ext cx="1985845" cy="125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11044" y="3744872"/>
            <a:ext cx="2170584" cy="1200329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Rows </a:t>
            </a:r>
            <a:r>
              <a:rPr lang="en-US" dirty="0"/>
              <a:t>per seconds </a:t>
            </a:r>
            <a:r>
              <a:rPr lang="en-US" dirty="0" smtClean="0"/>
              <a:t>prove </a:t>
            </a:r>
            <a:r>
              <a:rPr lang="en-US" dirty="0"/>
              <a:t>the post tune is actually more efficient</a:t>
            </a:r>
          </a:p>
        </p:txBody>
      </p:sp>
      <p:cxnSp>
        <p:nvCxnSpPr>
          <p:cNvPr id="15" name="Straight Arrow Connector 14"/>
          <p:cNvCxnSpPr>
            <a:stCxn id="14" idx="0"/>
            <a:endCxn id="10" idx="2"/>
          </p:cNvCxnSpPr>
          <p:nvPr/>
        </p:nvCxnSpPr>
        <p:spPr>
          <a:xfrm flipV="1">
            <a:off x="7596336" y="2641873"/>
            <a:ext cx="100310" cy="1102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726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2782809"/>
            <a:ext cx="8620125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- Plan Unstable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51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30623" y="43729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67744" y="3153639"/>
            <a:ext cx="3384376" cy="572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0802" y="3153639"/>
            <a:ext cx="1737582" cy="572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50987" y="2968224"/>
            <a:ext cx="831076" cy="1854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7824" y="4581128"/>
            <a:ext cx="2232248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same SQL (SQL_ID)  keep on changing plan, even return similar rows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4103948" y="3725784"/>
            <a:ext cx="612068" cy="855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3311" y="4556472"/>
            <a:ext cx="2232248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varies significantly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H="1" flipV="1">
            <a:off x="7236296" y="3725784"/>
            <a:ext cx="33139" cy="83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89938" y="1557006"/>
            <a:ext cx="2592288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Overall Analysis analysis, we may fix it by hints / baseline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2"/>
            <a:endCxn id="11" idx="0"/>
          </p:cNvCxnSpPr>
          <p:nvPr/>
        </p:nvCxnSpPr>
        <p:spPr>
          <a:xfrm>
            <a:off x="6686082" y="2480336"/>
            <a:ext cx="1780443" cy="487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649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13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52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30623" y="43729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772816"/>
            <a:ext cx="58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13075"/>
            <a:ext cx="8229600" cy="1143000"/>
          </a:xfrm>
        </p:spPr>
        <p:txBody>
          <a:bodyPr/>
          <a:lstStyle/>
          <a:p>
            <a:r>
              <a:rPr lang="en-US" dirty="0"/>
              <a:t>Review </a:t>
            </a:r>
            <a:r>
              <a:rPr lang="en-US" dirty="0" smtClean="0"/>
              <a:t>– Process SQL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268760"/>
            <a:ext cx="6229751" cy="52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118"/>
            <a:ext cx="82296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 smtClean="0"/>
              <a:t>Q &amp; A</a:t>
            </a: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53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9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en-US" altLang="zh-CN" dirty="0" smtClean="0"/>
              <a:t>In the worst case, fail to complete the payroll calculation may cause delay in payment and violate the Employment Ordinance</a:t>
            </a:r>
          </a:p>
          <a:p>
            <a:pPr>
              <a:spcBef>
                <a:spcPct val="30000"/>
              </a:spcBef>
              <a:defRPr/>
            </a:pPr>
            <a:endParaRPr lang="en-US" dirty="0" smtClean="0"/>
          </a:p>
          <a:p>
            <a:pPr lvl="0">
              <a:spcBef>
                <a:spcPct val="30000"/>
              </a:spcBef>
              <a:defRPr/>
            </a:pPr>
            <a:r>
              <a:rPr lang="en-US" altLang="zh-CN" dirty="0">
                <a:solidFill>
                  <a:prstClr val="black"/>
                </a:solidFill>
              </a:rPr>
              <a:t>The poor performance of payroll processing causes extra workload to HR payroll users and IT support significantly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754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&amp;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Like many </a:t>
            </a:r>
            <a:r>
              <a:rPr lang="en-US" dirty="0"/>
              <a:t>enterprise </a:t>
            </a:r>
            <a:r>
              <a:rPr lang="en-US" dirty="0" smtClean="0"/>
              <a:t>applications, the payroll process accessed </a:t>
            </a:r>
            <a:r>
              <a:rPr lang="en-US" dirty="0"/>
              <a:t>large volume of data </a:t>
            </a:r>
            <a:r>
              <a:rPr lang="en-US" dirty="0" smtClean="0"/>
              <a:t>by </a:t>
            </a:r>
            <a:r>
              <a:rPr lang="en-US" dirty="0"/>
              <a:t>using SQL statements </a:t>
            </a:r>
          </a:p>
          <a:p>
            <a:r>
              <a:rPr lang="en-US" dirty="0" smtClean="0"/>
              <a:t>Some SQL </a:t>
            </a:r>
            <a:r>
              <a:rPr lang="en-US" dirty="0"/>
              <a:t>statements </a:t>
            </a:r>
            <a:r>
              <a:rPr lang="en-US" dirty="0" smtClean="0"/>
              <a:t>unexpectedly </a:t>
            </a:r>
            <a:r>
              <a:rPr lang="en-US" dirty="0"/>
              <a:t>and </a:t>
            </a:r>
            <a:r>
              <a:rPr lang="en-US" dirty="0" smtClean="0"/>
              <a:t>abnormally, took very long time to process </a:t>
            </a:r>
          </a:p>
          <a:p>
            <a:r>
              <a:rPr lang="en-US" sz="3200" dirty="0" smtClean="0"/>
              <a:t>Applying SQL tuning to the problematic SQL statements can effectively speed up and stabilize the time taken </a:t>
            </a:r>
            <a:r>
              <a:rPr lang="en-US" dirty="0" smtClean="0"/>
              <a:t>for </a:t>
            </a:r>
            <a:r>
              <a:rPr lang="en-US" sz="3200" dirty="0" smtClean="0"/>
              <a:t>these statements</a:t>
            </a:r>
            <a:endParaRPr lang="en-US" sz="3200" dirty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883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Benefits </a:t>
            </a:r>
            <a:r>
              <a:rPr lang="en-US" altLang="zh-TW" dirty="0"/>
              <a:t>of applying SQL tuning to </a:t>
            </a:r>
            <a:r>
              <a:rPr lang="en-US" altLang="zh-TW" dirty="0" smtClean="0"/>
              <a:t>payroll </a:t>
            </a:r>
            <a:r>
              <a:rPr lang="en-US" altLang="zh-TW" dirty="0"/>
              <a:t>calculation process:</a:t>
            </a:r>
            <a:endParaRPr lang="zh-TW" altLang="en-US" dirty="0"/>
          </a:p>
          <a:p>
            <a:r>
              <a:rPr lang="en-US" altLang="zh-TW" dirty="0" smtClean="0"/>
              <a:t>Reduce the </a:t>
            </a:r>
            <a:r>
              <a:rPr lang="en-US" altLang="zh-TW" dirty="0"/>
              <a:t>pressure of payroll preparation</a:t>
            </a:r>
            <a:endParaRPr lang="zh-TW" altLang="en-US" dirty="0"/>
          </a:p>
          <a:p>
            <a:r>
              <a:rPr lang="en-US" altLang="zh-TW" dirty="0"/>
              <a:t>Reduce IT support effort</a:t>
            </a:r>
            <a:endParaRPr lang="zh-TW" altLang="en-US" dirty="0"/>
          </a:p>
          <a:p>
            <a:r>
              <a:rPr lang="en-US" altLang="zh-TW" dirty="0"/>
              <a:t>Skills in SQL tuning can apply to other enterprise applications and functions as well</a:t>
            </a:r>
            <a:endParaRPr lang="zh-TW" altLang="en-US" dirty="0"/>
          </a:p>
          <a:p>
            <a:endParaRPr lang="en-US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830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SQL Tuning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E2BA-1D87-4578-93EB-CAC1CD410BA4}" type="slidenum">
              <a:rPr lang="zh-HK" altLang="en-US" smtClean="0"/>
              <a:pPr>
                <a:defRPr/>
              </a:pPr>
              <a:t>9</a:t>
            </a:fld>
            <a:endParaRPr lang="zh-HK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5183" y="171529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Worsen the system performance </a:t>
            </a:r>
          </a:p>
          <a:p>
            <a:pPr lvl="1"/>
            <a:r>
              <a:rPr lang="en-US" altLang="zh-TW" sz="2400" dirty="0" smtClean="0"/>
              <a:t>Modified </a:t>
            </a:r>
            <a:r>
              <a:rPr lang="en-US" altLang="zh-TW" sz="2400" dirty="0"/>
              <a:t>SQL can be </a:t>
            </a:r>
            <a:r>
              <a:rPr lang="en-US" altLang="zh-TW" sz="2400" dirty="0" smtClean="0"/>
              <a:t>rollback </a:t>
            </a:r>
            <a:r>
              <a:rPr lang="en-US" altLang="zh-TW" sz="2400" dirty="0"/>
              <a:t>easily and individually without affecting </a:t>
            </a:r>
            <a:r>
              <a:rPr lang="en-US" altLang="zh-TW" sz="2400" dirty="0" smtClean="0"/>
              <a:t>one another</a:t>
            </a:r>
          </a:p>
          <a:p>
            <a:r>
              <a:rPr lang="en-US" altLang="zh-TW" sz="2800" dirty="0" smtClean="0"/>
              <a:t>The result of tuned process may be different from the original process </a:t>
            </a:r>
          </a:p>
          <a:p>
            <a:pPr lvl="1"/>
            <a:r>
              <a:rPr lang="en-US" altLang="zh-TW" sz="2400" u="sng" dirty="0" smtClean="0"/>
              <a:t>Decided only tuned the SQL by adding hints and indexes without</a:t>
            </a:r>
            <a:r>
              <a:rPr lang="en-US" altLang="zh-TW" sz="2400" dirty="0" smtClean="0"/>
              <a:t> </a:t>
            </a:r>
            <a:r>
              <a:rPr lang="en-US" altLang="zh-TW" sz="2400" u="sng" dirty="0" smtClean="0"/>
              <a:t>changing any others SQL context</a:t>
            </a:r>
          </a:p>
          <a:p>
            <a:pPr lvl="1"/>
            <a:r>
              <a:rPr lang="en-US" altLang="zh-TW" sz="2400" dirty="0" smtClean="0"/>
              <a:t>All the hints used in the tuning are the very common constitution elements of  SQL outline data  utilized by the database optimizer, </a:t>
            </a:r>
          </a:p>
          <a:p>
            <a:pPr lvl="1"/>
            <a:endParaRPr lang="zh-TW" altLang="en-US" sz="2400" dirty="0"/>
          </a:p>
          <a:p>
            <a:pPr marL="0" indent="0">
              <a:buNone/>
            </a:pPr>
            <a:endParaRPr lang="en-US" dirty="0"/>
          </a:p>
          <a:p>
            <a:endParaRPr kumimoji="0" lang="en-US" altLang="zh-CN" dirty="0" smtClean="0"/>
          </a:p>
          <a:p>
            <a:endParaRPr kumimoji="0" lang="en-US" dirty="0" smtClean="0"/>
          </a:p>
          <a:p>
            <a:endParaRPr kumimoji="0" lang="en-US" altLang="zh-CN" dirty="0" smtClean="0"/>
          </a:p>
          <a:p>
            <a:endParaRPr kumimoji="0" lang="en-US" altLang="zh-CN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 smtClean="0"/>
              <a:t>Asia Alliance Conference 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791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A3ACD4E-AA41-44A3-B61B-D3B1854B4E0E}" vid="{0C86A44C-CFDD-42F8-916E-808B603BD94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FFA0F5D28B848925C66A9FDB1D24C" ma:contentTypeVersion="9" ma:contentTypeDescription="Create a new document." ma:contentTypeScope="" ma:versionID="562af3e475cee8995587f41bd8b97a09">
  <xsd:schema xmlns:xsd="http://www.w3.org/2001/XMLSchema" xmlns:xs="http://www.w3.org/2001/XMLSchema" xmlns:p="http://schemas.microsoft.com/office/2006/metadata/properties" xmlns:ns2="f1923788-1c0f-4fd2-8c74-de8ef2564679" xmlns:ns3="http://schemas.microsoft.com/sharepoint/v4" targetNamespace="http://schemas.microsoft.com/office/2006/metadata/properties" ma:root="true" ma:fieldsID="7c385b26e9194eb08dcf32edff5b081f" ns2:_="" ns3:_="">
    <xsd:import namespace="f1923788-1c0f-4fd2-8c74-de8ef256467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23788-1c0f-4fd2-8c74-de8ef25646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f1923788-1c0f-4fd2-8c74-de8ef2564679">U6FK4C4DPAAC-1618845512-1503</_dlc_DocId>
    <_dlc_DocIdUrl xmlns="f1923788-1c0f-4fd2-8c74-de8ef2564679">
      <Url>https://its.workspace.hku.hk/sites/adminteam/_layouts/15/DocIdRedir.aspx?ID=U6FK4C4DPAAC-1618845512-1503</Url>
      <Description>U6FK4C4DPAAC-1618845512-1503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BBA06F-87F5-4CE7-8231-15ABEA5F0E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923788-1c0f-4fd2-8c74-de8ef2564679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F27096-05DE-4E16-BD06-238B2C8E9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BD382-62CA-4AEA-A892-ADBACC38C06F}">
  <ds:schemaRefs>
    <ds:schemaRef ds:uri="http://schemas.microsoft.com/sharepoint/v4"/>
    <ds:schemaRef ds:uri="http://schemas.microsoft.com/office/2006/documentManagement/types"/>
    <ds:schemaRef ds:uri="f1923788-1c0f-4fd2-8c74-de8ef2564679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735AC88-CC70-489A-8950-670CD32582F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20651</TotalTime>
  <Words>3035</Words>
  <Application>Microsoft Office PowerPoint</Application>
  <PresentationFormat>On-screen Show (4:3)</PresentationFormat>
  <Paragraphs>652</Paragraphs>
  <Slides>53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新細明體</vt:lpstr>
      <vt:lpstr>宋体</vt:lpstr>
      <vt:lpstr>Arial</vt:lpstr>
      <vt:lpstr>Calibri</vt:lpstr>
      <vt:lpstr>Symbol</vt:lpstr>
      <vt:lpstr>Trebuchet MS</vt:lpstr>
      <vt:lpstr>Theme1</vt:lpstr>
      <vt:lpstr>Oracle SQL Tuning with HKU Case Study in PeopleSoft Global Payroll Version 9.0</vt:lpstr>
      <vt:lpstr>Agenda</vt:lpstr>
      <vt:lpstr>Introduction of HKU</vt:lpstr>
      <vt:lpstr>HKU  Human Capital Management System</vt:lpstr>
      <vt:lpstr>Case Study: System performance issue in payroll calculation</vt:lpstr>
      <vt:lpstr>Potential issues</vt:lpstr>
      <vt:lpstr>Findings &amp; Solution</vt:lpstr>
      <vt:lpstr>Benefits</vt:lpstr>
      <vt:lpstr>Risks of SQL Tuning </vt:lpstr>
      <vt:lpstr>Monthly Payroll Process Time</vt:lpstr>
      <vt:lpstr>Techniques in SQL tuning and example sharing </vt:lpstr>
      <vt:lpstr>Topics for sharing</vt:lpstr>
      <vt:lpstr>SQL Execution plan</vt:lpstr>
      <vt:lpstr>Plan generation</vt:lpstr>
      <vt:lpstr>SQL Tuning Cycle</vt:lpstr>
      <vt:lpstr>Top SQL</vt:lpstr>
      <vt:lpstr>Identification – Top SQL</vt:lpstr>
      <vt:lpstr>Identification – Top SQL Plan</vt:lpstr>
      <vt:lpstr>Replication</vt:lpstr>
      <vt:lpstr>Replication</vt:lpstr>
      <vt:lpstr>Optimization</vt:lpstr>
      <vt:lpstr>Optimization</vt:lpstr>
      <vt:lpstr>Simple execution plan</vt:lpstr>
      <vt:lpstr>Plan  - Slowest Children</vt:lpstr>
      <vt:lpstr>Plan – Operation Time</vt:lpstr>
      <vt:lpstr>Plan – Operation Time</vt:lpstr>
      <vt:lpstr>Plan – Operation Time</vt:lpstr>
      <vt:lpstr>Plan – Operation Time</vt:lpstr>
      <vt:lpstr>Plan – Operation Time</vt:lpstr>
      <vt:lpstr>PowerPoint Presentation</vt:lpstr>
      <vt:lpstr>PowerPoint Presentation</vt:lpstr>
      <vt:lpstr>Real Case – Pin Point Analysis</vt:lpstr>
      <vt:lpstr>PowerPoint Presentation</vt:lpstr>
      <vt:lpstr>Real Case – Pin Point Analysis</vt:lpstr>
      <vt:lpstr>Real Case – Pin Point Analysis</vt:lpstr>
      <vt:lpstr>All-in Index</vt:lpstr>
      <vt:lpstr>Real Case – Overall Analysis</vt:lpstr>
      <vt:lpstr>PowerPoint Presentation</vt:lpstr>
      <vt:lpstr>PowerPoint Presentation</vt:lpstr>
      <vt:lpstr>Real Case – Overall Analysis</vt:lpstr>
      <vt:lpstr>Real Case – Overall Analysis</vt:lpstr>
      <vt:lpstr>Real Case – Overall Analysis</vt:lpstr>
      <vt:lpstr>PowerPoint Presentation</vt:lpstr>
      <vt:lpstr>Real Case – Overall Analysis</vt:lpstr>
      <vt:lpstr>Review</vt:lpstr>
      <vt:lpstr>Review</vt:lpstr>
      <vt:lpstr>Review - Difficulties</vt:lpstr>
      <vt:lpstr>Review – Difficulties (2)</vt:lpstr>
      <vt:lpstr>Review - Timing</vt:lpstr>
      <vt:lpstr>Review - Rows per seconds</vt:lpstr>
      <vt:lpstr>Review - Plan Unstable</vt:lpstr>
      <vt:lpstr>Review – Process SQL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on ISDM for ITS Admin Section</dc:title>
  <dc:creator>DTD01</dc:creator>
  <cp:lastModifiedBy>Jethro Wong</cp:lastModifiedBy>
  <cp:revision>702</cp:revision>
  <cp:lastPrinted>2018-10-04T11:20:57Z</cp:lastPrinted>
  <dcterms:created xsi:type="dcterms:W3CDTF">2012-02-07T03:52:22Z</dcterms:created>
  <dcterms:modified xsi:type="dcterms:W3CDTF">2019-05-03T02:53:54Z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0x010100E4BFFA0F5D28B848925C66A9FDB1D24C</vt:lpwstr>
  </property>
  <property fmtid="{D5CDD505-2E9C-101B-9397-08002B2CF9AE}" pid="3" name="URL">
    <vt:lpwstr/>
  </property>
  <property fmtid="{D5CDD505-2E9C-101B-9397-08002B2CF9AE}" pid="4" name="_dlc_DocIdItemGuid">
    <vt:lpwstr>34975fa7-9100-4bc9-a02a-91dbcea4216c</vt:lpwstr>
  </property>
</Properties>
</file>