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69" r:id="rId4"/>
    <p:sldId id="268" r:id="rId5"/>
    <p:sldId id="261" r:id="rId6"/>
    <p:sldId id="262" r:id="rId7"/>
    <p:sldId id="266" r:id="rId8"/>
    <p:sldId id="285" r:id="rId9"/>
    <p:sldId id="290" r:id="rId10"/>
    <p:sldId id="291" r:id="rId11"/>
    <p:sldId id="292" r:id="rId12"/>
    <p:sldId id="286" r:id="rId13"/>
    <p:sldId id="293" r:id="rId14"/>
    <p:sldId id="328" r:id="rId15"/>
    <p:sldId id="294" r:id="rId16"/>
    <p:sldId id="287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23" r:id="rId31"/>
    <p:sldId id="308" r:id="rId32"/>
    <p:sldId id="309" r:id="rId33"/>
    <p:sldId id="310" r:id="rId34"/>
    <p:sldId id="311" r:id="rId35"/>
    <p:sldId id="326" r:id="rId36"/>
    <p:sldId id="312" r:id="rId37"/>
    <p:sldId id="313" r:id="rId38"/>
    <p:sldId id="325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4" r:id="rId48"/>
    <p:sldId id="322" r:id="rId49"/>
    <p:sldId id="284" r:id="rId50"/>
    <p:sldId id="327" r:id="rId51"/>
    <p:sldId id="283" r:id="rId52"/>
    <p:sldId id="28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0138"/>
            <a:ext cx="6172200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"approval required" in, or outside of, Program </a:t>
            </a:r>
            <a:r>
              <a:rPr lang="en-US" dirty="0" smtClean="0"/>
              <a:t>Enrolment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ROTTERDAM 1</a:t>
            </a:r>
          </a:p>
          <a:p>
            <a:r>
              <a:rPr lang="en-US" dirty="0" smtClean="0"/>
              <a:t>November </a:t>
            </a:r>
            <a:r>
              <a:rPr lang="en-US" dirty="0" smtClean="0"/>
              <a:t>17, </a:t>
            </a:r>
            <a:r>
              <a:rPr lang="en-US" dirty="0" smtClean="0"/>
              <a:t>2015, (</a:t>
            </a:r>
            <a:r>
              <a:rPr lang="nl-NL" dirty="0" smtClean="0"/>
              <a:t>15:50 </a:t>
            </a:r>
            <a:r>
              <a:rPr lang="nl-NL" dirty="0"/>
              <a:t>AM - </a:t>
            </a:r>
            <a:r>
              <a:rPr lang="nl-NL" smtClean="0"/>
              <a:t>16:20 PM</a:t>
            </a:r>
            <a:r>
              <a:rPr lang="en-US" smtClean="0"/>
              <a:t>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/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768350" y="4000182"/>
          <a:ext cx="7289800" cy="594360"/>
        </p:xfrm>
        <a:graphic>
          <a:graphicData uri="http://schemas.openxmlformats.org/drawingml/2006/table">
            <a:tbl>
              <a:tblPr/>
              <a:tblGrid>
                <a:gridCol w="1251110"/>
                <a:gridCol w="6038690"/>
              </a:tblGrid>
              <a:tr h="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Implementing "approval required" in, or outside of, Program Enrolment, a pilot project at </a:t>
                      </a:r>
                      <a:r>
                        <a:rPr lang="en-US" dirty="0" err="1"/>
                        <a:t>UvA</a:t>
                      </a:r>
                      <a:endParaRPr lang="en-US" dirty="0"/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2: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USABILITY</a:t>
            </a:r>
            <a:r>
              <a:rPr lang="en-US" dirty="0"/>
              <a:t> </a:t>
            </a:r>
            <a:r>
              <a:rPr lang="en-US" dirty="0" err="1" smtClean="0"/>
              <a:t>SaNS</a:t>
            </a:r>
            <a:r>
              <a:rPr lang="en-US" dirty="0" smtClean="0"/>
              <a:t> “Petition”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Good: point-and-click in study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Good: select from valid </a:t>
            </a:r>
            <a:r>
              <a:rPr lang="en-US" dirty="0" err="1" smtClean="0"/>
              <a:t>UvA</a:t>
            </a:r>
            <a:r>
              <a:rPr lang="en-US" dirty="0" smtClean="0"/>
              <a:t> courses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Good: after approval, study plan changes automatically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Problem: various petition types</a:t>
            </a:r>
            <a:br>
              <a:rPr lang="en-US" dirty="0" smtClean="0"/>
            </a:br>
            <a:r>
              <a:rPr lang="en-US" dirty="0" smtClean="0"/>
              <a:t>&gt; instructing students when to use which type (long manual)</a:t>
            </a:r>
            <a:br>
              <a:rPr lang="en-US" dirty="0" smtClean="0"/>
            </a:br>
            <a:r>
              <a:rPr lang="en-US" dirty="0" smtClean="0"/>
              <a:t>&gt; student mistakes &gt; administrative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Problem: external education.</a:t>
            </a:r>
            <a:br>
              <a:rPr lang="en-US" dirty="0" smtClean="0"/>
            </a:br>
            <a:r>
              <a:rPr lang="en-US" sz="1400" dirty="0" smtClean="0"/>
              <a:t>Approval only fully effected after grade is in. </a:t>
            </a:r>
            <a:br>
              <a:rPr lang="en-US" sz="1400" dirty="0" smtClean="0"/>
            </a:br>
            <a:r>
              <a:rPr lang="en-US" sz="1400" dirty="0" smtClean="0"/>
              <a:t>But students want to know before they go…! </a:t>
            </a:r>
            <a:br>
              <a:rPr lang="en-US" sz="1400" dirty="0" smtClean="0"/>
            </a:br>
            <a:r>
              <a:rPr lang="en-US" sz="1400" dirty="0" smtClean="0"/>
              <a:t>&gt; setup a process partly outside of SIS, e.g. emails.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Problem: Attachments not possible</a:t>
            </a:r>
            <a:br>
              <a:rPr lang="en-US" dirty="0" smtClean="0"/>
            </a:br>
            <a:r>
              <a:rPr lang="en-US" sz="1400" dirty="0" smtClean="0"/>
              <a:t>&gt; Students need to send request in 2 ways: in SIS + outside</a:t>
            </a:r>
            <a:br>
              <a:rPr lang="en-US" sz="1400" dirty="0" smtClean="0"/>
            </a:br>
            <a:r>
              <a:rPr lang="en-US" sz="1400" dirty="0" smtClean="0"/>
              <a:t>&gt; Exam committee must match the two parts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99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LIMITATIONS: </a:t>
            </a:r>
            <a:r>
              <a:rPr lang="en-US" dirty="0" err="1" smtClean="0"/>
              <a:t>UvA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UvA</a:t>
            </a:r>
            <a:r>
              <a:rPr lang="en-US" dirty="0" smtClean="0"/>
              <a:t> departments that tried</a:t>
            </a:r>
            <a:br>
              <a:rPr lang="en-US" dirty="0" smtClean="0"/>
            </a:br>
            <a:r>
              <a:rPr lang="en-US" sz="1400" dirty="0" smtClean="0"/>
              <a:t>(Letting students use the petitions module like intended)</a:t>
            </a:r>
            <a:br>
              <a:rPr lang="en-US" sz="1400" dirty="0" smtClean="0"/>
            </a:br>
            <a:r>
              <a:rPr lang="en-US" dirty="0" smtClean="0"/>
              <a:t>- Economics</a:t>
            </a:r>
            <a:br>
              <a:rPr lang="en-US" dirty="0" smtClean="0"/>
            </a:br>
            <a:r>
              <a:rPr lang="en-US" dirty="0" smtClean="0"/>
              <a:t>- Law</a:t>
            </a:r>
            <a:br>
              <a:rPr lang="en-US" dirty="0" smtClean="0"/>
            </a:br>
            <a:r>
              <a:rPr lang="en-US" dirty="0" smtClean="0"/>
              <a:t>- Communication Sciences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Reportedly successful:</a:t>
            </a:r>
            <a:br>
              <a:rPr lang="en-US" dirty="0" smtClean="0"/>
            </a:br>
            <a:r>
              <a:rPr lang="en-US" dirty="0" smtClean="0"/>
              <a:t>- Communication sciences, a big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longer trying:</a:t>
            </a:r>
            <a:br>
              <a:rPr lang="en-US" dirty="0" smtClean="0"/>
            </a:br>
            <a:r>
              <a:rPr lang="en-US" dirty="0" smtClean="0"/>
              <a:t>- Economics</a:t>
            </a:r>
            <a:br>
              <a:rPr lang="en-US" dirty="0" smtClean="0"/>
            </a:br>
            <a:r>
              <a:rPr lang="en-US" dirty="0" smtClean="0"/>
              <a:t>-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Never tried:</a:t>
            </a:r>
            <a:br>
              <a:rPr lang="en-US" dirty="0" smtClean="0"/>
            </a:br>
            <a:r>
              <a:rPr lang="en-US" dirty="0" smtClean="0"/>
              <a:t>- Science</a:t>
            </a:r>
            <a:br>
              <a:rPr lang="en-US" dirty="0" smtClean="0"/>
            </a:br>
            <a:r>
              <a:rPr lang="en-US" dirty="0" smtClean="0"/>
              <a:t>- Medicine</a:t>
            </a:r>
            <a:br>
              <a:rPr lang="en-US" dirty="0" smtClean="0"/>
            </a:br>
            <a:r>
              <a:rPr lang="en-US" dirty="0" smtClean="0"/>
              <a:t>- Humanities – have developed a solution outside of SIS</a:t>
            </a:r>
            <a:br>
              <a:rPr lang="en-US" dirty="0" smtClean="0"/>
            </a:br>
            <a:r>
              <a:rPr lang="en-US" sz="1500" dirty="0" smtClean="0"/>
              <a:t>(works well, but no SIS integration yet)</a:t>
            </a:r>
            <a:endParaRPr lang="en-US" sz="1500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POSSIBILITIES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 ENROLMENT </a:t>
            </a:r>
            <a:r>
              <a:rPr lang="en-US" sz="2000" dirty="0" smtClean="0"/>
              <a:t>(short)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Academic Progress </a:t>
            </a:r>
            <a:r>
              <a:rPr lang="en-US" dirty="0"/>
              <a:t>T</a:t>
            </a:r>
            <a:r>
              <a:rPr lang="en-US" dirty="0" smtClean="0"/>
              <a:t>racker as “draft”</a:t>
            </a:r>
            <a:br>
              <a:rPr lang="en-US" dirty="0" smtClean="0"/>
            </a:br>
            <a:r>
              <a:rPr lang="en-US" dirty="0" smtClean="0"/>
              <a:t>- Part of </a:t>
            </a:r>
            <a:r>
              <a:rPr lang="en-US" dirty="0" err="1" smtClean="0"/>
              <a:t>UvA</a:t>
            </a:r>
            <a:r>
              <a:rPr lang="en-US" dirty="0" smtClean="0"/>
              <a:t> PE “Proof of concept”</a:t>
            </a:r>
          </a:p>
        </p:txBody>
      </p:sp>
      <p:pic>
        <p:nvPicPr>
          <p:cNvPr id="4" name="Tijdelijke aanduiding voor 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455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33375"/>
            <a:ext cx="8924925" cy="6191250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1716657" y="4149306"/>
            <a:ext cx="2147977" cy="552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3550070" y="3226279"/>
            <a:ext cx="3178534" cy="1003879"/>
            <a:chOff x="3550070" y="3226279"/>
            <a:chExt cx="3178534" cy="1003879"/>
          </a:xfrm>
        </p:grpSpPr>
        <p:sp>
          <p:nvSpPr>
            <p:cNvPr id="6" name="Tekstvak 5"/>
            <p:cNvSpPr txBox="1"/>
            <p:nvPr/>
          </p:nvSpPr>
          <p:spPr>
            <a:xfrm>
              <a:off x="4287328" y="3226279"/>
              <a:ext cx="244127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It does </a:t>
              </a:r>
              <a:r>
                <a:rPr lang="nl-NL" dirty="0" err="1" smtClean="0">
                  <a:solidFill>
                    <a:srgbClr val="FF0000"/>
                  </a:solidFill>
                </a:rPr>
                <a:t>not</a:t>
              </a:r>
              <a:r>
                <a:rPr lang="nl-NL" dirty="0" smtClean="0">
                  <a:solidFill>
                    <a:srgbClr val="FF0000"/>
                  </a:solidFill>
                </a:rPr>
                <a:t> do </a:t>
              </a:r>
              <a:r>
                <a:rPr lang="nl-NL" dirty="0" err="1" smtClean="0">
                  <a:solidFill>
                    <a:srgbClr val="FF0000"/>
                  </a:solidFill>
                </a:rPr>
                <a:t>anything</a:t>
              </a:r>
              <a:r>
                <a:rPr lang="nl-NL" dirty="0" smtClean="0">
                  <a:solidFill>
                    <a:srgbClr val="FF0000"/>
                  </a:solidFill>
                </a:rPr>
                <a:t> !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Rechte verbindingslijn met pijl 7"/>
            <p:cNvCxnSpPr>
              <a:stCxn id="6" idx="1"/>
              <a:endCxn id="5" idx="7"/>
            </p:cNvCxnSpPr>
            <p:nvPr/>
          </p:nvCxnSpPr>
          <p:spPr>
            <a:xfrm flipH="1">
              <a:off x="3550070" y="3410945"/>
              <a:ext cx="737258" cy="8192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1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POSSIBILITIES OF </a:t>
            </a:r>
            <a:r>
              <a:rPr lang="en-US" dirty="0" smtClean="0"/>
              <a:t>PROGRAM </a:t>
            </a:r>
            <a:r>
              <a:rPr lang="en-US" dirty="0"/>
              <a:t>ENROLMENT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Free choice courses +</a:t>
            </a:r>
            <a:br>
              <a:rPr lang="en-US" dirty="0" smtClean="0"/>
            </a:br>
            <a:r>
              <a:rPr lang="en-US" dirty="0" smtClean="0"/>
              <a:t>Constrained choice courses:</a:t>
            </a:r>
            <a:br>
              <a:rPr lang="en-US" dirty="0" smtClean="0"/>
            </a:br>
            <a:r>
              <a:rPr lang="en-US" dirty="0" smtClean="0"/>
              <a:t>&gt;&gt; Academic Progress Tracker = DRAFT until approved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challenge: how to make the draft status visible / effective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Other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 err="1" smtClean="0"/>
              <a:t>customisations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exemptions</a:t>
            </a:r>
            <a:br>
              <a:rPr lang="en-US" dirty="0" smtClean="0"/>
            </a:br>
            <a:r>
              <a:rPr lang="en-US" dirty="0" smtClean="0"/>
              <a:t>- replacement of required courses</a:t>
            </a:r>
            <a:br>
              <a:rPr lang="en-US" dirty="0" smtClean="0"/>
            </a:br>
            <a:r>
              <a:rPr lang="en-US" dirty="0" smtClean="0"/>
              <a:t>- changing required number of EC’s for sub-requirements</a:t>
            </a:r>
            <a:br>
              <a:rPr lang="en-US" dirty="0" smtClean="0"/>
            </a:br>
            <a:r>
              <a:rPr lang="en-US" dirty="0" smtClean="0"/>
              <a:t>&gt;&gt; Service requests 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requests + Rules + CAF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for: Exemptions – replacements – changing required EC’s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Good: attachments are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Good: a request that concerns the whole study plan </a:t>
            </a:r>
            <a:br>
              <a:rPr lang="en-US" dirty="0" smtClean="0"/>
            </a:br>
            <a:r>
              <a:rPr lang="en-US" dirty="0" smtClean="0"/>
              <a:t>(“please check the whole of it”) is now possible.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Challenge: How to realize “point and click” in study </a:t>
            </a:r>
            <a:r>
              <a:rPr lang="en-US" dirty="0" err="1" smtClean="0">
                <a:solidFill>
                  <a:srgbClr val="FF0000"/>
                </a:solidFill>
              </a:rPr>
              <a:t>programme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- the </a:t>
            </a:r>
            <a:r>
              <a:rPr lang="en-US" dirty="0" err="1" smtClean="0"/>
              <a:t>SaNS</a:t>
            </a:r>
            <a:r>
              <a:rPr lang="en-US" dirty="0" smtClean="0"/>
              <a:t> module has it, that was one of its’ GOOD points 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Challenge: After approval, effect the change automatically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the </a:t>
            </a:r>
            <a:r>
              <a:rPr lang="en-US" dirty="0" err="1" smtClean="0"/>
              <a:t>SaNS</a:t>
            </a:r>
            <a:r>
              <a:rPr lang="en-US" dirty="0" smtClean="0"/>
              <a:t> module has it…!</a:t>
            </a:r>
          </a:p>
          <a:p>
            <a:pPr marL="0" indent="0">
              <a:buNone/>
            </a:pPr>
            <a:r>
              <a:rPr lang="en-US" dirty="0" smtClean="0"/>
              <a:t>Possibilities are further researched at </a:t>
            </a:r>
            <a:r>
              <a:rPr lang="en-US" dirty="0" err="1" smtClean="0"/>
              <a:t>UvA</a:t>
            </a:r>
            <a:r>
              <a:rPr lang="en-US" dirty="0" smtClean="0"/>
              <a:t> PEAM “proof of concept” project, in which the Science department participates.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“STUDYPLAN” LAYER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TOP OF 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Departmental pilot</a:t>
            </a:r>
            <a:br>
              <a:rPr lang="en-US" dirty="0"/>
            </a:br>
            <a:r>
              <a:rPr lang="en-US" dirty="0"/>
              <a:t>- B</a:t>
            </a:r>
            <a:r>
              <a:rPr lang="en-US" dirty="0" smtClean="0"/>
              <a:t>io-medical </a:t>
            </a:r>
            <a:r>
              <a:rPr lang="en-US" dirty="0"/>
              <a:t>sciences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dirty="0" smtClean="0"/>
              <a:t>(±</a:t>
            </a:r>
            <a:r>
              <a:rPr lang="en-US" sz="1100" dirty="0"/>
              <a:t>150 students graduating)</a:t>
            </a:r>
            <a:br>
              <a:rPr lang="en-US" sz="1100" dirty="0"/>
            </a:br>
            <a:r>
              <a:rPr lang="en-US" dirty="0"/>
              <a:t>- </a:t>
            </a:r>
            <a:r>
              <a:rPr lang="en-US" sz="1300" dirty="0" smtClean="0"/>
              <a:t>Period: Dec</a:t>
            </a:r>
            <a:r>
              <a:rPr lang="en-US" sz="1300" dirty="0"/>
              <a:t>. </a:t>
            </a:r>
            <a:r>
              <a:rPr lang="en-US" sz="1300" dirty="0" smtClean="0"/>
              <a:t>2015–Aug</a:t>
            </a:r>
            <a:r>
              <a:rPr lang="en-US" sz="1300" dirty="0"/>
              <a:t>. 2016</a:t>
            </a:r>
          </a:p>
        </p:txBody>
      </p:sp>
      <p:pic>
        <p:nvPicPr>
          <p:cNvPr id="4" name="Tijdelijke aanduiding voor 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455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" y="0"/>
            <a:ext cx="9132536" cy="6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684808" y="3950897"/>
            <a:ext cx="405441" cy="250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6124755" y="4011283"/>
            <a:ext cx="974785" cy="27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" y="14834"/>
            <a:ext cx="9127142" cy="634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6090249" y="4270075"/>
            <a:ext cx="1242204" cy="276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Wolter Kaper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SIS helpdesk / functional administrator</a:t>
            </a:r>
          </a:p>
          <a:p>
            <a:r>
              <a:rPr lang="en-US" dirty="0" smtClean="0"/>
              <a:t>Science department</a:t>
            </a:r>
          </a:p>
          <a:p>
            <a:r>
              <a:rPr lang="en-US" dirty="0" smtClean="0"/>
              <a:t>University of Amsterdam</a:t>
            </a:r>
          </a:p>
          <a:p>
            <a:r>
              <a:rPr lang="en-US" dirty="0" smtClean="0"/>
              <a:t>w.h.kaper@uva.nl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</a:t>
            </a:r>
            <a:r>
              <a:rPr lang="nl-NL" dirty="0" err="1" smtClean="0"/>
              <a:t>SaNS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r>
              <a:rPr lang="nl-NL" dirty="0" smtClean="0"/>
              <a:t> level: </a:t>
            </a:r>
            <a:br>
              <a:rPr lang="nl-NL" dirty="0" smtClean="0"/>
            </a:br>
            <a:r>
              <a:rPr lang="nl-NL" dirty="0" smtClean="0"/>
              <a:t>4 </a:t>
            </a:r>
            <a:r>
              <a:rPr lang="nl-NL" dirty="0" err="1" smtClean="0"/>
              <a:t>cooperating</a:t>
            </a:r>
            <a:r>
              <a:rPr lang="nl-NL" dirty="0" smtClean="0"/>
              <a:t> </a:t>
            </a:r>
            <a:r>
              <a:rPr lang="nl-NL" dirty="0" err="1" smtClean="0"/>
              <a:t>institutions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UvA </a:t>
            </a:r>
            <a:r>
              <a:rPr lang="nl-NL" dirty="0" err="1" smtClean="0"/>
              <a:t>decision</a:t>
            </a:r>
            <a:r>
              <a:rPr lang="nl-NL" dirty="0" smtClean="0"/>
              <a:t> level: 1 </a:t>
            </a:r>
            <a:r>
              <a:rPr lang="nl-NL" dirty="0" err="1" smtClean="0"/>
              <a:t>institution</a:t>
            </a:r>
            <a:r>
              <a:rPr lang="nl-NL" dirty="0" smtClean="0"/>
              <a:t>, </a:t>
            </a: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departments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 smtClean="0"/>
              <a:t>department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err="1" smtClean="0"/>
              <a:t>just</a:t>
            </a:r>
            <a:r>
              <a:rPr lang="nl-NL" dirty="0" smtClean="0"/>
              <a:t> 1 </a:t>
            </a:r>
            <a:r>
              <a:rPr lang="nl-NL" dirty="0" err="1" smtClean="0"/>
              <a:t>department</a:t>
            </a:r>
            <a:r>
              <a:rPr lang="nl-NL" dirty="0" smtClean="0"/>
              <a:t> !</a:t>
            </a:r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5788325" y="3959525"/>
            <a:ext cx="1" cy="5348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>
            <a:off x="5788325" y="5055079"/>
            <a:ext cx="1" cy="54346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ep 19"/>
          <p:cNvGrpSpPr/>
          <p:nvPr/>
        </p:nvGrpSpPr>
        <p:grpSpPr>
          <a:xfrm>
            <a:off x="610362" y="3234906"/>
            <a:ext cx="6351155" cy="2941610"/>
            <a:chOff x="610362" y="3234906"/>
            <a:chExt cx="6351155" cy="2941610"/>
          </a:xfrm>
        </p:grpSpPr>
        <p:sp>
          <p:nvSpPr>
            <p:cNvPr id="12" name="Ovaal 11"/>
            <p:cNvSpPr/>
            <p:nvPr/>
          </p:nvSpPr>
          <p:spPr>
            <a:xfrm>
              <a:off x="4157932" y="5788327"/>
              <a:ext cx="2803585" cy="38818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/>
            <p:nvPr/>
          </p:nvSpPr>
          <p:spPr>
            <a:xfrm>
              <a:off x="610362" y="3234906"/>
              <a:ext cx="2365751" cy="4140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"/>
            <a:ext cx="9067800" cy="68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8" y="-10886"/>
            <a:ext cx="9104583" cy="68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2518913" y="5986732"/>
            <a:ext cx="2570672" cy="293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4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" y="0"/>
            <a:ext cx="90925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658927" y="6409426"/>
            <a:ext cx="405443" cy="267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3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" y="0"/>
            <a:ext cx="90925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6064370" y="4252823"/>
            <a:ext cx="2924355" cy="810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3812875" y="6418053"/>
            <a:ext cx="1406106" cy="345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3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53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581291" y="4727275"/>
            <a:ext cx="353683" cy="26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3640347" y="5426015"/>
            <a:ext cx="1276710" cy="189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9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7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1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650302" y="4019909"/>
            <a:ext cx="474454" cy="258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54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3856008" y="6418053"/>
            <a:ext cx="1397479" cy="370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4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" y="0"/>
            <a:ext cx="9152164" cy="682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6185140" y="1224951"/>
            <a:ext cx="439947" cy="284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4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1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department</a:t>
            </a:r>
            <a:br>
              <a:rPr lang="en-US" dirty="0" smtClean="0"/>
            </a:br>
            <a:r>
              <a:rPr lang="en-US" dirty="0" smtClean="0"/>
              <a:t>University of Amsterdam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68605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Department: ± 6000 students</a:t>
            </a:r>
          </a:p>
          <a:p>
            <a:r>
              <a:rPr lang="en-US" dirty="0" smtClean="0"/>
              <a:t>University: ± 30 000 students</a:t>
            </a:r>
            <a:endParaRPr lang="en-US" dirty="0"/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8652296" y="2665562"/>
            <a:ext cx="448574" cy="31917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25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6918385" y="4235569"/>
            <a:ext cx="336430" cy="2932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9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0"/>
            <a:ext cx="9176657" cy="68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512279" y="1932316"/>
            <a:ext cx="612476" cy="3278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5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04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3588589" y="215660"/>
            <a:ext cx="1889185" cy="569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4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8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986732" y="1328468"/>
            <a:ext cx="802257" cy="379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6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4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103516" y="2415393"/>
            <a:ext cx="6231145" cy="181157"/>
            <a:chOff x="103516" y="2415393"/>
            <a:chExt cx="6231145" cy="181157"/>
          </a:xfrm>
        </p:grpSpPr>
        <p:sp>
          <p:nvSpPr>
            <p:cNvPr id="2" name="Ovaal 1"/>
            <p:cNvSpPr/>
            <p:nvPr/>
          </p:nvSpPr>
          <p:spPr>
            <a:xfrm>
              <a:off x="103516" y="2415395"/>
              <a:ext cx="301925" cy="1811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Ovaal 3"/>
            <p:cNvSpPr/>
            <p:nvPr/>
          </p:nvSpPr>
          <p:spPr>
            <a:xfrm>
              <a:off x="3076753" y="2415394"/>
              <a:ext cx="301925" cy="1811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/>
            <p:nvPr/>
          </p:nvSpPr>
          <p:spPr>
            <a:xfrm>
              <a:off x="6032736" y="2415393"/>
              <a:ext cx="301925" cy="1811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659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UNIVERSITY &amp; ORACLE,</a:t>
            </a:r>
            <a:br>
              <a:rPr lang="en-US" dirty="0" smtClean="0"/>
            </a:br>
            <a:r>
              <a:rPr lang="en-US" dirty="0" err="1" smtClean="0"/>
              <a:t>Peoplesoft</a:t>
            </a:r>
            <a:r>
              <a:rPr lang="en-US" dirty="0" smtClean="0"/>
              <a:t> CS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787660"/>
            <a:ext cx="2683764" cy="207034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Production:</a:t>
            </a:r>
          </a:p>
          <a:p>
            <a:r>
              <a:rPr lang="en-US" dirty="0" smtClean="0"/>
              <a:t>-Student Records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Aacademic</a:t>
            </a:r>
            <a:r>
              <a:rPr lang="en-US" dirty="0" smtClean="0"/>
              <a:t> Advisement</a:t>
            </a:r>
          </a:p>
          <a:p>
            <a:r>
              <a:rPr lang="en-US" dirty="0" smtClean="0"/>
              <a:t>-…</a:t>
            </a:r>
          </a:p>
          <a:p>
            <a:endParaRPr lang="en-US" dirty="0"/>
          </a:p>
          <a:p>
            <a:r>
              <a:rPr lang="en-US" u="sng" dirty="0" smtClean="0"/>
              <a:t>“Proof of Concept”:</a:t>
            </a:r>
          </a:p>
          <a:p>
            <a:r>
              <a:rPr lang="en-US" dirty="0" smtClean="0"/>
              <a:t>- PEAM, Program enrolment &amp; Activity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6154" y="0"/>
            <a:ext cx="9210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6003985" y="2251493"/>
            <a:ext cx="276045" cy="181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6003985" y="4146429"/>
            <a:ext cx="276045" cy="181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6003985" y="5750942"/>
            <a:ext cx="276045" cy="1811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0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4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8548777" y="4071668"/>
            <a:ext cx="293298" cy="1984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6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936"/>
            <a:ext cx="9035853" cy="68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8358996" y="3303917"/>
            <a:ext cx="569344" cy="27604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3648974" y="215660"/>
            <a:ext cx="1725283" cy="560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9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23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676181" y="1889185"/>
            <a:ext cx="715993" cy="241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5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33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633049" y="1785668"/>
            <a:ext cx="448574" cy="422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1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35" y="0"/>
            <a:ext cx="9207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624423" y="5227608"/>
            <a:ext cx="465826" cy="189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3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0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6858000" y="2234243"/>
            <a:ext cx="370936" cy="353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7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455"/>
          <a:stretch>
            <a:fillRect/>
          </a:stretch>
        </p:blipFill>
        <p:spPr>
          <a:xfrm>
            <a:off x="2286" y="228600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“approval required”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SITUATION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Academic Advisement + </a:t>
            </a:r>
            <a:r>
              <a:rPr lang="en-US" dirty="0" err="1" smtClean="0"/>
              <a:t>SaNS</a:t>
            </a:r>
            <a:r>
              <a:rPr lang="en-US" dirty="0" smtClean="0"/>
              <a:t> “petitions” module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LIMITATIONS OF CURRENT SITUATION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Fit with exam committee policies    - Usability</a:t>
            </a:r>
            <a:br>
              <a:rPr lang="en-US" dirty="0" smtClean="0"/>
            </a:br>
            <a:r>
              <a:rPr lang="en-US" dirty="0" smtClean="0"/>
              <a:t>- Some good points of the </a:t>
            </a:r>
            <a:r>
              <a:rPr lang="en-US" dirty="0" err="1" smtClean="0"/>
              <a:t>SaNS</a:t>
            </a:r>
            <a:r>
              <a:rPr lang="en-US" dirty="0" smtClean="0"/>
              <a:t> “petition” module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POSSIBILITIES OF PROGRAM ENROLMENT </a:t>
            </a:r>
            <a:r>
              <a:rPr lang="en-US" sz="1400" dirty="0" smtClean="0"/>
              <a:t>(short)</a:t>
            </a:r>
            <a:br>
              <a:rPr lang="en-US" sz="1400" dirty="0" smtClean="0"/>
            </a:br>
            <a:r>
              <a:rPr lang="en-US" dirty="0"/>
              <a:t>- APT has draft status until approved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 smtClean="0"/>
              <a:t>- </a:t>
            </a:r>
            <a:r>
              <a:rPr lang="en-US" dirty="0"/>
              <a:t>Part of </a:t>
            </a:r>
            <a:r>
              <a:rPr lang="en-US" dirty="0" err="1"/>
              <a:t>UvA</a:t>
            </a:r>
            <a:r>
              <a:rPr lang="en-US" dirty="0"/>
              <a:t> PE </a:t>
            </a:r>
            <a:r>
              <a:rPr lang="en-US" dirty="0" smtClean="0"/>
              <a:t>“Proof of concept”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“STUDYPLAN” LAYER ON TOP OF 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Departmental pilot      - To validate requirements</a:t>
            </a:r>
            <a:br>
              <a:rPr lang="en-US" dirty="0" smtClean="0"/>
            </a:br>
            <a:r>
              <a:rPr lang="en-US" dirty="0" smtClean="0"/>
              <a:t>- One </a:t>
            </a:r>
            <a:r>
              <a:rPr lang="en-US" dirty="0" err="1" smtClean="0"/>
              <a:t>programme</a:t>
            </a:r>
            <a:r>
              <a:rPr lang="en-US" dirty="0"/>
              <a:t>:</a:t>
            </a:r>
            <a:r>
              <a:rPr lang="en-US" dirty="0" smtClean="0"/>
              <a:t> bio-medical sciences </a:t>
            </a:r>
            <a:r>
              <a:rPr lang="en-US" sz="1400" dirty="0" smtClean="0"/>
              <a:t>(±150 students graduating)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 smtClean="0"/>
              <a:t>- Pilot period: Dec. 2015 – Aug.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situation:</a:t>
            </a:r>
            <a:br>
              <a:rPr lang="en-US" dirty="0" smtClean="0"/>
            </a:br>
            <a:r>
              <a:rPr lang="en-US" dirty="0" smtClean="0"/>
              <a:t>- Academic Advisement + </a:t>
            </a:r>
            <a:r>
              <a:rPr lang="en-US" dirty="0" err="1" smtClean="0"/>
              <a:t>SaNS</a:t>
            </a:r>
            <a:r>
              <a:rPr lang="en-US" dirty="0" smtClean="0"/>
              <a:t> “petitions” module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Limitations experienced:</a:t>
            </a:r>
            <a:br>
              <a:rPr lang="en-US" dirty="0" smtClean="0"/>
            </a:br>
            <a:r>
              <a:rPr lang="en-US" dirty="0" smtClean="0"/>
              <a:t>- no attachments to petitions</a:t>
            </a:r>
            <a:br>
              <a:rPr lang="en-US" dirty="0" smtClean="0"/>
            </a:br>
            <a:r>
              <a:rPr lang="en-US" dirty="0" smtClean="0"/>
              <a:t>- petition types not self explanatory</a:t>
            </a:r>
            <a:br>
              <a:rPr lang="en-US" dirty="0" smtClean="0"/>
            </a:br>
            <a:r>
              <a:rPr lang="en-US" dirty="0" smtClean="0"/>
              <a:t>- no workflow for checking </a:t>
            </a:r>
            <a:r>
              <a:rPr lang="en-US" dirty="0" err="1" smtClean="0"/>
              <a:t>studyplan</a:t>
            </a:r>
            <a:r>
              <a:rPr lang="en-US" dirty="0" smtClean="0"/>
              <a:t> as a whole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exam committee allows some petition-types only as part of final checkup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Two try-outs in parallel:</a:t>
            </a:r>
            <a:br>
              <a:rPr lang="en-US" dirty="0" smtClean="0"/>
            </a:br>
            <a:r>
              <a:rPr lang="en-US" dirty="0" smtClean="0"/>
              <a:t>- PEAM try-out (</a:t>
            </a:r>
            <a:r>
              <a:rPr lang="en-US" dirty="0" err="1" smtClean="0"/>
              <a:t>SaNS</a:t>
            </a:r>
            <a:r>
              <a:rPr lang="en-US" dirty="0" smtClean="0"/>
              <a:t> project)</a:t>
            </a:r>
            <a:br>
              <a:rPr lang="en-US" dirty="0" smtClean="0"/>
            </a:br>
            <a:r>
              <a:rPr lang="en-US" dirty="0" smtClean="0"/>
              <a:t>As a part of it: Try out </a:t>
            </a:r>
            <a:r>
              <a:rPr lang="en-US" dirty="0" err="1" smtClean="0"/>
              <a:t>servicerequests</a:t>
            </a:r>
            <a:r>
              <a:rPr lang="en-US" dirty="0" smtClean="0"/>
              <a:t> + rules + CAF</a:t>
            </a:r>
            <a:br>
              <a:rPr lang="en-US" dirty="0" smtClean="0"/>
            </a:br>
            <a:r>
              <a:rPr lang="en-US" dirty="0" smtClean="0"/>
              <a:t>- Home-built “</a:t>
            </a:r>
            <a:r>
              <a:rPr lang="en-US" dirty="0" err="1" smtClean="0"/>
              <a:t>Studyplan</a:t>
            </a:r>
            <a:r>
              <a:rPr lang="en-US" dirty="0" smtClean="0"/>
              <a:t>” layer on top of SIS</a:t>
            </a:r>
          </a:p>
        </p:txBody>
      </p:sp>
    </p:spTree>
    <p:extLst>
      <p:ext uri="{BB962C8B-B14F-4D97-AF65-F5344CB8AC3E}">
        <p14:creationId xmlns:p14="http://schemas.microsoft.com/office/powerpoint/2010/main" val="21378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Wolter Kaper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8096" y="4869349"/>
            <a:ext cx="744893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</a:t>
            </a:r>
            <a:r>
              <a:rPr lang="en-US" sz="3200" dirty="0" smtClean="0">
                <a:solidFill>
                  <a:schemeClr val="tx1"/>
                </a:solidFill>
              </a:rPr>
              <a:t>will be </a:t>
            </a:r>
            <a:r>
              <a:rPr lang="en-US" sz="3200" dirty="0">
                <a:solidFill>
                  <a:schemeClr val="tx1"/>
                </a:solidFill>
              </a:rPr>
              <a:t>available for download from the Conference Site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SIS helpdesk</a:t>
            </a:r>
          </a:p>
          <a:p>
            <a:r>
              <a:rPr lang="en-US" dirty="0" smtClean="0"/>
              <a:t>Science department</a:t>
            </a:r>
          </a:p>
          <a:p>
            <a:r>
              <a:rPr lang="en-US" dirty="0" smtClean="0"/>
              <a:t>University of Amsterdam</a:t>
            </a:r>
          </a:p>
          <a:p>
            <a:r>
              <a:rPr lang="en-US" dirty="0" smtClean="0"/>
              <a:t>w.h.kaper@uva.nl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smtClean="0"/>
              <a:t>Academic Advisement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SaNS</a:t>
            </a:r>
            <a:r>
              <a:rPr lang="en-US" dirty="0" smtClean="0"/>
              <a:t> “Petitions</a:t>
            </a:r>
            <a:r>
              <a:rPr lang="en-US" dirty="0"/>
              <a:t>” module</a:t>
            </a:r>
            <a:endParaRPr lang="en-US" dirty="0" smtClean="0"/>
          </a:p>
        </p:txBody>
      </p:sp>
      <p:pic>
        <p:nvPicPr>
          <p:cNvPr id="4" name="Tijdelijke aanduiding voor 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455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Academic Advisement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Personalize degree requirements: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“</a:t>
            </a:r>
            <a:r>
              <a:rPr lang="nl-NL" dirty="0" err="1"/>
              <a:t>Authorize</a:t>
            </a:r>
            <a:r>
              <a:rPr lang="nl-NL" dirty="0"/>
              <a:t> Student </a:t>
            </a:r>
            <a:r>
              <a:rPr lang="nl-NL" dirty="0" err="1"/>
              <a:t>Exceptions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- “Course Substitutions”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SaNS</a:t>
            </a:r>
            <a:r>
              <a:rPr lang="en-US" dirty="0" smtClean="0"/>
              <a:t> “Petitions” module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 Students can request changes in their study plan </a:t>
            </a:r>
            <a:br>
              <a:rPr lang="en-US" dirty="0"/>
            </a:br>
            <a:r>
              <a:rPr lang="en-US" dirty="0"/>
              <a:t>(=Advisement Rept</a:t>
            </a:r>
            <a:r>
              <a:rPr lang="en-US" dirty="0" smtClean="0"/>
              <a:t>.)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Requests routed to exam </a:t>
            </a:r>
            <a:r>
              <a:rPr lang="en-US" dirty="0" smtClean="0"/>
              <a:t>committee for approval</a:t>
            </a:r>
            <a:br>
              <a:rPr lang="en-US" dirty="0" smtClean="0"/>
            </a:br>
            <a:r>
              <a:rPr lang="en-US" dirty="0" smtClean="0"/>
              <a:t>- On approval, changes are effected in study plan automatically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LIMITATIONS </a:t>
            </a:r>
            <a:r>
              <a:rPr lang="en-US" dirty="0"/>
              <a:t>OF CURRENT SITUATION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Fit </a:t>
            </a:r>
            <a:r>
              <a:rPr lang="en-US" dirty="0"/>
              <a:t>with exam committee </a:t>
            </a:r>
            <a:r>
              <a:rPr lang="en-US" dirty="0" smtClean="0"/>
              <a:t>policies</a:t>
            </a:r>
          </a:p>
          <a:p>
            <a:r>
              <a:rPr lang="en-US" dirty="0" smtClean="0"/>
              <a:t>- Usability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Some good points of the </a:t>
            </a:r>
            <a:r>
              <a:rPr lang="en-US" dirty="0" err="1"/>
              <a:t>SaNS</a:t>
            </a:r>
            <a:r>
              <a:rPr lang="en-US" dirty="0"/>
              <a:t> “petition” module</a:t>
            </a:r>
            <a:endParaRPr lang="en-US" dirty="0" smtClean="0"/>
          </a:p>
        </p:txBody>
      </p:sp>
      <p:pic>
        <p:nvPicPr>
          <p:cNvPr id="4" name="Tijdelijke aanduiding voor 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455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1:</a:t>
            </a:r>
            <a:br>
              <a:rPr lang="en-US" dirty="0" smtClean="0"/>
            </a:br>
            <a:r>
              <a:rPr lang="en-US" dirty="0" smtClean="0"/>
              <a:t>Fit with exam committee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Policy: Check of study plan as a whole 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Policy: Some types of </a:t>
            </a:r>
            <a:r>
              <a:rPr lang="en-US" dirty="0" err="1" smtClean="0"/>
              <a:t>customisations</a:t>
            </a:r>
            <a:r>
              <a:rPr lang="en-US" dirty="0" smtClean="0"/>
              <a:t> may be requested BEFORE </a:t>
            </a:r>
            <a:r>
              <a:rPr lang="en-US" dirty="0" err="1" smtClean="0"/>
              <a:t>programme</a:t>
            </a:r>
            <a:r>
              <a:rPr lang="en-US" dirty="0" smtClean="0"/>
              <a:t>-as-a-whole is checked:</a:t>
            </a:r>
            <a:br>
              <a:rPr lang="en-US" dirty="0" smtClean="0"/>
            </a:br>
            <a:r>
              <a:rPr lang="en-US" dirty="0" smtClean="0"/>
              <a:t>- Exemptions</a:t>
            </a:r>
            <a:br>
              <a:rPr lang="en-US" dirty="0" smtClean="0"/>
            </a:br>
            <a:r>
              <a:rPr lang="en-US" dirty="0" smtClean="0"/>
              <a:t>- External Education (at another institution)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Policy: Some types of </a:t>
            </a:r>
            <a:r>
              <a:rPr lang="en-US" dirty="0" err="1" smtClean="0"/>
              <a:t>customisations</a:t>
            </a:r>
            <a:r>
              <a:rPr lang="en-US" dirty="0"/>
              <a:t> </a:t>
            </a:r>
            <a:r>
              <a:rPr lang="en-US" dirty="0" smtClean="0"/>
              <a:t>may only be requested AS PART OF the final checkup of the study plan !</a:t>
            </a:r>
            <a:br>
              <a:rPr lang="en-US" dirty="0" smtClean="0"/>
            </a:br>
            <a:r>
              <a:rPr lang="en-US" dirty="0" smtClean="0"/>
              <a:t>- Free choice courses approval</a:t>
            </a:r>
            <a:br>
              <a:rPr lang="en-US" dirty="0" smtClean="0"/>
            </a:br>
            <a:r>
              <a:rPr lang="en-US" dirty="0" smtClean="0"/>
              <a:t>- Adapt detailed EC requirements</a:t>
            </a:r>
            <a:br>
              <a:rPr lang="en-US" dirty="0" smtClean="0"/>
            </a:br>
            <a:r>
              <a:rPr lang="en-US" sz="1400" dirty="0" smtClean="0"/>
              <a:t>(e.g. 59 EC instead of 60 EC required courses, and to make up for that: 61 EC free choice courses instead of 60 EC)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Policy: Various requests need attachment documents</a:t>
            </a:r>
            <a:br>
              <a:rPr lang="en-US" dirty="0" smtClean="0"/>
            </a:br>
            <a:r>
              <a:rPr lang="en-US" dirty="0" smtClean="0"/>
              <a:t>- Exemptions</a:t>
            </a:r>
            <a:br>
              <a:rPr lang="en-US" dirty="0" smtClean="0"/>
            </a:br>
            <a:r>
              <a:rPr lang="en-US" dirty="0" smtClean="0"/>
              <a:t>- External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640</TotalTime>
  <Words>300</Words>
  <Application>Microsoft Office PowerPoint</Application>
  <PresentationFormat>Diavoorstelling (4:3)</PresentationFormat>
  <Paragraphs>89</Paragraphs>
  <Slides>52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7" baseType="lpstr">
      <vt:lpstr>Tw Cen MT</vt:lpstr>
      <vt:lpstr>Tw Cen MT Condensed</vt:lpstr>
      <vt:lpstr>Wingdings</vt:lpstr>
      <vt:lpstr>Wingdings 3</vt:lpstr>
      <vt:lpstr>Integral</vt:lpstr>
      <vt:lpstr>Implementing "approval required" in, or outside of, Program Enrolment</vt:lpstr>
      <vt:lpstr>presenter</vt:lpstr>
      <vt:lpstr>Science department University of Amsterdam</vt:lpstr>
      <vt:lpstr>OUR UNIVERSITY &amp; ORACLE, Peoplesoft CS</vt:lpstr>
      <vt:lpstr>“approval required” - Overview</vt:lpstr>
      <vt:lpstr>CURRENT SITUATION</vt:lpstr>
      <vt:lpstr>CURRENT SITUATION</vt:lpstr>
      <vt:lpstr>LIMITATIONS OF CURRENT SITUATION</vt:lpstr>
      <vt:lpstr>LIMITATIONS 1: Fit with exam committee policies</vt:lpstr>
      <vt:lpstr>LIMITATIONS 2:  USABILITY SaNS “Petition” module</vt:lpstr>
      <vt:lpstr>LIMITATIONS: UvA summary</vt:lpstr>
      <vt:lpstr>POSSIBILITIES OF  PROGRAM ENROLMENT (short)</vt:lpstr>
      <vt:lpstr>PowerPoint-presentatie</vt:lpstr>
      <vt:lpstr>POSSIBILITIES OF PROGRAM ENROLMENT</vt:lpstr>
      <vt:lpstr>Service requests + Rules + CAF ?</vt:lpstr>
      <vt:lpstr>“STUDYPLAN” LAYER  ON TOP OF 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Exam committee</vt:lpstr>
      <vt:lpstr>PowerPoint-presentatie</vt:lpstr>
      <vt:lpstr>PowerPoint-presentatie</vt:lpstr>
      <vt:lpstr>PowerPoint-presentatie</vt:lpstr>
      <vt:lpstr>PowerPoint-presentatie</vt:lpstr>
      <vt:lpstr>student</vt:lpstr>
      <vt:lpstr>PowerPoint-presentatie</vt:lpstr>
      <vt:lpstr>PowerPoint-presentatie</vt:lpstr>
      <vt:lpstr>OTHER STUDENT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Exam committee</vt:lpstr>
      <vt:lpstr>PowerPoint-presentatie</vt:lpstr>
      <vt:lpstr>SUMMARY</vt:lpstr>
      <vt:lpstr>Summary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Wolter Kaper</cp:lastModifiedBy>
  <cp:revision>81</cp:revision>
  <dcterms:created xsi:type="dcterms:W3CDTF">2015-09-02T14:36:24Z</dcterms:created>
  <dcterms:modified xsi:type="dcterms:W3CDTF">2015-11-18T18:55:32Z</dcterms:modified>
</cp:coreProperties>
</file>