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 id="2147483797" r:id="rId2"/>
    <p:sldMasterId id="2147483821" r:id="rId3"/>
    <p:sldMasterId id="2147483833" r:id="rId4"/>
    <p:sldMasterId id="2147483845" r:id="rId5"/>
    <p:sldMasterId id="2147483857" r:id="rId6"/>
    <p:sldMasterId id="2147483869" r:id="rId7"/>
    <p:sldMasterId id="2147483881" r:id="rId8"/>
    <p:sldMasterId id="2147483893" r:id="rId9"/>
  </p:sldMasterIdLst>
  <p:notesMasterIdLst>
    <p:notesMasterId r:id="rId41"/>
  </p:notesMasterIdLst>
  <p:sldIdLst>
    <p:sldId id="259" r:id="rId10"/>
    <p:sldId id="261" r:id="rId11"/>
    <p:sldId id="286" r:id="rId12"/>
    <p:sldId id="287" r:id="rId13"/>
    <p:sldId id="288" r:id="rId14"/>
    <p:sldId id="289" r:id="rId15"/>
    <p:sldId id="302" r:id="rId16"/>
    <p:sldId id="291" r:id="rId17"/>
    <p:sldId id="266" r:id="rId18"/>
    <p:sldId id="294" r:id="rId19"/>
    <p:sldId id="303" r:id="rId20"/>
    <p:sldId id="304" r:id="rId21"/>
    <p:sldId id="315" r:id="rId22"/>
    <p:sldId id="312" r:id="rId23"/>
    <p:sldId id="317" r:id="rId24"/>
    <p:sldId id="322" r:id="rId25"/>
    <p:sldId id="323" r:id="rId26"/>
    <p:sldId id="321" r:id="rId27"/>
    <p:sldId id="324" r:id="rId28"/>
    <p:sldId id="325" r:id="rId29"/>
    <p:sldId id="326" r:id="rId30"/>
    <p:sldId id="292" r:id="rId31"/>
    <p:sldId id="296" r:id="rId32"/>
    <p:sldId id="297" r:id="rId33"/>
    <p:sldId id="298" r:id="rId34"/>
    <p:sldId id="299" r:id="rId35"/>
    <p:sldId id="300" r:id="rId36"/>
    <p:sldId id="301" r:id="rId37"/>
    <p:sldId id="293" r:id="rId38"/>
    <p:sldId id="281" r:id="rId39"/>
    <p:sldId id="282" r:id="rId40"/>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7" autoAdjust="0"/>
    <p:restoredTop sz="94660"/>
  </p:normalViewPr>
  <p:slideViewPr>
    <p:cSldViewPr snapToGrid="0">
      <p:cViewPr varScale="1">
        <p:scale>
          <a:sx n="97" d="100"/>
          <a:sy n="97" d="100"/>
        </p:scale>
        <p:origin x="834"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407F7816-2A27-4A2E-B262-0C89886884DB}" type="datetimeFigureOut">
              <a:rPr lang="en-US" smtClean="0"/>
              <a:t>11/13/2017</a:t>
            </a:fld>
            <a:endParaRPr lang="en-US"/>
          </a:p>
        </p:txBody>
      </p:sp>
      <p:sp>
        <p:nvSpPr>
          <p:cNvPr id="4" name="Slide Image Placehold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D741181-854E-4982-AE1F-4433C05B9F07}" type="slidenum">
              <a:rPr lang="en-US" smtClean="0"/>
              <a:t>‹#›</a:t>
            </a:fld>
            <a:endParaRPr lang="en-US"/>
          </a:p>
        </p:txBody>
      </p:sp>
    </p:spTree>
    <p:extLst>
      <p:ext uri="{BB962C8B-B14F-4D97-AF65-F5344CB8AC3E}">
        <p14:creationId xmlns:p14="http://schemas.microsoft.com/office/powerpoint/2010/main" val="3694741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9028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8355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09758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8795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r>
              <a:rPr lang="en-GB"/>
              <a:t>ID: 3508970</a:t>
            </a:r>
          </a:p>
        </p:txBody>
      </p:sp>
    </p:spTree>
    <p:extLst>
      <p:ext uri="{BB962C8B-B14F-4D97-AF65-F5344CB8AC3E}">
        <p14:creationId xmlns:p14="http://schemas.microsoft.com/office/powerpoint/2010/main" val="3473048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r>
              <a:rPr lang="en-GB"/>
              <a:t>ID: 3508970</a:t>
            </a:r>
          </a:p>
        </p:txBody>
      </p:sp>
    </p:spTree>
    <p:extLst>
      <p:ext uri="{BB962C8B-B14F-4D97-AF65-F5344CB8AC3E}">
        <p14:creationId xmlns:p14="http://schemas.microsoft.com/office/powerpoint/2010/main" val="377990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r>
              <a:rPr lang="en-GB"/>
              <a:t>Eg ID 4043397</a:t>
            </a:r>
          </a:p>
        </p:txBody>
      </p:sp>
    </p:spTree>
    <p:extLst>
      <p:ext uri="{BB962C8B-B14F-4D97-AF65-F5344CB8AC3E}">
        <p14:creationId xmlns:p14="http://schemas.microsoft.com/office/powerpoint/2010/main" val="3716528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930275" y="739775"/>
            <a:ext cx="4937125" cy="37036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79768" y="4689515"/>
            <a:ext cx="5438140" cy="4442698"/>
          </a:xfrm>
          <a:prstGeom prst="rect">
            <a:avLst/>
          </a:prstGeom>
        </p:spPr>
        <p:txBody>
          <a:bodyPr wrap="square" lIns="91425" tIns="91425" rIns="91425" bIns="91425" anchor="t" anchorCtr="0">
            <a:noAutofit/>
          </a:bodyPr>
          <a:lstStyle/>
          <a:p>
            <a:pPr lvl="0" rtl="0">
              <a:spcBef>
                <a:spcPts val="0"/>
              </a:spcBef>
              <a:buNone/>
            </a:pPr>
            <a:r>
              <a:rPr lang="en-GB"/>
              <a:t>ID: 3508970</a:t>
            </a:r>
          </a:p>
        </p:txBody>
      </p:sp>
    </p:spTree>
    <p:extLst>
      <p:ext uri="{BB962C8B-B14F-4D97-AF65-F5344CB8AC3E}">
        <p14:creationId xmlns:p14="http://schemas.microsoft.com/office/powerpoint/2010/main" val="298585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4" Type="http://schemas.openxmlformats.org/officeDocument/2006/relationships/image" Target="../media/image6.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4" Type="http://schemas.openxmlformats.org/officeDocument/2006/relationships/image" Target="../media/image6.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4" Type="http://schemas.openxmlformats.org/officeDocument/2006/relationships/image" Target="../media/image6.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6.xml"/><Relationship Id="rId4" Type="http://schemas.openxmlformats.org/officeDocument/2006/relationships/image" Target="../media/image6.jp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7.xml"/><Relationship Id="rId4" Type="http://schemas.openxmlformats.org/officeDocument/2006/relationships/image" Target="../media/image6.jp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8.xml"/><Relationship Id="rId4" Type="http://schemas.openxmlformats.org/officeDocument/2006/relationships/image" Target="../media/image6.jp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9.xml"/><Relationship Id="rId4" Type="http://schemas.openxmlformats.org/officeDocument/2006/relationships/image" Target="../media/image6.jp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C1E47C00-CA5A-449B-AFF4-39933D5FEF0A}" type="datetime1">
              <a:rPr lang="en-US" smtClean="0"/>
              <a:t>11/13/2017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57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94E02-59BF-4712-925D-106C31C35635}" type="datetime1">
              <a:rPr lang="en-US" smtClean="0"/>
              <a:t>11/13/2017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03129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2EE40F-480B-46E3-8D74-8CF23500BABC}" type="datetime1">
              <a:rPr lang="en-US" smtClean="0"/>
              <a:t>11/13/2017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112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918728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964424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586064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725530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538671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263296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961690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198543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8D0DF7-F23B-422D-BE45-5AD6C72C438A}" type="datetime1">
              <a:rPr lang="en-US" smtClean="0"/>
              <a:t>11/13/2017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651625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427627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25705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1817577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332823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72569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381254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006582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49166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261539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014434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0EDBF1-7AE2-44CD-A01B-C203EC0D1B2F}" type="datetime1">
              <a:rPr lang="en-US" smtClean="0"/>
              <a:t>11/13/2017</a:t>
            </a:fld>
            <a:endParaRPr lang="en-US"/>
          </a:p>
        </p:txBody>
      </p:sp>
      <p:sp>
        <p:nvSpPr>
          <p:cNvPr id="5" name="Footer Placeholder 4"/>
          <p:cNvSpPr>
            <a:spLocks noGrp="1"/>
          </p:cNvSpPr>
          <p:nvPr>
            <p:ph type="ftr" sz="quarter" idx="11"/>
          </p:nvPr>
        </p:nvSpPr>
        <p:spPr/>
        <p:txBody>
          <a:bodyPr/>
          <a:lstStyle/>
          <a:p>
            <a:r>
              <a:rPr lang="en-US"/>
              <a:t>ADU 9-11 November 2016</a:t>
            </a:r>
          </a:p>
        </p:txBody>
      </p:sp>
      <p:sp>
        <p:nvSpPr>
          <p:cNvPr id="6" name="Slide Number Placeholder 5"/>
          <p:cNvSpPr>
            <a:spLocks noGrp="1"/>
          </p:cNvSpPr>
          <p:nvPr>
            <p:ph type="sldNum" sz="quarter" idx="12"/>
          </p:nvPr>
        </p:nvSpPr>
        <p:spPr/>
        <p:txBody>
          <a:bodyPr/>
          <a:lstStyle/>
          <a:p>
            <a:fld id="{3A636B23-8F6D-4947-88AC-038BF7B2E127}"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444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162798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08941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425358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1131390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292825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773832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465455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295753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875094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92804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665C9A-16B1-4E48-9482-2AADE8846F12}" type="datetime1">
              <a:rPr lang="en-US" smtClean="0"/>
              <a:t>11/13/2017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3099970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61431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876095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9892641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43167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1054418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297752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0280493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8425444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38715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7405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0BA655-8F02-44A4-B0D6-FD0CAC24D64C}" type="datetime1">
              <a:rPr lang="en-US" smtClean="0"/>
              <a:t>11/13/2017</a:t>
            </a:fld>
            <a:endParaRPr lang="en-US"/>
          </a:p>
        </p:txBody>
      </p:sp>
      <p:sp>
        <p:nvSpPr>
          <p:cNvPr id="8" name="Footer Placeholder 7"/>
          <p:cNvSpPr>
            <a:spLocks noGrp="1"/>
          </p:cNvSpPr>
          <p:nvPr>
            <p:ph type="ftr" sz="quarter" idx="11"/>
          </p:nvPr>
        </p:nvSpPr>
        <p:spPr/>
        <p:txBody>
          <a:bodyPr/>
          <a:lstStyle/>
          <a:p>
            <a:r>
              <a:rPr lang="en-US"/>
              <a:t>ADU 9-11 November 2016</a:t>
            </a:r>
          </a:p>
        </p:txBody>
      </p:sp>
      <p:sp>
        <p:nvSpPr>
          <p:cNvPr id="9" name="Slide Number Placeholder 8"/>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22833311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158591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916103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3685740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64286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832834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2950951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750125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172242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529092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5204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6C3C23-B749-4D10-B7E9-3E52E6751D49}" type="datetime1">
              <a:rPr lang="en-US" smtClean="0"/>
              <a:t>11/13/2017</a:t>
            </a:fld>
            <a:endParaRPr lang="en-US"/>
          </a:p>
        </p:txBody>
      </p:sp>
      <p:sp>
        <p:nvSpPr>
          <p:cNvPr id="4" name="Footer Placeholder 3"/>
          <p:cNvSpPr>
            <a:spLocks noGrp="1"/>
          </p:cNvSpPr>
          <p:nvPr>
            <p:ph type="ftr" sz="quarter" idx="11"/>
          </p:nvPr>
        </p:nvSpPr>
        <p:spPr/>
        <p:txBody>
          <a:bodyPr/>
          <a:lstStyle/>
          <a:p>
            <a:r>
              <a:rPr lang="en-US"/>
              <a:t>ADU 9-11 November 2016</a:t>
            </a:r>
          </a:p>
        </p:txBody>
      </p:sp>
      <p:sp>
        <p:nvSpPr>
          <p:cNvPr id="5" name="Slide Number Placeholder 4"/>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444658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055239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6608228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311507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855694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306703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6529666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3719595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8356252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6009012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15423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73403F-A48F-4724-BC19-8B3D1679F96D}" type="datetime1">
              <a:rPr lang="en-US" smtClean="0"/>
              <a:t>11/13/2017</a:t>
            </a:fld>
            <a:endParaRPr lang="en-US"/>
          </a:p>
        </p:txBody>
      </p:sp>
      <p:sp>
        <p:nvSpPr>
          <p:cNvPr id="3" name="Footer Placeholder 2"/>
          <p:cNvSpPr>
            <a:spLocks noGrp="1"/>
          </p:cNvSpPr>
          <p:nvPr>
            <p:ph type="ftr" sz="quarter" idx="11"/>
          </p:nvPr>
        </p:nvSpPr>
        <p:spPr/>
        <p:txBody>
          <a:bodyPr/>
          <a:lstStyle/>
          <a:p>
            <a:r>
              <a:rPr lang="en-US"/>
              <a:t>ADU 9-11 November 2016</a:t>
            </a:r>
          </a:p>
        </p:txBody>
      </p:sp>
      <p:sp>
        <p:nvSpPr>
          <p:cNvPr id="4" name="Slide Number Placeholder 3"/>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37796313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0479113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2214510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6204922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4971955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1964304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0654887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8442015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38961112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398049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54661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225534-9ED6-4C67-92B2-9BC614BB5165}" type="datetime1">
              <a:rPr lang="en-US" smtClean="0"/>
              <a:t>11/13/2017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spTree>
    <p:extLst>
      <p:ext uri="{BB962C8B-B14F-4D97-AF65-F5344CB8AC3E}">
        <p14:creationId xmlns:p14="http://schemas.microsoft.com/office/powerpoint/2010/main" val="17241413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6859834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6722703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0756945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63505299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6528325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80494536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806849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5379854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alphaModFix/>
          </a:blip>
          <a:stretch>
            <a:fillRect/>
          </a:stretch>
        </a:blipFill>
        <a:effectLst/>
      </p:bgPr>
    </p:bg>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682625" y="1557337"/>
            <a:ext cx="6553200" cy="12956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chemeClr val="lt1"/>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1" name="Shape 61"/>
          <p:cNvSpPr txBox="1">
            <a:spLocks noGrp="1"/>
          </p:cNvSpPr>
          <p:nvPr>
            <p:ph type="subTitle" idx="1"/>
          </p:nvPr>
        </p:nvSpPr>
        <p:spPr>
          <a:xfrm>
            <a:off x="682625" y="3357563"/>
            <a:ext cx="5859600" cy="503200"/>
          </a:xfrm>
          <a:prstGeom prst="rect">
            <a:avLst/>
          </a:prstGeom>
          <a:noFill/>
          <a:ln>
            <a:noFill/>
          </a:ln>
        </p:spPr>
        <p:txBody>
          <a:bodyPr wrap="square" lIns="91425" tIns="91425" rIns="91425" bIns="91425" anchor="t" anchorCtr="0"/>
          <a:lstStyle>
            <a:lvl1pPr marL="0" marR="0" lvl="0" indent="0" algn="l" rtl="0">
              <a:spcBef>
                <a:spcPts val="1100"/>
              </a:spcBef>
              <a:spcAft>
                <a:spcPts val="0"/>
              </a:spcAft>
              <a:buClr>
                <a:srgbClr val="887E6E"/>
              </a:buClr>
              <a:buFont typeface="Arial"/>
              <a:buNone/>
              <a:defRPr sz="2200" b="0" i="0" u="none" strike="noStrike" cap="none">
                <a:solidFill>
                  <a:schemeClr val="lt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62" name="Shape 62" descr="RMIT University Logo" title="RMIT University"/>
          <p:cNvPicPr preferRelativeResize="0"/>
          <p:nvPr/>
        </p:nvPicPr>
        <p:blipFill rotWithShape="1">
          <a:blip r:embed="rId3">
            <a:alphaModFix/>
          </a:blip>
          <a:srcRect/>
          <a:stretch/>
        </p:blipFill>
        <p:spPr>
          <a:xfrm>
            <a:off x="7340600" y="5168900"/>
            <a:ext cx="1711500" cy="1623600"/>
          </a:xfrm>
          <a:prstGeom prst="rect">
            <a:avLst/>
          </a:prstGeom>
          <a:noFill/>
          <a:ln>
            <a:noFill/>
          </a:ln>
        </p:spPr>
      </p:pic>
      <p:pic>
        <p:nvPicPr>
          <p:cNvPr id="63" name="Shape 63" descr="www.rmit.ed.au" title="RMIT Website"/>
          <p:cNvPicPr preferRelativeResize="0"/>
          <p:nvPr/>
        </p:nvPicPr>
        <p:blipFill rotWithShape="1">
          <a:blip r:embed="rId4">
            <a:alphaModFix/>
          </a:blip>
          <a:srcRect/>
          <a:stretch/>
        </p:blipFill>
        <p:spPr>
          <a:xfrm>
            <a:off x="762001" y="6375400"/>
            <a:ext cx="1177800" cy="274800"/>
          </a:xfrm>
          <a:prstGeom prst="rect">
            <a:avLst/>
          </a:prstGeom>
          <a:noFill/>
          <a:ln>
            <a:noFill/>
          </a:ln>
        </p:spPr>
      </p:pic>
    </p:spTree>
    <p:extLst>
      <p:ext uri="{BB962C8B-B14F-4D97-AF65-F5344CB8AC3E}">
        <p14:creationId xmlns:p14="http://schemas.microsoft.com/office/powerpoint/2010/main" val="42519995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66" name="Shape 66"/>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8" name="Shape 68"/>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69" name="Shape 69"/>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44145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9A2BA87-0AFF-42EC-BF4E-75ED77AB7B30}" type="datetime1">
              <a:rPr lang="en-US" smtClean="0"/>
              <a:t>11/13/2017</a:t>
            </a:fld>
            <a:endParaRPr lang="en-US"/>
          </a:p>
        </p:txBody>
      </p:sp>
      <p:sp>
        <p:nvSpPr>
          <p:cNvPr id="6" name="Footer Placeholder 5"/>
          <p:cNvSpPr>
            <a:spLocks noGrp="1"/>
          </p:cNvSpPr>
          <p:nvPr>
            <p:ph type="ftr" sz="quarter" idx="11"/>
          </p:nvPr>
        </p:nvSpPr>
        <p:spPr/>
        <p:txBody>
          <a:bodyPr/>
          <a:lstStyle/>
          <a:p>
            <a:r>
              <a:rPr lang="en-US"/>
              <a:t>ADU 9-11 November 2016</a:t>
            </a:r>
          </a:p>
        </p:txBody>
      </p:sp>
      <p:sp>
        <p:nvSpPr>
          <p:cNvPr id="7" name="Slide Number Placeholder 6"/>
          <p:cNvSpPr>
            <a:spLocks noGrp="1"/>
          </p:cNvSpPr>
          <p:nvPr>
            <p:ph type="sldNum" sz="quarter" idx="12"/>
          </p:nvPr>
        </p:nvSpPr>
        <p:spPr/>
        <p:txBody>
          <a:bodyPr/>
          <a:lstStyle/>
          <a:p>
            <a:fld id="{3A636B23-8F6D-4947-88AC-038BF7B2E127}"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4699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722313" y="4406900"/>
            <a:ext cx="7772400" cy="1362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2" name="Shape 72"/>
          <p:cNvSpPr txBox="1">
            <a:spLocks noGrp="1"/>
          </p:cNvSpPr>
          <p:nvPr>
            <p:ph type="body" idx="1"/>
          </p:nvPr>
        </p:nvSpPr>
        <p:spPr>
          <a:xfrm>
            <a:off x="722313" y="2906713"/>
            <a:ext cx="7772400" cy="1500000"/>
          </a:xfrm>
          <a:prstGeom prst="rect">
            <a:avLst/>
          </a:prstGeom>
          <a:noFill/>
          <a:ln>
            <a:noFill/>
          </a:ln>
        </p:spPr>
        <p:txBody>
          <a:bodyPr wrap="square" lIns="91425" tIns="91425" rIns="91425" bIns="91425" anchor="b"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45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400"/>
              </a:spcBef>
              <a:spcAft>
                <a:spcPts val="0"/>
              </a:spcAft>
              <a:buClr>
                <a:srgbClr val="887E6E"/>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350"/>
              </a:spcBef>
              <a:spcAft>
                <a:spcPts val="0"/>
              </a:spcAft>
              <a:buClr>
                <a:srgbClr val="887E6E"/>
              </a:buClr>
              <a:buFont typeface="Arial"/>
              <a:buNone/>
              <a:defRPr sz="14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4" name="Shape 74"/>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75" name="Shape 75"/>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3647627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78" name="Shape 78"/>
          <p:cNvSpPr txBox="1">
            <a:spLocks noGrp="1"/>
          </p:cNvSpPr>
          <p:nvPr>
            <p:ph type="body" idx="1"/>
          </p:nvPr>
        </p:nvSpPr>
        <p:spPr>
          <a:xfrm>
            <a:off x="381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 name="Shape 79"/>
          <p:cNvSpPr txBox="1">
            <a:spLocks noGrp="1"/>
          </p:cNvSpPr>
          <p:nvPr>
            <p:ph type="body" idx="2"/>
          </p:nvPr>
        </p:nvSpPr>
        <p:spPr>
          <a:xfrm>
            <a:off x="4572000" y="1300163"/>
            <a:ext cx="4038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Shape 80"/>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1" name="Shape 81"/>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82" name="Shape 82"/>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2839685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535113"/>
            <a:ext cx="40401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body" idx="2"/>
          </p:nvPr>
        </p:nvSpPr>
        <p:spPr>
          <a:xfrm>
            <a:off x="457200" y="2301875"/>
            <a:ext cx="40401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body" idx="3"/>
          </p:nvPr>
        </p:nvSpPr>
        <p:spPr>
          <a:xfrm>
            <a:off x="4645025" y="1535113"/>
            <a:ext cx="4041900" cy="766800"/>
          </a:xfrm>
          <a:prstGeom prst="rect">
            <a:avLst/>
          </a:prstGeom>
          <a:noFill/>
          <a:ln>
            <a:noFill/>
          </a:ln>
        </p:spPr>
        <p:txBody>
          <a:bodyPr wrap="square" lIns="91425" tIns="91425" rIns="91425" bIns="91425" anchor="b" anchorCtr="0"/>
          <a:lstStyle>
            <a:lvl1pPr marL="0" marR="0" lvl="0" indent="0" algn="l" rtl="0">
              <a:spcBef>
                <a:spcPts val="1200"/>
              </a:spcBef>
              <a:spcAft>
                <a:spcPts val="0"/>
              </a:spcAft>
              <a:buClr>
                <a:srgbClr val="887E6E"/>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500"/>
              </a:spcBef>
              <a:spcAft>
                <a:spcPts val="0"/>
              </a:spcAft>
              <a:buClr>
                <a:srgbClr val="887E6E"/>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450"/>
              </a:spcBef>
              <a:spcAft>
                <a:spcPts val="0"/>
              </a:spcAft>
              <a:buClr>
                <a:srgbClr val="887E6E"/>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887E6E"/>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body" idx="4"/>
          </p:nvPr>
        </p:nvSpPr>
        <p:spPr>
          <a:xfrm>
            <a:off x="4645025" y="2301875"/>
            <a:ext cx="4041900" cy="3824400"/>
          </a:xfrm>
          <a:prstGeom prst="rect">
            <a:avLst/>
          </a:prstGeom>
          <a:noFill/>
          <a:ln>
            <a:noFill/>
          </a:ln>
        </p:spPr>
        <p:txBody>
          <a:bodyPr wrap="square" lIns="91425" tIns="91425" rIns="91425" bIns="91425" anchor="t" anchorCtr="0"/>
          <a:lstStyle>
            <a:lvl1pPr marL="317500" marR="0" lvl="0" indent="-152400" algn="l" rtl="0">
              <a:spcBef>
                <a:spcPts val="12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1pPr>
            <a:lvl2pPr marL="571500" marR="0" lvl="1"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889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06500" marR="0" lvl="3"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240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6pPr>
            <a:lvl7pPr marL="2305050" marR="0" lvl="6"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7pPr>
            <a:lvl8pPr marL="2762250" marR="0" lvl="7"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8pPr>
            <a:lvl9pPr marL="3219450" marR="0" lvl="8" indent="-69850" algn="l" rtl="0">
              <a:spcBef>
                <a:spcPts val="400"/>
              </a:spcBef>
              <a:spcAft>
                <a:spcPts val="0"/>
              </a:spcAft>
              <a:buClr>
                <a:srgbClr val="887E6E"/>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0" name="Shape 90"/>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1" name="Shape 91"/>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42469151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94" name="Shape 9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5" name="Shape 9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6" name="Shape 9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7745916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7"/>
        <p:cNvGrpSpPr/>
        <p:nvPr/>
      </p:nvGrpSpPr>
      <p:grpSpPr>
        <a:xfrm>
          <a:off x="0" y="0"/>
          <a:ext cx="0" cy="0"/>
          <a:chOff x="0" y="0"/>
          <a:chExt cx="0" cy="0"/>
        </a:xfrm>
      </p:grpSpPr>
      <p:sp>
        <p:nvSpPr>
          <p:cNvPr id="98" name="Shape 9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99" name="Shape 9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0" name="Shape 10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059332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457200" y="273051"/>
            <a:ext cx="3008400" cy="11620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03" name="Shape 103"/>
          <p:cNvSpPr txBox="1">
            <a:spLocks noGrp="1"/>
          </p:cNvSpPr>
          <p:nvPr>
            <p:ph type="body" idx="1"/>
          </p:nvPr>
        </p:nvSpPr>
        <p:spPr>
          <a:xfrm>
            <a:off x="3575050" y="273051"/>
            <a:ext cx="5111700" cy="5853200"/>
          </a:xfrm>
          <a:prstGeom prst="rect">
            <a:avLst/>
          </a:prstGeom>
          <a:noFill/>
          <a:ln>
            <a:noFill/>
          </a:ln>
        </p:spPr>
        <p:txBody>
          <a:bodyPr wrap="square" lIns="91425" tIns="91425" rIns="91425" bIns="91425" anchor="t" anchorCtr="0"/>
          <a:lstStyle>
            <a:lvl1pPr marL="317500" marR="0" lvl="0" indent="-101600" algn="l" rtl="0">
              <a:spcBef>
                <a:spcPts val="1600"/>
              </a:spcBef>
              <a:spcAft>
                <a:spcPts val="0"/>
              </a:spcAft>
              <a:buClr>
                <a:srgbClr val="887E6E"/>
              </a:buClr>
              <a:buSzPct val="100000"/>
              <a:buFont typeface="Arial"/>
              <a:buChar char="•"/>
              <a:defRPr sz="3200" b="0" i="0" u="none" strike="noStrike" cap="none">
                <a:solidFill>
                  <a:schemeClr val="dk1"/>
                </a:solidFill>
                <a:latin typeface="Arial"/>
                <a:ea typeface="Arial"/>
                <a:cs typeface="Arial"/>
                <a:sym typeface="Arial"/>
              </a:defRPr>
            </a:lvl1pPr>
            <a:lvl2pPr marL="698500" marR="0" lvl="1" indent="-139700" algn="l" rtl="0">
              <a:spcBef>
                <a:spcPts val="7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2pPr>
            <a:lvl3pPr marL="9525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282700" marR="0" lvl="3" indent="-1143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5367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6pPr>
            <a:lvl7pPr marL="2305050" marR="0" lvl="6"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7pPr>
            <a:lvl8pPr marL="2762250" marR="0" lvl="7"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8pPr>
            <a:lvl9pPr marL="3219450" marR="0" lvl="8" indent="-44450" algn="l" rtl="0">
              <a:spcBef>
                <a:spcPts val="500"/>
              </a:spcBef>
              <a:spcAft>
                <a:spcPts val="0"/>
              </a:spcAft>
              <a:buClr>
                <a:srgbClr val="887E6E"/>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Shape 104"/>
          <p:cNvSpPr txBox="1">
            <a:spLocks noGrp="1"/>
          </p:cNvSpPr>
          <p:nvPr>
            <p:ph type="body" idx="2"/>
          </p:nvPr>
        </p:nvSpPr>
        <p:spPr>
          <a:xfrm>
            <a:off x="457200" y="1435100"/>
            <a:ext cx="3008400" cy="4691200"/>
          </a:xfrm>
          <a:prstGeom prst="rect">
            <a:avLst/>
          </a:prstGeom>
          <a:noFill/>
          <a:ln>
            <a:noFill/>
          </a:ln>
        </p:spPr>
        <p:txBody>
          <a:bodyPr wrap="square" lIns="91425" tIns="91425" rIns="91425" bIns="91425" anchor="t" anchorCtr="0"/>
          <a:lstStyle>
            <a:lvl1pPr marL="0" marR="0" lvl="0" indent="0" algn="l" rtl="0">
              <a:spcBef>
                <a:spcPts val="900"/>
              </a:spcBef>
              <a:spcAft>
                <a:spcPts val="0"/>
              </a:spcAft>
              <a:buClr>
                <a:srgbClr val="887E6E"/>
              </a:buClr>
              <a:buFont typeface="Arial"/>
              <a:buNone/>
              <a:defRPr sz="18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6" name="Shape 106"/>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07" name="Shape 107"/>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30278176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1792288" y="4800600"/>
            <a:ext cx="5486400" cy="5668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400" b="1"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0" name="Shape 110"/>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1600"/>
              </a:spcBef>
              <a:spcAft>
                <a:spcPts val="0"/>
              </a:spcAft>
              <a:buClr>
                <a:srgbClr val="887E6E"/>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700"/>
              </a:spcBef>
              <a:spcAft>
                <a:spcPts val="0"/>
              </a:spcAft>
              <a:buClr>
                <a:srgbClr val="887E6E"/>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600"/>
              </a:spcBef>
              <a:spcAft>
                <a:spcPts val="0"/>
              </a:spcAft>
              <a:buClr>
                <a:srgbClr val="887E6E"/>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5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111" name="Shape 111"/>
          <p:cNvSpPr txBox="1">
            <a:spLocks noGrp="1"/>
          </p:cNvSpPr>
          <p:nvPr>
            <p:ph type="body" idx="1"/>
          </p:nvPr>
        </p:nvSpPr>
        <p:spPr>
          <a:xfrm>
            <a:off x="1792288" y="5367337"/>
            <a:ext cx="5486400" cy="804800"/>
          </a:xfrm>
          <a:prstGeom prst="rect">
            <a:avLst/>
          </a:prstGeom>
          <a:noFill/>
          <a:ln>
            <a:noFill/>
          </a:ln>
        </p:spPr>
        <p:txBody>
          <a:bodyPr wrap="square" lIns="91425" tIns="91425" rIns="91425" bIns="91425" anchor="t" anchorCtr="0"/>
          <a:lstStyle>
            <a:lvl1pPr marL="0" marR="0" lvl="0" indent="0" algn="l" rtl="0">
              <a:spcBef>
                <a:spcPts val="1000"/>
              </a:spcBef>
              <a:spcAft>
                <a:spcPts val="0"/>
              </a:spcAft>
              <a:buClr>
                <a:srgbClr val="887E6E"/>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00"/>
              </a:spcBef>
              <a:spcAft>
                <a:spcPts val="0"/>
              </a:spcAft>
              <a:buClr>
                <a:srgbClr val="887E6E"/>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50"/>
              </a:spcBef>
              <a:spcAft>
                <a:spcPts val="0"/>
              </a:spcAft>
              <a:buClr>
                <a:srgbClr val="887E6E"/>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225"/>
              </a:spcBef>
              <a:spcAft>
                <a:spcPts val="0"/>
              </a:spcAft>
              <a:buClr>
                <a:srgbClr val="887E6E"/>
              </a:buClr>
              <a:buFont typeface="Arial"/>
              <a:buNone/>
              <a:defRPr sz="900" b="0" i="0" u="none" strike="noStrike" cap="none">
                <a:solidFill>
                  <a:schemeClr val="dk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3" name="Shape 113"/>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4" name="Shape 114"/>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119699138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17" name="Shape 117"/>
          <p:cNvSpPr txBox="1">
            <a:spLocks noGrp="1"/>
          </p:cNvSpPr>
          <p:nvPr>
            <p:ph type="body" idx="1"/>
          </p:nvPr>
        </p:nvSpPr>
        <p:spPr>
          <a:xfrm rot="5400000">
            <a:off x="2063000" y="-381837"/>
            <a:ext cx="4865600" cy="8229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8" name="Shape 118"/>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19" name="Shape 119"/>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0" name="Shape 120"/>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2693200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rot="5400000">
            <a:off x="4636300" y="2191537"/>
            <a:ext cx="5891200" cy="2057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123" name="Shape 123"/>
          <p:cNvSpPr txBox="1">
            <a:spLocks noGrp="1"/>
          </p:cNvSpPr>
          <p:nvPr>
            <p:ph type="body" idx="1"/>
          </p:nvPr>
        </p:nvSpPr>
        <p:spPr>
          <a:xfrm rot="5400000">
            <a:off x="445300" y="210337"/>
            <a:ext cx="5891200" cy="60198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4" name="Shape 124"/>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5" name="Shape 125"/>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a:solidFill>
                <a:srgbClr val="FFFFFF"/>
              </a:solidFill>
            </a:endParaRPr>
          </a:p>
        </p:txBody>
      </p:sp>
      <p:sp>
        <p:nvSpPr>
          <p:cNvPr id="126" name="Shape 126"/>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a:solidFill>
                  <a:srgbClr val="FFFFFF"/>
                </a:solidFill>
              </a:rPr>
              <a:pPr algn="r">
                <a:buSzPct val="25000"/>
              </a:pPr>
              <a:t>‹#›</a:t>
            </a:fld>
            <a:endParaRPr lang="en-GB" sz="1100">
              <a:solidFill>
                <a:srgbClr val="FFFFFF"/>
              </a:solidFill>
            </a:endParaRPr>
          </a:p>
        </p:txBody>
      </p:sp>
    </p:spTree>
    <p:extLst>
      <p:ext uri="{BB962C8B-B14F-4D97-AF65-F5344CB8AC3E}">
        <p14:creationId xmlns:p14="http://schemas.microsoft.com/office/powerpoint/2010/main" val="963970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3.jp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3.jp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image" Target="../media/image3.jpg"/><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3.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jp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3.jp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3.jp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0326B37-5487-4FB6-BFCA-0980821CD2EE}" type="datetime1">
              <a:rPr lang="en-US" smtClean="0"/>
              <a:t>11/13/2017</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ADU 9-11 November 2016</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A636B23-8F6D-4947-88AC-038BF7B2E127}"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06544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sldNum="0"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2">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2136062841"/>
      </p:ext>
    </p:extLst>
  </p:cSld>
  <p:clrMap bg1="lt1" tx1="dk1" bg2="dk2" tx2="lt2" accent1="accent1" accent2="accent2" accent3="accent3" accent4="accent4" accent5="accent5" accent6="accent6" hlink="hlink" folHlink="folHlink"/>
  <p:sldLayoutIdLst>
    <p:sldLayoutId id="2147483798"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1943281579"/>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1496424999"/>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2847166334"/>
      </p:ext>
    </p:extLst>
  </p:cSld>
  <p:clrMap bg1="lt1" tx1="dk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2632432559"/>
      </p:ext>
    </p:extLst>
  </p:cSld>
  <p:clrMap bg1="lt1" tx1="dk1" bg2="dk2"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2644554763"/>
      </p:ext>
    </p:extLst>
  </p:cSld>
  <p:clrMap bg1="lt1" tx1="dk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881283175"/>
      </p:ext>
    </p:extLst>
  </p:cSld>
  <p:clrMap bg1="lt1" tx1="dk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Shape 53" descr="core footer"/>
          <p:cNvPicPr preferRelativeResize="0"/>
          <p:nvPr/>
        </p:nvPicPr>
        <p:blipFill rotWithShape="1">
          <a:blip r:embed="rId13">
            <a:alphaModFix/>
          </a:blip>
          <a:srcRect/>
          <a:stretch/>
        </p:blipFill>
        <p:spPr>
          <a:xfrm>
            <a:off x="0" y="6534151"/>
            <a:ext cx="9144000" cy="324000"/>
          </a:xfrm>
          <a:prstGeom prst="rect">
            <a:avLst/>
          </a:prstGeom>
          <a:noFill/>
          <a:ln>
            <a:noFill/>
          </a:ln>
        </p:spPr>
      </p:pic>
      <p:sp>
        <p:nvSpPr>
          <p:cNvPr id="54" name="Shape 54"/>
          <p:cNvSpPr txBox="1">
            <a:spLocks noGrp="1"/>
          </p:cNvSpPr>
          <p:nvPr>
            <p:ph type="title"/>
          </p:nvPr>
        </p:nvSpPr>
        <p:spPr>
          <a:xfrm>
            <a:off x="381000" y="274637"/>
            <a:ext cx="8229600" cy="9224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200" b="0" i="0" u="none" strike="noStrike" cap="none">
                <a:solidFill>
                  <a:srgbClr val="EE3224"/>
                </a:solidFill>
                <a:latin typeface="Arial"/>
                <a:ea typeface="Arial"/>
                <a:cs typeface="Arial"/>
                <a:sym typeface="Arial"/>
              </a:defRPr>
            </a:lvl1pPr>
            <a:lvl2pPr marL="0" marR="0" lvl="1" indent="0" algn="l" rtl="0">
              <a:spcBef>
                <a:spcPts val="0"/>
              </a:spcBef>
              <a:spcAft>
                <a:spcPts val="0"/>
              </a:spcAft>
              <a:buNone/>
              <a:defRPr sz="2500" b="0" i="0" u="none" strike="noStrike" cap="none">
                <a:solidFill>
                  <a:srgbClr val="EE3224"/>
                </a:solidFill>
                <a:latin typeface="Arial"/>
                <a:ea typeface="Arial"/>
                <a:cs typeface="Arial"/>
                <a:sym typeface="Arial"/>
              </a:defRPr>
            </a:lvl2pPr>
            <a:lvl3pPr marL="0" marR="0" lvl="2" indent="0" algn="l" rtl="0">
              <a:spcBef>
                <a:spcPts val="0"/>
              </a:spcBef>
              <a:spcAft>
                <a:spcPts val="0"/>
              </a:spcAft>
              <a:buNone/>
              <a:defRPr sz="2500" b="0" i="0" u="none" strike="noStrike" cap="none">
                <a:solidFill>
                  <a:srgbClr val="EE3224"/>
                </a:solidFill>
                <a:latin typeface="Arial"/>
                <a:ea typeface="Arial"/>
                <a:cs typeface="Arial"/>
                <a:sym typeface="Arial"/>
              </a:defRPr>
            </a:lvl3pPr>
            <a:lvl4pPr marL="0" marR="0" lvl="3" indent="0" algn="l" rtl="0">
              <a:spcBef>
                <a:spcPts val="0"/>
              </a:spcBef>
              <a:spcAft>
                <a:spcPts val="0"/>
              </a:spcAft>
              <a:buNone/>
              <a:defRPr sz="2500" b="0" i="0" u="none" strike="noStrike" cap="none">
                <a:solidFill>
                  <a:srgbClr val="EE3224"/>
                </a:solidFill>
                <a:latin typeface="Arial"/>
                <a:ea typeface="Arial"/>
                <a:cs typeface="Arial"/>
                <a:sym typeface="Arial"/>
              </a:defRPr>
            </a:lvl4pPr>
            <a:lvl5pPr marL="0" marR="0" lvl="4" indent="0" algn="l" rtl="0">
              <a:spcBef>
                <a:spcPts val="0"/>
              </a:spcBef>
              <a:spcAft>
                <a:spcPts val="0"/>
              </a:spcAft>
              <a:buNone/>
              <a:defRPr sz="2500" b="0" i="0" u="none" strike="noStrike" cap="none">
                <a:solidFill>
                  <a:srgbClr val="EE3224"/>
                </a:solidFill>
                <a:latin typeface="Arial"/>
                <a:ea typeface="Arial"/>
                <a:cs typeface="Arial"/>
                <a:sym typeface="Arial"/>
              </a:defRPr>
            </a:lvl5pPr>
            <a:lvl6pPr marL="457200" marR="0" lvl="5" indent="0" algn="l" rtl="0">
              <a:spcBef>
                <a:spcPts val="0"/>
              </a:spcBef>
              <a:spcAft>
                <a:spcPts val="0"/>
              </a:spcAft>
              <a:buNone/>
              <a:defRPr sz="2500" b="0" i="0" u="none" strike="noStrike" cap="none">
                <a:solidFill>
                  <a:srgbClr val="EE3224"/>
                </a:solidFill>
                <a:latin typeface="Arial"/>
                <a:ea typeface="Arial"/>
                <a:cs typeface="Arial"/>
                <a:sym typeface="Arial"/>
              </a:defRPr>
            </a:lvl6pPr>
            <a:lvl7pPr marL="914400" marR="0" lvl="6" indent="0" algn="l" rtl="0">
              <a:spcBef>
                <a:spcPts val="0"/>
              </a:spcBef>
              <a:spcAft>
                <a:spcPts val="0"/>
              </a:spcAft>
              <a:buNone/>
              <a:defRPr sz="2500" b="0" i="0" u="none" strike="noStrike" cap="none">
                <a:solidFill>
                  <a:srgbClr val="EE3224"/>
                </a:solidFill>
                <a:latin typeface="Arial"/>
                <a:ea typeface="Arial"/>
                <a:cs typeface="Arial"/>
                <a:sym typeface="Arial"/>
              </a:defRPr>
            </a:lvl7pPr>
            <a:lvl8pPr marL="1371600" marR="0" lvl="7" indent="0" algn="l" rtl="0">
              <a:spcBef>
                <a:spcPts val="0"/>
              </a:spcBef>
              <a:spcAft>
                <a:spcPts val="0"/>
              </a:spcAft>
              <a:buNone/>
              <a:defRPr sz="2500" b="0" i="0" u="none" strike="noStrike" cap="none">
                <a:solidFill>
                  <a:srgbClr val="EE3224"/>
                </a:solidFill>
                <a:latin typeface="Arial"/>
                <a:ea typeface="Arial"/>
                <a:cs typeface="Arial"/>
                <a:sym typeface="Arial"/>
              </a:defRPr>
            </a:lvl8pPr>
            <a:lvl9pPr marL="1828800" marR="0" lvl="8" indent="0" algn="l" rtl="0">
              <a:spcBef>
                <a:spcPts val="0"/>
              </a:spcBef>
              <a:spcAft>
                <a:spcPts val="0"/>
              </a:spcAft>
              <a:buNone/>
              <a:defRPr sz="2500" b="0" i="0" u="none" strike="noStrike" cap="none">
                <a:solidFill>
                  <a:srgbClr val="EE3224"/>
                </a:solidFill>
                <a:latin typeface="Arial"/>
                <a:ea typeface="Arial"/>
                <a:cs typeface="Arial"/>
                <a:sym typeface="Arial"/>
              </a:defRPr>
            </a:lvl9pPr>
          </a:lstStyle>
          <a:p>
            <a:endParaRPr/>
          </a:p>
        </p:txBody>
      </p:sp>
      <p:sp>
        <p:nvSpPr>
          <p:cNvPr id="55" name="Shape 55"/>
          <p:cNvSpPr txBox="1">
            <a:spLocks noGrp="1"/>
          </p:cNvSpPr>
          <p:nvPr>
            <p:ph type="body" idx="1"/>
          </p:nvPr>
        </p:nvSpPr>
        <p:spPr>
          <a:xfrm>
            <a:off x="381000" y="1300163"/>
            <a:ext cx="8229600" cy="4865600"/>
          </a:xfrm>
          <a:prstGeom prst="rect">
            <a:avLst/>
          </a:prstGeom>
          <a:noFill/>
          <a:ln>
            <a:noFill/>
          </a:ln>
        </p:spPr>
        <p:txBody>
          <a:bodyPr wrap="square" lIns="91425" tIns="91425" rIns="91425" bIns="91425" anchor="t" anchorCtr="0"/>
          <a:lstStyle>
            <a:lvl1pPr marL="317500" marR="0" lvl="0" indent="-127000" algn="l" rtl="0">
              <a:spcBef>
                <a:spcPts val="1400"/>
              </a:spcBef>
              <a:spcAft>
                <a:spcPts val="0"/>
              </a:spcAft>
              <a:buClr>
                <a:srgbClr val="887E6E"/>
              </a:buClr>
              <a:buSzPct val="100000"/>
              <a:buFont typeface="Arial"/>
              <a:buChar char="•"/>
              <a:defRPr sz="2800" b="0" i="0" u="none" strike="noStrike" cap="none">
                <a:solidFill>
                  <a:schemeClr val="dk1"/>
                </a:solidFill>
                <a:latin typeface="Arial"/>
                <a:ea typeface="Arial"/>
                <a:cs typeface="Arial"/>
                <a:sym typeface="Arial"/>
              </a:defRPr>
            </a:lvl1pPr>
            <a:lvl2pPr marL="635000" marR="0" lvl="1"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2pPr>
            <a:lvl3pPr marL="1016000" marR="0" lvl="2"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3pPr>
            <a:lvl4pPr marL="1333500" marR="0" lvl="3" indent="-1651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4pPr>
            <a:lvl5pPr marL="1714500" marR="0" lvl="4" indent="-101600" algn="l" rtl="0">
              <a:spcBef>
                <a:spcPts val="600"/>
              </a:spcBef>
              <a:spcAft>
                <a:spcPts val="0"/>
              </a:spcAft>
              <a:buClr>
                <a:srgbClr val="887E6E"/>
              </a:buClr>
              <a:buSzPct val="100000"/>
              <a:buFont typeface="Arial"/>
              <a:buChar char="–"/>
              <a:defRPr sz="2400" b="0" i="0" u="none" strike="noStrike" cap="none">
                <a:solidFill>
                  <a:schemeClr val="dk1"/>
                </a:solidFill>
                <a:latin typeface="Arial"/>
                <a:ea typeface="Arial"/>
                <a:cs typeface="Arial"/>
                <a:sym typeface="Arial"/>
              </a:defRPr>
            </a:lvl5pPr>
            <a:lvl6pPr marL="1847850" marR="0" lvl="5"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6pPr>
            <a:lvl7pPr marL="2305050" marR="0" lvl="6"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7pPr>
            <a:lvl8pPr marL="2762250" marR="0" lvl="7"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8pPr>
            <a:lvl9pPr marL="3219450" marR="0" lvl="8" indent="-57150" algn="l" rtl="0">
              <a:spcBef>
                <a:spcPts val="450"/>
              </a:spcBef>
              <a:spcAft>
                <a:spcPts val="0"/>
              </a:spcAft>
              <a:buClr>
                <a:srgbClr val="887E6E"/>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444500" y="6565900"/>
            <a:ext cx="2133600" cy="2160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7" name="Shape 57"/>
          <p:cNvSpPr txBox="1">
            <a:spLocks noGrp="1"/>
          </p:cNvSpPr>
          <p:nvPr>
            <p:ph type="ftr" idx="11"/>
          </p:nvPr>
        </p:nvSpPr>
        <p:spPr>
          <a:xfrm>
            <a:off x="2611438" y="6575425"/>
            <a:ext cx="3832200" cy="21600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11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None/>
              <a:defRPr sz="10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None/>
              <a:defRPr sz="10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None/>
              <a:defRPr sz="10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None/>
              <a:defRPr sz="1000" b="0" i="0" u="none" strike="noStrike" cap="none">
                <a:solidFill>
                  <a:schemeClr val="lt1"/>
                </a:solidFill>
                <a:latin typeface="Arial"/>
                <a:ea typeface="Arial"/>
                <a:cs typeface="Arial"/>
                <a:sym typeface="Arial"/>
              </a:defRPr>
            </a:lvl5pPr>
            <a:lvl6pPr marL="2286000" marR="0" lvl="5" indent="0" algn="l" rtl="0">
              <a:spcBef>
                <a:spcPts val="0"/>
              </a:spcBef>
              <a:buNone/>
              <a:defRPr sz="1000" b="0" i="0" u="none" strike="noStrike" cap="none">
                <a:solidFill>
                  <a:schemeClr val="lt1"/>
                </a:solidFill>
                <a:latin typeface="Arial"/>
                <a:ea typeface="Arial"/>
                <a:cs typeface="Arial"/>
                <a:sym typeface="Arial"/>
              </a:defRPr>
            </a:lvl6pPr>
            <a:lvl7pPr marL="2743200" marR="0" lvl="6" indent="0" algn="l" rtl="0">
              <a:spcBef>
                <a:spcPts val="0"/>
              </a:spcBef>
              <a:buNone/>
              <a:defRPr sz="1000" b="0" i="0" u="none" strike="noStrike" cap="none">
                <a:solidFill>
                  <a:schemeClr val="lt1"/>
                </a:solidFill>
                <a:latin typeface="Arial"/>
                <a:ea typeface="Arial"/>
                <a:cs typeface="Arial"/>
                <a:sym typeface="Arial"/>
              </a:defRPr>
            </a:lvl7pPr>
            <a:lvl8pPr marL="3200400" marR="0" lvl="7" indent="0" algn="l" rtl="0">
              <a:spcBef>
                <a:spcPts val="0"/>
              </a:spcBef>
              <a:buNone/>
              <a:defRPr sz="1000" b="0" i="0" u="none" strike="noStrike" cap="none">
                <a:solidFill>
                  <a:schemeClr val="lt1"/>
                </a:solidFill>
                <a:latin typeface="Arial"/>
                <a:ea typeface="Arial"/>
                <a:cs typeface="Arial"/>
                <a:sym typeface="Arial"/>
              </a:defRPr>
            </a:lvl8pPr>
            <a:lvl9pPr marL="3657600" marR="0" lvl="8" indent="0" algn="l" rtl="0">
              <a:spcBef>
                <a:spcPts val="0"/>
              </a:spcBef>
              <a:buNone/>
              <a:defRPr sz="1000" b="0" i="0" u="none" strike="noStrike" cap="none">
                <a:solidFill>
                  <a:schemeClr val="lt1"/>
                </a:solidFill>
                <a:latin typeface="Arial"/>
                <a:ea typeface="Arial"/>
                <a:cs typeface="Arial"/>
                <a:sym typeface="Arial"/>
              </a:defRPr>
            </a:lvl9pPr>
          </a:lstStyle>
          <a:p>
            <a:endParaRPr kern="0">
              <a:solidFill>
                <a:srgbClr val="FFFFFF"/>
              </a:solidFill>
            </a:endParaRPr>
          </a:p>
        </p:txBody>
      </p:sp>
      <p:sp>
        <p:nvSpPr>
          <p:cNvPr id="58" name="Shape 58"/>
          <p:cNvSpPr txBox="1">
            <a:spLocks noGrp="1"/>
          </p:cNvSpPr>
          <p:nvPr>
            <p:ph type="sldNum" idx="12"/>
          </p:nvPr>
        </p:nvSpPr>
        <p:spPr>
          <a:xfrm>
            <a:off x="6523038" y="6578600"/>
            <a:ext cx="2133600" cy="216000"/>
          </a:xfrm>
          <a:prstGeom prst="rect">
            <a:avLst/>
          </a:prstGeom>
          <a:noFill/>
          <a:ln>
            <a:noFill/>
          </a:ln>
        </p:spPr>
        <p:txBody>
          <a:bodyPr wrap="square" lIns="91425" tIns="45700" rIns="91425" bIns="45700" anchor="t" anchorCtr="0">
            <a:noAutofit/>
          </a:bodyPr>
          <a:lstStyle/>
          <a:p>
            <a:pPr algn="r">
              <a:buSzPct val="25000"/>
            </a:pPr>
            <a:fld id="{00000000-1234-1234-1234-123412341234}" type="slidenum">
              <a:rPr lang="en-GB" sz="1100" kern="0">
                <a:solidFill>
                  <a:srgbClr val="FFFFFF"/>
                </a:solidFill>
                <a:ea typeface="Arial"/>
                <a:cs typeface="Arial"/>
                <a:sym typeface="Arial"/>
              </a:rPr>
              <a:pPr algn="r">
                <a:buSzPct val="25000"/>
              </a:pPr>
              <a:t>‹#›</a:t>
            </a:fld>
            <a:endParaRPr lang="en-GB" sz="1100" kern="0">
              <a:solidFill>
                <a:srgbClr val="FFFFFF"/>
              </a:solidFill>
              <a:ea typeface="Arial"/>
              <a:cs typeface="Arial"/>
              <a:sym typeface="Arial"/>
            </a:endParaRPr>
          </a:p>
        </p:txBody>
      </p:sp>
    </p:spTree>
    <p:extLst>
      <p:ext uri="{BB962C8B-B14F-4D97-AF65-F5344CB8AC3E}">
        <p14:creationId xmlns:p14="http://schemas.microsoft.com/office/powerpoint/2010/main" val="631326403"/>
      </p:ext>
    </p:extLst>
  </p:cSld>
  <p:clrMap bg1="lt1" tx1="dk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5.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6.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89.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birds of a feather</a:t>
            </a:r>
            <a:endParaRPr lang="en-US" dirty="0"/>
          </a:p>
        </p:txBody>
      </p:sp>
      <p:sp>
        <p:nvSpPr>
          <p:cNvPr id="4" name="Text Placeholder 3"/>
          <p:cNvSpPr>
            <a:spLocks noGrp="1"/>
          </p:cNvSpPr>
          <p:nvPr>
            <p:ph type="body" sz="half" idx="2"/>
          </p:nvPr>
        </p:nvSpPr>
        <p:spPr/>
        <p:txBody>
          <a:bodyPr/>
          <a:lstStyle/>
          <a:p>
            <a:r>
              <a:rPr lang="en-US" dirty="0" smtClean="0"/>
              <a:t>SESSION 5067</a:t>
            </a:r>
            <a:endParaRPr lang="en-US" dirty="0"/>
          </a:p>
          <a:p>
            <a:r>
              <a:rPr lang="en-US" dirty="0" smtClean="0"/>
              <a:t>10/11/2017</a:t>
            </a:r>
            <a:endParaRPr lang="en-US" dirty="0"/>
          </a:p>
        </p:txBody>
      </p:sp>
      <p:sp>
        <p:nvSpPr>
          <p:cNvPr id="3" name="Footer Placeholder 2"/>
          <p:cNvSpPr>
            <a:spLocks noGrp="1"/>
          </p:cNvSpPr>
          <p:nvPr>
            <p:ph type="ftr" sz="quarter" idx="11"/>
          </p:nvPr>
        </p:nvSpPr>
        <p:spPr/>
        <p:txBody>
          <a:bodyPr/>
          <a:lstStyle/>
          <a:p>
            <a:r>
              <a:rPr lang="en-US" dirty="0"/>
              <a:t>ADU 8-10 November 2017</a:t>
            </a:r>
          </a:p>
        </p:txBody>
      </p:sp>
      <p:pic>
        <p:nvPicPr>
          <p:cNvPr id="14" name="Picture Placeholder 1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15" b="415"/>
          <a:stretch>
            <a:fillRect/>
          </a:stretch>
        </p:blipFill>
        <p:spPr/>
      </p:pic>
      <p:pic>
        <p:nvPicPr>
          <p:cNvPr id="18" name="Picture 1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spTree>
    <p:extLst>
      <p:ext uri="{BB962C8B-B14F-4D97-AF65-F5344CB8AC3E}">
        <p14:creationId xmlns:p14="http://schemas.microsoft.com/office/powerpoint/2010/main" val="387622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t>
            </a:r>
            <a:endParaRPr lang="en-US" dirty="0"/>
          </a:p>
        </p:txBody>
      </p:sp>
      <p:sp>
        <p:nvSpPr>
          <p:cNvPr id="3" name="Content Placeholder 2"/>
          <p:cNvSpPr>
            <a:spLocks noGrp="1"/>
          </p:cNvSpPr>
          <p:nvPr>
            <p:ph idx="1"/>
          </p:nvPr>
        </p:nvSpPr>
        <p:spPr/>
        <p:txBody>
          <a:bodyPr/>
          <a:lstStyle/>
          <a:p>
            <a:r>
              <a:rPr lang="en-US" dirty="0" smtClean="0"/>
              <a:t>What systems do you use for scholarship (both government and university) application and assessment processing?</a:t>
            </a:r>
          </a:p>
          <a:p>
            <a:endParaRPr lang="en-US" dirty="0"/>
          </a:p>
          <a:p>
            <a:endParaRPr lang="en-US" dirty="0" smtClean="0"/>
          </a:p>
          <a:p>
            <a:r>
              <a:rPr lang="en-US" dirty="0" smtClean="0"/>
              <a:t>Kristin Humphreys</a:t>
            </a:r>
          </a:p>
          <a:p>
            <a:r>
              <a:rPr lang="en-US" dirty="0" smtClean="0"/>
              <a:t>University of Southern Queensland</a:t>
            </a:r>
          </a:p>
          <a:p>
            <a:r>
              <a:rPr lang="en-US" dirty="0"/>
              <a:t>k</a:t>
            </a:r>
            <a:r>
              <a:rPr lang="en-US" dirty="0" smtClean="0"/>
              <a:t>ristin.humphreys@usq.edu.au</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12240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t>
            </a:r>
            <a:endParaRPr lang="en-US" dirty="0"/>
          </a:p>
        </p:txBody>
      </p:sp>
      <p:sp>
        <p:nvSpPr>
          <p:cNvPr id="3" name="Content Placeholder 2"/>
          <p:cNvSpPr>
            <a:spLocks noGrp="1"/>
          </p:cNvSpPr>
          <p:nvPr>
            <p:ph idx="1"/>
          </p:nvPr>
        </p:nvSpPr>
        <p:spPr/>
        <p:txBody>
          <a:bodyPr/>
          <a:lstStyle/>
          <a:p>
            <a:r>
              <a:rPr lang="en-US" dirty="0" smtClean="0"/>
              <a:t>Higher Degree Research reporting. What are institutions doing for reporting, especially those with the Research bolt-on? Are any institutions performing data conversion from the bolt-on to use the Oracle delivered functionality for Thesis Submission and Completion Dates?</a:t>
            </a:r>
          </a:p>
          <a:p>
            <a:endParaRPr lang="en-US" dirty="0"/>
          </a:p>
          <a:p>
            <a:endParaRPr lang="en-US" dirty="0" smtClean="0"/>
          </a:p>
          <a:p>
            <a:r>
              <a:rPr lang="en-US" dirty="0" smtClean="0"/>
              <a:t>Suzanna Wong</a:t>
            </a:r>
          </a:p>
          <a:p>
            <a:r>
              <a:rPr lang="en-US" dirty="0" smtClean="0"/>
              <a:t>University of Queensland</a:t>
            </a:r>
          </a:p>
          <a:p>
            <a:r>
              <a:rPr lang="en-US" dirty="0"/>
              <a:t>s</a:t>
            </a:r>
            <a:r>
              <a:rPr lang="en-US" dirty="0" smtClean="0"/>
              <a:t>.wong7@uq.edu.au</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505009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ctrTitle"/>
          </p:nvPr>
        </p:nvSpPr>
        <p:spPr>
          <a:xfrm>
            <a:off x="682625" y="2025250"/>
            <a:ext cx="8000700" cy="971700"/>
          </a:xfrm>
          <a:prstGeom prst="rect">
            <a:avLst/>
          </a:prstGeom>
        </p:spPr>
        <p:txBody>
          <a:bodyPr wrap="square" lIns="91425" tIns="91425" rIns="91425" bIns="91425" anchor="t" anchorCtr="0">
            <a:noAutofit/>
          </a:bodyPr>
          <a:lstStyle/>
          <a:p>
            <a:r>
              <a:rPr lang="en-GB" dirty="0"/>
              <a:t>Commonwealth Assistance Forms (CAFs)</a:t>
            </a:r>
          </a:p>
          <a:p>
            <a:r>
              <a:rPr lang="en-GB" dirty="0"/>
              <a:t>in EOL</a:t>
            </a:r>
          </a:p>
        </p:txBody>
      </p:sp>
      <p:sp>
        <p:nvSpPr>
          <p:cNvPr id="132" name="Shape 132"/>
          <p:cNvSpPr txBox="1">
            <a:spLocks noGrp="1"/>
          </p:cNvSpPr>
          <p:nvPr>
            <p:ph type="subTitle" idx="1"/>
          </p:nvPr>
        </p:nvSpPr>
        <p:spPr>
          <a:xfrm>
            <a:off x="682625" y="3375434"/>
            <a:ext cx="5859600" cy="1611000"/>
          </a:xfrm>
          <a:prstGeom prst="rect">
            <a:avLst/>
          </a:prstGeom>
        </p:spPr>
        <p:txBody>
          <a:bodyPr wrap="square" lIns="91425" tIns="91425" rIns="91425" bIns="91425" anchor="t" anchorCtr="0">
            <a:noAutofit/>
          </a:bodyPr>
          <a:lstStyle/>
          <a:p>
            <a:pPr marL="457200" indent="-304800">
              <a:spcBef>
                <a:spcPts val="0"/>
              </a:spcBef>
              <a:buClr>
                <a:srgbClr val="FFFFFF"/>
              </a:buClr>
              <a:buSzPct val="54545"/>
              <a:buChar char="●"/>
            </a:pPr>
            <a:r>
              <a:rPr lang="en-GB" dirty="0"/>
              <a:t>Opting in to optional loans</a:t>
            </a:r>
          </a:p>
          <a:p>
            <a:pPr marL="457200" indent="-304800">
              <a:spcBef>
                <a:spcPts val="0"/>
              </a:spcBef>
              <a:buClr>
                <a:srgbClr val="FFFFFF"/>
              </a:buClr>
              <a:buSzPct val="54545"/>
              <a:buChar char="●"/>
            </a:pPr>
            <a:r>
              <a:rPr lang="en-GB" dirty="0"/>
              <a:t>Verified citizenship requirement</a:t>
            </a:r>
          </a:p>
          <a:p>
            <a:pPr marL="457200" indent="-304800">
              <a:spcBef>
                <a:spcPts val="0"/>
              </a:spcBef>
              <a:buClr>
                <a:srgbClr val="FFFFFF"/>
              </a:buClr>
              <a:buSzPct val="54545"/>
              <a:buChar char="●"/>
            </a:pPr>
            <a:r>
              <a:rPr lang="en-GB" dirty="0"/>
              <a:t>Self-service </a:t>
            </a:r>
            <a:r>
              <a:rPr lang="en-GB" dirty="0" err="1"/>
              <a:t>eCAF</a:t>
            </a:r>
            <a:r>
              <a:rPr lang="en-GB" dirty="0"/>
              <a:t> reactivation</a:t>
            </a:r>
          </a:p>
        </p:txBody>
      </p:sp>
    </p:spTree>
    <p:extLst>
      <p:ext uri="{BB962C8B-B14F-4D97-AF65-F5344CB8AC3E}">
        <p14:creationId xmlns:p14="http://schemas.microsoft.com/office/powerpoint/2010/main" val="3065837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a:t>Background</a:t>
            </a:r>
          </a:p>
        </p:txBody>
      </p:sp>
      <p:sp>
        <p:nvSpPr>
          <p:cNvPr id="138" name="Shape 138"/>
          <p:cNvSpPr txBox="1">
            <a:spLocks noGrp="1"/>
          </p:cNvSpPr>
          <p:nvPr>
            <p:ph type="body" idx="1"/>
          </p:nvPr>
        </p:nvSpPr>
        <p:spPr>
          <a:xfrm>
            <a:off x="381000" y="1579625"/>
            <a:ext cx="8612400" cy="3902100"/>
          </a:xfrm>
          <a:prstGeom prst="rect">
            <a:avLst/>
          </a:prstGeom>
        </p:spPr>
        <p:txBody>
          <a:bodyPr wrap="square" lIns="91425" tIns="91425" rIns="91425" bIns="91425" anchor="t" anchorCtr="0">
            <a:noAutofit/>
          </a:bodyPr>
          <a:lstStyle/>
          <a:p>
            <a:pPr marL="914400" lvl="1" indent="-342900">
              <a:spcBef>
                <a:spcPts val="0"/>
              </a:spcBef>
              <a:spcAft>
                <a:spcPts val="1000"/>
              </a:spcAft>
            </a:pPr>
            <a:r>
              <a:rPr lang="en-GB" sz="1800"/>
              <a:t>DET introduced the eCAF portal in Jan 2017.</a:t>
            </a:r>
          </a:p>
          <a:p>
            <a:pPr marL="914400" lvl="1" indent="-342900">
              <a:spcBef>
                <a:spcPts val="0"/>
              </a:spcBef>
              <a:spcAft>
                <a:spcPts val="1000"/>
              </a:spcAft>
            </a:pPr>
            <a:r>
              <a:rPr lang="en-GB" sz="1800"/>
              <a:t>From May 2017, RMIT </a:t>
            </a:r>
            <a:r>
              <a:rPr lang="en-GB" sz="1800" i="1"/>
              <a:t>posts </a:t>
            </a:r>
            <a:r>
              <a:rPr lang="en-GB" sz="1800"/>
              <a:t>all students eligible for a CAF to the portal. These students receive an invitation email and login credentials</a:t>
            </a:r>
          </a:p>
          <a:p>
            <a:pPr marL="914400" lvl="1" indent="-342900">
              <a:spcBef>
                <a:spcPts val="0"/>
              </a:spcBef>
              <a:spcAft>
                <a:spcPts val="1000"/>
              </a:spcAft>
            </a:pPr>
            <a:r>
              <a:rPr lang="en-GB" sz="1800"/>
              <a:t>Complaints from students about eCAF spam. Exacerbated by deleting/reposting for past census dates</a:t>
            </a:r>
          </a:p>
          <a:p>
            <a:pPr marL="914400" lvl="1" indent="-342900">
              <a:spcBef>
                <a:spcPts val="0"/>
              </a:spcBef>
              <a:spcAft>
                <a:spcPts val="1000"/>
              </a:spcAft>
              <a:buClr>
                <a:srgbClr val="0000FF"/>
              </a:buClr>
            </a:pPr>
            <a:r>
              <a:rPr lang="en-GB" sz="1800">
                <a:solidFill>
                  <a:srgbClr val="0000FF"/>
                </a:solidFill>
              </a:rPr>
              <a:t>Agreed solution with DET is to only post student CAFs where student has indicated interest in the CAF.</a:t>
            </a:r>
          </a:p>
          <a:p>
            <a:pPr marL="914400" lvl="1" indent="-342900">
              <a:spcBef>
                <a:spcPts val="0"/>
              </a:spcBef>
              <a:spcAft>
                <a:spcPts val="1000"/>
              </a:spcAft>
              <a:buClr>
                <a:srgbClr val="0000FF"/>
              </a:buClr>
            </a:pPr>
            <a:r>
              <a:rPr lang="en-GB" sz="1800">
                <a:solidFill>
                  <a:srgbClr val="0000FF"/>
                </a:solidFill>
              </a:rPr>
              <a:t>Changed rules for deleting/reposting eCAFs:</a:t>
            </a:r>
          </a:p>
          <a:p>
            <a:pPr marL="1371600" lvl="2" indent="-342900">
              <a:spcBef>
                <a:spcPts val="0"/>
              </a:spcBef>
              <a:buClr>
                <a:srgbClr val="0000FF"/>
              </a:buClr>
            </a:pPr>
            <a:r>
              <a:rPr lang="en-GB" sz="1800">
                <a:solidFill>
                  <a:srgbClr val="0000FF"/>
                </a:solidFill>
              </a:rPr>
              <a:t>only when Census Date has passed</a:t>
            </a:r>
          </a:p>
          <a:p>
            <a:pPr marL="1371600" lvl="2" indent="-342900">
              <a:spcBef>
                <a:spcPts val="0"/>
              </a:spcBef>
              <a:buClr>
                <a:srgbClr val="0000FF"/>
              </a:buClr>
            </a:pPr>
            <a:r>
              <a:rPr lang="en-GB" sz="1800">
                <a:solidFill>
                  <a:srgbClr val="0000FF"/>
                </a:solidFill>
              </a:rPr>
              <a:t>students initiate eCAF reactivation</a:t>
            </a:r>
          </a:p>
          <a:p>
            <a:pPr marL="0" indent="0">
              <a:spcBef>
                <a:spcPts val="0"/>
              </a:spcBef>
              <a:spcAft>
                <a:spcPts val="1000"/>
              </a:spcAft>
              <a:buNone/>
            </a:pPr>
            <a:endParaRPr sz="2400"/>
          </a:p>
          <a:p>
            <a:pPr marL="0" indent="0">
              <a:spcBef>
                <a:spcPts val="0"/>
              </a:spcBef>
              <a:buNone/>
            </a:pPr>
            <a:endParaRPr/>
          </a:p>
          <a:p>
            <a:pPr>
              <a:spcBef>
                <a:spcPts val="0"/>
              </a:spcBef>
              <a:buNone/>
            </a:pPr>
            <a:endParaRPr/>
          </a:p>
        </p:txBody>
      </p:sp>
    </p:spTree>
    <p:extLst>
      <p:ext uri="{BB962C8B-B14F-4D97-AF65-F5344CB8AC3E}">
        <p14:creationId xmlns:p14="http://schemas.microsoft.com/office/powerpoint/2010/main" val="102587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a:t>Changes from 6 Oct 2017</a:t>
            </a:r>
            <a:r>
              <a:rPr lang="en-GB" sz="1800"/>
              <a:t> 						</a:t>
            </a:r>
            <a:r>
              <a:rPr lang="en-GB" sz="2400"/>
              <a:t>(4/4)</a:t>
            </a:r>
          </a:p>
          <a:p>
            <a:endParaRPr/>
          </a:p>
        </p:txBody>
      </p:sp>
      <p:sp>
        <p:nvSpPr>
          <p:cNvPr id="162" name="Shape 162"/>
          <p:cNvSpPr txBox="1">
            <a:spLocks noGrp="1"/>
          </p:cNvSpPr>
          <p:nvPr>
            <p:ph type="body" idx="1"/>
          </p:nvPr>
        </p:nvSpPr>
        <p:spPr>
          <a:xfrm>
            <a:off x="381000" y="1579625"/>
            <a:ext cx="8612400" cy="3902100"/>
          </a:xfrm>
          <a:prstGeom prst="rect">
            <a:avLst/>
          </a:prstGeom>
        </p:spPr>
        <p:txBody>
          <a:bodyPr wrap="square" lIns="91425" tIns="91425" rIns="91425" bIns="91425" anchor="t" anchorCtr="0">
            <a:noAutofit/>
          </a:bodyPr>
          <a:lstStyle/>
          <a:p>
            <a:pPr marL="0" indent="0">
              <a:spcBef>
                <a:spcPts val="0"/>
              </a:spcBef>
              <a:spcAft>
                <a:spcPts val="1000"/>
              </a:spcAft>
              <a:buNone/>
            </a:pPr>
            <a:r>
              <a:rPr lang="en-GB" sz="2400" dirty="0"/>
              <a:t>My Student Record</a:t>
            </a:r>
          </a:p>
          <a:p>
            <a:pPr marL="914400" lvl="1" indent="-381000">
              <a:spcBef>
                <a:spcPts val="0"/>
              </a:spcBef>
              <a:spcAft>
                <a:spcPts val="1000"/>
              </a:spcAft>
            </a:pPr>
            <a:r>
              <a:rPr lang="en-GB" dirty="0"/>
              <a:t>The </a:t>
            </a:r>
            <a:r>
              <a:rPr lang="en-GB" dirty="0">
                <a:solidFill>
                  <a:srgbClr val="0000FF"/>
                </a:solidFill>
              </a:rPr>
              <a:t>View Commonwealth assistance form</a:t>
            </a:r>
            <a:r>
              <a:rPr lang="en-GB" dirty="0"/>
              <a:t> link has changed to </a:t>
            </a:r>
            <a:r>
              <a:rPr lang="en-GB" dirty="0">
                <a:solidFill>
                  <a:srgbClr val="0000FF"/>
                </a:solidFill>
              </a:rPr>
              <a:t>Manage Commonwealth assistance and optional loans</a:t>
            </a:r>
            <a:r>
              <a:rPr lang="en-GB" dirty="0"/>
              <a:t>.</a:t>
            </a:r>
          </a:p>
          <a:p>
            <a:pPr marL="914400" lvl="1" indent="-381000">
              <a:spcBef>
                <a:spcPts val="0"/>
              </a:spcBef>
              <a:spcAft>
                <a:spcPts val="1000"/>
              </a:spcAft>
            </a:pPr>
            <a:r>
              <a:rPr lang="en-GB" dirty="0"/>
              <a:t>Students can opt-in to an optional loan </a:t>
            </a:r>
            <a:r>
              <a:rPr lang="en-GB" u="sng" dirty="0"/>
              <a:t>if</a:t>
            </a:r>
            <a:r>
              <a:rPr lang="en-GB" dirty="0"/>
              <a:t> citizenship is verified.</a:t>
            </a:r>
          </a:p>
          <a:p>
            <a:pPr marL="914400" lvl="1" indent="-381000">
              <a:spcBef>
                <a:spcPts val="0"/>
              </a:spcBef>
              <a:spcAft>
                <a:spcPts val="1000"/>
              </a:spcAft>
            </a:pPr>
            <a:r>
              <a:rPr lang="en-GB" dirty="0"/>
              <a:t>Students can reactivate an expired or lapsed CAF if they have a valid future census date</a:t>
            </a:r>
          </a:p>
          <a:p>
            <a:pPr marL="914400" lvl="1" indent="-381000">
              <a:spcBef>
                <a:spcPts val="0"/>
              </a:spcBef>
              <a:spcAft>
                <a:spcPts val="1000"/>
              </a:spcAft>
            </a:pPr>
            <a:r>
              <a:rPr lang="en-GB" dirty="0"/>
              <a:t>Submitted and Approved CAF statuses display</a:t>
            </a:r>
          </a:p>
          <a:p>
            <a:pPr marL="0" indent="0">
              <a:spcBef>
                <a:spcPts val="0"/>
              </a:spcBef>
              <a:spcAft>
                <a:spcPts val="1000"/>
              </a:spcAft>
              <a:buNone/>
            </a:pPr>
            <a:endParaRPr sz="2400" dirty="0"/>
          </a:p>
          <a:p>
            <a:pPr marL="0" indent="0">
              <a:spcBef>
                <a:spcPts val="0"/>
              </a:spcBef>
              <a:buNone/>
            </a:pPr>
            <a:endParaRPr dirty="0"/>
          </a:p>
          <a:p>
            <a:pPr>
              <a:spcBef>
                <a:spcPts val="0"/>
              </a:spcBef>
              <a:buNone/>
            </a:pPr>
            <a:endParaRPr dirty="0"/>
          </a:p>
        </p:txBody>
      </p:sp>
    </p:spTree>
    <p:extLst>
      <p:ext uri="{BB962C8B-B14F-4D97-AF65-F5344CB8AC3E}">
        <p14:creationId xmlns:p14="http://schemas.microsoft.com/office/powerpoint/2010/main" val="19978550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dirty="0"/>
              <a:t>FEE-HELP and SA-HELP</a:t>
            </a:r>
          </a:p>
        </p:txBody>
      </p:sp>
      <p:sp>
        <p:nvSpPr>
          <p:cNvPr id="168" name="Shape 168"/>
          <p:cNvSpPr txBox="1">
            <a:spLocks noGrp="1"/>
          </p:cNvSpPr>
          <p:nvPr>
            <p:ph type="body" idx="1"/>
          </p:nvPr>
        </p:nvSpPr>
        <p:spPr>
          <a:xfrm>
            <a:off x="6446475" y="1846450"/>
            <a:ext cx="2532300" cy="600300"/>
          </a:xfrm>
          <a:prstGeom prst="rect">
            <a:avLst/>
          </a:prstGeom>
        </p:spPr>
        <p:txBody>
          <a:bodyPr wrap="square" lIns="91425" tIns="91425" rIns="91425" bIns="91425" anchor="t" anchorCtr="0">
            <a:noAutofit/>
          </a:bodyPr>
          <a:lstStyle/>
          <a:p>
            <a:pPr marL="0" indent="0">
              <a:spcBef>
                <a:spcPts val="0"/>
              </a:spcBef>
              <a:buNone/>
            </a:pPr>
            <a:r>
              <a:rPr lang="en-GB" sz="1800" dirty="0"/>
              <a:t>...unverified citizenship</a:t>
            </a:r>
          </a:p>
          <a:p>
            <a:pPr marL="0" indent="0">
              <a:spcBef>
                <a:spcPts val="0"/>
              </a:spcBef>
              <a:buNone/>
            </a:pPr>
            <a:endParaRPr dirty="0"/>
          </a:p>
          <a:p>
            <a:pPr>
              <a:spcBef>
                <a:spcPts val="0"/>
              </a:spcBef>
              <a:buNone/>
            </a:pPr>
            <a:endParaRPr dirty="0"/>
          </a:p>
        </p:txBody>
      </p:sp>
      <p:pic>
        <p:nvPicPr>
          <p:cNvPr id="169" name="Shape 169"/>
          <p:cNvPicPr preferRelativeResize="0"/>
          <p:nvPr/>
        </p:nvPicPr>
        <p:blipFill>
          <a:blip r:embed="rId3">
            <a:alphaModFix/>
          </a:blip>
          <a:stretch>
            <a:fillRect/>
          </a:stretch>
        </p:blipFill>
        <p:spPr>
          <a:xfrm>
            <a:off x="366298" y="1694276"/>
            <a:ext cx="4490724" cy="3961099"/>
          </a:xfrm>
          <a:prstGeom prst="rect">
            <a:avLst/>
          </a:prstGeom>
          <a:noFill/>
          <a:ln>
            <a:noFill/>
          </a:ln>
        </p:spPr>
      </p:pic>
      <p:pic>
        <p:nvPicPr>
          <p:cNvPr id="170" name="Shape 170"/>
          <p:cNvPicPr preferRelativeResize="0"/>
          <p:nvPr/>
        </p:nvPicPr>
        <p:blipFill>
          <a:blip r:embed="rId4">
            <a:alphaModFix/>
          </a:blip>
          <a:stretch>
            <a:fillRect/>
          </a:stretch>
        </p:blipFill>
        <p:spPr>
          <a:xfrm>
            <a:off x="4941196" y="2480922"/>
            <a:ext cx="4020376" cy="2163800"/>
          </a:xfrm>
          <a:prstGeom prst="rect">
            <a:avLst/>
          </a:prstGeom>
          <a:noFill/>
          <a:ln>
            <a:noFill/>
          </a:ln>
        </p:spPr>
      </p:pic>
      <p:cxnSp>
        <p:nvCxnSpPr>
          <p:cNvPr id="171" name="Shape 171"/>
          <p:cNvCxnSpPr/>
          <p:nvPr/>
        </p:nvCxnSpPr>
        <p:spPr>
          <a:xfrm flipH="1">
            <a:off x="4818375" y="1689275"/>
            <a:ext cx="15000" cy="3971100"/>
          </a:xfrm>
          <a:prstGeom prst="straightConnector1">
            <a:avLst/>
          </a:prstGeom>
          <a:noFill/>
          <a:ln w="28575" cap="flat" cmpd="sng">
            <a:solidFill>
              <a:srgbClr val="980000"/>
            </a:solidFill>
            <a:prstDash val="solid"/>
            <a:round/>
            <a:headEnd type="none" w="lg" len="lg"/>
            <a:tailEnd type="none" w="lg" len="lg"/>
          </a:ln>
        </p:spPr>
      </p:cxnSp>
    </p:spTree>
    <p:extLst>
      <p:ext uri="{BB962C8B-B14F-4D97-AF65-F5344CB8AC3E}">
        <p14:creationId xmlns:p14="http://schemas.microsoft.com/office/powerpoint/2010/main" val="551920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a:t>HECS-HELP</a:t>
            </a:r>
            <a:r>
              <a:rPr lang="en-GB" sz="1800"/>
              <a:t>											</a:t>
            </a:r>
            <a:r>
              <a:rPr lang="en-GB" sz="2400"/>
              <a:t>(1/2)</a:t>
            </a:r>
          </a:p>
        </p:txBody>
      </p:sp>
      <p:sp>
        <p:nvSpPr>
          <p:cNvPr id="193" name="Shape 193"/>
          <p:cNvSpPr txBox="1">
            <a:spLocks noGrp="1"/>
          </p:cNvSpPr>
          <p:nvPr>
            <p:ph type="body" idx="1"/>
          </p:nvPr>
        </p:nvSpPr>
        <p:spPr>
          <a:xfrm>
            <a:off x="6446475" y="1617850"/>
            <a:ext cx="2532300" cy="600300"/>
          </a:xfrm>
          <a:prstGeom prst="rect">
            <a:avLst/>
          </a:prstGeom>
        </p:spPr>
        <p:txBody>
          <a:bodyPr wrap="square" lIns="91425" tIns="91425" rIns="91425" bIns="91425" anchor="t" anchorCtr="0">
            <a:noAutofit/>
          </a:bodyPr>
          <a:lstStyle/>
          <a:p>
            <a:pPr marL="0" indent="0">
              <a:spcBef>
                <a:spcPts val="0"/>
              </a:spcBef>
              <a:buNone/>
            </a:pPr>
            <a:r>
              <a:rPr lang="en-GB" sz="1800"/>
              <a:t>...unverified citizenship</a:t>
            </a:r>
          </a:p>
          <a:p>
            <a:pPr marL="0" indent="0">
              <a:spcBef>
                <a:spcPts val="0"/>
              </a:spcBef>
              <a:buNone/>
            </a:pPr>
            <a:endParaRPr/>
          </a:p>
          <a:p>
            <a:pPr>
              <a:spcBef>
                <a:spcPts val="0"/>
              </a:spcBef>
              <a:buNone/>
            </a:pPr>
            <a:endParaRPr/>
          </a:p>
        </p:txBody>
      </p:sp>
      <p:cxnSp>
        <p:nvCxnSpPr>
          <p:cNvPr id="194" name="Shape 194"/>
          <p:cNvCxnSpPr/>
          <p:nvPr/>
        </p:nvCxnSpPr>
        <p:spPr>
          <a:xfrm flipH="1">
            <a:off x="4818375" y="1689275"/>
            <a:ext cx="15000" cy="3971100"/>
          </a:xfrm>
          <a:prstGeom prst="straightConnector1">
            <a:avLst/>
          </a:prstGeom>
          <a:noFill/>
          <a:ln w="28575" cap="flat" cmpd="sng">
            <a:solidFill>
              <a:srgbClr val="980000"/>
            </a:solidFill>
            <a:prstDash val="solid"/>
            <a:round/>
            <a:headEnd type="none" w="lg" len="lg"/>
            <a:tailEnd type="none" w="lg" len="lg"/>
          </a:ln>
        </p:spPr>
      </p:cxnSp>
      <p:pic>
        <p:nvPicPr>
          <p:cNvPr id="195" name="Shape 195"/>
          <p:cNvPicPr preferRelativeResize="0"/>
          <p:nvPr/>
        </p:nvPicPr>
        <p:blipFill>
          <a:blip r:embed="rId3">
            <a:alphaModFix/>
          </a:blip>
          <a:stretch>
            <a:fillRect/>
          </a:stretch>
        </p:blipFill>
        <p:spPr>
          <a:xfrm>
            <a:off x="152400" y="1907428"/>
            <a:ext cx="4513574" cy="2631768"/>
          </a:xfrm>
          <a:prstGeom prst="rect">
            <a:avLst/>
          </a:prstGeom>
          <a:noFill/>
          <a:ln>
            <a:noFill/>
          </a:ln>
        </p:spPr>
      </p:pic>
      <p:pic>
        <p:nvPicPr>
          <p:cNvPr id="196" name="Shape 196"/>
          <p:cNvPicPr preferRelativeResize="0"/>
          <p:nvPr/>
        </p:nvPicPr>
        <p:blipFill>
          <a:blip r:embed="rId4">
            <a:alphaModFix/>
          </a:blip>
          <a:stretch>
            <a:fillRect/>
          </a:stretch>
        </p:blipFill>
        <p:spPr>
          <a:xfrm>
            <a:off x="4985775" y="2370551"/>
            <a:ext cx="4005824" cy="2148873"/>
          </a:xfrm>
          <a:prstGeom prst="rect">
            <a:avLst/>
          </a:prstGeom>
          <a:noFill/>
          <a:ln>
            <a:noFill/>
          </a:ln>
        </p:spPr>
      </p:pic>
    </p:spTree>
    <p:extLst>
      <p:ext uri="{BB962C8B-B14F-4D97-AF65-F5344CB8AC3E}">
        <p14:creationId xmlns:p14="http://schemas.microsoft.com/office/powerpoint/2010/main" val="39967665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a:t>HECS-HELP</a:t>
            </a:r>
            <a:r>
              <a:rPr lang="en-GB" sz="1800"/>
              <a:t>											</a:t>
            </a:r>
            <a:r>
              <a:rPr lang="en-GB" sz="2400"/>
              <a:t>(2/2)</a:t>
            </a:r>
          </a:p>
        </p:txBody>
      </p:sp>
      <p:sp>
        <p:nvSpPr>
          <p:cNvPr id="202" name="Shape 202"/>
          <p:cNvSpPr txBox="1">
            <a:spLocks noGrp="1"/>
          </p:cNvSpPr>
          <p:nvPr>
            <p:ph type="body" idx="1"/>
          </p:nvPr>
        </p:nvSpPr>
        <p:spPr>
          <a:xfrm>
            <a:off x="152400" y="1617850"/>
            <a:ext cx="8826300" cy="600300"/>
          </a:xfrm>
          <a:prstGeom prst="rect">
            <a:avLst/>
          </a:prstGeom>
        </p:spPr>
        <p:txBody>
          <a:bodyPr wrap="square" lIns="91425" tIns="91425" rIns="91425" bIns="91425" anchor="t" anchorCtr="0">
            <a:noAutofit/>
          </a:bodyPr>
          <a:lstStyle/>
          <a:p>
            <a:pPr marL="0" indent="0">
              <a:spcBef>
                <a:spcPts val="0"/>
              </a:spcBef>
              <a:buNone/>
            </a:pPr>
            <a:r>
              <a:rPr lang="en-GB" sz="1800"/>
              <a:t>...Expired / Lapsed (past census date)</a:t>
            </a:r>
          </a:p>
          <a:p>
            <a:pPr marL="0" indent="0">
              <a:spcBef>
                <a:spcPts val="0"/>
              </a:spcBef>
              <a:buNone/>
            </a:pPr>
            <a:endParaRPr/>
          </a:p>
          <a:p>
            <a:pPr>
              <a:spcBef>
                <a:spcPts val="0"/>
              </a:spcBef>
              <a:buNone/>
            </a:pPr>
            <a:endParaRPr/>
          </a:p>
        </p:txBody>
      </p:sp>
      <p:pic>
        <p:nvPicPr>
          <p:cNvPr id="203" name="Shape 203"/>
          <p:cNvPicPr preferRelativeResize="0"/>
          <p:nvPr/>
        </p:nvPicPr>
        <p:blipFill>
          <a:blip r:embed="rId3">
            <a:alphaModFix/>
          </a:blip>
          <a:stretch>
            <a:fillRect/>
          </a:stretch>
        </p:blipFill>
        <p:spPr>
          <a:xfrm>
            <a:off x="152401" y="2364627"/>
            <a:ext cx="5362574" cy="3112247"/>
          </a:xfrm>
          <a:prstGeom prst="rect">
            <a:avLst/>
          </a:prstGeom>
          <a:noFill/>
          <a:ln>
            <a:noFill/>
          </a:ln>
        </p:spPr>
      </p:pic>
    </p:spTree>
    <p:extLst>
      <p:ext uri="{BB962C8B-B14F-4D97-AF65-F5344CB8AC3E}">
        <p14:creationId xmlns:p14="http://schemas.microsoft.com/office/powerpoint/2010/main" val="2542249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81000" y="1063228"/>
            <a:ext cx="8229600" cy="691800"/>
          </a:xfrm>
          <a:prstGeom prst="rect">
            <a:avLst/>
          </a:prstGeom>
        </p:spPr>
        <p:txBody>
          <a:bodyPr wrap="square" lIns="91425" tIns="91425" rIns="91425" bIns="91425" anchor="t" anchorCtr="0">
            <a:noAutofit/>
          </a:bodyPr>
          <a:lstStyle/>
          <a:p>
            <a:r>
              <a:rPr lang="en-GB"/>
              <a:t>VET Student Loan (VSL)</a:t>
            </a:r>
            <a:r>
              <a:rPr lang="en-GB" sz="1800"/>
              <a:t>							</a:t>
            </a:r>
            <a:r>
              <a:rPr lang="en-GB" sz="2400"/>
              <a:t>(1/2)</a:t>
            </a:r>
          </a:p>
        </p:txBody>
      </p:sp>
      <p:sp>
        <p:nvSpPr>
          <p:cNvPr id="177" name="Shape 177"/>
          <p:cNvSpPr txBox="1">
            <a:spLocks noGrp="1"/>
          </p:cNvSpPr>
          <p:nvPr>
            <p:ph type="body" idx="1"/>
          </p:nvPr>
        </p:nvSpPr>
        <p:spPr>
          <a:xfrm>
            <a:off x="6446475" y="1846450"/>
            <a:ext cx="2532300" cy="600300"/>
          </a:xfrm>
          <a:prstGeom prst="rect">
            <a:avLst/>
          </a:prstGeom>
        </p:spPr>
        <p:txBody>
          <a:bodyPr wrap="square" lIns="91425" tIns="91425" rIns="91425" bIns="91425" anchor="t" anchorCtr="0">
            <a:noAutofit/>
          </a:bodyPr>
          <a:lstStyle/>
          <a:p>
            <a:pPr marL="0" indent="0">
              <a:spcBef>
                <a:spcPts val="0"/>
              </a:spcBef>
              <a:buNone/>
            </a:pPr>
            <a:r>
              <a:rPr lang="en-GB" sz="1800"/>
              <a:t>...unverified citizenship</a:t>
            </a:r>
          </a:p>
          <a:p>
            <a:pPr marL="0" indent="0">
              <a:spcBef>
                <a:spcPts val="0"/>
              </a:spcBef>
              <a:buNone/>
            </a:pPr>
            <a:endParaRPr/>
          </a:p>
          <a:p>
            <a:pPr>
              <a:spcBef>
                <a:spcPts val="0"/>
              </a:spcBef>
              <a:buNone/>
            </a:pPr>
            <a:endParaRPr/>
          </a:p>
        </p:txBody>
      </p:sp>
      <p:pic>
        <p:nvPicPr>
          <p:cNvPr id="178" name="Shape 178"/>
          <p:cNvPicPr preferRelativeResize="0"/>
          <p:nvPr/>
        </p:nvPicPr>
        <p:blipFill>
          <a:blip r:embed="rId3">
            <a:alphaModFix/>
          </a:blip>
          <a:stretch>
            <a:fillRect/>
          </a:stretch>
        </p:blipFill>
        <p:spPr>
          <a:xfrm>
            <a:off x="4893900" y="2433625"/>
            <a:ext cx="4020376" cy="2163800"/>
          </a:xfrm>
          <a:prstGeom prst="rect">
            <a:avLst/>
          </a:prstGeom>
          <a:noFill/>
          <a:ln>
            <a:noFill/>
          </a:ln>
        </p:spPr>
      </p:pic>
      <p:cxnSp>
        <p:nvCxnSpPr>
          <p:cNvPr id="179" name="Shape 179"/>
          <p:cNvCxnSpPr/>
          <p:nvPr/>
        </p:nvCxnSpPr>
        <p:spPr>
          <a:xfrm flipH="1">
            <a:off x="4818375" y="1689275"/>
            <a:ext cx="15000" cy="3971100"/>
          </a:xfrm>
          <a:prstGeom prst="straightConnector1">
            <a:avLst/>
          </a:prstGeom>
          <a:noFill/>
          <a:ln w="28575" cap="flat" cmpd="sng">
            <a:solidFill>
              <a:srgbClr val="980000"/>
            </a:solidFill>
            <a:prstDash val="solid"/>
            <a:round/>
            <a:headEnd type="none" w="lg" len="lg"/>
            <a:tailEnd type="none" w="lg" len="lg"/>
          </a:ln>
        </p:spPr>
      </p:cxnSp>
      <p:pic>
        <p:nvPicPr>
          <p:cNvPr id="180" name="Shape 180"/>
          <p:cNvPicPr preferRelativeResize="0"/>
          <p:nvPr/>
        </p:nvPicPr>
        <p:blipFill>
          <a:blip r:embed="rId4">
            <a:alphaModFix/>
          </a:blip>
          <a:stretch>
            <a:fillRect/>
          </a:stretch>
        </p:blipFill>
        <p:spPr>
          <a:xfrm>
            <a:off x="152401" y="1907851"/>
            <a:ext cx="4512951" cy="3117975"/>
          </a:xfrm>
          <a:prstGeom prst="rect">
            <a:avLst/>
          </a:prstGeom>
          <a:noFill/>
          <a:ln>
            <a:noFill/>
          </a:ln>
        </p:spPr>
      </p:pic>
    </p:spTree>
    <p:extLst>
      <p:ext uri="{BB962C8B-B14F-4D97-AF65-F5344CB8AC3E}">
        <p14:creationId xmlns:p14="http://schemas.microsoft.com/office/powerpoint/2010/main" val="2549089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xfrm>
            <a:off x="413450" y="1063228"/>
            <a:ext cx="8229600" cy="691800"/>
          </a:xfrm>
          <a:prstGeom prst="rect">
            <a:avLst/>
          </a:prstGeom>
        </p:spPr>
        <p:txBody>
          <a:bodyPr wrap="square" lIns="91425" tIns="91425" rIns="91425" bIns="91425" anchor="t" anchorCtr="0">
            <a:noAutofit/>
          </a:bodyPr>
          <a:lstStyle/>
          <a:p>
            <a:r>
              <a:rPr lang="en-GB"/>
              <a:t>Manage CAFS &amp; optional loans</a:t>
            </a:r>
          </a:p>
        </p:txBody>
      </p:sp>
      <p:sp>
        <p:nvSpPr>
          <p:cNvPr id="209" name="Shape 209"/>
          <p:cNvSpPr txBox="1">
            <a:spLocks noGrp="1"/>
          </p:cNvSpPr>
          <p:nvPr>
            <p:ph type="body" idx="1"/>
          </p:nvPr>
        </p:nvSpPr>
        <p:spPr>
          <a:xfrm>
            <a:off x="152400" y="1617850"/>
            <a:ext cx="8826300" cy="600300"/>
          </a:xfrm>
          <a:prstGeom prst="rect">
            <a:avLst/>
          </a:prstGeom>
        </p:spPr>
        <p:txBody>
          <a:bodyPr wrap="square" lIns="91425" tIns="91425" rIns="91425" bIns="91425" anchor="t" anchorCtr="0">
            <a:noAutofit/>
          </a:bodyPr>
          <a:lstStyle/>
          <a:p>
            <a:pPr marL="0" indent="0">
              <a:spcBef>
                <a:spcPts val="0"/>
              </a:spcBef>
              <a:buNone/>
            </a:pPr>
            <a:endParaRPr sz="1800"/>
          </a:p>
          <a:p>
            <a:pPr marL="0" indent="0">
              <a:spcBef>
                <a:spcPts val="0"/>
              </a:spcBef>
              <a:buNone/>
            </a:pPr>
            <a:endParaRPr/>
          </a:p>
          <a:p>
            <a:pPr>
              <a:spcBef>
                <a:spcPts val="0"/>
              </a:spcBef>
              <a:buNone/>
            </a:pPr>
            <a:endParaRPr/>
          </a:p>
        </p:txBody>
      </p:sp>
      <p:pic>
        <p:nvPicPr>
          <p:cNvPr id="210" name="Shape 210"/>
          <p:cNvPicPr preferRelativeResize="0"/>
          <p:nvPr/>
        </p:nvPicPr>
        <p:blipFill>
          <a:blip r:embed="rId3">
            <a:alphaModFix/>
          </a:blip>
          <a:stretch>
            <a:fillRect/>
          </a:stretch>
        </p:blipFill>
        <p:spPr>
          <a:xfrm>
            <a:off x="3726151" y="2105300"/>
            <a:ext cx="5343825" cy="2963974"/>
          </a:xfrm>
          <a:prstGeom prst="rect">
            <a:avLst/>
          </a:prstGeom>
          <a:noFill/>
          <a:ln>
            <a:noFill/>
          </a:ln>
        </p:spPr>
      </p:pic>
      <p:pic>
        <p:nvPicPr>
          <p:cNvPr id="211" name="Shape 211"/>
          <p:cNvPicPr preferRelativeResize="0"/>
          <p:nvPr/>
        </p:nvPicPr>
        <p:blipFill>
          <a:blip r:embed="rId4">
            <a:alphaModFix/>
          </a:blip>
          <a:stretch>
            <a:fillRect/>
          </a:stretch>
        </p:blipFill>
        <p:spPr>
          <a:xfrm>
            <a:off x="235600" y="1909150"/>
            <a:ext cx="3305506" cy="3477800"/>
          </a:xfrm>
          <a:prstGeom prst="rect">
            <a:avLst/>
          </a:prstGeom>
          <a:noFill/>
          <a:ln>
            <a:noFill/>
          </a:ln>
        </p:spPr>
      </p:pic>
    </p:spTree>
    <p:extLst>
      <p:ext uri="{BB962C8B-B14F-4D97-AF65-F5344CB8AC3E}">
        <p14:creationId xmlns:p14="http://schemas.microsoft.com/office/powerpoint/2010/main" val="23115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AU" dirty="0"/>
              <a:t>Birds of a Feather gives you the opportunity to meet your SIG members and find out what they have been doing, discuss priorities and raise issues.</a:t>
            </a:r>
            <a:r>
              <a:rPr lang="en-US" dirty="0"/>
              <a:t/>
            </a:r>
            <a:br>
              <a:rPr lang="en-US" dirty="0"/>
            </a:br>
            <a:endParaRPr lang="en-US" dirty="0"/>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56921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1762"/>
            <a:ext cx="8229600" cy="922400"/>
          </a:xfrm>
        </p:spPr>
        <p:txBody>
          <a:bodyPr/>
          <a:lstStyle/>
          <a:p>
            <a:r>
              <a:rPr lang="en-AU" dirty="0" smtClean="0"/>
              <a:t>Issues</a:t>
            </a:r>
            <a:endParaRPr lang="en-AU" dirty="0"/>
          </a:p>
        </p:txBody>
      </p:sp>
      <p:sp>
        <p:nvSpPr>
          <p:cNvPr id="3" name="Text Placeholder 2"/>
          <p:cNvSpPr>
            <a:spLocks noGrp="1"/>
          </p:cNvSpPr>
          <p:nvPr>
            <p:ph type="body" idx="1"/>
          </p:nvPr>
        </p:nvSpPr>
        <p:spPr>
          <a:xfrm>
            <a:off x="381000" y="690563"/>
            <a:ext cx="8229600" cy="5815012"/>
          </a:xfrm>
        </p:spPr>
        <p:txBody>
          <a:bodyPr/>
          <a:lstStyle/>
          <a:p>
            <a:r>
              <a:rPr lang="en-AU" sz="2000" dirty="0"/>
              <a:t>The initial implementation sought to use the APIs provided by the Government to automate integration as much as possible. The following pains were felt:</a:t>
            </a:r>
          </a:p>
          <a:p>
            <a:pPr lvl="0"/>
            <a:r>
              <a:rPr lang="en-AU" sz="2000" dirty="0"/>
              <a:t>Initial upload to the portal was by spreadsheet as </a:t>
            </a:r>
            <a:r>
              <a:rPr lang="en-AU" sz="2000" dirty="0" err="1"/>
              <a:t>webservices</a:t>
            </a:r>
            <a:r>
              <a:rPr lang="en-AU" sz="2000" dirty="0"/>
              <a:t> were not ready. This resulted in missing staging records which we later came to rely on (</a:t>
            </a:r>
            <a:r>
              <a:rPr lang="en-AU" sz="2000" dirty="0" err="1"/>
              <a:t>eg</a:t>
            </a:r>
            <a:r>
              <a:rPr lang="en-AU" sz="2000" dirty="0"/>
              <a:t> missing </a:t>
            </a:r>
            <a:r>
              <a:rPr lang="en-AU" sz="2000" dirty="0" err="1"/>
              <a:t>gCAFIDs</a:t>
            </a:r>
            <a:r>
              <a:rPr lang="en-AU" sz="2000" dirty="0"/>
              <a:t> that were later required for other services like VSL progression compliance)</a:t>
            </a:r>
          </a:p>
          <a:p>
            <a:pPr lvl="0"/>
            <a:r>
              <a:rPr lang="en-AU" sz="2000" dirty="0"/>
              <a:t>The Government ‘lapses’ CAFs when the census date uploaded to the portal has passed. This means the student can no longer submit their CAF. To reactivate the CAF for the student requires a DELETE </a:t>
            </a:r>
            <a:r>
              <a:rPr lang="en-AU" sz="2000" dirty="0" err="1"/>
              <a:t>webservice</a:t>
            </a:r>
            <a:r>
              <a:rPr lang="en-AU" sz="2000" dirty="0"/>
              <a:t> to delete the lapsed CAF and a REPOST of their CAF data. Each delete/post spawns two emails to the student. If the Census date is volatile (</a:t>
            </a:r>
            <a:r>
              <a:rPr lang="en-AU" sz="2000" dirty="0" err="1"/>
              <a:t>eg</a:t>
            </a:r>
            <a:r>
              <a:rPr lang="en-AU" sz="2000" dirty="0"/>
              <a:t> flexible enrolment terms), this can result in a lot of </a:t>
            </a:r>
            <a:r>
              <a:rPr lang="en-AU" sz="2000" dirty="0" err="1"/>
              <a:t>webservices</a:t>
            </a:r>
            <a:r>
              <a:rPr lang="en-AU" sz="2000" dirty="0"/>
              <a:t> being called for the same student to delete/reactivate. Students are spammed with email which generates complaints to DET and the provider.</a:t>
            </a:r>
          </a:p>
          <a:p>
            <a:endParaRPr lang="en-AU" dirty="0"/>
          </a:p>
        </p:txBody>
      </p:sp>
    </p:spTree>
    <p:extLst>
      <p:ext uri="{BB962C8B-B14F-4D97-AF65-F5344CB8AC3E}">
        <p14:creationId xmlns:p14="http://schemas.microsoft.com/office/powerpoint/2010/main" val="1726904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423863"/>
            <a:ext cx="8229600" cy="4865600"/>
          </a:xfrm>
        </p:spPr>
        <p:txBody>
          <a:bodyPr/>
          <a:lstStyle/>
          <a:p>
            <a:pPr lvl="0"/>
            <a:r>
              <a:rPr lang="en-AU" sz="2000" dirty="0"/>
              <a:t>When the institution’s password expires the services fail. There is no warning that the password used by the integration layer is about to expire.</a:t>
            </a:r>
          </a:p>
          <a:p>
            <a:pPr lvl="0"/>
            <a:r>
              <a:rPr lang="en-AU" sz="2000" dirty="0"/>
              <a:t>The government can change their APIs with little notice. It may not be obvious that when they introduce a new ‘optional’ element it may actually break the </a:t>
            </a:r>
            <a:r>
              <a:rPr lang="en-AU" sz="2000" dirty="0" err="1"/>
              <a:t>webservices</a:t>
            </a:r>
            <a:r>
              <a:rPr lang="en-AU" sz="2000" dirty="0"/>
              <a:t>.</a:t>
            </a:r>
          </a:p>
          <a:p>
            <a:endParaRPr lang="en-AU" sz="2000" dirty="0"/>
          </a:p>
        </p:txBody>
      </p:sp>
    </p:spTree>
    <p:extLst>
      <p:ext uri="{BB962C8B-B14F-4D97-AF65-F5344CB8AC3E}">
        <p14:creationId xmlns:p14="http://schemas.microsoft.com/office/powerpoint/2010/main" val="234525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involved</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
            </a:pPr>
            <a:r>
              <a:rPr lang="en-AU" dirty="0"/>
              <a:t>Log GSC cases through My Oracle Support</a:t>
            </a:r>
          </a:p>
          <a:p>
            <a:pPr>
              <a:buFont typeface="Wingdings" panose="05000000000000000000" pitchFamily="2" charset="2"/>
              <a:buChar char="§"/>
            </a:pPr>
            <a:r>
              <a:rPr lang="en-AU" dirty="0"/>
              <a:t>Raise Enhancement requests via Enhancement Tracker on HEUG online - keep them up to date and </a:t>
            </a:r>
            <a:r>
              <a:rPr lang="en-AU" dirty="0" smtClean="0"/>
              <a:t>vote</a:t>
            </a:r>
          </a:p>
          <a:p>
            <a:pPr>
              <a:buFont typeface="Wingdings" panose="05000000000000000000" pitchFamily="2" charset="2"/>
              <a:buChar char="§"/>
            </a:pPr>
            <a:r>
              <a:rPr lang="en-AU" dirty="0" smtClean="0"/>
              <a:t>Votes are used by the AG’s and Oracle to prioritise the delivery of      fixes or enhancements</a:t>
            </a:r>
            <a:endParaRPr lang="en-AU" dirty="0"/>
          </a:p>
          <a:p>
            <a:pPr>
              <a:buFont typeface="Wingdings" panose="05000000000000000000" pitchFamily="2" charset="2"/>
              <a:buChar char="§"/>
            </a:pPr>
            <a:r>
              <a:rPr lang="en-AU" dirty="0"/>
              <a:t>Use the HEUG </a:t>
            </a:r>
            <a:r>
              <a:rPr lang="en-AU" dirty="0" err="1"/>
              <a:t>listservs</a:t>
            </a:r>
            <a:r>
              <a:rPr lang="en-AU" dirty="0"/>
              <a:t> to ask questions and provide answers</a:t>
            </a:r>
          </a:p>
          <a:p>
            <a:pPr>
              <a:buFont typeface="Wingdings" panose="05000000000000000000" pitchFamily="2" charset="2"/>
              <a:buChar char="§"/>
            </a:pPr>
            <a:r>
              <a:rPr lang="en-AU" dirty="0"/>
              <a:t>Participate in surveys and volunteer for working parties/focus groups.</a:t>
            </a:r>
          </a:p>
          <a:p>
            <a:endParaRPr lang="en-US" dirty="0" smtClean="0"/>
          </a:p>
          <a:p>
            <a:r>
              <a:rPr lang="en-US" dirty="0" smtClean="0"/>
              <a:t>Communicate with the ANZ Student community at:</a:t>
            </a:r>
          </a:p>
          <a:p>
            <a:pPr algn="ctr"/>
            <a:r>
              <a:rPr lang="en-US" dirty="0" smtClean="0">
                <a:solidFill>
                  <a:srgbClr val="0000FF"/>
                </a:solidFill>
              </a:rPr>
              <a:t>anz.stulist.heug.org@list.heug.org</a:t>
            </a:r>
            <a:endParaRPr lang="en-US" dirty="0">
              <a:solidFill>
                <a:srgbClr val="0000FF"/>
              </a:solidFill>
            </a:endParaRPr>
          </a:p>
          <a:p>
            <a:endParaRPr lang="en-US" dirty="0"/>
          </a:p>
        </p:txBody>
      </p:sp>
    </p:spTree>
    <p:extLst>
      <p:ext uri="{BB962C8B-B14F-4D97-AF65-F5344CB8AC3E}">
        <p14:creationId xmlns:p14="http://schemas.microsoft.com/office/powerpoint/2010/main" val="3393731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673857" y="138520"/>
            <a:ext cx="7791717" cy="6429427"/>
          </a:xfrm>
          <a:prstGeom prst="rect">
            <a:avLst/>
          </a:prstGeom>
        </p:spPr>
      </p:pic>
    </p:spTree>
    <p:extLst>
      <p:ext uri="{BB962C8B-B14F-4D97-AF65-F5344CB8AC3E}">
        <p14:creationId xmlns:p14="http://schemas.microsoft.com/office/powerpoint/2010/main" val="4663604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08387" y="255885"/>
            <a:ext cx="8234168" cy="6253070"/>
          </a:xfrm>
          <a:prstGeom prst="rect">
            <a:avLst/>
          </a:prstGeom>
        </p:spPr>
      </p:pic>
    </p:spTree>
    <p:extLst>
      <p:ext uri="{BB962C8B-B14F-4D97-AF65-F5344CB8AC3E}">
        <p14:creationId xmlns:p14="http://schemas.microsoft.com/office/powerpoint/2010/main" val="3044199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126142" y="572431"/>
            <a:ext cx="6720000" cy="5149943"/>
          </a:xfrm>
          <a:prstGeom prst="rect">
            <a:avLst/>
          </a:prstGeom>
        </p:spPr>
      </p:pic>
    </p:spTree>
    <p:extLst>
      <p:ext uri="{BB962C8B-B14F-4D97-AF65-F5344CB8AC3E}">
        <p14:creationId xmlns:p14="http://schemas.microsoft.com/office/powerpoint/2010/main" val="801683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811509" y="236916"/>
            <a:ext cx="7516414" cy="6085225"/>
          </a:xfrm>
          <a:prstGeom prst="rect">
            <a:avLst/>
          </a:prstGeom>
        </p:spPr>
      </p:pic>
    </p:spTree>
    <p:extLst>
      <p:ext uri="{BB962C8B-B14F-4D97-AF65-F5344CB8AC3E}">
        <p14:creationId xmlns:p14="http://schemas.microsoft.com/office/powerpoint/2010/main" val="28157329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96878" y="335556"/>
            <a:ext cx="6503690" cy="2476470"/>
          </a:xfrm>
          <a:prstGeom prst="rect">
            <a:avLst/>
          </a:prstGeom>
        </p:spPr>
      </p:pic>
    </p:spTree>
    <p:extLst>
      <p:ext uri="{BB962C8B-B14F-4D97-AF65-F5344CB8AC3E}">
        <p14:creationId xmlns:p14="http://schemas.microsoft.com/office/powerpoint/2010/main" val="10666679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408388" y="206478"/>
            <a:ext cx="7899870" cy="5978012"/>
          </a:xfrm>
          <a:prstGeom prst="rect">
            <a:avLst/>
          </a:prstGeom>
        </p:spPr>
      </p:pic>
    </p:spTree>
    <p:extLst>
      <p:ext uri="{BB962C8B-B14F-4D97-AF65-F5344CB8AC3E}">
        <p14:creationId xmlns:p14="http://schemas.microsoft.com/office/powerpoint/2010/main" val="1165537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95111"/>
            <a:ext cx="9144000" cy="178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solidFill>
                  <a:schemeClr val="bg1"/>
                </a:solidFill>
              </a:rPr>
              <a:t>Contact Us</a:t>
            </a:r>
            <a:endParaRPr lang="en-US" dirty="0">
              <a:solidFill>
                <a:schemeClr val="bg1"/>
              </a:solidFill>
            </a:endParaRPr>
          </a:p>
        </p:txBody>
      </p:sp>
      <p:sp>
        <p:nvSpPr>
          <p:cNvPr id="3" name="Text Placeholder 2"/>
          <p:cNvSpPr>
            <a:spLocks noGrp="1"/>
          </p:cNvSpPr>
          <p:nvPr>
            <p:ph type="body" idx="1"/>
          </p:nvPr>
        </p:nvSpPr>
        <p:spPr>
          <a:xfrm>
            <a:off x="768095" y="2179636"/>
            <a:ext cx="8266489" cy="822960"/>
          </a:xfrm>
        </p:spPr>
        <p:txBody>
          <a:bodyPr>
            <a:normAutofit/>
          </a:bodyPr>
          <a:lstStyle/>
          <a:p>
            <a:r>
              <a:rPr lang="en-US" dirty="0" smtClean="0"/>
              <a:t>Contact any of your ANZ Student SIG representatives</a:t>
            </a:r>
            <a:endParaRPr lang="en-US" dirty="0"/>
          </a:p>
        </p:txBody>
      </p:sp>
      <p:sp>
        <p:nvSpPr>
          <p:cNvPr id="10" name="Title 1"/>
          <p:cNvSpPr txBox="1">
            <a:spLocks/>
          </p:cNvSpPr>
          <p:nvPr/>
        </p:nvSpPr>
        <p:spPr>
          <a:xfrm>
            <a:off x="926973" y="4869349"/>
            <a:ext cx="7290054" cy="1499616"/>
          </a:xfrm>
          <a:prstGeom prst="rect">
            <a:avLst/>
          </a:prstGeom>
        </p:spPr>
        <p:txBody>
          <a:bodyPr vert="horz" lIns="91440" tIns="45720" rIns="91440" bIns="45720" rtlCol="0" anchor="ctr">
            <a:noAutofit/>
          </a:bodyPr>
          <a:lst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a:lstStyle>
          <a:p>
            <a:r>
              <a:rPr lang="en-US" sz="3200" dirty="0">
                <a:solidFill>
                  <a:schemeClr val="tx1"/>
                </a:solidFill>
              </a:rPr>
              <a:t>all Alliance presentations </a:t>
            </a:r>
            <a:r>
              <a:rPr lang="en-US" sz="3200" dirty="0" smtClean="0">
                <a:solidFill>
                  <a:schemeClr val="tx1"/>
                </a:solidFill>
              </a:rPr>
              <a:t>will be </a:t>
            </a:r>
            <a:r>
              <a:rPr lang="en-US" sz="3200" dirty="0">
                <a:solidFill>
                  <a:schemeClr val="tx1"/>
                </a:solidFill>
              </a:rPr>
              <a:t>available for download from the Conference Site</a:t>
            </a:r>
          </a:p>
        </p:txBody>
      </p:sp>
      <p:sp>
        <p:nvSpPr>
          <p:cNvPr id="11" name="Content Placeholder 10"/>
          <p:cNvSpPr>
            <a:spLocks noGrp="1"/>
          </p:cNvSpPr>
          <p:nvPr>
            <p:ph sz="half" idx="2"/>
          </p:nvPr>
        </p:nvSpPr>
        <p:spPr>
          <a:xfrm>
            <a:off x="768095" y="2967788"/>
            <a:ext cx="7758489" cy="2002797"/>
          </a:xfrm>
        </p:spPr>
        <p:txBody>
          <a:bodyPr numCol="3">
            <a:normAutofit/>
          </a:bodyPr>
          <a:lstStyle/>
          <a:p>
            <a:pPr>
              <a:buFont typeface="Wingdings" panose="05000000000000000000" pitchFamily="2" charset="2"/>
              <a:buChar char="§"/>
            </a:pPr>
            <a:r>
              <a:rPr lang="en-US" dirty="0"/>
              <a:t>Matt </a:t>
            </a:r>
            <a:r>
              <a:rPr lang="en-US" dirty="0" smtClean="0"/>
              <a:t>Barton</a:t>
            </a:r>
            <a:endParaRPr lang="en-US" dirty="0"/>
          </a:p>
          <a:p>
            <a:pPr>
              <a:buFont typeface="Wingdings" panose="05000000000000000000" pitchFamily="2" charset="2"/>
              <a:buChar char="§"/>
            </a:pPr>
            <a:r>
              <a:rPr lang="en-US" dirty="0"/>
              <a:t>Clinton Lamont</a:t>
            </a:r>
          </a:p>
          <a:p>
            <a:pPr>
              <a:buFont typeface="Wingdings" panose="05000000000000000000" pitchFamily="2" charset="2"/>
              <a:buChar char="§"/>
            </a:pPr>
            <a:r>
              <a:rPr lang="en-US" dirty="0"/>
              <a:t>Jason McIntyre </a:t>
            </a:r>
          </a:p>
          <a:p>
            <a:pPr>
              <a:buFont typeface="Wingdings" panose="05000000000000000000" pitchFamily="2" charset="2"/>
              <a:buChar char="§"/>
            </a:pPr>
            <a:r>
              <a:rPr lang="en-US" dirty="0"/>
              <a:t>Shayne Simpson </a:t>
            </a:r>
          </a:p>
          <a:p>
            <a:pPr>
              <a:buFont typeface="Wingdings" panose="05000000000000000000" pitchFamily="2" charset="2"/>
              <a:buChar char="§"/>
            </a:pPr>
            <a:r>
              <a:rPr lang="en-US" dirty="0" smtClean="0"/>
              <a:t>Jonathan Peters</a:t>
            </a:r>
          </a:p>
          <a:p>
            <a:pPr>
              <a:buFont typeface="Wingdings" panose="05000000000000000000" pitchFamily="2" charset="2"/>
              <a:buChar char="§"/>
            </a:pPr>
            <a:r>
              <a:rPr lang="en-US" dirty="0" smtClean="0"/>
              <a:t>Liz </a:t>
            </a:r>
            <a:r>
              <a:rPr lang="en-US" dirty="0" err="1"/>
              <a:t>Kitto</a:t>
            </a:r>
            <a:endParaRPr lang="en-US" dirty="0"/>
          </a:p>
          <a:p>
            <a:pPr>
              <a:buFont typeface="Wingdings" panose="05000000000000000000" pitchFamily="2" charset="2"/>
              <a:buChar char="§"/>
            </a:pPr>
            <a:r>
              <a:rPr lang="en-US" dirty="0"/>
              <a:t>René </a:t>
            </a:r>
            <a:r>
              <a:rPr lang="en-US" dirty="0" err="1"/>
              <a:t>Oosthuysen</a:t>
            </a:r>
            <a:r>
              <a:rPr lang="en-US" dirty="0"/>
              <a:t> </a:t>
            </a:r>
          </a:p>
          <a:p>
            <a:pPr>
              <a:buFont typeface="Wingdings" panose="05000000000000000000" pitchFamily="2" charset="2"/>
              <a:buChar char="§"/>
            </a:pPr>
            <a:r>
              <a:rPr lang="en-US" dirty="0"/>
              <a:t>Suzanna Wong</a:t>
            </a:r>
          </a:p>
          <a:p>
            <a:pPr>
              <a:buFont typeface="Wingdings" panose="05000000000000000000" pitchFamily="2" charset="2"/>
              <a:buChar char="§"/>
            </a:pPr>
            <a:r>
              <a:rPr lang="en-US" dirty="0" smtClean="0"/>
              <a:t>Leah </a:t>
            </a:r>
            <a:r>
              <a:rPr lang="en-US" dirty="0" err="1"/>
              <a:t>Vaz</a:t>
            </a:r>
            <a:r>
              <a:rPr lang="en-US" dirty="0"/>
              <a:t> </a:t>
            </a:r>
            <a:endParaRPr lang="en-US" dirty="0" smtClean="0"/>
          </a:p>
          <a:p>
            <a:pPr>
              <a:buFont typeface="Wingdings" panose="05000000000000000000" pitchFamily="2" charset="2"/>
              <a:buChar char="§"/>
            </a:pPr>
            <a:r>
              <a:rPr lang="en-US" dirty="0" smtClean="0"/>
              <a:t>Marcia King</a:t>
            </a:r>
          </a:p>
          <a:p>
            <a:pPr>
              <a:buFont typeface="Wingdings" panose="05000000000000000000" pitchFamily="2" charset="2"/>
              <a:buChar char="§"/>
            </a:pPr>
            <a:r>
              <a:rPr lang="en-US" dirty="0" smtClean="0"/>
              <a:t>Linda Cecere</a:t>
            </a:r>
            <a:endParaRPr lang="en-US" dirty="0"/>
          </a:p>
        </p:txBody>
      </p:sp>
    </p:spTree>
    <p:extLst>
      <p:ext uri="{BB962C8B-B14F-4D97-AF65-F5344CB8AC3E}">
        <p14:creationId xmlns:p14="http://schemas.microsoft.com/office/powerpoint/2010/main" val="33084388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ANZ Student SIG</a:t>
            </a:r>
            <a:endParaRPr lang="en-US" dirty="0"/>
          </a:p>
        </p:txBody>
      </p:sp>
      <p:sp>
        <p:nvSpPr>
          <p:cNvPr id="3" name="Subtitle 2"/>
          <p:cNvSpPr>
            <a:spLocks noGrp="1"/>
          </p:cNvSpPr>
          <p:nvPr>
            <p:ph type="subTitle" idx="1"/>
          </p:nvPr>
        </p:nvSpPr>
        <p:spPr/>
        <p:txBody>
          <a:bodyPr/>
          <a:lstStyle/>
          <a:p>
            <a:r>
              <a:rPr lang="en-US" dirty="0" smtClean="0"/>
              <a:t>Who are the SIG and what do they do?</a:t>
            </a:r>
          </a:p>
        </p:txBody>
      </p:sp>
    </p:spTree>
    <p:extLst>
      <p:ext uri="{BB962C8B-B14F-4D97-AF65-F5344CB8AC3E}">
        <p14:creationId xmlns:p14="http://schemas.microsoft.com/office/powerpoint/2010/main" val="15947770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Concluding thoughts</a:t>
            </a:r>
          </a:p>
        </p:txBody>
      </p:sp>
      <p:sp>
        <p:nvSpPr>
          <p:cNvPr id="3" name="Subtitle 2"/>
          <p:cNvSpPr>
            <a:spLocks noGrp="1"/>
          </p:cNvSpPr>
          <p:nvPr>
            <p:ph type="subTitle" idx="1"/>
          </p:nvPr>
        </p:nvSpPr>
        <p:spPr/>
        <p:txBody>
          <a:bodyPr/>
          <a:lstStyle/>
          <a:p>
            <a:r>
              <a:rPr lang="en-US" dirty="0"/>
              <a:t>ANY QUESTIONS?</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14864251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2853306" cy="1463040"/>
          </a:xfrm>
        </p:spPr>
        <p:txBody>
          <a:bodyPr/>
          <a:lstStyle/>
          <a:p>
            <a:r>
              <a:rPr lang="en-US" dirty="0"/>
              <a:t>THANK YOU!</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0078" y="4739158"/>
            <a:ext cx="1905000" cy="1905000"/>
          </a:xfrm>
          <a:prstGeom prst="rect">
            <a:avLst/>
          </a:prstGeom>
        </p:spPr>
      </p:pic>
      <p:sp>
        <p:nvSpPr>
          <p:cNvPr id="3" name="Footer Placeholder 2"/>
          <p:cNvSpPr>
            <a:spLocks noGrp="1"/>
          </p:cNvSpPr>
          <p:nvPr>
            <p:ph type="ftr" sz="quarter" idx="11"/>
          </p:nvPr>
        </p:nvSpPr>
        <p:spPr/>
        <p:txBody>
          <a:bodyPr/>
          <a:lstStyle/>
          <a:p>
            <a:r>
              <a:rPr lang="en-US" dirty="0"/>
              <a:t>ADU 8-10 November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2159" y="4960138"/>
            <a:ext cx="1994700" cy="1496026"/>
          </a:xfrm>
          <a:prstGeom prst="rect">
            <a:avLst/>
          </a:prstGeom>
        </p:spPr>
      </p:pic>
      <p:pic>
        <p:nvPicPr>
          <p:cNvPr id="7" name="Picture Placeholder 6"/>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415" b="415"/>
          <a:stretch>
            <a:fillRect/>
          </a:stretch>
        </p:blipFill>
        <p:spPr/>
      </p:pic>
      <p:pic>
        <p:nvPicPr>
          <p:cNvPr id="10" name="Picture 9"/>
          <p:cNvPicPr>
            <a:picLocks noChangeAspect="1"/>
          </p:cNvPicPr>
          <p:nvPr/>
        </p:nvPicPr>
        <p:blipFill>
          <a:blip r:embed="rId5">
            <a:lum bright="70000" contrast="-70000"/>
            <a:extLst>
              <a:ext uri="{28A0092B-C50C-407E-A947-70E740481C1C}">
                <a14:useLocalDpi xmlns:a14="http://schemas.microsoft.com/office/drawing/2010/main" val="0"/>
              </a:ext>
            </a:extLst>
          </a:blip>
          <a:stretch>
            <a:fillRect/>
          </a:stretch>
        </p:blipFill>
        <p:spPr>
          <a:xfrm>
            <a:off x="123057" y="75524"/>
            <a:ext cx="3134493" cy="3127030"/>
          </a:xfrm>
          <a:prstGeom prst="rect">
            <a:avLst/>
          </a:prstGeom>
          <a:noFill/>
        </p:spPr>
      </p:pic>
    </p:spTree>
    <p:extLst>
      <p:ext uri="{BB962C8B-B14F-4D97-AF65-F5344CB8AC3E}">
        <p14:creationId xmlns:p14="http://schemas.microsoft.com/office/powerpoint/2010/main" val="36849024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SIG do?</a:t>
            </a:r>
            <a:endParaRPr lang="en-US" dirty="0"/>
          </a:p>
        </p:txBody>
      </p:sp>
      <p:sp>
        <p:nvSpPr>
          <p:cNvPr id="3" name="Content Placeholder 2"/>
          <p:cNvSpPr>
            <a:spLocks noGrp="1"/>
          </p:cNvSpPr>
          <p:nvPr>
            <p:ph idx="1"/>
          </p:nvPr>
        </p:nvSpPr>
        <p:spPr/>
        <p:txBody>
          <a:bodyPr/>
          <a:lstStyle/>
          <a:p>
            <a:pPr marL="0" indent="0">
              <a:buNone/>
            </a:pPr>
            <a:r>
              <a:rPr lang="en-US" dirty="0" smtClean="0"/>
              <a:t>ANZ Student Special Interest Group</a:t>
            </a:r>
          </a:p>
          <a:p>
            <a:pPr>
              <a:buFont typeface="Wingdings" panose="05000000000000000000" pitchFamily="2" charset="2"/>
              <a:buChar char="§"/>
            </a:pPr>
            <a:r>
              <a:rPr lang="en-US" dirty="0" smtClean="0"/>
              <a:t>Monthly conference calls with Oracle</a:t>
            </a:r>
          </a:p>
          <a:p>
            <a:pPr>
              <a:buFont typeface="Wingdings" panose="05000000000000000000" pitchFamily="2" charset="2"/>
              <a:buChar char="§"/>
            </a:pPr>
            <a:r>
              <a:rPr lang="en-US" dirty="0" smtClean="0"/>
              <a:t>Collating regulatory requirements (</a:t>
            </a:r>
            <a:r>
              <a:rPr lang="en-US" dirty="0" err="1" smtClean="0"/>
              <a:t>Aust</a:t>
            </a:r>
            <a:r>
              <a:rPr lang="en-US" dirty="0" smtClean="0"/>
              <a:t> &amp; NZ)</a:t>
            </a:r>
          </a:p>
          <a:p>
            <a:pPr>
              <a:buFont typeface="Wingdings" panose="05000000000000000000" pitchFamily="2" charset="2"/>
              <a:buChar char="§"/>
            </a:pPr>
            <a:r>
              <a:rPr lang="en-US" dirty="0" smtClean="0"/>
              <a:t>Working with Oracle on regional issues</a:t>
            </a:r>
          </a:p>
          <a:p>
            <a:pPr>
              <a:buFont typeface="Wingdings" panose="05000000000000000000" pitchFamily="2" charset="2"/>
              <a:buChar char="§"/>
            </a:pPr>
            <a:r>
              <a:rPr lang="en-US" dirty="0" smtClean="0"/>
              <a:t>Informing and communicating with ANZ Student community</a:t>
            </a:r>
          </a:p>
          <a:p>
            <a:pPr>
              <a:buFont typeface="Wingdings" panose="05000000000000000000" pitchFamily="2" charset="2"/>
              <a:buChar char="§"/>
            </a:pPr>
            <a:r>
              <a:rPr lang="en-US" dirty="0" err="1" smtClean="0"/>
              <a:t>Organise</a:t>
            </a:r>
            <a:r>
              <a:rPr lang="en-US" dirty="0" smtClean="0"/>
              <a:t> and facilitate ANZ Student Track at Alliance Down Under</a:t>
            </a:r>
          </a:p>
          <a:p>
            <a:pPr>
              <a:buFont typeface="Wingdings" panose="05000000000000000000" pitchFamily="2" charset="2"/>
              <a:buChar char="§"/>
            </a:pPr>
            <a:endParaRPr lang="en-US" dirty="0"/>
          </a:p>
          <a:p>
            <a:pPr marL="0" indent="0" algn="ctr">
              <a:buNone/>
            </a:pPr>
            <a:r>
              <a:rPr lang="en-US" dirty="0" smtClean="0"/>
              <a:t>We represent you!</a:t>
            </a:r>
          </a:p>
          <a:p>
            <a:endParaRPr lang="en-US" dirty="0"/>
          </a:p>
        </p:txBody>
      </p:sp>
    </p:spTree>
    <p:extLst>
      <p:ext uri="{BB962C8B-B14F-4D97-AF65-F5344CB8AC3E}">
        <p14:creationId xmlns:p14="http://schemas.microsoft.com/office/powerpoint/2010/main" val="297625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 Members</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dirty="0" smtClean="0"/>
              <a:t>Matt Barton (</a:t>
            </a:r>
            <a:r>
              <a:rPr lang="en-US" dirty="0" err="1" smtClean="0"/>
              <a:t>UniSA</a:t>
            </a:r>
            <a:r>
              <a:rPr lang="en-US" dirty="0" smtClean="0"/>
              <a:t>)</a:t>
            </a:r>
          </a:p>
          <a:p>
            <a:pPr>
              <a:buFont typeface="Wingdings" panose="05000000000000000000" pitchFamily="2" charset="2"/>
              <a:buChar char="§"/>
            </a:pPr>
            <a:r>
              <a:rPr lang="en-US" dirty="0" smtClean="0"/>
              <a:t>Clinton Lamont (Griffith)  - Student Admissions AG</a:t>
            </a:r>
            <a:endParaRPr lang="en-US" dirty="0"/>
          </a:p>
          <a:p>
            <a:pPr>
              <a:buFont typeface="Wingdings" panose="05000000000000000000" pitchFamily="2" charset="2"/>
              <a:buChar char="§"/>
            </a:pPr>
            <a:r>
              <a:rPr lang="en-US" dirty="0" smtClean="0"/>
              <a:t>Jason McIntyre (USC)</a:t>
            </a:r>
          </a:p>
          <a:p>
            <a:pPr>
              <a:buFont typeface="Wingdings" panose="05000000000000000000" pitchFamily="2" charset="2"/>
              <a:buChar char="§"/>
            </a:pPr>
            <a:r>
              <a:rPr lang="en-US" dirty="0" smtClean="0"/>
              <a:t>René </a:t>
            </a:r>
            <a:r>
              <a:rPr lang="en-US" dirty="0" err="1" smtClean="0"/>
              <a:t>Oosthuysen</a:t>
            </a:r>
            <a:r>
              <a:rPr lang="en-US" dirty="0" smtClean="0"/>
              <a:t> (UNITEC)</a:t>
            </a:r>
          </a:p>
          <a:p>
            <a:pPr>
              <a:buFont typeface="Wingdings" panose="05000000000000000000" pitchFamily="2" charset="2"/>
              <a:buChar char="§"/>
            </a:pPr>
            <a:r>
              <a:rPr lang="en-US" dirty="0" smtClean="0"/>
              <a:t>Jonathan Peters (ANU)</a:t>
            </a:r>
          </a:p>
          <a:p>
            <a:pPr>
              <a:buFont typeface="Wingdings" panose="05000000000000000000" pitchFamily="2" charset="2"/>
              <a:buChar char="§"/>
            </a:pPr>
            <a:r>
              <a:rPr lang="en-US" dirty="0" smtClean="0"/>
              <a:t>Shayne Simpson (USC)  - </a:t>
            </a:r>
            <a:r>
              <a:rPr lang="en-US" smtClean="0"/>
              <a:t>Student Records AG</a:t>
            </a:r>
            <a:endParaRPr lang="en-US" dirty="0" smtClean="0"/>
          </a:p>
          <a:p>
            <a:pPr>
              <a:buFont typeface="Wingdings" panose="05000000000000000000" pitchFamily="2" charset="2"/>
              <a:buChar char="§"/>
            </a:pPr>
            <a:r>
              <a:rPr lang="en-US" dirty="0" smtClean="0"/>
              <a:t>Leah Vaz (USQ)</a:t>
            </a:r>
          </a:p>
          <a:p>
            <a:pPr>
              <a:buFont typeface="Wingdings" panose="05000000000000000000" pitchFamily="2" charset="2"/>
              <a:buChar char="§"/>
            </a:pPr>
            <a:r>
              <a:rPr lang="en-US" dirty="0" smtClean="0"/>
              <a:t>Suzanna Wong (UQ) - Financial Aid AG</a:t>
            </a:r>
          </a:p>
          <a:p>
            <a:pPr>
              <a:buFont typeface="Wingdings" panose="05000000000000000000" pitchFamily="2" charset="2"/>
              <a:buChar char="§"/>
            </a:pPr>
            <a:r>
              <a:rPr lang="en-US" dirty="0" smtClean="0"/>
              <a:t>Liz Kitto (</a:t>
            </a:r>
            <a:r>
              <a:rPr lang="en-US" dirty="0" err="1" smtClean="0"/>
              <a:t>UoA</a:t>
            </a:r>
            <a:r>
              <a:rPr lang="en-US" dirty="0" smtClean="0"/>
              <a:t>)</a:t>
            </a:r>
          </a:p>
          <a:p>
            <a:endParaRPr lang="en-US" dirty="0"/>
          </a:p>
        </p:txBody>
      </p:sp>
    </p:spTree>
    <p:extLst>
      <p:ext uri="{BB962C8B-B14F-4D97-AF65-F5344CB8AC3E}">
        <p14:creationId xmlns:p14="http://schemas.microsoft.com/office/powerpoint/2010/main" val="233495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SIG members</a:t>
            </a:r>
            <a:endParaRPr lang="en-US" dirty="0"/>
          </a:p>
        </p:txBody>
      </p:sp>
      <p:sp>
        <p:nvSpPr>
          <p:cNvPr id="5" name="Rounded Rectangle 4"/>
          <p:cNvSpPr/>
          <p:nvPr/>
        </p:nvSpPr>
        <p:spPr>
          <a:xfrm rot="2700000">
            <a:off x="1645042" y="225838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679541" y="2793211"/>
            <a:ext cx="2059994" cy="830997"/>
          </a:xfrm>
          <a:prstGeom prst="rect">
            <a:avLst/>
          </a:prstGeom>
          <a:noFill/>
        </p:spPr>
        <p:txBody>
          <a:bodyPr wrap="square" rtlCol="0">
            <a:spAutoFit/>
          </a:bodyPr>
          <a:lstStyle/>
          <a:p>
            <a:pPr algn="ctr"/>
            <a:r>
              <a:rPr lang="en-US" sz="2400" dirty="0" smtClean="0">
                <a:solidFill>
                  <a:schemeClr val="bg1"/>
                </a:solidFill>
              </a:rPr>
              <a:t>Marcia King</a:t>
            </a:r>
          </a:p>
          <a:p>
            <a:pPr algn="ctr"/>
            <a:r>
              <a:rPr lang="en-US" sz="2400" dirty="0" smtClean="0">
                <a:solidFill>
                  <a:schemeClr val="bg1"/>
                </a:solidFill>
              </a:rPr>
              <a:t>Fed </a:t>
            </a:r>
            <a:r>
              <a:rPr lang="en-US" sz="2400" dirty="0" err="1" smtClean="0">
                <a:solidFill>
                  <a:schemeClr val="bg1"/>
                </a:solidFill>
              </a:rPr>
              <a:t>Uni</a:t>
            </a:r>
            <a:endParaRPr lang="en-US" sz="2400" dirty="0">
              <a:solidFill>
                <a:schemeClr val="bg1"/>
              </a:solidFill>
            </a:endParaRPr>
          </a:p>
        </p:txBody>
      </p:sp>
      <p:sp>
        <p:nvSpPr>
          <p:cNvPr id="20" name="Rounded Rectangle 19"/>
          <p:cNvSpPr/>
          <p:nvPr/>
        </p:nvSpPr>
        <p:spPr>
          <a:xfrm rot="2700000">
            <a:off x="5448093" y="2194600"/>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482592" y="2729428"/>
            <a:ext cx="2059994" cy="830997"/>
          </a:xfrm>
          <a:prstGeom prst="rect">
            <a:avLst/>
          </a:prstGeom>
          <a:noFill/>
        </p:spPr>
        <p:txBody>
          <a:bodyPr wrap="square" rtlCol="0">
            <a:spAutoFit/>
          </a:bodyPr>
          <a:lstStyle/>
          <a:p>
            <a:pPr algn="ctr"/>
            <a:r>
              <a:rPr lang="en-US" sz="2400" dirty="0" smtClean="0">
                <a:solidFill>
                  <a:schemeClr val="bg1"/>
                </a:solidFill>
              </a:rPr>
              <a:t>Linda Cecere</a:t>
            </a:r>
          </a:p>
          <a:p>
            <a:pPr algn="ctr"/>
            <a:r>
              <a:rPr lang="en-US" sz="2400" dirty="0" smtClean="0">
                <a:solidFill>
                  <a:schemeClr val="bg1"/>
                </a:solidFill>
              </a:rPr>
              <a:t>Adelaide</a:t>
            </a:r>
            <a:endParaRPr lang="en-US" sz="2400" dirty="0">
              <a:solidFill>
                <a:schemeClr val="bg1"/>
              </a:solidFill>
            </a:endParaRPr>
          </a:p>
        </p:txBody>
      </p:sp>
    </p:spTree>
    <p:extLst>
      <p:ext uri="{BB962C8B-B14F-4D97-AF65-F5344CB8AC3E}">
        <p14:creationId xmlns:p14="http://schemas.microsoft.com/office/powerpoint/2010/main" val="4139705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 </a:t>
            </a:r>
            <a:r>
              <a:rPr lang="en-US" dirty="0" smtClean="0"/>
              <a:t>Members leaving us </a:t>
            </a:r>
            <a:r>
              <a:rPr lang="en-US" dirty="0"/>
              <a:t>in ‘</a:t>
            </a:r>
            <a:r>
              <a:rPr lang="en-US" dirty="0" smtClean="0"/>
              <a:t>17</a:t>
            </a:r>
            <a:endParaRPr lang="en-US" dirty="0"/>
          </a:p>
        </p:txBody>
      </p:sp>
      <p:sp>
        <p:nvSpPr>
          <p:cNvPr id="6" name="Rounded Rectangle 5"/>
          <p:cNvSpPr/>
          <p:nvPr/>
        </p:nvSpPr>
        <p:spPr>
          <a:xfrm rot="2700000">
            <a:off x="6159586" y="2373983"/>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11156" y="3031561"/>
            <a:ext cx="2843013" cy="830997"/>
          </a:xfrm>
          <a:prstGeom prst="rect">
            <a:avLst/>
          </a:prstGeom>
          <a:noFill/>
        </p:spPr>
        <p:txBody>
          <a:bodyPr wrap="square" rtlCol="0">
            <a:spAutoFit/>
          </a:bodyPr>
          <a:lstStyle/>
          <a:p>
            <a:pPr algn="ctr"/>
            <a:r>
              <a:rPr lang="en-US" sz="2400" dirty="0" smtClean="0">
                <a:solidFill>
                  <a:schemeClr val="bg1"/>
                </a:solidFill>
              </a:rPr>
              <a:t>Alison </a:t>
            </a:r>
            <a:r>
              <a:rPr lang="en-US" sz="2400" dirty="0" err="1" smtClean="0">
                <a:solidFill>
                  <a:schemeClr val="bg1"/>
                </a:solidFill>
              </a:rPr>
              <a:t>Krishnadas</a:t>
            </a:r>
            <a:endParaRPr lang="en-US" sz="2400" dirty="0" smtClean="0">
              <a:solidFill>
                <a:schemeClr val="bg1"/>
              </a:solidFill>
            </a:endParaRPr>
          </a:p>
          <a:p>
            <a:pPr algn="ctr"/>
            <a:r>
              <a:rPr lang="en-US" sz="2400" dirty="0" smtClean="0">
                <a:solidFill>
                  <a:schemeClr val="bg1"/>
                </a:solidFill>
              </a:rPr>
              <a:t>RMIT</a:t>
            </a:r>
            <a:endParaRPr lang="en-US" sz="2400" dirty="0">
              <a:solidFill>
                <a:schemeClr val="bg1"/>
              </a:solidFill>
            </a:endParaRPr>
          </a:p>
        </p:txBody>
      </p:sp>
      <p:sp>
        <p:nvSpPr>
          <p:cNvPr id="12" name="Rounded Rectangle 11"/>
          <p:cNvSpPr/>
          <p:nvPr/>
        </p:nvSpPr>
        <p:spPr>
          <a:xfrm rot="2700000">
            <a:off x="908420" y="2412520"/>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987161" y="3089913"/>
            <a:ext cx="2059994" cy="830997"/>
          </a:xfrm>
          <a:prstGeom prst="rect">
            <a:avLst/>
          </a:prstGeom>
          <a:noFill/>
        </p:spPr>
        <p:txBody>
          <a:bodyPr wrap="square" rtlCol="0">
            <a:spAutoFit/>
          </a:bodyPr>
          <a:lstStyle/>
          <a:p>
            <a:pPr algn="ctr"/>
            <a:r>
              <a:rPr lang="en-US" sz="2400" dirty="0" smtClean="0">
                <a:solidFill>
                  <a:schemeClr val="bg1"/>
                </a:solidFill>
              </a:rPr>
              <a:t>Rim El Kadi</a:t>
            </a:r>
          </a:p>
          <a:p>
            <a:pPr algn="ctr"/>
            <a:r>
              <a:rPr lang="en-US" sz="2400" dirty="0" smtClean="0">
                <a:solidFill>
                  <a:schemeClr val="bg1"/>
                </a:solidFill>
              </a:rPr>
              <a:t>ANU</a:t>
            </a:r>
            <a:endParaRPr lang="en-US" sz="2400" dirty="0">
              <a:solidFill>
                <a:schemeClr val="bg1"/>
              </a:solidFill>
            </a:endParaRPr>
          </a:p>
        </p:txBody>
      </p:sp>
      <p:sp>
        <p:nvSpPr>
          <p:cNvPr id="15" name="Rounded Rectangle 14"/>
          <p:cNvSpPr/>
          <p:nvPr/>
        </p:nvSpPr>
        <p:spPr>
          <a:xfrm rot="2700000">
            <a:off x="3478965" y="4111190"/>
            <a:ext cx="2146155" cy="21461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495684" y="4820233"/>
            <a:ext cx="2059994" cy="830997"/>
          </a:xfrm>
          <a:prstGeom prst="rect">
            <a:avLst/>
          </a:prstGeom>
          <a:noFill/>
        </p:spPr>
        <p:txBody>
          <a:bodyPr wrap="square" rtlCol="0">
            <a:spAutoFit/>
          </a:bodyPr>
          <a:lstStyle/>
          <a:p>
            <a:pPr algn="ctr"/>
            <a:r>
              <a:rPr lang="en-US" sz="2400" dirty="0" smtClean="0">
                <a:solidFill>
                  <a:schemeClr val="bg1"/>
                </a:solidFill>
              </a:rPr>
              <a:t>Renee Picton</a:t>
            </a:r>
          </a:p>
          <a:p>
            <a:pPr algn="ctr"/>
            <a:r>
              <a:rPr lang="en-US" sz="2400" dirty="0" smtClean="0">
                <a:solidFill>
                  <a:schemeClr val="bg1"/>
                </a:solidFill>
              </a:rPr>
              <a:t>UON</a:t>
            </a:r>
            <a:endParaRPr lang="en-US" sz="2400" dirty="0">
              <a:solidFill>
                <a:schemeClr val="bg1"/>
              </a:solidFill>
            </a:endParaRPr>
          </a:p>
        </p:txBody>
      </p:sp>
    </p:spTree>
    <p:extLst>
      <p:ext uri="{BB962C8B-B14F-4D97-AF65-F5344CB8AC3E}">
        <p14:creationId xmlns:p14="http://schemas.microsoft.com/office/powerpoint/2010/main" val="107171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Discussion</a:t>
            </a:r>
            <a:endParaRPr lang="en-US" dirty="0"/>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3035794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a:t>
            </a:r>
            <a:endParaRPr lang="en-US" dirty="0"/>
          </a:p>
        </p:txBody>
      </p:sp>
      <p:sp>
        <p:nvSpPr>
          <p:cNvPr id="3" name="Content Placeholder 2"/>
          <p:cNvSpPr>
            <a:spLocks noGrp="1"/>
          </p:cNvSpPr>
          <p:nvPr>
            <p:ph idx="1"/>
          </p:nvPr>
        </p:nvSpPr>
        <p:spPr/>
        <p:txBody>
          <a:bodyPr/>
          <a:lstStyle/>
          <a:p>
            <a:r>
              <a:rPr lang="en-US" dirty="0" smtClean="0"/>
              <a:t>Is anyone who has upgrade to version 9.2 using the new forms builder functionality?</a:t>
            </a:r>
          </a:p>
          <a:p>
            <a:r>
              <a:rPr lang="en-US" dirty="0" smtClean="0"/>
              <a:t>If so</a:t>
            </a:r>
            <a:r>
              <a:rPr lang="en-US" dirty="0"/>
              <a:t> </a:t>
            </a:r>
            <a:r>
              <a:rPr lang="en-US" dirty="0" smtClean="0"/>
              <a:t>what has been your experience?  What types of forms have you implemented and how successful have they been?</a:t>
            </a:r>
          </a:p>
          <a:p>
            <a:endParaRPr lang="en-US" dirty="0"/>
          </a:p>
          <a:p>
            <a:endParaRPr lang="en-US" dirty="0" smtClean="0"/>
          </a:p>
          <a:p>
            <a:r>
              <a:rPr lang="en-US" dirty="0" smtClean="0"/>
              <a:t>Michelle Nunn</a:t>
            </a:r>
          </a:p>
          <a:p>
            <a:r>
              <a:rPr lang="en-US" dirty="0" smtClean="0"/>
              <a:t>Federation University</a:t>
            </a:r>
          </a:p>
          <a:p>
            <a:r>
              <a:rPr lang="en-US" dirty="0" smtClean="0"/>
              <a:t>mc.nunn@federation.edu.au</a:t>
            </a:r>
          </a:p>
        </p:txBody>
      </p:sp>
      <p:sp>
        <p:nvSpPr>
          <p:cNvPr id="4" name="Footer Placeholder 3"/>
          <p:cNvSpPr>
            <a:spLocks noGrp="1"/>
          </p:cNvSpPr>
          <p:nvPr>
            <p:ph type="ftr" sz="quarter" idx="11"/>
          </p:nvPr>
        </p:nvSpPr>
        <p:spPr/>
        <p:txBody>
          <a:bodyPr/>
          <a:lstStyle/>
          <a:p>
            <a:r>
              <a:rPr lang="en-US" dirty="0"/>
              <a:t>ADU 8-10 November 2017</a:t>
            </a:r>
          </a:p>
        </p:txBody>
      </p:sp>
    </p:spTree>
    <p:extLst>
      <p:ext uri="{BB962C8B-B14F-4D97-AF65-F5344CB8AC3E}">
        <p14:creationId xmlns:p14="http://schemas.microsoft.com/office/powerpoint/2010/main" val="2285978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Blank">
  <a:themeElements>
    <a:clrScheme name="RMIT Core Presentation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672</TotalTime>
  <Words>896</Words>
  <Application>Microsoft Office PowerPoint</Application>
  <PresentationFormat>On-screen Show (4:3)</PresentationFormat>
  <Paragraphs>135</Paragraphs>
  <Slides>31</Slides>
  <Notes>8</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31</vt:i4>
      </vt:variant>
    </vt:vector>
  </HeadingPairs>
  <TitlesOfParts>
    <vt:vector size="46" baseType="lpstr">
      <vt:lpstr>Arial</vt:lpstr>
      <vt:lpstr>Calibri</vt:lpstr>
      <vt:lpstr>Tw Cen MT</vt:lpstr>
      <vt:lpstr>Tw Cen MT Condensed</vt:lpstr>
      <vt:lpstr>Wingdings</vt:lpstr>
      <vt:lpstr>Wingdings 3</vt:lpstr>
      <vt:lpstr>Integral</vt:lpstr>
      <vt:lpstr>Blank</vt:lpstr>
      <vt:lpstr>2_Blank</vt:lpstr>
      <vt:lpstr>1_Blank</vt:lpstr>
      <vt:lpstr>3_Blank</vt:lpstr>
      <vt:lpstr>4_Blank</vt:lpstr>
      <vt:lpstr>5_Blank</vt:lpstr>
      <vt:lpstr>6_Blank</vt:lpstr>
      <vt:lpstr>7_Blank</vt:lpstr>
      <vt:lpstr>Student birds of a feather</vt:lpstr>
      <vt:lpstr>Overview</vt:lpstr>
      <vt:lpstr>ANZ Student SIG</vt:lpstr>
      <vt:lpstr>What does the SIG do?</vt:lpstr>
      <vt:lpstr>SIG Members</vt:lpstr>
      <vt:lpstr>New SIG members</vt:lpstr>
      <vt:lpstr>SIG Members leaving us in ‘17</vt:lpstr>
      <vt:lpstr>Open Discussion</vt:lpstr>
      <vt:lpstr>TOPIC</vt:lpstr>
      <vt:lpstr>TOPIC</vt:lpstr>
      <vt:lpstr>TOPIC</vt:lpstr>
      <vt:lpstr>Commonwealth Assistance Forms (CAFs) in EOL</vt:lpstr>
      <vt:lpstr>Background</vt:lpstr>
      <vt:lpstr>Changes from 6 Oct 2017       (4/4) </vt:lpstr>
      <vt:lpstr>FEE-HELP and SA-HELP</vt:lpstr>
      <vt:lpstr>HECS-HELP           (1/2)</vt:lpstr>
      <vt:lpstr>HECS-HELP           (2/2)</vt:lpstr>
      <vt:lpstr>VET Student Loan (VSL)       (1/2)</vt:lpstr>
      <vt:lpstr>Manage CAFS &amp; optional loans</vt:lpstr>
      <vt:lpstr>Issues</vt:lpstr>
      <vt:lpstr>PowerPoint Presentation</vt:lpstr>
      <vt:lpstr>Get involved</vt:lpstr>
      <vt:lpstr>PowerPoint Presentation</vt:lpstr>
      <vt:lpstr>PowerPoint Presentation</vt:lpstr>
      <vt:lpstr>PowerPoint Presentation</vt:lpstr>
      <vt:lpstr>PowerPoint Presentation</vt:lpstr>
      <vt:lpstr>PowerPoint Presentation</vt:lpstr>
      <vt:lpstr>PowerPoint Presentation</vt:lpstr>
      <vt:lpstr>Contact Us</vt:lpstr>
      <vt:lpstr>Concluding thoughts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Amy Ewing</dc:creator>
  <cp:lastModifiedBy>Renee Picton</cp:lastModifiedBy>
  <cp:revision>77</cp:revision>
  <cp:lastPrinted>2017-10-13T02:44:08Z</cp:lastPrinted>
  <dcterms:created xsi:type="dcterms:W3CDTF">2015-09-02T14:36:24Z</dcterms:created>
  <dcterms:modified xsi:type="dcterms:W3CDTF">2017-11-12T23:29:10Z</dcterms:modified>
</cp:coreProperties>
</file>