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41"/>
  </p:notesMasterIdLst>
  <p:sldIdLst>
    <p:sldId id="259" r:id="rId2"/>
    <p:sldId id="260" r:id="rId3"/>
    <p:sldId id="287" r:id="rId4"/>
    <p:sldId id="289" r:id="rId5"/>
    <p:sldId id="262" r:id="rId6"/>
    <p:sldId id="361" r:id="rId7"/>
    <p:sldId id="324" r:id="rId8"/>
    <p:sldId id="365" r:id="rId9"/>
    <p:sldId id="323" r:id="rId10"/>
    <p:sldId id="325" r:id="rId11"/>
    <p:sldId id="331" r:id="rId12"/>
    <p:sldId id="293" r:id="rId13"/>
    <p:sldId id="334" r:id="rId14"/>
    <p:sldId id="335" r:id="rId15"/>
    <p:sldId id="336" r:id="rId16"/>
    <p:sldId id="338" r:id="rId17"/>
    <p:sldId id="339" r:id="rId18"/>
    <p:sldId id="340" r:id="rId19"/>
    <p:sldId id="342" r:id="rId20"/>
    <p:sldId id="327" r:id="rId21"/>
    <p:sldId id="345" r:id="rId22"/>
    <p:sldId id="346" r:id="rId23"/>
    <p:sldId id="347" r:id="rId24"/>
    <p:sldId id="348" r:id="rId25"/>
    <p:sldId id="349" r:id="rId26"/>
    <p:sldId id="354" r:id="rId27"/>
    <p:sldId id="355" r:id="rId28"/>
    <p:sldId id="350" r:id="rId29"/>
    <p:sldId id="352" r:id="rId30"/>
    <p:sldId id="353" r:id="rId31"/>
    <p:sldId id="356" r:id="rId32"/>
    <p:sldId id="328" r:id="rId33"/>
    <p:sldId id="329" r:id="rId34"/>
    <p:sldId id="281" r:id="rId35"/>
    <p:sldId id="284" r:id="rId36"/>
    <p:sldId id="364" r:id="rId37"/>
    <p:sldId id="358" r:id="rId38"/>
    <p:sldId id="283" r:id="rId39"/>
    <p:sldId id="28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4826" autoAdjust="0"/>
  </p:normalViewPr>
  <p:slideViewPr>
    <p:cSldViewPr>
      <p:cViewPr varScale="1">
        <p:scale>
          <a:sx n="81" d="100"/>
          <a:sy n="81" d="100"/>
        </p:scale>
        <p:origin x="-1672" y="-1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461-96B9-4925-8A01-59DC41F27E25}" type="datetimeFigureOut">
              <a:rPr lang="en-US" smtClean="0"/>
              <a:t>07-10-18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4149-2C44-4029-BA5B-3E7ECA7C8CBF}" type="slidenum">
              <a:rPr lang="en-US" smtClean="0"/>
              <a:t>‹nr.›</a:t>
            </a:fld>
            <a:endParaRPr lang="en-US"/>
          </a:p>
        </p:txBody>
      </p:sp>
    </p:spTree>
    <p:extLst>
      <p:ext uri="{BB962C8B-B14F-4D97-AF65-F5344CB8AC3E}">
        <p14:creationId xmlns:p14="http://schemas.microsoft.com/office/powerpoint/2010/main" val="253170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a:t>
            </a:fld>
            <a:endParaRPr lang="en-US"/>
          </a:p>
        </p:txBody>
      </p:sp>
    </p:spTree>
    <p:extLst>
      <p:ext uri="{BB962C8B-B14F-4D97-AF65-F5344CB8AC3E}">
        <p14:creationId xmlns:p14="http://schemas.microsoft.com/office/powerpoint/2010/main" val="265166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13</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14</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15</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16</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17</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18</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19</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let’s get hands-on!</a:t>
            </a:r>
            <a:r>
              <a:rPr lang="en-US" baseline="0" dirty="0"/>
              <a:t> We are going to use the RELATIONSHIP Component to:</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Hide the Relationship Details tab;</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Hide</a:t>
            </a:r>
            <a:r>
              <a:rPr lang="en-US" baseline="0" dirty="0"/>
              <a:t> the suffix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Change the label of the SEX field to Gender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Disable entry on the related ID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Make the </a:t>
            </a:r>
            <a:r>
              <a:rPr lang="en-US" baseline="0" dirty="0" err="1"/>
              <a:t>PreFix</a:t>
            </a:r>
            <a:r>
              <a:rPr lang="en-US" baseline="0" dirty="0"/>
              <a:t> field mandatory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add the default value </a:t>
            </a:r>
            <a:r>
              <a:rPr lang="en-US" baseline="0" dirty="0" smtClean="0"/>
              <a:t>“Fill in details here” to </a:t>
            </a:r>
            <a:r>
              <a:rPr lang="en-US" baseline="0" dirty="0"/>
              <a:t>the </a:t>
            </a:r>
            <a:r>
              <a:rPr lang="en-US" baseline="0" dirty="0" smtClean="0"/>
              <a:t>Comments field</a:t>
            </a:r>
            <a:r>
              <a:rPr lang="en-US" baseline="0" dirty="0"/>
              <a:t>.</a:t>
            </a:r>
            <a:endParaRPr lang="en-US"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20</a:t>
            </a:fld>
            <a:endParaRPr lang="en-US"/>
          </a:p>
        </p:txBody>
      </p:sp>
    </p:spTree>
    <p:extLst>
      <p:ext uri="{BB962C8B-B14F-4D97-AF65-F5344CB8AC3E}">
        <p14:creationId xmlns:p14="http://schemas.microsoft.com/office/powerpoint/2010/main" val="806223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21</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22</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3</a:t>
            </a:fld>
            <a:endParaRPr lang="en-US"/>
          </a:p>
        </p:txBody>
      </p:sp>
    </p:spTree>
    <p:extLst>
      <p:ext uri="{BB962C8B-B14F-4D97-AF65-F5344CB8AC3E}">
        <p14:creationId xmlns:p14="http://schemas.microsoft.com/office/powerpoint/2010/main" val="47503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23</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24</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25</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26</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27</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28</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29</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30</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31</a:t>
            </a:fld>
            <a:endParaRPr lang="en-US"/>
          </a:p>
        </p:txBody>
      </p:sp>
    </p:spTree>
    <p:extLst>
      <p:ext uri="{BB962C8B-B14F-4D97-AF65-F5344CB8AC3E}">
        <p14:creationId xmlns:p14="http://schemas.microsoft.com/office/powerpoint/2010/main" val="2501097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do</a:t>
            </a:r>
            <a:r>
              <a:rPr lang="en-US" baseline="0" dirty="0"/>
              <a:t> one </a:t>
            </a:r>
            <a:r>
              <a:rPr lang="en-US" baseline="0" dirty="0" err="1"/>
              <a:t>toghether</a:t>
            </a:r>
            <a:r>
              <a:rPr lang="en-US" baseline="0" dirty="0"/>
              <a:t>! Does anyone have a suggestion?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look at the page first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Take component name ctrl j</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 to page and field </a:t>
            </a:r>
            <a:r>
              <a:rPr lang="en-US" baseline="0" dirty="0" err="1"/>
              <a:t>config</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Edit (suggestions anyone?)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look at the results!!</a:t>
            </a:r>
            <a:endParaRPr lang="en-US"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32</a:t>
            </a:fld>
            <a:endParaRPr lang="en-US"/>
          </a:p>
        </p:txBody>
      </p:sp>
    </p:spTree>
    <p:extLst>
      <p:ext uri="{BB962C8B-B14F-4D97-AF65-F5344CB8AC3E}">
        <p14:creationId xmlns:p14="http://schemas.microsoft.com/office/powerpoint/2010/main" val="80622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4</a:t>
            </a:fld>
            <a:endParaRPr lang="en-US"/>
          </a:p>
        </p:txBody>
      </p:sp>
    </p:spTree>
    <p:extLst>
      <p:ext uri="{BB962C8B-B14F-4D97-AF65-F5344CB8AC3E}">
        <p14:creationId xmlns:p14="http://schemas.microsoft.com/office/powerpoint/2010/main" val="3767383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have seen quite a bit now, it is now time to share your thoughts! How (and)</a:t>
            </a:r>
            <a:r>
              <a:rPr lang="en-US" baseline="0" dirty="0"/>
              <a:t> do you see this functionality be of use?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Do you think you would use it in the (near) future?</a:t>
            </a:r>
            <a:endParaRPr lang="en-US"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33</a:t>
            </a:fld>
            <a:endParaRPr lang="en-US"/>
          </a:p>
        </p:txBody>
      </p:sp>
    </p:spTree>
    <p:extLst>
      <p:ext uri="{BB962C8B-B14F-4D97-AF65-F5344CB8AC3E}">
        <p14:creationId xmlns:p14="http://schemas.microsoft.com/office/powerpoint/2010/main" val="806223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Let’s</a:t>
            </a:r>
            <a:r>
              <a:rPr lang="nl-NL" dirty="0"/>
              <a:t> go over a </a:t>
            </a:r>
            <a:r>
              <a:rPr lang="nl-NL" dirty="0" err="1"/>
              <a:t>quick</a:t>
            </a:r>
            <a:r>
              <a:rPr lang="nl-NL" baseline="0" dirty="0"/>
              <a:t> summary of </a:t>
            </a:r>
            <a:r>
              <a:rPr lang="nl-NL" baseline="0" dirty="0" err="1"/>
              <a:t>what</a:t>
            </a:r>
            <a:r>
              <a:rPr lang="nl-NL" baseline="0" dirty="0"/>
              <a:t> we have </a:t>
            </a:r>
            <a:r>
              <a:rPr lang="nl-NL" baseline="0" dirty="0" err="1"/>
              <a:t>seen</a:t>
            </a:r>
            <a:r>
              <a:rPr lang="nl-NL" baseline="0" dirty="0"/>
              <a:t> </a:t>
            </a:r>
            <a:r>
              <a:rPr lang="nl-NL" baseline="0" dirty="0" err="1"/>
              <a:t>today</a:t>
            </a:r>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34</a:t>
            </a:fld>
            <a:endParaRPr lang="en-US"/>
          </a:p>
        </p:txBody>
      </p:sp>
    </p:spTree>
    <p:extLst>
      <p:ext uri="{BB962C8B-B14F-4D97-AF65-F5344CB8AC3E}">
        <p14:creationId xmlns:p14="http://schemas.microsoft.com/office/powerpoint/2010/main" val="3722778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Can</a:t>
            </a:r>
            <a:r>
              <a:rPr lang="nl-NL" baseline="0" dirty="0" smtClean="0"/>
              <a:t> </a:t>
            </a:r>
            <a:r>
              <a:rPr lang="nl-NL" baseline="0" dirty="0" err="1" smtClean="0"/>
              <a:t>you</a:t>
            </a:r>
            <a:r>
              <a:rPr lang="nl-NL" baseline="0" dirty="0" smtClean="0"/>
              <a:t> get </a:t>
            </a:r>
            <a:r>
              <a:rPr lang="nl-NL" baseline="0" dirty="0" err="1" smtClean="0"/>
              <a:t>started</a:t>
            </a:r>
            <a:r>
              <a:rPr lang="nl-NL" baseline="0" dirty="0" smtClean="0"/>
              <a:t>? </a:t>
            </a:r>
          </a:p>
          <a:p>
            <a:r>
              <a:rPr lang="nl-NL" baseline="0" dirty="0" smtClean="0"/>
              <a:t>Do </a:t>
            </a:r>
            <a:r>
              <a:rPr lang="nl-NL" baseline="0" dirty="0" err="1" smtClean="0"/>
              <a:t>you</a:t>
            </a:r>
            <a:r>
              <a:rPr lang="nl-NL" baseline="0" dirty="0" smtClean="0"/>
              <a:t> have </a:t>
            </a:r>
            <a:r>
              <a:rPr lang="nl-NL" baseline="0" dirty="0" err="1" smtClean="0"/>
              <a:t>any</a:t>
            </a:r>
            <a:r>
              <a:rPr lang="nl-NL" baseline="0" dirty="0" smtClean="0"/>
              <a:t> </a:t>
            </a:r>
            <a:r>
              <a:rPr lang="nl-NL" baseline="0" dirty="0" err="1" smtClean="0"/>
              <a:t>questions</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36</a:t>
            </a:fld>
            <a:endParaRPr lang="en-US"/>
          </a:p>
        </p:txBody>
      </p:sp>
    </p:spTree>
    <p:extLst>
      <p:ext uri="{BB962C8B-B14F-4D97-AF65-F5344CB8AC3E}">
        <p14:creationId xmlns:p14="http://schemas.microsoft.com/office/powerpoint/2010/main" val="314925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5</a:t>
            </a:fld>
            <a:endParaRPr lang="en-US"/>
          </a:p>
        </p:txBody>
      </p:sp>
    </p:spTree>
    <p:extLst>
      <p:ext uri="{BB962C8B-B14F-4D97-AF65-F5344CB8AC3E}">
        <p14:creationId xmlns:p14="http://schemas.microsoft.com/office/powerpoint/2010/main" val="806223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E58008"/>
                </a:solidFill>
              </a:rPr>
              <a:t>Page &amp; Field Configurator </a:t>
            </a:r>
            <a:r>
              <a:rPr lang="en-US" dirty="0">
                <a:solidFill>
                  <a:schemeClr val="tx2"/>
                </a:solidFill>
              </a:rPr>
              <a:t>helps you customize the lay-out of fields and pages without the need for knowledge of </a:t>
            </a:r>
            <a:r>
              <a:rPr lang="en-US" dirty="0" err="1">
                <a:solidFill>
                  <a:schemeClr val="tx2"/>
                </a:solidFill>
              </a:rPr>
              <a:t>PeopleCode</a:t>
            </a:r>
            <a:r>
              <a:rPr lang="en-US" dirty="0">
                <a:solidFill>
                  <a:schemeClr val="tx2"/>
                </a:solidFill>
              </a:rPr>
              <a:t> or Application Designer. It’s main features are:</a:t>
            </a:r>
            <a:br>
              <a:rPr lang="en-US" dirty="0">
                <a:solidFill>
                  <a:schemeClr val="tx2"/>
                </a:solidFill>
              </a:rPr>
            </a:br>
            <a:r>
              <a:rPr lang="en-US" sz="1200" b="1" dirty="0"/>
              <a:t>Hide </a:t>
            </a:r>
            <a:r>
              <a:rPr lang="en-US" sz="1200" dirty="0"/>
              <a:t>fields and/or pages;</a:t>
            </a:r>
          </a:p>
          <a:p>
            <a:pPr marL="0" indent="0">
              <a:buFont typeface="Arial" panose="020B0604020202020204" pitchFamily="34" charset="0"/>
              <a:buNone/>
            </a:pPr>
            <a:r>
              <a:rPr lang="en-US" sz="1200" b="1" dirty="0"/>
              <a:t>Modify </a:t>
            </a:r>
            <a:r>
              <a:rPr lang="en-US" sz="1200" dirty="0"/>
              <a:t>the label for fields;</a:t>
            </a:r>
          </a:p>
          <a:p>
            <a:pPr marL="0" indent="0">
              <a:buFont typeface="Arial" panose="020B0604020202020204" pitchFamily="34" charset="0"/>
              <a:buNone/>
            </a:pPr>
            <a:r>
              <a:rPr lang="en-US" sz="1200" b="1" dirty="0"/>
              <a:t>Disable entry</a:t>
            </a:r>
            <a:r>
              <a:rPr lang="en-US" sz="1200" dirty="0"/>
              <a:t> for fields;</a:t>
            </a:r>
          </a:p>
          <a:p>
            <a:pPr marL="0" indent="0">
              <a:buFont typeface="Arial" panose="020B0604020202020204" pitchFamily="34" charset="0"/>
              <a:buNone/>
            </a:pPr>
            <a:r>
              <a:rPr lang="en-US" sz="1200" dirty="0"/>
              <a:t>Make a field </a:t>
            </a:r>
            <a:r>
              <a:rPr lang="en-US" sz="1200" b="1" dirty="0"/>
              <a:t>required</a:t>
            </a:r>
            <a:r>
              <a:rPr lang="en-US" sz="1200" dirty="0"/>
              <a:t>;</a:t>
            </a:r>
          </a:p>
          <a:p>
            <a:pPr marL="0" indent="0">
              <a:buFont typeface="Arial" panose="020B0604020202020204" pitchFamily="34" charset="0"/>
              <a:buNone/>
            </a:pPr>
            <a:r>
              <a:rPr lang="en-US" sz="1200" dirty="0"/>
              <a:t>Assign a </a:t>
            </a:r>
            <a:r>
              <a:rPr lang="en-US" sz="1200" b="1" dirty="0"/>
              <a:t>default value</a:t>
            </a:r>
            <a:r>
              <a:rPr lang="en-US" sz="1200" dirty="0"/>
              <a:t> to a field;</a:t>
            </a:r>
          </a:p>
          <a:p>
            <a:pPr marL="0" indent="0">
              <a:buFont typeface="Arial" panose="020B0604020202020204" pitchFamily="34" charset="0"/>
              <a:buNone/>
            </a:pPr>
            <a:r>
              <a:rPr lang="en-US" sz="1200" dirty="0"/>
              <a:t>Make a page </a:t>
            </a:r>
            <a:r>
              <a:rPr lang="en-US" sz="1200" b="1" dirty="0"/>
              <a:t>display-only</a:t>
            </a:r>
            <a:r>
              <a:rPr lang="en-US" sz="1200" dirty="0"/>
              <a:t>;</a:t>
            </a:r>
          </a:p>
          <a:p>
            <a:pPr marL="0" indent="0">
              <a:buFont typeface="Arial" panose="020B0604020202020204" pitchFamily="34" charset="0"/>
              <a:buNone/>
            </a:pPr>
            <a:r>
              <a:rPr lang="en-US" sz="1200" dirty="0"/>
              <a:t>This all can be done using </a:t>
            </a:r>
            <a:r>
              <a:rPr lang="en-US" sz="1200" b="1" dirty="0"/>
              <a:t>roles, </a:t>
            </a:r>
            <a:r>
              <a:rPr lang="en-US" sz="1200" b="1" dirty="0" err="1"/>
              <a:t>userid’s</a:t>
            </a:r>
            <a:r>
              <a:rPr lang="en-US" sz="1200" b="1" dirty="0"/>
              <a:t> or you can apply changes to everyone with or without exceptions</a:t>
            </a:r>
            <a:r>
              <a:rPr lang="en-US" sz="1200" dirty="0"/>
              <a:t>.</a:t>
            </a:r>
            <a:r>
              <a:rPr lang="en-US" sz="1200" b="1" dirty="0"/>
              <a:t> </a:t>
            </a:r>
            <a:endParaRPr lang="en-US" sz="1200"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6</a:t>
            </a:fld>
            <a:endParaRPr lang="en-US"/>
          </a:p>
        </p:txBody>
      </p:sp>
    </p:spTree>
    <p:extLst>
      <p:ext uri="{BB962C8B-B14F-4D97-AF65-F5344CB8AC3E}">
        <p14:creationId xmlns:p14="http://schemas.microsoft.com/office/powerpoint/2010/main" val="76192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200" b="1" dirty="0"/>
              <a:t>It is Delivered </a:t>
            </a:r>
            <a:r>
              <a:rPr lang="en-US" sz="1200" dirty="0"/>
              <a:t>functionality!;</a:t>
            </a:r>
            <a:br>
              <a:rPr lang="en-US" sz="1200" dirty="0"/>
            </a:br>
            <a:r>
              <a:rPr lang="en-US" sz="1200" dirty="0"/>
              <a:t>It</a:t>
            </a:r>
            <a:r>
              <a:rPr lang="en-US" sz="1200" baseline="0" dirty="0"/>
              <a:t> requires you to have</a:t>
            </a:r>
            <a:endParaRPr lang="en-US" sz="1200" dirty="0"/>
          </a:p>
          <a:p>
            <a:pPr marL="0" indent="0">
              <a:buFont typeface="Arial" panose="020B0604020202020204" pitchFamily="34" charset="0"/>
              <a:buNone/>
            </a:pPr>
            <a:r>
              <a:rPr lang="en-US" sz="1200" b="1" dirty="0"/>
              <a:t>CS PUM 8</a:t>
            </a:r>
            <a:r>
              <a:rPr lang="en-US" sz="1200" dirty="0"/>
              <a:t>;</a:t>
            </a:r>
            <a:endParaRPr lang="en-US" sz="1200" b="1" dirty="0"/>
          </a:p>
          <a:p>
            <a:pPr marL="0" indent="0">
              <a:buFont typeface="Arial" panose="020B0604020202020204" pitchFamily="34" charset="0"/>
              <a:buNone/>
            </a:pPr>
            <a:r>
              <a:rPr lang="en-US" sz="1200" b="1" dirty="0"/>
              <a:t>PeopleTools </a:t>
            </a:r>
            <a:r>
              <a:rPr lang="en-US" sz="1200" dirty="0"/>
              <a:t>version </a:t>
            </a:r>
            <a:r>
              <a:rPr lang="en-US" sz="1200" b="1" dirty="0"/>
              <a:t>8.55.15 and 8.56.02 and up</a:t>
            </a:r>
            <a:r>
              <a:rPr lang="en-US" sz="1200" dirty="0"/>
              <a:t>;</a:t>
            </a:r>
            <a:endParaRPr lang="en-US" sz="1200" b="1" dirty="0"/>
          </a:p>
          <a:p>
            <a:pPr marL="0" indent="0">
              <a:buFont typeface="Arial" panose="020B0604020202020204" pitchFamily="34" charset="0"/>
              <a:buNone/>
            </a:pPr>
            <a:r>
              <a:rPr lang="en-US" sz="1200" b="1" dirty="0"/>
              <a:t>How can</a:t>
            </a:r>
            <a:r>
              <a:rPr lang="en-US" sz="1200" b="1" baseline="0" dirty="0"/>
              <a:t> you find it? </a:t>
            </a:r>
            <a:r>
              <a:rPr lang="en-US" sz="1200" b="1" dirty="0"/>
              <a:t>Navigation: </a:t>
            </a:r>
            <a:r>
              <a:rPr lang="en-US" sz="1200" dirty="0"/>
              <a:t>Enterprise Components &gt; Page and Field Configuration &gt; Page and Field Configurator;</a:t>
            </a:r>
          </a:p>
          <a:p>
            <a:pPr marL="0" indent="0">
              <a:buFont typeface="Arial" panose="020B0604020202020204" pitchFamily="34" charset="0"/>
              <a:buNone/>
            </a:pPr>
            <a:r>
              <a:rPr lang="en-US" sz="1200" b="1" dirty="0"/>
              <a:t>You</a:t>
            </a:r>
            <a:r>
              <a:rPr lang="en-US" sz="1200" b="1" baseline="0" dirty="0"/>
              <a:t> need the </a:t>
            </a:r>
            <a:r>
              <a:rPr lang="en-US" sz="1200" b="1" dirty="0"/>
              <a:t>Component name </a:t>
            </a:r>
            <a:r>
              <a:rPr lang="en-US" sz="1200" dirty="0"/>
              <a:t>of the page to configure</a:t>
            </a:r>
            <a:r>
              <a:rPr lang="en-US" sz="1200" dirty="0" smtClean="0"/>
              <a:t>. Does everyone know</a:t>
            </a:r>
            <a:r>
              <a:rPr lang="en-US" sz="1200" baseline="0" dirty="0" smtClean="0"/>
              <a:t> what a component is and how to find it</a:t>
            </a:r>
            <a:r>
              <a:rPr lang="fr-FR" sz="1200" baseline="0" dirty="0" smtClean="0"/>
              <a:t>’</a:t>
            </a:r>
            <a:r>
              <a:rPr lang="en-US" sz="1200" baseline="0" smtClean="0"/>
              <a:t>s name?</a:t>
            </a:r>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7</a:t>
            </a:fld>
            <a:endParaRPr lang="en-US"/>
          </a:p>
        </p:txBody>
      </p:sp>
    </p:spTree>
    <p:extLst>
      <p:ext uri="{BB962C8B-B14F-4D97-AF65-F5344CB8AC3E}">
        <p14:creationId xmlns:p14="http://schemas.microsoft.com/office/powerpoint/2010/main" val="36376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Can</a:t>
            </a:r>
            <a:r>
              <a:rPr lang="nl-NL" dirty="0"/>
              <a:t> </a:t>
            </a:r>
            <a:r>
              <a:rPr lang="nl-NL" dirty="0" err="1"/>
              <a:t>you</a:t>
            </a:r>
            <a:r>
              <a:rPr lang="nl-NL" dirty="0"/>
              <a:t> spot the </a:t>
            </a:r>
            <a:r>
              <a:rPr lang="nl-NL" dirty="0" err="1"/>
              <a:t>diferences</a:t>
            </a:r>
            <a:r>
              <a:rPr lang="nl-NL" dirty="0"/>
              <a:t>?</a:t>
            </a:r>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9</a:t>
            </a:fld>
            <a:endParaRPr lang="en-US"/>
          </a:p>
        </p:txBody>
      </p:sp>
    </p:spTree>
    <p:extLst>
      <p:ext uri="{BB962C8B-B14F-4D97-AF65-F5344CB8AC3E}">
        <p14:creationId xmlns:p14="http://schemas.microsoft.com/office/powerpoint/2010/main" val="128648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10</a:t>
            </a:fld>
            <a:endParaRPr lang="en-US"/>
          </a:p>
        </p:txBody>
      </p:sp>
    </p:spTree>
    <p:extLst>
      <p:ext uri="{BB962C8B-B14F-4D97-AF65-F5344CB8AC3E}">
        <p14:creationId xmlns:p14="http://schemas.microsoft.com/office/powerpoint/2010/main" val="80622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You</a:t>
            </a:r>
            <a:r>
              <a:rPr lang="nl-NL" dirty="0"/>
              <a:t> </a:t>
            </a:r>
            <a:r>
              <a:rPr lang="nl-NL" dirty="0" err="1"/>
              <a:t>should</a:t>
            </a:r>
            <a:r>
              <a:rPr lang="nl-NL" dirty="0"/>
              <a:t> </a:t>
            </a:r>
            <a:r>
              <a:rPr lang="nl-NL" dirty="0" err="1"/>
              <a:t>consider</a:t>
            </a:r>
            <a:r>
              <a:rPr lang="nl-NL" baseline="0" dirty="0"/>
              <a:t> </a:t>
            </a:r>
            <a:r>
              <a:rPr lang="nl-NL" baseline="0" dirty="0" err="1"/>
              <a:t>using</a:t>
            </a:r>
            <a:r>
              <a:rPr lang="nl-NL" baseline="0" dirty="0"/>
              <a:t> the page </a:t>
            </a:r>
            <a:r>
              <a:rPr lang="nl-NL" baseline="0" dirty="0" err="1"/>
              <a:t>and</a:t>
            </a:r>
            <a:r>
              <a:rPr lang="nl-NL" baseline="0" dirty="0"/>
              <a:t> field </a:t>
            </a:r>
            <a:r>
              <a:rPr lang="nl-NL" baseline="0" dirty="0" err="1"/>
              <a:t>configurator</a:t>
            </a:r>
            <a:r>
              <a:rPr lang="nl-NL" baseline="0" dirty="0"/>
              <a:t> </a:t>
            </a:r>
            <a:r>
              <a:rPr lang="nl-NL" baseline="0" dirty="0" err="1"/>
              <a:t>if</a:t>
            </a:r>
            <a:r>
              <a:rPr lang="nl-NL" baseline="0" dirty="0"/>
              <a:t> </a:t>
            </a:r>
            <a:r>
              <a:rPr lang="nl-NL" baseline="0" dirty="0" err="1"/>
              <a:t>you</a:t>
            </a:r>
            <a:r>
              <a:rPr lang="nl-NL" baseline="0" dirty="0"/>
              <a:t> are thinking </a:t>
            </a:r>
            <a:r>
              <a:rPr lang="nl-NL" baseline="0" dirty="0" err="1"/>
              <a:t>about</a:t>
            </a:r>
            <a:r>
              <a:rPr lang="nl-NL" baseline="0" dirty="0"/>
              <a:t>:</a:t>
            </a:r>
          </a:p>
          <a:p>
            <a:pPr marL="0" indent="0">
              <a:buFont typeface="Arial" panose="020B0604020202020204" pitchFamily="34" charset="0"/>
              <a:buNone/>
            </a:pPr>
            <a:r>
              <a:rPr lang="en-US" sz="1200" b="1" dirty="0"/>
              <a:t>Implementing</a:t>
            </a:r>
            <a:r>
              <a:rPr lang="en-US" sz="1200" b="1" baseline="0" dirty="0"/>
              <a:t> </a:t>
            </a:r>
            <a:r>
              <a:rPr lang="en-US" sz="1200" b="1" dirty="0"/>
              <a:t>GDPR</a:t>
            </a:r>
            <a:r>
              <a:rPr lang="en-US" sz="1200" b="1" baseline="0" dirty="0"/>
              <a:t> measures </a:t>
            </a:r>
            <a:r>
              <a:rPr lang="en-US" sz="1200" dirty="0"/>
              <a:t>– for example to help</a:t>
            </a:r>
            <a:r>
              <a:rPr lang="en-US" sz="1200" baseline="0" dirty="0"/>
              <a:t> you r</a:t>
            </a:r>
            <a:r>
              <a:rPr lang="en-US" sz="1200" dirty="0"/>
              <a:t>emove a displayed name</a:t>
            </a:r>
          </a:p>
          <a:p>
            <a:pPr marL="0" indent="0">
              <a:buFont typeface="Arial" panose="020B0604020202020204" pitchFamily="34" charset="0"/>
              <a:buNone/>
            </a:pPr>
            <a:r>
              <a:rPr lang="en-US" sz="1200" b="1" dirty="0"/>
              <a:t>Want to help Prevent mistakes </a:t>
            </a:r>
            <a:r>
              <a:rPr lang="en-US" sz="1200" dirty="0"/>
              <a:t>– </a:t>
            </a:r>
            <a:r>
              <a:rPr lang="en-US" sz="1200" dirty="0" smtClean="0"/>
              <a:t>you can Make </a:t>
            </a:r>
            <a:r>
              <a:rPr lang="en-US" sz="1200" dirty="0"/>
              <a:t>irrelevant</a:t>
            </a:r>
            <a:r>
              <a:rPr lang="en-US" sz="1200" baseline="0" dirty="0"/>
              <a:t> </a:t>
            </a:r>
            <a:r>
              <a:rPr lang="en-US" sz="1200" baseline="0" dirty="0" smtClean="0"/>
              <a:t>fields</a:t>
            </a:r>
            <a:r>
              <a:rPr lang="en-US" sz="1200" dirty="0" smtClean="0"/>
              <a:t> </a:t>
            </a:r>
            <a:r>
              <a:rPr lang="en-US" sz="1200" dirty="0"/>
              <a:t>read-</a:t>
            </a:r>
            <a:r>
              <a:rPr lang="en-US" sz="1200" dirty="0" smtClean="0"/>
              <a:t>only and fill fields with</a:t>
            </a:r>
            <a:r>
              <a:rPr lang="en-US" sz="1200" baseline="0" dirty="0" smtClean="0"/>
              <a:t> a default value</a:t>
            </a:r>
            <a:endParaRPr lang="en-US" sz="1200" dirty="0"/>
          </a:p>
          <a:p>
            <a:pPr marL="0" indent="0">
              <a:buFont typeface="Arial" panose="020B0604020202020204" pitchFamily="34" charset="0"/>
              <a:buNone/>
            </a:pPr>
            <a:r>
              <a:rPr lang="en-US" sz="1200" b="1" dirty="0"/>
              <a:t>Improve</a:t>
            </a:r>
            <a:r>
              <a:rPr lang="en-US" sz="1200" b="1" baseline="0" dirty="0"/>
              <a:t> the </a:t>
            </a:r>
            <a:r>
              <a:rPr lang="en-US" sz="1200" b="1" dirty="0"/>
              <a:t>User Experience </a:t>
            </a:r>
            <a:r>
              <a:rPr lang="en-US" sz="1200" dirty="0" smtClean="0"/>
              <a:t>– you can </a:t>
            </a:r>
            <a:r>
              <a:rPr lang="en-US" sz="1200" dirty="0"/>
              <a:t>Hide irrelevant tabs (although this can</a:t>
            </a:r>
            <a:r>
              <a:rPr lang="en-US" sz="1200" baseline="0" dirty="0"/>
              <a:t> also be done through the use of security</a:t>
            </a:r>
            <a:r>
              <a:rPr lang="en-US" sz="1200" baseline="0" dirty="0" smtClean="0"/>
              <a:t>) or add a default value to a field to make things easier</a:t>
            </a:r>
            <a:endParaRPr lang="en-US" sz="1200" dirty="0"/>
          </a:p>
          <a:p>
            <a:pPr marL="0" indent="0">
              <a:buFont typeface="Arial" panose="020B0604020202020204" pitchFamily="34" charset="0"/>
              <a:buNone/>
            </a:pPr>
            <a:r>
              <a:rPr lang="en-US" sz="1200" b="1" dirty="0" smtClean="0"/>
              <a:t>Changing Fields</a:t>
            </a:r>
            <a:r>
              <a:rPr lang="en-US" sz="1200" dirty="0" smtClean="0"/>
              <a:t> </a:t>
            </a:r>
            <a:r>
              <a:rPr lang="en-US" sz="1200" dirty="0"/>
              <a:t>– </a:t>
            </a:r>
            <a:r>
              <a:rPr lang="en-US" sz="1200" dirty="0" smtClean="0"/>
              <a:t>you can</a:t>
            </a:r>
            <a:r>
              <a:rPr lang="en-US" sz="1200" baseline="0" dirty="0" smtClean="0"/>
              <a:t> </a:t>
            </a:r>
            <a:r>
              <a:rPr lang="en-US" sz="1200" dirty="0" smtClean="0"/>
              <a:t>Change </a:t>
            </a:r>
            <a:r>
              <a:rPr lang="en-US" sz="1200" dirty="0"/>
              <a:t>labels to replace wrongful translation</a:t>
            </a:r>
            <a:r>
              <a:rPr lang="en-US" sz="1200" baseline="0" dirty="0"/>
              <a:t> or to use them for a different </a:t>
            </a:r>
            <a:r>
              <a:rPr lang="en-US" sz="1200" baseline="0" dirty="0" smtClean="0"/>
              <a:t>purpose</a:t>
            </a:r>
          </a:p>
          <a:p>
            <a:endParaRPr lang="nl-NL" dirty="0"/>
          </a:p>
        </p:txBody>
      </p:sp>
      <p:sp>
        <p:nvSpPr>
          <p:cNvPr id="4" name="Tijdelijke aanduiding voor dianummer 3"/>
          <p:cNvSpPr>
            <a:spLocks noGrp="1"/>
          </p:cNvSpPr>
          <p:nvPr>
            <p:ph type="sldNum" sz="quarter" idx="10"/>
          </p:nvPr>
        </p:nvSpPr>
        <p:spPr/>
        <p:txBody>
          <a:bodyPr/>
          <a:lstStyle/>
          <a:p>
            <a:fld id="{22164149-2C44-4029-BA5B-3E7ECA7C8CBF}" type="slidenum">
              <a:rPr lang="en-US" smtClean="0"/>
              <a:t>11</a:t>
            </a:fld>
            <a:endParaRPr lang="en-US"/>
          </a:p>
        </p:txBody>
      </p:sp>
    </p:spTree>
    <p:extLst>
      <p:ext uri="{BB962C8B-B14F-4D97-AF65-F5344CB8AC3E}">
        <p14:creationId xmlns:p14="http://schemas.microsoft.com/office/powerpoint/2010/main" val="250109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07-10-18</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‹nr.›</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7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07-10-18</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103129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07-10-18</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‹nr.›</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07-10-18</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365162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07-10-18</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‹nr.›</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4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07-10-18</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330999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07-10-18</a:t>
            </a:fld>
            <a:endParaRPr lang="en-US"/>
          </a:p>
        </p:txBody>
      </p:sp>
      <p:sp>
        <p:nvSpPr>
          <p:cNvPr id="8" name="Footer Placeholder 7"/>
          <p:cNvSpPr>
            <a:spLocks noGrp="1"/>
          </p:cNvSpPr>
          <p:nvPr>
            <p:ph type="ftr" sz="quarter" idx="11"/>
          </p:nvPr>
        </p:nvSpPr>
        <p:spPr/>
        <p:txBody>
          <a:bodyPr/>
          <a:lstStyle/>
          <a:p>
            <a:r>
              <a:rPr lang="en-US"/>
              <a:t>EMEA Alliance   11-12 October 2016</a:t>
            </a:r>
          </a:p>
        </p:txBody>
      </p:sp>
      <p:sp>
        <p:nvSpPr>
          <p:cNvPr id="9" name="Slide Number Placeholder 8"/>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228333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07-10-18</a:t>
            </a:fld>
            <a:endParaRPr lang="en-US"/>
          </a:p>
        </p:txBody>
      </p:sp>
      <p:sp>
        <p:nvSpPr>
          <p:cNvPr id="4" name="Footer Placeholder 3"/>
          <p:cNvSpPr>
            <a:spLocks noGrp="1"/>
          </p:cNvSpPr>
          <p:nvPr>
            <p:ph type="ftr" sz="quarter" idx="11"/>
          </p:nvPr>
        </p:nvSpPr>
        <p:spPr/>
        <p:txBody>
          <a:bodyPr/>
          <a:lstStyle/>
          <a:p>
            <a:r>
              <a:rPr lang="en-US"/>
              <a:t>EMEA Alliance   11-12 October 2016</a:t>
            </a:r>
          </a:p>
        </p:txBody>
      </p:sp>
      <p:sp>
        <p:nvSpPr>
          <p:cNvPr id="5" name="Slide Number Placeholder 4"/>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144465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07-10-18</a:t>
            </a:fld>
            <a:endParaRPr lang="en-US"/>
          </a:p>
        </p:txBody>
      </p:sp>
      <p:sp>
        <p:nvSpPr>
          <p:cNvPr id="3" name="Footer Placeholder 2"/>
          <p:cNvSpPr>
            <a:spLocks noGrp="1"/>
          </p:cNvSpPr>
          <p:nvPr>
            <p:ph type="ftr" sz="quarter" idx="11"/>
          </p:nvPr>
        </p:nvSpPr>
        <p:spPr/>
        <p:txBody>
          <a:bodyPr/>
          <a:lstStyle/>
          <a:p>
            <a:r>
              <a:rPr lang="en-US"/>
              <a:t>EMEA Alliance   11-12 October 2016</a:t>
            </a:r>
          </a:p>
        </p:txBody>
      </p:sp>
      <p:sp>
        <p:nvSpPr>
          <p:cNvPr id="4" name="Slide Number Placeholder 3"/>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377963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07-10-18</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‹nr.›</a:t>
            </a:fld>
            <a:endParaRPr lang="en-US"/>
          </a:p>
        </p:txBody>
      </p:sp>
    </p:spTree>
    <p:extLst>
      <p:ext uri="{BB962C8B-B14F-4D97-AF65-F5344CB8AC3E}">
        <p14:creationId xmlns:p14="http://schemas.microsoft.com/office/powerpoint/2010/main" val="17241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07-10-18</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‹nr.›</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4699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07-10-18</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a:t>EMEA Alliance   11-12 October 2016</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‹nr.›</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654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g"/><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9.xml"/><Relationship Id="rId2"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sbRfdZAERGg" TargetMode="External"/><Relationship Id="rId3" Type="http://schemas.openxmlformats.org/officeDocument/2006/relationships/hyperlink" Target="https://docs.oracle.com/cd/F10139_01/ps91pbr11/eng/ps/eccp/concept_UnderstandingPageAndFieldConfigurator.html?pli=ul_d29e119_ecc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Page &amp; Field Configurator – Hands on</a:t>
            </a:r>
          </a:p>
        </p:txBody>
      </p:sp>
      <p:sp>
        <p:nvSpPr>
          <p:cNvPr id="4" name="Text Placeholder 3"/>
          <p:cNvSpPr>
            <a:spLocks noGrp="1"/>
          </p:cNvSpPr>
          <p:nvPr>
            <p:ph type="body" sz="half" idx="2"/>
          </p:nvPr>
        </p:nvSpPr>
        <p:spPr/>
        <p:txBody>
          <a:bodyPr/>
          <a:lstStyle/>
          <a:p>
            <a:r>
              <a:rPr lang="en-US" dirty="0"/>
              <a:t>SESSION 4538</a:t>
            </a:r>
          </a:p>
          <a:p>
            <a:r>
              <a:rPr lang="en-US" dirty="0"/>
              <a:t>October 10</a:t>
            </a:r>
            <a:r>
              <a:rPr lang="en-US" baseline="30000" dirty="0"/>
              <a:t>th</a:t>
            </a:r>
            <a:r>
              <a:rPr lang="en-US" dirty="0"/>
              <a:t>, 2018</a:t>
            </a:r>
          </a:p>
          <a:p>
            <a:r>
              <a:rPr lang="de-DE" dirty="0"/>
              <a:t>09:00 AM – 09:50 AM </a:t>
            </a:r>
            <a:r>
              <a:rPr lang="de-DE" dirty="0" err="1"/>
              <a:t>Antwerp</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359983"/>
            <a:ext cx="3800475" cy="3705225"/>
          </a:xfrm>
          <a:prstGeom prst="rect">
            <a:avLst/>
          </a:prstGeom>
        </p:spPr>
      </p:pic>
      <p:sp>
        <p:nvSpPr>
          <p:cNvPr id="3" name="Footer Placeholder 2"/>
          <p:cNvSpPr>
            <a:spLocks noGrp="1"/>
          </p:cNvSpPr>
          <p:nvPr>
            <p:ph type="ftr" sz="quarter" idx="11"/>
          </p:nvPr>
        </p:nvSpPr>
        <p:spPr/>
        <p:txBody>
          <a:bodyPr/>
          <a:lstStyle/>
          <a:p>
            <a:r>
              <a:rPr lang="en-US" dirty="0"/>
              <a:t>EMEA Alliance   9-10 October 2018</a:t>
            </a:r>
          </a:p>
        </p:txBody>
      </p:sp>
      <p:pic>
        <p:nvPicPr>
          <p:cNvPr id="11" name="Picture Placeholder 10">
            <a:extLst>
              <a:ext uri="{FF2B5EF4-FFF2-40B4-BE49-F238E27FC236}">
                <a16:creationId xmlns="" xmlns:a16="http://schemas.microsoft.com/office/drawing/2014/main" id="{9A8B3FD3-A5E4-4BB5-B006-261DED46C8C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014" r="3014"/>
          <a:stretch>
            <a:fillRect/>
          </a:stretch>
        </p:blipFill>
        <p:spPr>
          <a:xfrm>
            <a:off x="2286" y="0"/>
            <a:ext cx="9141714" cy="4572000"/>
          </a:xfr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51" y="807359"/>
            <a:ext cx="3237790" cy="3156643"/>
          </a:xfrm>
          <a:prstGeom prst="rect">
            <a:avLst/>
          </a:prstGeom>
        </p:spPr>
      </p:pic>
    </p:spTree>
    <p:extLst>
      <p:ext uri="{BB962C8B-B14F-4D97-AF65-F5344CB8AC3E}">
        <p14:creationId xmlns:p14="http://schemas.microsoft.com/office/powerpoint/2010/main" val="3876221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CAN IT HELP YOU?</a:t>
            </a:r>
          </a:p>
        </p:txBody>
      </p:sp>
      <p:sp>
        <p:nvSpPr>
          <p:cNvPr id="3" name="Subtitle 2"/>
          <p:cNvSpPr>
            <a:spLocks noGrp="1"/>
          </p:cNvSpPr>
          <p:nvPr>
            <p:ph type="subTitle" idx="1"/>
          </p:nvPr>
        </p:nvSpPr>
        <p:spPr/>
        <p:txBody>
          <a:bodyPr/>
          <a:lstStyle/>
          <a:p>
            <a:r>
              <a:rPr lang="en-US" dirty="0"/>
              <a:t>Let’s go over some examples of when this can be of use</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8" name="Picture 7">
            <a:extLst>
              <a:ext uri="{FF2B5EF4-FFF2-40B4-BE49-F238E27FC236}">
                <a16:creationId xmlns="" xmlns:a16="http://schemas.microsoft.com/office/drawing/2014/main" id="{912F1AB7-5A1F-D34A-85E9-AFFAA487F34A}"/>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7766" b="8437"/>
          <a:stretch/>
        </p:blipFill>
        <p:spPr>
          <a:xfrm>
            <a:off x="0" y="0"/>
            <a:ext cx="9144000" cy="4588042"/>
          </a:xfrm>
          <a:prstGeom prst="rect">
            <a:avLst/>
          </a:prstGeom>
        </p:spPr>
      </p:pic>
    </p:spTree>
    <p:extLst>
      <p:ext uri="{BB962C8B-B14F-4D97-AF65-F5344CB8AC3E}">
        <p14:creationId xmlns:p14="http://schemas.microsoft.com/office/powerpoint/2010/main" val="3689760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Can it Help you? – Some Examples</a:t>
            </a:r>
          </a:p>
        </p:txBody>
      </p:sp>
      <p:sp>
        <p:nvSpPr>
          <p:cNvPr id="4" name="Footer Placeholder 3"/>
          <p:cNvSpPr>
            <a:spLocks noGrp="1"/>
          </p:cNvSpPr>
          <p:nvPr>
            <p:ph type="ftr" sz="quarter" idx="11"/>
          </p:nvPr>
        </p:nvSpPr>
        <p:spPr/>
        <p:txBody>
          <a:bodyPr/>
          <a:lstStyle/>
          <a:p>
            <a:r>
              <a:rPr lang="en-US" dirty="0"/>
              <a:t>EMEA Alliance   9-10 October 2018</a:t>
            </a:r>
          </a:p>
        </p:txBody>
      </p:sp>
      <p:sp>
        <p:nvSpPr>
          <p:cNvPr id="93" name="Rectangle 92">
            <a:extLst>
              <a:ext uri="{FF2B5EF4-FFF2-40B4-BE49-F238E27FC236}">
                <a16:creationId xmlns="" xmlns:a16="http://schemas.microsoft.com/office/drawing/2014/main" id="{DC2B1126-7FD0-4391-BD11-5AF6EA2BA158}"/>
              </a:ext>
            </a:extLst>
          </p:cNvPr>
          <p:cNvSpPr/>
          <p:nvPr/>
        </p:nvSpPr>
        <p:spPr>
          <a:xfrm>
            <a:off x="581724" y="2113671"/>
            <a:ext cx="7834791" cy="369332"/>
          </a:xfrm>
          <a:prstGeom prst="rect">
            <a:avLst/>
          </a:prstGeom>
        </p:spPr>
        <p:txBody>
          <a:bodyPr wrap="square">
            <a:spAutoFit/>
          </a:bodyPr>
          <a:lstStyle/>
          <a:p>
            <a:r>
              <a:rPr lang="en-US" b="1" dirty="0">
                <a:solidFill>
                  <a:srgbClr val="E58008"/>
                </a:solidFill>
              </a:rPr>
              <a:t>Some real world examples</a:t>
            </a:r>
            <a:endParaRPr lang="en-US" dirty="0">
              <a:solidFill>
                <a:schemeClr val="tx2"/>
              </a:solidFill>
            </a:endParaRPr>
          </a:p>
        </p:txBody>
      </p:sp>
      <p:sp>
        <p:nvSpPr>
          <p:cNvPr id="50" name="Rectangle 134">
            <a:extLst>
              <a:ext uri="{FF2B5EF4-FFF2-40B4-BE49-F238E27FC236}">
                <a16:creationId xmlns="" xmlns:a16="http://schemas.microsoft.com/office/drawing/2014/main" id="{DBD01829-4F58-436A-90B1-DD1F332B8861}"/>
              </a:ext>
            </a:extLst>
          </p:cNvPr>
          <p:cNvSpPr/>
          <p:nvPr/>
        </p:nvSpPr>
        <p:spPr>
          <a:xfrm>
            <a:off x="4114800" y="2882875"/>
            <a:ext cx="4800600" cy="2554545"/>
          </a:xfrm>
          <a:prstGeom prst="rect">
            <a:avLst/>
          </a:prstGeom>
        </p:spPr>
        <p:txBody>
          <a:bodyPr wrap="square">
            <a:spAutoFit/>
          </a:bodyPr>
          <a:lstStyle/>
          <a:p>
            <a:pPr marL="342900" indent="-342900">
              <a:buFont typeface="Arial" panose="020B0604020202020204" pitchFamily="34" charset="0"/>
              <a:buChar char="•"/>
            </a:pPr>
            <a:r>
              <a:rPr lang="en-US" sz="2000" b="1" dirty="0"/>
              <a:t>GDPR </a:t>
            </a:r>
            <a:r>
              <a:rPr lang="en-US" sz="2000" dirty="0"/>
              <a:t>– Removing display name</a:t>
            </a:r>
          </a:p>
          <a:p>
            <a:pPr marL="342900" indent="-342900">
              <a:buFont typeface="Arial" panose="020B0604020202020204" pitchFamily="34" charset="0"/>
              <a:buChar char="•"/>
            </a:pPr>
            <a:r>
              <a:rPr lang="en-US" sz="2000" b="1" dirty="0"/>
              <a:t>Prevent mistakes </a:t>
            </a:r>
            <a:r>
              <a:rPr lang="en-US" sz="2000" dirty="0"/>
              <a:t>– Field read-only and user group specific </a:t>
            </a:r>
            <a:r>
              <a:rPr lang="en-US" sz="2000" dirty="0" smtClean="0"/>
              <a:t>defaults &amp; default values</a:t>
            </a:r>
            <a:endParaRPr lang="en-US" sz="2000" dirty="0"/>
          </a:p>
          <a:p>
            <a:pPr marL="342900" indent="-342900">
              <a:buFont typeface="Arial" panose="020B0604020202020204" pitchFamily="34" charset="0"/>
              <a:buChar char="•"/>
            </a:pPr>
            <a:r>
              <a:rPr lang="en-US" sz="2000" b="1" dirty="0"/>
              <a:t>User Experience </a:t>
            </a:r>
            <a:r>
              <a:rPr lang="en-US" sz="2000" dirty="0"/>
              <a:t>– Hide irrelevant </a:t>
            </a:r>
            <a:r>
              <a:rPr lang="en-US" sz="2000" dirty="0" smtClean="0"/>
              <a:t>fields, add a default value</a:t>
            </a:r>
            <a:endParaRPr lang="en-US" sz="2000" dirty="0"/>
          </a:p>
          <a:p>
            <a:pPr marL="342900" indent="-342900">
              <a:buFont typeface="Arial" panose="020B0604020202020204" pitchFamily="34" charset="0"/>
              <a:buChar char="•"/>
            </a:pPr>
            <a:r>
              <a:rPr lang="en-US" sz="2000" b="1" dirty="0"/>
              <a:t>Fields</a:t>
            </a:r>
            <a:r>
              <a:rPr lang="en-US" sz="2000" dirty="0"/>
              <a:t> – Change labels to replace </a:t>
            </a:r>
            <a:r>
              <a:rPr lang="en-US" sz="2000" dirty="0" smtClean="0"/>
              <a:t>translation</a:t>
            </a:r>
          </a:p>
        </p:txBody>
      </p:sp>
      <p:pic>
        <p:nvPicPr>
          <p:cNvPr id="3074" name="Picture 2" descr="https://www.brickworksoftware.com/wp-content/uploads/2017/10/2.0-solution-who-benefits-illustration.png">
            <a:extLst>
              <a:ext uri="{FF2B5EF4-FFF2-40B4-BE49-F238E27FC236}">
                <a16:creationId xmlns="" xmlns:a16="http://schemas.microsoft.com/office/drawing/2014/main" id="{7F95F5CE-E58E-4664-A241-2E0F81609E4B}"/>
              </a:ext>
            </a:extLst>
          </p:cNvPr>
          <p:cNvPicPr>
            <a:picLocks noChangeAspect="1" noChangeArrowheads="1"/>
          </p:cNvPicPr>
          <p:nvPr/>
        </p:nvPicPr>
        <p:blipFill>
          <a:blip r:embed="rId3" cstate="print">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bwMode="auto">
          <a:xfrm>
            <a:off x="549055" y="2882875"/>
            <a:ext cx="3065292" cy="209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6626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60137"/>
            <a:ext cx="3484180" cy="1463040"/>
          </a:xfrm>
        </p:spPr>
        <p:txBody>
          <a:bodyPr/>
          <a:lstStyle/>
          <a:p>
            <a:r>
              <a:rPr lang="en-US" dirty="0"/>
              <a:t>demo</a:t>
            </a:r>
          </a:p>
        </p:txBody>
      </p:sp>
      <p:sp>
        <p:nvSpPr>
          <p:cNvPr id="3" name="Subtitle 2"/>
          <p:cNvSpPr>
            <a:spLocks noGrp="1"/>
          </p:cNvSpPr>
          <p:nvPr>
            <p:ph type="subTitle" idx="1"/>
          </p:nvPr>
        </p:nvSpPr>
        <p:spPr/>
        <p:txBody>
          <a:bodyPr>
            <a:normAutofit/>
          </a:bodyPr>
          <a:lstStyle/>
          <a:p>
            <a:r>
              <a:rPr lang="en-US" sz="2400" dirty="0"/>
              <a:t>Let’s play!</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6" name="Picture 5">
            <a:extLst>
              <a:ext uri="{FF2B5EF4-FFF2-40B4-BE49-F238E27FC236}">
                <a16:creationId xmlns="" xmlns:a16="http://schemas.microsoft.com/office/drawing/2014/main" id="{4CCD453C-16D5-864E-B73F-7C7641C42177}"/>
              </a:ext>
            </a:extLst>
          </p:cNvPr>
          <p:cNvPicPr>
            <a:picLocks noChangeAspect="1"/>
          </p:cNvPicPr>
          <p:nvPr/>
        </p:nvPicPr>
        <p:blipFill>
          <a:blip r:embed="rId2">
            <a:duotone>
              <a:schemeClr val="accent1">
                <a:shade val="45000"/>
                <a:satMod val="135000"/>
              </a:schemeClr>
              <a:prstClr val="white"/>
            </a:duotone>
          </a:blip>
          <a:stretch>
            <a:fillRect/>
          </a:stretch>
        </p:blipFill>
        <p:spPr>
          <a:xfrm>
            <a:off x="3403600" y="1143000"/>
            <a:ext cx="2336800" cy="2336800"/>
          </a:xfrm>
          <a:prstGeom prst="rect">
            <a:avLst/>
          </a:prstGeom>
        </p:spPr>
      </p:pic>
      <p:pic>
        <p:nvPicPr>
          <p:cNvPr id="7" name="Picture 6">
            <a:extLst>
              <a:ext uri="{FF2B5EF4-FFF2-40B4-BE49-F238E27FC236}">
                <a16:creationId xmlns="" xmlns:a16="http://schemas.microsoft.com/office/drawing/2014/main" id="{A696A63D-0F3D-4047-BA7B-FFEE3DCA66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4896" l="35000" r="63600">
                        <a14:foregroundMark x1="49900" y1="44271" x2="58400" y2="34583"/>
                        <a14:foregroundMark x1="47600" y1="32083" x2="56900" y2="44271"/>
                        <a14:foregroundMark x1="39700" y1="29063" x2="39500" y2="39792"/>
                        <a14:foregroundMark x1="40600" y1="40521" x2="48000" y2="52604"/>
                        <a14:foregroundMark x1="60500" y1="35208" x2="58800" y2="26563"/>
                        <a14:foregroundMark x1="56300" y1="30833" x2="54600" y2="23750"/>
                        <a14:foregroundMark x1="50500" y1="30312" x2="49700" y2="20833"/>
                        <a14:foregroundMark x1="45700" y1="27500" x2="44800" y2="13646"/>
                        <a14:foregroundMark x1="43800" y1="10938" x2="43800" y2="10938"/>
                        <a14:foregroundMark x1="38700" y1="25938" x2="38700" y2="25938"/>
                        <a14:backgroundMark x1="39000" y1="18646" x2="39000" y2="18646"/>
                        <a14:backgroundMark x1="37800" y1="17188" x2="36700" y2="48542"/>
                        <a14:backgroundMark x1="43900" y1="53021" x2="35400" y2="43750"/>
                        <a14:backgroundMark x1="57400" y1="53958" x2="61900" y2="52708"/>
                        <a14:backgroundMark x1="61500" y1="23750" x2="61100" y2="1563"/>
                        <a14:backgroundMark x1="51300" y1="1458" x2="60400" y2="2292"/>
                        <a14:backgroundMark x1="52000" y1="2813" x2="54500" y2="17083"/>
                        <a14:backgroundMark x1="50500" y1="17188" x2="61400" y2="23333"/>
                        <a14:backgroundMark x1="51700" y1="17917" x2="60800" y2="3854"/>
                        <a14:backgroundMark x1="52200" y1="1979" x2="61100" y2="22813"/>
                        <a14:backgroundMark x1="48700" y1="10417" x2="49500" y2="5729"/>
                        <a14:backgroundMark x1="47600" y1="3958" x2="42800" y2="3333"/>
                        <a14:backgroundMark x1="40500" y1="4167" x2="38900" y2="9583"/>
                        <a14:backgroundMark x1="43200" y1="7187" x2="45500" y2="6979"/>
                        <a14:backgroundMark x1="42800" y1="51771" x2="42400" y2="51771"/>
                        <a14:backgroundMark x1="42200" y1="51771" x2="37100" y2="53646"/>
                        <a14:backgroundMark x1="37100" y1="53646" x2="37100" y2="53646"/>
                        <a14:backgroundMark x1="37100" y1="52917" x2="37600" y2="45833"/>
                        <a14:backgroundMark x1="40100" y1="48750" x2="40100" y2="48750"/>
                        <a14:backgroundMark x1="40000" y1="48646" x2="40000" y2="48646"/>
                        <a14:backgroundMark x1="38500" y1="48021" x2="38500" y2="48021"/>
                        <a14:backgroundMark x1="38400" y1="47500" x2="38200" y2="47083"/>
                        <a14:backgroundMark x1="38100" y1="46042" x2="36800" y2="43750"/>
                      </a14:backgroundRemoval>
                    </a14:imgEffect>
                  </a14:imgLayer>
                </a14:imgProps>
              </a:ext>
            </a:extLst>
          </a:blip>
          <a:srcRect l="34256" r="36816" b="44400"/>
          <a:stretch/>
        </p:blipFill>
        <p:spPr>
          <a:xfrm rot="2979126">
            <a:off x="3019665" y="2109542"/>
            <a:ext cx="1064536" cy="1964208"/>
          </a:xfrm>
          <a:prstGeom prst="rect">
            <a:avLst/>
          </a:prstGeom>
          <a:noFill/>
        </p:spPr>
      </p:pic>
    </p:spTree>
    <p:extLst>
      <p:ext uri="{BB962C8B-B14F-4D97-AF65-F5344CB8AC3E}">
        <p14:creationId xmlns:p14="http://schemas.microsoft.com/office/powerpoint/2010/main" val="3797503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3" name="Afbeelding 2"/>
          <p:cNvPicPr>
            <a:picLocks noChangeAspect="1"/>
          </p:cNvPicPr>
          <p:nvPr/>
        </p:nvPicPr>
        <p:blipFill>
          <a:blip r:embed="rId3"/>
          <a:stretch>
            <a:fillRect/>
          </a:stretch>
        </p:blipFill>
        <p:spPr>
          <a:xfrm>
            <a:off x="0" y="1936446"/>
            <a:ext cx="9144000" cy="3986213"/>
          </a:xfrm>
          <a:prstGeom prst="rect">
            <a:avLst/>
          </a:prstGeom>
        </p:spPr>
      </p:pic>
    </p:spTree>
    <p:extLst>
      <p:ext uri="{BB962C8B-B14F-4D97-AF65-F5344CB8AC3E}">
        <p14:creationId xmlns:p14="http://schemas.microsoft.com/office/powerpoint/2010/main" val="1447201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8" name="Afbeelding 7"/>
          <p:cNvPicPr>
            <a:picLocks noChangeAspect="1"/>
          </p:cNvPicPr>
          <p:nvPr/>
        </p:nvPicPr>
        <p:blipFill>
          <a:blip r:embed="rId3"/>
          <a:stretch>
            <a:fillRect/>
          </a:stretch>
        </p:blipFill>
        <p:spPr>
          <a:xfrm>
            <a:off x="0" y="2097534"/>
            <a:ext cx="9144000" cy="3610414"/>
          </a:xfrm>
          <a:prstGeom prst="rect">
            <a:avLst/>
          </a:prstGeom>
        </p:spPr>
      </p:pic>
    </p:spTree>
    <p:extLst>
      <p:ext uri="{BB962C8B-B14F-4D97-AF65-F5344CB8AC3E}">
        <p14:creationId xmlns:p14="http://schemas.microsoft.com/office/powerpoint/2010/main" val="1723516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5" name="Afbeelding 4"/>
          <p:cNvPicPr>
            <a:picLocks noChangeAspect="1"/>
          </p:cNvPicPr>
          <p:nvPr/>
        </p:nvPicPr>
        <p:blipFill>
          <a:blip r:embed="rId3"/>
          <a:stretch>
            <a:fillRect/>
          </a:stretch>
        </p:blipFill>
        <p:spPr>
          <a:xfrm>
            <a:off x="0" y="1435100"/>
            <a:ext cx="9144000" cy="3971925"/>
          </a:xfrm>
          <a:prstGeom prst="rect">
            <a:avLst/>
          </a:prstGeom>
        </p:spPr>
      </p:pic>
      <p:pic>
        <p:nvPicPr>
          <p:cNvPr id="7" name="Afbeelding 6"/>
          <p:cNvPicPr>
            <a:picLocks noChangeAspect="1"/>
          </p:cNvPicPr>
          <p:nvPr/>
        </p:nvPicPr>
        <p:blipFill>
          <a:blip r:embed="rId4"/>
          <a:stretch>
            <a:fillRect/>
          </a:stretch>
        </p:blipFill>
        <p:spPr>
          <a:xfrm>
            <a:off x="0" y="2114931"/>
            <a:ext cx="9144000" cy="4156364"/>
          </a:xfrm>
          <a:prstGeom prst="rect">
            <a:avLst/>
          </a:prstGeom>
        </p:spPr>
      </p:pic>
    </p:spTree>
    <p:extLst>
      <p:ext uri="{BB962C8B-B14F-4D97-AF65-F5344CB8AC3E}">
        <p14:creationId xmlns:p14="http://schemas.microsoft.com/office/powerpoint/2010/main" val="1723516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9" name="Afbeelding 8"/>
          <p:cNvPicPr>
            <a:picLocks noChangeAspect="1"/>
          </p:cNvPicPr>
          <p:nvPr/>
        </p:nvPicPr>
        <p:blipFill>
          <a:blip r:embed="rId3"/>
          <a:stretch>
            <a:fillRect/>
          </a:stretch>
        </p:blipFill>
        <p:spPr>
          <a:xfrm>
            <a:off x="0" y="2127611"/>
            <a:ext cx="9144000" cy="3491552"/>
          </a:xfrm>
          <a:prstGeom prst="rect">
            <a:avLst/>
          </a:prstGeom>
        </p:spPr>
      </p:pic>
    </p:spTree>
    <p:extLst>
      <p:ext uri="{BB962C8B-B14F-4D97-AF65-F5344CB8AC3E}">
        <p14:creationId xmlns:p14="http://schemas.microsoft.com/office/powerpoint/2010/main" val="1723516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9" name="Afbeelding 8"/>
          <p:cNvPicPr>
            <a:picLocks noChangeAspect="1"/>
          </p:cNvPicPr>
          <p:nvPr/>
        </p:nvPicPr>
        <p:blipFill>
          <a:blip r:embed="rId3"/>
          <a:stretch>
            <a:fillRect/>
          </a:stretch>
        </p:blipFill>
        <p:spPr>
          <a:xfrm>
            <a:off x="0" y="1929108"/>
            <a:ext cx="9144000" cy="4447592"/>
          </a:xfrm>
          <a:prstGeom prst="rect">
            <a:avLst/>
          </a:prstGeom>
        </p:spPr>
      </p:pic>
    </p:spTree>
    <p:extLst>
      <p:ext uri="{BB962C8B-B14F-4D97-AF65-F5344CB8AC3E}">
        <p14:creationId xmlns:p14="http://schemas.microsoft.com/office/powerpoint/2010/main" val="1723516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6" name="Afbeelding 5"/>
          <p:cNvPicPr>
            <a:picLocks noChangeAspect="1"/>
          </p:cNvPicPr>
          <p:nvPr/>
        </p:nvPicPr>
        <p:blipFill>
          <a:blip r:embed="rId3"/>
          <a:stretch>
            <a:fillRect/>
          </a:stretch>
        </p:blipFill>
        <p:spPr>
          <a:xfrm>
            <a:off x="0" y="2355306"/>
            <a:ext cx="9144000" cy="3814763"/>
          </a:xfrm>
          <a:prstGeom prst="rect">
            <a:avLst/>
          </a:prstGeom>
        </p:spPr>
      </p:pic>
    </p:spTree>
    <p:extLst>
      <p:ext uri="{BB962C8B-B14F-4D97-AF65-F5344CB8AC3E}">
        <p14:creationId xmlns:p14="http://schemas.microsoft.com/office/powerpoint/2010/main" val="959905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12" name="Afbeelding 11"/>
          <p:cNvPicPr>
            <a:picLocks noChangeAspect="1"/>
          </p:cNvPicPr>
          <p:nvPr/>
        </p:nvPicPr>
        <p:blipFill>
          <a:blip r:embed="rId3"/>
          <a:stretch>
            <a:fillRect/>
          </a:stretch>
        </p:blipFill>
        <p:spPr>
          <a:xfrm>
            <a:off x="0" y="2354808"/>
            <a:ext cx="9144000" cy="3786188"/>
          </a:xfrm>
          <a:prstGeom prst="rect">
            <a:avLst/>
          </a:prstGeom>
        </p:spPr>
      </p:pic>
    </p:spTree>
    <p:extLst>
      <p:ext uri="{BB962C8B-B14F-4D97-AF65-F5344CB8AC3E}">
        <p14:creationId xmlns:p14="http://schemas.microsoft.com/office/powerpoint/2010/main" val="959905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presenters</a:t>
            </a:r>
          </a:p>
        </p:txBody>
      </p:sp>
      <p:sp>
        <p:nvSpPr>
          <p:cNvPr id="3" name="Text Placeholder 2"/>
          <p:cNvSpPr>
            <a:spLocks noGrp="1"/>
          </p:cNvSpPr>
          <p:nvPr>
            <p:ph type="body" idx="1"/>
          </p:nvPr>
        </p:nvSpPr>
        <p:spPr/>
        <p:txBody>
          <a:bodyPr/>
          <a:lstStyle/>
          <a:p>
            <a:r>
              <a:rPr lang="en-US" dirty="0"/>
              <a:t>Lukas Degens</a:t>
            </a:r>
          </a:p>
        </p:txBody>
      </p:sp>
      <p:sp>
        <p:nvSpPr>
          <p:cNvPr id="4" name="Content Placeholder 3"/>
          <p:cNvSpPr>
            <a:spLocks noGrp="1"/>
          </p:cNvSpPr>
          <p:nvPr>
            <p:ph sz="half" idx="2"/>
          </p:nvPr>
        </p:nvSpPr>
        <p:spPr>
          <a:xfrm>
            <a:off x="768096" y="2967788"/>
            <a:ext cx="3566160" cy="1446168"/>
          </a:xfrm>
        </p:spPr>
        <p:txBody>
          <a:bodyPr/>
          <a:lstStyle/>
          <a:p>
            <a:r>
              <a:rPr lang="en-US" dirty="0"/>
              <a:t>Consultant</a:t>
            </a:r>
          </a:p>
          <a:p>
            <a:r>
              <a:rPr lang="en-US" dirty="0"/>
              <a:t>CY2</a:t>
            </a:r>
          </a:p>
          <a:p>
            <a:r>
              <a:rPr lang="en-US" dirty="0"/>
              <a:t>lukas@cy2.nl</a:t>
            </a:r>
          </a:p>
        </p:txBody>
      </p:sp>
      <p:sp>
        <p:nvSpPr>
          <p:cNvPr id="5" name="Text Placeholder 4"/>
          <p:cNvSpPr>
            <a:spLocks noGrp="1"/>
          </p:cNvSpPr>
          <p:nvPr>
            <p:ph type="body" sz="quarter" idx="3"/>
          </p:nvPr>
        </p:nvSpPr>
        <p:spPr/>
        <p:txBody>
          <a:bodyPr/>
          <a:lstStyle/>
          <a:p>
            <a:r>
              <a:rPr lang="en-US" dirty="0" err="1"/>
              <a:t>Wouter</a:t>
            </a:r>
            <a:r>
              <a:rPr lang="en-US" dirty="0"/>
              <a:t> de Bruin</a:t>
            </a:r>
          </a:p>
        </p:txBody>
      </p:sp>
      <p:sp>
        <p:nvSpPr>
          <p:cNvPr id="6" name="Content Placeholder 5"/>
          <p:cNvSpPr>
            <a:spLocks noGrp="1"/>
          </p:cNvSpPr>
          <p:nvPr>
            <p:ph sz="quarter" idx="4"/>
          </p:nvPr>
        </p:nvSpPr>
        <p:spPr>
          <a:xfrm>
            <a:off x="4491990" y="2967788"/>
            <a:ext cx="3566160" cy="1446168"/>
          </a:xfrm>
        </p:spPr>
        <p:txBody>
          <a:bodyPr/>
          <a:lstStyle/>
          <a:p>
            <a:r>
              <a:rPr lang="en-US" dirty="0"/>
              <a:t>Partner</a:t>
            </a:r>
          </a:p>
          <a:p>
            <a:r>
              <a:rPr lang="en-US" dirty="0"/>
              <a:t>CY2</a:t>
            </a:r>
          </a:p>
          <a:p>
            <a:r>
              <a:rPr lang="en-US" dirty="0"/>
              <a:t>wouter@cy2.nl</a:t>
            </a:r>
          </a:p>
          <a:p>
            <a:endParaRPr lang="en-US" dirty="0"/>
          </a:p>
        </p:txBody>
      </p:sp>
      <p:sp>
        <p:nvSpPr>
          <p:cNvPr id="7" name="Content Placeholder 3"/>
          <p:cNvSpPr txBox="1">
            <a:spLocks/>
          </p:cNvSpPr>
          <p:nvPr/>
        </p:nvSpPr>
        <p:spPr>
          <a:xfrm>
            <a:off x="768096" y="4352191"/>
            <a:ext cx="3566160" cy="2023709"/>
          </a:xfrm>
          <a:prstGeom prst="rect">
            <a:avLst/>
          </a:prstGeom>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400" dirty="0"/>
              <a:t>Lukas is a functional consultant who enjoys working internationally and has experience working in Ghana, the Netherlands, Spain, Belgium and Turkey. Lukas’ hunger for knowledge, his enthusiasm and adaptability is quite impressive as he seeks to continuously extend his experiences with Oracle PeopleSoft Campus Solutions.</a:t>
            </a:r>
          </a:p>
        </p:txBody>
      </p:sp>
      <p:sp>
        <p:nvSpPr>
          <p:cNvPr id="8" name="Content Placeholder 3"/>
          <p:cNvSpPr txBox="1">
            <a:spLocks/>
          </p:cNvSpPr>
          <p:nvPr/>
        </p:nvSpPr>
        <p:spPr>
          <a:xfrm>
            <a:off x="4491991" y="4352190"/>
            <a:ext cx="3566160" cy="2023709"/>
          </a:xfrm>
          <a:prstGeom prst="rect">
            <a:avLst/>
          </a:prstGeom>
        </p:spPr>
        <p:txBody>
          <a:bodyPr vert="horz" lIns="45720" tIns="45720" rIns="45720" bIns="45720" rtlCol="0">
            <a:no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400" dirty="0"/>
              <a:t>In 2001 Wouter started his career working with version 7.5 as a functional specialist. Nowadays Wouter combines business consultancy with account management and pre-sales. </a:t>
            </a:r>
          </a:p>
        </p:txBody>
      </p:sp>
      <p:sp>
        <p:nvSpPr>
          <p:cNvPr id="10" name="Footer Placeholder 9"/>
          <p:cNvSpPr>
            <a:spLocks noGrp="1"/>
          </p:cNvSpPr>
          <p:nvPr>
            <p:ph type="ftr" sz="quarter" idx="11"/>
          </p:nvPr>
        </p:nvSpPr>
        <p:spPr/>
        <p:txBody>
          <a:bodyPr/>
          <a:lstStyle/>
          <a:p>
            <a:r>
              <a:rPr lang="en-US" dirty="0"/>
              <a:t>EMEA Alliance   9-10 October 2018</a:t>
            </a:r>
          </a:p>
        </p:txBody>
      </p:sp>
      <p:pic>
        <p:nvPicPr>
          <p:cNvPr id="11" name="Picture 10">
            <a:extLst>
              <a:ext uri="{FF2B5EF4-FFF2-40B4-BE49-F238E27FC236}">
                <a16:creationId xmlns="" xmlns:a16="http://schemas.microsoft.com/office/drawing/2014/main" id="{BA90295D-7815-48F7-B012-65DD9FFA1C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3145" y="919628"/>
            <a:ext cx="1656964" cy="686259"/>
          </a:xfrm>
          <a:prstGeom prst="rect">
            <a:avLst/>
          </a:prstGeom>
        </p:spPr>
      </p:pic>
    </p:spTree>
    <p:extLst>
      <p:ext uri="{BB962C8B-B14F-4D97-AF65-F5344CB8AC3E}">
        <p14:creationId xmlns:p14="http://schemas.microsoft.com/office/powerpoint/2010/main" val="8292749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LET’S GET </a:t>
            </a:r>
            <a:br>
              <a:rPr lang="en-US" dirty="0"/>
            </a:br>
            <a:r>
              <a:rPr lang="en-US" dirty="0"/>
              <a:t>HANDS-ON!</a:t>
            </a:r>
          </a:p>
        </p:txBody>
      </p:sp>
      <p:sp>
        <p:nvSpPr>
          <p:cNvPr id="3" name="Subtitle 2"/>
          <p:cNvSpPr>
            <a:spLocks noGrp="1"/>
          </p:cNvSpPr>
          <p:nvPr>
            <p:ph type="subTitle" idx="1"/>
          </p:nvPr>
        </p:nvSpPr>
        <p:spPr/>
        <p:txBody>
          <a:bodyPr>
            <a:normAutofit/>
          </a:bodyPr>
          <a:lstStyle/>
          <a:p>
            <a:r>
              <a:rPr lang="en-US" dirty="0"/>
              <a:t>How can we use this on another page?</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6" name="Picture 5">
            <a:extLst>
              <a:ext uri="{FF2B5EF4-FFF2-40B4-BE49-F238E27FC236}">
                <a16:creationId xmlns="" xmlns:a16="http://schemas.microsoft.com/office/drawing/2014/main" id="{29021B7A-895B-E946-888A-6378C08B0451}"/>
              </a:ext>
            </a:extLst>
          </p:cNvPr>
          <p:cNvPicPr>
            <a:picLocks noChangeAspect="1"/>
          </p:cNvPicPr>
          <p:nvPr/>
        </p:nvPicPr>
        <p:blipFill rotWithShape="1">
          <a:blip r:embed="rId3">
            <a:extLst>
              <a:ext uri="{28A0092B-C50C-407E-A947-70E740481C1C}">
                <a14:useLocalDpi xmlns:a14="http://schemas.microsoft.com/office/drawing/2010/main" val="0"/>
              </a:ext>
            </a:extLst>
          </a:blip>
          <a:srcRect t="9473" b="15264"/>
          <a:stretch/>
        </p:blipFill>
        <p:spPr>
          <a:xfrm>
            <a:off x="0" y="0"/>
            <a:ext cx="9144000" cy="4588042"/>
          </a:xfrm>
          <a:prstGeom prst="rect">
            <a:avLst/>
          </a:prstGeom>
        </p:spPr>
      </p:pic>
    </p:spTree>
    <p:extLst>
      <p:ext uri="{BB962C8B-B14F-4D97-AF65-F5344CB8AC3E}">
        <p14:creationId xmlns:p14="http://schemas.microsoft.com/office/powerpoint/2010/main" val="39349461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3" name="Afbeelding 2"/>
          <p:cNvPicPr>
            <a:picLocks noChangeAspect="1"/>
          </p:cNvPicPr>
          <p:nvPr/>
        </p:nvPicPr>
        <p:blipFill>
          <a:blip r:embed="rId3"/>
          <a:stretch>
            <a:fillRect/>
          </a:stretch>
        </p:blipFill>
        <p:spPr>
          <a:xfrm>
            <a:off x="0" y="1936446"/>
            <a:ext cx="9144000" cy="3986213"/>
          </a:xfrm>
          <a:prstGeom prst="rect">
            <a:avLst/>
          </a:prstGeom>
        </p:spPr>
      </p:pic>
    </p:spTree>
    <p:extLst>
      <p:ext uri="{BB962C8B-B14F-4D97-AF65-F5344CB8AC3E}">
        <p14:creationId xmlns:p14="http://schemas.microsoft.com/office/powerpoint/2010/main" val="1556997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5" name="Afbeelding 4"/>
          <p:cNvPicPr>
            <a:picLocks noChangeAspect="1"/>
          </p:cNvPicPr>
          <p:nvPr/>
        </p:nvPicPr>
        <p:blipFill>
          <a:blip r:embed="rId3"/>
          <a:stretch>
            <a:fillRect/>
          </a:stretch>
        </p:blipFill>
        <p:spPr>
          <a:xfrm>
            <a:off x="0" y="2139000"/>
            <a:ext cx="9144000" cy="4299857"/>
          </a:xfrm>
          <a:prstGeom prst="rect">
            <a:avLst/>
          </a:prstGeom>
        </p:spPr>
      </p:pic>
    </p:spTree>
    <p:extLst>
      <p:ext uri="{BB962C8B-B14F-4D97-AF65-F5344CB8AC3E}">
        <p14:creationId xmlns:p14="http://schemas.microsoft.com/office/powerpoint/2010/main" val="3872668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5" name="Afbeelding 4"/>
          <p:cNvPicPr>
            <a:picLocks noChangeAspect="1"/>
          </p:cNvPicPr>
          <p:nvPr/>
        </p:nvPicPr>
        <p:blipFill>
          <a:blip r:embed="rId3"/>
          <a:stretch>
            <a:fillRect/>
          </a:stretch>
        </p:blipFill>
        <p:spPr>
          <a:xfrm>
            <a:off x="0" y="1435100"/>
            <a:ext cx="9144000" cy="3971925"/>
          </a:xfrm>
          <a:prstGeom prst="rect">
            <a:avLst/>
          </a:prstGeom>
        </p:spPr>
      </p:pic>
      <p:pic>
        <p:nvPicPr>
          <p:cNvPr id="7" name="Afbeelding 6"/>
          <p:cNvPicPr>
            <a:picLocks noChangeAspect="1"/>
          </p:cNvPicPr>
          <p:nvPr/>
        </p:nvPicPr>
        <p:blipFill>
          <a:blip r:embed="rId4"/>
          <a:stretch>
            <a:fillRect/>
          </a:stretch>
        </p:blipFill>
        <p:spPr>
          <a:xfrm>
            <a:off x="0" y="1953842"/>
            <a:ext cx="9144000" cy="4507034"/>
          </a:xfrm>
          <a:prstGeom prst="rect">
            <a:avLst/>
          </a:prstGeom>
        </p:spPr>
      </p:pic>
    </p:spTree>
    <p:extLst>
      <p:ext uri="{BB962C8B-B14F-4D97-AF65-F5344CB8AC3E}">
        <p14:creationId xmlns:p14="http://schemas.microsoft.com/office/powerpoint/2010/main" val="1945775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7" name="Afbeelding 6"/>
          <p:cNvPicPr>
            <a:picLocks noChangeAspect="1"/>
          </p:cNvPicPr>
          <p:nvPr/>
        </p:nvPicPr>
        <p:blipFill>
          <a:blip r:embed="rId3"/>
          <a:stretch>
            <a:fillRect/>
          </a:stretch>
        </p:blipFill>
        <p:spPr>
          <a:xfrm>
            <a:off x="1737093" y="1856411"/>
            <a:ext cx="5675779" cy="4527404"/>
          </a:xfrm>
          <a:prstGeom prst="rect">
            <a:avLst/>
          </a:prstGeom>
        </p:spPr>
      </p:pic>
    </p:spTree>
    <p:extLst>
      <p:ext uri="{BB962C8B-B14F-4D97-AF65-F5344CB8AC3E}">
        <p14:creationId xmlns:p14="http://schemas.microsoft.com/office/powerpoint/2010/main" val="3087445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7" name="Afbeelding 6"/>
          <p:cNvPicPr>
            <a:picLocks noChangeAspect="1"/>
          </p:cNvPicPr>
          <p:nvPr/>
        </p:nvPicPr>
        <p:blipFill>
          <a:blip r:embed="rId3"/>
          <a:stretch>
            <a:fillRect/>
          </a:stretch>
        </p:blipFill>
        <p:spPr>
          <a:xfrm>
            <a:off x="0" y="1790758"/>
            <a:ext cx="9144000" cy="4659898"/>
          </a:xfrm>
          <a:prstGeom prst="rect">
            <a:avLst/>
          </a:prstGeom>
        </p:spPr>
      </p:pic>
    </p:spTree>
    <p:extLst>
      <p:ext uri="{BB962C8B-B14F-4D97-AF65-F5344CB8AC3E}">
        <p14:creationId xmlns:p14="http://schemas.microsoft.com/office/powerpoint/2010/main" val="2918485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3" name="Afbeelding 2"/>
          <p:cNvPicPr>
            <a:picLocks noChangeAspect="1"/>
          </p:cNvPicPr>
          <p:nvPr/>
        </p:nvPicPr>
        <p:blipFill>
          <a:blip r:embed="rId3"/>
          <a:stretch>
            <a:fillRect/>
          </a:stretch>
        </p:blipFill>
        <p:spPr>
          <a:xfrm>
            <a:off x="0" y="1888405"/>
            <a:ext cx="9144000" cy="4548489"/>
          </a:xfrm>
          <a:prstGeom prst="rect">
            <a:avLst/>
          </a:prstGeom>
        </p:spPr>
      </p:pic>
    </p:spTree>
    <p:extLst>
      <p:ext uri="{BB962C8B-B14F-4D97-AF65-F5344CB8AC3E}">
        <p14:creationId xmlns:p14="http://schemas.microsoft.com/office/powerpoint/2010/main" val="2363711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6" name="Afbeelding 5"/>
          <p:cNvPicPr>
            <a:picLocks noChangeAspect="1"/>
          </p:cNvPicPr>
          <p:nvPr/>
        </p:nvPicPr>
        <p:blipFill>
          <a:blip r:embed="rId3"/>
          <a:stretch>
            <a:fillRect/>
          </a:stretch>
        </p:blipFill>
        <p:spPr>
          <a:xfrm>
            <a:off x="0" y="1971962"/>
            <a:ext cx="9144000" cy="4415216"/>
          </a:xfrm>
          <a:prstGeom prst="rect">
            <a:avLst/>
          </a:prstGeom>
        </p:spPr>
      </p:pic>
    </p:spTree>
    <p:extLst>
      <p:ext uri="{BB962C8B-B14F-4D97-AF65-F5344CB8AC3E}">
        <p14:creationId xmlns:p14="http://schemas.microsoft.com/office/powerpoint/2010/main" val="970751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3" name="Afbeelding 2"/>
          <p:cNvPicPr>
            <a:picLocks noChangeAspect="1"/>
          </p:cNvPicPr>
          <p:nvPr/>
        </p:nvPicPr>
        <p:blipFill>
          <a:blip r:embed="rId3"/>
          <a:stretch>
            <a:fillRect/>
          </a:stretch>
        </p:blipFill>
        <p:spPr>
          <a:xfrm>
            <a:off x="0" y="2301400"/>
            <a:ext cx="9144000" cy="3109888"/>
          </a:xfrm>
          <a:prstGeom prst="rect">
            <a:avLst/>
          </a:prstGeom>
        </p:spPr>
      </p:pic>
    </p:spTree>
    <p:extLst>
      <p:ext uri="{BB962C8B-B14F-4D97-AF65-F5344CB8AC3E}">
        <p14:creationId xmlns:p14="http://schemas.microsoft.com/office/powerpoint/2010/main" val="1987894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5" name="Afbeelding 4"/>
          <p:cNvPicPr>
            <a:picLocks noChangeAspect="1"/>
          </p:cNvPicPr>
          <p:nvPr/>
        </p:nvPicPr>
        <p:blipFill>
          <a:blip r:embed="rId3"/>
          <a:stretch>
            <a:fillRect/>
          </a:stretch>
        </p:blipFill>
        <p:spPr>
          <a:xfrm>
            <a:off x="0" y="1862262"/>
            <a:ext cx="9144000" cy="4467854"/>
          </a:xfrm>
          <a:prstGeom prst="rect">
            <a:avLst/>
          </a:prstGeom>
        </p:spPr>
      </p:pic>
    </p:spTree>
    <p:extLst>
      <p:ext uri="{BB962C8B-B14F-4D97-AF65-F5344CB8AC3E}">
        <p14:creationId xmlns:p14="http://schemas.microsoft.com/office/powerpoint/2010/main" val="768291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fontScale="92500"/>
          </a:bodyPr>
          <a:lstStyle/>
          <a:p>
            <a:r>
              <a:rPr lang="en-US" dirty="0"/>
              <a:t>CY2 is a global reference partner of educational institutions for training and guidance. We aim for state of the art solutions related to student information services.</a:t>
            </a:r>
          </a:p>
        </p:txBody>
      </p:sp>
      <p:pic>
        <p:nvPicPr>
          <p:cNvPr id="8" name="Picture Placeholder 7"/>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a:stretch/>
        </p:blipFill>
        <p:spPr>
          <a:xfrm>
            <a:off x="0" y="-1"/>
            <a:ext cx="9141714" cy="4572000"/>
          </a:xfrm>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57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 xmlns:a16="http://schemas.microsoft.com/office/drawing/2014/main" id="{34856C69-E039-45AB-8737-0CF21FBE4D5C}"/>
              </a:ext>
            </a:extLst>
          </p:cNvPr>
          <p:cNvSpPr>
            <a:spLocks noGrp="1"/>
          </p:cNvSpPr>
          <p:nvPr>
            <p:ph type="title"/>
          </p:nvPr>
        </p:nvSpPr>
        <p:spPr>
          <a:xfrm>
            <a:off x="342900" y="4960138"/>
            <a:ext cx="5829300" cy="1463040"/>
          </a:xfrm>
        </p:spPr>
        <p:txBody>
          <a:bodyPr/>
          <a:lstStyle/>
          <a:p>
            <a:r>
              <a:rPr lang="en-US" dirty="0"/>
              <a:t>Cy2</a:t>
            </a:r>
          </a:p>
        </p:txBody>
      </p:sp>
      <p:sp>
        <p:nvSpPr>
          <p:cNvPr id="10" name="Footer Placeholder 9"/>
          <p:cNvSpPr>
            <a:spLocks noGrp="1"/>
          </p:cNvSpPr>
          <p:nvPr>
            <p:ph type="ftr" sz="quarter" idx="11"/>
          </p:nvPr>
        </p:nvSpPr>
        <p:spPr>
          <a:xfrm>
            <a:off x="3632200" y="6470704"/>
            <a:ext cx="4426094" cy="274320"/>
          </a:xfrm>
        </p:spPr>
        <p:txBody>
          <a:bodyPr/>
          <a:lstStyle/>
          <a:p>
            <a:r>
              <a:rPr lang="en-US" dirty="0"/>
              <a:t>EMEA Alliance   9-10 October 2018</a:t>
            </a:r>
          </a:p>
        </p:txBody>
      </p:sp>
    </p:spTree>
    <p:extLst>
      <p:ext uri="{BB962C8B-B14F-4D97-AF65-F5344CB8AC3E}">
        <p14:creationId xmlns:p14="http://schemas.microsoft.com/office/powerpoint/2010/main" val="38312430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3" name="Afbeelding 2"/>
          <p:cNvPicPr>
            <a:picLocks noChangeAspect="1"/>
          </p:cNvPicPr>
          <p:nvPr/>
        </p:nvPicPr>
        <p:blipFill>
          <a:blip r:embed="rId3"/>
          <a:stretch>
            <a:fillRect/>
          </a:stretch>
        </p:blipFill>
        <p:spPr>
          <a:xfrm>
            <a:off x="0" y="2253947"/>
            <a:ext cx="9144000" cy="3349001"/>
          </a:xfrm>
          <a:prstGeom prst="rect">
            <a:avLst/>
          </a:prstGeom>
        </p:spPr>
      </p:pic>
    </p:spTree>
    <p:extLst>
      <p:ext uri="{BB962C8B-B14F-4D97-AF65-F5344CB8AC3E}">
        <p14:creationId xmlns:p14="http://schemas.microsoft.com/office/powerpoint/2010/main" val="1317497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18368"/>
            <a:ext cx="7290054" cy="1499616"/>
          </a:xfrm>
        </p:spPr>
        <p:txBody>
          <a:bodyPr>
            <a:normAutofit/>
          </a:bodyPr>
          <a:lstStyle/>
          <a:p>
            <a:r>
              <a:rPr lang="en-US" dirty="0"/>
              <a:t>DEMO</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6" name="Afbeelding 5"/>
          <p:cNvPicPr>
            <a:picLocks noChangeAspect="1"/>
          </p:cNvPicPr>
          <p:nvPr/>
        </p:nvPicPr>
        <p:blipFill>
          <a:blip r:embed="rId3"/>
          <a:stretch>
            <a:fillRect/>
          </a:stretch>
        </p:blipFill>
        <p:spPr>
          <a:xfrm>
            <a:off x="0" y="2249934"/>
            <a:ext cx="9144000" cy="3532260"/>
          </a:xfrm>
          <a:prstGeom prst="rect">
            <a:avLst/>
          </a:prstGeom>
        </p:spPr>
      </p:pic>
    </p:spTree>
    <p:extLst>
      <p:ext uri="{BB962C8B-B14F-4D97-AF65-F5344CB8AC3E}">
        <p14:creationId xmlns:p14="http://schemas.microsoft.com/office/powerpoint/2010/main" val="493262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TIME TO GET </a:t>
            </a:r>
            <a:r>
              <a:rPr lang="en-US" dirty="0" err="1"/>
              <a:t>INTERACTIve</a:t>
            </a:r>
            <a:r>
              <a:rPr lang="en-US" dirty="0"/>
              <a:t>!</a:t>
            </a:r>
          </a:p>
        </p:txBody>
      </p:sp>
      <p:sp>
        <p:nvSpPr>
          <p:cNvPr id="3" name="Subtitle 2"/>
          <p:cNvSpPr>
            <a:spLocks noGrp="1"/>
          </p:cNvSpPr>
          <p:nvPr>
            <p:ph type="subTitle" idx="1"/>
          </p:nvPr>
        </p:nvSpPr>
        <p:spPr/>
        <p:txBody>
          <a:bodyPr>
            <a:normAutofit/>
          </a:bodyPr>
          <a:lstStyle/>
          <a:p>
            <a:r>
              <a:rPr lang="en-US" dirty="0"/>
              <a:t>Let’s do one together!</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7" name="Picture 6">
            <a:extLst>
              <a:ext uri="{FF2B5EF4-FFF2-40B4-BE49-F238E27FC236}">
                <a16:creationId xmlns="" xmlns:a16="http://schemas.microsoft.com/office/drawing/2014/main" id="{F86863D8-6CEC-2949-899E-6B377CB50772}"/>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7486" b="25614"/>
          <a:stretch/>
        </p:blipFill>
        <p:spPr>
          <a:xfrm>
            <a:off x="0" y="0"/>
            <a:ext cx="9144000" cy="4588042"/>
          </a:xfrm>
          <a:prstGeom prst="rect">
            <a:avLst/>
          </a:prstGeom>
        </p:spPr>
      </p:pic>
    </p:spTree>
    <p:extLst>
      <p:ext uri="{BB962C8B-B14F-4D97-AF65-F5344CB8AC3E}">
        <p14:creationId xmlns:p14="http://schemas.microsoft.com/office/powerpoint/2010/main" val="6336228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LET’S DISCUSS!</a:t>
            </a:r>
          </a:p>
        </p:txBody>
      </p:sp>
      <p:sp>
        <p:nvSpPr>
          <p:cNvPr id="3" name="Subtitle 2"/>
          <p:cNvSpPr>
            <a:spLocks noGrp="1"/>
          </p:cNvSpPr>
          <p:nvPr>
            <p:ph type="subTitle" idx="1"/>
          </p:nvPr>
        </p:nvSpPr>
        <p:spPr/>
        <p:txBody>
          <a:bodyPr>
            <a:normAutofit/>
          </a:bodyPr>
          <a:lstStyle/>
          <a:p>
            <a:r>
              <a:rPr lang="en-US" dirty="0"/>
              <a:t>How do you see this functionality be of use? Would you use it?</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7" name="Picture 6">
            <a:extLst>
              <a:ext uri="{FF2B5EF4-FFF2-40B4-BE49-F238E27FC236}">
                <a16:creationId xmlns="" xmlns:a16="http://schemas.microsoft.com/office/drawing/2014/main" id="{C0BA9342-D709-D24F-878B-636A28F5797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t="8524" b="12281"/>
          <a:stretch/>
        </p:blipFill>
        <p:spPr>
          <a:xfrm>
            <a:off x="0" y="0"/>
            <a:ext cx="9144000" cy="4620126"/>
          </a:xfrm>
          <a:prstGeom prst="rect">
            <a:avLst/>
          </a:prstGeom>
        </p:spPr>
      </p:pic>
    </p:spTree>
    <p:extLst>
      <p:ext uri="{BB962C8B-B14F-4D97-AF65-F5344CB8AC3E}">
        <p14:creationId xmlns:p14="http://schemas.microsoft.com/office/powerpoint/2010/main" val="30249544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Concluding thoughts</a:t>
            </a:r>
          </a:p>
        </p:txBody>
      </p:sp>
      <p:sp>
        <p:nvSpPr>
          <p:cNvPr id="3" name="Subtitle 2"/>
          <p:cNvSpPr>
            <a:spLocks noGrp="1"/>
          </p:cNvSpPr>
          <p:nvPr>
            <p:ph type="subTitle" idx="1"/>
          </p:nvPr>
        </p:nvSpPr>
        <p:spPr/>
        <p:txBody>
          <a:bodyPr/>
          <a:lstStyle/>
          <a:p>
            <a:r>
              <a:rPr lang="en-US" dirty="0"/>
              <a:t>SUMMARY</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5" name="Afbeelding 6" descr="Afbeelding met tafel, binnen, fles, object&#10;&#10;Beschrijving is gegenereerd met hoge betrouwbaarheid">
            <a:extLst>
              <a:ext uri="{FF2B5EF4-FFF2-40B4-BE49-F238E27FC236}">
                <a16:creationId xmlns="" xmlns:a16="http://schemas.microsoft.com/office/drawing/2014/main" id="{967B4E20-1E01-D04A-B7CF-31343CE11B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4960137"/>
          </a:xfrm>
          <a:prstGeom prst="rect">
            <a:avLst/>
          </a:prstGeom>
        </p:spPr>
      </p:pic>
    </p:spTree>
    <p:extLst>
      <p:ext uri="{BB962C8B-B14F-4D97-AF65-F5344CB8AC3E}">
        <p14:creationId xmlns:p14="http://schemas.microsoft.com/office/powerpoint/2010/main" val="14864251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Footer Placeholder 2"/>
          <p:cNvSpPr>
            <a:spLocks noGrp="1"/>
          </p:cNvSpPr>
          <p:nvPr>
            <p:ph type="ftr" sz="quarter" idx="11"/>
          </p:nvPr>
        </p:nvSpPr>
        <p:spPr/>
        <p:txBody>
          <a:bodyPr/>
          <a:lstStyle/>
          <a:p>
            <a:r>
              <a:rPr lang="en-US" dirty="0"/>
              <a:t>EMEA Alliance   9-10 October 2018</a:t>
            </a:r>
          </a:p>
        </p:txBody>
      </p:sp>
      <p:sp>
        <p:nvSpPr>
          <p:cNvPr id="7" name="TextBox 6">
            <a:extLst>
              <a:ext uri="{FF2B5EF4-FFF2-40B4-BE49-F238E27FC236}">
                <a16:creationId xmlns="" xmlns:a16="http://schemas.microsoft.com/office/drawing/2014/main" id="{C37B0113-EFF0-4DB2-8A1C-A8CBCB6FC25A}"/>
              </a:ext>
            </a:extLst>
          </p:cNvPr>
          <p:cNvSpPr txBox="1"/>
          <p:nvPr/>
        </p:nvSpPr>
        <p:spPr>
          <a:xfrm>
            <a:off x="976634" y="2149794"/>
            <a:ext cx="7190732" cy="1969770"/>
          </a:xfrm>
          <a:prstGeom prst="rect">
            <a:avLst/>
          </a:prstGeom>
          <a:noFill/>
        </p:spPr>
        <p:txBody>
          <a:bodyPr wrap="square" rtlCol="0">
            <a:spAutoFit/>
          </a:bodyPr>
          <a:lstStyle/>
          <a:p>
            <a:pPr>
              <a:lnSpc>
                <a:spcPct val="80000"/>
              </a:lnSpc>
              <a:spcBef>
                <a:spcPts val="1200"/>
              </a:spcBef>
              <a:spcAft>
                <a:spcPts val="200"/>
              </a:spcAft>
              <a:buClr>
                <a:schemeClr val="accent1"/>
              </a:buClr>
            </a:pPr>
            <a:r>
              <a:rPr lang="en-US" dirty="0"/>
              <a:t>Concluding, </a:t>
            </a:r>
            <a:r>
              <a:rPr lang="en-US" b="1" dirty="0">
                <a:solidFill>
                  <a:srgbClr val="E58008"/>
                </a:solidFill>
              </a:rPr>
              <a:t>page and field configurator</a:t>
            </a:r>
            <a:r>
              <a:rPr lang="en-US" dirty="0"/>
              <a:t> is…</a:t>
            </a:r>
          </a:p>
          <a:p>
            <a:pPr marL="742950" lvl="1" indent="-285750">
              <a:lnSpc>
                <a:spcPct val="80000"/>
              </a:lnSpc>
              <a:spcBef>
                <a:spcPts val="1200"/>
              </a:spcBef>
              <a:spcAft>
                <a:spcPts val="200"/>
              </a:spcAft>
              <a:buClr>
                <a:schemeClr val="accent1"/>
              </a:buClr>
              <a:buFont typeface="Arial" panose="020B0604020202020204" pitchFamily="34" charset="0"/>
              <a:buChar char="•"/>
            </a:pPr>
            <a:r>
              <a:rPr lang="en-US" b="1" dirty="0">
                <a:solidFill>
                  <a:srgbClr val="E58008"/>
                </a:solidFill>
              </a:rPr>
              <a:t>EASY</a:t>
            </a:r>
            <a:r>
              <a:rPr lang="en-US" dirty="0"/>
              <a:t>– Easy to use without the need for application designer and or knowledge of </a:t>
            </a:r>
            <a:r>
              <a:rPr lang="en-US" dirty="0" err="1"/>
              <a:t>PeopleCode</a:t>
            </a:r>
            <a:r>
              <a:rPr lang="en-US" dirty="0">
                <a:solidFill>
                  <a:schemeClr val="tx2"/>
                </a:solidFill>
              </a:rPr>
              <a:t>!;</a:t>
            </a:r>
            <a:endParaRPr lang="en-US" dirty="0"/>
          </a:p>
          <a:p>
            <a:pPr marL="742950" lvl="1" indent="-285750">
              <a:lnSpc>
                <a:spcPct val="80000"/>
              </a:lnSpc>
              <a:spcBef>
                <a:spcPts val="1200"/>
              </a:spcBef>
              <a:spcAft>
                <a:spcPts val="200"/>
              </a:spcAft>
              <a:buClr>
                <a:schemeClr val="accent1"/>
              </a:buClr>
              <a:buFont typeface="Arial" panose="020B0604020202020204" pitchFamily="34" charset="0"/>
              <a:buChar char="•"/>
            </a:pPr>
            <a:r>
              <a:rPr lang="en-US" b="1" dirty="0">
                <a:solidFill>
                  <a:srgbClr val="E58008"/>
                </a:solidFill>
              </a:rPr>
              <a:t>VERSATILE </a:t>
            </a:r>
            <a:r>
              <a:rPr lang="en-US" dirty="0"/>
              <a:t>– It can be useful in multiple scenario’s;</a:t>
            </a:r>
          </a:p>
          <a:p>
            <a:pPr marL="742950" lvl="1" indent="-285750">
              <a:lnSpc>
                <a:spcPct val="80000"/>
              </a:lnSpc>
              <a:spcBef>
                <a:spcPts val="1200"/>
              </a:spcBef>
              <a:spcAft>
                <a:spcPts val="200"/>
              </a:spcAft>
              <a:buClr>
                <a:schemeClr val="accent1"/>
              </a:buClr>
              <a:buFont typeface="Arial" panose="020B0604020202020204" pitchFamily="34" charset="0"/>
              <a:buChar char="•"/>
            </a:pPr>
            <a:r>
              <a:rPr lang="en-US" b="1" dirty="0">
                <a:solidFill>
                  <a:srgbClr val="E58008"/>
                </a:solidFill>
              </a:rPr>
              <a:t>AVAILABLE </a:t>
            </a:r>
            <a:r>
              <a:rPr lang="en-US" dirty="0"/>
              <a:t>– When your system meets the requirements it can be used out of the box;</a:t>
            </a:r>
          </a:p>
        </p:txBody>
      </p:sp>
    </p:spTree>
    <p:extLst>
      <p:ext uri="{BB962C8B-B14F-4D97-AF65-F5344CB8AC3E}">
        <p14:creationId xmlns:p14="http://schemas.microsoft.com/office/powerpoint/2010/main" val="25255791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Q&amp;a</a:t>
            </a:r>
            <a:endParaRPr lang="en-US" dirty="0"/>
          </a:p>
        </p:txBody>
      </p:sp>
      <p:sp>
        <p:nvSpPr>
          <p:cNvPr id="3" name="Subtitle 2"/>
          <p:cNvSpPr>
            <a:spLocks noGrp="1"/>
          </p:cNvSpPr>
          <p:nvPr>
            <p:ph type="subTitle" idx="1"/>
          </p:nvPr>
        </p:nvSpPr>
        <p:spPr/>
        <p:txBody>
          <a:bodyPr>
            <a:normAutofit/>
          </a:bodyPr>
          <a:lstStyle/>
          <a:p>
            <a:r>
              <a:rPr lang="en-US" sz="2000" dirty="0"/>
              <a:t>Do you have all the information to get started?</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6" name="Picture 5">
            <a:extLst>
              <a:ext uri="{FF2B5EF4-FFF2-40B4-BE49-F238E27FC236}">
                <a16:creationId xmlns="" xmlns:a16="http://schemas.microsoft.com/office/drawing/2014/main" id="{1FC52630-F664-774E-8774-41F8FC977B89}"/>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4738" b="-264"/>
          <a:stretch/>
        </p:blipFill>
        <p:spPr>
          <a:xfrm>
            <a:off x="0" y="-16042"/>
            <a:ext cx="9144000" cy="4604084"/>
          </a:xfrm>
          <a:prstGeom prst="rect">
            <a:avLst/>
          </a:prstGeom>
        </p:spPr>
      </p:pic>
    </p:spTree>
    <p:extLst>
      <p:ext uri="{BB962C8B-B14F-4D97-AF65-F5344CB8AC3E}">
        <p14:creationId xmlns:p14="http://schemas.microsoft.com/office/powerpoint/2010/main" val="21211144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8B5DC1C-B870-8742-B87D-C7C6AFE56F5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075688"/>
            <a:ext cx="9144000" cy="4782312"/>
          </a:xfrm>
          <a:prstGeom prst="rect">
            <a:avLst/>
          </a:prstGeom>
        </p:spPr>
      </p:pic>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Session overview</a:t>
            </a:r>
          </a:p>
        </p:txBody>
      </p:sp>
      <p:sp>
        <p:nvSpPr>
          <p:cNvPr id="7" name="Footer Placeholder 6"/>
          <p:cNvSpPr>
            <a:spLocks noGrp="1"/>
          </p:cNvSpPr>
          <p:nvPr>
            <p:ph type="ftr" sz="quarter" idx="11"/>
          </p:nvPr>
        </p:nvSpPr>
        <p:spPr/>
        <p:txBody>
          <a:bodyPr/>
          <a:lstStyle/>
          <a:p>
            <a:r>
              <a:rPr lang="en-US" dirty="0"/>
              <a:t>EMEA Alliance   9-10 October 2018</a:t>
            </a:r>
          </a:p>
        </p:txBody>
      </p:sp>
      <p:pic>
        <p:nvPicPr>
          <p:cNvPr id="34" name="Picture 33">
            <a:extLst>
              <a:ext uri="{FF2B5EF4-FFF2-40B4-BE49-F238E27FC236}">
                <a16:creationId xmlns="" xmlns:a16="http://schemas.microsoft.com/office/drawing/2014/main" id="{AD7A6083-DC5A-460D-91AE-CAB66F98CB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6600" y="990600"/>
            <a:ext cx="1656964" cy="686259"/>
          </a:xfrm>
          <a:prstGeom prst="rect">
            <a:avLst/>
          </a:prstGeom>
        </p:spPr>
      </p:pic>
      <p:sp>
        <p:nvSpPr>
          <p:cNvPr id="3" name="Pijl: vijfhoek 2">
            <a:extLst>
              <a:ext uri="{FF2B5EF4-FFF2-40B4-BE49-F238E27FC236}">
                <a16:creationId xmlns="" xmlns:a16="http://schemas.microsoft.com/office/drawing/2014/main" id="{12331719-8179-466C-B282-DE841D91EF56}"/>
              </a:ext>
            </a:extLst>
          </p:cNvPr>
          <p:cNvSpPr/>
          <p:nvPr/>
        </p:nvSpPr>
        <p:spPr>
          <a:xfrm>
            <a:off x="-1" y="3864187"/>
            <a:ext cx="4114801" cy="1036320"/>
          </a:xfrm>
          <a:prstGeom prst="homePlate">
            <a:avLst/>
          </a:prstGeom>
          <a:solidFill>
            <a:srgbClr val="3B2867">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873947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presenters</a:t>
            </a:r>
          </a:p>
        </p:txBody>
      </p:sp>
      <p:sp>
        <p:nvSpPr>
          <p:cNvPr id="3" name="Text Placeholder 2"/>
          <p:cNvSpPr>
            <a:spLocks noGrp="1"/>
          </p:cNvSpPr>
          <p:nvPr>
            <p:ph type="body" idx="1"/>
          </p:nvPr>
        </p:nvSpPr>
        <p:spPr>
          <a:xfrm>
            <a:off x="768096" y="2580856"/>
            <a:ext cx="3566160" cy="822960"/>
          </a:xfrm>
        </p:spPr>
        <p:txBody>
          <a:bodyPr/>
          <a:lstStyle/>
          <a:p>
            <a:r>
              <a:rPr lang="en-US" dirty="0"/>
              <a:t>Lukas Degens</a:t>
            </a:r>
          </a:p>
        </p:txBody>
      </p:sp>
      <p:sp>
        <p:nvSpPr>
          <p:cNvPr id="4" name="Content Placeholder 3"/>
          <p:cNvSpPr>
            <a:spLocks noGrp="1"/>
          </p:cNvSpPr>
          <p:nvPr>
            <p:ph sz="half" idx="2"/>
          </p:nvPr>
        </p:nvSpPr>
        <p:spPr>
          <a:xfrm>
            <a:off x="768096" y="3369008"/>
            <a:ext cx="3566160" cy="1446168"/>
          </a:xfrm>
        </p:spPr>
        <p:txBody>
          <a:bodyPr/>
          <a:lstStyle/>
          <a:p>
            <a:r>
              <a:rPr lang="en-US" dirty="0"/>
              <a:t>Consultant</a:t>
            </a:r>
          </a:p>
          <a:p>
            <a:r>
              <a:rPr lang="en-US" dirty="0"/>
              <a:t>CY2</a:t>
            </a:r>
          </a:p>
          <a:p>
            <a:r>
              <a:rPr lang="en-US" dirty="0"/>
              <a:t>lukas@cy2.nl</a:t>
            </a:r>
          </a:p>
        </p:txBody>
      </p:sp>
      <p:sp>
        <p:nvSpPr>
          <p:cNvPr id="5" name="Text Placeholder 4"/>
          <p:cNvSpPr>
            <a:spLocks noGrp="1"/>
          </p:cNvSpPr>
          <p:nvPr>
            <p:ph type="body" sz="quarter" idx="3"/>
          </p:nvPr>
        </p:nvSpPr>
        <p:spPr>
          <a:xfrm>
            <a:off x="4491990" y="2580856"/>
            <a:ext cx="3566160" cy="822960"/>
          </a:xfrm>
        </p:spPr>
        <p:txBody>
          <a:bodyPr/>
          <a:lstStyle/>
          <a:p>
            <a:r>
              <a:rPr lang="en-US" dirty="0" err="1"/>
              <a:t>Wouter</a:t>
            </a:r>
            <a:r>
              <a:rPr lang="en-US" dirty="0"/>
              <a:t> de Bruin</a:t>
            </a:r>
          </a:p>
        </p:txBody>
      </p:sp>
      <p:sp>
        <p:nvSpPr>
          <p:cNvPr id="6" name="Content Placeholder 5"/>
          <p:cNvSpPr>
            <a:spLocks noGrp="1"/>
          </p:cNvSpPr>
          <p:nvPr>
            <p:ph sz="quarter" idx="4"/>
          </p:nvPr>
        </p:nvSpPr>
        <p:spPr>
          <a:xfrm>
            <a:off x="4491990" y="3369008"/>
            <a:ext cx="3566160" cy="1446168"/>
          </a:xfrm>
        </p:spPr>
        <p:txBody>
          <a:bodyPr/>
          <a:lstStyle/>
          <a:p>
            <a:r>
              <a:rPr lang="en-US" dirty="0"/>
              <a:t>Partner</a:t>
            </a:r>
          </a:p>
          <a:p>
            <a:r>
              <a:rPr lang="en-US" dirty="0"/>
              <a:t>CY2</a:t>
            </a:r>
          </a:p>
          <a:p>
            <a:r>
              <a:rPr lang="en-US" dirty="0"/>
              <a:t>wouter@cy2.nl</a:t>
            </a:r>
          </a:p>
          <a:p>
            <a:endParaRPr lang="en-US" dirty="0"/>
          </a:p>
        </p:txBody>
      </p:sp>
      <p:sp>
        <p:nvSpPr>
          <p:cNvPr id="10"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dirty="0">
                <a:solidFill>
                  <a:schemeClr val="tx1"/>
                </a:solidFill>
              </a:rPr>
              <a:t>all Alliance presentations will be available for download from the Conference Site</a:t>
            </a:r>
          </a:p>
        </p:txBody>
      </p:sp>
      <p:sp>
        <p:nvSpPr>
          <p:cNvPr id="7" name="Footer Placeholder 6"/>
          <p:cNvSpPr>
            <a:spLocks noGrp="1"/>
          </p:cNvSpPr>
          <p:nvPr>
            <p:ph type="ftr" sz="quarter" idx="11"/>
          </p:nvPr>
        </p:nvSpPr>
        <p:spPr/>
        <p:txBody>
          <a:bodyPr/>
          <a:lstStyle/>
          <a:p>
            <a:r>
              <a:rPr lang="en-US" dirty="0"/>
              <a:t>EMEA Alliance   9-10 October 2018</a:t>
            </a:r>
          </a:p>
        </p:txBody>
      </p:sp>
      <p:pic>
        <p:nvPicPr>
          <p:cNvPr id="34" name="Picture 33">
            <a:extLst>
              <a:ext uri="{FF2B5EF4-FFF2-40B4-BE49-F238E27FC236}">
                <a16:creationId xmlns="" xmlns:a16="http://schemas.microsoft.com/office/drawing/2014/main" id="{AD7A6083-DC5A-460D-91AE-CAB66F98CB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3145" y="919628"/>
            <a:ext cx="1656964" cy="686259"/>
          </a:xfrm>
          <a:prstGeom prst="rect">
            <a:avLst/>
          </a:prstGeom>
        </p:spPr>
      </p:pic>
    </p:spTree>
    <p:extLst>
      <p:ext uri="{BB962C8B-B14F-4D97-AF65-F5344CB8AC3E}">
        <p14:creationId xmlns:p14="http://schemas.microsoft.com/office/powerpoint/2010/main" val="28985795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078" y="4739158"/>
            <a:ext cx="1905000" cy="1905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59983"/>
            <a:ext cx="3800475" cy="3705225"/>
          </a:xfrm>
          <a:prstGeom prst="rect">
            <a:avLst/>
          </a:prstGeom>
        </p:spPr>
      </p:pic>
      <p:sp>
        <p:nvSpPr>
          <p:cNvPr id="3" name="Footer Placeholder 2"/>
          <p:cNvSpPr>
            <a:spLocks noGrp="1"/>
          </p:cNvSpPr>
          <p:nvPr>
            <p:ph type="ftr" sz="quarter" idx="11"/>
          </p:nvPr>
        </p:nvSpPr>
        <p:spPr/>
        <p:txBody>
          <a:bodyPr/>
          <a:lstStyle/>
          <a:p>
            <a:r>
              <a:rPr lang="en-US" dirty="0"/>
              <a:t>EMEA Alliance   9-10 October 2018</a:t>
            </a:r>
          </a:p>
        </p:txBody>
      </p:sp>
      <p:pic>
        <p:nvPicPr>
          <p:cNvPr id="13" name="Picture Placeholder 12">
            <a:extLst>
              <a:ext uri="{FF2B5EF4-FFF2-40B4-BE49-F238E27FC236}">
                <a16:creationId xmlns="" xmlns:a16="http://schemas.microsoft.com/office/drawing/2014/main" id="{52B91FC3-C96C-47F8-A825-B4CE558D6281}"/>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3014" r="3014"/>
          <a:stretch>
            <a:fillRect/>
          </a:stretch>
        </p:blipFill>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02" y="786387"/>
            <a:ext cx="3237790" cy="3156643"/>
          </a:xfrm>
          <a:prstGeom prst="rect">
            <a:avLst/>
          </a:prstGeom>
        </p:spPr>
      </p:pic>
    </p:spTree>
    <p:extLst>
      <p:ext uri="{BB962C8B-B14F-4D97-AF65-F5344CB8AC3E}">
        <p14:creationId xmlns:p14="http://schemas.microsoft.com/office/powerpoint/2010/main" val="36849024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585216"/>
            <a:ext cx="7620125" cy="1499616"/>
          </a:xfrm>
        </p:spPr>
        <p:txBody>
          <a:bodyPr>
            <a:normAutofit/>
          </a:bodyPr>
          <a:lstStyle/>
          <a:p>
            <a:r>
              <a:rPr lang="en-US" dirty="0"/>
              <a:t>TOPICS</a:t>
            </a:r>
          </a:p>
        </p:txBody>
      </p:sp>
      <p:sp>
        <p:nvSpPr>
          <p:cNvPr id="5" name="Rounded Rectangle 4"/>
          <p:cNvSpPr/>
          <p:nvPr/>
        </p:nvSpPr>
        <p:spPr>
          <a:xfrm rot="2700000">
            <a:off x="444713" y="2183808"/>
            <a:ext cx="1767853" cy="17420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98087" y="2168513"/>
            <a:ext cx="461104" cy="4679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TextBox 12"/>
          <p:cNvSpPr txBox="1"/>
          <p:nvPr/>
        </p:nvSpPr>
        <p:spPr>
          <a:xfrm>
            <a:off x="500850" y="2937621"/>
            <a:ext cx="1672136" cy="338554"/>
          </a:xfrm>
          <a:prstGeom prst="rect">
            <a:avLst/>
          </a:prstGeom>
          <a:noFill/>
        </p:spPr>
        <p:txBody>
          <a:bodyPr wrap="square" rtlCol="0">
            <a:spAutoFit/>
          </a:bodyPr>
          <a:lstStyle/>
          <a:p>
            <a:pPr algn="ctr"/>
            <a:r>
              <a:rPr lang="en-US" sz="1600" dirty="0">
                <a:solidFill>
                  <a:schemeClr val="bg1"/>
                </a:solidFill>
              </a:rPr>
              <a:t>INTRODUCTION</a:t>
            </a:r>
          </a:p>
        </p:txBody>
      </p:sp>
      <p:sp>
        <p:nvSpPr>
          <p:cNvPr id="17" name="Rounded Rectangle 16"/>
          <p:cNvSpPr/>
          <p:nvPr/>
        </p:nvSpPr>
        <p:spPr>
          <a:xfrm rot="2700000">
            <a:off x="1761820" y="3492634"/>
            <a:ext cx="1767853" cy="17420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p:cNvSpPr/>
          <p:nvPr/>
        </p:nvSpPr>
        <p:spPr>
          <a:xfrm>
            <a:off x="2414306" y="3484005"/>
            <a:ext cx="461104" cy="4679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TextBox 18"/>
          <p:cNvSpPr txBox="1"/>
          <p:nvPr/>
        </p:nvSpPr>
        <p:spPr>
          <a:xfrm>
            <a:off x="1817889" y="4126611"/>
            <a:ext cx="1672136" cy="584776"/>
          </a:xfrm>
          <a:prstGeom prst="rect">
            <a:avLst/>
          </a:prstGeom>
          <a:noFill/>
        </p:spPr>
        <p:txBody>
          <a:bodyPr wrap="square" rtlCol="0">
            <a:spAutoFit/>
          </a:bodyPr>
          <a:lstStyle/>
          <a:p>
            <a:pPr algn="ctr"/>
            <a:r>
              <a:rPr lang="en-US" sz="1600" dirty="0">
                <a:solidFill>
                  <a:schemeClr val="bg1"/>
                </a:solidFill>
              </a:rPr>
              <a:t>HOW CAN IT HELP YOU?</a:t>
            </a:r>
          </a:p>
        </p:txBody>
      </p:sp>
      <p:sp>
        <p:nvSpPr>
          <p:cNvPr id="20" name="Rounded Rectangle 19"/>
          <p:cNvSpPr/>
          <p:nvPr/>
        </p:nvSpPr>
        <p:spPr>
          <a:xfrm rot="2700000">
            <a:off x="3062758" y="2222657"/>
            <a:ext cx="1767853" cy="17420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716132" y="2200681"/>
            <a:ext cx="461104" cy="4679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TextBox 21"/>
          <p:cNvSpPr txBox="1"/>
          <p:nvPr/>
        </p:nvSpPr>
        <p:spPr>
          <a:xfrm>
            <a:off x="3152766" y="2922232"/>
            <a:ext cx="1672136" cy="338554"/>
          </a:xfrm>
          <a:prstGeom prst="rect">
            <a:avLst/>
          </a:prstGeom>
          <a:noFill/>
        </p:spPr>
        <p:txBody>
          <a:bodyPr wrap="square" rtlCol="0">
            <a:spAutoFit/>
          </a:bodyPr>
          <a:lstStyle/>
          <a:p>
            <a:pPr algn="ctr"/>
            <a:r>
              <a:rPr lang="en-US" sz="1600" dirty="0">
                <a:solidFill>
                  <a:schemeClr val="bg1"/>
                </a:solidFill>
              </a:rPr>
              <a:t>DEMO</a:t>
            </a:r>
          </a:p>
        </p:txBody>
      </p:sp>
      <p:sp>
        <p:nvSpPr>
          <p:cNvPr id="23" name="Rounded Rectangle 22"/>
          <p:cNvSpPr/>
          <p:nvPr/>
        </p:nvSpPr>
        <p:spPr>
          <a:xfrm rot="2700000">
            <a:off x="4369418" y="3523704"/>
            <a:ext cx="1767853" cy="17420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Oval 23"/>
          <p:cNvSpPr/>
          <p:nvPr/>
        </p:nvSpPr>
        <p:spPr>
          <a:xfrm>
            <a:off x="5029923" y="3484005"/>
            <a:ext cx="461104" cy="4679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5" name="TextBox 24"/>
          <p:cNvSpPr txBox="1"/>
          <p:nvPr/>
        </p:nvSpPr>
        <p:spPr>
          <a:xfrm>
            <a:off x="4453626" y="4126611"/>
            <a:ext cx="1672136" cy="584776"/>
          </a:xfrm>
          <a:prstGeom prst="rect">
            <a:avLst/>
          </a:prstGeom>
          <a:noFill/>
        </p:spPr>
        <p:txBody>
          <a:bodyPr wrap="square" rtlCol="0">
            <a:spAutoFit/>
          </a:bodyPr>
          <a:lstStyle/>
          <a:p>
            <a:pPr algn="ctr"/>
            <a:r>
              <a:rPr lang="en-US" sz="1600" dirty="0">
                <a:solidFill>
                  <a:schemeClr val="bg1"/>
                </a:solidFill>
              </a:rPr>
              <a:t>LET’S GET HANDS-ON!</a:t>
            </a:r>
          </a:p>
        </p:txBody>
      </p:sp>
      <p:sp>
        <p:nvSpPr>
          <p:cNvPr id="3" name="Footer Placeholder 2"/>
          <p:cNvSpPr>
            <a:spLocks noGrp="1"/>
          </p:cNvSpPr>
          <p:nvPr>
            <p:ph type="ftr" sz="quarter" idx="11"/>
          </p:nvPr>
        </p:nvSpPr>
        <p:spPr/>
        <p:txBody>
          <a:bodyPr/>
          <a:lstStyle/>
          <a:p>
            <a:r>
              <a:rPr lang="en-US" dirty="0"/>
              <a:t>EMEA Alliance   9-10 October 2018</a:t>
            </a:r>
          </a:p>
        </p:txBody>
      </p:sp>
      <p:sp>
        <p:nvSpPr>
          <p:cNvPr id="16" name="Rounded Rectangle 19">
            <a:extLst>
              <a:ext uri="{FF2B5EF4-FFF2-40B4-BE49-F238E27FC236}">
                <a16:creationId xmlns="" xmlns:a16="http://schemas.microsoft.com/office/drawing/2014/main" id="{5FA5DFCC-8E08-4737-9E01-4DAC4C19A4E6}"/>
              </a:ext>
            </a:extLst>
          </p:cNvPr>
          <p:cNvSpPr/>
          <p:nvPr/>
        </p:nvSpPr>
        <p:spPr>
          <a:xfrm rot="2700000">
            <a:off x="5651700" y="2239035"/>
            <a:ext cx="1767853" cy="17420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DAA6FD29-32D4-4B79-A55B-F1FB430AF772}"/>
              </a:ext>
            </a:extLst>
          </p:cNvPr>
          <p:cNvSpPr/>
          <p:nvPr/>
        </p:nvSpPr>
        <p:spPr>
          <a:xfrm>
            <a:off x="6305074" y="2200681"/>
            <a:ext cx="461104" cy="4679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7" name="TextBox 26">
            <a:extLst>
              <a:ext uri="{FF2B5EF4-FFF2-40B4-BE49-F238E27FC236}">
                <a16:creationId xmlns="" xmlns:a16="http://schemas.microsoft.com/office/drawing/2014/main" id="{43D108AF-3923-4891-A47E-8728CCB737E2}"/>
              </a:ext>
            </a:extLst>
          </p:cNvPr>
          <p:cNvSpPr txBox="1"/>
          <p:nvPr/>
        </p:nvSpPr>
        <p:spPr>
          <a:xfrm>
            <a:off x="5741708" y="2905299"/>
            <a:ext cx="1672136" cy="584776"/>
          </a:xfrm>
          <a:prstGeom prst="rect">
            <a:avLst/>
          </a:prstGeom>
          <a:noFill/>
        </p:spPr>
        <p:txBody>
          <a:bodyPr wrap="square" rtlCol="0">
            <a:spAutoFit/>
          </a:bodyPr>
          <a:lstStyle/>
          <a:p>
            <a:pPr algn="ctr"/>
            <a:r>
              <a:rPr lang="en-US" sz="1600" dirty="0">
                <a:solidFill>
                  <a:schemeClr val="bg1"/>
                </a:solidFill>
              </a:rPr>
              <a:t>TIME TO GET INTERACTIVE!</a:t>
            </a:r>
          </a:p>
        </p:txBody>
      </p:sp>
      <p:sp>
        <p:nvSpPr>
          <p:cNvPr id="28" name="Rounded Rectangle 22">
            <a:extLst>
              <a:ext uri="{FF2B5EF4-FFF2-40B4-BE49-F238E27FC236}">
                <a16:creationId xmlns="" xmlns:a16="http://schemas.microsoft.com/office/drawing/2014/main" id="{4EB1CFD7-D117-4FE2-8894-BB50EBDC07C6}"/>
              </a:ext>
            </a:extLst>
          </p:cNvPr>
          <p:cNvSpPr/>
          <p:nvPr/>
        </p:nvSpPr>
        <p:spPr>
          <a:xfrm rot="2700000">
            <a:off x="6949026" y="3557960"/>
            <a:ext cx="1767853" cy="17420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 xmlns:a16="http://schemas.microsoft.com/office/drawing/2014/main" id="{19B21D96-579C-4F71-97AB-5D330E04C9F9}"/>
              </a:ext>
            </a:extLst>
          </p:cNvPr>
          <p:cNvSpPr/>
          <p:nvPr/>
        </p:nvSpPr>
        <p:spPr>
          <a:xfrm>
            <a:off x="7597190" y="3484005"/>
            <a:ext cx="461104" cy="4679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30" name="TextBox 29">
            <a:extLst>
              <a:ext uri="{FF2B5EF4-FFF2-40B4-BE49-F238E27FC236}">
                <a16:creationId xmlns="" xmlns:a16="http://schemas.microsoft.com/office/drawing/2014/main" id="{50989DF1-FC95-426B-A66F-52E9EC665C1C}"/>
              </a:ext>
            </a:extLst>
          </p:cNvPr>
          <p:cNvSpPr txBox="1"/>
          <p:nvPr/>
        </p:nvSpPr>
        <p:spPr>
          <a:xfrm>
            <a:off x="7033234" y="4245145"/>
            <a:ext cx="1672136" cy="338554"/>
          </a:xfrm>
          <a:prstGeom prst="rect">
            <a:avLst/>
          </a:prstGeom>
          <a:noFill/>
        </p:spPr>
        <p:txBody>
          <a:bodyPr wrap="square" rtlCol="0">
            <a:spAutoFit/>
          </a:bodyPr>
          <a:lstStyle/>
          <a:p>
            <a:pPr algn="ctr"/>
            <a:r>
              <a:rPr lang="en-US" sz="1600" dirty="0">
                <a:solidFill>
                  <a:schemeClr val="bg1"/>
                </a:solidFill>
              </a:rPr>
              <a:t>LET’S DISCUSS!</a:t>
            </a:r>
          </a:p>
        </p:txBody>
      </p:sp>
    </p:spTree>
    <p:extLst>
      <p:ext uri="{BB962C8B-B14F-4D97-AF65-F5344CB8AC3E}">
        <p14:creationId xmlns:p14="http://schemas.microsoft.com/office/powerpoint/2010/main" val="28645817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a:t>
            </a:r>
          </a:p>
        </p:txBody>
      </p:sp>
      <p:sp>
        <p:nvSpPr>
          <p:cNvPr id="3" name="Subtitle 2"/>
          <p:cNvSpPr>
            <a:spLocks noGrp="1"/>
          </p:cNvSpPr>
          <p:nvPr>
            <p:ph type="subTitle" idx="1"/>
          </p:nvPr>
        </p:nvSpPr>
        <p:spPr/>
        <p:txBody>
          <a:bodyPr/>
          <a:lstStyle/>
          <a:p>
            <a:r>
              <a:rPr lang="en-US" dirty="0"/>
              <a:t>What is the Page &amp; Field Configurator? </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5" name="Afbeelding 4" descr="IntroductionH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1"/>
            <a:ext cx="9144000" cy="4572000"/>
          </a:xfrm>
          <a:prstGeom prst="rect">
            <a:avLst/>
          </a:prstGeom>
        </p:spPr>
      </p:pic>
    </p:spTree>
    <p:extLst>
      <p:ext uri="{BB962C8B-B14F-4D97-AF65-F5344CB8AC3E}">
        <p14:creationId xmlns:p14="http://schemas.microsoft.com/office/powerpoint/2010/main" val="41147586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Page &amp; Field Configurator? – the main features</a:t>
            </a:r>
          </a:p>
        </p:txBody>
      </p:sp>
      <p:sp>
        <p:nvSpPr>
          <p:cNvPr id="4" name="Footer Placeholder 3"/>
          <p:cNvSpPr>
            <a:spLocks noGrp="1"/>
          </p:cNvSpPr>
          <p:nvPr>
            <p:ph type="ftr" sz="quarter" idx="11"/>
          </p:nvPr>
        </p:nvSpPr>
        <p:spPr/>
        <p:txBody>
          <a:bodyPr/>
          <a:lstStyle/>
          <a:p>
            <a:r>
              <a:rPr lang="en-US" dirty="0"/>
              <a:t>EMEA Alliance   9-10 October 2018</a:t>
            </a:r>
          </a:p>
        </p:txBody>
      </p:sp>
      <p:sp>
        <p:nvSpPr>
          <p:cNvPr id="50" name="Rectangle 134">
            <a:extLst>
              <a:ext uri="{FF2B5EF4-FFF2-40B4-BE49-F238E27FC236}">
                <a16:creationId xmlns="" xmlns:a16="http://schemas.microsoft.com/office/drawing/2014/main" id="{DBD01829-4F58-436A-90B1-DD1F332B8861}"/>
              </a:ext>
            </a:extLst>
          </p:cNvPr>
          <p:cNvSpPr/>
          <p:nvPr/>
        </p:nvSpPr>
        <p:spPr>
          <a:xfrm>
            <a:off x="3457355" y="2414951"/>
            <a:ext cx="5564222" cy="2862322"/>
          </a:xfrm>
          <a:prstGeom prst="rect">
            <a:avLst/>
          </a:prstGeom>
        </p:spPr>
        <p:txBody>
          <a:bodyPr wrap="square">
            <a:spAutoFit/>
          </a:bodyPr>
          <a:lstStyle/>
          <a:p>
            <a:pPr marL="342900" indent="-342900">
              <a:buFont typeface="Arial" panose="020B0604020202020204" pitchFamily="34" charset="0"/>
              <a:buChar char="•"/>
            </a:pPr>
            <a:r>
              <a:rPr lang="en-US" sz="2000" b="1" dirty="0"/>
              <a:t>Hide </a:t>
            </a:r>
            <a:r>
              <a:rPr lang="en-US" sz="2000" dirty="0"/>
              <a:t>fields and/or pages;</a:t>
            </a:r>
          </a:p>
          <a:p>
            <a:pPr marL="342900" indent="-342900">
              <a:buFont typeface="Arial" panose="020B0604020202020204" pitchFamily="34" charset="0"/>
              <a:buChar char="•"/>
            </a:pPr>
            <a:r>
              <a:rPr lang="en-US" sz="2000" b="1" dirty="0"/>
              <a:t>Modify </a:t>
            </a:r>
            <a:r>
              <a:rPr lang="en-US" sz="2000" dirty="0"/>
              <a:t>the label for fields;</a:t>
            </a:r>
          </a:p>
          <a:p>
            <a:pPr marL="342900" indent="-342900">
              <a:buFont typeface="Arial" panose="020B0604020202020204" pitchFamily="34" charset="0"/>
              <a:buChar char="•"/>
            </a:pPr>
            <a:r>
              <a:rPr lang="en-US" sz="2000" b="1" dirty="0"/>
              <a:t>Disable entry</a:t>
            </a:r>
            <a:r>
              <a:rPr lang="en-US" sz="2000" dirty="0"/>
              <a:t> for fields;</a:t>
            </a:r>
          </a:p>
          <a:p>
            <a:pPr marL="342900" indent="-342900">
              <a:buFont typeface="Arial" panose="020B0604020202020204" pitchFamily="34" charset="0"/>
              <a:buChar char="•"/>
            </a:pPr>
            <a:r>
              <a:rPr lang="en-US" sz="2000" dirty="0"/>
              <a:t>Make a field </a:t>
            </a:r>
            <a:r>
              <a:rPr lang="en-US" sz="2000" b="1" dirty="0"/>
              <a:t>required</a:t>
            </a:r>
            <a:r>
              <a:rPr lang="en-US" sz="2000" dirty="0"/>
              <a:t>;</a:t>
            </a:r>
          </a:p>
          <a:p>
            <a:pPr marL="342900" indent="-342900">
              <a:buFont typeface="Arial" panose="020B0604020202020204" pitchFamily="34" charset="0"/>
              <a:buChar char="•"/>
            </a:pPr>
            <a:r>
              <a:rPr lang="en-US" sz="2000" dirty="0"/>
              <a:t>Assign a </a:t>
            </a:r>
            <a:r>
              <a:rPr lang="en-US" sz="2000" b="1" dirty="0"/>
              <a:t>default value</a:t>
            </a:r>
            <a:r>
              <a:rPr lang="en-US" sz="2000" dirty="0"/>
              <a:t> to a field;</a:t>
            </a:r>
          </a:p>
          <a:p>
            <a:pPr marL="342900" indent="-342900">
              <a:buFont typeface="Arial" panose="020B0604020202020204" pitchFamily="34" charset="0"/>
              <a:buChar char="•"/>
            </a:pPr>
            <a:r>
              <a:rPr lang="en-US" sz="2000" dirty="0"/>
              <a:t>Make a page </a:t>
            </a:r>
            <a:r>
              <a:rPr lang="en-US" sz="2000" b="1" dirty="0"/>
              <a:t>display-only</a:t>
            </a:r>
            <a:r>
              <a:rPr lang="en-US" sz="2000" dirty="0"/>
              <a:t>;</a:t>
            </a:r>
          </a:p>
          <a:p>
            <a:pPr marL="342900" indent="-342900">
              <a:buFont typeface="Arial" panose="020B0604020202020204" pitchFamily="34" charset="0"/>
              <a:buChar char="•"/>
            </a:pPr>
            <a:r>
              <a:rPr lang="en-US" sz="2000" dirty="0"/>
              <a:t>This all can be done using </a:t>
            </a:r>
            <a:r>
              <a:rPr lang="en-US" sz="2000" b="1" dirty="0"/>
              <a:t>roles, </a:t>
            </a:r>
            <a:r>
              <a:rPr lang="en-US" sz="2000" b="1" dirty="0" err="1"/>
              <a:t>userid’s</a:t>
            </a:r>
            <a:r>
              <a:rPr lang="en-US" sz="2000" b="1" dirty="0"/>
              <a:t> or you can apply changes to everyone with or without exceptions</a:t>
            </a:r>
            <a:r>
              <a:rPr lang="en-US" sz="2000" dirty="0"/>
              <a:t>.</a:t>
            </a:r>
            <a:r>
              <a:rPr lang="en-US" sz="2000" b="1" dirty="0"/>
              <a:t> </a:t>
            </a:r>
            <a:endParaRPr lang="en-US" sz="2000" dirty="0"/>
          </a:p>
        </p:txBody>
      </p:sp>
      <p:pic>
        <p:nvPicPr>
          <p:cNvPr id="8" name="Picture 7">
            <a:extLst>
              <a:ext uri="{FF2B5EF4-FFF2-40B4-BE49-F238E27FC236}">
                <a16:creationId xmlns="" xmlns:a16="http://schemas.microsoft.com/office/drawing/2014/main" id="{BBA6F713-07AD-F844-9437-7DE2CCC70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55" y="2414951"/>
            <a:ext cx="2520000" cy="2520000"/>
          </a:xfrm>
          <a:prstGeom prst="rect">
            <a:avLst/>
          </a:prstGeom>
        </p:spPr>
      </p:pic>
    </p:spTree>
    <p:extLst>
      <p:ext uri="{BB962C8B-B14F-4D97-AF65-F5344CB8AC3E}">
        <p14:creationId xmlns:p14="http://schemas.microsoft.com/office/powerpoint/2010/main" val="15389899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Page &amp; Field Configurator? – REQUIREMENTS</a:t>
            </a:r>
            <a:endParaRPr lang="en-US" b="1" dirty="0"/>
          </a:p>
        </p:txBody>
      </p:sp>
      <p:sp>
        <p:nvSpPr>
          <p:cNvPr id="4" name="Footer Placeholder 3"/>
          <p:cNvSpPr>
            <a:spLocks noGrp="1"/>
          </p:cNvSpPr>
          <p:nvPr>
            <p:ph type="ftr" sz="quarter" idx="11"/>
          </p:nvPr>
        </p:nvSpPr>
        <p:spPr/>
        <p:txBody>
          <a:bodyPr/>
          <a:lstStyle/>
          <a:p>
            <a:r>
              <a:rPr lang="en-US" dirty="0"/>
              <a:t>EMEA Alliance   9-10 October 2018</a:t>
            </a:r>
          </a:p>
        </p:txBody>
      </p:sp>
      <p:sp>
        <p:nvSpPr>
          <p:cNvPr id="50" name="Rectangle 134">
            <a:extLst>
              <a:ext uri="{FF2B5EF4-FFF2-40B4-BE49-F238E27FC236}">
                <a16:creationId xmlns="" xmlns:a16="http://schemas.microsoft.com/office/drawing/2014/main" id="{DBD01829-4F58-436A-90B1-DD1F332B8861}"/>
              </a:ext>
            </a:extLst>
          </p:cNvPr>
          <p:cNvSpPr/>
          <p:nvPr/>
        </p:nvSpPr>
        <p:spPr>
          <a:xfrm>
            <a:off x="3457355" y="2414951"/>
            <a:ext cx="5703471" cy="2554545"/>
          </a:xfrm>
          <a:prstGeom prst="rect">
            <a:avLst/>
          </a:prstGeom>
        </p:spPr>
        <p:txBody>
          <a:bodyPr wrap="square">
            <a:spAutoFit/>
          </a:bodyPr>
          <a:lstStyle/>
          <a:p>
            <a:pPr marL="342900" indent="-342900">
              <a:buFont typeface="Arial" panose="020B0604020202020204" pitchFamily="34" charset="0"/>
              <a:buChar char="•"/>
            </a:pPr>
            <a:r>
              <a:rPr lang="en-US" sz="2000" b="1" dirty="0"/>
              <a:t>Delivered </a:t>
            </a:r>
            <a:r>
              <a:rPr lang="en-US" sz="2000" dirty="0"/>
              <a:t>functionality!;</a:t>
            </a:r>
          </a:p>
          <a:p>
            <a:pPr marL="342900" indent="-342900">
              <a:buFont typeface="Arial" panose="020B0604020202020204" pitchFamily="34" charset="0"/>
              <a:buChar char="•"/>
            </a:pPr>
            <a:r>
              <a:rPr lang="en-US" sz="2000" b="1" dirty="0"/>
              <a:t>PUM 8</a:t>
            </a:r>
            <a:r>
              <a:rPr lang="en-US" sz="2000" dirty="0"/>
              <a:t>;</a:t>
            </a:r>
            <a:endParaRPr lang="en-US" sz="2000" b="1" dirty="0"/>
          </a:p>
          <a:p>
            <a:pPr marL="342900" indent="-342900">
              <a:buFont typeface="Arial" panose="020B0604020202020204" pitchFamily="34" charset="0"/>
              <a:buChar char="•"/>
            </a:pPr>
            <a:r>
              <a:rPr lang="en-US" sz="2000" b="1" dirty="0"/>
              <a:t>PeopleTools </a:t>
            </a:r>
            <a:r>
              <a:rPr lang="en-US" sz="2000" dirty="0"/>
              <a:t>version </a:t>
            </a:r>
            <a:r>
              <a:rPr lang="en-US" sz="2000" b="1" dirty="0"/>
              <a:t>8.55.15 and 8.56.02 and up</a:t>
            </a:r>
            <a:r>
              <a:rPr lang="en-US" sz="2000" dirty="0"/>
              <a:t>;</a:t>
            </a:r>
            <a:endParaRPr lang="en-US" sz="2000" b="1" dirty="0"/>
          </a:p>
          <a:p>
            <a:pPr marL="342900" indent="-342900">
              <a:buFont typeface="Arial" panose="020B0604020202020204" pitchFamily="34" charset="0"/>
              <a:buChar char="•"/>
            </a:pPr>
            <a:r>
              <a:rPr lang="en-US" sz="2000" b="1" dirty="0"/>
              <a:t>Navigation: </a:t>
            </a:r>
          </a:p>
          <a:p>
            <a:pPr lvl="1"/>
            <a:r>
              <a:rPr lang="en-US" sz="2000" dirty="0"/>
              <a:t>Enterprise Components &gt; Page and Field Configuration &gt; Page and Field Configurator;</a:t>
            </a:r>
          </a:p>
          <a:p>
            <a:pPr marL="342900" indent="-342900">
              <a:buFont typeface="Arial" panose="020B0604020202020204" pitchFamily="34" charset="0"/>
              <a:buChar char="•"/>
            </a:pPr>
            <a:r>
              <a:rPr lang="en-US" sz="2000" b="1" dirty="0"/>
              <a:t>Component </a:t>
            </a:r>
            <a:r>
              <a:rPr lang="en-US" sz="2000" b="1" dirty="0" smtClean="0"/>
              <a:t>name</a:t>
            </a:r>
          </a:p>
          <a:p>
            <a:pPr marL="342900" indent="-342900">
              <a:buFont typeface="Arial" panose="020B0604020202020204" pitchFamily="34" charset="0"/>
              <a:buChar char="•"/>
            </a:pPr>
            <a:r>
              <a:rPr lang="en-US" sz="2000" b="1" dirty="0" smtClean="0"/>
              <a:t>Beware </a:t>
            </a:r>
            <a:r>
              <a:rPr lang="en-US" sz="2000" dirty="0" smtClean="0"/>
              <a:t>of pages with a lot of </a:t>
            </a:r>
            <a:r>
              <a:rPr lang="en-US" sz="2000" dirty="0" err="1" smtClean="0"/>
              <a:t>PeopleCode</a:t>
            </a:r>
            <a:endParaRPr lang="en-US" sz="2000" dirty="0"/>
          </a:p>
        </p:txBody>
      </p:sp>
      <p:pic>
        <p:nvPicPr>
          <p:cNvPr id="9" name="Picture 8">
            <a:extLst>
              <a:ext uri="{FF2B5EF4-FFF2-40B4-BE49-F238E27FC236}">
                <a16:creationId xmlns="" xmlns:a16="http://schemas.microsoft.com/office/drawing/2014/main" id="{55E82EE9-DEC6-BB45-8ADA-DA26C3EE2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55" y="2414951"/>
            <a:ext cx="2160000" cy="2160000"/>
          </a:xfrm>
          <a:prstGeom prst="rect">
            <a:avLst/>
          </a:prstGeom>
        </p:spPr>
      </p:pic>
    </p:spTree>
    <p:extLst>
      <p:ext uri="{BB962C8B-B14F-4D97-AF65-F5344CB8AC3E}">
        <p14:creationId xmlns:p14="http://schemas.microsoft.com/office/powerpoint/2010/main" val="35524151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Footer Placeholder 2"/>
          <p:cNvSpPr>
            <a:spLocks noGrp="1"/>
          </p:cNvSpPr>
          <p:nvPr>
            <p:ph type="ftr" sz="quarter" idx="11"/>
          </p:nvPr>
        </p:nvSpPr>
        <p:spPr/>
        <p:txBody>
          <a:bodyPr/>
          <a:lstStyle/>
          <a:p>
            <a:r>
              <a:rPr lang="en-US" dirty="0"/>
              <a:t>EMEA Alliance   9-10 October 2018</a:t>
            </a:r>
          </a:p>
        </p:txBody>
      </p:sp>
      <p:sp>
        <p:nvSpPr>
          <p:cNvPr id="7" name="TextBox 6">
            <a:extLst>
              <a:ext uri="{FF2B5EF4-FFF2-40B4-BE49-F238E27FC236}">
                <a16:creationId xmlns="" xmlns:a16="http://schemas.microsoft.com/office/drawing/2014/main" id="{C37B0113-EFF0-4DB2-8A1C-A8CBCB6FC25A}"/>
              </a:ext>
            </a:extLst>
          </p:cNvPr>
          <p:cNvSpPr txBox="1"/>
          <p:nvPr/>
        </p:nvSpPr>
        <p:spPr>
          <a:xfrm>
            <a:off x="976634" y="2149794"/>
            <a:ext cx="7190732" cy="2370905"/>
          </a:xfrm>
          <a:prstGeom prst="rect">
            <a:avLst/>
          </a:prstGeom>
          <a:noFill/>
        </p:spPr>
        <p:txBody>
          <a:bodyPr wrap="square" rtlCol="0">
            <a:spAutoFit/>
          </a:bodyPr>
          <a:lstStyle/>
          <a:p>
            <a:pPr>
              <a:lnSpc>
                <a:spcPct val="80000"/>
              </a:lnSpc>
              <a:spcBef>
                <a:spcPts val="1200"/>
              </a:spcBef>
              <a:spcAft>
                <a:spcPts val="200"/>
              </a:spcAft>
              <a:buClr>
                <a:schemeClr val="accent1"/>
              </a:buClr>
            </a:pPr>
            <a:r>
              <a:rPr lang="en-US" dirty="0"/>
              <a:t>Some interesting links to information on Page and Field configurator:</a:t>
            </a:r>
          </a:p>
          <a:p>
            <a:pPr marL="742950" lvl="1" indent="-285750">
              <a:lnSpc>
                <a:spcPct val="80000"/>
              </a:lnSpc>
              <a:spcBef>
                <a:spcPts val="1200"/>
              </a:spcBef>
              <a:spcAft>
                <a:spcPts val="200"/>
              </a:spcAft>
              <a:buClr>
                <a:schemeClr val="accent1"/>
              </a:buClr>
              <a:buFont typeface="Arial" panose="020B0604020202020204" pitchFamily="34" charset="0"/>
              <a:buChar char="•"/>
            </a:pPr>
            <a:r>
              <a:rPr lang="en-US" dirty="0">
                <a:hlinkClick r:id="rId2"/>
              </a:rPr>
              <a:t>https://www.youtube.com/watch?v=sbRfdZAERGg</a:t>
            </a:r>
            <a:endParaRPr lang="en-US" dirty="0"/>
          </a:p>
          <a:p>
            <a:pPr marL="742950" lvl="1" indent="-285750">
              <a:lnSpc>
                <a:spcPct val="80000"/>
              </a:lnSpc>
              <a:spcBef>
                <a:spcPts val="1200"/>
              </a:spcBef>
              <a:spcAft>
                <a:spcPts val="200"/>
              </a:spcAft>
              <a:buClr>
                <a:schemeClr val="accent1"/>
              </a:buClr>
              <a:buFont typeface="Arial" panose="020B0604020202020204" pitchFamily="34" charset="0"/>
              <a:buChar char="•"/>
            </a:pPr>
            <a:r>
              <a:rPr lang="en-US" dirty="0">
                <a:hlinkClick r:id="rId3"/>
              </a:rPr>
              <a:t>https://docs.oracle.com/cd/F10139_01/ps91pbr11/eng/ps/eccp/concept_UnderstandingPageAndFieldConfigurator.html?pli=ul_d29e119_eccp</a:t>
            </a:r>
            <a:endParaRPr lang="en-US" dirty="0"/>
          </a:p>
          <a:p>
            <a:pPr marL="742950" lvl="1" indent="-285750">
              <a:lnSpc>
                <a:spcPct val="80000"/>
              </a:lnSpc>
              <a:spcBef>
                <a:spcPts val="1200"/>
              </a:spcBef>
              <a:spcAft>
                <a:spcPts val="200"/>
              </a:spcAft>
              <a:buClr>
                <a:schemeClr val="accent1"/>
              </a:buClr>
              <a:buFont typeface="Arial" panose="020B0604020202020204" pitchFamily="34" charset="0"/>
              <a:buChar char="•"/>
            </a:pPr>
            <a:endParaRPr lang="en-US" dirty="0"/>
          </a:p>
          <a:p>
            <a:pPr marL="742950" lvl="1" indent="-285750">
              <a:lnSpc>
                <a:spcPct val="80000"/>
              </a:lnSpc>
              <a:spcBef>
                <a:spcPts val="1200"/>
              </a:spcBef>
              <a:spcAft>
                <a:spcPts val="200"/>
              </a:spcAft>
              <a:buClr>
                <a:schemeClr val="accent1"/>
              </a:buClr>
              <a:buFont typeface="Arial" panose="020B0604020202020204" pitchFamily="34" charset="0"/>
              <a:buChar char="•"/>
            </a:pPr>
            <a:endParaRPr lang="en-US" dirty="0"/>
          </a:p>
        </p:txBody>
      </p:sp>
    </p:spTree>
    <p:extLst>
      <p:ext uri="{BB962C8B-B14F-4D97-AF65-F5344CB8AC3E}">
        <p14:creationId xmlns:p14="http://schemas.microsoft.com/office/powerpoint/2010/main" val="38164522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Page &amp; Field Configurator? – SPOT THE DIFFERENCES</a:t>
            </a:r>
          </a:p>
        </p:txBody>
      </p:sp>
      <p:sp>
        <p:nvSpPr>
          <p:cNvPr id="4" name="Footer Placeholder 3"/>
          <p:cNvSpPr>
            <a:spLocks noGrp="1"/>
          </p:cNvSpPr>
          <p:nvPr>
            <p:ph type="ftr" sz="quarter" idx="11"/>
          </p:nvPr>
        </p:nvSpPr>
        <p:spPr/>
        <p:txBody>
          <a:bodyPr/>
          <a:lstStyle/>
          <a:p>
            <a:r>
              <a:rPr lang="en-US" dirty="0"/>
              <a:t>EMEA Alliance   9-10 October 2018</a:t>
            </a:r>
          </a:p>
        </p:txBody>
      </p:sp>
      <p:pic>
        <p:nvPicPr>
          <p:cNvPr id="7" name="Afbeelding 6"/>
          <p:cNvPicPr>
            <a:picLocks noChangeAspect="1"/>
          </p:cNvPicPr>
          <p:nvPr/>
        </p:nvPicPr>
        <p:blipFill>
          <a:blip r:embed="rId3"/>
          <a:stretch>
            <a:fillRect/>
          </a:stretch>
        </p:blipFill>
        <p:spPr>
          <a:xfrm>
            <a:off x="0" y="2639402"/>
            <a:ext cx="9144000" cy="3814763"/>
          </a:xfrm>
          <a:prstGeom prst="rect">
            <a:avLst/>
          </a:prstGeom>
        </p:spPr>
      </p:pic>
      <p:pic>
        <p:nvPicPr>
          <p:cNvPr id="16" name="Afbeelding 15"/>
          <p:cNvPicPr>
            <a:picLocks noChangeAspect="1"/>
          </p:cNvPicPr>
          <p:nvPr/>
        </p:nvPicPr>
        <p:blipFill>
          <a:blip r:embed="rId4"/>
          <a:stretch>
            <a:fillRect/>
          </a:stretch>
        </p:blipFill>
        <p:spPr>
          <a:xfrm>
            <a:off x="4111384" y="2672327"/>
            <a:ext cx="9144000" cy="3786188"/>
          </a:xfrm>
          <a:prstGeom prst="rect">
            <a:avLst/>
          </a:prstGeom>
        </p:spPr>
      </p:pic>
      <p:grpSp>
        <p:nvGrpSpPr>
          <p:cNvPr id="3" name="Groeperen 2"/>
          <p:cNvGrpSpPr/>
          <p:nvPr/>
        </p:nvGrpSpPr>
        <p:grpSpPr>
          <a:xfrm>
            <a:off x="2239006" y="2272771"/>
            <a:ext cx="1420265" cy="3546401"/>
            <a:chOff x="2239006" y="2272771"/>
            <a:chExt cx="1420265" cy="3546401"/>
          </a:xfrm>
        </p:grpSpPr>
        <p:cxnSp>
          <p:nvCxnSpPr>
            <p:cNvPr id="9" name="Rechte verbindingslijn met pijl 8"/>
            <p:cNvCxnSpPr/>
            <p:nvPr/>
          </p:nvCxnSpPr>
          <p:spPr>
            <a:xfrm>
              <a:off x="2623313" y="2272771"/>
              <a:ext cx="0" cy="451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p:cNvCxnSpPr/>
            <p:nvPr/>
          </p:nvCxnSpPr>
          <p:spPr>
            <a:xfrm flipH="1">
              <a:off x="2239006" y="3091637"/>
              <a:ext cx="4010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p:cNvCxnSpPr/>
            <p:nvPr/>
          </p:nvCxnSpPr>
          <p:spPr>
            <a:xfrm>
              <a:off x="3109893" y="2274767"/>
              <a:ext cx="0" cy="451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p:cNvCxnSpPr/>
            <p:nvPr/>
          </p:nvCxnSpPr>
          <p:spPr>
            <a:xfrm flipV="1">
              <a:off x="3659271" y="3927213"/>
              <a:ext cx="0" cy="467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p:cNvCxnSpPr/>
            <p:nvPr/>
          </p:nvCxnSpPr>
          <p:spPr>
            <a:xfrm flipV="1">
              <a:off x="3009639" y="3929209"/>
              <a:ext cx="0" cy="467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 xmlns:a16="http://schemas.microsoft.com/office/drawing/2014/main" id="{8C86B3E6-E9D3-451C-BD4E-9F25136C66BF}"/>
                </a:ext>
              </a:extLst>
            </p:cNvPr>
            <p:cNvCxnSpPr>
              <a:cxnSpLocks/>
            </p:cNvCxnSpPr>
            <p:nvPr/>
          </p:nvCxnSpPr>
          <p:spPr>
            <a:xfrm flipH="1">
              <a:off x="2687522" y="5819172"/>
              <a:ext cx="59410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24378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tegral">
  <a:themeElements>
    <a:clrScheme name="Custom 9">
      <a:dk1>
        <a:sysClr val="windowText" lastClr="000000"/>
      </a:dk1>
      <a:lt1>
        <a:sysClr val="window" lastClr="FFFFFF"/>
      </a:lt1>
      <a:dk2>
        <a:srgbClr val="373545"/>
      </a:dk2>
      <a:lt2>
        <a:srgbClr val="DCD8DC"/>
      </a:lt2>
      <a:accent1>
        <a:srgbClr val="3B2867"/>
      </a:accent1>
      <a:accent2>
        <a:srgbClr val="7F7B99"/>
      </a:accent2>
      <a:accent3>
        <a:srgbClr val="5D739A"/>
      </a:accent3>
      <a:accent4>
        <a:srgbClr val="6997AF"/>
      </a:accent4>
      <a:accent5>
        <a:srgbClr val="84ACB6"/>
      </a:accent5>
      <a:accent6>
        <a:srgbClr val="6F8183"/>
      </a:accent6>
      <a:hlink>
        <a:srgbClr val="69A020"/>
      </a:hlink>
      <a:folHlink>
        <a:srgbClr val="8C8C8C"/>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23645</TotalTime>
  <Words>1231</Words>
  <Application>Microsoft Macintosh PowerPoint</Application>
  <PresentationFormat>Diavoorstelling (4:3)</PresentationFormat>
  <Paragraphs>215</Paragraphs>
  <Slides>39</Slides>
  <Notes>32</Notes>
  <HiddenSlides>0</HiddenSlides>
  <MMClips>0</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Integral</vt:lpstr>
      <vt:lpstr>Page &amp; Field Configurator – Hands on</vt:lpstr>
      <vt:lpstr>presenters</vt:lpstr>
      <vt:lpstr>Cy2</vt:lpstr>
      <vt:lpstr>TOPICS</vt:lpstr>
      <vt:lpstr>INTRODUCTION</vt:lpstr>
      <vt:lpstr>WHAT IS the Page &amp; Field Configurator? – the main features</vt:lpstr>
      <vt:lpstr>WHAT IS the Page &amp; Field Configurator? – REQUIREMENTS</vt:lpstr>
      <vt:lpstr>Sources</vt:lpstr>
      <vt:lpstr>WHAT IS the Page &amp; Field Configurator? – SPOT THE DIFFERENCES</vt:lpstr>
      <vt:lpstr>HOW CAN IT HELP YOU?</vt:lpstr>
      <vt:lpstr>How Can it Help you? – Some Examples</vt:lpstr>
      <vt:lpstr>demo</vt:lpstr>
      <vt:lpstr>DEMO</vt:lpstr>
      <vt:lpstr>DEMO</vt:lpstr>
      <vt:lpstr>DEMO</vt:lpstr>
      <vt:lpstr>DEMO</vt:lpstr>
      <vt:lpstr>DEMO</vt:lpstr>
      <vt:lpstr>DEMO</vt:lpstr>
      <vt:lpstr>DEMO</vt:lpstr>
      <vt:lpstr>LET’S GET  HANDS-ON!</vt:lpstr>
      <vt:lpstr>DEMO</vt:lpstr>
      <vt:lpstr>DEMO</vt:lpstr>
      <vt:lpstr>DEMO</vt:lpstr>
      <vt:lpstr>DEMO</vt:lpstr>
      <vt:lpstr>DEMO</vt:lpstr>
      <vt:lpstr>DEMO</vt:lpstr>
      <vt:lpstr>DEMO</vt:lpstr>
      <vt:lpstr>DEMO</vt:lpstr>
      <vt:lpstr>DEMO</vt:lpstr>
      <vt:lpstr>DEMO</vt:lpstr>
      <vt:lpstr>DEMO</vt:lpstr>
      <vt:lpstr>TIME TO GET INTERACTIve!</vt:lpstr>
      <vt:lpstr>LET’S DISCUSS!</vt:lpstr>
      <vt:lpstr>Concluding thoughts</vt:lpstr>
      <vt:lpstr>SUMMARY</vt:lpstr>
      <vt:lpstr>Q&amp;a</vt:lpstr>
      <vt:lpstr>Session overview</vt:lpstr>
      <vt:lpstr>presenters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Amy Ewing</dc:creator>
  <cp:lastModifiedBy>Lukas Degens</cp:lastModifiedBy>
  <cp:revision>237</cp:revision>
  <dcterms:created xsi:type="dcterms:W3CDTF">2015-09-02T14:36:24Z</dcterms:created>
  <dcterms:modified xsi:type="dcterms:W3CDTF">2018-10-11T06:53:58Z</dcterms:modified>
</cp:coreProperties>
</file>