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3"/>
  </p:notesMasterIdLst>
  <p:handoutMasterIdLst>
    <p:handoutMasterId r:id="rId34"/>
  </p:handoutMasterIdLst>
  <p:sldIdLst>
    <p:sldId id="259" r:id="rId5"/>
    <p:sldId id="260" r:id="rId6"/>
    <p:sldId id="261" r:id="rId7"/>
    <p:sldId id="300" r:id="rId8"/>
    <p:sldId id="262" r:id="rId9"/>
    <p:sldId id="266" r:id="rId10"/>
    <p:sldId id="326" r:id="rId11"/>
    <p:sldId id="333" r:id="rId12"/>
    <p:sldId id="334" r:id="rId13"/>
    <p:sldId id="263" r:id="rId14"/>
    <p:sldId id="288" r:id="rId15"/>
    <p:sldId id="289" r:id="rId16"/>
    <p:sldId id="264" r:id="rId17"/>
    <p:sldId id="329" r:id="rId18"/>
    <p:sldId id="303" r:id="rId19"/>
    <p:sldId id="335" r:id="rId20"/>
    <p:sldId id="338" r:id="rId21"/>
    <p:sldId id="340" r:id="rId22"/>
    <p:sldId id="339" r:id="rId23"/>
    <p:sldId id="331" r:id="rId24"/>
    <p:sldId id="336" r:id="rId25"/>
    <p:sldId id="341" r:id="rId26"/>
    <p:sldId id="328" r:id="rId27"/>
    <p:sldId id="337" r:id="rId28"/>
    <p:sldId id="330" r:id="rId29"/>
    <p:sldId id="281" r:id="rId30"/>
    <p:sldId id="283"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7F4D7-E888-4721-9C1A-A3BC98727EEA}" v="24" dt="2018-11-10T17:15:55.878"/>
    <p1510:client id="{F8BEFFE8-11DF-481D-AABB-7CE39AABC81C}" v="2" dt="2018-11-09T22:34:38.725"/>
    <p1510:client id="{737E1490-45AC-4B88-96C2-60B789528CA5}" v="1" dt="2018-11-10T17:21:57.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30" d="100"/>
          <a:sy n="130" d="100"/>
        </p:scale>
        <p:origin x="1110"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n Wintonyk" userId="000b99d4de45f0d4" providerId="LiveId" clId="{737E1490-45AC-4B88-96C2-60B789528CA5}"/>
    <pc:docChg chg="custSel addSld modSld">
      <pc:chgData name="Myron Wintonyk" userId="000b99d4de45f0d4" providerId="LiveId" clId="{737E1490-45AC-4B88-96C2-60B789528CA5}" dt="2018-11-10T17:23:28.781" v="195" actId="20577"/>
      <pc:docMkLst>
        <pc:docMk/>
      </pc:docMkLst>
      <pc:sldChg chg="modSp">
        <pc:chgData name="Myron Wintonyk" userId="000b99d4de45f0d4" providerId="LiveId" clId="{737E1490-45AC-4B88-96C2-60B789528CA5}" dt="2018-11-10T17:23:28.781" v="195" actId="20577"/>
        <pc:sldMkLst>
          <pc:docMk/>
          <pc:sldMk cId="2694838064" sldId="336"/>
        </pc:sldMkLst>
        <pc:spChg chg="mod">
          <ac:chgData name="Myron Wintonyk" userId="000b99d4de45f0d4" providerId="LiveId" clId="{737E1490-45AC-4B88-96C2-60B789528CA5}" dt="2018-11-10T17:23:28.781" v="195" actId="20577"/>
          <ac:spMkLst>
            <pc:docMk/>
            <pc:sldMk cId="2694838064" sldId="336"/>
            <ac:spMk id="4" creationId="{239A9851-04EB-4821-BE63-F9FDE23FE2BA}"/>
          </ac:spMkLst>
        </pc:spChg>
      </pc:sldChg>
      <pc:sldChg chg="modNotes">
        <pc:chgData name="Myron Wintonyk" userId="000b99d4de45f0d4" providerId="LiveId" clId="{737E1490-45AC-4B88-96C2-60B789528CA5}" dt="2018-11-10T17:20:20.942" v="85" actId="20577"/>
        <pc:sldMkLst>
          <pc:docMk/>
          <pc:sldMk cId="3278230564" sldId="338"/>
        </pc:sldMkLst>
      </pc:sldChg>
      <pc:sldChg chg="add">
        <pc:chgData name="Myron Wintonyk" userId="000b99d4de45f0d4" providerId="LiveId" clId="{737E1490-45AC-4B88-96C2-60B789528CA5}" dt="2018-11-10T17:21:57.977" v="86"/>
        <pc:sldMkLst>
          <pc:docMk/>
          <pc:sldMk cId="3320955783" sldId="3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48729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238956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6456"/>
          </a:xfrm>
        </p:spPr>
        <p:txBody>
          <a:bodyPr/>
          <a:lstStyle/>
          <a:p>
            <a:r>
              <a:rPr lang="en-US" sz="1000" dirty="0"/>
              <a:t>The PL/SQL Framework supports another tool I’ve developed called the reporting framework.  The reporting framework is a tool I’ve developed that speeds up reporting significantly.  It delivers near real time data much faster.  Near real time means 5-10 seconds out of date.  For most reporting, this is more that adequate.  As an example, I had a </a:t>
            </a:r>
            <a:r>
              <a:rPr lang="en-US" sz="1000" dirty="0" err="1"/>
              <a:t>PSQuery</a:t>
            </a:r>
            <a:r>
              <a:rPr lang="en-US" sz="1000" dirty="0"/>
              <a:t> that took over 1 hour to run.  By using the reporting framework, the PS Query ran in under 5 seconds.  So, here’s my sales pitch for the day. If you think that would be useful, you need to hire me!  Everything else is in this presentation.</a:t>
            </a:r>
          </a:p>
          <a:p>
            <a:endParaRPr lang="en-US" sz="1000" dirty="0"/>
          </a:p>
          <a:p>
            <a:r>
              <a:rPr lang="en-US" sz="1000" dirty="0"/>
              <a:t>There are several delivered triggers.  If you alter a table structure using rename, the trigger disappears.  Since the DBA has no knowledge of this occurring, I’ve been to a client where it took them several months to realize that the trigger was missing.</a:t>
            </a:r>
          </a:p>
          <a:p>
            <a:endParaRPr lang="en-US" sz="1000" dirty="0"/>
          </a:p>
          <a:p>
            <a:r>
              <a:rPr lang="en-US" sz="1000" dirty="0"/>
              <a:t>Procedures and functions while not as critical can be lost for various reasons.</a:t>
            </a:r>
          </a:p>
          <a:p>
            <a:endParaRPr lang="en-US" sz="1000" dirty="0"/>
          </a:p>
          <a:p>
            <a:r>
              <a:rPr lang="en-US" sz="1000" dirty="0"/>
              <a:t>Oracle privileges can be lost and in my opinion, the DBA should not be the gatekeeper when it comes to deciding who can and cannot have access.  That authority should reside with the security team.</a:t>
            </a:r>
          </a:p>
          <a:p>
            <a:endParaRPr lang="en-US" sz="1000" dirty="0"/>
          </a:p>
          <a:p>
            <a:r>
              <a:rPr lang="en-US" sz="1000" dirty="0"/>
              <a:t>Remote views are useful in things like data warehouses.  It allows the PeopleSoft definition of a view to be replicated into a remote database, so that if the view definition changes in PeopleSoft, it automagically gets changes in the remote database.</a:t>
            </a:r>
          </a:p>
          <a:p>
            <a:endParaRPr lang="en-US" sz="1000" dirty="0"/>
          </a:p>
          <a:p>
            <a:r>
              <a:rPr lang="en-US" sz="1000" dirty="0"/>
              <a:t>Materialized views replicate data into a remote database. If simple, they can be fast refreshed and use very few resources.  I’ve had the best luck with simple table replication.</a:t>
            </a:r>
          </a:p>
          <a:p>
            <a:endParaRPr lang="en-US" sz="1000" dirty="0"/>
          </a:p>
          <a:p>
            <a:r>
              <a:rPr lang="en-US" sz="1000" dirty="0"/>
              <a:t>If you’re using remote views and materialized views, you may also with to manage their security inside PeopleSoft.</a:t>
            </a:r>
          </a:p>
          <a:p>
            <a:endParaRPr lang="en-US" sz="1000" dirty="0"/>
          </a:p>
          <a:p>
            <a:endParaRPr lang="en-US" sz="1000" dirty="0"/>
          </a:p>
          <a:p>
            <a:endParaRPr lang="en-CA"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232985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15655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409247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58141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78185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84267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straight out of the oracle documentation.  But what the heck does it mean?</a:t>
            </a:r>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334776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3331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154390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192361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11096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1807182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2238624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421324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1509626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279091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2357997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8795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381110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279632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289725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57369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73944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At every client I’ve ever been to, oracle objects are managed by the DBA. There are a couple problems with that:</a:t>
            </a:r>
          </a:p>
          <a:p>
            <a:pPr marL="171450" indent="-171450">
              <a:buFont typeface="Arial" panose="020B0604020202020204" pitchFamily="34" charset="0"/>
              <a:buChar char="•"/>
            </a:pPr>
            <a:r>
              <a:rPr lang="en-US" sz="1000" dirty="0"/>
              <a:t>These tasks are often given to the DBA team because they have the ability to do them.</a:t>
            </a:r>
          </a:p>
          <a:p>
            <a:pPr marL="171450" indent="-171450">
              <a:buFont typeface="Arial" panose="020B0604020202020204" pitchFamily="34" charset="0"/>
              <a:buChar char="•"/>
            </a:pPr>
            <a:r>
              <a:rPr lang="en-US" sz="1000" dirty="0"/>
              <a:t>There are no tools given to them to help manage them</a:t>
            </a:r>
          </a:p>
          <a:p>
            <a:pPr marL="171450" indent="-171450">
              <a:buFont typeface="Arial" panose="020B0604020202020204" pitchFamily="34" charset="0"/>
              <a:buChar char="•"/>
            </a:pPr>
            <a:r>
              <a:rPr lang="en-US" sz="1000" dirty="0"/>
              <a:t>They have no visibility into what developers are doing that can affect the objects</a:t>
            </a:r>
          </a:p>
          <a:p>
            <a:pPr marL="171450" indent="-171450">
              <a:buFont typeface="Arial" panose="020B0604020202020204" pitchFamily="34" charset="0"/>
              <a:buChar char="•"/>
            </a:pPr>
            <a:r>
              <a:rPr lang="en-US" sz="1000" dirty="0"/>
              <a:t>They process for managing these objects is often ill defined.  For example, who decides if someone can have SQL level access to a table.</a:t>
            </a:r>
          </a:p>
          <a:p>
            <a:endParaRPr lang="en-US" sz="1000" dirty="0"/>
          </a:p>
          <a:p>
            <a:r>
              <a:rPr lang="en-US" sz="1000" dirty="0"/>
              <a:t>This automated approach helps with all of these issues.</a:t>
            </a:r>
          </a:p>
          <a:p>
            <a:pPr marL="171450" indent="-171450">
              <a:buFont typeface="Arial" panose="020B0604020202020204" pitchFamily="34" charset="0"/>
              <a:buChar char="•"/>
            </a:pPr>
            <a:r>
              <a:rPr lang="en-US" sz="1000" dirty="0"/>
              <a:t>The DBA team is no longer responsible for these objects.</a:t>
            </a:r>
          </a:p>
          <a:p>
            <a:pPr marL="171450" indent="-171450">
              <a:buFont typeface="Arial" panose="020B0604020202020204" pitchFamily="34" charset="0"/>
              <a:buChar char="•"/>
            </a:pPr>
            <a:r>
              <a:rPr lang="en-US" sz="1000" dirty="0"/>
              <a:t>The framework manages them instead.</a:t>
            </a:r>
          </a:p>
          <a:p>
            <a:pPr marL="171450" indent="-171450">
              <a:buFont typeface="Arial" panose="020B0604020202020204" pitchFamily="34" charset="0"/>
              <a:buChar char="•"/>
            </a:pPr>
            <a:r>
              <a:rPr lang="en-US" sz="1000" dirty="0"/>
              <a:t>If they get out of sync, there is a process that runs regularly that detects and fixes the problem and can optionally notify someone.</a:t>
            </a:r>
          </a:p>
          <a:p>
            <a:pPr marL="171450" indent="-171450">
              <a:buFont typeface="Arial" panose="020B0604020202020204" pitchFamily="34" charset="0"/>
              <a:buChar char="•"/>
            </a:pPr>
            <a:r>
              <a:rPr lang="en-US" sz="1000" dirty="0"/>
              <a:t>If the developer does not know that an oracle object is affected by their changes, the process finds it for them.</a:t>
            </a:r>
          </a:p>
          <a:p>
            <a:pPr marL="171450" indent="-171450">
              <a:buFont typeface="Arial" panose="020B0604020202020204" pitchFamily="34" charset="0"/>
              <a:buChar char="•"/>
            </a:pPr>
            <a:r>
              <a:rPr lang="en-US" sz="1000" dirty="0"/>
              <a:t>The ability to manage the objects can be granted to the real authority.  For example, oracle grants are (likely) the security team, triggers are likely a developer and remote materialized views are likely the responsibility of the data warehouse team.</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183157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326727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When I first built this code, I tried to use </a:t>
            </a:r>
            <a:r>
              <a:rPr lang="en-US" sz="1000" dirty="0" err="1"/>
              <a:t>SQLExec</a:t>
            </a:r>
            <a:r>
              <a:rPr lang="en-US" sz="1000" dirty="0"/>
              <a:t> to process SQL statements.  Unfortunately, there are several places where it just does not work.  The main reason for this is when PeopleSoft sees a colon(:) it tried to substitute a variable.  With PL/SQL, a colon is used and no substitution should be attempted.</a:t>
            </a:r>
          </a:p>
          <a:p>
            <a:endParaRPr lang="en-US" sz="1000" dirty="0"/>
          </a:p>
          <a:p>
            <a:r>
              <a:rPr lang="en-US" sz="1000" dirty="0"/>
              <a:t>I discovered that if I placed the SQL text into a bind variable and then used a SQL action to run the SQL in the bind variable, no substitution was done.  So, although it makes the coding a bit more complex, this is the approach I was forced into.</a:t>
            </a:r>
          </a:p>
          <a:p>
            <a:endParaRPr lang="en-US" sz="1000" dirty="0"/>
          </a:p>
          <a:p>
            <a:r>
              <a:rPr lang="en-US" sz="1000" dirty="0"/>
              <a:t>The SQL action is simple </a:t>
            </a:r>
            <a:r>
              <a:rPr lang="en-CA" sz="1000" dirty="0"/>
              <a:t>%Bind(SQLTEXT,NOQUOTES), where SQLTEXT is the bind variable in the AET record.</a:t>
            </a:r>
          </a:p>
          <a:p>
            <a:endParaRPr lang="en-CA" sz="1000" dirty="0"/>
          </a:p>
          <a:p>
            <a:r>
              <a:rPr lang="en-CA" sz="1000" dirty="0"/>
              <a:t>Also note that when using this trick, all carriage returns are lost, so even though the code can look nice on the screen, when saved to oracle, it’s messy.  But, it works.</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282133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11/10/2018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11/10/2018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11/10/2018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11/10/2018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11/10/2018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11/10/2018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11/10/2018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11/10/2018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11/10/2018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11/10/2018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11/10/2018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11/10/2018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oracle.com/cd/B10500_01/server.920/a96567/repmview.htm#2556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dirty="0"/>
              <a:t>PL/SQL Framework</a:t>
            </a:r>
            <a:br>
              <a:rPr lang="en-US" dirty="0"/>
            </a:br>
            <a:r>
              <a:rPr lang="en-US" dirty="0"/>
              <a:t>Managing Oracle Objects</a:t>
            </a:r>
          </a:p>
        </p:txBody>
      </p:sp>
      <p:sp>
        <p:nvSpPr>
          <p:cNvPr id="4" name="Text Placeholder 3"/>
          <p:cNvSpPr>
            <a:spLocks noGrp="1"/>
          </p:cNvSpPr>
          <p:nvPr>
            <p:ph type="body" sz="half" idx="2"/>
          </p:nvPr>
        </p:nvSpPr>
        <p:spPr/>
        <p:txBody>
          <a:bodyPr/>
          <a:lstStyle/>
          <a:p>
            <a:r>
              <a:rPr lang="en-US" dirty="0"/>
              <a:t>SESSION 6055</a:t>
            </a:r>
          </a:p>
          <a:p>
            <a:r>
              <a:rPr lang="en-US" dirty="0"/>
              <a:t>2018-11-13</a:t>
            </a:r>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a16="http://schemas.microsoft.com/office/drawing/2014/main" id="{8CDBDDFF-E76E-4941-B95C-C4D37E832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can it currently do?</a:t>
            </a:r>
          </a:p>
        </p:txBody>
      </p:sp>
      <p:sp>
        <p:nvSpPr>
          <p:cNvPr id="3" name="Subtitle 2"/>
          <p:cNvSpPr>
            <a:spLocks noGrp="1"/>
          </p:cNvSpPr>
          <p:nvPr>
            <p:ph type="subTitle" idx="1"/>
          </p:nvPr>
        </p:nvSpPr>
        <p:spPr/>
        <p:txBody>
          <a:bodyPr/>
          <a:lstStyle/>
          <a:p>
            <a:r>
              <a:rPr lang="en-US" dirty="0"/>
              <a:t>Here’s what I’ve done with it so far.</a:t>
            </a:r>
          </a:p>
        </p:txBody>
      </p: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48794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managed objects</a:t>
            </a:r>
          </a:p>
        </p:txBody>
      </p:sp>
      <p:sp>
        <p:nvSpPr>
          <p:cNvPr id="3" name="Content Placeholder 2"/>
          <p:cNvSpPr>
            <a:spLocks noGrp="1"/>
          </p:cNvSpPr>
          <p:nvPr>
            <p:ph idx="1"/>
          </p:nvPr>
        </p:nvSpPr>
        <p:spPr/>
        <p:txBody>
          <a:bodyPr>
            <a:normAutofit/>
          </a:bodyPr>
          <a:lstStyle/>
          <a:p>
            <a:r>
              <a:rPr lang="en-US" dirty="0"/>
              <a:t>Supports the Reporting Framework</a:t>
            </a:r>
          </a:p>
          <a:p>
            <a:r>
              <a:rPr lang="en-US" dirty="0"/>
              <a:t>Triggers – Delivered and custom.</a:t>
            </a:r>
          </a:p>
          <a:p>
            <a:r>
              <a:rPr lang="en-US" dirty="0"/>
              <a:t>Functions – Delivered and custom</a:t>
            </a:r>
          </a:p>
          <a:p>
            <a:r>
              <a:rPr lang="en-US" dirty="0"/>
              <a:t>Oracle privileges – Almost always there.</a:t>
            </a:r>
          </a:p>
          <a:p>
            <a:r>
              <a:rPr lang="en-US" dirty="0"/>
              <a:t>Remote views</a:t>
            </a:r>
          </a:p>
          <a:p>
            <a:r>
              <a:rPr lang="en-US" dirty="0"/>
              <a:t>Remote materialized views</a:t>
            </a:r>
          </a:p>
          <a:p>
            <a:r>
              <a:rPr lang="en-US" dirty="0"/>
              <a:t>Remote grants</a:t>
            </a:r>
          </a:p>
          <a:p>
            <a:r>
              <a:rPr lang="en-US" dirty="0"/>
              <a:t>Future?</a:t>
            </a:r>
          </a:p>
          <a:p>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81042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work</a:t>
            </a:r>
            <a:r>
              <a:rPr lang="en-CA" dirty="0"/>
              <a:t>?</a:t>
            </a:r>
            <a:endParaRPr lang="en-US" dirty="0"/>
          </a:p>
        </p:txBody>
      </p:sp>
      <p:sp>
        <p:nvSpPr>
          <p:cNvPr id="3" name="Content Placeholder 2"/>
          <p:cNvSpPr>
            <a:spLocks noGrp="1"/>
          </p:cNvSpPr>
          <p:nvPr>
            <p:ph idx="1"/>
          </p:nvPr>
        </p:nvSpPr>
        <p:spPr/>
        <p:txBody>
          <a:bodyPr/>
          <a:lstStyle/>
          <a:p>
            <a:r>
              <a:rPr lang="en-US" dirty="0"/>
              <a:t>Custom configuration components</a:t>
            </a:r>
          </a:p>
          <a:p>
            <a:pPr lvl="1"/>
            <a:r>
              <a:rPr lang="en-US" dirty="0"/>
              <a:t>One for each managed object type</a:t>
            </a:r>
          </a:p>
          <a:p>
            <a:pPr lvl="1"/>
            <a:r>
              <a:rPr lang="en-US" dirty="0"/>
              <a:t>PeopleCode behind the component (audit triggers)</a:t>
            </a:r>
          </a:p>
          <a:p>
            <a:r>
              <a:rPr lang="en-US" dirty="0"/>
              <a:t>Custom App Engine</a:t>
            </a:r>
          </a:p>
          <a:p>
            <a:pPr lvl="1"/>
            <a:r>
              <a:rPr lang="en-US" dirty="0"/>
              <a:t>Reads the custom </a:t>
            </a:r>
            <a:r>
              <a:rPr lang="en-US" dirty="0" err="1"/>
              <a:t>config</a:t>
            </a:r>
            <a:endParaRPr lang="en-US" dirty="0"/>
          </a:p>
          <a:p>
            <a:pPr lvl="1"/>
            <a:r>
              <a:rPr lang="en-US" dirty="0"/>
              <a:t>Checks that it is correct at the oracle level</a:t>
            </a:r>
          </a:p>
          <a:p>
            <a:pPr lvl="1"/>
            <a:r>
              <a:rPr lang="en-US" dirty="0"/>
              <a:t>If not, corrects and notifies</a:t>
            </a:r>
          </a:p>
          <a:p>
            <a:pPr lvl="1"/>
            <a:r>
              <a:rPr lang="en-US" dirty="0"/>
              <a:t>Should run regularly (every hour).</a:t>
            </a:r>
          </a:p>
          <a:p>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4566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Details</a:t>
            </a:r>
          </a:p>
        </p:txBody>
      </p:sp>
      <p:sp>
        <p:nvSpPr>
          <p:cNvPr id="3" name="Subtitle 2"/>
          <p:cNvSpPr>
            <a:spLocks noGrp="1"/>
          </p:cNvSpPr>
          <p:nvPr>
            <p:ph type="subTitle" idx="1"/>
          </p:nvPr>
        </p:nvSpPr>
        <p:spPr/>
        <p:txBody>
          <a:bodyPr/>
          <a:lstStyle/>
          <a:p>
            <a:r>
              <a:rPr lang="en-US" dirty="0"/>
              <a:t>How each of these things works.  </a:t>
            </a:r>
          </a:p>
        </p:txBody>
      </p:sp>
      <p:sp>
        <p:nvSpPr>
          <p:cNvPr id="5" name="Footer Placeholder 2">
            <a:extLst>
              <a:ext uri="{FF2B5EF4-FFF2-40B4-BE49-F238E27FC236}">
                <a16:creationId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60508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Oracle Privileges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0" name="Picture 9"/>
          <p:cNvPicPr/>
          <p:nvPr/>
        </p:nvPicPr>
        <p:blipFill rotWithShape="1">
          <a:blip r:embed="rId3"/>
          <a:srcRect l="23998" t="14319" r="16611" b="46540"/>
          <a:stretch/>
        </p:blipFill>
        <p:spPr bwMode="auto">
          <a:xfrm>
            <a:off x="533081" y="2206941"/>
            <a:ext cx="8146070" cy="3355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64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Triggers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Content Placeholder 5">
            <a:extLst>
              <a:ext uri="{FF2B5EF4-FFF2-40B4-BE49-F238E27FC236}">
                <a16:creationId xmlns:a16="http://schemas.microsoft.com/office/drawing/2014/main" id="{CA4B999A-E7BE-4DE6-B730-0B41A6F6F8FE}"/>
              </a:ext>
            </a:extLst>
          </p:cNvPr>
          <p:cNvPicPr>
            <a:picLocks noGrp="1"/>
          </p:cNvPicPr>
          <p:nvPr>
            <p:ph idx="1"/>
          </p:nvPr>
        </p:nvPicPr>
        <p:blipFill rotWithShape="1">
          <a:blip r:embed="rId3"/>
          <a:srcRect l="15036" t="9146" r="48753" b="56807"/>
          <a:stretch/>
        </p:blipFill>
        <p:spPr bwMode="auto">
          <a:xfrm>
            <a:off x="567559" y="1555531"/>
            <a:ext cx="7935310" cy="49151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735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Notes about trigger</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a:extLst>
              <a:ext uri="{FF2B5EF4-FFF2-40B4-BE49-F238E27FC236}">
                <a16:creationId xmlns:a16="http://schemas.microsoft.com/office/drawing/2014/main" id="{35A5A8BF-ACEF-4C63-8F7A-37B0824195FF}"/>
              </a:ext>
            </a:extLst>
          </p:cNvPr>
          <p:cNvSpPr>
            <a:spLocks noGrp="1"/>
          </p:cNvSpPr>
          <p:nvPr>
            <p:ph idx="1"/>
          </p:nvPr>
        </p:nvSpPr>
        <p:spPr/>
        <p:txBody>
          <a:bodyPr/>
          <a:lstStyle/>
          <a:p>
            <a:r>
              <a:rPr lang="en-CA" dirty="0"/>
              <a:t>Uses the SQL “trick” mentioned earlier.</a:t>
            </a:r>
          </a:p>
          <a:p>
            <a:r>
              <a:rPr lang="en-CA" dirty="0"/>
              <a:t>Looks horrible in Oracle, but nice in PeopleSoft</a:t>
            </a:r>
          </a:p>
          <a:p>
            <a:r>
              <a:rPr lang="en-CA" dirty="0"/>
              <a:t>App Engine must select and call section</a:t>
            </a:r>
          </a:p>
          <a:p>
            <a:r>
              <a:rPr lang="en-CA" dirty="0"/>
              <a:t>Section has </a:t>
            </a:r>
          </a:p>
          <a:p>
            <a:pPr lvl="1"/>
            <a:r>
              <a:rPr lang="en-CA" dirty="0"/>
              <a:t>PeopleCode to set the value for TRIGGERTEXT</a:t>
            </a:r>
          </a:p>
          <a:p>
            <a:pPr lvl="1"/>
            <a:r>
              <a:rPr lang="en-CA" dirty="0"/>
              <a:t>SQL step to execute the SQL stored in TRIGGERTEXT</a:t>
            </a:r>
          </a:p>
          <a:p>
            <a:pPr lvl="1"/>
            <a:r>
              <a:rPr lang="en-CA" dirty="0"/>
              <a:t>PeopleCode to update the oracle last timestamp</a:t>
            </a:r>
          </a:p>
          <a:p>
            <a:pPr lvl="1"/>
            <a:endParaRPr lang="en-CA" dirty="0"/>
          </a:p>
          <a:p>
            <a:pPr lvl="1"/>
            <a:r>
              <a:rPr lang="en-CA" dirty="0"/>
              <a:t>Note: The process sets a timestamp in the table to store the last time updated in oracle because it cannot use the text to determine if it is up to date.</a:t>
            </a:r>
          </a:p>
          <a:p>
            <a:pPr lvl="1"/>
            <a:endParaRPr lang="en-CA" dirty="0"/>
          </a:p>
          <a:p>
            <a:endParaRPr lang="en-CA" dirty="0"/>
          </a:p>
        </p:txBody>
      </p:sp>
    </p:spTree>
    <p:extLst>
      <p:ext uri="{BB962C8B-B14F-4D97-AF65-F5344CB8AC3E}">
        <p14:creationId xmlns:p14="http://schemas.microsoft.com/office/powerpoint/2010/main" val="386356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Materialized Views – </a:t>
            </a:r>
            <a:r>
              <a:rPr lang="en-CA" cap="none" dirty="0"/>
              <a:t>what are they</a:t>
            </a:r>
            <a:r>
              <a:rPr lang="en-CA" dirty="0"/>
              <a:t>?</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a:extLst>
              <a:ext uri="{FF2B5EF4-FFF2-40B4-BE49-F238E27FC236}">
                <a16:creationId xmlns:a16="http://schemas.microsoft.com/office/drawing/2014/main" id="{35A5A8BF-ACEF-4C63-8F7A-37B0824195FF}"/>
              </a:ext>
            </a:extLst>
          </p:cNvPr>
          <p:cNvSpPr>
            <a:spLocks noGrp="1"/>
          </p:cNvSpPr>
          <p:nvPr>
            <p:ph idx="1"/>
          </p:nvPr>
        </p:nvSpPr>
        <p:spPr/>
        <p:txBody>
          <a:bodyPr/>
          <a:lstStyle/>
          <a:p>
            <a:pPr lvl="1"/>
            <a:r>
              <a:rPr lang="en-US" dirty="0"/>
              <a:t>A materialized view is a replica of a target master from a single point in time. The master can be either a master table at a master site or a master materialized view at a materialized view site. Whereas in </a:t>
            </a:r>
            <a:r>
              <a:rPr lang="en-US" dirty="0" err="1"/>
              <a:t>multimaster</a:t>
            </a:r>
            <a:r>
              <a:rPr lang="en-US" dirty="0"/>
              <a:t> replication tables are continuously updated by other master sites, materialized views are updated from one or more masters through individual batch updates, known as a </a:t>
            </a:r>
            <a:r>
              <a:rPr lang="en-US" b="1" dirty="0"/>
              <a:t>refreshes</a:t>
            </a:r>
            <a:r>
              <a:rPr lang="en-US" dirty="0"/>
              <a:t>, from a single master site or master materialized view site, as illustrated in </a:t>
            </a:r>
            <a:r>
              <a:rPr lang="en-US" dirty="0">
                <a:hlinkClick r:id="rId3"/>
              </a:rPr>
              <a:t>Figure 3-1</a:t>
            </a:r>
            <a:r>
              <a:rPr lang="en-US" dirty="0"/>
              <a:t>. The arrows in </a:t>
            </a:r>
            <a:r>
              <a:rPr lang="en-US" dirty="0">
                <a:hlinkClick r:id="rId3"/>
              </a:rPr>
              <a:t>Figure 3-1</a:t>
            </a:r>
            <a:r>
              <a:rPr lang="en-US" dirty="0"/>
              <a:t> represent database links.</a:t>
            </a:r>
            <a:endParaRPr lang="en-CA" dirty="0"/>
          </a:p>
        </p:txBody>
      </p:sp>
      <p:pic>
        <p:nvPicPr>
          <p:cNvPr id="6" name="Picture 5">
            <a:extLst>
              <a:ext uri="{FF2B5EF4-FFF2-40B4-BE49-F238E27FC236}">
                <a16:creationId xmlns:a16="http://schemas.microsoft.com/office/drawing/2014/main" id="{3C9EA230-9899-4022-A2DF-6CBBE07C6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623" y="4068883"/>
            <a:ext cx="5715000" cy="2209800"/>
          </a:xfrm>
          <a:prstGeom prst="rect">
            <a:avLst/>
          </a:prstGeom>
        </p:spPr>
      </p:pic>
    </p:spTree>
    <p:extLst>
      <p:ext uri="{BB962C8B-B14F-4D97-AF65-F5344CB8AC3E}">
        <p14:creationId xmlns:p14="http://schemas.microsoft.com/office/powerpoint/2010/main" val="327823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Materialized Views – </a:t>
            </a:r>
            <a:r>
              <a:rPr lang="en-CA" cap="none" dirty="0"/>
              <a:t>Say WHAT???</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a:extLst>
              <a:ext uri="{FF2B5EF4-FFF2-40B4-BE49-F238E27FC236}">
                <a16:creationId xmlns:a16="http://schemas.microsoft.com/office/drawing/2014/main" id="{35A5A8BF-ACEF-4C63-8F7A-37B0824195FF}"/>
              </a:ext>
            </a:extLst>
          </p:cNvPr>
          <p:cNvSpPr>
            <a:spLocks noGrp="1"/>
          </p:cNvSpPr>
          <p:nvPr>
            <p:ph idx="1"/>
          </p:nvPr>
        </p:nvSpPr>
        <p:spPr/>
        <p:txBody>
          <a:bodyPr/>
          <a:lstStyle/>
          <a:p>
            <a:pPr lvl="1"/>
            <a:r>
              <a:rPr lang="en-US" dirty="0"/>
              <a:t>A table from one database that is copied into another database.</a:t>
            </a:r>
          </a:p>
          <a:p>
            <a:pPr lvl="1"/>
            <a:r>
              <a:rPr lang="en-US" dirty="0"/>
              <a:t>Part of the Oracle replication technology</a:t>
            </a:r>
          </a:p>
          <a:p>
            <a:pPr lvl="1"/>
            <a:r>
              <a:rPr lang="en-US" dirty="0"/>
              <a:t>Well hardened, they work well.</a:t>
            </a:r>
          </a:p>
          <a:p>
            <a:pPr lvl="1"/>
            <a:r>
              <a:rPr lang="en-US" dirty="0"/>
              <a:t>Designed to ease network load during queries.</a:t>
            </a:r>
          </a:p>
          <a:p>
            <a:pPr lvl="1"/>
            <a:r>
              <a:rPr lang="en-US" dirty="0"/>
              <a:t>Allows the target database to query tables even if the source DB is not available</a:t>
            </a:r>
          </a:p>
          <a:p>
            <a:pPr marL="128019" lvl="1" indent="0">
              <a:buNone/>
            </a:pPr>
            <a:endParaRPr lang="en-US" dirty="0"/>
          </a:p>
        </p:txBody>
      </p:sp>
    </p:spTree>
    <p:extLst>
      <p:ext uri="{BB962C8B-B14F-4D97-AF65-F5344CB8AC3E}">
        <p14:creationId xmlns:p14="http://schemas.microsoft.com/office/powerpoint/2010/main" val="120525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7E0D-E1D1-4446-B328-66285BE9917F}"/>
              </a:ext>
            </a:extLst>
          </p:cNvPr>
          <p:cNvSpPr>
            <a:spLocks noGrp="1"/>
          </p:cNvSpPr>
          <p:nvPr>
            <p:ph type="title"/>
          </p:nvPr>
        </p:nvSpPr>
        <p:spPr/>
        <p:txBody>
          <a:bodyPr/>
          <a:lstStyle/>
          <a:p>
            <a:r>
              <a:rPr lang="en-CA" dirty="0" err="1"/>
              <a:t>Materiazlized</a:t>
            </a:r>
            <a:r>
              <a:rPr lang="en-CA" dirty="0"/>
              <a:t> Views – FULL Vs FAST</a:t>
            </a:r>
          </a:p>
        </p:txBody>
      </p:sp>
      <p:sp>
        <p:nvSpPr>
          <p:cNvPr id="4" name="Footer Placeholder 3">
            <a:extLst>
              <a:ext uri="{FF2B5EF4-FFF2-40B4-BE49-F238E27FC236}">
                <a16:creationId xmlns:a16="http://schemas.microsoft.com/office/drawing/2014/main" id="{F4F77367-1AF1-41ED-B1FE-834709E1C41A}"/>
              </a:ext>
            </a:extLst>
          </p:cNvPr>
          <p:cNvSpPr>
            <a:spLocks noGrp="1"/>
          </p:cNvSpPr>
          <p:nvPr>
            <p:ph type="ftr" sz="quarter" idx="11"/>
          </p:nvPr>
        </p:nvSpPr>
        <p:spPr/>
        <p:txBody>
          <a:bodyPr/>
          <a:lstStyle/>
          <a:p>
            <a:r>
              <a:rPr lang="en-US"/>
              <a:t>Canada Alliance   5-7 November 2017</a:t>
            </a:r>
            <a:endParaRPr lang="en-US" dirty="0"/>
          </a:p>
        </p:txBody>
      </p:sp>
      <p:pic>
        <p:nvPicPr>
          <p:cNvPr id="7" name="Picture 6">
            <a:extLst>
              <a:ext uri="{FF2B5EF4-FFF2-40B4-BE49-F238E27FC236}">
                <a16:creationId xmlns:a16="http://schemas.microsoft.com/office/drawing/2014/main" id="{5002E1D5-EE45-4977-B321-0D27FD4B0898}"/>
              </a:ext>
            </a:extLst>
          </p:cNvPr>
          <p:cNvPicPr>
            <a:picLocks noChangeAspect="1"/>
          </p:cNvPicPr>
          <p:nvPr/>
        </p:nvPicPr>
        <p:blipFill>
          <a:blip r:embed="rId3"/>
          <a:stretch>
            <a:fillRect/>
          </a:stretch>
        </p:blipFill>
        <p:spPr>
          <a:xfrm>
            <a:off x="90821" y="1723082"/>
            <a:ext cx="8750964" cy="4976640"/>
          </a:xfrm>
          <a:prstGeom prst="rect">
            <a:avLst/>
          </a:prstGeom>
        </p:spPr>
      </p:pic>
    </p:spTree>
    <p:extLst>
      <p:ext uri="{BB962C8B-B14F-4D97-AF65-F5344CB8AC3E}">
        <p14:creationId xmlns:p14="http://schemas.microsoft.com/office/powerpoint/2010/main" val="264522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p:txBody>
          <a:bodyPr/>
          <a:lstStyle/>
          <a:p>
            <a:r>
              <a:rPr lang="en-US" dirty="0"/>
              <a:t>WR Myron Wintonyk</a:t>
            </a:r>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a:t>PeopleSoft Developer</a:t>
            </a:r>
          </a:p>
          <a:p>
            <a:r>
              <a:rPr lang="en-US" dirty="0" err="1"/>
              <a:t>Oheeron</a:t>
            </a:r>
            <a:r>
              <a:rPr lang="en-US" dirty="0"/>
              <a:t> Software</a:t>
            </a:r>
          </a:p>
          <a:p>
            <a:r>
              <a:rPr lang="en-US" dirty="0"/>
              <a:t>Myron.Wintonyk@GMail.com</a:t>
            </a:r>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Remote Materialized views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Content Placeholder 5">
            <a:extLst>
              <a:ext uri="{FF2B5EF4-FFF2-40B4-BE49-F238E27FC236}">
                <a16:creationId xmlns:a16="http://schemas.microsoft.com/office/drawing/2014/main" id="{0CED2F5B-83B1-4258-82DE-12350296AFF2}"/>
              </a:ext>
            </a:extLst>
          </p:cNvPr>
          <p:cNvPicPr>
            <a:picLocks noGrp="1"/>
          </p:cNvPicPr>
          <p:nvPr>
            <p:ph idx="1"/>
          </p:nvPr>
        </p:nvPicPr>
        <p:blipFill rotWithShape="1">
          <a:blip r:embed="rId3"/>
          <a:srcRect l="14981" t="9015" r="63582" b="71790"/>
          <a:stretch/>
        </p:blipFill>
        <p:spPr bwMode="auto">
          <a:xfrm>
            <a:off x="1350438" y="2542171"/>
            <a:ext cx="6125623" cy="35103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174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Notes about Materialized views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a:extLst>
              <a:ext uri="{FF2B5EF4-FFF2-40B4-BE49-F238E27FC236}">
                <a16:creationId xmlns:a16="http://schemas.microsoft.com/office/drawing/2014/main" id="{239A9851-04EB-4821-BE63-F9FDE23FE2BA}"/>
              </a:ext>
            </a:extLst>
          </p:cNvPr>
          <p:cNvSpPr>
            <a:spLocks noGrp="1"/>
          </p:cNvSpPr>
          <p:nvPr>
            <p:ph idx="1"/>
          </p:nvPr>
        </p:nvSpPr>
        <p:spPr/>
        <p:txBody>
          <a:bodyPr/>
          <a:lstStyle/>
          <a:p>
            <a:r>
              <a:rPr lang="en-CA" dirty="0"/>
              <a:t>Fast vs. full refresh</a:t>
            </a:r>
          </a:p>
          <a:p>
            <a:r>
              <a:rPr lang="en-CA" dirty="0"/>
              <a:t>This process uses fast refreshes, using very few resources.</a:t>
            </a:r>
          </a:p>
          <a:p>
            <a:r>
              <a:rPr lang="en-CA" dirty="0"/>
              <a:t>Required for fast refresh</a:t>
            </a:r>
          </a:p>
          <a:p>
            <a:pPr lvl="1"/>
            <a:r>
              <a:rPr lang="en-CA" dirty="0"/>
              <a:t>Primary Key Constraint</a:t>
            </a:r>
          </a:p>
          <a:p>
            <a:pPr lvl="1"/>
            <a:r>
              <a:rPr lang="en-CA" dirty="0"/>
              <a:t>Materialized View Log</a:t>
            </a:r>
          </a:p>
          <a:p>
            <a:r>
              <a:rPr lang="en-CA" dirty="0"/>
              <a:t>DB Links to and from the target database must exist</a:t>
            </a:r>
          </a:p>
          <a:p>
            <a:r>
              <a:rPr lang="en-CA" dirty="0"/>
              <a:t>App Engine creates materialized view using a link to the target DB</a:t>
            </a:r>
          </a:p>
          <a:p>
            <a:r>
              <a:rPr lang="en-CA" dirty="0"/>
              <a:t>Refreshes are done in the target pulling from the PS database</a:t>
            </a:r>
          </a:p>
          <a:p>
            <a:r>
              <a:rPr lang="en-CA" dirty="0"/>
              <a:t>Refreshes are done on a schedule.  (</a:t>
            </a:r>
            <a:r>
              <a:rPr lang="en-CA" dirty="0" err="1"/>
              <a:t>eg</a:t>
            </a:r>
            <a:r>
              <a:rPr lang="en-CA" dirty="0"/>
              <a:t> every </a:t>
            </a:r>
            <a:r>
              <a:rPr lang="en-CA"/>
              <a:t>5 minutes).</a:t>
            </a:r>
            <a:endParaRPr lang="en-CA" dirty="0"/>
          </a:p>
          <a:p>
            <a:endParaRPr lang="en-CA" dirty="0"/>
          </a:p>
          <a:p>
            <a:endParaRPr lang="en-CA" dirty="0"/>
          </a:p>
        </p:txBody>
      </p:sp>
    </p:spTree>
    <p:extLst>
      <p:ext uri="{BB962C8B-B14F-4D97-AF65-F5344CB8AC3E}">
        <p14:creationId xmlns:p14="http://schemas.microsoft.com/office/powerpoint/2010/main" val="269483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7E0D-E1D1-4446-B328-66285BE9917F}"/>
              </a:ext>
            </a:extLst>
          </p:cNvPr>
          <p:cNvSpPr>
            <a:spLocks noGrp="1"/>
          </p:cNvSpPr>
          <p:nvPr>
            <p:ph type="title"/>
          </p:nvPr>
        </p:nvSpPr>
        <p:spPr/>
        <p:txBody>
          <a:bodyPr/>
          <a:lstStyle/>
          <a:p>
            <a:r>
              <a:rPr lang="en-CA" dirty="0" err="1"/>
              <a:t>Materiazlized</a:t>
            </a:r>
            <a:r>
              <a:rPr lang="en-CA" dirty="0"/>
              <a:t> Views – FULL Vs FAST</a:t>
            </a:r>
          </a:p>
        </p:txBody>
      </p:sp>
      <p:sp>
        <p:nvSpPr>
          <p:cNvPr id="4" name="Footer Placeholder 3">
            <a:extLst>
              <a:ext uri="{FF2B5EF4-FFF2-40B4-BE49-F238E27FC236}">
                <a16:creationId xmlns:a16="http://schemas.microsoft.com/office/drawing/2014/main" id="{F4F77367-1AF1-41ED-B1FE-834709E1C41A}"/>
              </a:ext>
            </a:extLst>
          </p:cNvPr>
          <p:cNvSpPr>
            <a:spLocks noGrp="1"/>
          </p:cNvSpPr>
          <p:nvPr>
            <p:ph type="ftr" sz="quarter" idx="11"/>
          </p:nvPr>
        </p:nvSpPr>
        <p:spPr/>
        <p:txBody>
          <a:bodyPr/>
          <a:lstStyle/>
          <a:p>
            <a:r>
              <a:rPr lang="en-US"/>
              <a:t>Canada Alliance   5-7 November 2017</a:t>
            </a:r>
            <a:endParaRPr lang="en-US" dirty="0"/>
          </a:p>
        </p:txBody>
      </p:sp>
      <p:pic>
        <p:nvPicPr>
          <p:cNvPr id="7" name="Picture 6">
            <a:extLst>
              <a:ext uri="{FF2B5EF4-FFF2-40B4-BE49-F238E27FC236}">
                <a16:creationId xmlns:a16="http://schemas.microsoft.com/office/drawing/2014/main" id="{5002E1D5-EE45-4977-B321-0D27FD4B0898}"/>
              </a:ext>
            </a:extLst>
          </p:cNvPr>
          <p:cNvPicPr>
            <a:picLocks noChangeAspect="1"/>
          </p:cNvPicPr>
          <p:nvPr/>
        </p:nvPicPr>
        <p:blipFill>
          <a:blip r:embed="rId3"/>
          <a:stretch>
            <a:fillRect/>
          </a:stretch>
        </p:blipFill>
        <p:spPr>
          <a:xfrm>
            <a:off x="90821" y="1723082"/>
            <a:ext cx="8750964" cy="4976640"/>
          </a:xfrm>
          <a:prstGeom prst="rect">
            <a:avLst/>
          </a:prstGeom>
        </p:spPr>
      </p:pic>
    </p:spTree>
    <p:extLst>
      <p:ext uri="{BB962C8B-B14F-4D97-AF65-F5344CB8AC3E}">
        <p14:creationId xmlns:p14="http://schemas.microsoft.com/office/powerpoint/2010/main" val="332095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9" name="Content Placeholder 8">
            <a:extLst>
              <a:ext uri="{FF2B5EF4-FFF2-40B4-BE49-F238E27FC236}">
                <a16:creationId xmlns:a16="http://schemas.microsoft.com/office/drawing/2014/main" id="{2FB9A91E-FA4C-4838-8E57-9792CB4E585F}"/>
              </a:ext>
            </a:extLst>
          </p:cNvPr>
          <p:cNvPicPr>
            <a:picLocks noGrp="1"/>
          </p:cNvPicPr>
          <p:nvPr>
            <p:ph idx="1"/>
          </p:nvPr>
        </p:nvPicPr>
        <p:blipFill rotWithShape="1">
          <a:blip r:embed="rId3"/>
          <a:srcRect t="5509" r="36699" b="39649"/>
          <a:stretch/>
        </p:blipFill>
        <p:spPr bwMode="auto">
          <a:xfrm>
            <a:off x="785748" y="2286000"/>
            <a:ext cx="7255004" cy="4022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01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Notes about Functions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a:extLst>
              <a:ext uri="{FF2B5EF4-FFF2-40B4-BE49-F238E27FC236}">
                <a16:creationId xmlns:a16="http://schemas.microsoft.com/office/drawing/2014/main" id="{61B6034A-6CB4-4C82-989F-6CA1CD34A65A}"/>
              </a:ext>
            </a:extLst>
          </p:cNvPr>
          <p:cNvSpPr>
            <a:spLocks noGrp="1"/>
          </p:cNvSpPr>
          <p:nvPr>
            <p:ph idx="1"/>
          </p:nvPr>
        </p:nvSpPr>
        <p:spPr/>
        <p:txBody>
          <a:bodyPr/>
          <a:lstStyle/>
          <a:p>
            <a:r>
              <a:rPr lang="en-CA" dirty="0"/>
              <a:t>Similar to Triggers in structure.</a:t>
            </a:r>
          </a:p>
          <a:p>
            <a:pPr lvl="1"/>
            <a:r>
              <a:rPr lang="en-CA" dirty="0"/>
              <a:t>Select</a:t>
            </a:r>
          </a:p>
          <a:p>
            <a:pPr lvl="1"/>
            <a:r>
              <a:rPr lang="en-CA" dirty="0"/>
              <a:t>Call section</a:t>
            </a:r>
          </a:p>
          <a:p>
            <a:pPr lvl="1"/>
            <a:r>
              <a:rPr lang="en-CA" dirty="0"/>
              <a:t>PeopleCode</a:t>
            </a:r>
          </a:p>
          <a:p>
            <a:pPr lvl="1"/>
            <a:r>
              <a:rPr lang="en-CA" dirty="0"/>
              <a:t>SQL</a:t>
            </a:r>
          </a:p>
          <a:p>
            <a:pPr lvl="1"/>
            <a:r>
              <a:rPr lang="en-CA" dirty="0"/>
              <a:t>PeopleCode (to update timestamp)</a:t>
            </a:r>
          </a:p>
        </p:txBody>
      </p:sp>
    </p:spTree>
    <p:extLst>
      <p:ext uri="{BB962C8B-B14F-4D97-AF65-F5344CB8AC3E}">
        <p14:creationId xmlns:p14="http://schemas.microsoft.com/office/powerpoint/2010/main" val="278810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Remote Views</a:t>
            </a: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Content Placeholder 5">
            <a:extLst>
              <a:ext uri="{FF2B5EF4-FFF2-40B4-BE49-F238E27FC236}">
                <a16:creationId xmlns:a16="http://schemas.microsoft.com/office/drawing/2014/main" id="{472904FA-6662-4DB0-B141-7B87EC8B6146}"/>
              </a:ext>
            </a:extLst>
          </p:cNvPr>
          <p:cNvPicPr>
            <a:picLocks noGrp="1"/>
          </p:cNvPicPr>
          <p:nvPr>
            <p:ph idx="1"/>
          </p:nvPr>
        </p:nvPicPr>
        <p:blipFill rotWithShape="1">
          <a:blip r:embed="rId3"/>
          <a:srcRect t="5509" r="35737" b="40151"/>
          <a:stretch/>
        </p:blipFill>
        <p:spPr bwMode="auto">
          <a:xfrm>
            <a:off x="768350" y="2324830"/>
            <a:ext cx="7289800" cy="3945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316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Built for the DBA</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48642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p:txBody>
          <a:bodyPr/>
          <a:lstStyle/>
          <a:p>
            <a:r>
              <a:rPr lang="en-US" dirty="0"/>
              <a:t>WR Myron Wintonyk</a:t>
            </a:r>
          </a:p>
        </p:txBody>
      </p:sp>
      <p:sp>
        <p:nvSpPr>
          <p:cNvPr id="4" name="Content Placeholder 3"/>
          <p:cNvSpPr>
            <a:spLocks noGrp="1"/>
          </p:cNvSpPr>
          <p:nvPr>
            <p:ph sz="half" idx="2"/>
          </p:nvPr>
        </p:nvSpPr>
        <p:spPr>
          <a:xfrm>
            <a:off x="768096" y="2967788"/>
            <a:ext cx="3566160" cy="1446168"/>
          </a:xfrm>
        </p:spPr>
        <p:txBody>
          <a:bodyPr/>
          <a:lstStyle/>
          <a:p>
            <a:r>
              <a:rPr lang="en-US" dirty="0"/>
              <a:t>PeopleSoft Developer</a:t>
            </a:r>
          </a:p>
          <a:p>
            <a:r>
              <a:rPr lang="en-US" dirty="0" err="1"/>
              <a:t>Oheeron</a:t>
            </a:r>
            <a:r>
              <a:rPr lang="en-US" dirty="0"/>
              <a:t> Software</a:t>
            </a:r>
          </a:p>
          <a:p>
            <a:r>
              <a:rPr lang="en-US" dirty="0"/>
              <a:t>Myron.Wintonyk@GMail.com</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89857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580B06-B208-47EA-B9F0-C470DE3C0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a16="http://schemas.microsoft.com/office/drawing/2014/main" id="{652895AD-E381-4AD7-AE48-BCAA874504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768096" y="2286000"/>
            <a:ext cx="7290055" cy="4184704"/>
          </a:xfrm>
        </p:spPr>
        <p:txBody>
          <a:bodyPr>
            <a:normAutofit/>
          </a:bodyPr>
          <a:lstStyle/>
          <a:p>
            <a:pPr marL="457200" indent="-457200">
              <a:buFont typeface="+mj-lt"/>
              <a:buAutoNum type="arabicPeriod"/>
            </a:pPr>
            <a:r>
              <a:rPr lang="en-US" dirty="0"/>
              <a:t>Using PeopleSoft Campus Solutions (aka Student) since 1998</a:t>
            </a:r>
          </a:p>
          <a:p>
            <a:pPr marL="457200" indent="-457200">
              <a:buFont typeface="+mj-lt"/>
              <a:buAutoNum type="arabicPeriod"/>
            </a:pPr>
            <a:r>
              <a:rPr lang="en-US" dirty="0"/>
              <a:t>Specialize in Tuning</a:t>
            </a:r>
          </a:p>
          <a:p>
            <a:pPr marL="457200" indent="-457200">
              <a:buFont typeface="+mj-lt"/>
              <a:buAutoNum type="arabicPeriod"/>
            </a:pPr>
            <a:r>
              <a:rPr lang="en-US" dirty="0"/>
              <a:t>Member of the TAG from 2005 until 2012</a:t>
            </a:r>
          </a:p>
          <a:p>
            <a:pPr marL="457200" indent="-457200">
              <a:buFont typeface="+mj-lt"/>
              <a:buAutoNum type="arabicPeriod"/>
            </a:pPr>
            <a:r>
              <a:rPr lang="en-US" dirty="0"/>
              <a:t>Jack of all trades</a:t>
            </a:r>
          </a:p>
          <a:p>
            <a:pPr marL="630936" lvl="1" indent="-457200"/>
            <a:r>
              <a:rPr lang="en-US" dirty="0"/>
              <a:t>DBA </a:t>
            </a:r>
          </a:p>
          <a:p>
            <a:pPr marL="630936" lvl="1" indent="-457200"/>
            <a:r>
              <a:rPr lang="en-US" dirty="0"/>
              <a:t>PS Admin</a:t>
            </a:r>
          </a:p>
          <a:p>
            <a:pPr marL="630936" lvl="1" indent="-457200"/>
            <a:r>
              <a:rPr lang="en-US" dirty="0"/>
              <a:t>Tuner</a:t>
            </a:r>
          </a:p>
          <a:p>
            <a:pPr marL="630936" lvl="1" indent="-457200"/>
            <a:r>
              <a:rPr lang="en-US" dirty="0"/>
              <a:t>Developer</a:t>
            </a:r>
          </a:p>
          <a:p>
            <a:pPr marL="630936" lvl="1" indent="-457200"/>
            <a:r>
              <a:rPr lang="en-US" dirty="0"/>
              <a:t>Functional Analyst</a:t>
            </a:r>
          </a:p>
          <a:p>
            <a:pPr marL="630936" lvl="1" indent="-457200"/>
            <a:r>
              <a:rPr lang="en-US" dirty="0"/>
              <a:t>Application Architect</a:t>
            </a:r>
          </a:p>
          <a:p>
            <a:pPr marL="630936" lvl="1" indent="-457200"/>
            <a:r>
              <a:rPr lang="en-US" dirty="0"/>
              <a:t>Yes, and even a Manager </a:t>
            </a:r>
            <a:r>
              <a:rPr lang="en-US" dirty="0">
                <a:sym typeface="Wingdings" panose="05000000000000000000" pitchFamily="2" charset="2"/>
              </a:rPr>
              <a:t></a:t>
            </a:r>
            <a:endParaRPr lang="en-US" dirty="0"/>
          </a:p>
          <a:p>
            <a:pPr marL="630936" lvl="1" indent="-457200">
              <a:buFont typeface="+mj-lt"/>
              <a:buAutoNum type="arabicPeriod"/>
            </a:pPr>
            <a:endParaRPr lang="en-US" dirty="0"/>
          </a:p>
          <a:p>
            <a:pPr marL="630936" lvl="1" indent="-457200">
              <a:buFont typeface="+mj-lt"/>
              <a:buAutoNum type="arabicPeriod"/>
            </a:pPr>
            <a:endParaRPr lang="en-US" dirty="0"/>
          </a:p>
          <a:p>
            <a:pPr marL="630936" lvl="1" indent="-457200">
              <a:buFont typeface="+mj-lt"/>
              <a:buAutoNum type="arabicPeriod"/>
            </a:pPr>
            <a:endParaRPr lang="en-US" dirty="0">
              <a:sym typeface="Wingdings" panose="05000000000000000000" pitchFamily="2" charset="2"/>
            </a:endParaRPr>
          </a:p>
          <a:p>
            <a:pPr marL="630936" lvl="1" indent="-457200">
              <a:buFont typeface="+mj-lt"/>
              <a:buAutoNum type="arabicPeriod"/>
            </a:pP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692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What is the PL/SQL Framework?</a:t>
            </a:r>
          </a:p>
          <a:p>
            <a:pPr marL="457200" indent="-457200">
              <a:buFont typeface="+mj-lt"/>
              <a:buAutoNum type="arabicPeriod"/>
            </a:pPr>
            <a:r>
              <a:rPr lang="en-US" dirty="0"/>
              <a:t>Why would you use this?</a:t>
            </a:r>
          </a:p>
          <a:p>
            <a:pPr marL="457200" indent="-457200">
              <a:buFont typeface="+mj-lt"/>
              <a:buAutoNum type="arabicPeriod"/>
            </a:pPr>
            <a:r>
              <a:rPr lang="en-US" dirty="0"/>
              <a:t>What can it do?</a:t>
            </a:r>
          </a:p>
          <a:p>
            <a:pPr marL="457200" indent="-457200">
              <a:buFont typeface="+mj-lt"/>
              <a:buAutoNum type="arabicPeriod"/>
            </a:pPr>
            <a:r>
              <a:rPr lang="en-US" dirty="0"/>
              <a:t>Detailed discussion on how it works.</a:t>
            </a:r>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21901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PL/SQL Framework</a:t>
            </a:r>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Subtitle 3"/>
          <p:cNvSpPr>
            <a:spLocks noGrp="1"/>
          </p:cNvSpPr>
          <p:nvPr>
            <p:ph type="subTitle" idx="1"/>
          </p:nvPr>
        </p:nvSpPr>
        <p:spPr/>
        <p:txBody>
          <a:bodyPr/>
          <a:lstStyle/>
          <a:p>
            <a:r>
              <a:rPr lang="en-CA" dirty="0"/>
              <a:t>What is it and why do I care?</a:t>
            </a:r>
          </a:p>
        </p:txBody>
      </p:sp>
    </p:spTree>
    <p:extLst>
      <p:ext uri="{BB962C8B-B14F-4D97-AF65-F5344CB8AC3E}">
        <p14:creationId xmlns:p14="http://schemas.microsoft.com/office/powerpoint/2010/main" val="411475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PL/SQL Framework?</a:t>
            </a:r>
          </a:p>
        </p:txBody>
      </p:sp>
      <p:sp>
        <p:nvSpPr>
          <p:cNvPr id="3" name="Content Placeholder 2"/>
          <p:cNvSpPr>
            <a:spLocks noGrp="1"/>
          </p:cNvSpPr>
          <p:nvPr>
            <p:ph idx="1"/>
          </p:nvPr>
        </p:nvSpPr>
        <p:spPr/>
        <p:txBody>
          <a:bodyPr/>
          <a:lstStyle/>
          <a:p>
            <a:r>
              <a:rPr lang="en-US" dirty="0"/>
              <a:t>Manages oracle objects</a:t>
            </a:r>
          </a:p>
          <a:p>
            <a:pPr lvl="1"/>
            <a:r>
              <a:rPr lang="en-US" dirty="0"/>
              <a:t>Oracle objects currently managed</a:t>
            </a:r>
          </a:p>
          <a:p>
            <a:pPr lvl="2"/>
            <a:r>
              <a:rPr lang="en-US" dirty="0"/>
              <a:t>Triggers</a:t>
            </a:r>
          </a:p>
          <a:p>
            <a:pPr lvl="2"/>
            <a:r>
              <a:rPr lang="en-US" dirty="0"/>
              <a:t>Functions</a:t>
            </a:r>
          </a:p>
          <a:p>
            <a:pPr lvl="2"/>
            <a:r>
              <a:rPr lang="en-US" dirty="0"/>
              <a:t>Oracle privileges (grants)</a:t>
            </a:r>
          </a:p>
          <a:p>
            <a:pPr lvl="2"/>
            <a:r>
              <a:rPr lang="en-US" dirty="0"/>
              <a:t>Remote Materialized views</a:t>
            </a:r>
          </a:p>
          <a:p>
            <a:pPr lvl="2"/>
            <a:r>
              <a:rPr lang="en-US" dirty="0"/>
              <a:t>Remote grants</a:t>
            </a:r>
          </a:p>
          <a:p>
            <a:pPr lvl="2"/>
            <a:r>
              <a:rPr lang="en-US" dirty="0"/>
              <a:t>Remote (PeopleSoft) views</a:t>
            </a:r>
          </a:p>
          <a:p>
            <a:pPr lvl="1"/>
            <a:r>
              <a:rPr lang="en-US" dirty="0"/>
              <a:t>More?</a:t>
            </a:r>
          </a:p>
          <a:p>
            <a:endParaRPr lang="en-US" dirty="0"/>
          </a:p>
          <a:p>
            <a:endParaRPr lang="en-US" dirty="0"/>
          </a:p>
          <a:p>
            <a:pPr marL="128019" lvl="1" indent="0">
              <a:buNone/>
            </a:pP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28597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the PL/SQL Framework?</a:t>
            </a:r>
          </a:p>
        </p:txBody>
      </p:sp>
      <p:sp>
        <p:nvSpPr>
          <p:cNvPr id="3" name="Content Placeholder 2"/>
          <p:cNvSpPr>
            <a:spLocks noGrp="1"/>
          </p:cNvSpPr>
          <p:nvPr>
            <p:ph idx="1"/>
          </p:nvPr>
        </p:nvSpPr>
        <p:spPr/>
        <p:txBody>
          <a:bodyPr/>
          <a:lstStyle/>
          <a:p>
            <a:r>
              <a:rPr lang="en-US" dirty="0"/>
              <a:t>Traditional management model</a:t>
            </a:r>
          </a:p>
          <a:p>
            <a:r>
              <a:rPr lang="en-US" dirty="0"/>
              <a:t>Automated management</a:t>
            </a:r>
          </a:p>
          <a:p>
            <a:endParaRPr lang="en-US" dirty="0"/>
          </a:p>
          <a:p>
            <a:endParaRPr lang="en-US" dirty="0"/>
          </a:p>
          <a:p>
            <a:endParaRPr lang="en-US" dirty="0"/>
          </a:p>
          <a:p>
            <a:pPr marL="128019" lvl="1" indent="0">
              <a:buNone/>
            </a:pP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88660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 didn’t deliver a project</a:t>
            </a:r>
          </a:p>
        </p:txBody>
      </p:sp>
      <p:sp>
        <p:nvSpPr>
          <p:cNvPr id="3" name="Content Placeholder 2"/>
          <p:cNvSpPr>
            <a:spLocks noGrp="1"/>
          </p:cNvSpPr>
          <p:nvPr>
            <p:ph idx="1"/>
          </p:nvPr>
        </p:nvSpPr>
        <p:spPr/>
        <p:txBody>
          <a:bodyPr/>
          <a:lstStyle/>
          <a:p>
            <a:r>
              <a:rPr lang="en-US" dirty="0"/>
              <a:t>The components and records are fairly simple</a:t>
            </a:r>
          </a:p>
          <a:p>
            <a:r>
              <a:rPr lang="en-US" dirty="0"/>
              <a:t>You can examine each bit of code and determine what it does without installing it.</a:t>
            </a:r>
          </a:p>
          <a:p>
            <a:r>
              <a:rPr lang="en-US" dirty="0"/>
              <a:t>If you wish to cut and paste, go for it.</a:t>
            </a:r>
          </a:p>
          <a:p>
            <a:endParaRPr lang="en-US" dirty="0"/>
          </a:p>
          <a:p>
            <a:pPr marL="128019" lvl="1" indent="0">
              <a:buNone/>
            </a:pPr>
            <a:endParaRPr lang="en-US"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8283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trick I had to use</a:t>
            </a:r>
          </a:p>
        </p:txBody>
      </p:sp>
      <p:sp>
        <p:nvSpPr>
          <p:cNvPr id="3" name="Content Placeholder 2"/>
          <p:cNvSpPr>
            <a:spLocks noGrp="1"/>
          </p:cNvSpPr>
          <p:nvPr>
            <p:ph idx="1"/>
          </p:nvPr>
        </p:nvSpPr>
        <p:spPr/>
        <p:txBody>
          <a:bodyPr/>
          <a:lstStyle/>
          <a:p>
            <a:r>
              <a:rPr lang="en-CA" dirty="0" err="1"/>
              <a:t>SQLExec</a:t>
            </a:r>
            <a:endParaRPr lang="en-CA" dirty="0"/>
          </a:p>
          <a:p>
            <a:r>
              <a:rPr lang="en-CA" dirty="0"/>
              <a:t>%Bind(SQLTEXT,NOQUOTES)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253184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2.xml><?xml version="1.0" encoding="utf-8"?>
<ds:datastoreItem xmlns:ds="http://schemas.openxmlformats.org/officeDocument/2006/customXml" ds:itemID="{F423F046-A03C-4CD7-B4FA-C676328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80D336-9E54-45B0-BD8D-40F05DF887A0}">
  <ds:schemaRefs>
    <ds:schemaRef ds:uri="http://schemas.microsoft.com/office/2006/metadata/properties"/>
    <ds:schemaRef ds:uri="http://schemas.microsoft.com/office/2006/documentManagement/types"/>
    <ds:schemaRef ds:uri="http://purl.org/dc/elements/1.1/"/>
    <ds:schemaRef ds:uri="http://purl.org/dc/terms/"/>
    <ds:schemaRef ds:uri="94221530-4816-44f6-9093-d0c12e2a104e"/>
    <ds:schemaRef ds:uri="http://purl.org/dc/dcmitype/"/>
    <ds:schemaRef ds:uri="http://schemas.microsoft.com/office/infopath/2007/PartnerControls"/>
    <ds:schemaRef ds:uri="http://schemas.openxmlformats.org/package/2006/metadata/core-properties"/>
    <ds:schemaRef ds:uri="6be459cd-510b-4831-b44f-4f3dfe8e94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2900</TotalTime>
  <Words>1606</Words>
  <Application>Microsoft Office PowerPoint</Application>
  <PresentationFormat>On-screen Show (4:3)</PresentationFormat>
  <Paragraphs>215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Tw Cen MT</vt:lpstr>
      <vt:lpstr>Tw Cen MT Condensed</vt:lpstr>
      <vt:lpstr>Wingdings</vt:lpstr>
      <vt:lpstr>Wingdings 3</vt:lpstr>
      <vt:lpstr>Integral</vt:lpstr>
      <vt:lpstr>PL/SQL Framework Managing Oracle Objects</vt:lpstr>
      <vt:lpstr>presenter</vt:lpstr>
      <vt:lpstr>Who Am I?</vt:lpstr>
      <vt:lpstr>OvervieW</vt:lpstr>
      <vt:lpstr>PL/SQL Framework</vt:lpstr>
      <vt:lpstr>What is the PL/SQL Framework?</vt:lpstr>
      <vt:lpstr>Why use the PL/SQL Framework?</vt:lpstr>
      <vt:lpstr>Why I didn’t deliver a project</vt:lpstr>
      <vt:lpstr>A trick I had to use</vt:lpstr>
      <vt:lpstr>What can it currently do?</vt:lpstr>
      <vt:lpstr>Types of managed objects</vt:lpstr>
      <vt:lpstr>How does this work?</vt:lpstr>
      <vt:lpstr>The Details</vt:lpstr>
      <vt:lpstr>Oracle Privileges</vt:lpstr>
      <vt:lpstr>Triggers</vt:lpstr>
      <vt:lpstr>Notes about trigger</vt:lpstr>
      <vt:lpstr>Materialized Views – what are they?</vt:lpstr>
      <vt:lpstr>Materialized Views – Say WHAT???</vt:lpstr>
      <vt:lpstr>Materiazlized Views – FULL Vs FAST</vt:lpstr>
      <vt:lpstr>Remote Materialized views</vt:lpstr>
      <vt:lpstr>Notes about Materialized views</vt:lpstr>
      <vt:lpstr>Materiazlized Views – FULL Vs FAST</vt:lpstr>
      <vt:lpstr>Functions</vt:lpstr>
      <vt:lpstr>Notes about Functions</vt:lpstr>
      <vt:lpstr>Remote Views</vt:lpstr>
      <vt:lpstr>Concluding thoughts</vt:lpstr>
      <vt:lpstr>presenter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Myron Wintonyk</cp:lastModifiedBy>
  <cp:revision>131</cp:revision>
  <dcterms:created xsi:type="dcterms:W3CDTF">2015-09-02T14:36:24Z</dcterms:created>
  <dcterms:modified xsi:type="dcterms:W3CDTF">2018-11-10T17:23:32Z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