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9" r:id="rId2"/>
    <p:sldId id="260" r:id="rId3"/>
    <p:sldId id="317" r:id="rId4"/>
    <p:sldId id="314" r:id="rId5"/>
    <p:sldId id="261" r:id="rId6"/>
    <p:sldId id="262" r:id="rId7"/>
    <p:sldId id="26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310" r:id="rId21"/>
    <p:sldId id="299" r:id="rId22"/>
    <p:sldId id="311" r:id="rId23"/>
    <p:sldId id="263" r:id="rId24"/>
    <p:sldId id="318" r:id="rId25"/>
    <p:sldId id="319" r:id="rId26"/>
    <p:sldId id="322" r:id="rId27"/>
    <p:sldId id="323" r:id="rId28"/>
    <p:sldId id="264" r:id="rId29"/>
    <p:sldId id="315" r:id="rId30"/>
    <p:sldId id="316" r:id="rId31"/>
    <p:sldId id="265" r:id="rId32"/>
    <p:sldId id="320" r:id="rId33"/>
    <p:sldId id="309" r:id="rId34"/>
    <p:sldId id="321" r:id="rId35"/>
    <p:sldId id="281" r:id="rId36"/>
    <p:sldId id="302" r:id="rId37"/>
    <p:sldId id="28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94660"/>
  </p:normalViewPr>
  <p:slideViewPr>
    <p:cSldViewPr snapToGrid="0">
      <p:cViewPr>
        <p:scale>
          <a:sx n="126" d="100"/>
          <a:sy n="126" d="100"/>
        </p:scale>
        <p:origin x="-120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B26640A-7286-4479-9AD7-A64175EEBC9C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B26640A-7286-4479-9AD7-A64175EEBC9C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NTF (in) </a:t>
            </a:r>
            <a:r>
              <a:rPr lang="en-US" dirty="0" err="1"/>
              <a:t>gebruik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SESSION </a:t>
            </a:r>
            <a:r>
              <a:rPr lang="nl-NL" dirty="0"/>
              <a:t>5339</a:t>
            </a:r>
            <a:endParaRPr lang="en-US" dirty="0" smtClean="0"/>
          </a:p>
          <a:p>
            <a:r>
              <a:rPr lang="en-US" dirty="0" smtClean="0"/>
              <a:t>Nov 17, 2015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22865"/>
          <a:stretch/>
        </p:blipFill>
        <p:spPr/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Consument meldingen instellen</a:t>
            </a:r>
            <a:br>
              <a:rPr lang="nl-NL" dirty="0"/>
            </a:br>
            <a:r>
              <a:rPr lang="nl-NL" sz="1400" dirty="0"/>
              <a:t>SACR instellen &gt; Systeembeheer &gt; Hulpmiddelen &gt; Meldingen &gt; Consument meldingen instellen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096" y="2084832"/>
            <a:ext cx="7289800" cy="340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46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SMS bij invoeren resultaat</a:t>
            </a:r>
          </a:p>
        </p:txBody>
      </p:sp>
      <p:pic>
        <p:nvPicPr>
          <p:cNvPr id="61" name="Afbeelding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123" y="2084832"/>
            <a:ext cx="5124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7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E-mail bij Inschrijvingsaanvraag</a:t>
            </a:r>
          </a:p>
        </p:txBody>
      </p:sp>
      <p:pic>
        <p:nvPicPr>
          <p:cNvPr id="298" name="Afbeelding 29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2" y="2084832"/>
            <a:ext cx="82302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23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SMS-berichten</a:t>
            </a:r>
            <a:r>
              <a:rPr lang="nl-NL" dirty="0"/>
              <a:t> instellen</a:t>
            </a:r>
            <a:br>
              <a:rPr lang="nl-NL" dirty="0"/>
            </a:br>
            <a:r>
              <a:rPr lang="nl-NL" sz="1400" dirty="0"/>
              <a:t>SACR instellen &gt; Systeembeheer &gt; Hulpmiddelen &gt; Meldingen &gt; </a:t>
            </a:r>
            <a:r>
              <a:rPr lang="nl-NL" sz="1400" dirty="0" err="1"/>
              <a:t>SMS-berichten</a:t>
            </a:r>
            <a:r>
              <a:rPr lang="nl-NL" sz="1400" dirty="0"/>
              <a:t> instellen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2773" y="2084832"/>
            <a:ext cx="56007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32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SMS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75" y="2084832"/>
            <a:ext cx="8534096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18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Batchmeldingen</a:t>
            </a:r>
            <a:r>
              <a:rPr lang="nl-NL" dirty="0"/>
              <a:t/>
            </a:r>
            <a:br>
              <a:rPr lang="nl-NL" dirty="0"/>
            </a:br>
            <a:r>
              <a:rPr lang="nl-NL" sz="1400" dirty="0" smtClean="0"/>
              <a:t>SACR </a:t>
            </a:r>
            <a:r>
              <a:rPr lang="nl-NL" sz="1400" dirty="0"/>
              <a:t>instellen &gt; Systeembeheer &gt; Hulpmiddelen &gt; Meldingen &gt; Batchmeldingen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128" y="2084832"/>
            <a:ext cx="502999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20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Query</a:t>
            </a:r>
            <a:r>
              <a:rPr lang="nl-NL" sz="7200" dirty="0"/>
              <a:t/>
            </a:r>
            <a:br>
              <a:rPr lang="nl-NL" sz="7200" dirty="0"/>
            </a:br>
            <a:r>
              <a:rPr lang="nl-NL" sz="1400" dirty="0"/>
              <a:t>Rapportagehulpmiddelen &gt; Query &gt; Querybeheer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731" y="2084832"/>
            <a:ext cx="623278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55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Meldingen instellen</a:t>
            </a:r>
            <a:r>
              <a:rPr lang="nl-NL" sz="9600" dirty="0"/>
              <a:t/>
            </a:r>
            <a:br>
              <a:rPr lang="nl-NL" sz="9600" dirty="0"/>
            </a:br>
            <a:r>
              <a:rPr lang="nl-NL" sz="1400" dirty="0"/>
              <a:t>SACR instellen &gt; Systeembeheer &gt; Hulpmiddelen &gt; Meldingen &gt; Meldingen instellen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259" y="2084832"/>
            <a:ext cx="6071727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08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nl-NL" dirty="0"/>
              <a:t>Meldingen instellen</a:t>
            </a:r>
            <a:r>
              <a:rPr lang="nl-NL" sz="9600" dirty="0"/>
              <a:t/>
            </a:r>
            <a:br>
              <a:rPr lang="nl-NL" sz="9600" dirty="0"/>
            </a:br>
            <a:r>
              <a:rPr lang="nl-NL" sz="1400" dirty="0"/>
              <a:t>SACR instellen &gt; Systeembeheer &gt; Hulpmiddelen &gt; Meldingen &gt; Meldingen instellen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858" y="2084832"/>
            <a:ext cx="746453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65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Email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750" y="2449512"/>
            <a:ext cx="72390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02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Jim Dijks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 smtClean="0"/>
              <a:t>Consultant</a:t>
            </a:r>
          </a:p>
          <a:p>
            <a:r>
              <a:rPr lang="en-US" dirty="0" smtClean="0"/>
              <a:t>SaNS </a:t>
            </a:r>
            <a:r>
              <a:rPr lang="en-US" dirty="0" err="1" smtClean="0"/>
              <a:t>Expertisecentrum</a:t>
            </a:r>
            <a:endParaRPr lang="en-US" dirty="0" smtClean="0"/>
          </a:p>
          <a:p>
            <a:r>
              <a:rPr lang="en-US" dirty="0"/>
              <a:t>j</a:t>
            </a:r>
            <a:r>
              <a:rPr lang="en-US" dirty="0" smtClean="0"/>
              <a:t>.dijks@sans-ec.nl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1990" y="4413956"/>
            <a:ext cx="3566160" cy="1215183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err="1" smtClean="0"/>
              <a:t>Beheer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ontwikkeling</a:t>
            </a:r>
            <a:r>
              <a:rPr lang="en-US" sz="1600" dirty="0" smtClean="0"/>
              <a:t> van Campus Solutions </a:t>
            </a:r>
            <a:r>
              <a:rPr lang="en-US" sz="1600" dirty="0" err="1" smtClean="0"/>
              <a:t>voor</a:t>
            </a:r>
            <a:r>
              <a:rPr lang="en-US" sz="1600" dirty="0" smtClean="0"/>
              <a:t> Tilburg University, </a:t>
            </a:r>
            <a:r>
              <a:rPr lang="en-US" sz="1600" dirty="0" err="1" smtClean="0"/>
              <a:t>Universiteit</a:t>
            </a:r>
            <a:r>
              <a:rPr lang="en-US" sz="1600" dirty="0" smtClean="0"/>
              <a:t> Leiden, </a:t>
            </a:r>
            <a:r>
              <a:rPr lang="en-US" sz="1600" dirty="0" err="1" smtClean="0"/>
              <a:t>Hogeschool</a:t>
            </a:r>
            <a:r>
              <a:rPr lang="en-US" sz="1600" dirty="0" smtClean="0"/>
              <a:t> van Amsterdam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Universiteit</a:t>
            </a:r>
            <a:r>
              <a:rPr lang="en-US" sz="1600" dirty="0" smtClean="0"/>
              <a:t> van Amsterdam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564" y="3257756"/>
            <a:ext cx="172158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Toepassingen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5151657"/>
            <a:ext cx="1721586" cy="1080000"/>
          </a:xfrm>
          <a:prstGeom prst="rect">
            <a:avLst/>
          </a:prstGeom>
        </p:spPr>
      </p:pic>
      <p:pic>
        <p:nvPicPr>
          <p:cNvPr id="5" name="Picture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4" b="4204"/>
          <a:stretch/>
        </p:blipFill>
        <p:spPr>
          <a:xfrm>
            <a:off x="0" y="0"/>
            <a:ext cx="914171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9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Toepassingen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 typeface="Wingdings" panose="05000000000000000000" pitchFamily="2" charset="2"/>
              <a:buChar char="§"/>
            </a:pPr>
            <a:r>
              <a:rPr lang="nl-NL" dirty="0" smtClean="0"/>
              <a:t>Real-time bericht bij invoeren van resultaten</a:t>
            </a:r>
            <a:endParaRPr lang="nl-NL" dirty="0"/>
          </a:p>
          <a:p>
            <a:pPr marL="533400" indent="-533400">
              <a:buFont typeface="Wingdings" panose="05000000000000000000" pitchFamily="2" charset="2"/>
              <a:buChar char="§"/>
            </a:pPr>
            <a:r>
              <a:rPr lang="nl-NL" dirty="0" smtClean="0"/>
              <a:t>Real-time bericht bij inschrijvingsaanvraag via selfservice</a:t>
            </a:r>
            <a:endParaRPr lang="nl-NL" dirty="0"/>
          </a:p>
          <a:p>
            <a:pPr marL="533400" indent="-533400">
              <a:buFont typeface="Wingdings" panose="05000000000000000000" pitchFamily="2" charset="2"/>
              <a:buChar char="§"/>
            </a:pPr>
            <a:r>
              <a:rPr lang="nl-NL" dirty="0"/>
              <a:t>Real-time </a:t>
            </a:r>
            <a:r>
              <a:rPr lang="nl-NL" dirty="0" smtClean="0"/>
              <a:t>bericht bij indienen van een verzoekschrift</a:t>
            </a:r>
            <a:endParaRPr lang="nl-NL" dirty="0"/>
          </a:p>
          <a:p>
            <a:pPr marL="533400" indent="-533400">
              <a:buFont typeface="Wingdings" panose="05000000000000000000" pitchFamily="2" charset="2"/>
              <a:buChar char="§"/>
            </a:pPr>
            <a:r>
              <a:rPr lang="nl-NL" dirty="0" smtClean="0"/>
              <a:t>Batch berichten voor BSA</a:t>
            </a: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1027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Bevindingen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 typeface="Wingdings" panose="05000000000000000000" pitchFamily="2" charset="2"/>
              <a:buChar char="§"/>
            </a:pPr>
            <a:r>
              <a:rPr lang="nl-NL" dirty="0"/>
              <a:t>Technische ondersteuning nodig voor real-time berichten</a:t>
            </a:r>
          </a:p>
          <a:p>
            <a:pPr marL="533400" indent="-533400">
              <a:buFont typeface="Wingdings" panose="05000000000000000000" pitchFamily="2" charset="2"/>
              <a:buChar char="§"/>
            </a:pPr>
            <a:r>
              <a:rPr lang="nl-NL" dirty="0"/>
              <a:t>Geen mogelijkheid om aan te geven dat het bericht is verstuurd</a:t>
            </a:r>
          </a:p>
          <a:p>
            <a:pPr marL="533400" indent="-533400">
              <a:buFont typeface="Wingdings" panose="05000000000000000000" pitchFamily="2" charset="2"/>
              <a:buChar char="§"/>
            </a:pPr>
            <a:r>
              <a:rPr lang="nl-NL" dirty="0"/>
              <a:t>Real-time berichten bij actie in Selfservice</a:t>
            </a:r>
          </a:p>
          <a:p>
            <a:pPr marL="533400" indent="-533400">
              <a:buFont typeface="Wingdings" panose="05000000000000000000" pitchFamily="2" charset="2"/>
              <a:buChar char="§"/>
            </a:pPr>
            <a:r>
              <a:rPr lang="nl-NL" dirty="0"/>
              <a:t>Batch-berichten bij administratieve handelingen</a:t>
            </a:r>
          </a:p>
          <a:p>
            <a:pPr marL="533400" indent="-533400">
              <a:buFont typeface="Wingdings" panose="05000000000000000000" pitchFamily="2" charset="2"/>
              <a:buChar char="§"/>
            </a:pPr>
            <a:r>
              <a:rPr lang="nl-NL" dirty="0"/>
              <a:t>NTF en COMGEN niet op 1 plaats zichtbaar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5061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Toepassingen</a:t>
            </a:r>
            <a:endParaRPr lang="en-US" dirty="0"/>
          </a:p>
        </p:txBody>
      </p:sp>
      <p:pic>
        <p:nvPicPr>
          <p:cNvPr id="4" name="Picture 8" descr="Universiteit Lei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5151657"/>
            <a:ext cx="214729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7" b="5617"/>
          <a:stretch>
            <a:fillRect/>
          </a:stretch>
        </p:blipFill>
        <p:spPr>
          <a:xfrm>
            <a:off x="0" y="0"/>
            <a:ext cx="914171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Toepassing NTF: SMS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 typeface="Wingdings" panose="05000000000000000000" pitchFamily="2" charset="2"/>
              <a:buChar char="§"/>
            </a:pPr>
            <a:r>
              <a:rPr lang="nl-NL" dirty="0" smtClean="0"/>
              <a:t>Batch </a:t>
            </a:r>
            <a:r>
              <a:rPr lang="nl-NL" dirty="0" err="1" smtClean="0"/>
              <a:t>gewijze</a:t>
            </a:r>
            <a:r>
              <a:rPr lang="nl-NL" dirty="0" smtClean="0"/>
              <a:t> bulk verzending van SMS ter ondersteuning van het toelatingsproces op basis van query’s:</a:t>
            </a:r>
          </a:p>
          <a:p>
            <a:pPr marL="890016" lvl="2" indent="-533400">
              <a:buFont typeface="Wingdings" panose="05000000000000000000" pitchFamily="2" charset="2"/>
              <a:buChar char="§"/>
            </a:pPr>
            <a:r>
              <a:rPr lang="nl-NL" sz="1800" dirty="0" smtClean="0"/>
              <a:t>Herinnering herinschrijving</a:t>
            </a:r>
          </a:p>
          <a:p>
            <a:pPr marL="890016" lvl="2" indent="-533400">
              <a:buFont typeface="Wingdings" panose="05000000000000000000" pitchFamily="2" charset="2"/>
              <a:buChar char="§"/>
            </a:pPr>
            <a:r>
              <a:rPr lang="nl-NL" sz="1800" dirty="0" smtClean="0"/>
              <a:t>Herinnering betaling (drie groepen)</a:t>
            </a:r>
          </a:p>
          <a:p>
            <a:pPr marL="533400" indent="-533400">
              <a:buFont typeface="Wingdings" panose="05000000000000000000" pitchFamily="2" charset="2"/>
              <a:buChar char="§"/>
            </a:pPr>
            <a:r>
              <a:rPr lang="nl-NL" dirty="0" smtClean="0"/>
              <a:t>Bovenop bestaande communicatieplan (e-mail, bel actie)</a:t>
            </a:r>
          </a:p>
          <a:p>
            <a:pPr marL="533400" indent="-533400">
              <a:buFont typeface="Wingdings" panose="05000000000000000000" pitchFamily="2" charset="2"/>
              <a:buChar char="§"/>
            </a:pPr>
            <a:r>
              <a:rPr lang="nl-NL" dirty="0" smtClean="0"/>
              <a:t>Geen dwingende boodschap, tekst op maat</a:t>
            </a:r>
          </a:p>
          <a:p>
            <a:pPr marL="533400" indent="-533400">
              <a:buFont typeface="Wingdings" panose="05000000000000000000" pitchFamily="2" charset="2"/>
              <a:buChar char="§"/>
            </a:pPr>
            <a:r>
              <a:rPr lang="nl-NL" dirty="0" smtClean="0"/>
              <a:t>Enkel selectie van studenten met een correct NLD mobiel nummer</a:t>
            </a:r>
          </a:p>
          <a:p>
            <a:pPr marL="533400" indent="-533400">
              <a:buFont typeface="Wingdings" panose="05000000000000000000" pitchFamily="2" charset="2"/>
              <a:buChar char="§"/>
            </a:pPr>
            <a:r>
              <a:rPr lang="nl-NL" dirty="0" smtClean="0"/>
              <a:t>In totaal 6000 SMS berichten verstuurd augustus / september 2015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77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Bevindingen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 smtClean="0"/>
              <a:t>Succes</a:t>
            </a:r>
            <a:r>
              <a:rPr lang="en-US" dirty="0" smtClean="0"/>
              <a:t> van de </a:t>
            </a:r>
            <a:r>
              <a:rPr lang="en-US" dirty="0" err="1" smtClean="0"/>
              <a:t>actie</a:t>
            </a:r>
            <a:r>
              <a:rPr lang="en-US" dirty="0" smtClean="0"/>
              <a:t> is </a:t>
            </a:r>
            <a:r>
              <a:rPr lang="en-US" dirty="0" err="1" smtClean="0"/>
              <a:t>lastig</a:t>
            </a:r>
            <a:r>
              <a:rPr lang="en-US" dirty="0" smtClean="0"/>
              <a:t> </a:t>
            </a:r>
            <a:r>
              <a:rPr lang="en-US" dirty="0" err="1" smtClean="0"/>
              <a:t>meetbaar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err="1" smtClean="0"/>
              <a:t>weinig</a:t>
            </a:r>
            <a:r>
              <a:rPr lang="en-US" dirty="0" smtClean="0"/>
              <a:t> </a:t>
            </a:r>
            <a:r>
              <a:rPr lang="en-US" dirty="0" err="1"/>
              <a:t>negatieve</a:t>
            </a:r>
            <a:r>
              <a:rPr lang="en-US" dirty="0"/>
              <a:t> </a:t>
            </a:r>
            <a:r>
              <a:rPr lang="en-US" dirty="0" err="1"/>
              <a:t>respons</a:t>
            </a:r>
            <a:r>
              <a:rPr lang="en-US" dirty="0"/>
              <a:t> van </a:t>
            </a:r>
            <a:r>
              <a:rPr lang="en-US" dirty="0" err="1"/>
              <a:t>studenten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Aflever</a:t>
            </a:r>
            <a:r>
              <a:rPr lang="en-US" dirty="0" smtClean="0"/>
              <a:t> </a:t>
            </a:r>
            <a:r>
              <a:rPr lang="en-US" dirty="0"/>
              <a:t>percentage 80%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goedkoper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hardcopy; 6000 SMS </a:t>
            </a:r>
            <a:r>
              <a:rPr lang="en-US" dirty="0" err="1" smtClean="0"/>
              <a:t>berichten</a:t>
            </a:r>
            <a:r>
              <a:rPr lang="en-US" dirty="0" smtClean="0"/>
              <a:t>, </a:t>
            </a:r>
            <a:r>
              <a:rPr lang="en-US" dirty="0" err="1" smtClean="0"/>
              <a:t>voor</a:t>
            </a:r>
            <a:r>
              <a:rPr lang="en-US" dirty="0" smtClean="0"/>
              <a:t> 420 euro.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Zorg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borging</a:t>
            </a:r>
            <a:r>
              <a:rPr lang="en-US" dirty="0" smtClean="0"/>
              <a:t> </a:t>
            </a:r>
            <a:r>
              <a:rPr lang="en-US" dirty="0" err="1" smtClean="0"/>
              <a:t>binnen</a:t>
            </a:r>
            <a:r>
              <a:rPr lang="en-US" dirty="0" smtClean="0"/>
              <a:t> </a:t>
            </a:r>
            <a:r>
              <a:rPr lang="en-US" dirty="0" err="1" smtClean="0"/>
              <a:t>totale</a:t>
            </a:r>
            <a:r>
              <a:rPr lang="en-US" dirty="0" smtClean="0"/>
              <a:t> </a:t>
            </a:r>
            <a:r>
              <a:rPr lang="en-US" dirty="0" err="1" smtClean="0"/>
              <a:t>communicatieplan</a:t>
            </a:r>
            <a:r>
              <a:rPr lang="en-US" dirty="0" smtClean="0"/>
              <a:t> (</a:t>
            </a:r>
            <a:r>
              <a:rPr lang="en-US" dirty="0" err="1" smtClean="0"/>
              <a:t>doelgroepen</a:t>
            </a:r>
            <a:r>
              <a:rPr lang="en-US" dirty="0" smtClean="0"/>
              <a:t>, planning etc.)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boodschap</a:t>
            </a:r>
            <a:r>
              <a:rPr lang="en-US" dirty="0" smtClean="0"/>
              <a:t>, </a:t>
            </a: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doelgroep</a:t>
            </a:r>
            <a:r>
              <a:rPr lang="en-US" dirty="0" smtClean="0"/>
              <a:t>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160 </a:t>
            </a:r>
            <a:r>
              <a:rPr lang="en-US" dirty="0" err="1" smtClean="0"/>
              <a:t>tekens</a:t>
            </a:r>
            <a:r>
              <a:rPr lang="en-US" dirty="0" smtClean="0"/>
              <a:t> is </a:t>
            </a:r>
            <a:r>
              <a:rPr lang="en-US" dirty="0" err="1" smtClean="0"/>
              <a:t>weinig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boodschap</a:t>
            </a:r>
            <a:r>
              <a:rPr lang="en-US" dirty="0" smtClean="0"/>
              <a:t> op </a:t>
            </a:r>
            <a:r>
              <a:rPr lang="en-US" dirty="0" err="1" smtClean="0"/>
              <a:t>maat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Selecteer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goede</a:t>
            </a:r>
            <a:r>
              <a:rPr lang="en-US" dirty="0" smtClean="0"/>
              <a:t> SMS provider (</a:t>
            </a:r>
            <a:r>
              <a:rPr lang="en-US" dirty="0" err="1" smtClean="0"/>
              <a:t>klantenservice</a:t>
            </a:r>
            <a:r>
              <a:rPr lang="en-US" dirty="0" smtClean="0"/>
              <a:t>, </a:t>
            </a:r>
            <a:r>
              <a:rPr lang="en-US" dirty="0" err="1" smtClean="0"/>
              <a:t>kosten</a:t>
            </a:r>
            <a:r>
              <a:rPr lang="en-US" dirty="0" smtClean="0"/>
              <a:t>, </a:t>
            </a:r>
            <a:r>
              <a:rPr lang="en-US" dirty="0" err="1" smtClean="0"/>
              <a:t>betaalopties</a:t>
            </a:r>
            <a:r>
              <a:rPr lang="en-US" dirty="0" smtClean="0"/>
              <a:t>, HTTP)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 Let op met </a:t>
            </a:r>
            <a:r>
              <a:rPr lang="nl-NL" dirty="0" err="1" smtClean="0"/>
              <a:t>diakrieten</a:t>
            </a: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 Liever één SMS per student dan n SMS per inschrijving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 Tweetalige berichten, betekent twee run-ID’s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 Er </a:t>
            </a:r>
            <a:r>
              <a:rPr lang="nl-NL" dirty="0"/>
              <a:t>zijn eigen applicatieklassen </a:t>
            </a:r>
            <a:r>
              <a:rPr lang="nl-NL" dirty="0" smtClean="0"/>
              <a:t>nodig, regel autorisatie in, let op expressies in query’s</a:t>
            </a: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552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Toepassing NTF:</a:t>
            </a:r>
            <a:br>
              <a:rPr lang="nl-NL" dirty="0" smtClean="0"/>
            </a:br>
            <a:r>
              <a:rPr lang="nl-NL" dirty="0" smtClean="0"/>
              <a:t>E-mail Video messaging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6" y="1787835"/>
            <a:ext cx="4048922" cy="1590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187" y="1757679"/>
            <a:ext cx="4423300" cy="49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Toepassing NTF: E-mail BSA</a:t>
            </a:r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4" y="1827660"/>
            <a:ext cx="6566424" cy="465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84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Toepassingen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5261650"/>
            <a:ext cx="2365038" cy="860014"/>
          </a:xfrm>
          <a:prstGeom prst="rect">
            <a:avLst/>
          </a:prstGeom>
        </p:spPr>
      </p:pic>
      <p:pic>
        <p:nvPicPr>
          <p:cNvPr id="1026" name="Picture 2" descr="http://www.scienceguide.nl/media/706558/inholland_den_haag_-_mrt_20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3"/>
          <a:stretch/>
        </p:blipFill>
        <p:spPr bwMode="auto">
          <a:xfrm>
            <a:off x="0" y="-10885"/>
            <a:ext cx="9144000" cy="461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0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230614"/>
          </a:xfrm>
        </p:spPr>
        <p:txBody>
          <a:bodyPr/>
          <a:lstStyle/>
          <a:p>
            <a:r>
              <a:rPr lang="en-US" dirty="0" err="1" smtClean="0"/>
              <a:t>toepassing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</a:t>
            </a:r>
            <a:r>
              <a:rPr lang="en-US" dirty="0" err="1" smtClean="0"/>
              <a:t>Historie</a:t>
            </a:r>
            <a:r>
              <a:rPr lang="en-US" dirty="0" smtClean="0"/>
              <a:t> (SMS) </a:t>
            </a:r>
            <a:r>
              <a:rPr lang="en-US" dirty="0" err="1" smtClean="0"/>
              <a:t>vastleggen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Campus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</a:t>
            </a:r>
            <a:r>
              <a:rPr lang="en-US" dirty="0" err="1" smtClean="0"/>
              <a:t>Algemene</a:t>
            </a:r>
            <a:r>
              <a:rPr lang="en-US" dirty="0" smtClean="0"/>
              <a:t> </a:t>
            </a:r>
            <a:r>
              <a:rPr lang="en-US" dirty="0" err="1"/>
              <a:t>teksten</a:t>
            </a:r>
            <a:r>
              <a:rPr lang="en-US" dirty="0"/>
              <a:t> met 1 </a:t>
            </a:r>
            <a:r>
              <a:rPr lang="en-US" dirty="0" err="1"/>
              <a:t>variabele</a:t>
            </a:r>
            <a:r>
              <a:rPr lang="en-US" dirty="0"/>
              <a:t>, </a:t>
            </a:r>
            <a:r>
              <a:rPr lang="en-US" dirty="0" err="1"/>
              <a:t>anders</a:t>
            </a:r>
            <a:r>
              <a:rPr lang="en-US" dirty="0"/>
              <a:t> </a:t>
            </a:r>
            <a:r>
              <a:rPr lang="en-US" dirty="0" err="1"/>
              <a:t>CommGen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Bulk </a:t>
            </a:r>
            <a:r>
              <a:rPr lang="en-US" dirty="0" err="1"/>
              <a:t>verzending</a:t>
            </a:r>
            <a:r>
              <a:rPr lang="en-US" dirty="0"/>
              <a:t> met </a:t>
            </a:r>
            <a:r>
              <a:rPr lang="en-US" dirty="0" err="1"/>
              <a:t>vastgestelde</a:t>
            </a:r>
            <a:r>
              <a:rPr lang="en-US" dirty="0"/>
              <a:t> </a:t>
            </a:r>
            <a:r>
              <a:rPr lang="en-US" dirty="0" err="1"/>
              <a:t>ontvangers</a:t>
            </a:r>
            <a:r>
              <a:rPr lang="en-US" dirty="0"/>
              <a:t> (ENG/NLD)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High level </a:t>
            </a:r>
            <a:r>
              <a:rPr lang="en-US" dirty="0" err="1"/>
              <a:t>autorisatie</a:t>
            </a:r>
            <a:r>
              <a:rPr lang="en-US" dirty="0"/>
              <a:t>, </a:t>
            </a:r>
            <a:r>
              <a:rPr lang="en-US" dirty="0" err="1"/>
              <a:t>enkel</a:t>
            </a:r>
            <a:r>
              <a:rPr lang="en-US" dirty="0"/>
              <a:t> FB </a:t>
            </a:r>
            <a:r>
              <a:rPr lang="en-US" dirty="0" err="1"/>
              <a:t>en</a:t>
            </a:r>
            <a:r>
              <a:rPr lang="en-US" dirty="0"/>
              <a:t> CSA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</a:t>
            </a:r>
            <a:r>
              <a:rPr lang="en-US" dirty="0" err="1"/>
              <a:t>Baat</a:t>
            </a:r>
            <a:r>
              <a:rPr lang="en-US" dirty="0"/>
              <a:t> het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schaadt</a:t>
            </a:r>
            <a:r>
              <a:rPr lang="en-US" dirty="0"/>
              <a:t> het </a:t>
            </a:r>
            <a:r>
              <a:rPr lang="en-US" dirty="0" err="1"/>
              <a:t>niet</a:t>
            </a:r>
            <a:r>
              <a:rPr lang="en-US" dirty="0"/>
              <a:t> (het is extra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Triggeren</a:t>
            </a:r>
            <a:r>
              <a:rPr lang="en-US" dirty="0" smtClean="0"/>
              <a:t>/alert student,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toelichting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SKC </a:t>
            </a:r>
            <a:r>
              <a:rPr lang="en-US" dirty="0" err="1"/>
              <a:t>aankondiging</a:t>
            </a:r>
            <a:r>
              <a:rPr lang="en-US" dirty="0"/>
              <a:t>, </a:t>
            </a:r>
            <a:r>
              <a:rPr lang="en-US" dirty="0" err="1"/>
              <a:t>inschrijfproces</a:t>
            </a:r>
            <a:r>
              <a:rPr lang="en-US" dirty="0"/>
              <a:t>, </a:t>
            </a:r>
            <a:r>
              <a:rPr lang="en-US" dirty="0" err="1"/>
              <a:t>accountsluiting</a:t>
            </a:r>
            <a:r>
              <a:rPr lang="en-US" dirty="0"/>
              <a:t>, </a:t>
            </a:r>
            <a:r>
              <a:rPr lang="en-US" dirty="0" err="1"/>
              <a:t>phisingmail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  Nu </a:t>
            </a:r>
            <a:r>
              <a:rPr lang="en-US" dirty="0" err="1"/>
              <a:t>verdere</a:t>
            </a:r>
            <a:r>
              <a:rPr lang="en-US" dirty="0"/>
              <a:t> </a:t>
            </a:r>
            <a:r>
              <a:rPr lang="en-US" dirty="0" err="1" smtClean="0"/>
              <a:t>toepassingen</a:t>
            </a:r>
            <a:r>
              <a:rPr lang="en-US" dirty="0" smtClean="0"/>
              <a:t> </a:t>
            </a:r>
            <a:r>
              <a:rPr lang="en-US" dirty="0" err="1" smtClean="0"/>
              <a:t>onderzoeken</a:t>
            </a:r>
            <a:endParaRPr lang="en-US" dirty="0"/>
          </a:p>
          <a:p>
            <a:pPr marL="533400" indent="-533400">
              <a:buFont typeface="Wingdings" panose="05000000000000000000" pitchFamily="2" charset="2"/>
              <a:buChar char="§"/>
            </a:pP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862518" y="1617740"/>
            <a:ext cx="67445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Business case: </a:t>
            </a:r>
            <a:r>
              <a:rPr lang="en-US" sz="1600" dirty="0" err="1" smtClean="0"/>
              <a:t>Standaardfunctionaliteit</a:t>
            </a:r>
            <a:r>
              <a:rPr lang="en-US" sz="1600" dirty="0" smtClean="0"/>
              <a:t> </a:t>
            </a:r>
            <a:r>
              <a:rPr lang="en-US" sz="1600" dirty="0" err="1"/>
              <a:t>ter</a:t>
            </a:r>
            <a:r>
              <a:rPr lang="en-US" sz="1600" dirty="0"/>
              <a:t> </a:t>
            </a:r>
            <a:r>
              <a:rPr lang="en-US" sz="1600" dirty="0" err="1"/>
              <a:t>vervanging</a:t>
            </a:r>
            <a:r>
              <a:rPr lang="en-US" sz="1600" dirty="0"/>
              <a:t> van het </a:t>
            </a:r>
            <a:r>
              <a:rPr lang="en-US" sz="1600" dirty="0" err="1" smtClean="0"/>
              <a:t>kostbare</a:t>
            </a:r>
            <a:r>
              <a:rPr lang="en-US" sz="1600" dirty="0" smtClean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trage</a:t>
            </a:r>
            <a:r>
              <a:rPr lang="en-US" sz="1600" dirty="0"/>
              <a:t> </a:t>
            </a:r>
            <a:r>
              <a:rPr lang="en-US" sz="1600" dirty="0" err="1"/>
              <a:t>proces</a:t>
            </a:r>
            <a:r>
              <a:rPr lang="en-US" sz="1600" dirty="0"/>
              <a:t> </a:t>
            </a:r>
            <a:r>
              <a:rPr lang="en-US" sz="1600" dirty="0" err="1"/>
              <a:t>dat</a:t>
            </a:r>
            <a:r>
              <a:rPr lang="en-US" sz="1600" dirty="0"/>
              <a:t> </a:t>
            </a:r>
            <a:r>
              <a:rPr lang="en-US" sz="1600" dirty="0" err="1"/>
              <a:t>onze</a:t>
            </a:r>
            <a:r>
              <a:rPr lang="en-US" sz="1600" dirty="0"/>
              <a:t> bulk SMS </a:t>
            </a:r>
            <a:r>
              <a:rPr lang="en-US" sz="1600" dirty="0" err="1"/>
              <a:t>verzorgde</a:t>
            </a:r>
            <a:r>
              <a:rPr lang="en-US" sz="1600" dirty="0"/>
              <a:t>. </a:t>
            </a:r>
            <a:r>
              <a:rPr lang="en-US" sz="1600" dirty="0" err="1"/>
              <a:t>Recht</a:t>
            </a:r>
            <a:r>
              <a:rPr lang="en-US" sz="1600" dirty="0"/>
              <a:t> toe </a:t>
            </a:r>
            <a:r>
              <a:rPr lang="en-US" sz="1600" dirty="0" err="1"/>
              <a:t>recht</a:t>
            </a:r>
            <a:r>
              <a:rPr lang="en-US" sz="1600" dirty="0"/>
              <a:t> </a:t>
            </a:r>
            <a:r>
              <a:rPr lang="en-US" sz="1600" dirty="0" err="1"/>
              <a:t>aan</a:t>
            </a:r>
            <a:r>
              <a:rPr lang="en-US" sz="1600" dirty="0"/>
              <a:t>, direct </a:t>
            </a:r>
            <a:r>
              <a:rPr lang="en-US" sz="1600" dirty="0" err="1"/>
              <a:t>inzetbaar</a:t>
            </a:r>
            <a:r>
              <a:rPr lang="en-US" sz="1600" dirty="0"/>
              <a:t>, </a:t>
            </a:r>
            <a:r>
              <a:rPr lang="en-US" sz="1600" dirty="0" err="1"/>
              <a:t>zonder</a:t>
            </a:r>
            <a:r>
              <a:rPr lang="en-US" sz="1600" dirty="0"/>
              <a:t> </a:t>
            </a:r>
            <a:r>
              <a:rPr lang="en-US" sz="1600" dirty="0" err="1"/>
              <a:t>externe</a:t>
            </a:r>
            <a:r>
              <a:rPr lang="en-US" sz="1600" dirty="0"/>
              <a:t> </a:t>
            </a:r>
            <a:r>
              <a:rPr lang="en-US" sz="1600" dirty="0" err="1" smtClean="0"/>
              <a:t>afhankelijkheden</a:t>
            </a:r>
            <a:r>
              <a:rPr lang="en-US" sz="1600" dirty="0" smtClean="0"/>
              <a:t>.</a:t>
            </a:r>
            <a:endParaRPr lang="en-US" sz="16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40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Lennaert Wilschut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nl-NL" dirty="0" smtClean="0"/>
              <a:t>Functioneel consultent</a:t>
            </a:r>
            <a:endParaRPr lang="nl-NL" dirty="0"/>
          </a:p>
          <a:p>
            <a:r>
              <a:rPr lang="en-US" dirty="0" err="1"/>
              <a:t>Universiteit</a:t>
            </a:r>
            <a:r>
              <a:rPr lang="en-US" dirty="0"/>
              <a:t> Leiden</a:t>
            </a:r>
          </a:p>
          <a:p>
            <a:r>
              <a:rPr lang="en-US" dirty="0" smtClean="0"/>
              <a:t>l.wilschut@sea.leidenuniv.nl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1990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err="1" smtClean="0"/>
              <a:t>Oudste</a:t>
            </a:r>
            <a:r>
              <a:rPr lang="en-US" sz="1600" dirty="0" smtClean="0"/>
              <a:t> </a:t>
            </a:r>
            <a:r>
              <a:rPr lang="en-US" sz="1600" dirty="0" err="1" smtClean="0"/>
              <a:t>universiteit</a:t>
            </a:r>
            <a:r>
              <a:rPr lang="en-US" sz="1600" dirty="0" smtClean="0"/>
              <a:t> van Nederland (1575)</a:t>
            </a:r>
          </a:p>
          <a:p>
            <a:pPr algn="r"/>
            <a:r>
              <a:rPr lang="en-US" sz="1600" dirty="0" smtClean="0"/>
              <a:t>24.000 </a:t>
            </a:r>
            <a:r>
              <a:rPr lang="en-US" sz="1600" dirty="0" err="1" smtClean="0"/>
              <a:t>studenten</a:t>
            </a:r>
            <a:endParaRPr lang="en-US" sz="1600" dirty="0" smtClean="0"/>
          </a:p>
          <a:p>
            <a:pPr algn="r"/>
            <a:r>
              <a:rPr lang="en-US" sz="1600" dirty="0" smtClean="0"/>
              <a:t>3600 </a:t>
            </a:r>
            <a:r>
              <a:rPr lang="en-US" sz="1600" dirty="0" err="1" smtClean="0"/>
              <a:t>medewerkers</a:t>
            </a:r>
            <a:endParaRPr lang="en-US" sz="1600" dirty="0" smtClean="0"/>
          </a:p>
          <a:p>
            <a:pPr algn="r"/>
            <a:endParaRPr lang="en-US" sz="1800" dirty="0"/>
          </a:p>
        </p:txBody>
      </p:sp>
      <p:pic>
        <p:nvPicPr>
          <p:cNvPr id="10" name="Picture 8" descr="Universiteit Lei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858" y="3254411"/>
            <a:ext cx="214729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1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Bevindingen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 2 </a:t>
            </a:r>
            <a:r>
              <a:rPr lang="en-US" dirty="0" err="1" smtClean="0"/>
              <a:t>Dagen</a:t>
            </a:r>
            <a:r>
              <a:rPr lang="en-US" dirty="0" smtClean="0"/>
              <a:t> </a:t>
            </a:r>
            <a:r>
              <a:rPr lang="en-US" dirty="0"/>
              <a:t>consultancy </a:t>
            </a:r>
            <a:r>
              <a:rPr lang="en-US" dirty="0" err="1"/>
              <a:t>ontwikkeling</a:t>
            </a:r>
            <a:r>
              <a:rPr lang="en-US" dirty="0"/>
              <a:t> </a:t>
            </a:r>
            <a:r>
              <a:rPr lang="en-US" dirty="0" err="1"/>
              <a:t>applicatieklasse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 smtClean="0"/>
              <a:t>basisinrichting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Direct effect, </a:t>
            </a:r>
            <a:r>
              <a:rPr lang="en-US" dirty="0" err="1"/>
              <a:t>grote</a:t>
            </a:r>
            <a:r>
              <a:rPr lang="en-US" dirty="0"/>
              <a:t> impact: CSA-mailbox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 smtClean="0"/>
              <a:t>Contactcentrum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Vaste</a:t>
            </a:r>
            <a:r>
              <a:rPr lang="en-US" dirty="0" smtClean="0"/>
              <a:t> </a:t>
            </a:r>
            <a:r>
              <a:rPr lang="en-US" dirty="0" err="1" smtClean="0"/>
              <a:t>nummers</a:t>
            </a:r>
            <a:r>
              <a:rPr lang="en-US" dirty="0" smtClean="0"/>
              <a:t> </a:t>
            </a:r>
            <a:r>
              <a:rPr lang="en-US" dirty="0" err="1" smtClean="0"/>
              <a:t>uitsluiten</a:t>
            </a:r>
            <a:r>
              <a:rPr lang="en-US" dirty="0" smtClean="0"/>
              <a:t> (</a:t>
            </a:r>
            <a:r>
              <a:rPr lang="en-US" dirty="0" err="1" smtClean="0"/>
              <a:t>gesproken</a:t>
            </a:r>
            <a:r>
              <a:rPr lang="en-US" dirty="0" smtClean="0"/>
              <a:t> </a:t>
            </a:r>
            <a:r>
              <a:rPr lang="en-US" dirty="0" err="1" smtClean="0"/>
              <a:t>bericht</a:t>
            </a:r>
            <a:r>
              <a:rPr lang="en-US" dirty="0" smtClean="0"/>
              <a:t>) –&gt; </a:t>
            </a:r>
            <a:r>
              <a:rPr lang="en-US" dirty="0" err="1" smtClean="0"/>
              <a:t>Communicatieplan</a:t>
            </a:r>
            <a:r>
              <a:rPr lang="en-US" dirty="0" smtClean="0"/>
              <a:t>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Studenten</a:t>
            </a:r>
            <a:r>
              <a:rPr lang="en-US" dirty="0" smtClean="0"/>
              <a:t> </a:t>
            </a:r>
            <a:r>
              <a:rPr lang="en-US" dirty="0" err="1" smtClean="0"/>
              <a:t>gebruiken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altijd</a:t>
            </a:r>
            <a:r>
              <a:rPr lang="en-US" dirty="0" smtClean="0"/>
              <a:t> </a:t>
            </a:r>
            <a:r>
              <a:rPr lang="en-US" dirty="0" err="1" smtClean="0"/>
              <a:t>eigen</a:t>
            </a:r>
            <a:r>
              <a:rPr lang="en-US" dirty="0" smtClean="0"/>
              <a:t> </a:t>
            </a:r>
            <a:r>
              <a:rPr lang="en-US" dirty="0" err="1" smtClean="0"/>
              <a:t>mobiel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 </a:t>
            </a:r>
            <a:r>
              <a:rPr lang="en-US" dirty="0" err="1" smtClean="0"/>
              <a:t>Kostenbesparing</a:t>
            </a:r>
            <a:r>
              <a:rPr lang="en-US" dirty="0" smtClean="0"/>
              <a:t> </a:t>
            </a:r>
            <a:r>
              <a:rPr lang="en-US" dirty="0"/>
              <a:t>van </a:t>
            </a:r>
            <a:r>
              <a:rPr lang="en-US" dirty="0" err="1"/>
              <a:t>ruim</a:t>
            </a:r>
            <a:r>
              <a:rPr lang="en-US" dirty="0"/>
              <a:t> €1,- p/b </a:t>
            </a:r>
            <a:r>
              <a:rPr lang="en-US" dirty="0" err="1"/>
              <a:t>naar</a:t>
            </a:r>
            <a:r>
              <a:rPr lang="en-US" dirty="0"/>
              <a:t> €0,10 </a:t>
            </a:r>
            <a:r>
              <a:rPr lang="en-US" dirty="0" smtClean="0"/>
              <a:t>p/b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 Dashboard </a:t>
            </a:r>
            <a:r>
              <a:rPr lang="en-US" dirty="0" err="1" smtClean="0"/>
              <a:t>externe</a:t>
            </a:r>
            <a:r>
              <a:rPr lang="en-US" dirty="0" smtClean="0"/>
              <a:t> provider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 HTTP-API vs REST-API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Topje</a:t>
            </a:r>
            <a:r>
              <a:rPr lang="en-US" dirty="0" smtClean="0"/>
              <a:t> van de </a:t>
            </a:r>
            <a:r>
              <a:rPr lang="en-US" dirty="0" err="1" smtClean="0"/>
              <a:t>ijsberg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319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zijn de (on)mogelijkheden van NTF?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(on)mogelijkheden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>
              <a:buFont typeface="Wingdings" panose="05000000000000000000" pitchFamily="2" charset="2"/>
              <a:buChar char="§"/>
            </a:pPr>
            <a:r>
              <a:rPr lang="nl-NL" dirty="0" smtClean="0"/>
              <a:t>HTTPS</a:t>
            </a:r>
          </a:p>
          <a:p>
            <a:pPr marL="358775" indent="-358775">
              <a:buFont typeface="Wingdings" panose="05000000000000000000" pitchFamily="2" charset="2"/>
              <a:buChar char="§"/>
            </a:pPr>
            <a:r>
              <a:rPr lang="nl-NL" dirty="0" smtClean="0"/>
              <a:t>Ad hoc berichten</a:t>
            </a:r>
          </a:p>
          <a:p>
            <a:pPr marL="358775" indent="-358775">
              <a:buFont typeface="Wingdings" panose="05000000000000000000" pitchFamily="2" charset="2"/>
              <a:buChar char="§"/>
            </a:pPr>
            <a:r>
              <a:rPr lang="nl-NL" dirty="0" smtClean="0"/>
              <a:t>…</a:t>
            </a:r>
          </a:p>
          <a:p>
            <a:pPr marL="358775" indent="-358775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304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Hoe kan NTF worden verbeterd?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verbeteringen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>
              <a:buFont typeface="Wingdings" panose="05000000000000000000" pitchFamily="2" charset="2"/>
              <a:buChar char="§"/>
            </a:pPr>
            <a:r>
              <a:rPr lang="nl-NL" dirty="0" smtClean="0"/>
              <a:t>Koppeling sleutelwaarden (</a:t>
            </a:r>
            <a:r>
              <a:rPr lang="nl-NL" dirty="0" err="1" smtClean="0"/>
              <a:t>work</a:t>
            </a:r>
            <a:r>
              <a:rPr lang="nl-NL" dirty="0" smtClean="0"/>
              <a:t> </a:t>
            </a:r>
            <a:r>
              <a:rPr lang="nl-NL" dirty="0" err="1" smtClean="0"/>
              <a:t>around</a:t>
            </a:r>
            <a:r>
              <a:rPr lang="nl-NL" dirty="0" smtClean="0"/>
              <a:t> </a:t>
            </a:r>
            <a:r>
              <a:rPr lang="nl-NL" dirty="0" err="1" smtClean="0"/>
              <a:t>beschibaar</a:t>
            </a:r>
            <a:r>
              <a:rPr lang="nl-NL" dirty="0" smtClean="0"/>
              <a:t>)</a:t>
            </a:r>
          </a:p>
          <a:p>
            <a:pPr marL="358775" indent="-358775">
              <a:buFont typeface="Wingdings" panose="05000000000000000000" pitchFamily="2" charset="2"/>
              <a:buChar char="§"/>
            </a:pPr>
            <a:r>
              <a:rPr lang="nl-NL" dirty="0" smtClean="0"/>
              <a:t>Verplicht gebruik query’s met expressies</a:t>
            </a:r>
          </a:p>
          <a:p>
            <a:pPr marL="358775" indent="-358775">
              <a:buFont typeface="Wingdings" panose="05000000000000000000" pitchFamily="2" charset="2"/>
              <a:buChar char="§"/>
            </a:pPr>
            <a:r>
              <a:rPr lang="nl-NL" dirty="0"/>
              <a:t>HTTPS m.b.t. SMS</a:t>
            </a:r>
          </a:p>
          <a:p>
            <a:pPr marL="358775" indent="-358775">
              <a:buFont typeface="Wingdings" panose="05000000000000000000" pitchFamily="2" charset="2"/>
              <a:buChar char="§"/>
            </a:pPr>
            <a:r>
              <a:rPr lang="nl-NL" dirty="0" err="1" smtClean="0"/>
              <a:t>Limitaties</a:t>
            </a:r>
            <a:r>
              <a:rPr lang="nl-NL" dirty="0" smtClean="0"/>
              <a:t> van DESCRLONG</a:t>
            </a:r>
          </a:p>
          <a:p>
            <a:pPr marL="358775" indent="-358775">
              <a:buFont typeface="Wingdings" panose="05000000000000000000" pitchFamily="2" charset="2"/>
              <a:buChar char="§"/>
            </a:pPr>
            <a:r>
              <a:rPr lang="nl-NL" dirty="0" smtClean="0"/>
              <a:t>Verzend- en retourstatus</a:t>
            </a:r>
          </a:p>
          <a:p>
            <a:pPr marL="358775" indent="-358775">
              <a:buFont typeface="Wingdings" panose="05000000000000000000" pitchFamily="2" charset="2"/>
              <a:buChar char="§"/>
            </a:pPr>
            <a:r>
              <a:rPr lang="nl-NL" dirty="0" err="1" smtClean="0"/>
              <a:t>Diakrieten</a:t>
            </a:r>
            <a:r>
              <a:rPr lang="nl-NL" dirty="0" smtClean="0"/>
              <a:t>?</a:t>
            </a:r>
          </a:p>
          <a:p>
            <a:pPr marL="358775" indent="-358775">
              <a:buFont typeface="Wingdings" panose="05000000000000000000" pitchFamily="2" charset="2"/>
              <a:buChar char="§"/>
            </a:pPr>
            <a:r>
              <a:rPr lang="nl-NL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3595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Samenvatting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152" y="2179636"/>
            <a:ext cx="3566160" cy="822960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Jim Dijks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152" y="2967788"/>
            <a:ext cx="3566160" cy="1446168"/>
          </a:xfrm>
        </p:spPr>
        <p:txBody>
          <a:bodyPr/>
          <a:lstStyle/>
          <a:p>
            <a:r>
              <a:rPr lang="en-US" sz="1600" dirty="0" smtClean="0"/>
              <a:t>Consultant</a:t>
            </a:r>
          </a:p>
          <a:p>
            <a:r>
              <a:rPr lang="en-US" sz="1600" dirty="0" smtClean="0"/>
              <a:t>SaNS </a:t>
            </a:r>
            <a:r>
              <a:rPr lang="en-US" sz="1600" dirty="0" err="1" smtClean="0"/>
              <a:t>Expertisecentrum</a:t>
            </a:r>
            <a:endParaRPr lang="en-US" sz="1600" dirty="0" smtClean="0"/>
          </a:p>
          <a:p>
            <a:r>
              <a:rPr lang="en-US" sz="1600" dirty="0"/>
              <a:t>j</a:t>
            </a:r>
            <a:r>
              <a:rPr lang="en-US" sz="1600" dirty="0" smtClean="0"/>
              <a:t>.dijks@sans-ec.nl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1990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764101" y="2179636"/>
            <a:ext cx="3566160" cy="822960"/>
          </a:xfrm>
        </p:spPr>
        <p:txBody>
          <a:bodyPr/>
          <a:lstStyle/>
          <a:p>
            <a:r>
              <a:rPr lang="nl-NL" sz="1600" dirty="0">
                <a:solidFill>
                  <a:schemeClr val="tx1"/>
                </a:solidFill>
              </a:rPr>
              <a:t>Lennaert Wilschut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2764101" y="2967788"/>
            <a:ext cx="3566160" cy="1446168"/>
          </a:xfrm>
        </p:spPr>
        <p:txBody>
          <a:bodyPr/>
          <a:lstStyle/>
          <a:p>
            <a:r>
              <a:rPr lang="nl-NL" sz="1600" dirty="0" err="1"/>
              <a:t>Functional</a:t>
            </a:r>
            <a:r>
              <a:rPr lang="nl-NL" sz="1600" dirty="0"/>
              <a:t> consultant</a:t>
            </a:r>
          </a:p>
          <a:p>
            <a:r>
              <a:rPr lang="en-US" sz="1600" dirty="0" err="1"/>
              <a:t>Universiteit</a:t>
            </a:r>
            <a:r>
              <a:rPr lang="en-US" sz="1600" dirty="0"/>
              <a:t> Leiden</a:t>
            </a:r>
          </a:p>
          <a:p>
            <a:r>
              <a:rPr lang="en-US" sz="1600" dirty="0"/>
              <a:t>l.wilschut@ics.leidenuniv.nl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482100" y="2214444"/>
            <a:ext cx="3566160" cy="822960"/>
          </a:xfrm>
        </p:spPr>
        <p:txBody>
          <a:bodyPr/>
          <a:lstStyle/>
          <a:p>
            <a:r>
              <a:rPr lang="nl-NL" sz="1600" dirty="0">
                <a:solidFill>
                  <a:schemeClr val="tx1"/>
                </a:solidFill>
              </a:rPr>
              <a:t>Olle van Maarschalkerwaart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482100" y="3002596"/>
            <a:ext cx="3290970" cy="1446168"/>
          </a:xfrm>
        </p:spPr>
        <p:txBody>
          <a:bodyPr>
            <a:normAutofit/>
          </a:bodyPr>
          <a:lstStyle/>
          <a:p>
            <a:r>
              <a:rPr lang="nl-NL" sz="1600" dirty="0" err="1"/>
              <a:t>Functional</a:t>
            </a:r>
            <a:r>
              <a:rPr lang="nl-NL" sz="1600" dirty="0"/>
              <a:t> Business </a:t>
            </a:r>
            <a:r>
              <a:rPr lang="nl-NL" sz="1600" dirty="0" err="1" smtClean="0"/>
              <a:t>Analyst</a:t>
            </a:r>
            <a:endParaRPr lang="nl-NL" sz="1600" dirty="0" smtClean="0"/>
          </a:p>
          <a:p>
            <a:r>
              <a:rPr lang="en-US" sz="1600" dirty="0" err="1" smtClean="0"/>
              <a:t>Hogeschool</a:t>
            </a:r>
            <a:r>
              <a:rPr lang="en-US" sz="1600" dirty="0" smtClean="0"/>
              <a:t> </a:t>
            </a:r>
            <a:r>
              <a:rPr lang="en-US" sz="1600" dirty="0" err="1" smtClean="0"/>
              <a:t>Inholland</a:t>
            </a:r>
            <a:endParaRPr lang="en-US" sz="1600" dirty="0" smtClean="0"/>
          </a:p>
          <a:p>
            <a:r>
              <a:rPr lang="en-US" sz="1600" dirty="0"/>
              <a:t>Olle.Maarschalkerwaa@inholland.nl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01301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" b="22674"/>
          <a:stretch/>
        </p:blipFill>
        <p:spPr/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Olle van Maarschalkerwaart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723894" cy="1446168"/>
          </a:xfrm>
        </p:spPr>
        <p:txBody>
          <a:bodyPr>
            <a:normAutofit/>
          </a:bodyPr>
          <a:lstStyle/>
          <a:p>
            <a:r>
              <a:rPr lang="nl-NL" dirty="0" err="1"/>
              <a:t>Functional</a:t>
            </a:r>
            <a:r>
              <a:rPr lang="nl-NL" dirty="0"/>
              <a:t> Business </a:t>
            </a:r>
            <a:r>
              <a:rPr lang="nl-NL" dirty="0" err="1" smtClean="0"/>
              <a:t>Analyst</a:t>
            </a:r>
            <a:endParaRPr lang="nl-NL" dirty="0" smtClean="0"/>
          </a:p>
          <a:p>
            <a:r>
              <a:rPr lang="en-US" dirty="0" err="1" smtClean="0"/>
              <a:t>Hogeschool</a:t>
            </a:r>
            <a:r>
              <a:rPr lang="en-US" dirty="0" smtClean="0"/>
              <a:t> </a:t>
            </a:r>
            <a:r>
              <a:rPr lang="en-US" dirty="0" err="1" smtClean="0"/>
              <a:t>Inholland</a:t>
            </a:r>
            <a:endParaRPr lang="en-US" dirty="0" smtClean="0"/>
          </a:p>
          <a:p>
            <a:r>
              <a:rPr lang="en-US" sz="1800" dirty="0" smtClean="0"/>
              <a:t>Olle.Maarschalkerwaart@inholland.nl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669277" y="4413956"/>
            <a:ext cx="3388873" cy="243778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err="1" smtClean="0"/>
              <a:t>Hogeschool</a:t>
            </a:r>
            <a:r>
              <a:rPr lang="en-US" sz="1600" dirty="0" smtClean="0"/>
              <a:t> </a:t>
            </a:r>
            <a:r>
              <a:rPr lang="en-US" sz="1600" dirty="0" err="1" smtClean="0"/>
              <a:t>Inholland</a:t>
            </a:r>
            <a:endParaRPr lang="en-US" sz="1600" dirty="0" smtClean="0"/>
          </a:p>
          <a:p>
            <a:pPr algn="r"/>
            <a:r>
              <a:rPr lang="en-US" sz="1600" dirty="0" err="1" smtClean="0"/>
              <a:t>Randstedelijk</a:t>
            </a:r>
            <a:r>
              <a:rPr lang="en-US" sz="1600" dirty="0" smtClean="0"/>
              <a:t> HBO</a:t>
            </a:r>
          </a:p>
          <a:p>
            <a:pPr algn="r"/>
            <a:r>
              <a:rPr lang="en-US" sz="1600" dirty="0" err="1" smtClean="0"/>
              <a:t>Administratie</a:t>
            </a:r>
            <a:r>
              <a:rPr lang="en-US" sz="1600" dirty="0" smtClean="0"/>
              <a:t> van 28.000 Bachelor </a:t>
            </a:r>
            <a:r>
              <a:rPr lang="en-US" sz="1600" dirty="0" err="1" smtClean="0"/>
              <a:t>en</a:t>
            </a:r>
            <a:r>
              <a:rPr lang="en-US" sz="1600" dirty="0" smtClean="0"/>
              <a:t> 400 Master </a:t>
            </a:r>
            <a:r>
              <a:rPr lang="en-US" sz="1600" dirty="0" err="1" smtClean="0"/>
              <a:t>studenten</a:t>
            </a:r>
            <a:r>
              <a:rPr lang="en-US" sz="1600" dirty="0" smtClean="0"/>
              <a:t> </a:t>
            </a:r>
            <a:r>
              <a:rPr lang="en-US" sz="1600" dirty="0" err="1" smtClean="0"/>
              <a:t>binnen</a:t>
            </a:r>
            <a:r>
              <a:rPr lang="en-US" sz="1600" dirty="0" smtClean="0"/>
              <a:t> Campus Solutions</a:t>
            </a:r>
          </a:p>
          <a:p>
            <a:pPr algn="r"/>
            <a:r>
              <a:rPr lang="en-US" sz="1600" dirty="0" smtClean="0"/>
              <a:t>                 Alkmaar, Amstelveen, Amsterdam, Delft, Den Haag, Diemen, Dordrecht, Haarlem, Rotterdam </a:t>
            </a:r>
          </a:p>
          <a:p>
            <a:pPr algn="r"/>
            <a:endParaRPr lang="en-US" sz="1600" dirty="0" smtClean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12" y="3459138"/>
            <a:ext cx="2365038" cy="86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6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Notification Framework (NTF)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Toepassingen</a:t>
            </a:r>
            <a:r>
              <a:rPr lang="en-US" dirty="0" smtClean="0"/>
              <a:t> </a:t>
            </a:r>
            <a:r>
              <a:rPr lang="en-US" dirty="0" err="1" smtClean="0"/>
              <a:t>Expertisecentrum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Toepassingen</a:t>
            </a:r>
            <a:r>
              <a:rPr lang="en-US" dirty="0" smtClean="0"/>
              <a:t> </a:t>
            </a:r>
            <a:r>
              <a:rPr lang="en-US" dirty="0" err="1" smtClean="0"/>
              <a:t>Universiteit</a:t>
            </a:r>
            <a:r>
              <a:rPr lang="en-US" dirty="0" smtClean="0"/>
              <a:t> Leiden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Toepassingen</a:t>
            </a:r>
            <a:r>
              <a:rPr lang="en-US" dirty="0" smtClean="0"/>
              <a:t> </a:t>
            </a:r>
            <a:r>
              <a:rPr lang="en-US" dirty="0" err="1" smtClean="0"/>
              <a:t>Hogeschool</a:t>
            </a:r>
            <a:r>
              <a:rPr lang="en-US" dirty="0" smtClean="0"/>
              <a:t> </a:t>
            </a:r>
            <a:r>
              <a:rPr lang="en-US" dirty="0" err="1" smtClean="0"/>
              <a:t>Inholland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Wat </a:t>
            </a:r>
            <a:r>
              <a:rPr lang="en-US" dirty="0" err="1" smtClean="0"/>
              <a:t>zijn</a:t>
            </a:r>
            <a:r>
              <a:rPr lang="en-US" dirty="0" smtClean="0"/>
              <a:t> de (on)</a:t>
            </a:r>
            <a:r>
              <a:rPr lang="en-US" dirty="0" err="1" smtClean="0"/>
              <a:t>mogelijkheden</a:t>
            </a:r>
            <a:r>
              <a:rPr lang="en-US" dirty="0" smtClean="0"/>
              <a:t> van het NTF?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Hoe </a:t>
            </a:r>
            <a:r>
              <a:rPr lang="en-US" dirty="0" err="1" smtClean="0"/>
              <a:t>kan</a:t>
            </a:r>
            <a:r>
              <a:rPr lang="en-US" dirty="0" smtClean="0"/>
              <a:t> het NTF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verbeterd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Notification framework</a:t>
            </a:r>
            <a:endParaRPr lang="en-US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>
              <a:buFont typeface="Wingdings" panose="05000000000000000000" pitchFamily="2" charset="2"/>
              <a:buChar char="§"/>
            </a:pPr>
            <a:r>
              <a:rPr lang="nl-NL" sz="2400" dirty="0" smtClean="0"/>
              <a:t>Berichten </a:t>
            </a:r>
            <a:r>
              <a:rPr lang="nl-NL" sz="2400" dirty="0"/>
              <a:t>versturen via:</a:t>
            </a:r>
          </a:p>
          <a:p>
            <a:pPr marL="892175" lvl="1" indent="-358775"/>
            <a:r>
              <a:rPr lang="nl-NL" sz="1800" dirty="0"/>
              <a:t>E-mail</a:t>
            </a:r>
          </a:p>
          <a:p>
            <a:pPr marL="892175" lvl="1" indent="-358775"/>
            <a:r>
              <a:rPr lang="nl-NL" sz="1800" dirty="0"/>
              <a:t>SMS</a:t>
            </a:r>
          </a:p>
          <a:p>
            <a:pPr marL="892175" lvl="1" indent="-358775"/>
            <a:r>
              <a:rPr lang="nl-NL" sz="1800" dirty="0"/>
              <a:t>Meldingen</a:t>
            </a:r>
          </a:p>
          <a:p>
            <a:pPr marL="892175" lvl="1" indent="-358775"/>
            <a:r>
              <a:rPr lang="nl-NL" sz="1800" dirty="0"/>
              <a:t>Push berichten</a:t>
            </a:r>
          </a:p>
          <a:p>
            <a:pPr marL="892175" lvl="1" indent="-358775"/>
            <a:r>
              <a:rPr lang="nl-NL" sz="1800" dirty="0"/>
              <a:t>Werklijsten</a:t>
            </a:r>
          </a:p>
          <a:p>
            <a:pPr marL="892175" lvl="1" indent="-358775"/>
            <a:r>
              <a:rPr lang="nl-NL" sz="1800" dirty="0"/>
              <a:t>Bekendmakingen</a:t>
            </a:r>
          </a:p>
          <a:p>
            <a:pPr marL="533400" indent="-533400">
              <a:buFont typeface="Wingdings" panose="05000000000000000000" pitchFamily="2" charset="2"/>
              <a:buChar char="§"/>
            </a:pPr>
            <a:r>
              <a:rPr lang="nl-NL" sz="2400" dirty="0"/>
              <a:t>Real-time of in batch</a:t>
            </a:r>
          </a:p>
          <a:p>
            <a:pPr marL="533400" indent="-533400">
              <a:buFont typeface="Wingdings" panose="05000000000000000000" pitchFamily="2" charset="2"/>
              <a:buChar char="§"/>
            </a:pPr>
            <a:r>
              <a:rPr lang="nl-NL" sz="2400" dirty="0"/>
              <a:t>Via de Integration Broker</a:t>
            </a:r>
          </a:p>
          <a:p>
            <a:pPr marL="533400" indent="-533400">
              <a:buFont typeface="Wingdings" panose="05000000000000000000" pitchFamily="2" charset="2"/>
              <a:buChar char="§"/>
            </a:pPr>
            <a:r>
              <a:rPr lang="nl-NL" sz="2400" dirty="0"/>
              <a:t>Naast of in combinatie met COMGEN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dirty="0"/>
              <a:t>Generieke sjablonen</a:t>
            </a:r>
            <a:r>
              <a:rPr lang="nl-NL" sz="4000" dirty="0"/>
              <a:t/>
            </a:r>
            <a:br>
              <a:rPr lang="nl-NL" sz="4000" dirty="0"/>
            </a:br>
            <a:r>
              <a:rPr lang="nl-NL" sz="1400" dirty="0"/>
              <a:t>PeopleTools &gt; Werkstroom &gt; Meldingen &gt; Generieke sjablonen</a:t>
            </a:r>
            <a:endParaRPr lang="nl-NL" sz="16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804" y="2084832"/>
            <a:ext cx="444463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46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000" dirty="0"/>
              <a:t>Meldingen instellen</a:t>
            </a:r>
            <a:br>
              <a:rPr lang="nl-NL" sz="4000" dirty="0"/>
            </a:br>
            <a:r>
              <a:rPr lang="nl-NL" sz="1400" dirty="0"/>
              <a:t>SACR instellen &gt; Systeembeheer &gt; Hulpmiddelen &gt; Meldingen &gt; Meldingen instellen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374" y="2084832"/>
            <a:ext cx="591149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41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9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3B2867"/>
      </a:accent1>
      <a:accent2>
        <a:srgbClr val="7F7B99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589</TotalTime>
  <Words>669</Words>
  <Application>Microsoft Office PowerPoint</Application>
  <PresentationFormat>On-screen Show (4:3)</PresentationFormat>
  <Paragraphs>143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Integral</vt:lpstr>
      <vt:lpstr>NTF (in) gebruik</vt:lpstr>
      <vt:lpstr>presenters</vt:lpstr>
      <vt:lpstr>presenters</vt:lpstr>
      <vt:lpstr>presenters</vt:lpstr>
      <vt:lpstr>Overview</vt:lpstr>
      <vt:lpstr>Notification framework</vt:lpstr>
      <vt:lpstr>NTF</vt:lpstr>
      <vt:lpstr>Generieke sjablonen PeopleTools &gt; Werkstroom &gt; Meldingen &gt; Generieke sjablonen</vt:lpstr>
      <vt:lpstr>Meldingen instellen SACR instellen &gt; Systeembeheer &gt; Hulpmiddelen &gt; Meldingen &gt; Meldingen instellen</vt:lpstr>
      <vt:lpstr>Consument meldingen instellen SACR instellen &gt; Systeembeheer &gt; Hulpmiddelen &gt; Meldingen &gt; Consument meldingen instellen</vt:lpstr>
      <vt:lpstr>SMS bij invoeren resultaat</vt:lpstr>
      <vt:lpstr>E-mail bij Inschrijvingsaanvraag</vt:lpstr>
      <vt:lpstr>SMS-berichten instellen SACR instellen &gt; Systeembeheer &gt; Hulpmiddelen &gt; Meldingen &gt; SMS-berichten instellen</vt:lpstr>
      <vt:lpstr>SMS</vt:lpstr>
      <vt:lpstr>Batchmeldingen SACR instellen &gt; Systeembeheer &gt; Hulpmiddelen &gt; Meldingen &gt; Batchmeldingen</vt:lpstr>
      <vt:lpstr>Query Rapportagehulpmiddelen &gt; Query &gt; Querybeheer</vt:lpstr>
      <vt:lpstr>Meldingen instellen SACR instellen &gt; Systeembeheer &gt; Hulpmiddelen &gt; Meldingen &gt; Meldingen instellen</vt:lpstr>
      <vt:lpstr>Meldingen instellen SACR instellen &gt; Systeembeheer &gt; Hulpmiddelen &gt; Meldingen &gt; Meldingen instellen</vt:lpstr>
      <vt:lpstr>Email</vt:lpstr>
      <vt:lpstr>Toepassingen</vt:lpstr>
      <vt:lpstr>Toepassingen</vt:lpstr>
      <vt:lpstr>Bevindingen</vt:lpstr>
      <vt:lpstr>Toepassingen</vt:lpstr>
      <vt:lpstr>Toepassing NTF: SMS</vt:lpstr>
      <vt:lpstr>Bevindingen</vt:lpstr>
      <vt:lpstr>Toepassing NTF: E-mail Video messaging</vt:lpstr>
      <vt:lpstr>Toepassing NTF: E-mail BSA</vt:lpstr>
      <vt:lpstr>Toepassingen</vt:lpstr>
      <vt:lpstr>toepassing</vt:lpstr>
      <vt:lpstr>Bevindingen</vt:lpstr>
      <vt:lpstr>Wat zijn de (on)mogelijkheden van NTF?</vt:lpstr>
      <vt:lpstr>(on)mogelijkheden</vt:lpstr>
      <vt:lpstr>Hoe kan NTF worden verbeterd?</vt:lpstr>
      <vt:lpstr>verbeteringen</vt:lpstr>
      <vt:lpstr>Samenvatting</vt:lpstr>
      <vt:lpstr>presenters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Lennaert Wilschut</cp:lastModifiedBy>
  <cp:revision>51</cp:revision>
  <dcterms:created xsi:type="dcterms:W3CDTF">2015-09-02T14:36:24Z</dcterms:created>
  <dcterms:modified xsi:type="dcterms:W3CDTF">2015-11-16T14:51:13Z</dcterms:modified>
</cp:coreProperties>
</file>