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5"/>
  </p:sldMasterIdLst>
  <p:notesMasterIdLst>
    <p:notesMasterId r:id="rId65"/>
  </p:notesMasterIdLst>
  <p:handoutMasterIdLst>
    <p:handoutMasterId r:id="rId66"/>
  </p:handoutMasterIdLst>
  <p:sldIdLst>
    <p:sldId id="256" r:id="rId6"/>
    <p:sldId id="715" r:id="rId7"/>
    <p:sldId id="714" r:id="rId8"/>
    <p:sldId id="787" r:id="rId9"/>
    <p:sldId id="735" r:id="rId10"/>
    <p:sldId id="768" r:id="rId11"/>
    <p:sldId id="741" r:id="rId12"/>
    <p:sldId id="742" r:id="rId13"/>
    <p:sldId id="743" r:id="rId14"/>
    <p:sldId id="744" r:id="rId15"/>
    <p:sldId id="746" r:id="rId16"/>
    <p:sldId id="747" r:id="rId17"/>
    <p:sldId id="790" r:id="rId18"/>
    <p:sldId id="737" r:id="rId19"/>
    <p:sldId id="789" r:id="rId20"/>
    <p:sldId id="788" r:id="rId21"/>
    <p:sldId id="748" r:id="rId22"/>
    <p:sldId id="749" r:id="rId23"/>
    <p:sldId id="750" r:id="rId24"/>
    <p:sldId id="751" r:id="rId25"/>
    <p:sldId id="738" r:id="rId26"/>
    <p:sldId id="783" r:id="rId27"/>
    <p:sldId id="784" r:id="rId28"/>
    <p:sldId id="785" r:id="rId29"/>
    <p:sldId id="740" r:id="rId30"/>
    <p:sldId id="769" r:id="rId31"/>
    <p:sldId id="770" r:id="rId32"/>
    <p:sldId id="774" r:id="rId33"/>
    <p:sldId id="775" r:id="rId34"/>
    <p:sldId id="766" r:id="rId35"/>
    <p:sldId id="739" r:id="rId36"/>
    <p:sldId id="754" r:id="rId37"/>
    <p:sldId id="786" r:id="rId38"/>
    <p:sldId id="736" r:id="rId39"/>
    <p:sldId id="752" r:id="rId40"/>
    <p:sldId id="771" r:id="rId41"/>
    <p:sldId id="772" r:id="rId42"/>
    <p:sldId id="773" r:id="rId43"/>
    <p:sldId id="756" r:id="rId44"/>
    <p:sldId id="759" r:id="rId45"/>
    <p:sldId id="760" r:id="rId46"/>
    <p:sldId id="755" r:id="rId47"/>
    <p:sldId id="757" r:id="rId48"/>
    <p:sldId id="758" r:id="rId49"/>
    <p:sldId id="761" r:id="rId50"/>
    <p:sldId id="762" r:id="rId51"/>
    <p:sldId id="763" r:id="rId52"/>
    <p:sldId id="764" r:id="rId53"/>
    <p:sldId id="765" r:id="rId54"/>
    <p:sldId id="779" r:id="rId55"/>
    <p:sldId id="776" r:id="rId56"/>
    <p:sldId id="777" r:id="rId57"/>
    <p:sldId id="778" r:id="rId58"/>
    <p:sldId id="780" r:id="rId59"/>
    <p:sldId id="781" r:id="rId60"/>
    <p:sldId id="767" r:id="rId61"/>
    <p:sldId id="782" r:id="rId62"/>
    <p:sldId id="426" r:id="rId63"/>
    <p:sldId id="432" r:id="rId64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Jonkman" initials="MJ" lastIdx="1" clrIdx="0">
    <p:extLst>
      <p:ext uri="{19B8F6BF-5375-455C-9EA6-DF929625EA0E}">
        <p15:presenceInfo xmlns:p15="http://schemas.microsoft.com/office/powerpoint/2012/main" userId="Michel Jonk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158" autoAdjust="0"/>
  </p:normalViewPr>
  <p:slideViewPr>
    <p:cSldViewPr snapToGrid="0">
      <p:cViewPr varScale="1">
        <p:scale>
          <a:sx n="95" d="100"/>
          <a:sy n="95" d="100"/>
        </p:scale>
        <p:origin x="252" y="84"/>
      </p:cViewPr>
      <p:guideLst/>
    </p:cSldViewPr>
  </p:slideViewPr>
  <p:outlineViewPr>
    <p:cViewPr>
      <p:scale>
        <a:sx n="33" d="100"/>
        <a:sy n="33" d="100"/>
      </p:scale>
      <p:origin x="0" y="-13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990F19-2670-4E3B-ACB5-A089D5390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1C3D4-44A0-49F8-AA74-B239B8D039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C991-F480-4686-BAAB-85FBDC5AD296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0BEBE-3B87-463C-8047-58DF413CC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411FC-B05B-46C6-8B3C-2E11AD8E9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74F40-AC57-4148-BC02-8FC30ABCAD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2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05344-2A92-42E7-B17F-BE65077286BC}" type="datetimeFigureOut">
              <a:rPr lang="nl-NL" smtClean="0"/>
              <a:t>23-10-2019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008B-565D-41F7-A768-09E768E431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99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92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HCM,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CS (</a:t>
            </a:r>
            <a:r>
              <a:rPr lang="nl-NL" dirty="0" err="1"/>
              <a:t>yet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62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do we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component in </a:t>
            </a:r>
            <a:r>
              <a:rPr lang="nl-NL" dirty="0" err="1"/>
              <a:t>the</a:t>
            </a:r>
            <a:r>
              <a:rPr lang="nl-NL" dirty="0"/>
              <a:t> portal </a:t>
            </a:r>
            <a:r>
              <a:rPr lang="nl-NL" dirty="0" err="1"/>
              <a:t>navigation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1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email </a:t>
            </a:r>
            <a:r>
              <a:rPr lang="nl-NL" dirty="0" err="1"/>
              <a:t>address</a:t>
            </a:r>
            <a:r>
              <a:rPr lang="nl-NL" dirty="0"/>
              <a:t> is </a:t>
            </a:r>
            <a:r>
              <a:rPr lang="nl-NL" dirty="0" err="1"/>
              <a:t>something</a:t>
            </a:r>
            <a:r>
              <a:rPr lang="nl-NL" dirty="0"/>
              <a:t> 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protect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09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configuraton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component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55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field, first select </a:t>
            </a:r>
            <a:r>
              <a:rPr lang="nl-NL" dirty="0" err="1"/>
              <a:t>applicable</a:t>
            </a:r>
            <a:r>
              <a:rPr lang="nl-NL" dirty="0"/>
              <a:t> </a:t>
            </a:r>
            <a:r>
              <a:rPr lang="nl-NL" dirty="0" err="1"/>
              <a:t>Primary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) field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field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619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 portal </a:t>
            </a:r>
            <a:r>
              <a:rPr lang="nl-NL" dirty="0" err="1"/>
              <a:t>navigation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2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</a:t>
            </a:r>
            <a:r>
              <a:rPr lang="nl-NL" dirty="0" err="1"/>
              <a:t>configuration</a:t>
            </a:r>
            <a:r>
              <a:rPr lang="nl-NL" dirty="0"/>
              <a:t> (</a:t>
            </a:r>
            <a:r>
              <a:rPr lang="nl-NL" dirty="0" err="1"/>
              <a:t>one</a:t>
            </a:r>
            <a:r>
              <a:rPr lang="nl-NL" dirty="0"/>
              <a:t> time </a:t>
            </a:r>
            <a:r>
              <a:rPr lang="nl-NL" dirty="0" err="1"/>
              <a:t>only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subsequent</a:t>
            </a:r>
            <a:r>
              <a:rPr lang="nl-NL" dirty="0"/>
              <a:t> changes)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8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It’s </a:t>
            </a:r>
            <a:r>
              <a:rPr lang="nl-NL" dirty="0" err="1"/>
              <a:t>gone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078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Exclude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GOD users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roles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1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* bug: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changing</a:t>
            </a:r>
            <a:r>
              <a:rPr lang="nl-NL" dirty="0"/>
              <a:t> </a:t>
            </a:r>
            <a:r>
              <a:rPr lang="nl-NL" dirty="0" err="1"/>
              <a:t>checkboxes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saving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changes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committed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database. SR </a:t>
            </a:r>
            <a:r>
              <a:rPr lang="nl-NL" dirty="0" err="1"/>
              <a:t>created</a:t>
            </a:r>
            <a:r>
              <a:rPr lang="nl-NL" dirty="0"/>
              <a:t>, </a:t>
            </a:r>
            <a:r>
              <a:rPr lang="nl-NL" dirty="0" err="1"/>
              <a:t>see</a:t>
            </a:r>
            <a:r>
              <a:rPr lang="nl-NL" dirty="0"/>
              <a:t> bug-ID https://support.oracle.com/epmos/faces/BugDisplay?id=30420476&amp;parent=SrDetailText&amp;sourceId=3-21292930251 . </a:t>
            </a:r>
            <a:r>
              <a:rPr lang="nl-NL" dirty="0" err="1"/>
              <a:t>Workaround</a:t>
            </a:r>
            <a:r>
              <a:rPr lang="nl-NL" dirty="0"/>
              <a:t>: </a:t>
            </a:r>
            <a:r>
              <a:rPr lang="nl-NL" dirty="0" err="1"/>
              <a:t>also</a:t>
            </a:r>
            <a:r>
              <a:rPr lang="nl-NL" dirty="0"/>
              <a:t> select a different </a:t>
            </a:r>
            <a:r>
              <a:rPr lang="nl-NL" dirty="0" err="1"/>
              <a:t>classification</a:t>
            </a:r>
            <a:r>
              <a:rPr lang="nl-NL" dirty="0"/>
              <a:t> on 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rows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select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original</a:t>
            </a:r>
            <a:r>
              <a:rPr lang="nl-NL" dirty="0"/>
              <a:t> back,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save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changes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saved</a:t>
            </a:r>
            <a:r>
              <a:rPr lang="nl-NL" dirty="0"/>
              <a:t>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checkboxes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87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For GOD user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roles</a:t>
            </a:r>
            <a:r>
              <a:rPr lang="nl-NL" dirty="0"/>
              <a:t>, </a:t>
            </a:r>
            <a:r>
              <a:rPr lang="nl-NL" dirty="0" err="1"/>
              <a:t>it’s</a:t>
            </a:r>
            <a:r>
              <a:rPr lang="nl-NL" dirty="0"/>
              <a:t> back.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96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307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8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30646 </a:t>
            </a:r>
            <a:r>
              <a:rPr lang="nl-NL" dirty="0" err="1"/>
              <a:t>delivered</a:t>
            </a:r>
            <a:r>
              <a:rPr lang="nl-NL" dirty="0"/>
              <a:t> (takes </a:t>
            </a:r>
            <a:r>
              <a:rPr lang="nl-NL" dirty="0" err="1"/>
              <a:t>some</a:t>
            </a:r>
            <a:r>
              <a:rPr lang="nl-NL" dirty="0"/>
              <a:t> time)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42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SQR’s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SQC’s</a:t>
            </a:r>
            <a:r>
              <a:rPr lang="nl-NL" dirty="0"/>
              <a:t>,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run </a:t>
            </a:r>
            <a:r>
              <a:rPr lang="nl-NL" dirty="0" err="1"/>
              <a:t>the</a:t>
            </a:r>
            <a:r>
              <a:rPr lang="nl-NL" dirty="0"/>
              <a:t> file-pre-processor first (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Pbooks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50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Let’s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! </a:t>
            </a:r>
            <a:r>
              <a:rPr lang="nl-NL" dirty="0" err="1"/>
              <a:t>there</a:t>
            </a:r>
            <a:r>
              <a:rPr lang="nl-NL" dirty="0"/>
              <a:t> is a PLUS </a:t>
            </a:r>
            <a:r>
              <a:rPr lang="nl-NL" dirty="0" err="1"/>
              <a:t>sign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78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Adding</a:t>
            </a:r>
            <a:r>
              <a:rPr lang="nl-NL" dirty="0"/>
              <a:t> SCC_PERS_SA_VW.CAMPUS_ID </a:t>
            </a:r>
            <a:r>
              <a:rPr lang="nl-NL" dirty="0" err="1"/>
              <a:t>and</a:t>
            </a:r>
            <a:r>
              <a:rPr lang="nl-NL" dirty="0"/>
              <a:t> PERSON_SA.CAMPUS_ID as new personal </a:t>
            </a:r>
            <a:r>
              <a:rPr lang="nl-NL" dirty="0" err="1"/>
              <a:t>identifiable</a:t>
            </a:r>
            <a:r>
              <a:rPr lang="nl-NL" dirty="0"/>
              <a:t> record fields,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sensitive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04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run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!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start. </a:t>
            </a:r>
            <a:r>
              <a:rPr lang="nl-NL" dirty="0" err="1"/>
              <a:t>initially</a:t>
            </a:r>
            <a:r>
              <a:rPr lang="nl-NL" dirty="0"/>
              <a:t> </a:t>
            </a:r>
            <a:r>
              <a:rPr lang="nl-NL" dirty="0" err="1"/>
              <a:t>everything</a:t>
            </a:r>
            <a:r>
              <a:rPr lang="nl-NL" dirty="0"/>
              <a:t> is empty </a:t>
            </a:r>
            <a:r>
              <a:rPr lang="nl-NL" dirty="0" err="1"/>
              <a:t>except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Component/Page </a:t>
            </a:r>
            <a:r>
              <a:rPr lang="nl-NL" dirty="0" err="1"/>
              <a:t>references</a:t>
            </a:r>
            <a:r>
              <a:rPr lang="nl-NL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4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… </a:t>
            </a:r>
            <a:r>
              <a:rPr lang="nl-NL" dirty="0" err="1"/>
              <a:t>only</a:t>
            </a:r>
            <a:r>
              <a:rPr lang="nl-NL" dirty="0"/>
              <a:t> 1 page.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81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a </a:t>
            </a:r>
            <a:r>
              <a:rPr lang="nl-NL" dirty="0" err="1"/>
              <a:t>nice</a:t>
            </a:r>
            <a:r>
              <a:rPr lang="nl-NL" dirty="0"/>
              <a:t> catch! </a:t>
            </a:r>
            <a:r>
              <a:rPr lang="nl-NL" dirty="0" err="1"/>
              <a:t>Several</a:t>
            </a:r>
            <a:r>
              <a:rPr lang="nl-NL" dirty="0"/>
              <a:t> service operations </a:t>
            </a:r>
            <a:r>
              <a:rPr lang="nl-NL" dirty="0" err="1"/>
              <a:t>will</a:t>
            </a:r>
            <a:r>
              <a:rPr lang="nl-NL" dirty="0"/>
              <a:t> spread </a:t>
            </a:r>
            <a:r>
              <a:rPr lang="nl-NL" dirty="0" err="1"/>
              <a:t>the</a:t>
            </a:r>
            <a:r>
              <a:rPr lang="nl-NL" dirty="0"/>
              <a:t> CAMPUS_ID like </a:t>
            </a:r>
            <a:r>
              <a:rPr lang="nl-NL" dirty="0" err="1"/>
              <a:t>wildfire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008B-565D-41F7-A768-09E768E4313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4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41F7E0-6992-4DC5-BDDE-4CAE7EA4D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19" t="4866" b="4866"/>
          <a:stretch/>
        </p:blipFill>
        <p:spPr>
          <a:xfrm>
            <a:off x="0" y="381002"/>
            <a:ext cx="5713942" cy="6095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668" y="2130426"/>
            <a:ext cx="7001932" cy="1470025"/>
          </a:xfrm>
        </p:spPr>
        <p:txBody>
          <a:bodyPr/>
          <a:lstStyle>
            <a:lvl1pPr algn="ctr">
              <a:defRPr>
                <a:latin typeface="Asap" panose="020F050403020206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5667" y="3886200"/>
            <a:ext cx="7001931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sap" panose="020F050403020206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8E54C1-099B-410C-9BD5-1E3673C91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065864-725B-4051-8359-0EF54C009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pPr>
              <a:defRPr/>
            </a:pPr>
            <a:fld id="{17F684F1-C2E2-4B7B-A781-8ADBCC96C262}" type="slidenum">
              <a:rPr lang="en-US" altLang="nl-NL" smtClean="0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8BF72-AECC-4441-B040-6F5BE2CB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1938" y="501959"/>
            <a:ext cx="2763324" cy="9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3D9E04-A837-4311-8F60-271D96DE3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438A39-F529-4464-9EC1-A90FF7CE7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5EA8B5-B356-41BA-AE94-6F78A0EEA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E3378B-E120-4C98-A7F8-22025119A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7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1" y="857959"/>
            <a:ext cx="11529295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001" y="1512200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9466" y="5620956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68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953" y="739776"/>
            <a:ext cx="9603701" cy="1470025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900" y="2286000"/>
            <a:ext cx="96037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953" y="3429452"/>
            <a:ext cx="9603701" cy="251414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presenter’s name, title, division/business unit/organization and date</a:t>
            </a:r>
          </a:p>
        </p:txBody>
      </p:sp>
    </p:spTree>
    <p:extLst>
      <p:ext uri="{BB962C8B-B14F-4D97-AF65-F5344CB8AC3E}">
        <p14:creationId xmlns:p14="http://schemas.microsoft.com/office/powerpoint/2010/main" val="12204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 b="1" i="1" u="none">
                <a:solidFill>
                  <a:schemeClr val="tx1"/>
                </a:solidFill>
                <a:latin typeface="Asap" panose="020F050403020206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sap" panose="020F0504030202060203" pitchFamily="34" charset="0"/>
                <a:cs typeface="Arial" panose="020B0604020202020204" pitchFamily="34" charset="0"/>
              </a:defRPr>
            </a:lvl1pPr>
            <a:lvl2pPr>
              <a:defRPr sz="2400">
                <a:latin typeface="Asap" panose="020F0504030202060203" pitchFamily="34" charset="0"/>
                <a:cs typeface="Arial" panose="020B0604020202020204" pitchFamily="34" charset="0"/>
              </a:defRPr>
            </a:lvl2pPr>
            <a:lvl3pPr>
              <a:defRPr sz="2400">
                <a:latin typeface="Asap" panose="020F0504030202060203" pitchFamily="34" charset="0"/>
                <a:cs typeface="Arial" panose="020B0604020202020204" pitchFamily="34" charset="0"/>
              </a:defRPr>
            </a:lvl3pPr>
            <a:lvl4pPr>
              <a:defRPr sz="2400">
                <a:latin typeface="Asap" panose="020F0504030202060203" pitchFamily="34" charset="0"/>
                <a:cs typeface="Arial" panose="020B0604020202020204" pitchFamily="34" charset="0"/>
              </a:defRPr>
            </a:lvl4pPr>
            <a:lvl5pPr>
              <a:defRPr sz="2400">
                <a:latin typeface="Asap" panose="020F05040302020602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4FD0A8-41B6-42A1-B311-6117B8D66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101E7-E57D-4D35-92D3-0F7B745E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fld id="{1362D2F1-9464-464F-AF5C-CCD0D7B55E5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2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sap" panose="020F0504030202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sap" panose="020F050403020206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7DE7E2-3BA5-42B6-8879-5187173CC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EA2CB7-BC29-4CAA-B65A-913ED385A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sap" panose="020F0504030202060203" pitchFamily="34" charset="0"/>
              </a:defRPr>
            </a:lvl1pPr>
          </a:lstStyle>
          <a:p>
            <a:pPr>
              <a:defRPr/>
            </a:pPr>
            <a:fld id="{18A68A7D-F506-44AB-ACB7-509F81FD21E3}" type="slidenum">
              <a:rPr lang="en-US" altLang="nl-NL" smtClean="0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193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2A69-5F70-461C-815D-7C4ABB9E7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1DF5-A216-4BC6-86D6-3F9CBCEE4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7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60F1E-8CC8-4363-B7C8-90B25C7ED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5A534F-874C-4EB1-AFF4-B95EA6E15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7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06F76D-81FD-446C-8B5D-09FC4F004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141865-C3DE-43E1-B302-1419A1C1A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2FB0-0395-4688-99D1-0B66314CE44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4180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267388F-9439-4A8D-B5B1-DF3CFC6ED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26A806-3CC2-4506-ACEB-A4FF49509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2463-564C-4098-BE8E-B01BCF898B3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9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48D6-8FB2-4D07-A4E3-9AC3676DAF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4B50-FAA6-4E1A-96E0-884B0699A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0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A50-7A9E-453A-812D-F24D7ED77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BC0A-752E-4863-8FBE-1A6AAF39D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2D2F1-9464-464F-AF5C-CCD0D7B55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944F4B-1261-46EE-BC2C-183020742F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24D5E-0187-42FE-A294-00C772A40D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500"/>
            <a:ext cx="12191999" cy="380500"/>
          </a:xfrm>
          <a:prstGeom prst="rect">
            <a:avLst/>
          </a:prstGeom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AFCD5CE-0CA2-445C-BD6C-4062340CF9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0" y="1428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/>
              <a:t>Click to edit Master title style</a:t>
            </a:r>
            <a:endParaRPr lang="nl-NL" altLang="nl-NL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FBC042-0017-4DA6-9DAC-9C181C320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43063"/>
            <a:ext cx="109728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3452-ABD7-42A5-A775-94ED41700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184900"/>
            <a:ext cx="3860800" cy="292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sap" panose="020F0504030202060203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A01CF-749A-428F-86DC-8603CBB2A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184900"/>
            <a:ext cx="28448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sap" panose="020F0504030202060203" pitchFamily="34" charset="0"/>
              </a:defRPr>
            </a:lvl1pPr>
          </a:lstStyle>
          <a:p>
            <a:pPr>
              <a:defRPr/>
            </a:pPr>
            <a:fld id="{98EB22F7-6610-4F28-83FF-EAAA1742AD59}" type="slidenum">
              <a:rPr lang="en-US" altLang="nl-NL" smtClean="0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DB8BE89-C64D-4747-B553-E9841F971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84901"/>
            <a:ext cx="29718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sap" panose="020F0504030202060203" pitchFamily="34" charset="0"/>
              </a:defRPr>
            </a:lvl1pPr>
          </a:lstStyle>
          <a:p>
            <a:fld id="{DD51D060-E5EC-43DF-8081-63B6079D16BF}" type="datetimeFigureOut">
              <a:rPr lang="nl-NL" smtClean="0"/>
              <a:pPr/>
              <a:t>23-10-2019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B57EB-4C8A-4D61-B26C-99F6CF65D44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737570" y="6527397"/>
            <a:ext cx="379899" cy="306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9E01-97B7-408D-8239-887BBE2B65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780" y="439738"/>
            <a:ext cx="2153282" cy="7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anose="020B0603020202020204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anose="020B0603020202020204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anose="020B0603020202020204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anose="020B0603020202020204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sap" panose="020F0504030202060203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er.eu/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2327-6DBA-411D-99E4-B73AFC7A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437" y="2130426"/>
            <a:ext cx="8357191" cy="1470025"/>
          </a:xfrm>
        </p:spPr>
        <p:txBody>
          <a:bodyPr/>
          <a:lstStyle/>
          <a:p>
            <a:r>
              <a:rPr lang="en-US" sz="3600" noProof="0" dirty="0"/>
              <a:t>Data Privacy Framework in PeopleSoft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FBD60-C376-4EAE-9AE0-4180F5D17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noProof="0" dirty="0"/>
              <a:t>A complete solution for GDPR requirements?</a:t>
            </a:r>
          </a:p>
          <a:p>
            <a:endParaRPr lang="en-US" sz="2800" dirty="0"/>
          </a:p>
          <a:p>
            <a:r>
              <a:rPr lang="en-US" sz="2800" noProof="0" dirty="0"/>
              <a:t>Roel Griffioen, managing consultant</a:t>
            </a:r>
          </a:p>
        </p:txBody>
      </p:sp>
    </p:spTree>
    <p:extLst>
      <p:ext uri="{BB962C8B-B14F-4D97-AF65-F5344CB8AC3E}">
        <p14:creationId xmlns:p14="http://schemas.microsoft.com/office/powerpoint/2010/main" val="27904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3177481" y="1867786"/>
            <a:ext cx="6471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PHONE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8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3092421" y="1644502"/>
            <a:ext cx="6471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BIRTHDATE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PII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2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EB26291-A858-4835-850C-44E547615487}"/>
              </a:ext>
            </a:extLst>
          </p:cNvPr>
          <p:cNvSpPr/>
          <p:nvPr/>
        </p:nvSpPr>
        <p:spPr>
          <a:xfrm>
            <a:off x="2990668" y="622844"/>
            <a:ext cx="6471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CAMPUS_ID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PII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Sensitive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73FBDA21-B84B-4E83-85DC-B4CF5BB7A461}"/>
              </a:ext>
            </a:extLst>
          </p:cNvPr>
          <p:cNvSpPr/>
          <p:nvPr/>
        </p:nvSpPr>
        <p:spPr>
          <a:xfrm>
            <a:off x="139171" y="2126512"/>
            <a:ext cx="2742252" cy="1839432"/>
          </a:xfrm>
          <a:prstGeom prst="wedgeEllipseCallout">
            <a:avLst>
              <a:gd name="adj1" fmla="val 60800"/>
              <a:gd name="adj2" fmla="val -36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According </a:t>
            </a:r>
            <a:r>
              <a:rPr lang="nl-NL" dirty="0" err="1"/>
              <a:t>to</a:t>
            </a:r>
            <a:r>
              <a:rPr lang="nl-NL" dirty="0"/>
              <a:t> Oracle</a:t>
            </a:r>
          </a:p>
          <a:p>
            <a:pPr algn="ctr"/>
            <a:r>
              <a:rPr lang="nl-NL" dirty="0"/>
              <a:t>- </a:t>
            </a:r>
          </a:p>
          <a:p>
            <a:pPr algn="ctr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changed</a:t>
            </a:r>
            <a:endParaRPr lang="en-US" dirty="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D3EDCC9-0A84-4C68-A70D-3180009C29F5}"/>
              </a:ext>
            </a:extLst>
          </p:cNvPr>
          <p:cNvGrpSpPr/>
          <p:nvPr/>
        </p:nvGrpSpPr>
        <p:grpSpPr>
          <a:xfrm>
            <a:off x="213600" y="758707"/>
            <a:ext cx="11250515" cy="5600700"/>
            <a:chOff x="213600" y="758707"/>
            <a:chExt cx="11250515" cy="560070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985AD92-3C25-43CF-8A2D-5FFF6222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4765" y="758707"/>
              <a:ext cx="2419350" cy="560070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CD77026-E99C-43E6-9E97-DF2B05171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00" y="4827588"/>
              <a:ext cx="8639175" cy="1066800"/>
            </a:xfrm>
            <a:prstGeom prst="rect">
              <a:avLst/>
            </a:prstGeom>
          </p:spPr>
        </p:pic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3E735051-273A-4754-8CAB-74DCDA6DE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6628" y="2477386"/>
              <a:ext cx="2818139" cy="2350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1EA7F3-8FF4-4D5E-BDAB-7D00D5CA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0665"/>
            <a:ext cx="12192000" cy="386824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6BBA23A-69BD-4C34-898D-91726F8D8E32}"/>
              </a:ext>
            </a:extLst>
          </p:cNvPr>
          <p:cNvSpPr/>
          <p:nvPr/>
        </p:nvSpPr>
        <p:spPr>
          <a:xfrm>
            <a:off x="3572539" y="389088"/>
            <a:ext cx="838908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Delivered inventory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Record Fields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Filtering possible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Change PII/Sensitive*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5DC510-2160-47D0-87AB-2014ED2F5A4F}"/>
              </a:ext>
            </a:extLst>
          </p:cNvPr>
          <p:cNvSpPr/>
          <p:nvPr/>
        </p:nvSpPr>
        <p:spPr>
          <a:xfrm>
            <a:off x="10281684" y="3429000"/>
            <a:ext cx="914400" cy="2897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FD04A0C-E539-4FB2-92A4-C6C07372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849"/>
            <a:ext cx="12192000" cy="459979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49616A3-BD90-46D9-95F0-6E92532B6A43}"/>
              </a:ext>
            </a:extLst>
          </p:cNvPr>
          <p:cNvSpPr/>
          <p:nvPr/>
        </p:nvSpPr>
        <p:spPr>
          <a:xfrm>
            <a:off x="2746118" y="250704"/>
            <a:ext cx="88433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View references:</a:t>
            </a:r>
          </a:p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Where are those fields?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E5E6F5B-2675-41C9-AA4C-1D32D2A0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78" y="435935"/>
            <a:ext cx="7684421" cy="599908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A86B88D-16C5-41B4-BB33-93C11C90B2E7}"/>
              </a:ext>
            </a:extLst>
          </p:cNvPr>
          <p:cNvSpPr/>
          <p:nvPr/>
        </p:nvSpPr>
        <p:spPr>
          <a:xfrm>
            <a:off x="194304" y="1271429"/>
            <a:ext cx="4016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Extra filters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F341FB-F911-417E-8E63-19571812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7" y="3429000"/>
            <a:ext cx="1371600" cy="1076325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AFBBEB7-EF3F-42B8-A9A4-B978ABC32051}"/>
              </a:ext>
            </a:extLst>
          </p:cNvPr>
          <p:cNvCxnSpPr/>
          <p:nvPr/>
        </p:nvCxnSpPr>
        <p:spPr>
          <a:xfrm flipH="1">
            <a:off x="1754372" y="2477386"/>
            <a:ext cx="2977116" cy="1073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F92CE4-EF26-412C-9F30-EEDFC876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68" y="5712231"/>
            <a:ext cx="2200275" cy="6667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6505F76-A0AB-43A1-BB22-8503B49F058B}"/>
              </a:ext>
            </a:extLst>
          </p:cNvPr>
          <p:cNvSpPr/>
          <p:nvPr/>
        </p:nvSpPr>
        <p:spPr>
          <a:xfrm>
            <a:off x="7162485" y="2813129"/>
            <a:ext cx="499084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Override 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attributes PII/Ss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Only for Comp/Page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Other types read-only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Default from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recfield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41754A-AA4E-4FF1-B043-01C9B3428357}"/>
              </a:ext>
            </a:extLst>
          </p:cNvPr>
          <p:cNvSpPr/>
          <p:nvPr/>
        </p:nvSpPr>
        <p:spPr>
          <a:xfrm>
            <a:off x="1041991" y="974651"/>
            <a:ext cx="10994065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reference types with exposure: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Component/page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Query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(normal/connected/composite)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Reports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(BIP/SQR)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Search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(definitions/categories)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Analytics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(pivot grids)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Integration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(IB related objects)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F85501-BD12-4C16-BCDF-8311D07F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57212"/>
            <a:ext cx="5486400" cy="574357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F117943-FF4D-4F2C-9160-6366188F6433}"/>
              </a:ext>
            </a:extLst>
          </p:cNvPr>
          <p:cNvSpPr/>
          <p:nvPr/>
        </p:nvSpPr>
        <p:spPr>
          <a:xfrm>
            <a:off x="95691" y="1282063"/>
            <a:ext cx="667724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include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own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we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Even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custom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fields.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2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B80F34-7C74-4187-8F25-5B200688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954"/>
            <a:ext cx="12192000" cy="22006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335DC2-7BE1-4F34-ABF6-4B13D7A95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4459"/>
            <a:ext cx="12192000" cy="222745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3EB3DF6-C0F6-4632-8E7E-138C6DED254F}"/>
              </a:ext>
            </a:extLst>
          </p:cNvPr>
          <p:cNvSpPr/>
          <p:nvPr/>
        </p:nvSpPr>
        <p:spPr>
          <a:xfrm>
            <a:off x="2990668" y="622844"/>
            <a:ext cx="6471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Adding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Campus_id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F3DFA53-E02F-4819-A825-93EE6DCF393C}"/>
              </a:ext>
            </a:extLst>
          </p:cNvPr>
          <p:cNvSpPr/>
          <p:nvPr/>
        </p:nvSpPr>
        <p:spPr>
          <a:xfrm>
            <a:off x="2313728" y="3922481"/>
            <a:ext cx="76596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Adding another record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688A776-E4F9-4DDA-B9F9-E3990306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36" y="3051192"/>
            <a:ext cx="7667625" cy="2524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C60852-A7ED-4062-8688-41C10BEFE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00" y="1413049"/>
            <a:ext cx="2781300" cy="1704975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43FC255-C157-4BF4-BB0E-2C15186CB6EC}"/>
              </a:ext>
            </a:extLst>
          </p:cNvPr>
          <p:cNvCxnSpPr>
            <a:cxnSpLocks/>
          </p:cNvCxnSpPr>
          <p:nvPr/>
        </p:nvCxnSpPr>
        <p:spPr>
          <a:xfrm>
            <a:off x="1825450" y="2371411"/>
            <a:ext cx="1812053" cy="746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90F40EB8-BC5D-4A45-9B7D-E8D323CA1BE5}"/>
              </a:ext>
            </a:extLst>
          </p:cNvPr>
          <p:cNvSpPr/>
          <p:nvPr/>
        </p:nvSpPr>
        <p:spPr>
          <a:xfrm>
            <a:off x="3637504" y="590947"/>
            <a:ext cx="8495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Running the process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Directly from DPF page</a:t>
            </a:r>
          </a:p>
        </p:txBody>
      </p:sp>
    </p:spTree>
    <p:extLst>
      <p:ext uri="{BB962C8B-B14F-4D97-AF65-F5344CB8AC3E}">
        <p14:creationId xmlns:p14="http://schemas.microsoft.com/office/powerpoint/2010/main" val="9967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7E81-1A86-4807-A613-136A82CCB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436914"/>
            <a:ext cx="9794240" cy="4903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Data Privacy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Page and Field Configurator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Data masking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Roadmap and Conclusions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Questions and Answers</a:t>
            </a:r>
            <a:endParaRPr lang="nl-NL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F5BC81C-3C7B-4746-B6C0-63D8C7722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152" y="397290"/>
            <a:ext cx="3179608" cy="211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7E350-918A-41A9-9DEF-E01B37931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8" y="1062589"/>
            <a:ext cx="2311909" cy="13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8A0D3BC-5D04-4521-9CAD-A766C232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0580"/>
            <a:ext cx="12192000" cy="296854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260A25B-E6AC-4584-8F49-D840988CD6EC}"/>
              </a:ext>
            </a:extLst>
          </p:cNvPr>
          <p:cNvSpPr/>
          <p:nvPr/>
        </p:nvSpPr>
        <p:spPr>
          <a:xfrm>
            <a:off x="2990668" y="622844"/>
            <a:ext cx="6471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Viewing the newly created references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630F852-D6F5-4D88-81FC-DFD6563565B0}"/>
              </a:ext>
            </a:extLst>
          </p:cNvPr>
          <p:cNvSpPr/>
          <p:nvPr/>
        </p:nvSpPr>
        <p:spPr>
          <a:xfrm>
            <a:off x="2990668" y="5088518"/>
            <a:ext cx="6471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Only one page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1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26EBA9-C662-4117-BE32-290095C6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784"/>
            <a:ext cx="12192000" cy="445985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0EBA7C7-11CD-4453-BA44-A29FBE2D9EC6}"/>
              </a:ext>
            </a:extLst>
          </p:cNvPr>
          <p:cNvSpPr/>
          <p:nvPr/>
        </p:nvSpPr>
        <p:spPr>
          <a:xfrm>
            <a:off x="572756" y="888658"/>
            <a:ext cx="11484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but a number of webservices …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9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831014-1162-480E-A4F3-CBB4CA59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525"/>
            <a:ext cx="12192000" cy="396754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436C67D-EBA7-418E-A773-989E6CC7BBA6}"/>
              </a:ext>
            </a:extLst>
          </p:cNvPr>
          <p:cNvSpPr/>
          <p:nvPr/>
        </p:nvSpPr>
        <p:spPr>
          <a:xfrm>
            <a:off x="1105787" y="1101310"/>
            <a:ext cx="10813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and a query!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0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DB4C6E-E9C4-4473-9E86-88800E38A47B}"/>
              </a:ext>
            </a:extLst>
          </p:cNvPr>
          <p:cNvSpPr/>
          <p:nvPr/>
        </p:nvSpPr>
        <p:spPr>
          <a:xfrm>
            <a:off x="244549" y="1332763"/>
            <a:ext cx="60924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Isn’t ‘find definition references’ in App designer the same?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04801B-BACE-4213-B73A-C2DEBDBE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888658"/>
            <a:ext cx="57340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81D197-675C-4B38-B1FE-0A28B59F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83" y="778616"/>
            <a:ext cx="6540968" cy="116803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51E1FF-E69B-49D7-A62F-61719A95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68823"/>
            <a:ext cx="5800725" cy="8191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4E5E482-63B3-4751-827B-16C76E073C49}"/>
              </a:ext>
            </a:extLst>
          </p:cNvPr>
          <p:cNvSpPr/>
          <p:nvPr/>
        </p:nvSpPr>
        <p:spPr>
          <a:xfrm>
            <a:off x="276446" y="2243913"/>
            <a:ext cx="1186593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No!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Because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 only finds comp/pages and query’s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 can do only one record field at a time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 DPF, a complete set of PII/sensitive record fields can be searched in one run!   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72CD6A0-DD37-4DCF-AEC7-95B8AE6BCBDB}"/>
              </a:ext>
            </a:extLst>
          </p:cNvPr>
          <p:cNvCxnSpPr/>
          <p:nvPr/>
        </p:nvCxnSpPr>
        <p:spPr>
          <a:xfrm flipV="1">
            <a:off x="6209414" y="2987973"/>
            <a:ext cx="584791" cy="68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395752B-BEF1-488F-ABEB-F059B9D8EBE1}"/>
              </a:ext>
            </a:extLst>
          </p:cNvPr>
          <p:cNvCxnSpPr/>
          <p:nvPr/>
        </p:nvCxnSpPr>
        <p:spPr>
          <a:xfrm flipH="1" flipV="1">
            <a:off x="8123274" y="2987973"/>
            <a:ext cx="1233377" cy="754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D2702E-93C0-48F5-871B-3DF2608B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940"/>
            <a:ext cx="12192000" cy="512979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99C5A45-B6D6-4279-B319-BD88ED8A9FE5}"/>
              </a:ext>
            </a:extLst>
          </p:cNvPr>
          <p:cNvSpPr/>
          <p:nvPr/>
        </p:nvSpPr>
        <p:spPr>
          <a:xfrm>
            <a:off x="2990667" y="322610"/>
            <a:ext cx="8885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Categories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8FD2F6-293F-4C1D-B88A-813F170F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03" y="4593375"/>
            <a:ext cx="5153025" cy="1647825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8EE32D0-8BB2-4029-A782-D0D122E1F517}"/>
              </a:ext>
            </a:extLst>
          </p:cNvPr>
          <p:cNvCxnSpPr/>
          <p:nvPr/>
        </p:nvCxnSpPr>
        <p:spPr>
          <a:xfrm>
            <a:off x="2349795" y="2339163"/>
            <a:ext cx="4604008" cy="284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63FD202-2BD0-4678-8355-43008EB5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98" y="3016457"/>
            <a:ext cx="9086850" cy="28384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499D8E9-7A1D-491B-8461-B382D9413F26}"/>
              </a:ext>
            </a:extLst>
          </p:cNvPr>
          <p:cNvSpPr/>
          <p:nvPr/>
        </p:nvSpPr>
        <p:spPr>
          <a:xfrm>
            <a:off x="1488558" y="907401"/>
            <a:ext cx="10409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existing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classifications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new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categories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5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1BA78A6-33AC-474B-8E32-FC5C914E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732" t="-8527" r="8732" b="35194"/>
          <a:stretch/>
        </p:blipFill>
        <p:spPr>
          <a:xfrm>
            <a:off x="4726317" y="1435399"/>
            <a:ext cx="7183776" cy="50292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7CD7083-ADD3-4ACA-A8A4-01A2DDB4972A}"/>
              </a:ext>
            </a:extLst>
          </p:cNvPr>
          <p:cNvSpPr/>
          <p:nvPr/>
        </p:nvSpPr>
        <p:spPr>
          <a:xfrm>
            <a:off x="2404588" y="333243"/>
            <a:ext cx="95055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also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new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classifications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CBBE707-98CE-4513-9E28-2FBD9E804EDA}"/>
              </a:ext>
            </a:extLst>
          </p:cNvPr>
          <p:cNvSpPr/>
          <p:nvPr/>
        </p:nvSpPr>
        <p:spPr>
          <a:xfrm>
            <a:off x="2404588" y="333243"/>
            <a:ext cx="95055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new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classifications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new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categories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5F3910-70F6-4ACF-B5FB-6AC97F10E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45" y="2704324"/>
            <a:ext cx="90868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A6DE3B7-ABF6-4476-B3E4-1D0F9F93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710"/>
            <a:ext cx="12192000" cy="109964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9EF569E-6F2F-48B7-BE1E-D456D7E51521}"/>
              </a:ext>
            </a:extLst>
          </p:cNvPr>
          <p:cNvSpPr/>
          <p:nvPr/>
        </p:nvSpPr>
        <p:spPr>
          <a:xfrm>
            <a:off x="2330160" y="758545"/>
            <a:ext cx="950550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Categorize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classify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own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vanilla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custom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fields</a:t>
            </a:r>
          </a:p>
          <a:p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PII/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sensitive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classification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setup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works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like default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0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DFB49F2-2B24-4080-881E-95FDE011F76B}"/>
              </a:ext>
            </a:extLst>
          </p:cNvPr>
          <p:cNvSpPr txBox="1">
            <a:spLocks/>
          </p:cNvSpPr>
          <p:nvPr/>
        </p:nvSpPr>
        <p:spPr bwMode="auto">
          <a:xfrm>
            <a:off x="4316730" y="4701058"/>
            <a:ext cx="2145029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 u="none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Epicenter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85B7C7-D2AE-4186-8B1A-D466240C074F}"/>
              </a:ext>
            </a:extLst>
          </p:cNvPr>
          <p:cNvSpPr txBox="1">
            <a:spLocks/>
          </p:cNvSpPr>
          <p:nvPr/>
        </p:nvSpPr>
        <p:spPr>
          <a:xfrm>
            <a:off x="7148829" y="4901236"/>
            <a:ext cx="3572761" cy="12628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sap" panose="020F0504030202060203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Dutch Oracle Consulting Firm, specialized in PeopleSoft and Oracle Cloud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Fit4Cloud</a:t>
            </a:r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819B78DB-05DC-404D-9E01-DADE3ACD7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 b="26798"/>
          <a:stretch>
            <a:fillRect/>
          </a:stretch>
        </p:blipFill>
        <p:spPr bwMode="auto">
          <a:xfrm>
            <a:off x="2733040" y="493724"/>
            <a:ext cx="7213600" cy="39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7315C51-64DF-42BA-A84F-787B9702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896" y="5240746"/>
            <a:ext cx="2029104" cy="4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0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7E9F5-3FFF-4939-AAEF-1994E84D32BA}"/>
              </a:ext>
            </a:extLst>
          </p:cNvPr>
          <p:cNvSpPr/>
          <p:nvPr/>
        </p:nvSpPr>
        <p:spPr>
          <a:xfrm>
            <a:off x="0" y="1133207"/>
            <a:ext cx="1219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Now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actually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do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endParaRPr lang="nl-NL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or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hide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that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data?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do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that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based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on user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role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/PL?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6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26322B-110D-4423-BA72-DE367AFD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338"/>
            <a:ext cx="12192000" cy="25312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046E570-288B-4476-96D3-9C0DF9332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61"/>
          <a:stretch/>
        </p:blipFill>
        <p:spPr>
          <a:xfrm>
            <a:off x="6013598" y="1165160"/>
            <a:ext cx="5896640" cy="220027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FC299AD-F2EB-4308-BD59-734B3A590C33}"/>
              </a:ext>
            </a:extLst>
          </p:cNvPr>
          <p:cNvSpPr/>
          <p:nvPr/>
        </p:nvSpPr>
        <p:spPr>
          <a:xfrm>
            <a:off x="116958" y="1133207"/>
            <a:ext cx="5896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we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can’t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6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2092960" y="2590800"/>
            <a:ext cx="6471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HCM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(not in CS yet)</a:t>
            </a:r>
          </a:p>
        </p:txBody>
      </p:sp>
    </p:spTree>
    <p:extLst>
      <p:ext uri="{BB962C8B-B14F-4D97-AF65-F5344CB8AC3E}">
        <p14:creationId xmlns:p14="http://schemas.microsoft.com/office/powerpoint/2010/main" val="28974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1EE455-0E40-4166-9BDE-A40797AC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671" y="417850"/>
            <a:ext cx="7026017" cy="60223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71D5009-0257-432B-AF2C-0D1716CC7424}"/>
              </a:ext>
            </a:extLst>
          </p:cNvPr>
          <p:cNvSpPr/>
          <p:nvPr/>
        </p:nvSpPr>
        <p:spPr>
          <a:xfrm>
            <a:off x="145312" y="1485014"/>
            <a:ext cx="67715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HCM</a:t>
            </a:r>
          </a:p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Installation</a:t>
            </a:r>
          </a:p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table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7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7F54DE-FC37-4B35-BC5C-A4CDB8AD8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40"/>
          <a:stretch/>
        </p:blipFill>
        <p:spPr>
          <a:xfrm>
            <a:off x="9524" y="411982"/>
            <a:ext cx="9039303" cy="60340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310EC3-1ABE-444D-A07B-4C139EFA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270" y="1154327"/>
            <a:ext cx="6515205" cy="5291692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3C83B9C-C45F-4589-B841-856847A07AC4}"/>
              </a:ext>
            </a:extLst>
          </p:cNvPr>
          <p:cNvCxnSpPr/>
          <p:nvPr/>
        </p:nvCxnSpPr>
        <p:spPr>
          <a:xfrm>
            <a:off x="5024176" y="3577213"/>
            <a:ext cx="6229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554FB85-72F1-4AA7-870B-E00563E6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2" y="1201554"/>
            <a:ext cx="8201025" cy="48958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81DEBE9-ECAD-43C6-80CD-F067C101FD9C}"/>
              </a:ext>
            </a:extLst>
          </p:cNvPr>
          <p:cNvSpPr/>
          <p:nvPr/>
        </p:nvSpPr>
        <p:spPr>
          <a:xfrm>
            <a:off x="145312" y="1485014"/>
            <a:ext cx="29487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Driver’s license in HCM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1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8397E9D-220C-4470-9439-62A1A3F2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53" y="489098"/>
            <a:ext cx="4761147" cy="597549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A0F5826-F78E-4335-913D-F53C4FEB9A90}"/>
              </a:ext>
            </a:extLst>
          </p:cNvPr>
          <p:cNvSpPr/>
          <p:nvPr/>
        </p:nvSpPr>
        <p:spPr>
          <a:xfrm>
            <a:off x="0" y="1133207"/>
            <a:ext cx="743085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But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now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CS …</a:t>
            </a:r>
          </a:p>
          <a:p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FERPA?</a:t>
            </a:r>
            <a:endParaRPr lang="nl-N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Very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old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Fields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values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hardcoded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4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0FB486C-C406-4EEB-A3AA-15244E2F363E}"/>
              </a:ext>
            </a:extLst>
          </p:cNvPr>
          <p:cNvSpPr/>
          <p:nvPr/>
        </p:nvSpPr>
        <p:spPr>
          <a:xfrm>
            <a:off x="2371060" y="282603"/>
            <a:ext cx="98209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component </a:t>
            </a:r>
            <a:r>
              <a:rPr lang="nl-N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hidden</a:t>
            </a:r>
            <a:r>
              <a:rPr lang="nl-N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Rest has </a:t>
            </a:r>
            <a:r>
              <a:rPr lang="nl-N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just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‘roller </a:t>
            </a:r>
            <a:r>
              <a:rPr lang="nl-N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shutter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’.</a:t>
            </a:r>
            <a:endParaRPr lang="nl-N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nl-N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56CBB4-AE85-44D7-A8C2-FA066615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42535"/>
            <a:ext cx="8601075" cy="47339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F9C37A-5F0B-4565-8CC6-A7CD0F28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223"/>
            <a:ext cx="6657975" cy="2781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200C26C-0F4B-4D20-BA4D-E91BCC252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95" y="5669542"/>
            <a:ext cx="5972175" cy="74295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8788A45-CC81-4D44-9B27-00A376FE4093}"/>
              </a:ext>
            </a:extLst>
          </p:cNvPr>
          <p:cNvSpPr/>
          <p:nvPr/>
        </p:nvSpPr>
        <p:spPr>
          <a:xfrm>
            <a:off x="850605" y="6145619"/>
            <a:ext cx="2049425" cy="202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A112C45-02E1-454B-9CF8-98AEB50354A6}"/>
              </a:ext>
            </a:extLst>
          </p:cNvPr>
          <p:cNvSpPr/>
          <p:nvPr/>
        </p:nvSpPr>
        <p:spPr>
          <a:xfrm>
            <a:off x="2980993" y="5669541"/>
            <a:ext cx="1176338" cy="196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4A419FB-1B67-4AFF-9377-B1B1379474A9}"/>
              </a:ext>
            </a:extLst>
          </p:cNvPr>
          <p:cNvSpPr/>
          <p:nvPr/>
        </p:nvSpPr>
        <p:spPr>
          <a:xfrm>
            <a:off x="1003005" y="3511227"/>
            <a:ext cx="1134139" cy="273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BD3D8E2-FE7A-4450-9FB6-070468E42A2A}"/>
              </a:ext>
            </a:extLst>
          </p:cNvPr>
          <p:cNvSpPr/>
          <p:nvPr/>
        </p:nvSpPr>
        <p:spPr>
          <a:xfrm>
            <a:off x="658776" y="4784651"/>
            <a:ext cx="1978098" cy="520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4D38638-6643-49DC-9EF0-7BFC42EAFBF5}"/>
              </a:ext>
            </a:extLst>
          </p:cNvPr>
          <p:cNvSpPr/>
          <p:nvPr/>
        </p:nvSpPr>
        <p:spPr>
          <a:xfrm>
            <a:off x="8178209" y="5445370"/>
            <a:ext cx="3992525" cy="764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C487DBE-3FEB-4D93-B886-9D9AD8D2E3D7}"/>
              </a:ext>
            </a:extLst>
          </p:cNvPr>
          <p:cNvCxnSpPr/>
          <p:nvPr/>
        </p:nvCxnSpPr>
        <p:spPr>
          <a:xfrm flipH="1">
            <a:off x="2980993" y="5866242"/>
            <a:ext cx="5197216" cy="407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BAED96-D869-4961-A030-9A2D80B00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38"/>
          <a:stretch/>
        </p:blipFill>
        <p:spPr>
          <a:xfrm>
            <a:off x="301402" y="4072271"/>
            <a:ext cx="11740523" cy="231789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62240A0-0911-4534-A2DC-DF1D1857E08C}"/>
              </a:ext>
            </a:extLst>
          </p:cNvPr>
          <p:cNvSpPr/>
          <p:nvPr/>
        </p:nvSpPr>
        <p:spPr>
          <a:xfrm>
            <a:off x="3104707" y="282603"/>
            <a:ext cx="9087292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DDA? 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Has </a:t>
            </a:r>
            <a:r>
              <a:rPr lang="nl-N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But …</a:t>
            </a:r>
            <a:endParaRPr lang="nl-N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Only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 fields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supported</a:t>
            </a:r>
            <a:endParaRPr lang="nl-NL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But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fields as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customization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difference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between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Too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old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…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flexible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enough</a:t>
            </a:r>
            <a:endParaRPr lang="nl-N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nl-N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935666" y="1389321"/>
            <a:ext cx="101115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(alternative)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Page &amp; Field configurator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1A495-617D-4127-9DFC-EEACF8D7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BC077-44A6-4087-8E83-23950D16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643063"/>
            <a:ext cx="4650083" cy="4483100"/>
          </a:xfrm>
        </p:spPr>
        <p:txBody>
          <a:bodyPr/>
          <a:lstStyle/>
          <a:p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Anything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I say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about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‘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upcoming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’ stuff is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protected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by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 ‘safe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harbour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’</a:t>
            </a:r>
          </a:p>
          <a:p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=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Everything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is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based</a:t>
            </a:r>
            <a:r>
              <a:rPr lang="nl-N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 on </a:t>
            </a:r>
            <a:r>
              <a:rPr lang="nl-NL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</a:rPr>
              <a:t>rumours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  <p:pic>
        <p:nvPicPr>
          <p:cNvPr id="2050" name="Picture 2" descr="Image result for safe harbour cartoon">
            <a:extLst>
              <a:ext uri="{FF2B5EF4-FFF2-40B4-BE49-F238E27FC236}">
                <a16:creationId xmlns:a16="http://schemas.microsoft.com/office/drawing/2014/main" id="{4B10DCE6-CA2C-4A36-9466-EEB258C1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32" y="377244"/>
            <a:ext cx="7297368" cy="61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E69C9EB-F90A-4232-B441-55EAB1EC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0" y="1296599"/>
            <a:ext cx="9395385" cy="506909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7EC90EA-06DC-48B4-BAA2-9D1536957EE3}"/>
              </a:ext>
            </a:extLst>
          </p:cNvPr>
          <p:cNvSpPr/>
          <p:nvPr/>
        </p:nvSpPr>
        <p:spPr>
          <a:xfrm>
            <a:off x="2466753" y="373268"/>
            <a:ext cx="9558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Find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portal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navigation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(s)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F8A6859-D7DB-4070-B6A1-3CC706565450}"/>
              </a:ext>
            </a:extLst>
          </p:cNvPr>
          <p:cNvSpPr/>
          <p:nvPr/>
        </p:nvSpPr>
        <p:spPr>
          <a:xfrm>
            <a:off x="919535" y="5668557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nl-NL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nice</a:t>
            </a:r>
            <a: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tool </a:t>
            </a:r>
            <a: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)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407E85-5588-48A9-8011-31955BD94490}"/>
              </a:ext>
            </a:extLst>
          </p:cNvPr>
          <p:cNvSpPr txBox="1"/>
          <p:nvPr/>
        </p:nvSpPr>
        <p:spPr>
          <a:xfrm rot="20630726">
            <a:off x="8582498" y="2163457"/>
            <a:ext cx="3009014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FF0000"/>
                </a:solidFill>
              </a:rPr>
              <a:t>sensitivity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might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differ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between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navigations</a:t>
            </a:r>
            <a:r>
              <a:rPr lang="nl-NL" sz="3200" b="1" dirty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646707-CED9-4FB5-BED9-1AE3D988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29" y="396822"/>
            <a:ext cx="7108272" cy="59620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AEAFBAA-789C-4438-B8A1-7C456ACA3F4E}"/>
              </a:ext>
            </a:extLst>
          </p:cNvPr>
          <p:cNvSpPr/>
          <p:nvPr/>
        </p:nvSpPr>
        <p:spPr>
          <a:xfrm>
            <a:off x="0" y="1133207"/>
            <a:ext cx="52598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say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is a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sensitive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or PII Email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address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9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8F81D40-5AC0-4663-BFE0-436ED443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63" y="2943778"/>
            <a:ext cx="10515600" cy="326707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D98665B-8208-4498-B90F-129BEB76957A}"/>
              </a:ext>
            </a:extLst>
          </p:cNvPr>
          <p:cNvSpPr/>
          <p:nvPr/>
        </p:nvSpPr>
        <p:spPr>
          <a:xfrm>
            <a:off x="1348562" y="1133207"/>
            <a:ext cx="10613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new P&amp;F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configuration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9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34E6FA-0099-47DF-907B-81CF25C1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9" y="2137429"/>
            <a:ext cx="9696450" cy="426720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B62D4E2C-9AAC-402A-88F7-A4F9FDA17114}"/>
              </a:ext>
            </a:extLst>
          </p:cNvPr>
          <p:cNvGrpSpPr/>
          <p:nvPr/>
        </p:nvGrpSpPr>
        <p:grpSpPr>
          <a:xfrm>
            <a:off x="967563" y="1125558"/>
            <a:ext cx="11089688" cy="5334000"/>
            <a:chOff x="967563" y="1125558"/>
            <a:chExt cx="11089688" cy="533400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F7FBAA7-6951-4582-BB4B-90653FC1C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3151" y="1125558"/>
              <a:ext cx="6134100" cy="5334000"/>
            </a:xfrm>
            <a:prstGeom prst="rect">
              <a:avLst/>
            </a:prstGeom>
          </p:spPr>
        </p:pic>
        <p:cxnSp>
          <p:nvCxnSpPr>
            <p:cNvPr id="6" name="Rechte verbindingslijn met pijl 5">
              <a:extLst>
                <a:ext uri="{FF2B5EF4-FFF2-40B4-BE49-F238E27FC236}">
                  <a16:creationId xmlns:a16="http://schemas.microsoft.com/office/drawing/2014/main" id="{2B67D88E-0A77-4A1B-A3C6-219FDA1E3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563" y="4379055"/>
              <a:ext cx="5005398" cy="8840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7C710F11-86B8-4347-8D6B-91F9AD37B05D}"/>
              </a:ext>
            </a:extLst>
          </p:cNvPr>
          <p:cNvSpPr/>
          <p:nvPr/>
        </p:nvSpPr>
        <p:spPr>
          <a:xfrm>
            <a:off x="0" y="1133207"/>
            <a:ext cx="119403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Select page field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1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A9FA271-5C0D-4BED-8B67-2517B9E0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27" y="2214567"/>
            <a:ext cx="9696450" cy="425767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F266649-34AE-4B1A-BF0E-5DEB9847EB4F}"/>
              </a:ext>
            </a:extLst>
          </p:cNvPr>
          <p:cNvSpPr/>
          <p:nvPr/>
        </p:nvSpPr>
        <p:spPr>
          <a:xfrm>
            <a:off x="2615611" y="492088"/>
            <a:ext cx="934601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Hide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available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0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526F56-C4F6-4E8E-BC44-A284DE2D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98" y="3429000"/>
            <a:ext cx="8858250" cy="27051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AD366F1-40D1-4ECF-AE93-FA5650C5CFE0}"/>
              </a:ext>
            </a:extLst>
          </p:cNvPr>
          <p:cNvSpPr/>
          <p:nvPr/>
        </p:nvSpPr>
        <p:spPr>
          <a:xfrm>
            <a:off x="0" y="1133207"/>
            <a:ext cx="120254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which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of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navigations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do we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apply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configuration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5EC71C0-2A14-400A-988A-BB6ADD06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2" y="2009663"/>
            <a:ext cx="11029950" cy="439102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77262C7-C6E3-404F-8192-09DB83F99BF4}"/>
              </a:ext>
            </a:extLst>
          </p:cNvPr>
          <p:cNvSpPr/>
          <p:nvPr/>
        </p:nvSpPr>
        <p:spPr>
          <a:xfrm>
            <a:off x="3104707" y="303868"/>
            <a:ext cx="89528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Apply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configuration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once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changes are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4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1F5523-71FE-4B1E-A797-FEDA83B3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97" y="400880"/>
            <a:ext cx="6932103" cy="602928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7EE934E-8AEF-4F2C-AFD2-2845FA567806}"/>
              </a:ext>
            </a:extLst>
          </p:cNvPr>
          <p:cNvSpPr/>
          <p:nvPr/>
        </p:nvSpPr>
        <p:spPr>
          <a:xfrm>
            <a:off x="0" y="1133207"/>
            <a:ext cx="52598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Email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address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has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gone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However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…</a:t>
            </a:r>
          </a:p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Someone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should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7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E6BC6DE-A967-4583-8645-CC611A280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8410"/>
            <a:ext cx="12136955" cy="421049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D834932-5C43-4B01-840F-E3EE4CDD4805}"/>
              </a:ext>
            </a:extLst>
          </p:cNvPr>
          <p:cNvSpPr/>
          <p:nvPr/>
        </p:nvSpPr>
        <p:spPr>
          <a:xfrm>
            <a:off x="0" y="1133207"/>
            <a:ext cx="12014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Exclude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‘God’ users /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roles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7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A1E1187-0F5C-4221-92A8-B1FDF6B2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86" y="408449"/>
            <a:ext cx="6923714" cy="603849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1C4C7B5-0819-4079-88AA-EB4EA61ED466}"/>
              </a:ext>
            </a:extLst>
          </p:cNvPr>
          <p:cNvSpPr/>
          <p:nvPr/>
        </p:nvSpPr>
        <p:spPr>
          <a:xfrm>
            <a:off x="0" y="1133207"/>
            <a:ext cx="52598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Back at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page … ‘God’ user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2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2092960" y="2590800"/>
            <a:ext cx="6471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 Privacy Framework</a:t>
            </a:r>
          </a:p>
        </p:txBody>
      </p:sp>
    </p:spTree>
    <p:extLst>
      <p:ext uri="{BB962C8B-B14F-4D97-AF65-F5344CB8AC3E}">
        <p14:creationId xmlns:p14="http://schemas.microsoft.com/office/powerpoint/2010/main" val="37068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DA109-AF19-48D9-99A2-C8EBC33BEC51}"/>
              </a:ext>
            </a:extLst>
          </p:cNvPr>
          <p:cNvSpPr/>
          <p:nvPr/>
        </p:nvSpPr>
        <p:spPr>
          <a:xfrm>
            <a:off x="-1" y="1133207"/>
            <a:ext cx="1195099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do (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partial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P&amp;F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config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…. (?)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possibly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probably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coming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Pt 8.58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backport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PT 8.57</a:t>
            </a:r>
          </a:p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mean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Just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hide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on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page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handle query’s?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8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3EAF80A-9556-40F4-A26B-4DFECA64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60"/>
          <a:stretch/>
        </p:blipFill>
        <p:spPr>
          <a:xfrm>
            <a:off x="4512865" y="499731"/>
            <a:ext cx="7679135" cy="590107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9041A9D-E5E0-4834-B53A-E0430FDCE5A0}"/>
              </a:ext>
            </a:extLst>
          </p:cNvPr>
          <p:cNvSpPr/>
          <p:nvPr/>
        </p:nvSpPr>
        <p:spPr>
          <a:xfrm>
            <a:off x="10930270" y="1222744"/>
            <a:ext cx="1105786" cy="5178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F3287F2-4046-485F-BDA9-B2D6B20B1962}"/>
              </a:ext>
            </a:extLst>
          </p:cNvPr>
          <p:cNvSpPr/>
          <p:nvPr/>
        </p:nvSpPr>
        <p:spPr>
          <a:xfrm>
            <a:off x="0" y="1133207"/>
            <a:ext cx="45128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Campus-ID</a:t>
            </a:r>
          </a:p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exposed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1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56F428-2A59-4054-AD87-2F15012D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90" y="4880462"/>
            <a:ext cx="8972550" cy="7334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5F58C2C-A277-4261-ABA3-E6AB359E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90" y="5648226"/>
            <a:ext cx="8667750" cy="7715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AA6170F-980C-42EA-A638-18C58471E3D8}"/>
              </a:ext>
            </a:extLst>
          </p:cNvPr>
          <p:cNvSpPr/>
          <p:nvPr/>
        </p:nvSpPr>
        <p:spPr>
          <a:xfrm>
            <a:off x="382771" y="1335227"/>
            <a:ext cx="116497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do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own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query’s: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Create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generic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SQL object in App designer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syntax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dependant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on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any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query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any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masked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Include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prompt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%P(1)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instead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of :1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9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2A64F77-5ECF-4416-BD61-DBB87E5B6E5C}"/>
              </a:ext>
            </a:extLst>
          </p:cNvPr>
          <p:cNvSpPr/>
          <p:nvPr/>
        </p:nvSpPr>
        <p:spPr>
          <a:xfrm>
            <a:off x="1024934" y="846129"/>
            <a:ext cx="110182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include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query’s: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expression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as a field (l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enough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Include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any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field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want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32D522-8668-4E3B-9A7A-374294DA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66485"/>
            <a:ext cx="4810473" cy="34492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6425C22-E137-42E3-B661-6B8A2AD79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23"/>
          <a:stretch/>
        </p:blipFill>
        <p:spPr>
          <a:xfrm>
            <a:off x="5373630" y="2837774"/>
            <a:ext cx="6818370" cy="550595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C244092-57BF-49DF-A965-A7EF7AD7853F}"/>
              </a:ext>
            </a:extLst>
          </p:cNvPr>
          <p:cNvCxnSpPr/>
          <p:nvPr/>
        </p:nvCxnSpPr>
        <p:spPr>
          <a:xfrm flipH="1">
            <a:off x="4731487" y="2987751"/>
            <a:ext cx="7761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62DAF94-203E-4B75-BEF9-1B9677521E0A}"/>
              </a:ext>
            </a:extLst>
          </p:cNvPr>
          <p:cNvSpPr txBox="1"/>
          <p:nvPr/>
        </p:nvSpPr>
        <p:spPr>
          <a:xfrm>
            <a:off x="2381690" y="2806387"/>
            <a:ext cx="23573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Remove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after</a:t>
            </a:r>
            <a:r>
              <a:rPr lang="nl-NL" dirty="0">
                <a:solidFill>
                  <a:srgbClr val="FF0000"/>
                </a:solidFill>
              </a:rPr>
              <a:t> check!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4A75FD4A-CCCF-47E9-85DE-0BECF59C8249}"/>
              </a:ext>
            </a:extLst>
          </p:cNvPr>
          <p:cNvGrpSpPr/>
          <p:nvPr/>
        </p:nvGrpSpPr>
        <p:grpSpPr>
          <a:xfrm>
            <a:off x="4498436" y="2987751"/>
            <a:ext cx="7693564" cy="3428002"/>
            <a:chOff x="4498436" y="2987751"/>
            <a:chExt cx="7693564" cy="3428002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51C9B7DF-2C61-40F8-8A2A-0378505DD5CE}"/>
                </a:ext>
              </a:extLst>
            </p:cNvPr>
            <p:cNvGrpSpPr/>
            <p:nvPr/>
          </p:nvGrpSpPr>
          <p:grpSpPr>
            <a:xfrm>
              <a:off x="4498436" y="4691119"/>
              <a:ext cx="7693564" cy="1688802"/>
              <a:chOff x="4543367" y="4136065"/>
              <a:chExt cx="7693564" cy="1688802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5D6F6D65-C822-44D8-85EE-49634E769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367" y="4725393"/>
                <a:ext cx="7646342" cy="1099474"/>
              </a:xfrm>
              <a:prstGeom prst="rect">
                <a:avLst/>
              </a:prstGeom>
            </p:spPr>
          </p:pic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98FE237A-8102-4248-ADAC-ABD68EF2E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0621" y="4136065"/>
                <a:ext cx="7616310" cy="519067"/>
              </a:xfrm>
              <a:prstGeom prst="rect">
                <a:avLst/>
              </a:prstGeom>
            </p:spPr>
          </p:pic>
        </p:grp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D7EFF102-8F90-4C21-AA41-BC8612F114C7}"/>
                </a:ext>
              </a:extLst>
            </p:cNvPr>
            <p:cNvSpPr/>
            <p:nvPr/>
          </p:nvSpPr>
          <p:spPr>
            <a:xfrm>
              <a:off x="5022756" y="3785191"/>
              <a:ext cx="6818370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nl-NL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Result</a:t>
              </a:r>
              <a:r>
                <a:rPr lang="nl-NL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:</a:t>
              </a:r>
            </a:p>
            <a:p>
              <a:endParaRPr lang="nl-N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65E0860-1535-4DB1-95AE-0064A295C5FB}"/>
                </a:ext>
              </a:extLst>
            </p:cNvPr>
            <p:cNvSpPr/>
            <p:nvPr/>
          </p:nvSpPr>
          <p:spPr>
            <a:xfrm>
              <a:off x="11164185" y="4561367"/>
              <a:ext cx="999461" cy="18543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6799A01-4F28-490A-8A9F-F51AB8A6C402}"/>
                </a:ext>
              </a:extLst>
            </p:cNvPr>
            <p:cNvSpPr/>
            <p:nvPr/>
          </p:nvSpPr>
          <p:spPr>
            <a:xfrm>
              <a:off x="10302948" y="4561367"/>
              <a:ext cx="861237" cy="18543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34F5A68-F3DB-43D8-8FB0-33193D5026DB}"/>
                </a:ext>
              </a:extLst>
            </p:cNvPr>
            <p:cNvSpPr txBox="1"/>
            <p:nvPr/>
          </p:nvSpPr>
          <p:spPr>
            <a:xfrm>
              <a:off x="9855626" y="3479021"/>
              <a:ext cx="109150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rgbClr val="FF0000"/>
                  </a:solidFill>
                </a:rPr>
                <a:t>Exposed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5CC3FDD3-2017-4E55-A183-AB6EC9E824AB}"/>
                </a:ext>
              </a:extLst>
            </p:cNvPr>
            <p:cNvSpPr txBox="1"/>
            <p:nvPr/>
          </p:nvSpPr>
          <p:spPr>
            <a:xfrm>
              <a:off x="11053273" y="3769770"/>
              <a:ext cx="109150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rgbClr val="FF0000"/>
                  </a:solidFill>
                </a:rPr>
                <a:t>Masked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D40742C7-5ACB-435D-B804-519D7BCD3DAB}"/>
                </a:ext>
              </a:extLst>
            </p:cNvPr>
            <p:cNvCxnSpPr/>
            <p:nvPr/>
          </p:nvCxnSpPr>
          <p:spPr>
            <a:xfrm flipH="1">
              <a:off x="10611293" y="2987751"/>
              <a:ext cx="350874" cy="4125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A4902D6B-F0A5-485A-947C-61409A111000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10579395" y="3918614"/>
              <a:ext cx="154172" cy="642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:a16="http://schemas.microsoft.com/office/drawing/2014/main" id="{F5BD2F5C-AD53-4672-9A70-33299D917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10289" y="3307789"/>
              <a:ext cx="15036" cy="4654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7871C10B-2E81-4EE8-9BF1-424D6A9EB3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11599026" y="4139102"/>
              <a:ext cx="64889" cy="4058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F31B8-BCB6-4E31-9614-23F0E1043D54}"/>
              </a:ext>
            </a:extLst>
          </p:cNvPr>
          <p:cNvSpPr/>
          <p:nvPr/>
        </p:nvSpPr>
        <p:spPr>
          <a:xfrm>
            <a:off x="1024934" y="846129"/>
            <a:ext cx="1101821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handle ‘GOD’ in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query’s: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PSOPRDEFN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SQL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Adjust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expression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support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E183FB-C692-4295-A69C-00DF4B43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05" y="2308983"/>
            <a:ext cx="10964491" cy="3704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9660FB-2F66-4589-887E-0077C42B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3504868"/>
            <a:ext cx="4629150" cy="2676525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7517193-9D48-4E10-8952-F96DEC6D98EC}"/>
              </a:ext>
            </a:extLst>
          </p:cNvPr>
          <p:cNvCxnSpPr>
            <a:cxnSpLocks/>
          </p:cNvCxnSpPr>
          <p:nvPr/>
        </p:nvCxnSpPr>
        <p:spPr>
          <a:xfrm flipH="1">
            <a:off x="4614530" y="4401879"/>
            <a:ext cx="1587796" cy="771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D83D47CA-450A-42F6-9DD1-95657A43E8CE}"/>
              </a:ext>
            </a:extLst>
          </p:cNvPr>
          <p:cNvSpPr/>
          <p:nvPr/>
        </p:nvSpPr>
        <p:spPr>
          <a:xfrm>
            <a:off x="6202325" y="3894032"/>
            <a:ext cx="597394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HCDPALL = GOD PL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Sees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unmasked</a:t>
            </a:r>
            <a:endParaRPr lang="nl-NL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others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masked</a:t>
            </a:r>
            <a:endParaRPr lang="nl-N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2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A45D2C-DB64-4873-B928-02FC5DDF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23" y="1126381"/>
            <a:ext cx="10220325" cy="214312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CF8F3AA-CB59-429A-92A5-FEE9090C9187}"/>
              </a:ext>
            </a:extLst>
          </p:cNvPr>
          <p:cNvSpPr/>
          <p:nvPr/>
        </p:nvSpPr>
        <p:spPr>
          <a:xfrm>
            <a:off x="2565991" y="427818"/>
            <a:ext cx="934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‘Human’ user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sees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nl-N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4050E96-47F0-4013-BFCF-DA958EFE6619}"/>
              </a:ext>
            </a:extLst>
          </p:cNvPr>
          <p:cNvSpPr/>
          <p:nvPr/>
        </p:nvSpPr>
        <p:spPr>
          <a:xfrm>
            <a:off x="8920716" y="1233371"/>
            <a:ext cx="914400" cy="2036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FE9C579-7C88-4D3A-BC2D-9BB88FBABAF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205330" y="3269507"/>
            <a:ext cx="1640958" cy="424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83D3CA4-EE91-4BA7-9CD1-19421553F818}"/>
              </a:ext>
            </a:extLst>
          </p:cNvPr>
          <p:cNvSpPr txBox="1"/>
          <p:nvPr/>
        </p:nvSpPr>
        <p:spPr>
          <a:xfrm>
            <a:off x="4221125" y="3509051"/>
            <a:ext cx="298420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Don’t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forget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remove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B0A445-580F-4381-A886-CD11C6AE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42" y="3968068"/>
            <a:ext cx="10010575" cy="234767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E08E11B-E9C3-46F5-B3A5-B6A3EF9227D6}"/>
              </a:ext>
            </a:extLst>
          </p:cNvPr>
          <p:cNvSpPr/>
          <p:nvPr/>
        </p:nvSpPr>
        <p:spPr>
          <a:xfrm>
            <a:off x="8867554" y="4193898"/>
            <a:ext cx="914400" cy="2036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B42AC9C-AB52-49C4-97B1-09284632D2A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205330" y="3693717"/>
            <a:ext cx="1640958" cy="459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77991EEA-8358-4718-8976-9EBD697591D8}"/>
              </a:ext>
            </a:extLst>
          </p:cNvPr>
          <p:cNvSpPr/>
          <p:nvPr/>
        </p:nvSpPr>
        <p:spPr>
          <a:xfrm>
            <a:off x="11098730" y="3198658"/>
            <a:ext cx="1049632" cy="946297"/>
          </a:xfrm>
          <a:prstGeom prst="wedgeEllipseCallout">
            <a:avLst>
              <a:gd name="adj1" fmla="val -81612"/>
              <a:gd name="adj2" fmla="val 161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‘GOD’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EB8746B-9C36-4161-A4B4-876C1A79FBE3}"/>
              </a:ext>
            </a:extLst>
          </p:cNvPr>
          <p:cNvSpPr/>
          <p:nvPr/>
        </p:nvSpPr>
        <p:spPr>
          <a:xfrm>
            <a:off x="0" y="1133207"/>
            <a:ext cx="121920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Roadmap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Tools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enhancements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P&amp;F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config</a:t>
            </a:r>
            <a:endParaRPr lang="nl-N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Enterprise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components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enhancements</a:t>
            </a:r>
            <a:endParaRPr lang="nl-N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Automatic </a:t>
            </a:r>
            <a:r>
              <a:rPr lang="nl-N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Query output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masking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included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5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08C2A-AAFB-4E15-A06D-BDB5E96C3E1F}"/>
              </a:ext>
            </a:extLst>
          </p:cNvPr>
          <p:cNvSpPr/>
          <p:nvPr/>
        </p:nvSpPr>
        <p:spPr>
          <a:xfrm>
            <a:off x="106326" y="305068"/>
            <a:ext cx="12192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</a:t>
            </a:r>
            <a:r>
              <a:rPr lang="nl-NL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</a:t>
            </a:r>
            <a:r>
              <a:rPr lang="nl-N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CS ready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GDPR? Yes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 has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quite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bit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delivered</a:t>
            </a:r>
            <a:endParaRPr lang="nl-N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almost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no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customization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added</a:t>
            </a:r>
            <a:endParaRPr lang="nl-N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GDPR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functionality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CS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finished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 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ther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is more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come</a:t>
            </a:r>
            <a:endParaRPr lang="nl-NL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Life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will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get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easier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then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but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wait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Oracle</a:t>
            </a:r>
            <a:endParaRPr lang="nl-N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Start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quick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wins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heavily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used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components</a:t>
            </a:r>
            <a:r>
              <a:rPr lang="nl-N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/ query’s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Fines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are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lower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you’re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‘on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road</a:t>
            </a:r>
            <a:r>
              <a:rPr lang="nl-N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’!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8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EE36C-A960-4F58-BB63-71200304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183210"/>
            <a:ext cx="4000500" cy="1678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126D3-DDD5-4D06-84FF-606CADF26ECB}"/>
              </a:ext>
            </a:extLst>
          </p:cNvPr>
          <p:cNvSpPr txBox="1"/>
          <p:nvPr/>
        </p:nvSpPr>
        <p:spPr>
          <a:xfrm>
            <a:off x="2564765" y="4398315"/>
            <a:ext cx="7272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hlinkClick r:id="rId3"/>
              </a:rPr>
              <a:t>WWW.EPICENTER.EU</a:t>
            </a:r>
            <a:endParaRPr lang="nl-NL" sz="4000" b="1" dirty="0"/>
          </a:p>
          <a:p>
            <a:r>
              <a:rPr lang="nl-NL" sz="4000" b="1" dirty="0"/>
              <a:t>roel.griffioen@epicenter.eu</a:t>
            </a:r>
          </a:p>
        </p:txBody>
      </p:sp>
    </p:spTree>
    <p:extLst>
      <p:ext uri="{BB962C8B-B14F-4D97-AF65-F5344CB8AC3E}">
        <p14:creationId xmlns:p14="http://schemas.microsoft.com/office/powerpoint/2010/main" val="8336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17" y="1339850"/>
            <a:ext cx="402856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99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02D524-32DC-4950-B0D4-33FA3E9A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163822"/>
            <a:ext cx="10534650" cy="5295900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3D8E4F1B-06B6-4A53-A8D7-A1285A1EC009}"/>
              </a:ext>
            </a:extLst>
          </p:cNvPr>
          <p:cNvCxnSpPr/>
          <p:nvPr/>
        </p:nvCxnSpPr>
        <p:spPr>
          <a:xfrm>
            <a:off x="170121" y="3540640"/>
            <a:ext cx="14872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2247210" y="696685"/>
            <a:ext cx="9294725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 Privacy Framework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about: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Personal identifiable info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&amp;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Sensitive information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Some examples 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4D4CE6F0-B29A-4343-9401-15D5C8527FB4}"/>
              </a:ext>
            </a:extLst>
          </p:cNvPr>
          <p:cNvSpPr/>
          <p:nvPr/>
        </p:nvSpPr>
        <p:spPr>
          <a:xfrm>
            <a:off x="116958" y="1190847"/>
            <a:ext cx="2679405" cy="1626781"/>
          </a:xfrm>
          <a:prstGeom prst="wedgeEllipseCallout">
            <a:avLst>
              <a:gd name="adj1" fmla="val 47270"/>
              <a:gd name="adj2" fmla="val 41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used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uniquely</a:t>
            </a:r>
            <a:r>
              <a:rPr lang="nl-NL" sz="2000" dirty="0"/>
              <a:t> </a:t>
            </a:r>
            <a:r>
              <a:rPr lang="nl-NL" sz="2000" dirty="0" err="1"/>
              <a:t>identify</a:t>
            </a:r>
            <a:r>
              <a:rPr lang="nl-NL" sz="2000" dirty="0"/>
              <a:t> </a:t>
            </a:r>
            <a:r>
              <a:rPr lang="nl-NL" sz="2000" dirty="0" err="1"/>
              <a:t>whom</a:t>
            </a:r>
            <a:r>
              <a:rPr lang="nl-NL" sz="2000" dirty="0"/>
              <a:t> </a:t>
            </a:r>
            <a:r>
              <a:rPr lang="nl-NL" sz="2000" dirty="0" err="1"/>
              <a:t>it’s</a:t>
            </a:r>
            <a:r>
              <a:rPr lang="nl-NL" sz="2000" dirty="0"/>
              <a:t> </a:t>
            </a:r>
            <a:r>
              <a:rPr lang="nl-NL" sz="2000" dirty="0" err="1"/>
              <a:t>about</a:t>
            </a:r>
            <a:endParaRPr lang="en-US" sz="2000" dirty="0"/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BA895E7E-B016-4711-B64C-1F90575FB799}"/>
              </a:ext>
            </a:extLst>
          </p:cNvPr>
          <p:cNvSpPr/>
          <p:nvPr/>
        </p:nvSpPr>
        <p:spPr>
          <a:xfrm>
            <a:off x="191386" y="4040373"/>
            <a:ext cx="2604977" cy="1906771"/>
          </a:xfrm>
          <a:prstGeom prst="wedgeEllipseCallout">
            <a:avLst>
              <a:gd name="adj1" fmla="val 68687"/>
              <a:gd name="adj2" fmla="val -40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Data </a:t>
            </a:r>
            <a:r>
              <a:rPr lang="nl-NL" sz="2000" dirty="0" err="1"/>
              <a:t>you</a:t>
            </a:r>
            <a:r>
              <a:rPr lang="nl-NL" sz="2000" dirty="0"/>
              <a:t> </a:t>
            </a:r>
            <a:r>
              <a:rPr lang="nl-NL" sz="2000" dirty="0" err="1"/>
              <a:t>wouldn’t</a:t>
            </a:r>
            <a:r>
              <a:rPr lang="nl-NL" sz="2000" dirty="0"/>
              <a:t> want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give</a:t>
            </a:r>
            <a:r>
              <a:rPr lang="nl-NL" sz="2000" dirty="0"/>
              <a:t> </a:t>
            </a:r>
            <a:r>
              <a:rPr lang="nl-NL" sz="2000" dirty="0" err="1"/>
              <a:t>away</a:t>
            </a:r>
            <a:r>
              <a:rPr lang="nl-NL" sz="2000" dirty="0"/>
              <a:t> in a bar </a:t>
            </a:r>
            <a:r>
              <a:rPr lang="nl-NL" sz="2000" dirty="0" err="1"/>
              <a:t>unless</a:t>
            </a:r>
            <a:r>
              <a:rPr lang="nl-NL" sz="2000" dirty="0"/>
              <a:t>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7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2977116" y="1920949"/>
            <a:ext cx="76463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EMPLID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Sensitive</a:t>
            </a:r>
          </a:p>
        </p:txBody>
      </p:sp>
    </p:spTree>
    <p:extLst>
      <p:ext uri="{BB962C8B-B14F-4D97-AF65-F5344CB8AC3E}">
        <p14:creationId xmlns:p14="http://schemas.microsoft.com/office/powerpoint/2010/main" val="4843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46B98-1A28-4859-ADD9-03A9D57EA051}"/>
              </a:ext>
            </a:extLst>
          </p:cNvPr>
          <p:cNvSpPr/>
          <p:nvPr/>
        </p:nvSpPr>
        <p:spPr>
          <a:xfrm>
            <a:off x="2964830" y="1814623"/>
            <a:ext cx="6471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sensitive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Epi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er" id="{4187A8E6-BEF6-4521-8904-C0B17AAC5ECF}" vid="{78B146A1-7848-4C24-AF20-81D4CEE683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4d5ea1-a222-4032-8833-04702772c565">TXNKN5YY5R7C-702742012-6210</_dlc_DocId>
    <_dlc_DocIdUrl xmlns="a24d5ea1-a222-4032-8833-04702772c565">
      <Url>https://kpn1707902.sharepoint.com/sites/MT/_layouts/15/DocIdRedir.aspx?ID=TXNKN5YY5R7C-702742012-6210</Url>
      <Description>TXNKN5YY5R7C-702742012-6210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839E486C01E498FE8172706DBE3D7" ma:contentTypeVersion="7" ma:contentTypeDescription="Een nieuw document maken." ma:contentTypeScope="" ma:versionID="e0497029aaf02d4c51dd735c6a41cb13">
  <xsd:schema xmlns:xsd="http://www.w3.org/2001/XMLSchema" xmlns:xs="http://www.w3.org/2001/XMLSchema" xmlns:p="http://schemas.microsoft.com/office/2006/metadata/properties" xmlns:ns2="a24d5ea1-a222-4032-8833-04702772c565" xmlns:ns3="0d431f92-e235-4a35-a43d-1123c958f667" targetNamespace="http://schemas.microsoft.com/office/2006/metadata/properties" ma:root="true" ma:fieldsID="e9cd99f3c30fa23313475dda7a97c2cc" ns2:_="" ns3:_="">
    <xsd:import namespace="a24d5ea1-a222-4032-8833-04702772c565"/>
    <xsd:import namespace="0d431f92-e235-4a35-a43d-1123c958f6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d5ea1-a222-4032-8833-04702772c5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31f92-e235-4a35-a43d-1123c958f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EFD59-21ED-461F-BBB5-85BF93607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1624BD-6BB7-4039-BCA1-6C97D8C28A96}">
  <ds:schemaRefs>
    <ds:schemaRef ds:uri="http://schemas.microsoft.com/office/2006/documentManagement/types"/>
    <ds:schemaRef ds:uri="http://purl.org/dc/elements/1.1/"/>
    <ds:schemaRef ds:uri="0d431f92-e235-4a35-a43d-1123c958f667"/>
    <ds:schemaRef ds:uri="http://schemas.microsoft.com/office/2006/metadata/properties"/>
    <ds:schemaRef ds:uri="http://purl.org/dc/terms/"/>
    <ds:schemaRef ds:uri="a24d5ea1-a222-4032-8833-04702772c56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CE3183-38D0-4A8F-9E09-98111732932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94018F-0EE3-4227-B7F1-99FA35D33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d5ea1-a222-4032-8833-04702772c565"/>
    <ds:schemaRef ds:uri="0d431f92-e235-4a35-a43d-1123c958f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Epicenter</Template>
  <TotalTime>9895</TotalTime>
  <Words>1174</Words>
  <Application>Microsoft Office PowerPoint</Application>
  <PresentationFormat>Breedbeeld</PresentationFormat>
  <Paragraphs>223</Paragraphs>
  <Slides>59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4" baseType="lpstr">
      <vt:lpstr>Arial</vt:lpstr>
      <vt:lpstr>Asap</vt:lpstr>
      <vt:lpstr>Calibri</vt:lpstr>
      <vt:lpstr>Trebuchet MS</vt:lpstr>
      <vt:lpstr>Epicenter</vt:lpstr>
      <vt:lpstr>Data Privacy Framework in PeopleSoft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Jonkman</dc:creator>
  <cp:lastModifiedBy>Roel Griffioen</cp:lastModifiedBy>
  <cp:revision>354</cp:revision>
  <dcterms:created xsi:type="dcterms:W3CDTF">2017-07-05T14:18:09Z</dcterms:created>
  <dcterms:modified xsi:type="dcterms:W3CDTF">2019-10-23T13:42:46Z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0x0101005C8839E486C01E498FE8172706DBE3D7</vt:lpwstr>
  </property>
  <property fmtid="{D5CDD505-2E9C-101B-9397-08002B2CF9AE}" pid="3" name="_dlc_DocIdItemGuid">
    <vt:lpwstr>f970fc89-19d2-4a6e-b7c2-4f989bb81683</vt:lpwstr>
  </property>
</Properties>
</file>