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2"/>
  </p:notesMasterIdLst>
  <p:sldIdLst>
    <p:sldId id="259" r:id="rId2"/>
    <p:sldId id="260" r:id="rId3"/>
    <p:sldId id="269" r:id="rId4"/>
    <p:sldId id="268" r:id="rId5"/>
    <p:sldId id="261" r:id="rId6"/>
    <p:sldId id="286" r:id="rId7"/>
    <p:sldId id="317" r:id="rId8"/>
    <p:sldId id="287" r:id="rId9"/>
    <p:sldId id="288" r:id="rId10"/>
    <p:sldId id="302" r:id="rId11"/>
    <p:sldId id="303" r:id="rId12"/>
    <p:sldId id="309" r:id="rId13"/>
    <p:sldId id="304" r:id="rId14"/>
    <p:sldId id="310" r:id="rId15"/>
    <p:sldId id="311" r:id="rId16"/>
    <p:sldId id="323" r:id="rId17"/>
    <p:sldId id="305" r:id="rId18"/>
    <p:sldId id="314" r:id="rId19"/>
    <p:sldId id="306" r:id="rId20"/>
    <p:sldId id="301" r:id="rId21"/>
    <p:sldId id="318" r:id="rId22"/>
    <p:sldId id="307" r:id="rId23"/>
    <p:sldId id="312" r:id="rId24"/>
    <p:sldId id="308" r:id="rId25"/>
    <p:sldId id="316" r:id="rId26"/>
    <p:sldId id="321" r:id="rId27"/>
    <p:sldId id="322" r:id="rId28"/>
    <p:sldId id="289" r:id="rId29"/>
    <p:sldId id="290" r:id="rId30"/>
    <p:sldId id="319" r:id="rId31"/>
    <p:sldId id="320" r:id="rId32"/>
    <p:sldId id="291" r:id="rId33"/>
    <p:sldId id="292" r:id="rId34"/>
    <p:sldId id="293" r:id="rId35"/>
    <p:sldId id="313" r:id="rId36"/>
    <p:sldId id="294" r:id="rId37"/>
    <p:sldId id="295" r:id="rId38"/>
    <p:sldId id="281" r:id="rId39"/>
    <p:sldId id="283" r:id="rId40"/>
    <p:sldId id="282" r:id="rId41"/>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61616" autoAdjust="0"/>
  </p:normalViewPr>
  <p:slideViewPr>
    <p:cSldViewPr snapToGrid="0">
      <p:cViewPr varScale="1">
        <p:scale>
          <a:sx n="64" d="100"/>
          <a:sy n="64" d="100"/>
        </p:scale>
        <p:origin x="2280" y="78"/>
      </p:cViewPr>
      <p:guideLst/>
    </p:cSldViewPr>
  </p:slideViewPr>
  <p:notesTextViewPr>
    <p:cViewPr>
      <p:scale>
        <a:sx n="3" d="2"/>
        <a:sy n="3" d="2"/>
      </p:scale>
      <p:origin x="0" y="0"/>
    </p:cViewPr>
  </p:notesTextViewPr>
  <p:sorterViewPr>
    <p:cViewPr>
      <p:scale>
        <a:sx n="100" d="100"/>
        <a:sy n="100" d="100"/>
      </p:scale>
      <p:origin x="0" y="-5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US" dirty="0"/>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407F7816-2A27-4A2E-B262-0C89886884DB}" type="datetimeFigureOut">
              <a:rPr lang="en-US" smtClean="0"/>
              <a:t>11/6/2018</a:t>
            </a:fld>
            <a:endParaRPr lang="en-US" dirty="0"/>
          </a:p>
        </p:txBody>
      </p:sp>
      <p:sp>
        <p:nvSpPr>
          <p:cNvPr id="4" name="Slide Image Placeholder 3"/>
          <p:cNvSpPr>
            <a:spLocks noGrp="1" noRot="1" noChangeAspect="1"/>
          </p:cNvSpPr>
          <p:nvPr>
            <p:ph type="sldImg" idx="2"/>
          </p:nvPr>
        </p:nvSpPr>
        <p:spPr>
          <a:xfrm>
            <a:off x="1184275" y="1249363"/>
            <a:ext cx="4497388" cy="3375025"/>
          </a:xfrm>
          <a:prstGeom prst="rect">
            <a:avLst/>
          </a:prstGeom>
          <a:noFill/>
          <a:ln w="12700">
            <a:solidFill>
              <a:prstClr val="black"/>
            </a:solidFill>
          </a:ln>
        </p:spPr>
        <p:txBody>
          <a:bodyPr vert="horz" lIns="96359" tIns="48180" rIns="96359" bIns="48180" rtlCol="0" anchor="ctr"/>
          <a:lstStyle/>
          <a:p>
            <a:endParaRPr lang="en-US" dirty="0"/>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CD741181-854E-4982-AE1F-4433C05B9F07}" type="slidenum">
              <a:rPr lang="en-US" smtClean="0"/>
              <a:t>‹#›</a:t>
            </a:fld>
            <a:endParaRPr lang="en-US" dirty="0"/>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Introduce ourselves, backgrounds relevant to the project:</a:t>
            </a:r>
          </a:p>
          <a:p>
            <a:r>
              <a:rPr lang="en-AU" dirty="0"/>
              <a:t>Lyndal Viney, current Manager, HDR Systems (secondment), previous Team Leader, HDR at USC</a:t>
            </a:r>
          </a:p>
          <a:p>
            <a:r>
              <a:rPr lang="en-AU" dirty="0"/>
              <a:t>Murray Gould, Functional Analyst</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a:t>
            </a:fld>
            <a:endParaRPr lang="en-US" dirty="0"/>
          </a:p>
        </p:txBody>
      </p:sp>
    </p:spTree>
    <p:extLst>
      <p:ext uri="{BB962C8B-B14F-4D97-AF65-F5344CB8AC3E}">
        <p14:creationId xmlns:p14="http://schemas.microsoft.com/office/powerpoint/2010/main" val="383445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At USC, Graduate Research Studies Management (GRSM) is part of the Office of Research, separate from Student Services and Engagement. </a:t>
            </a:r>
          </a:p>
          <a:p>
            <a:pPr marL="1085850" lvl="2" indent="-171450">
              <a:buFont typeface="Arial" panose="020B0604020202020204" pitchFamily="34" charset="0"/>
              <a:buChar char="•"/>
            </a:pPr>
            <a:r>
              <a:rPr lang="en-AU" dirty="0"/>
              <a:t>Research student administration is a mini student admin within OR, and is subsequently a silo.</a:t>
            </a:r>
          </a:p>
          <a:p>
            <a:pPr marL="1085850" lvl="2" indent="-171450">
              <a:buFont typeface="Arial" panose="020B0604020202020204" pitchFamily="34" charset="0"/>
              <a:buChar char="•"/>
            </a:pPr>
            <a:r>
              <a:rPr lang="en-AU" dirty="0"/>
              <a:t>The result of the “silo” effect is that research student administration systems were not included when other improvements have been made to PeopleSoft for coursework student enrolments over the past 10 years or so.</a:t>
            </a:r>
          </a:p>
          <a:p>
            <a:pPr marL="1085850" lvl="2" indent="-171450">
              <a:buFont typeface="Arial" panose="020B0604020202020204" pitchFamily="34" charset="0"/>
              <a:buChar char="•"/>
            </a:pPr>
            <a:r>
              <a:rPr lang="en-AU" dirty="0"/>
              <a:t>Research students at USC have no access to their research candidature information, and rely on emails from the GRSM to remind them about their upcoming milestones and due dates.</a:t>
            </a:r>
          </a:p>
          <a:p>
            <a:pPr marL="1085850" lvl="2" indent="-171450">
              <a:buFont typeface="Arial" panose="020B0604020202020204" pitchFamily="34" charset="0"/>
              <a:buChar char="•"/>
            </a:pPr>
            <a:r>
              <a:rPr lang="en-AU" dirty="0"/>
              <a:t>And who reads email, right?</a:t>
            </a:r>
          </a:p>
          <a:p>
            <a:pPr marL="628650" lvl="1" indent="-171450">
              <a:buFont typeface="Arial" panose="020B0604020202020204" pitchFamily="34" charset="0"/>
              <a:buChar char="•"/>
            </a:pPr>
            <a:r>
              <a:rPr lang="en-AU" dirty="0"/>
              <a:t>The internal audit was a deliberate strategy by the Director, OR to make the neglect of research student administration system visible to the University. It worked!</a:t>
            </a:r>
          </a:p>
          <a:p>
            <a:pPr marL="628650" lvl="1" indent="-171450">
              <a:buFont typeface="Arial" panose="020B0604020202020204" pitchFamily="34" charset="0"/>
              <a:buChar char="•"/>
            </a:pPr>
            <a:r>
              <a:rPr lang="en-AU" dirty="0"/>
              <a:t>The “HDR PeopleSoft” project was born.</a:t>
            </a:r>
          </a:p>
        </p:txBody>
      </p:sp>
      <p:sp>
        <p:nvSpPr>
          <p:cNvPr id="4" name="Slide Number Placeholder 3"/>
          <p:cNvSpPr>
            <a:spLocks noGrp="1"/>
          </p:cNvSpPr>
          <p:nvPr>
            <p:ph type="sldNum" sz="quarter" idx="10"/>
          </p:nvPr>
        </p:nvSpPr>
        <p:spPr/>
        <p:txBody>
          <a:bodyPr/>
          <a:lstStyle/>
          <a:p>
            <a:fld id="{CD741181-854E-4982-AE1F-4433C05B9F07}" type="slidenum">
              <a:rPr lang="en-US" smtClean="0"/>
              <a:t>5</a:t>
            </a:fld>
            <a:endParaRPr lang="en-US" dirty="0"/>
          </a:p>
        </p:txBody>
      </p:sp>
    </p:spTree>
    <p:extLst>
      <p:ext uri="{BB962C8B-B14F-4D97-AF65-F5344CB8AC3E}">
        <p14:creationId xmlns:p14="http://schemas.microsoft.com/office/powerpoint/2010/main" val="196963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The HDR PeopleSoft project commenced in approximately March 2018. At conception, the goals of the project were to respond to audit findings, and timeframes were set accordingly.</a:t>
            </a:r>
          </a:p>
          <a:p>
            <a:pPr marL="628650" lvl="1" indent="-171450">
              <a:buFont typeface="Arial" panose="020B0604020202020204" pitchFamily="34" charset="0"/>
              <a:buChar char="•"/>
            </a:pPr>
            <a:r>
              <a:rPr lang="en-AU" dirty="0"/>
              <a:t>However, USC’s existing research candidature management software licence expires at the end of 2018, so a new time pressure was introduced.</a:t>
            </a:r>
          </a:p>
          <a:p>
            <a:pPr marL="628650" lvl="1" indent="-171450">
              <a:buFont typeface="Arial" panose="020B0604020202020204" pitchFamily="34" charset="0"/>
              <a:buChar char="•"/>
            </a:pPr>
            <a:r>
              <a:rPr lang="en-AU" dirty="0"/>
              <a:t>Replacement for existing software – Get out of existing software “free”</a:t>
            </a:r>
          </a:p>
          <a:p>
            <a:pPr marL="628650" lvl="1" indent="-171450">
              <a:buFont typeface="Arial" panose="020B0604020202020204" pitchFamily="34" charset="0"/>
              <a:buChar char="•"/>
            </a:pPr>
            <a:r>
              <a:rPr lang="en-AU" dirty="0"/>
              <a:t>Required us to consider the bare minimum functionality required for GRSM to transition from existing software to PeopleSoft.</a:t>
            </a:r>
          </a:p>
          <a:p>
            <a:pPr marL="1085850" lvl="2" indent="-171450">
              <a:buFont typeface="Arial" panose="020B0604020202020204" pitchFamily="34" charset="0"/>
              <a:buChar char="•"/>
            </a:pPr>
            <a:r>
              <a:rPr lang="en-AU" dirty="0"/>
              <a:t>This shifted focus from capitalising on improvements PeopleSoft offered to “getting out of the old system free”.</a:t>
            </a:r>
          </a:p>
          <a:p>
            <a:pPr marL="1085850" lvl="2" indent="-171450">
              <a:buFont typeface="Arial" panose="020B0604020202020204" pitchFamily="34" charset="0"/>
              <a:buChar char="•"/>
            </a:pPr>
            <a:r>
              <a:rPr lang="en-AU" dirty="0"/>
              <a:t>Project will continue into 2019 for implementation of evaluation management, online workflows, dashboards: we just have to hope that our rushed implementation doesn’t limit our options for future improvements.</a:t>
            </a:r>
          </a:p>
        </p:txBody>
      </p:sp>
      <p:sp>
        <p:nvSpPr>
          <p:cNvPr id="4" name="Slide Number Placeholder 3"/>
          <p:cNvSpPr>
            <a:spLocks noGrp="1"/>
          </p:cNvSpPr>
          <p:nvPr>
            <p:ph type="sldNum" sz="quarter" idx="10"/>
          </p:nvPr>
        </p:nvSpPr>
        <p:spPr/>
        <p:txBody>
          <a:bodyPr/>
          <a:lstStyle/>
          <a:p>
            <a:fld id="{CD741181-854E-4982-AE1F-4433C05B9F07}" type="slidenum">
              <a:rPr lang="en-US" smtClean="0"/>
              <a:t>9</a:t>
            </a:fld>
            <a:endParaRPr lang="en-US" dirty="0"/>
          </a:p>
        </p:txBody>
      </p:sp>
    </p:spTree>
    <p:extLst>
      <p:ext uri="{BB962C8B-B14F-4D97-AF65-F5344CB8AC3E}">
        <p14:creationId xmlns:p14="http://schemas.microsoft.com/office/powerpoint/2010/main" val="140946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Already used in Undergrad career</a:t>
            </a:r>
          </a:p>
        </p:txBody>
      </p:sp>
      <p:sp>
        <p:nvSpPr>
          <p:cNvPr id="4" name="Slide Number Placeholder 3"/>
          <p:cNvSpPr>
            <a:spLocks noGrp="1"/>
          </p:cNvSpPr>
          <p:nvPr>
            <p:ph type="sldNum" sz="quarter" idx="10"/>
          </p:nvPr>
        </p:nvSpPr>
        <p:spPr/>
        <p:txBody>
          <a:bodyPr/>
          <a:lstStyle/>
          <a:p>
            <a:fld id="{CD741181-854E-4982-AE1F-4433C05B9F07}" type="slidenum">
              <a:rPr lang="en-US" smtClean="0"/>
              <a:t>29</a:t>
            </a:fld>
            <a:endParaRPr lang="en-US" dirty="0"/>
          </a:p>
        </p:txBody>
      </p:sp>
    </p:spTree>
    <p:extLst>
      <p:ext uri="{BB962C8B-B14F-4D97-AF65-F5344CB8AC3E}">
        <p14:creationId xmlns:p14="http://schemas.microsoft.com/office/powerpoint/2010/main" val="396260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Undergraduate online applications using Admission Applications Web Services (AAWS) used with some development for research specific functionality (principally supervisors), application data page with page and field configuration applied</a:t>
            </a:r>
          </a:p>
        </p:txBody>
      </p:sp>
      <p:sp>
        <p:nvSpPr>
          <p:cNvPr id="4" name="Slide Number Placeholder 3"/>
          <p:cNvSpPr>
            <a:spLocks noGrp="1"/>
          </p:cNvSpPr>
          <p:nvPr>
            <p:ph type="sldNum" sz="quarter" idx="10"/>
          </p:nvPr>
        </p:nvSpPr>
        <p:spPr/>
        <p:txBody>
          <a:bodyPr/>
          <a:lstStyle/>
          <a:p>
            <a:fld id="{CD741181-854E-4982-AE1F-4433C05B9F07}" type="slidenum">
              <a:rPr lang="en-US" smtClean="0"/>
              <a:t>30</a:t>
            </a:fld>
            <a:endParaRPr lang="en-US" dirty="0"/>
          </a:p>
        </p:txBody>
      </p:sp>
    </p:spTree>
    <p:extLst>
      <p:ext uri="{BB962C8B-B14F-4D97-AF65-F5344CB8AC3E}">
        <p14:creationId xmlns:p14="http://schemas.microsoft.com/office/powerpoint/2010/main" val="58215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AU" dirty="0"/>
              <a:t>GRSM at USC uses service requests to track workflow of review of change requests, milestone submissions throughout the review process (which is often lengthy)</a:t>
            </a:r>
          </a:p>
          <a:p>
            <a:pPr marL="685800" lvl="1" indent="-228600">
              <a:buFont typeface="+mj-lt"/>
              <a:buAutoNum type="arabicPeriod"/>
            </a:pPr>
            <a:r>
              <a:rPr lang="en-AU" dirty="0"/>
              <a:t>We needed to link scholarship information to the student record so that scholarship rules could be considered when GRSM applies changes to candidature</a:t>
            </a:r>
          </a:p>
        </p:txBody>
      </p:sp>
      <p:sp>
        <p:nvSpPr>
          <p:cNvPr id="4" name="Slide Number Placeholder 3"/>
          <p:cNvSpPr>
            <a:spLocks noGrp="1"/>
          </p:cNvSpPr>
          <p:nvPr>
            <p:ph type="sldNum" sz="quarter" idx="10"/>
          </p:nvPr>
        </p:nvSpPr>
        <p:spPr/>
        <p:txBody>
          <a:bodyPr/>
          <a:lstStyle/>
          <a:p>
            <a:fld id="{CD741181-854E-4982-AE1F-4433C05B9F07}" type="slidenum">
              <a:rPr lang="en-US" smtClean="0"/>
              <a:t>32</a:t>
            </a:fld>
            <a:endParaRPr lang="en-US" dirty="0"/>
          </a:p>
        </p:txBody>
      </p:sp>
    </p:spTree>
    <p:extLst>
      <p:ext uri="{BB962C8B-B14F-4D97-AF65-F5344CB8AC3E}">
        <p14:creationId xmlns:p14="http://schemas.microsoft.com/office/powerpoint/2010/main" val="163116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AU" dirty="0"/>
              <a:t>Given the relatively small number of current student records (~500), USC decided to take a manual approach to data migration, rather than building scripts.</a:t>
            </a:r>
          </a:p>
          <a:p>
            <a:pPr marL="1143000" lvl="2" indent="-228600">
              <a:buFont typeface="+mj-lt"/>
              <a:buAutoNum type="arabicPeriod"/>
            </a:pPr>
            <a:r>
              <a:rPr lang="en-AU" dirty="0"/>
              <a:t>Risks include human error, so our Data Conversion Plan includes data integrity checks both prior to migration, and after migration to ensure accuracy.</a:t>
            </a:r>
          </a:p>
          <a:p>
            <a:pPr marL="685800" lvl="1" indent="-228600">
              <a:buFont typeface="+mj-lt"/>
              <a:buAutoNum type="arabicPeriod"/>
            </a:pPr>
            <a:r>
              <a:rPr lang="en-AU" dirty="0"/>
              <a:t>Staged approach helped managed enormity of change for the GRSM team, allowing sufficient time for training and re-design of business processes where necessary.</a:t>
            </a:r>
          </a:p>
          <a:p>
            <a:pPr marL="685800" lvl="1" indent="-228600">
              <a:buFont typeface="+mj-lt"/>
              <a:buAutoNum type="arabicPeriod"/>
            </a:pPr>
            <a:r>
              <a:rPr lang="en-AU" dirty="0"/>
              <a:t>Foundation data required to exist before student records can be set up</a:t>
            </a:r>
          </a:p>
          <a:p>
            <a:pPr marL="1143000" lvl="2" indent="-228600">
              <a:buFont typeface="+mj-lt"/>
              <a:buAutoNum type="arabicPeriod"/>
            </a:pPr>
            <a:r>
              <a:rPr lang="en-AU" dirty="0"/>
              <a:t>Supervisors</a:t>
            </a:r>
          </a:p>
          <a:p>
            <a:pPr marL="1143000" lvl="2" indent="-228600">
              <a:buFont typeface="+mj-lt"/>
              <a:buAutoNum type="arabicPeriod"/>
            </a:pPr>
            <a:r>
              <a:rPr lang="en-AU" dirty="0"/>
              <a:t>Examiners</a:t>
            </a:r>
          </a:p>
          <a:p>
            <a:pPr marL="1143000" lvl="2" indent="-228600">
              <a:buFont typeface="+mj-lt"/>
              <a:buAutoNum type="arabicPeriod"/>
            </a:pPr>
            <a:r>
              <a:rPr lang="en-AU" dirty="0"/>
              <a:t>Scholarships</a:t>
            </a:r>
          </a:p>
          <a:p>
            <a:pPr marL="685800" lvl="1" indent="-228600">
              <a:buFont typeface="+mj-lt"/>
              <a:buAutoNum type="arabicPeriod"/>
            </a:pPr>
            <a:r>
              <a:rPr lang="en-AU" dirty="0"/>
              <a:t>Student records</a:t>
            </a:r>
          </a:p>
          <a:p>
            <a:pPr marL="1143000" lvl="2" indent="-228600">
              <a:buFont typeface="+mj-lt"/>
              <a:buAutoNum type="arabicPeriod"/>
            </a:pPr>
            <a:r>
              <a:rPr lang="en-AU" dirty="0"/>
              <a:t>Current examinations</a:t>
            </a:r>
          </a:p>
          <a:p>
            <a:pPr marL="1143000" lvl="2" indent="-228600">
              <a:buFont typeface="+mj-lt"/>
              <a:buAutoNum type="arabicPeriod"/>
            </a:pPr>
            <a:r>
              <a:rPr lang="en-AU" dirty="0"/>
              <a:t>Confirmed students</a:t>
            </a:r>
          </a:p>
          <a:p>
            <a:pPr marL="1143000" lvl="2" indent="-228600">
              <a:buFont typeface="+mj-lt"/>
              <a:buAutoNum type="arabicPeriod"/>
            </a:pPr>
            <a:r>
              <a:rPr lang="en-AU" dirty="0"/>
              <a:t>Probationary students</a:t>
            </a:r>
          </a:p>
          <a:p>
            <a:pPr marL="1143000" lvl="2" indent="-228600">
              <a:buFont typeface="+mj-lt"/>
              <a:buAutoNum type="arabicPeriod"/>
            </a:pPr>
            <a:r>
              <a:rPr lang="en-AU" dirty="0"/>
              <a:t>Admissions (remaining in old system)</a:t>
            </a:r>
          </a:p>
        </p:txBody>
      </p:sp>
      <p:sp>
        <p:nvSpPr>
          <p:cNvPr id="4" name="Slide Number Placeholder 3"/>
          <p:cNvSpPr>
            <a:spLocks noGrp="1"/>
          </p:cNvSpPr>
          <p:nvPr>
            <p:ph type="sldNum" sz="quarter" idx="10"/>
          </p:nvPr>
        </p:nvSpPr>
        <p:spPr/>
        <p:txBody>
          <a:bodyPr/>
          <a:lstStyle/>
          <a:p>
            <a:fld id="{CD741181-854E-4982-AE1F-4433C05B9F07}" type="slidenum">
              <a:rPr lang="en-US" smtClean="0"/>
              <a:t>33</a:t>
            </a:fld>
            <a:endParaRPr lang="en-US" dirty="0"/>
          </a:p>
        </p:txBody>
      </p:sp>
    </p:spTree>
    <p:extLst>
      <p:ext uri="{BB962C8B-B14F-4D97-AF65-F5344CB8AC3E}">
        <p14:creationId xmlns:p14="http://schemas.microsoft.com/office/powerpoint/2010/main" val="89926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Current research candidature management software allows emails to be sent directly to students/supervisors to remind of upcoming tasks, to send information (e.g. notify of outcomes)</a:t>
            </a:r>
          </a:p>
          <a:p>
            <a:pPr marL="1085850" lvl="2" indent="-171450">
              <a:buFont typeface="Arial" panose="020B0604020202020204" pitchFamily="34" charset="0"/>
              <a:buChar char="•"/>
            </a:pPr>
            <a:r>
              <a:rPr lang="en-AU" dirty="0"/>
              <a:t>USC has decided not to implement delivered dashboards as we will be rolling out fluid dashboards within 3 months of MVP delivery. This would have meant two lots of change for research students in a short-time.</a:t>
            </a:r>
          </a:p>
          <a:p>
            <a:pPr marL="1085850" lvl="2" indent="-171450">
              <a:buFont typeface="Arial" panose="020B0604020202020204" pitchFamily="34" charset="0"/>
              <a:buChar char="•"/>
            </a:pPr>
            <a:r>
              <a:rPr lang="en-AU" dirty="0"/>
              <a:t>Subsequent issue is there will be no mechanism in PeopleSoft MVP to communicate with students. This will be done manually by GRSM team via USC’s CRM until student dashboards are available. This will require additional staff resources in GRSM to manage during the transition.</a:t>
            </a:r>
          </a:p>
          <a:p>
            <a:pPr marL="685800" lvl="1" indent="-228600">
              <a:buFont typeface="+mj-lt"/>
              <a:buAutoNum type="arabicPeriod"/>
            </a:pPr>
            <a:endParaRPr lang="en-AU" dirty="0"/>
          </a:p>
          <a:p>
            <a:pPr marL="685800" lvl="1" indent="-228600">
              <a:buFont typeface="+mj-lt"/>
              <a:buAutoNum type="arabicPeriod"/>
            </a:pPr>
            <a:r>
              <a:rPr lang="en-AU" dirty="0"/>
              <a:t>As we learned that our planned consumption conversion approach wasn’t viable, we needed to revise this approach which distracted from finalisation of configuration of final components required for MVP. Subsequent delays to completion of UAT, User Procedures, Training and commencement of data migration by approximately 1 week (so far)</a:t>
            </a:r>
          </a:p>
          <a:p>
            <a:pPr marL="685800" lvl="1" indent="-228600">
              <a:buFont typeface="+mj-lt"/>
              <a:buAutoNum type="arabicPeriod"/>
            </a:pPr>
            <a:r>
              <a:rPr lang="en-AU" dirty="0"/>
              <a:t>The value of careful Change Management is difficult to sell to Management when budgets and timeframes are tight. </a:t>
            </a:r>
          </a:p>
          <a:p>
            <a:pPr marL="1143000" lvl="2" indent="-228600">
              <a:buFont typeface="+mj-lt"/>
              <a:buAutoNum type="arabicPeriod"/>
            </a:pPr>
            <a:r>
              <a:rPr lang="en-AU" dirty="0"/>
              <a:t>Most training has been done in-house and on the fly, and end-users have been provided with User Procedures to interpret and build into their business processes as data migration commences</a:t>
            </a:r>
          </a:p>
          <a:p>
            <a:pPr marL="1143000" lvl="2" indent="-228600">
              <a:buFont typeface="+mj-lt"/>
              <a:buAutoNum type="arabicPeriod"/>
            </a:pPr>
            <a:r>
              <a:rPr lang="en-AU" dirty="0"/>
              <a:t>UAT, training and data migration all occurring almost simultaneously</a:t>
            </a:r>
          </a:p>
          <a:p>
            <a:pPr marL="1143000" lvl="2" indent="-228600">
              <a:buFont typeface="+mj-lt"/>
              <a:buAutoNum type="arabicPeriod"/>
            </a:pPr>
            <a:r>
              <a:rPr lang="en-AU" dirty="0"/>
              <a:t>Risk of findinding significant issues after go-live is moderate …</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36</a:t>
            </a:fld>
            <a:endParaRPr lang="en-US" dirty="0"/>
          </a:p>
        </p:txBody>
      </p:sp>
    </p:spTree>
    <p:extLst>
      <p:ext uri="{BB962C8B-B14F-4D97-AF65-F5344CB8AC3E}">
        <p14:creationId xmlns:p14="http://schemas.microsoft.com/office/powerpoint/2010/main" val="29679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AU" dirty="0"/>
              <a:t>The GRSM team experienced significant staff turnover as the project launched. This meant there was limited capacity for them to provide business requirements when they were needed, which significantly slowed progress</a:t>
            </a:r>
          </a:p>
          <a:p>
            <a:pPr marL="1143000" lvl="2" indent="-228600">
              <a:buFont typeface="+mj-lt"/>
              <a:buAutoNum type="arabicPeriod"/>
            </a:pPr>
            <a:r>
              <a:rPr lang="en-AU" dirty="0"/>
              <a:t>These issues within the GRSM team were in progress before the HDR PeopleSoft project “launched”</a:t>
            </a:r>
          </a:p>
          <a:p>
            <a:pPr marL="1143000" lvl="2" indent="-228600">
              <a:buFont typeface="+mj-lt"/>
              <a:buAutoNum type="arabicPeriod"/>
            </a:pPr>
            <a:r>
              <a:rPr lang="en-AU" dirty="0"/>
              <a:t>The Project should have been delayed until SME could provide input</a:t>
            </a:r>
          </a:p>
          <a:p>
            <a:pPr marL="685800" lvl="1" indent="-228600">
              <a:buFont typeface="+mj-lt"/>
              <a:buAutoNum type="arabicPeriod"/>
            </a:pPr>
            <a:r>
              <a:rPr lang="en-AU" dirty="0"/>
              <a:t>Migrating existing research student’s consumption data to PeopleSoft Candidature Management </a:t>
            </a:r>
          </a:p>
          <a:p>
            <a:pPr marL="1143000" lvl="2" indent="-228600">
              <a:buFont typeface="+mj-lt"/>
              <a:buAutoNum type="arabicPeriod"/>
            </a:pPr>
            <a:r>
              <a:rPr lang="en-AU" dirty="0"/>
              <a:t>We originally intended to overwrite the start date, days remaining, days consumed, however we later realised that the early and final submission dates would not automatically calculate going forward</a:t>
            </a:r>
          </a:p>
          <a:p>
            <a:pPr marL="1143000" lvl="2" indent="-228600">
              <a:buFont typeface="+mj-lt"/>
              <a:buAutoNum type="arabicPeriod"/>
            </a:pPr>
            <a:r>
              <a:rPr lang="en-AU" dirty="0"/>
              <a:t>We realised we needed to record entire consumption history (all instances of leave and study load changes) for each candidate going back to their start date</a:t>
            </a:r>
          </a:p>
          <a:p>
            <a:pPr marL="1143000" lvl="2" indent="-228600">
              <a:buFont typeface="+mj-lt"/>
              <a:buAutoNum type="arabicPeriod"/>
            </a:pPr>
            <a:r>
              <a:rPr lang="en-AU" dirty="0"/>
              <a:t>This is problematic because of the numerous steps required to transfer a record, which increases opportunities for error</a:t>
            </a:r>
          </a:p>
          <a:p>
            <a:pPr marL="1600200" lvl="3" indent="-228600">
              <a:buFont typeface="+mj-lt"/>
              <a:buAutoNum type="arabicPeriod"/>
            </a:pPr>
            <a:r>
              <a:rPr lang="en-AU" dirty="0"/>
              <a:t>Previous software counts leave from start to end dates, PeopleSoft uses return from leave date</a:t>
            </a:r>
          </a:p>
          <a:p>
            <a:pPr marL="1600200" lvl="3" indent="-228600">
              <a:buFont typeface="+mj-lt"/>
              <a:buAutoNum type="arabicPeriod"/>
            </a:pPr>
            <a:r>
              <a:rPr lang="en-AU" dirty="0"/>
              <a:t>Each change MUST be added in consecutive order from the start date (or dates won’t calculate correctly)</a:t>
            </a:r>
          </a:p>
          <a:p>
            <a:pPr marL="1600200" lvl="3" indent="-228600">
              <a:buFont typeface="+mj-lt"/>
              <a:buAutoNum type="arabicPeriod"/>
            </a:pPr>
            <a:r>
              <a:rPr lang="en-AU" dirty="0"/>
              <a:t>We estimate this to have approximately doubled our data migration task</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37</a:t>
            </a:fld>
            <a:endParaRPr lang="en-US" dirty="0"/>
          </a:p>
        </p:txBody>
      </p:sp>
    </p:spTree>
    <p:extLst>
      <p:ext uri="{BB962C8B-B14F-4D97-AF65-F5344CB8AC3E}">
        <p14:creationId xmlns:p14="http://schemas.microsoft.com/office/powerpoint/2010/main" val="344763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11/6/2018</a:t>
            </a:fld>
            <a:endParaRPr lang="en-US" dirty="0"/>
          </a:p>
        </p:txBody>
      </p:sp>
      <p:sp>
        <p:nvSpPr>
          <p:cNvPr id="5" name="Footer Placeholder 4"/>
          <p:cNvSpPr>
            <a:spLocks noGrp="1"/>
          </p:cNvSpPr>
          <p:nvPr>
            <p:ph type="ftr" sz="quarter" idx="11"/>
          </p:nvPr>
        </p:nvSpPr>
        <p:spPr/>
        <p:txBody>
          <a:bodyPr/>
          <a:lstStyle/>
          <a:p>
            <a:r>
              <a:rPr lang="en-US" dirty="0"/>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11/6/2018</a:t>
            </a:fld>
            <a:endParaRPr lang="en-US" dirty="0"/>
          </a:p>
        </p:txBody>
      </p:sp>
      <p:sp>
        <p:nvSpPr>
          <p:cNvPr id="5" name="Footer Placeholder 4"/>
          <p:cNvSpPr>
            <a:spLocks noGrp="1"/>
          </p:cNvSpPr>
          <p:nvPr>
            <p:ph type="ftr" sz="quarter" idx="11"/>
          </p:nvPr>
        </p:nvSpPr>
        <p:spPr/>
        <p:txBody>
          <a:bodyPr/>
          <a:lstStyle/>
          <a:p>
            <a:r>
              <a:rPr lang="en-US" dirty="0"/>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11/6/2018</a:t>
            </a:fld>
            <a:endParaRPr lang="en-US" dirty="0"/>
          </a:p>
        </p:txBody>
      </p:sp>
      <p:sp>
        <p:nvSpPr>
          <p:cNvPr id="5" name="Footer Placeholder 4"/>
          <p:cNvSpPr>
            <a:spLocks noGrp="1"/>
          </p:cNvSpPr>
          <p:nvPr>
            <p:ph type="ftr" sz="quarter" idx="11"/>
          </p:nvPr>
        </p:nvSpPr>
        <p:spPr/>
        <p:txBody>
          <a:bodyPr/>
          <a:lstStyle/>
          <a:p>
            <a:r>
              <a:rPr lang="en-US" dirty="0"/>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11/6/2018</a:t>
            </a:fld>
            <a:endParaRPr lang="en-US" dirty="0"/>
          </a:p>
        </p:txBody>
      </p:sp>
      <p:sp>
        <p:nvSpPr>
          <p:cNvPr id="5" name="Footer Placeholder 4"/>
          <p:cNvSpPr>
            <a:spLocks noGrp="1"/>
          </p:cNvSpPr>
          <p:nvPr>
            <p:ph type="ftr" sz="quarter" idx="11"/>
          </p:nvPr>
        </p:nvSpPr>
        <p:spPr/>
        <p:txBody>
          <a:bodyPr/>
          <a:lstStyle/>
          <a:p>
            <a:r>
              <a:rPr lang="en-US" dirty="0"/>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11/6/2018</a:t>
            </a:fld>
            <a:endParaRPr lang="en-US" dirty="0"/>
          </a:p>
        </p:txBody>
      </p:sp>
      <p:sp>
        <p:nvSpPr>
          <p:cNvPr id="5" name="Footer Placeholder 4"/>
          <p:cNvSpPr>
            <a:spLocks noGrp="1"/>
          </p:cNvSpPr>
          <p:nvPr>
            <p:ph type="ftr" sz="quarter" idx="11"/>
          </p:nvPr>
        </p:nvSpPr>
        <p:spPr/>
        <p:txBody>
          <a:bodyPr/>
          <a:lstStyle/>
          <a:p>
            <a:r>
              <a:rPr lang="en-US" dirty="0"/>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11/6/2018</a:t>
            </a:fld>
            <a:endParaRPr lang="en-US" dirty="0"/>
          </a:p>
        </p:txBody>
      </p:sp>
      <p:sp>
        <p:nvSpPr>
          <p:cNvPr id="6" name="Footer Placeholder 5"/>
          <p:cNvSpPr>
            <a:spLocks noGrp="1"/>
          </p:cNvSpPr>
          <p:nvPr>
            <p:ph type="ftr" sz="quarter" idx="11"/>
          </p:nvPr>
        </p:nvSpPr>
        <p:spPr/>
        <p:txBody>
          <a:bodyPr/>
          <a:lstStyle/>
          <a:p>
            <a:r>
              <a:rPr lang="en-US" dirty="0"/>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11/6/2018</a:t>
            </a:fld>
            <a:endParaRPr lang="en-US" dirty="0"/>
          </a:p>
        </p:txBody>
      </p:sp>
      <p:sp>
        <p:nvSpPr>
          <p:cNvPr id="8" name="Footer Placeholder 7"/>
          <p:cNvSpPr>
            <a:spLocks noGrp="1"/>
          </p:cNvSpPr>
          <p:nvPr>
            <p:ph type="ftr" sz="quarter" idx="11"/>
          </p:nvPr>
        </p:nvSpPr>
        <p:spPr/>
        <p:txBody>
          <a:bodyPr/>
          <a:lstStyle/>
          <a:p>
            <a:r>
              <a:rPr lang="en-US" dirty="0"/>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11/6/2018</a:t>
            </a:fld>
            <a:endParaRPr lang="en-US" dirty="0"/>
          </a:p>
        </p:txBody>
      </p:sp>
      <p:sp>
        <p:nvSpPr>
          <p:cNvPr id="4" name="Footer Placeholder 3"/>
          <p:cNvSpPr>
            <a:spLocks noGrp="1"/>
          </p:cNvSpPr>
          <p:nvPr>
            <p:ph type="ftr" sz="quarter" idx="11"/>
          </p:nvPr>
        </p:nvSpPr>
        <p:spPr/>
        <p:txBody>
          <a:bodyPr/>
          <a:lstStyle/>
          <a:p>
            <a:r>
              <a:rPr lang="en-US" dirty="0"/>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11/6/2018</a:t>
            </a:fld>
            <a:endParaRPr lang="en-US" dirty="0"/>
          </a:p>
        </p:txBody>
      </p:sp>
      <p:sp>
        <p:nvSpPr>
          <p:cNvPr id="3" name="Footer Placeholder 2"/>
          <p:cNvSpPr>
            <a:spLocks noGrp="1"/>
          </p:cNvSpPr>
          <p:nvPr>
            <p:ph type="ftr" sz="quarter" idx="11"/>
          </p:nvPr>
        </p:nvSpPr>
        <p:spPr/>
        <p:txBody>
          <a:bodyPr/>
          <a:lstStyle/>
          <a:p>
            <a:r>
              <a:rPr lang="en-US" dirty="0"/>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11/6/2018</a:t>
            </a:fld>
            <a:endParaRPr lang="en-US" dirty="0"/>
          </a:p>
        </p:txBody>
      </p:sp>
      <p:sp>
        <p:nvSpPr>
          <p:cNvPr id="6" name="Footer Placeholder 5"/>
          <p:cNvSpPr>
            <a:spLocks noGrp="1"/>
          </p:cNvSpPr>
          <p:nvPr>
            <p:ph type="ftr" sz="quarter" idx="11"/>
          </p:nvPr>
        </p:nvSpPr>
        <p:spPr/>
        <p:txBody>
          <a:bodyPr/>
          <a:lstStyle/>
          <a:p>
            <a:r>
              <a:rPr lang="en-US" dirty="0"/>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11/6/2018</a:t>
            </a:fld>
            <a:endParaRPr lang="en-US" dirty="0"/>
          </a:p>
        </p:txBody>
      </p:sp>
      <p:sp>
        <p:nvSpPr>
          <p:cNvPr id="6" name="Footer Placeholder 5"/>
          <p:cNvSpPr>
            <a:spLocks noGrp="1"/>
          </p:cNvSpPr>
          <p:nvPr>
            <p:ph type="ftr" sz="quarter" idx="11"/>
          </p:nvPr>
        </p:nvSpPr>
        <p:spPr/>
        <p:txBody>
          <a:bodyPr/>
          <a:lstStyle/>
          <a:p>
            <a:r>
              <a:rPr lang="en-US" dirty="0"/>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11/6/2018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Implementing </a:t>
            </a:r>
            <a:br>
              <a:rPr lang="en-GB" dirty="0"/>
            </a:br>
            <a:r>
              <a:rPr lang="en-GB" dirty="0"/>
              <a:t>Research Tracking </a:t>
            </a:r>
            <a:br>
              <a:rPr lang="en-GB" dirty="0"/>
            </a:br>
            <a:r>
              <a:rPr lang="en-GB" dirty="0"/>
              <a:t>on a tight budget</a:t>
            </a:r>
            <a:endParaRPr lang="en-US" dirty="0"/>
          </a:p>
        </p:txBody>
      </p:sp>
      <p:pic>
        <p:nvPicPr>
          <p:cNvPr id="10" name="Picture Placeholder 9">
            <a:extLst>
              <a:ext uri="{FF2B5EF4-FFF2-40B4-BE49-F238E27FC236}">
                <a16:creationId xmlns:a16="http://schemas.microsoft.com/office/drawing/2014/main" id="{C13EA650-4845-4094-8D0E-3544DAC93DC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178" b="6178"/>
          <a:stretch>
            <a:fillRect/>
          </a:stretch>
        </p:blipFill>
        <p:spPr>
          <a:xfrm>
            <a:off x="0" y="0"/>
            <a:ext cx="9141714" cy="4572000"/>
          </a:xfrm>
        </p:spPr>
      </p:pic>
      <p:sp>
        <p:nvSpPr>
          <p:cNvPr id="4" name="Text Placeholder 3"/>
          <p:cNvSpPr>
            <a:spLocks noGrp="1"/>
          </p:cNvSpPr>
          <p:nvPr>
            <p:ph type="body" sz="half" idx="2"/>
          </p:nvPr>
        </p:nvSpPr>
        <p:spPr/>
        <p:txBody>
          <a:bodyPr/>
          <a:lstStyle/>
          <a:p>
            <a:r>
              <a:rPr lang="en-US" dirty="0"/>
              <a:t>SESSION 6025</a:t>
            </a:r>
          </a:p>
          <a:p>
            <a:r>
              <a:rPr lang="en-AU" dirty="0"/>
              <a:t>Wed, Nov 07, 2018</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7051-06FD-4F3C-ABF2-AF0E824F3021}"/>
              </a:ext>
            </a:extLst>
          </p:cNvPr>
          <p:cNvSpPr>
            <a:spLocks noGrp="1"/>
          </p:cNvSpPr>
          <p:nvPr>
            <p:ph type="title"/>
          </p:nvPr>
        </p:nvSpPr>
        <p:spPr/>
        <p:txBody>
          <a:bodyPr/>
          <a:lstStyle/>
          <a:p>
            <a:r>
              <a:rPr lang="en-GB" dirty="0"/>
              <a:t>Automated candidature</a:t>
            </a:r>
            <a:endParaRPr lang="en-AU" dirty="0"/>
          </a:p>
        </p:txBody>
      </p:sp>
      <p:sp>
        <p:nvSpPr>
          <p:cNvPr id="3" name="Content Placeholder 2">
            <a:extLst>
              <a:ext uri="{FF2B5EF4-FFF2-40B4-BE49-F238E27FC236}">
                <a16:creationId xmlns:a16="http://schemas.microsoft.com/office/drawing/2014/main" id="{0825D072-BF87-4CFF-A80C-350E68ADDFE1}"/>
              </a:ext>
            </a:extLst>
          </p:cNvPr>
          <p:cNvSpPr>
            <a:spLocks noGrp="1"/>
          </p:cNvSpPr>
          <p:nvPr>
            <p:ph idx="1"/>
          </p:nvPr>
        </p:nvSpPr>
        <p:spPr>
          <a:xfrm>
            <a:off x="768096" y="1773936"/>
            <a:ext cx="7290055" cy="4023360"/>
          </a:xfrm>
        </p:spPr>
        <p:txBody>
          <a:bodyPr/>
          <a:lstStyle/>
          <a:p>
            <a:r>
              <a:rPr lang="en-US" dirty="0"/>
              <a:t>Configuration to enable new students in research programs to automatically be in research tracking</a:t>
            </a:r>
            <a:endParaRPr lang="en-AU" dirty="0"/>
          </a:p>
        </p:txBody>
      </p:sp>
      <p:sp>
        <p:nvSpPr>
          <p:cNvPr id="4" name="Footer Placeholder 3">
            <a:extLst>
              <a:ext uri="{FF2B5EF4-FFF2-40B4-BE49-F238E27FC236}">
                <a16:creationId xmlns:a16="http://schemas.microsoft.com/office/drawing/2014/main" id="{A35586AF-A8D6-463C-9A5C-4AFB4C5F61F1}"/>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5F8C931B-BDA1-44D2-AE3B-8BB07CDFFB4C}"/>
              </a:ext>
            </a:extLst>
          </p:cNvPr>
          <p:cNvPicPr>
            <a:picLocks noChangeAspect="1"/>
          </p:cNvPicPr>
          <p:nvPr/>
        </p:nvPicPr>
        <p:blipFill>
          <a:blip r:embed="rId2"/>
          <a:stretch>
            <a:fillRect/>
          </a:stretch>
        </p:blipFill>
        <p:spPr>
          <a:xfrm>
            <a:off x="693337" y="2466440"/>
            <a:ext cx="5111194" cy="4004264"/>
          </a:xfrm>
          <a:prstGeom prst="rect">
            <a:avLst/>
          </a:prstGeom>
        </p:spPr>
      </p:pic>
    </p:spTree>
    <p:extLst>
      <p:ext uri="{BB962C8B-B14F-4D97-AF65-F5344CB8AC3E}">
        <p14:creationId xmlns:p14="http://schemas.microsoft.com/office/powerpoint/2010/main" val="211892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C437-FAA8-4504-A64E-7B9449E163A8}"/>
              </a:ext>
            </a:extLst>
          </p:cNvPr>
          <p:cNvSpPr>
            <a:spLocks noGrp="1"/>
          </p:cNvSpPr>
          <p:nvPr>
            <p:ph type="title"/>
          </p:nvPr>
        </p:nvSpPr>
        <p:spPr/>
        <p:txBody>
          <a:bodyPr/>
          <a:lstStyle/>
          <a:p>
            <a:r>
              <a:rPr lang="en-GB" dirty="0"/>
              <a:t>Supervisors (Affiliations)</a:t>
            </a:r>
            <a:endParaRPr lang="en-AU" dirty="0"/>
          </a:p>
        </p:txBody>
      </p:sp>
      <p:sp>
        <p:nvSpPr>
          <p:cNvPr id="4" name="Footer Placeholder 3">
            <a:extLst>
              <a:ext uri="{FF2B5EF4-FFF2-40B4-BE49-F238E27FC236}">
                <a16:creationId xmlns:a16="http://schemas.microsoft.com/office/drawing/2014/main" id="{AFAA2D17-84F3-42BF-A99D-6A237340FA92}"/>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89048461-A57E-4CFF-8918-A5025DA57A67}"/>
              </a:ext>
            </a:extLst>
          </p:cNvPr>
          <p:cNvPicPr>
            <a:picLocks noChangeAspect="1"/>
          </p:cNvPicPr>
          <p:nvPr/>
        </p:nvPicPr>
        <p:blipFill>
          <a:blip r:embed="rId2"/>
          <a:stretch>
            <a:fillRect/>
          </a:stretch>
        </p:blipFill>
        <p:spPr>
          <a:xfrm>
            <a:off x="547033" y="2084832"/>
            <a:ext cx="6802734" cy="4135675"/>
          </a:xfrm>
          <a:prstGeom prst="rect">
            <a:avLst/>
          </a:prstGeom>
        </p:spPr>
      </p:pic>
    </p:spTree>
    <p:extLst>
      <p:ext uri="{BB962C8B-B14F-4D97-AF65-F5344CB8AC3E}">
        <p14:creationId xmlns:p14="http://schemas.microsoft.com/office/powerpoint/2010/main" val="4745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9F44-E102-4233-81DB-3CF8F219CF0B}"/>
              </a:ext>
            </a:extLst>
          </p:cNvPr>
          <p:cNvSpPr>
            <a:spLocks noGrp="1"/>
          </p:cNvSpPr>
          <p:nvPr>
            <p:ph type="title"/>
          </p:nvPr>
        </p:nvSpPr>
        <p:spPr/>
        <p:txBody>
          <a:bodyPr/>
          <a:lstStyle/>
          <a:p>
            <a:r>
              <a:rPr lang="en-GB" dirty="0"/>
              <a:t>Student’s Supervisors</a:t>
            </a:r>
            <a:endParaRPr lang="en-AU" dirty="0"/>
          </a:p>
        </p:txBody>
      </p:sp>
      <p:sp>
        <p:nvSpPr>
          <p:cNvPr id="4" name="Footer Placeholder 3">
            <a:extLst>
              <a:ext uri="{FF2B5EF4-FFF2-40B4-BE49-F238E27FC236}">
                <a16:creationId xmlns:a16="http://schemas.microsoft.com/office/drawing/2014/main" id="{33B9D88E-4BE6-4E1D-8241-0D6DB573F3F3}"/>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0A3AB270-B2CC-4365-97FC-F0DFB2525405}"/>
              </a:ext>
            </a:extLst>
          </p:cNvPr>
          <p:cNvPicPr>
            <a:picLocks noChangeAspect="1"/>
          </p:cNvPicPr>
          <p:nvPr/>
        </p:nvPicPr>
        <p:blipFill>
          <a:blip r:embed="rId2"/>
          <a:stretch>
            <a:fillRect/>
          </a:stretch>
        </p:blipFill>
        <p:spPr>
          <a:xfrm>
            <a:off x="768096" y="2231875"/>
            <a:ext cx="5850077" cy="4091786"/>
          </a:xfrm>
          <a:prstGeom prst="rect">
            <a:avLst/>
          </a:prstGeom>
        </p:spPr>
      </p:pic>
    </p:spTree>
    <p:extLst>
      <p:ext uri="{BB962C8B-B14F-4D97-AF65-F5344CB8AC3E}">
        <p14:creationId xmlns:p14="http://schemas.microsoft.com/office/powerpoint/2010/main" val="40410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E5E0-A034-45D9-A942-4FB714802859}"/>
              </a:ext>
            </a:extLst>
          </p:cNvPr>
          <p:cNvSpPr>
            <a:spLocks noGrp="1"/>
          </p:cNvSpPr>
          <p:nvPr>
            <p:ph type="title"/>
          </p:nvPr>
        </p:nvSpPr>
        <p:spPr/>
        <p:txBody>
          <a:bodyPr/>
          <a:lstStyle/>
          <a:p>
            <a:r>
              <a:rPr lang="en-GB" dirty="0"/>
              <a:t>Consumption</a:t>
            </a:r>
            <a:endParaRPr lang="en-AU" dirty="0"/>
          </a:p>
        </p:txBody>
      </p:sp>
      <p:sp>
        <p:nvSpPr>
          <p:cNvPr id="4" name="Footer Placeholder 3">
            <a:extLst>
              <a:ext uri="{FF2B5EF4-FFF2-40B4-BE49-F238E27FC236}">
                <a16:creationId xmlns:a16="http://schemas.microsoft.com/office/drawing/2014/main" id="{FA7ACAEA-CECE-4AC7-ABEB-9E25F365A624}"/>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D3E595F2-2B7A-44D0-98C8-FF05D92789A2}"/>
              </a:ext>
            </a:extLst>
          </p:cNvPr>
          <p:cNvPicPr>
            <a:picLocks noChangeAspect="1"/>
          </p:cNvPicPr>
          <p:nvPr/>
        </p:nvPicPr>
        <p:blipFill>
          <a:blip r:embed="rId2"/>
          <a:stretch>
            <a:fillRect/>
          </a:stretch>
        </p:blipFill>
        <p:spPr>
          <a:xfrm>
            <a:off x="557707" y="2193084"/>
            <a:ext cx="8057885" cy="3464137"/>
          </a:xfrm>
          <a:prstGeom prst="rect">
            <a:avLst/>
          </a:prstGeom>
        </p:spPr>
      </p:pic>
    </p:spTree>
    <p:extLst>
      <p:ext uri="{BB962C8B-B14F-4D97-AF65-F5344CB8AC3E}">
        <p14:creationId xmlns:p14="http://schemas.microsoft.com/office/powerpoint/2010/main" val="145600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9E5-72CF-433C-A2EE-FE7951623035}"/>
              </a:ext>
            </a:extLst>
          </p:cNvPr>
          <p:cNvSpPr>
            <a:spLocks noGrp="1"/>
          </p:cNvSpPr>
          <p:nvPr>
            <p:ph type="title"/>
          </p:nvPr>
        </p:nvSpPr>
        <p:spPr/>
        <p:txBody>
          <a:bodyPr/>
          <a:lstStyle/>
          <a:p>
            <a:r>
              <a:rPr lang="en-AU" dirty="0"/>
              <a:t>Program/Plan row</a:t>
            </a:r>
          </a:p>
        </p:txBody>
      </p:sp>
      <p:sp>
        <p:nvSpPr>
          <p:cNvPr id="4" name="Footer Placeholder 3">
            <a:extLst>
              <a:ext uri="{FF2B5EF4-FFF2-40B4-BE49-F238E27FC236}">
                <a16:creationId xmlns:a16="http://schemas.microsoft.com/office/drawing/2014/main" id="{5EA79C15-179A-4A89-8B16-CC1C04838B12}"/>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71AA26A9-0835-408F-8490-DA396568364D}"/>
              </a:ext>
            </a:extLst>
          </p:cNvPr>
          <p:cNvPicPr>
            <a:picLocks noChangeAspect="1"/>
          </p:cNvPicPr>
          <p:nvPr/>
        </p:nvPicPr>
        <p:blipFill>
          <a:blip r:embed="rId2"/>
          <a:stretch>
            <a:fillRect/>
          </a:stretch>
        </p:blipFill>
        <p:spPr>
          <a:xfrm>
            <a:off x="485775" y="2374954"/>
            <a:ext cx="8172450" cy="4095750"/>
          </a:xfrm>
          <a:prstGeom prst="rect">
            <a:avLst/>
          </a:prstGeom>
        </p:spPr>
      </p:pic>
    </p:spTree>
    <p:extLst>
      <p:ext uri="{BB962C8B-B14F-4D97-AF65-F5344CB8AC3E}">
        <p14:creationId xmlns:p14="http://schemas.microsoft.com/office/powerpoint/2010/main" val="86485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9A6D-A5C4-4CD0-B99F-15F0BAD3BB96}"/>
              </a:ext>
            </a:extLst>
          </p:cNvPr>
          <p:cNvSpPr>
            <a:spLocks noGrp="1"/>
          </p:cNvSpPr>
          <p:nvPr>
            <p:ph type="title"/>
          </p:nvPr>
        </p:nvSpPr>
        <p:spPr/>
        <p:txBody>
          <a:bodyPr/>
          <a:lstStyle/>
          <a:p>
            <a:r>
              <a:rPr lang="en-AU" dirty="0"/>
              <a:t>Program/Plan and Consumption link</a:t>
            </a:r>
          </a:p>
        </p:txBody>
      </p:sp>
      <p:sp>
        <p:nvSpPr>
          <p:cNvPr id="4" name="Footer Placeholder 3">
            <a:extLst>
              <a:ext uri="{FF2B5EF4-FFF2-40B4-BE49-F238E27FC236}">
                <a16:creationId xmlns:a16="http://schemas.microsoft.com/office/drawing/2014/main" id="{370A5875-F775-4316-8170-99D170BFCD0F}"/>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9BE56CCD-9092-45EA-95F0-BEBC1B99E6DE}"/>
              </a:ext>
            </a:extLst>
          </p:cNvPr>
          <p:cNvPicPr>
            <a:picLocks noChangeAspect="1"/>
          </p:cNvPicPr>
          <p:nvPr/>
        </p:nvPicPr>
        <p:blipFill>
          <a:blip r:embed="rId2"/>
          <a:stretch>
            <a:fillRect/>
          </a:stretch>
        </p:blipFill>
        <p:spPr>
          <a:xfrm>
            <a:off x="768096" y="2429918"/>
            <a:ext cx="7299465" cy="3842866"/>
          </a:xfrm>
          <a:prstGeom prst="rect">
            <a:avLst/>
          </a:prstGeom>
        </p:spPr>
      </p:pic>
    </p:spTree>
    <p:extLst>
      <p:ext uri="{BB962C8B-B14F-4D97-AF65-F5344CB8AC3E}">
        <p14:creationId xmlns:p14="http://schemas.microsoft.com/office/powerpoint/2010/main" val="309036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F46-0247-467D-B2C0-2F0E52F1E2D3}"/>
              </a:ext>
            </a:extLst>
          </p:cNvPr>
          <p:cNvSpPr>
            <a:spLocks noGrp="1"/>
          </p:cNvSpPr>
          <p:nvPr>
            <p:ph type="title"/>
          </p:nvPr>
        </p:nvSpPr>
        <p:spPr/>
        <p:txBody>
          <a:bodyPr/>
          <a:lstStyle/>
          <a:p>
            <a:r>
              <a:rPr lang="en-GB" dirty="0"/>
              <a:t>Scholarship</a:t>
            </a:r>
            <a:endParaRPr lang="en-AU" dirty="0"/>
          </a:p>
        </p:txBody>
      </p:sp>
      <p:pic>
        <p:nvPicPr>
          <p:cNvPr id="5" name="Content Placeholder 4">
            <a:extLst>
              <a:ext uri="{FF2B5EF4-FFF2-40B4-BE49-F238E27FC236}">
                <a16:creationId xmlns:a16="http://schemas.microsoft.com/office/drawing/2014/main" id="{0392F336-60B2-4348-9DAB-174D07349AD3}"/>
              </a:ext>
            </a:extLst>
          </p:cNvPr>
          <p:cNvPicPr>
            <a:picLocks noGrp="1" noChangeAspect="1"/>
          </p:cNvPicPr>
          <p:nvPr>
            <p:ph idx="1"/>
          </p:nvPr>
        </p:nvPicPr>
        <p:blipFill rotWithShape="1">
          <a:blip r:embed="rId2"/>
          <a:srcRect b="30580"/>
          <a:stretch/>
        </p:blipFill>
        <p:spPr>
          <a:xfrm>
            <a:off x="1129333" y="1657350"/>
            <a:ext cx="6477087" cy="3614738"/>
          </a:xfrm>
          <a:prstGeom prst="rect">
            <a:avLst/>
          </a:prstGeom>
        </p:spPr>
      </p:pic>
      <p:sp>
        <p:nvSpPr>
          <p:cNvPr id="4" name="Footer Placeholder 3">
            <a:extLst>
              <a:ext uri="{FF2B5EF4-FFF2-40B4-BE49-F238E27FC236}">
                <a16:creationId xmlns:a16="http://schemas.microsoft.com/office/drawing/2014/main" id="{3BBF6F1A-2E80-4870-AFFF-0458E9C97B5C}"/>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74288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F46-0247-467D-B2C0-2F0E52F1E2D3}"/>
              </a:ext>
            </a:extLst>
          </p:cNvPr>
          <p:cNvSpPr>
            <a:spLocks noGrp="1"/>
          </p:cNvSpPr>
          <p:nvPr>
            <p:ph type="title"/>
          </p:nvPr>
        </p:nvSpPr>
        <p:spPr/>
        <p:txBody>
          <a:bodyPr/>
          <a:lstStyle/>
          <a:p>
            <a:r>
              <a:rPr lang="en-GB" dirty="0"/>
              <a:t>Scholarship CAF</a:t>
            </a:r>
            <a:endParaRPr lang="en-AU" dirty="0"/>
          </a:p>
        </p:txBody>
      </p:sp>
      <p:sp>
        <p:nvSpPr>
          <p:cNvPr id="4" name="Footer Placeholder 3">
            <a:extLst>
              <a:ext uri="{FF2B5EF4-FFF2-40B4-BE49-F238E27FC236}">
                <a16:creationId xmlns:a16="http://schemas.microsoft.com/office/drawing/2014/main" id="{3BBF6F1A-2E80-4870-AFFF-0458E9C97B5C}"/>
              </a:ext>
            </a:extLst>
          </p:cNvPr>
          <p:cNvSpPr>
            <a:spLocks noGrp="1"/>
          </p:cNvSpPr>
          <p:nvPr>
            <p:ph type="ftr" sz="quarter" idx="11"/>
          </p:nvPr>
        </p:nvSpPr>
        <p:spPr/>
        <p:txBody>
          <a:bodyPr/>
          <a:lstStyle/>
          <a:p>
            <a:r>
              <a:rPr lang="en-US" dirty="0"/>
              <a:t>ADU 9-11 November 2016</a:t>
            </a:r>
          </a:p>
        </p:txBody>
      </p:sp>
      <p:sp>
        <p:nvSpPr>
          <p:cNvPr id="7" name="Content Placeholder 6">
            <a:extLst>
              <a:ext uri="{FF2B5EF4-FFF2-40B4-BE49-F238E27FC236}">
                <a16:creationId xmlns:a16="http://schemas.microsoft.com/office/drawing/2014/main" id="{32780B3E-3931-4AF7-A707-C5C50979269E}"/>
              </a:ext>
            </a:extLst>
          </p:cNvPr>
          <p:cNvSpPr>
            <a:spLocks noGrp="1"/>
          </p:cNvSpPr>
          <p:nvPr>
            <p:ph idx="1"/>
          </p:nvPr>
        </p:nvSpPr>
        <p:spPr/>
        <p:txBody>
          <a:bodyPr/>
          <a:lstStyle/>
          <a:p>
            <a:endParaRPr lang="en-AU" dirty="0"/>
          </a:p>
        </p:txBody>
      </p:sp>
      <p:pic>
        <p:nvPicPr>
          <p:cNvPr id="8" name="Picture 7">
            <a:extLst>
              <a:ext uri="{FF2B5EF4-FFF2-40B4-BE49-F238E27FC236}">
                <a16:creationId xmlns:a16="http://schemas.microsoft.com/office/drawing/2014/main" id="{AFCE6614-269B-4145-9126-5DE6B5E7F3A8}"/>
              </a:ext>
            </a:extLst>
          </p:cNvPr>
          <p:cNvPicPr>
            <a:picLocks noChangeAspect="1"/>
          </p:cNvPicPr>
          <p:nvPr/>
        </p:nvPicPr>
        <p:blipFill>
          <a:blip r:embed="rId2"/>
          <a:stretch>
            <a:fillRect/>
          </a:stretch>
        </p:blipFill>
        <p:spPr>
          <a:xfrm>
            <a:off x="1003173" y="2246176"/>
            <a:ext cx="6819900" cy="3190875"/>
          </a:xfrm>
          <a:prstGeom prst="rect">
            <a:avLst/>
          </a:prstGeom>
        </p:spPr>
      </p:pic>
    </p:spTree>
    <p:extLst>
      <p:ext uri="{BB962C8B-B14F-4D97-AF65-F5344CB8AC3E}">
        <p14:creationId xmlns:p14="http://schemas.microsoft.com/office/powerpoint/2010/main" val="251458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5D23-4BA2-401D-A80E-029546A9E339}"/>
              </a:ext>
            </a:extLst>
          </p:cNvPr>
          <p:cNvSpPr>
            <a:spLocks noGrp="1"/>
          </p:cNvSpPr>
          <p:nvPr>
            <p:ph type="title"/>
          </p:nvPr>
        </p:nvSpPr>
        <p:spPr/>
        <p:txBody>
          <a:bodyPr/>
          <a:lstStyle/>
          <a:p>
            <a:r>
              <a:rPr lang="en-AU" dirty="0"/>
              <a:t>Thesis Management</a:t>
            </a:r>
          </a:p>
        </p:txBody>
      </p:sp>
      <p:sp>
        <p:nvSpPr>
          <p:cNvPr id="4" name="Footer Placeholder 3">
            <a:extLst>
              <a:ext uri="{FF2B5EF4-FFF2-40B4-BE49-F238E27FC236}">
                <a16:creationId xmlns:a16="http://schemas.microsoft.com/office/drawing/2014/main" id="{D372D69B-C4F8-4E19-9FEE-FEA47D94EEF0}"/>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AA43EE96-6ECA-4EEA-A37C-C53DEAE5A3F9}"/>
              </a:ext>
            </a:extLst>
          </p:cNvPr>
          <p:cNvPicPr>
            <a:picLocks noChangeAspect="1"/>
          </p:cNvPicPr>
          <p:nvPr/>
        </p:nvPicPr>
        <p:blipFill>
          <a:blip r:embed="rId2"/>
          <a:stretch>
            <a:fillRect/>
          </a:stretch>
        </p:blipFill>
        <p:spPr>
          <a:xfrm>
            <a:off x="768096" y="1741633"/>
            <a:ext cx="6209881" cy="4531151"/>
          </a:xfrm>
          <a:prstGeom prst="rect">
            <a:avLst/>
          </a:prstGeom>
        </p:spPr>
      </p:pic>
    </p:spTree>
    <p:extLst>
      <p:ext uri="{BB962C8B-B14F-4D97-AF65-F5344CB8AC3E}">
        <p14:creationId xmlns:p14="http://schemas.microsoft.com/office/powerpoint/2010/main" val="245543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B638-6562-4242-9092-9B1F74E3A033}"/>
              </a:ext>
            </a:extLst>
          </p:cNvPr>
          <p:cNvSpPr>
            <a:spLocks noGrp="1"/>
          </p:cNvSpPr>
          <p:nvPr>
            <p:ph type="title"/>
          </p:nvPr>
        </p:nvSpPr>
        <p:spPr/>
        <p:txBody>
          <a:bodyPr/>
          <a:lstStyle/>
          <a:p>
            <a:r>
              <a:rPr lang="en-AU" dirty="0"/>
              <a:t>Thesis Management </a:t>
            </a:r>
            <a:br>
              <a:rPr lang="en-AU" dirty="0"/>
            </a:br>
            <a:r>
              <a:rPr lang="en-AU" sz="2000" dirty="0"/>
              <a:t>(after field configuration)</a:t>
            </a:r>
          </a:p>
        </p:txBody>
      </p:sp>
      <p:sp>
        <p:nvSpPr>
          <p:cNvPr id="4" name="Footer Placeholder 3">
            <a:extLst>
              <a:ext uri="{FF2B5EF4-FFF2-40B4-BE49-F238E27FC236}">
                <a16:creationId xmlns:a16="http://schemas.microsoft.com/office/drawing/2014/main" id="{B04BACB9-AFE1-42D8-91E4-4C091BEFA7AD}"/>
              </a:ext>
            </a:extLst>
          </p:cNvPr>
          <p:cNvSpPr>
            <a:spLocks noGrp="1"/>
          </p:cNvSpPr>
          <p:nvPr>
            <p:ph type="ftr" sz="quarter" idx="11"/>
          </p:nvPr>
        </p:nvSpPr>
        <p:spPr/>
        <p:txBody>
          <a:bodyPr/>
          <a:lstStyle/>
          <a:p>
            <a:r>
              <a:rPr lang="en-US" dirty="0"/>
              <a:t>ADU 9-11 November 2016</a:t>
            </a:r>
          </a:p>
        </p:txBody>
      </p:sp>
      <p:pic>
        <p:nvPicPr>
          <p:cNvPr id="6" name="Picture 5">
            <a:extLst>
              <a:ext uri="{FF2B5EF4-FFF2-40B4-BE49-F238E27FC236}">
                <a16:creationId xmlns:a16="http://schemas.microsoft.com/office/drawing/2014/main" id="{3138802A-68FA-468F-9C28-921BBA3BED18}"/>
              </a:ext>
            </a:extLst>
          </p:cNvPr>
          <p:cNvPicPr>
            <a:picLocks noChangeAspect="1"/>
          </p:cNvPicPr>
          <p:nvPr/>
        </p:nvPicPr>
        <p:blipFill>
          <a:blip r:embed="rId2"/>
          <a:stretch>
            <a:fillRect/>
          </a:stretch>
        </p:blipFill>
        <p:spPr>
          <a:xfrm>
            <a:off x="768096" y="1961124"/>
            <a:ext cx="6094928" cy="4509580"/>
          </a:xfrm>
          <a:prstGeom prst="rect">
            <a:avLst/>
          </a:prstGeom>
        </p:spPr>
      </p:pic>
    </p:spTree>
    <p:extLst>
      <p:ext uri="{BB962C8B-B14F-4D97-AF65-F5344CB8AC3E}">
        <p14:creationId xmlns:p14="http://schemas.microsoft.com/office/powerpoint/2010/main" val="330965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Murray Gould</a:t>
            </a:r>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a:t>Functional Analyst</a:t>
            </a:r>
          </a:p>
          <a:p>
            <a:r>
              <a:rPr lang="en-US" dirty="0"/>
              <a:t>University of the Sunshine Coast</a:t>
            </a:r>
          </a:p>
          <a:p>
            <a:r>
              <a:rPr lang="en-US" dirty="0"/>
              <a:t>mgould@usc.edu.au</a:t>
            </a:r>
          </a:p>
        </p:txBody>
      </p:sp>
      <p:sp>
        <p:nvSpPr>
          <p:cNvPr id="5" name="Text Placeholder 4"/>
          <p:cNvSpPr>
            <a:spLocks noGrp="1"/>
          </p:cNvSpPr>
          <p:nvPr>
            <p:ph type="body" sz="quarter" idx="3"/>
          </p:nvPr>
        </p:nvSpPr>
        <p:spPr/>
        <p:txBody>
          <a:bodyPr/>
          <a:lstStyle/>
          <a:p>
            <a:r>
              <a:rPr lang="en-US" dirty="0"/>
              <a:t>Lyndal Viney</a:t>
            </a:r>
          </a:p>
        </p:txBody>
      </p:sp>
      <p:sp>
        <p:nvSpPr>
          <p:cNvPr id="6" name="Content Placeholder 5"/>
          <p:cNvSpPr>
            <a:spLocks noGrp="1"/>
          </p:cNvSpPr>
          <p:nvPr>
            <p:ph sz="quarter" idx="4"/>
          </p:nvPr>
        </p:nvSpPr>
        <p:spPr>
          <a:xfrm>
            <a:off x="4491990" y="2967788"/>
            <a:ext cx="3566160" cy="1446168"/>
          </a:xfrm>
        </p:spPr>
        <p:txBody>
          <a:bodyPr>
            <a:normAutofit/>
          </a:bodyPr>
          <a:lstStyle/>
          <a:p>
            <a:r>
              <a:rPr lang="en-GB" dirty="0"/>
              <a:t>Manager, HDR Systems</a:t>
            </a:r>
          </a:p>
          <a:p>
            <a:r>
              <a:rPr lang="en-US" dirty="0"/>
              <a:t>University of the Sunshine Coast</a:t>
            </a:r>
          </a:p>
          <a:p>
            <a:r>
              <a:rPr lang="en-US" dirty="0"/>
              <a:t>lviney@usc.edu.au</a:t>
            </a:r>
          </a:p>
          <a:p>
            <a:endParaRPr lang="en-US" dirty="0"/>
          </a:p>
        </p:txBody>
      </p:sp>
      <p:sp>
        <p:nvSpPr>
          <p:cNvPr id="10" name="Footer Placeholder 9"/>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5B7A-2AF4-43A4-BE6B-FC0EA60AC7C9}"/>
              </a:ext>
            </a:extLst>
          </p:cNvPr>
          <p:cNvSpPr>
            <a:spLocks noGrp="1"/>
          </p:cNvSpPr>
          <p:nvPr>
            <p:ph type="title"/>
          </p:nvPr>
        </p:nvSpPr>
        <p:spPr/>
        <p:txBody>
          <a:bodyPr/>
          <a:lstStyle/>
          <a:p>
            <a:r>
              <a:rPr lang="en-US" dirty="0">
                <a:solidFill>
                  <a:schemeClr val="tx1"/>
                </a:solidFill>
              </a:rPr>
              <a:t>Examination (Evaluation management)</a:t>
            </a:r>
            <a:endParaRPr lang="en-AU" dirty="0"/>
          </a:p>
        </p:txBody>
      </p:sp>
      <p:sp>
        <p:nvSpPr>
          <p:cNvPr id="3" name="Content Placeholder 2">
            <a:extLst>
              <a:ext uri="{FF2B5EF4-FFF2-40B4-BE49-F238E27FC236}">
                <a16:creationId xmlns:a16="http://schemas.microsoft.com/office/drawing/2014/main" id="{64FF5893-79EB-4373-BE38-74A022DC892F}"/>
              </a:ext>
            </a:extLst>
          </p:cNvPr>
          <p:cNvSpPr>
            <a:spLocks noGrp="1"/>
          </p:cNvSpPr>
          <p:nvPr>
            <p:ph idx="1"/>
          </p:nvPr>
        </p:nvSpPr>
        <p:spPr/>
        <p:txBody>
          <a:bodyPr/>
          <a:lstStyle/>
          <a:p>
            <a:r>
              <a:rPr lang="en-US" dirty="0"/>
              <a:t>Delivered research specific approach</a:t>
            </a:r>
            <a:endParaRPr lang="en-AU" dirty="0"/>
          </a:p>
        </p:txBody>
      </p:sp>
      <p:sp>
        <p:nvSpPr>
          <p:cNvPr id="4" name="Footer Placeholder 3">
            <a:extLst>
              <a:ext uri="{FF2B5EF4-FFF2-40B4-BE49-F238E27FC236}">
                <a16:creationId xmlns:a16="http://schemas.microsoft.com/office/drawing/2014/main" id="{DD09D2E4-AA8E-4CE1-807D-9A052F583D6E}"/>
              </a:ext>
            </a:extLst>
          </p:cNvPr>
          <p:cNvSpPr>
            <a:spLocks noGrp="1"/>
          </p:cNvSpPr>
          <p:nvPr>
            <p:ph type="ftr" sz="quarter" idx="11"/>
          </p:nvPr>
        </p:nvSpPr>
        <p:spPr/>
        <p:txBody>
          <a:bodyPr/>
          <a:lstStyle/>
          <a:p>
            <a:r>
              <a:rPr lang="en-US" dirty="0"/>
              <a:t>ADU 9-11 November 2016</a:t>
            </a:r>
          </a:p>
        </p:txBody>
      </p:sp>
      <p:pic>
        <p:nvPicPr>
          <p:cNvPr id="6" name="Picture 5">
            <a:extLst>
              <a:ext uri="{FF2B5EF4-FFF2-40B4-BE49-F238E27FC236}">
                <a16:creationId xmlns:a16="http://schemas.microsoft.com/office/drawing/2014/main" id="{7C843ECC-0FC5-485F-910A-00BCBA03DEA6}"/>
              </a:ext>
            </a:extLst>
          </p:cNvPr>
          <p:cNvPicPr>
            <a:picLocks noChangeAspect="1"/>
          </p:cNvPicPr>
          <p:nvPr/>
        </p:nvPicPr>
        <p:blipFill>
          <a:blip r:embed="rId2"/>
          <a:stretch>
            <a:fillRect/>
          </a:stretch>
        </p:blipFill>
        <p:spPr>
          <a:xfrm>
            <a:off x="768096" y="2230197"/>
            <a:ext cx="6348308" cy="4079163"/>
          </a:xfrm>
          <a:prstGeom prst="rect">
            <a:avLst/>
          </a:prstGeom>
        </p:spPr>
      </p:pic>
    </p:spTree>
    <p:extLst>
      <p:ext uri="{BB962C8B-B14F-4D97-AF65-F5344CB8AC3E}">
        <p14:creationId xmlns:p14="http://schemas.microsoft.com/office/powerpoint/2010/main" val="299931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CD80-9467-47F8-8F4E-170D35572ECF}"/>
              </a:ext>
            </a:extLst>
          </p:cNvPr>
          <p:cNvSpPr>
            <a:spLocks noGrp="1"/>
          </p:cNvSpPr>
          <p:nvPr>
            <p:ph type="title"/>
          </p:nvPr>
        </p:nvSpPr>
        <p:spPr/>
        <p:txBody>
          <a:bodyPr/>
          <a:lstStyle/>
          <a:p>
            <a:r>
              <a:rPr lang="en-AU" dirty="0"/>
              <a:t>Evaluation (examiner) results</a:t>
            </a:r>
          </a:p>
        </p:txBody>
      </p:sp>
      <p:sp>
        <p:nvSpPr>
          <p:cNvPr id="4" name="Footer Placeholder 3">
            <a:extLst>
              <a:ext uri="{FF2B5EF4-FFF2-40B4-BE49-F238E27FC236}">
                <a16:creationId xmlns:a16="http://schemas.microsoft.com/office/drawing/2014/main" id="{6A176E78-E937-4C3B-909E-1940B26DF8A3}"/>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3BF7B663-E087-46E0-B3E3-45F99895FA11}"/>
              </a:ext>
            </a:extLst>
          </p:cNvPr>
          <p:cNvPicPr>
            <a:picLocks noChangeAspect="1"/>
          </p:cNvPicPr>
          <p:nvPr/>
        </p:nvPicPr>
        <p:blipFill>
          <a:blip r:embed="rId2"/>
          <a:stretch>
            <a:fillRect/>
          </a:stretch>
        </p:blipFill>
        <p:spPr>
          <a:xfrm>
            <a:off x="768096" y="2084832"/>
            <a:ext cx="4636424" cy="4067150"/>
          </a:xfrm>
          <a:prstGeom prst="rect">
            <a:avLst/>
          </a:prstGeom>
        </p:spPr>
      </p:pic>
    </p:spTree>
    <p:extLst>
      <p:ext uri="{BB962C8B-B14F-4D97-AF65-F5344CB8AC3E}">
        <p14:creationId xmlns:p14="http://schemas.microsoft.com/office/powerpoint/2010/main" val="106368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D5CC-9088-40B6-AC6E-263F0E052F67}"/>
              </a:ext>
            </a:extLst>
          </p:cNvPr>
          <p:cNvSpPr>
            <a:spLocks noGrp="1"/>
          </p:cNvSpPr>
          <p:nvPr>
            <p:ph type="title"/>
          </p:nvPr>
        </p:nvSpPr>
        <p:spPr/>
        <p:txBody>
          <a:bodyPr/>
          <a:lstStyle/>
          <a:p>
            <a:r>
              <a:rPr lang="en-AU" dirty="0"/>
              <a:t>Student Milestones</a:t>
            </a:r>
            <a:br>
              <a:rPr lang="en-AU" dirty="0"/>
            </a:br>
            <a:endParaRPr lang="en-AU" dirty="0"/>
          </a:p>
        </p:txBody>
      </p:sp>
      <p:sp>
        <p:nvSpPr>
          <p:cNvPr id="4" name="Footer Placeholder 3">
            <a:extLst>
              <a:ext uri="{FF2B5EF4-FFF2-40B4-BE49-F238E27FC236}">
                <a16:creationId xmlns:a16="http://schemas.microsoft.com/office/drawing/2014/main" id="{10D54D8A-9BC8-469A-8B28-5F9FF5483831}"/>
              </a:ext>
            </a:extLst>
          </p:cNvPr>
          <p:cNvSpPr>
            <a:spLocks noGrp="1"/>
          </p:cNvSpPr>
          <p:nvPr>
            <p:ph type="ftr" sz="quarter" idx="11"/>
          </p:nvPr>
        </p:nvSpPr>
        <p:spPr/>
        <p:txBody>
          <a:bodyPr/>
          <a:lstStyle/>
          <a:p>
            <a:r>
              <a:rPr lang="en-US" dirty="0"/>
              <a:t>ADU 9-11 November 2016</a:t>
            </a:r>
          </a:p>
        </p:txBody>
      </p:sp>
      <p:pic>
        <p:nvPicPr>
          <p:cNvPr id="6" name="Picture 5">
            <a:extLst>
              <a:ext uri="{FF2B5EF4-FFF2-40B4-BE49-F238E27FC236}">
                <a16:creationId xmlns:a16="http://schemas.microsoft.com/office/drawing/2014/main" id="{922EDD6F-ABE4-49D5-941A-9B2414942222}"/>
              </a:ext>
            </a:extLst>
          </p:cNvPr>
          <p:cNvPicPr>
            <a:picLocks noChangeAspect="1"/>
          </p:cNvPicPr>
          <p:nvPr/>
        </p:nvPicPr>
        <p:blipFill>
          <a:blip r:embed="rId2"/>
          <a:stretch>
            <a:fillRect/>
          </a:stretch>
        </p:blipFill>
        <p:spPr>
          <a:xfrm>
            <a:off x="768096" y="1863024"/>
            <a:ext cx="5274548" cy="4409760"/>
          </a:xfrm>
          <a:prstGeom prst="rect">
            <a:avLst/>
          </a:prstGeom>
        </p:spPr>
      </p:pic>
    </p:spTree>
    <p:extLst>
      <p:ext uri="{BB962C8B-B14F-4D97-AF65-F5344CB8AC3E}">
        <p14:creationId xmlns:p14="http://schemas.microsoft.com/office/powerpoint/2010/main" val="168914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C8D7-494B-4660-AE5B-FFE0F58D43C6}"/>
              </a:ext>
            </a:extLst>
          </p:cNvPr>
          <p:cNvSpPr>
            <a:spLocks noGrp="1"/>
          </p:cNvSpPr>
          <p:nvPr>
            <p:ph type="title"/>
          </p:nvPr>
        </p:nvSpPr>
        <p:spPr/>
        <p:txBody>
          <a:bodyPr/>
          <a:lstStyle/>
          <a:p>
            <a:r>
              <a:rPr lang="en-AU" dirty="0"/>
              <a:t>Student Milestones and Grades</a:t>
            </a:r>
            <a:br>
              <a:rPr lang="en-AU" dirty="0"/>
            </a:br>
            <a:r>
              <a:rPr lang="en-AU" sz="2000" dirty="0"/>
              <a:t>(after field configuration)</a:t>
            </a:r>
          </a:p>
        </p:txBody>
      </p:sp>
      <p:sp>
        <p:nvSpPr>
          <p:cNvPr id="4" name="Footer Placeholder 3">
            <a:extLst>
              <a:ext uri="{FF2B5EF4-FFF2-40B4-BE49-F238E27FC236}">
                <a16:creationId xmlns:a16="http://schemas.microsoft.com/office/drawing/2014/main" id="{7947B667-EC5C-45F7-B752-1F973CC9E578}"/>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3831C550-598E-4C76-9B30-DC4B5CEAB6B5}"/>
              </a:ext>
            </a:extLst>
          </p:cNvPr>
          <p:cNvPicPr>
            <a:picLocks noChangeAspect="1"/>
          </p:cNvPicPr>
          <p:nvPr/>
        </p:nvPicPr>
        <p:blipFill>
          <a:blip r:embed="rId2"/>
          <a:stretch>
            <a:fillRect/>
          </a:stretch>
        </p:blipFill>
        <p:spPr>
          <a:xfrm>
            <a:off x="768096" y="2084832"/>
            <a:ext cx="5581517" cy="3990494"/>
          </a:xfrm>
          <a:prstGeom prst="rect">
            <a:avLst/>
          </a:prstGeom>
        </p:spPr>
      </p:pic>
    </p:spTree>
    <p:extLst>
      <p:ext uri="{BB962C8B-B14F-4D97-AF65-F5344CB8AC3E}">
        <p14:creationId xmlns:p14="http://schemas.microsoft.com/office/powerpoint/2010/main" val="89985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0285-CA73-40CB-B63C-A7D31158A010}"/>
              </a:ext>
            </a:extLst>
          </p:cNvPr>
          <p:cNvSpPr>
            <a:spLocks noGrp="1"/>
          </p:cNvSpPr>
          <p:nvPr>
            <p:ph type="title"/>
          </p:nvPr>
        </p:nvSpPr>
        <p:spPr/>
        <p:txBody>
          <a:bodyPr/>
          <a:lstStyle/>
          <a:p>
            <a:r>
              <a:rPr lang="en-AU" dirty="0"/>
              <a:t>Service requests</a:t>
            </a:r>
          </a:p>
        </p:txBody>
      </p:sp>
      <p:sp>
        <p:nvSpPr>
          <p:cNvPr id="4" name="Footer Placeholder 3">
            <a:extLst>
              <a:ext uri="{FF2B5EF4-FFF2-40B4-BE49-F238E27FC236}">
                <a16:creationId xmlns:a16="http://schemas.microsoft.com/office/drawing/2014/main" id="{19284C5C-C54E-4E7E-88C9-0E4B72273902}"/>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31AD59C0-D3C8-42C4-9F42-9C1FDFE42E66}"/>
              </a:ext>
            </a:extLst>
          </p:cNvPr>
          <p:cNvPicPr>
            <a:picLocks noChangeAspect="1"/>
          </p:cNvPicPr>
          <p:nvPr/>
        </p:nvPicPr>
        <p:blipFill>
          <a:blip r:embed="rId2"/>
          <a:stretch>
            <a:fillRect/>
          </a:stretch>
        </p:blipFill>
        <p:spPr>
          <a:xfrm>
            <a:off x="768096" y="1895496"/>
            <a:ext cx="4928455" cy="4377288"/>
          </a:xfrm>
          <a:prstGeom prst="rect">
            <a:avLst/>
          </a:prstGeom>
        </p:spPr>
      </p:pic>
    </p:spTree>
    <p:extLst>
      <p:ext uri="{BB962C8B-B14F-4D97-AF65-F5344CB8AC3E}">
        <p14:creationId xmlns:p14="http://schemas.microsoft.com/office/powerpoint/2010/main" val="41720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75E0-AABA-4805-86D9-7E8F3521D382}"/>
              </a:ext>
            </a:extLst>
          </p:cNvPr>
          <p:cNvSpPr>
            <a:spLocks noGrp="1"/>
          </p:cNvSpPr>
          <p:nvPr>
            <p:ph type="title"/>
          </p:nvPr>
        </p:nvSpPr>
        <p:spPr/>
        <p:txBody>
          <a:bodyPr/>
          <a:lstStyle/>
          <a:p>
            <a:r>
              <a:rPr lang="en-AU" dirty="0"/>
              <a:t>Service Requests configuration</a:t>
            </a:r>
          </a:p>
        </p:txBody>
      </p:sp>
      <p:sp>
        <p:nvSpPr>
          <p:cNvPr id="4" name="Footer Placeholder 3">
            <a:extLst>
              <a:ext uri="{FF2B5EF4-FFF2-40B4-BE49-F238E27FC236}">
                <a16:creationId xmlns:a16="http://schemas.microsoft.com/office/drawing/2014/main" id="{CFDCCD8F-E703-450D-A4DC-A94CBEAF5EEB}"/>
              </a:ext>
            </a:extLst>
          </p:cNvPr>
          <p:cNvSpPr>
            <a:spLocks noGrp="1"/>
          </p:cNvSpPr>
          <p:nvPr>
            <p:ph type="ftr" sz="quarter" idx="11"/>
          </p:nvPr>
        </p:nvSpPr>
        <p:spPr/>
        <p:txBody>
          <a:bodyPr/>
          <a:lstStyle/>
          <a:p>
            <a:r>
              <a:rPr lang="en-US" dirty="0"/>
              <a:t>ADU 9-11 November 2016</a:t>
            </a:r>
          </a:p>
        </p:txBody>
      </p:sp>
      <p:pic>
        <p:nvPicPr>
          <p:cNvPr id="3" name="Picture 2">
            <a:extLst>
              <a:ext uri="{FF2B5EF4-FFF2-40B4-BE49-F238E27FC236}">
                <a16:creationId xmlns:a16="http://schemas.microsoft.com/office/drawing/2014/main" id="{D773C2F7-0257-4A2A-A43E-50E191E57673}"/>
              </a:ext>
            </a:extLst>
          </p:cNvPr>
          <p:cNvPicPr>
            <a:picLocks noChangeAspect="1"/>
          </p:cNvPicPr>
          <p:nvPr/>
        </p:nvPicPr>
        <p:blipFill>
          <a:blip r:embed="rId2"/>
          <a:stretch>
            <a:fillRect/>
          </a:stretch>
        </p:blipFill>
        <p:spPr>
          <a:xfrm>
            <a:off x="768097" y="1873462"/>
            <a:ext cx="4702834" cy="3552648"/>
          </a:xfrm>
          <a:prstGeom prst="rect">
            <a:avLst/>
          </a:prstGeom>
        </p:spPr>
      </p:pic>
      <p:pic>
        <p:nvPicPr>
          <p:cNvPr id="5" name="Picture 4">
            <a:extLst>
              <a:ext uri="{FF2B5EF4-FFF2-40B4-BE49-F238E27FC236}">
                <a16:creationId xmlns:a16="http://schemas.microsoft.com/office/drawing/2014/main" id="{CC64165C-6FE1-45BB-AC07-2CDF7AFD61AF}"/>
              </a:ext>
            </a:extLst>
          </p:cNvPr>
          <p:cNvPicPr>
            <a:picLocks noChangeAspect="1"/>
          </p:cNvPicPr>
          <p:nvPr/>
        </p:nvPicPr>
        <p:blipFill>
          <a:blip r:embed="rId3"/>
          <a:stretch>
            <a:fillRect/>
          </a:stretch>
        </p:blipFill>
        <p:spPr>
          <a:xfrm>
            <a:off x="3430910" y="3126725"/>
            <a:ext cx="5230770" cy="3292887"/>
          </a:xfrm>
          <a:prstGeom prst="rect">
            <a:avLst/>
          </a:prstGeom>
        </p:spPr>
      </p:pic>
    </p:spTree>
    <p:extLst>
      <p:ext uri="{BB962C8B-B14F-4D97-AF65-F5344CB8AC3E}">
        <p14:creationId xmlns:p14="http://schemas.microsoft.com/office/powerpoint/2010/main" val="4057490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7E8C-033C-4555-8532-DD6F408DE14A}"/>
              </a:ext>
            </a:extLst>
          </p:cNvPr>
          <p:cNvSpPr>
            <a:spLocks noGrp="1"/>
          </p:cNvSpPr>
          <p:nvPr>
            <p:ph type="title"/>
          </p:nvPr>
        </p:nvSpPr>
        <p:spPr/>
        <p:txBody>
          <a:bodyPr/>
          <a:lstStyle/>
          <a:p>
            <a:r>
              <a:rPr lang="en-AU" dirty="0"/>
              <a:t>Service Request categories and types</a:t>
            </a:r>
          </a:p>
        </p:txBody>
      </p:sp>
      <p:sp>
        <p:nvSpPr>
          <p:cNvPr id="4" name="Footer Placeholder 3">
            <a:extLst>
              <a:ext uri="{FF2B5EF4-FFF2-40B4-BE49-F238E27FC236}">
                <a16:creationId xmlns:a16="http://schemas.microsoft.com/office/drawing/2014/main" id="{84146470-F889-414C-B283-46899D953B3F}"/>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6E53B69C-21F4-4F05-99C5-66FDE520C333}"/>
              </a:ext>
            </a:extLst>
          </p:cNvPr>
          <p:cNvPicPr>
            <a:picLocks noChangeAspect="1"/>
          </p:cNvPicPr>
          <p:nvPr/>
        </p:nvPicPr>
        <p:blipFill>
          <a:blip r:embed="rId2"/>
          <a:stretch>
            <a:fillRect/>
          </a:stretch>
        </p:blipFill>
        <p:spPr>
          <a:xfrm>
            <a:off x="768096" y="2296568"/>
            <a:ext cx="3552695" cy="1545943"/>
          </a:xfrm>
          <a:prstGeom prst="rect">
            <a:avLst/>
          </a:prstGeom>
        </p:spPr>
      </p:pic>
      <p:pic>
        <p:nvPicPr>
          <p:cNvPr id="6" name="Picture 5">
            <a:extLst>
              <a:ext uri="{FF2B5EF4-FFF2-40B4-BE49-F238E27FC236}">
                <a16:creationId xmlns:a16="http://schemas.microsoft.com/office/drawing/2014/main" id="{6006C26D-09AB-4EDB-8D89-23C206A6C770}"/>
              </a:ext>
            </a:extLst>
          </p:cNvPr>
          <p:cNvPicPr>
            <a:picLocks noChangeAspect="1"/>
          </p:cNvPicPr>
          <p:nvPr/>
        </p:nvPicPr>
        <p:blipFill rotWithShape="1">
          <a:blip r:embed="rId3"/>
          <a:srcRect l="14495"/>
          <a:stretch/>
        </p:blipFill>
        <p:spPr>
          <a:xfrm>
            <a:off x="3315956" y="2811339"/>
            <a:ext cx="4742194" cy="3329091"/>
          </a:xfrm>
          <a:prstGeom prst="rect">
            <a:avLst/>
          </a:prstGeom>
        </p:spPr>
      </p:pic>
    </p:spTree>
    <p:extLst>
      <p:ext uri="{BB962C8B-B14F-4D97-AF65-F5344CB8AC3E}">
        <p14:creationId xmlns:p14="http://schemas.microsoft.com/office/powerpoint/2010/main" val="18072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C73F-68B5-4FA9-9FB5-033E2E895158}"/>
              </a:ext>
            </a:extLst>
          </p:cNvPr>
          <p:cNvSpPr>
            <a:spLocks noGrp="1"/>
          </p:cNvSpPr>
          <p:nvPr>
            <p:ph type="title"/>
          </p:nvPr>
        </p:nvSpPr>
        <p:spPr/>
        <p:txBody>
          <a:bodyPr/>
          <a:lstStyle/>
          <a:p>
            <a:r>
              <a:rPr lang="en-AU" dirty="0"/>
              <a:t>Queries to track progress and initiate action </a:t>
            </a:r>
          </a:p>
        </p:txBody>
      </p:sp>
      <p:sp>
        <p:nvSpPr>
          <p:cNvPr id="4" name="Footer Placeholder 3">
            <a:extLst>
              <a:ext uri="{FF2B5EF4-FFF2-40B4-BE49-F238E27FC236}">
                <a16:creationId xmlns:a16="http://schemas.microsoft.com/office/drawing/2014/main" id="{5DC6180D-9A04-4436-801D-C3340D39D8FF}"/>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2BEFD765-0E59-4BD6-920E-361BC10CFDF0}"/>
              </a:ext>
            </a:extLst>
          </p:cNvPr>
          <p:cNvPicPr>
            <a:picLocks noChangeAspect="1"/>
          </p:cNvPicPr>
          <p:nvPr/>
        </p:nvPicPr>
        <p:blipFill>
          <a:blip r:embed="rId2"/>
          <a:stretch>
            <a:fillRect/>
          </a:stretch>
        </p:blipFill>
        <p:spPr>
          <a:xfrm>
            <a:off x="768096" y="2010818"/>
            <a:ext cx="7277100" cy="2266950"/>
          </a:xfrm>
          <a:prstGeom prst="rect">
            <a:avLst/>
          </a:prstGeom>
        </p:spPr>
      </p:pic>
      <p:pic>
        <p:nvPicPr>
          <p:cNvPr id="6" name="Picture 5">
            <a:extLst>
              <a:ext uri="{FF2B5EF4-FFF2-40B4-BE49-F238E27FC236}">
                <a16:creationId xmlns:a16="http://schemas.microsoft.com/office/drawing/2014/main" id="{102D5C32-244A-4439-BC97-417E548FB6CD}"/>
              </a:ext>
            </a:extLst>
          </p:cNvPr>
          <p:cNvPicPr>
            <a:picLocks noChangeAspect="1"/>
          </p:cNvPicPr>
          <p:nvPr/>
        </p:nvPicPr>
        <p:blipFill>
          <a:blip r:embed="rId3"/>
          <a:stretch>
            <a:fillRect/>
          </a:stretch>
        </p:blipFill>
        <p:spPr>
          <a:xfrm>
            <a:off x="768096" y="4586810"/>
            <a:ext cx="8058150" cy="1362075"/>
          </a:xfrm>
          <a:prstGeom prst="rect">
            <a:avLst/>
          </a:prstGeom>
        </p:spPr>
      </p:pic>
    </p:spTree>
    <p:extLst>
      <p:ext uri="{BB962C8B-B14F-4D97-AF65-F5344CB8AC3E}">
        <p14:creationId xmlns:p14="http://schemas.microsoft.com/office/powerpoint/2010/main" val="174811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7D5A-C94E-4FB9-973A-33ED79F3B936}"/>
              </a:ext>
            </a:extLst>
          </p:cNvPr>
          <p:cNvSpPr>
            <a:spLocks noGrp="1"/>
          </p:cNvSpPr>
          <p:nvPr>
            <p:ph type="title"/>
          </p:nvPr>
        </p:nvSpPr>
        <p:spPr/>
        <p:txBody>
          <a:bodyPr/>
          <a:lstStyle/>
          <a:p>
            <a:r>
              <a:rPr lang="en-US" dirty="0"/>
              <a:t>Minimum development</a:t>
            </a:r>
            <a:endParaRPr lang="en-AU" dirty="0"/>
          </a:p>
        </p:txBody>
      </p:sp>
      <p:sp>
        <p:nvSpPr>
          <p:cNvPr id="3" name="Content Placeholder 2">
            <a:extLst>
              <a:ext uri="{FF2B5EF4-FFF2-40B4-BE49-F238E27FC236}">
                <a16:creationId xmlns:a16="http://schemas.microsoft.com/office/drawing/2014/main" id="{4BD5CFE2-3CF1-41FE-B814-A63DD4AAADA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CAF page to record scholarship details</a:t>
            </a:r>
          </a:p>
          <a:p>
            <a:pPr marL="342900" indent="-342900">
              <a:buFont typeface="Arial" panose="020B0604020202020204" pitchFamily="34" charset="0"/>
              <a:buChar char="•"/>
            </a:pPr>
            <a:r>
              <a:rPr lang="en-US" dirty="0"/>
              <a:t>Candidature tracking consumption data (student dashboard displays # of days left based on effective date, not the current date)</a:t>
            </a:r>
          </a:p>
          <a:p>
            <a:pPr marL="342900" indent="-342900">
              <a:buFont typeface="Arial" panose="020B0604020202020204" pitchFamily="34" charset="0"/>
              <a:buChar char="•"/>
            </a:pPr>
            <a:r>
              <a:rPr lang="en-US" dirty="0"/>
              <a:t>Load and begin dates (getting these to match within and across relevant pages within Admissions and Student records modules)</a:t>
            </a:r>
          </a:p>
          <a:p>
            <a:pPr marL="342900" indent="-342900">
              <a:buFont typeface="Arial" panose="020B0604020202020204" pitchFamily="34" charset="0"/>
              <a:buChar char="•"/>
            </a:pPr>
            <a:r>
              <a:rPr lang="en-US" dirty="0"/>
              <a:t>Restrict deletion of attachments</a:t>
            </a:r>
          </a:p>
          <a:p>
            <a:pPr marL="342900" indent="-342900">
              <a:buFont typeface="Arial" panose="020B0604020202020204" pitchFamily="34" charset="0"/>
              <a:buChar char="•"/>
            </a:pPr>
            <a:r>
              <a:rPr lang="en-US" dirty="0"/>
              <a:t>Duplicate candidate numbers are created by changing program part-way through the completion of an online application</a:t>
            </a:r>
          </a:p>
          <a:p>
            <a:pPr marL="342900" indent="-342900">
              <a:buFont typeface="Arial" panose="020B0604020202020204" pitchFamily="34" charset="0"/>
              <a:buChar char="•"/>
            </a:pPr>
            <a:r>
              <a:rPr lang="en-US" dirty="0"/>
              <a:t>Automate suspension of consumption on thesis submission</a:t>
            </a:r>
            <a:endParaRPr lang="en-AU" dirty="0"/>
          </a:p>
        </p:txBody>
      </p:sp>
      <p:sp>
        <p:nvSpPr>
          <p:cNvPr id="4" name="Footer Placeholder 3">
            <a:extLst>
              <a:ext uri="{FF2B5EF4-FFF2-40B4-BE49-F238E27FC236}">
                <a16:creationId xmlns:a16="http://schemas.microsoft.com/office/drawing/2014/main" id="{E1703C4D-BCD7-4A6E-835A-B4FB2504D1FB}"/>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412303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A8B4-5A3D-4966-9D8A-4D15C00E2BE6}"/>
              </a:ext>
            </a:extLst>
          </p:cNvPr>
          <p:cNvSpPr>
            <a:spLocks noGrp="1"/>
          </p:cNvSpPr>
          <p:nvPr>
            <p:ph type="title"/>
          </p:nvPr>
        </p:nvSpPr>
        <p:spPr/>
        <p:txBody>
          <a:bodyPr/>
          <a:lstStyle/>
          <a:p>
            <a:r>
              <a:rPr lang="en-US" dirty="0"/>
              <a:t>Existing functionality</a:t>
            </a:r>
            <a:endParaRPr lang="en-AU" dirty="0"/>
          </a:p>
        </p:txBody>
      </p:sp>
      <p:sp>
        <p:nvSpPr>
          <p:cNvPr id="3" name="Content Placeholder 2">
            <a:extLst>
              <a:ext uri="{FF2B5EF4-FFF2-40B4-BE49-F238E27FC236}">
                <a16:creationId xmlns:a16="http://schemas.microsoft.com/office/drawing/2014/main" id="{E9F8B48B-E590-4F72-8DF2-FFFB99CCBDE4}"/>
              </a:ext>
            </a:extLst>
          </p:cNvPr>
          <p:cNvSpPr>
            <a:spLocks noGrp="1"/>
          </p:cNvSpPr>
          <p:nvPr>
            <p:ph idx="1"/>
          </p:nvPr>
        </p:nvSpPr>
        <p:spPr/>
        <p:txBody>
          <a:bodyPr/>
          <a:lstStyle/>
          <a:p>
            <a:pPr marL="800100" lvl="1" indent="-342900">
              <a:buFont typeface="Arial" panose="020B0604020202020204" pitchFamily="34" charset="0"/>
              <a:buChar char="•"/>
            </a:pPr>
            <a:r>
              <a:rPr lang="en-US" sz="3000" dirty="0"/>
              <a:t>Online applications</a:t>
            </a:r>
          </a:p>
          <a:p>
            <a:pPr marL="800100" lvl="1" indent="-342900">
              <a:buFont typeface="Arial" panose="020B0604020202020204" pitchFamily="34" charset="0"/>
              <a:buChar char="•"/>
            </a:pPr>
            <a:r>
              <a:rPr lang="en-US" sz="3000" dirty="0"/>
              <a:t>Financial Aid</a:t>
            </a:r>
          </a:p>
          <a:p>
            <a:pPr marL="800100" lvl="1" indent="-342900">
              <a:buFont typeface="Arial" panose="020B0604020202020204" pitchFamily="34" charset="0"/>
              <a:buChar char="•"/>
            </a:pPr>
            <a:r>
              <a:rPr lang="en-US" sz="3000" dirty="0"/>
              <a:t>Scholarships</a:t>
            </a:r>
          </a:p>
          <a:p>
            <a:pPr marL="800100" lvl="1" indent="-342900">
              <a:buFont typeface="Arial" panose="020B0604020202020204" pitchFamily="34" charset="0"/>
              <a:buChar char="•"/>
            </a:pPr>
            <a:r>
              <a:rPr lang="en-US" sz="3000" dirty="0"/>
              <a:t>Fluid pages</a:t>
            </a:r>
          </a:p>
          <a:p>
            <a:pPr marL="800100" lvl="1" indent="-342900">
              <a:buFont typeface="Arial" panose="020B0604020202020204" pitchFamily="34" charset="0"/>
              <a:buChar char="•"/>
            </a:pPr>
            <a:r>
              <a:rPr lang="en-US" sz="3000" dirty="0"/>
              <a:t>Evaluation management</a:t>
            </a:r>
          </a:p>
          <a:p>
            <a:endParaRPr lang="en-AU" dirty="0"/>
          </a:p>
        </p:txBody>
      </p:sp>
      <p:sp>
        <p:nvSpPr>
          <p:cNvPr id="4" name="Footer Placeholder 3">
            <a:extLst>
              <a:ext uri="{FF2B5EF4-FFF2-40B4-BE49-F238E27FC236}">
                <a16:creationId xmlns:a16="http://schemas.microsoft.com/office/drawing/2014/main" id="{B04531F4-7607-43A0-9682-06C54BA41DB0}"/>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235216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the sunshine Coast</a:t>
            </a:r>
          </a:p>
        </p:txBody>
      </p:sp>
      <p:sp>
        <p:nvSpPr>
          <p:cNvPr id="4" name="Text Placeholder 3"/>
          <p:cNvSpPr>
            <a:spLocks noGrp="1"/>
          </p:cNvSpPr>
          <p:nvPr>
            <p:ph type="body" sz="half" idx="2"/>
          </p:nvPr>
        </p:nvSpPr>
        <p:spPr/>
        <p:txBody>
          <a:bodyPr>
            <a:normAutofit/>
          </a:bodyPr>
          <a:lstStyle/>
          <a:p>
            <a:r>
              <a:rPr lang="en-US" dirty="0"/>
              <a:t>16,594 students (460 research approx.)</a:t>
            </a:r>
          </a:p>
          <a:p>
            <a:r>
              <a:rPr lang="en-US" dirty="0"/>
              <a:t>new campus opening 2020 USC Moreton Bay </a:t>
            </a:r>
          </a:p>
          <a:p>
            <a:r>
              <a:rPr lang="en-US" sz="1200" dirty="0"/>
              <a:t>(Petrie, North Brisbane)</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Picture Placeholder 5">
            <a:extLst>
              <a:ext uri="{FF2B5EF4-FFF2-40B4-BE49-F238E27FC236}">
                <a16:creationId xmlns:a16="http://schemas.microsoft.com/office/drawing/2014/main" id="{B280C4E0-69CC-4AC8-A9A4-155B9D1F85DE}"/>
              </a:ext>
            </a:extLst>
          </p:cNvPr>
          <p:cNvSpPr>
            <a:spLocks noGrp="1"/>
          </p:cNvSpPr>
          <p:nvPr>
            <p:ph type="pic" idx="1"/>
          </p:nvPr>
        </p:nvSpPr>
        <p:spPr/>
      </p:sp>
      <p:pic>
        <p:nvPicPr>
          <p:cNvPr id="9" name="Picture 8" descr="Image result for university of the sunshine coast">
            <a:extLst>
              <a:ext uri="{FF2B5EF4-FFF2-40B4-BE49-F238E27FC236}">
                <a16:creationId xmlns:a16="http://schemas.microsoft.com/office/drawing/2014/main" id="{504D196B-50B8-4EBB-B799-17F9C4A65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4" b="7804"/>
          <a:stretch/>
        </p:blipFill>
        <p:spPr bwMode="auto">
          <a:xfrm>
            <a:off x="0" y="-8239"/>
            <a:ext cx="9144000" cy="458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7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5870-3ABC-4254-BD2D-AE106ACF64E4}"/>
              </a:ext>
            </a:extLst>
          </p:cNvPr>
          <p:cNvSpPr>
            <a:spLocks noGrp="1"/>
          </p:cNvSpPr>
          <p:nvPr>
            <p:ph type="title"/>
          </p:nvPr>
        </p:nvSpPr>
        <p:spPr/>
        <p:txBody>
          <a:bodyPr/>
          <a:lstStyle/>
          <a:p>
            <a:r>
              <a:rPr lang="en-US" dirty="0"/>
              <a:t>Online application and admissions</a:t>
            </a:r>
            <a:br>
              <a:rPr lang="en-US" dirty="0"/>
            </a:br>
            <a:endParaRPr lang="en-AU" dirty="0"/>
          </a:p>
        </p:txBody>
      </p:sp>
      <p:sp>
        <p:nvSpPr>
          <p:cNvPr id="4" name="Footer Placeholder 3">
            <a:extLst>
              <a:ext uri="{FF2B5EF4-FFF2-40B4-BE49-F238E27FC236}">
                <a16:creationId xmlns:a16="http://schemas.microsoft.com/office/drawing/2014/main" id="{98B07A33-4710-4711-AB41-01C64923D2F6}"/>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A88415A8-3EC3-4FB3-8B10-63BEF6C648B6}"/>
              </a:ext>
            </a:extLst>
          </p:cNvPr>
          <p:cNvPicPr>
            <a:picLocks noChangeAspect="1"/>
          </p:cNvPicPr>
          <p:nvPr/>
        </p:nvPicPr>
        <p:blipFill>
          <a:blip r:embed="rId3"/>
          <a:stretch>
            <a:fillRect/>
          </a:stretch>
        </p:blipFill>
        <p:spPr>
          <a:xfrm>
            <a:off x="768096" y="1538810"/>
            <a:ext cx="6913266" cy="4931894"/>
          </a:xfrm>
          <a:prstGeom prst="rect">
            <a:avLst/>
          </a:prstGeom>
        </p:spPr>
      </p:pic>
    </p:spTree>
    <p:extLst>
      <p:ext uri="{BB962C8B-B14F-4D97-AF65-F5344CB8AC3E}">
        <p14:creationId xmlns:p14="http://schemas.microsoft.com/office/powerpoint/2010/main" val="3195275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5600-15BB-486E-B0D4-531BBAEC1E99}"/>
              </a:ext>
            </a:extLst>
          </p:cNvPr>
          <p:cNvSpPr>
            <a:spLocks noGrp="1"/>
          </p:cNvSpPr>
          <p:nvPr>
            <p:ph type="title"/>
          </p:nvPr>
        </p:nvSpPr>
        <p:spPr/>
        <p:txBody>
          <a:bodyPr/>
          <a:lstStyle/>
          <a:p>
            <a:r>
              <a:rPr lang="en-AU" dirty="0"/>
              <a:t>Admissions Candidature Details</a:t>
            </a:r>
          </a:p>
        </p:txBody>
      </p:sp>
      <p:sp>
        <p:nvSpPr>
          <p:cNvPr id="4" name="Footer Placeholder 3">
            <a:extLst>
              <a:ext uri="{FF2B5EF4-FFF2-40B4-BE49-F238E27FC236}">
                <a16:creationId xmlns:a16="http://schemas.microsoft.com/office/drawing/2014/main" id="{3B5F51C1-4DBD-404E-BF2A-4B6D67F1B4A1}"/>
              </a:ext>
            </a:extLst>
          </p:cNvPr>
          <p:cNvSpPr>
            <a:spLocks noGrp="1"/>
          </p:cNvSpPr>
          <p:nvPr>
            <p:ph type="ftr" sz="quarter" idx="11"/>
          </p:nvPr>
        </p:nvSpPr>
        <p:spPr/>
        <p:txBody>
          <a:bodyPr/>
          <a:lstStyle/>
          <a:p>
            <a:r>
              <a:rPr lang="en-US" dirty="0"/>
              <a:t>ADU 9-11 November 2016</a:t>
            </a:r>
          </a:p>
        </p:txBody>
      </p:sp>
      <p:pic>
        <p:nvPicPr>
          <p:cNvPr id="5" name="Picture 4">
            <a:extLst>
              <a:ext uri="{FF2B5EF4-FFF2-40B4-BE49-F238E27FC236}">
                <a16:creationId xmlns:a16="http://schemas.microsoft.com/office/drawing/2014/main" id="{738BB834-5D5F-4DA5-A5BE-8AE6298E4559}"/>
              </a:ext>
            </a:extLst>
          </p:cNvPr>
          <p:cNvPicPr>
            <a:picLocks noChangeAspect="1"/>
          </p:cNvPicPr>
          <p:nvPr/>
        </p:nvPicPr>
        <p:blipFill>
          <a:blip r:embed="rId2"/>
          <a:stretch>
            <a:fillRect/>
          </a:stretch>
        </p:blipFill>
        <p:spPr>
          <a:xfrm>
            <a:off x="768096" y="2502040"/>
            <a:ext cx="7735690" cy="3770744"/>
          </a:xfrm>
          <a:prstGeom prst="rect">
            <a:avLst/>
          </a:prstGeom>
        </p:spPr>
      </p:pic>
    </p:spTree>
    <p:extLst>
      <p:ext uri="{BB962C8B-B14F-4D97-AF65-F5344CB8AC3E}">
        <p14:creationId xmlns:p14="http://schemas.microsoft.com/office/powerpoint/2010/main" val="373535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39E-C9CD-4F21-8D71-942185264E58}"/>
              </a:ext>
            </a:extLst>
          </p:cNvPr>
          <p:cNvSpPr>
            <a:spLocks noGrp="1"/>
          </p:cNvSpPr>
          <p:nvPr>
            <p:ph type="title"/>
          </p:nvPr>
        </p:nvSpPr>
        <p:spPr/>
        <p:txBody>
          <a:bodyPr/>
          <a:lstStyle/>
          <a:p>
            <a:r>
              <a:rPr lang="en-US" dirty="0"/>
              <a:t>Additional functionality</a:t>
            </a:r>
            <a:endParaRPr lang="en-AU" dirty="0"/>
          </a:p>
        </p:txBody>
      </p:sp>
      <p:sp>
        <p:nvSpPr>
          <p:cNvPr id="3" name="Content Placeholder 2">
            <a:extLst>
              <a:ext uri="{FF2B5EF4-FFF2-40B4-BE49-F238E27FC236}">
                <a16:creationId xmlns:a16="http://schemas.microsoft.com/office/drawing/2014/main" id="{9EC4F7F5-7EF5-4FD8-BFF8-F63D86B6371A}"/>
              </a:ext>
            </a:extLst>
          </p:cNvPr>
          <p:cNvSpPr>
            <a:spLocks noGrp="1"/>
          </p:cNvSpPr>
          <p:nvPr>
            <p:ph idx="1"/>
          </p:nvPr>
        </p:nvSpPr>
        <p:spPr/>
        <p:txBody>
          <a:bodyPr/>
          <a:lstStyle/>
          <a:p>
            <a:pPr marL="914400" lvl="1" indent="-457200">
              <a:buFont typeface="Arial" panose="020B0604020202020204" pitchFamily="34" charset="0"/>
              <a:buChar char="•"/>
            </a:pPr>
            <a:r>
              <a:rPr lang="en-AU" sz="3000" dirty="0"/>
              <a:t>Service requests (existing processes transferred to PeopleSoft)</a:t>
            </a:r>
          </a:p>
          <a:p>
            <a:pPr marL="914400" lvl="1" indent="-457200">
              <a:buFont typeface="Arial" panose="020B0604020202020204" pitchFamily="34" charset="0"/>
              <a:buChar char="•"/>
            </a:pPr>
            <a:r>
              <a:rPr lang="en-AU" sz="3000" dirty="0"/>
              <a:t>Scholarships</a:t>
            </a:r>
          </a:p>
          <a:p>
            <a:pPr marL="914400" lvl="1" indent="-457200">
              <a:buFont typeface="Arial" panose="020B0604020202020204" pitchFamily="34" charset="0"/>
              <a:buChar char="•"/>
            </a:pPr>
            <a:r>
              <a:rPr lang="en-AU" sz="3000" dirty="0"/>
              <a:t>Evaluation management</a:t>
            </a:r>
          </a:p>
        </p:txBody>
      </p:sp>
      <p:sp>
        <p:nvSpPr>
          <p:cNvPr id="4" name="Footer Placeholder 3">
            <a:extLst>
              <a:ext uri="{FF2B5EF4-FFF2-40B4-BE49-F238E27FC236}">
                <a16:creationId xmlns:a16="http://schemas.microsoft.com/office/drawing/2014/main" id="{7A9853C5-B982-4720-88CD-3F7D7D6A8B70}"/>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83689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61A0-A3FD-4A86-A5E3-BD1D79B50B4E}"/>
              </a:ext>
            </a:extLst>
          </p:cNvPr>
          <p:cNvSpPr>
            <a:spLocks noGrp="1"/>
          </p:cNvSpPr>
          <p:nvPr>
            <p:ph type="title"/>
          </p:nvPr>
        </p:nvSpPr>
        <p:spPr/>
        <p:txBody>
          <a:bodyPr/>
          <a:lstStyle/>
          <a:p>
            <a:r>
              <a:rPr lang="en-US" dirty="0"/>
              <a:t>Data migration</a:t>
            </a:r>
            <a:endParaRPr lang="en-AU" dirty="0"/>
          </a:p>
        </p:txBody>
      </p:sp>
      <p:sp>
        <p:nvSpPr>
          <p:cNvPr id="3" name="Content Placeholder 2">
            <a:extLst>
              <a:ext uri="{FF2B5EF4-FFF2-40B4-BE49-F238E27FC236}">
                <a16:creationId xmlns:a16="http://schemas.microsoft.com/office/drawing/2014/main" id="{E461C67C-8705-4CD8-A0EA-4269B932C384}"/>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Backfill of existing (GRSM) team with casuals</a:t>
            </a:r>
            <a:endParaRPr lang="en-AU" dirty="0"/>
          </a:p>
          <a:p>
            <a:pPr marL="342900" indent="-342900">
              <a:buFont typeface="Arial" panose="020B0604020202020204" pitchFamily="34" charset="0"/>
              <a:buChar char="•"/>
            </a:pPr>
            <a:r>
              <a:rPr lang="en-US" dirty="0"/>
              <a:t>UAT, training, then data migration by existing staff </a:t>
            </a:r>
          </a:p>
          <a:p>
            <a:pPr marL="342900" indent="-342900">
              <a:buFont typeface="Arial" panose="020B0604020202020204" pitchFamily="34" charset="0"/>
              <a:buChar char="•"/>
            </a:pPr>
            <a:r>
              <a:rPr lang="en-US" dirty="0"/>
              <a:t>Staged approach to manually migrate ~500 student records and ~70 admission applications in progress</a:t>
            </a:r>
          </a:p>
          <a:p>
            <a:pPr marL="800100" lvl="1" indent="-342900">
              <a:buFont typeface="Arial" panose="020B0604020202020204" pitchFamily="34" charset="0"/>
              <a:buChar char="•"/>
            </a:pPr>
            <a:r>
              <a:rPr lang="en-US" dirty="0"/>
              <a:t>Supervisors</a:t>
            </a:r>
          </a:p>
          <a:p>
            <a:pPr marL="800100" lvl="1" indent="-342900">
              <a:buFont typeface="Arial" panose="020B0604020202020204" pitchFamily="34" charset="0"/>
              <a:buChar char="•"/>
            </a:pPr>
            <a:r>
              <a:rPr lang="en-US" dirty="0"/>
              <a:t>Examiners</a:t>
            </a:r>
          </a:p>
          <a:p>
            <a:pPr marL="800100" lvl="1" indent="-342900">
              <a:buFont typeface="Arial" panose="020B0604020202020204" pitchFamily="34" charset="0"/>
              <a:buChar char="•"/>
            </a:pPr>
            <a:r>
              <a:rPr lang="en-US" dirty="0"/>
              <a:t>Scholarships</a:t>
            </a:r>
          </a:p>
          <a:p>
            <a:pPr marL="800100" lvl="1" indent="-342900">
              <a:buFont typeface="Arial" panose="020B0604020202020204" pitchFamily="34" charset="0"/>
              <a:buChar char="•"/>
            </a:pPr>
            <a:r>
              <a:rPr lang="en-US" dirty="0"/>
              <a:t>Students under examination</a:t>
            </a:r>
          </a:p>
          <a:p>
            <a:pPr marL="800100" lvl="1" indent="-342900">
              <a:buFont typeface="Arial" panose="020B0604020202020204" pitchFamily="34" charset="0"/>
              <a:buChar char="•"/>
            </a:pPr>
            <a:r>
              <a:rPr lang="en-US" dirty="0"/>
              <a:t>Confirmed students</a:t>
            </a:r>
          </a:p>
          <a:p>
            <a:pPr marL="800100" lvl="1" indent="-342900">
              <a:buFont typeface="Arial" panose="020B0604020202020204" pitchFamily="34" charset="0"/>
              <a:buChar char="•"/>
            </a:pPr>
            <a:r>
              <a:rPr lang="en-US" dirty="0"/>
              <a:t>Probationary students</a:t>
            </a:r>
          </a:p>
          <a:p>
            <a:pPr marL="800100" lvl="1" indent="-342900">
              <a:buFont typeface="Arial" panose="020B0604020202020204" pitchFamily="34" charset="0"/>
              <a:buChar char="•"/>
            </a:pPr>
            <a:r>
              <a:rPr lang="en-US" dirty="0"/>
              <a:t>Current applications</a:t>
            </a:r>
          </a:p>
          <a:p>
            <a:pPr marL="342900" indent="-342900">
              <a:buFont typeface="Arial" panose="020B0604020202020204" pitchFamily="34" charset="0"/>
              <a:buChar char="•"/>
            </a:pPr>
            <a:r>
              <a:rPr lang="en-US" dirty="0"/>
              <a:t>Once a student record was migrated it was “turned off” in the old system, and GRSM use PeopleSoft for migrated records immediately</a:t>
            </a:r>
          </a:p>
        </p:txBody>
      </p:sp>
      <p:sp>
        <p:nvSpPr>
          <p:cNvPr id="4" name="Footer Placeholder 3">
            <a:extLst>
              <a:ext uri="{FF2B5EF4-FFF2-40B4-BE49-F238E27FC236}">
                <a16:creationId xmlns:a16="http://schemas.microsoft.com/office/drawing/2014/main" id="{27D7033A-99DA-4EBB-BA87-70E5EE3D6435}"/>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451250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E1DB-1E09-41AA-8AE3-92A7DFD9B1D9}"/>
              </a:ext>
            </a:extLst>
          </p:cNvPr>
          <p:cNvSpPr>
            <a:spLocks noGrp="1"/>
          </p:cNvSpPr>
          <p:nvPr>
            <p:ph type="title"/>
          </p:nvPr>
        </p:nvSpPr>
        <p:spPr/>
        <p:txBody>
          <a:bodyPr/>
          <a:lstStyle/>
          <a:p>
            <a:r>
              <a:rPr lang="en-US" dirty="0"/>
              <a:t>Additional functional and development Work</a:t>
            </a:r>
            <a:endParaRPr lang="en-AU" dirty="0"/>
          </a:p>
        </p:txBody>
      </p:sp>
      <p:sp>
        <p:nvSpPr>
          <p:cNvPr id="3" name="Content Placeholder 2">
            <a:extLst>
              <a:ext uri="{FF2B5EF4-FFF2-40B4-BE49-F238E27FC236}">
                <a16:creationId xmlns:a16="http://schemas.microsoft.com/office/drawing/2014/main" id="{22F628DD-D5EC-4BE5-8379-BD4D9142C13B}"/>
              </a:ext>
            </a:extLst>
          </p:cNvPr>
          <p:cNvSpPr>
            <a:spLocks noGrp="1"/>
          </p:cNvSpPr>
          <p:nvPr>
            <p:ph idx="1"/>
          </p:nvPr>
        </p:nvSpPr>
        <p:spPr/>
        <p:txBody>
          <a:bodyPr/>
          <a:lstStyle/>
          <a:p>
            <a:pPr marL="342900" indent="-342900">
              <a:buFont typeface="Arial" panose="020B0604020202020204" pitchFamily="34" charset="0"/>
              <a:buChar char="•"/>
            </a:pPr>
            <a:r>
              <a:rPr lang="en-AU" dirty="0"/>
              <a:t>Student and staff WorkCenters</a:t>
            </a:r>
          </a:p>
          <a:p>
            <a:pPr marL="342900" indent="-342900">
              <a:buFont typeface="Arial" panose="020B0604020202020204" pitchFamily="34" charset="0"/>
              <a:buChar char="•"/>
            </a:pPr>
            <a:r>
              <a:rPr lang="en-AU" dirty="0"/>
              <a:t>Research student fluid home page and pages</a:t>
            </a:r>
          </a:p>
          <a:p>
            <a:endParaRPr lang="en-AU" dirty="0"/>
          </a:p>
        </p:txBody>
      </p:sp>
      <p:sp>
        <p:nvSpPr>
          <p:cNvPr id="4" name="Footer Placeholder 3">
            <a:extLst>
              <a:ext uri="{FF2B5EF4-FFF2-40B4-BE49-F238E27FC236}">
                <a16:creationId xmlns:a16="http://schemas.microsoft.com/office/drawing/2014/main" id="{BF5AFB4C-11D7-497C-8869-35BEF73275F7}"/>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938659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EF38-2D7A-4BF2-95C9-62C87AE8ABA0}"/>
              </a:ext>
            </a:extLst>
          </p:cNvPr>
          <p:cNvSpPr>
            <a:spLocks noGrp="1"/>
          </p:cNvSpPr>
          <p:nvPr>
            <p:ph type="title"/>
          </p:nvPr>
        </p:nvSpPr>
        <p:spPr/>
        <p:txBody>
          <a:bodyPr/>
          <a:lstStyle/>
          <a:p>
            <a:r>
              <a:rPr lang="en-GB" dirty="0"/>
              <a:t>Research Student Home Page</a:t>
            </a:r>
            <a:endParaRPr lang="en-AU" dirty="0"/>
          </a:p>
        </p:txBody>
      </p:sp>
      <p:sp>
        <p:nvSpPr>
          <p:cNvPr id="4" name="Footer Placeholder 3">
            <a:extLst>
              <a:ext uri="{FF2B5EF4-FFF2-40B4-BE49-F238E27FC236}">
                <a16:creationId xmlns:a16="http://schemas.microsoft.com/office/drawing/2014/main" id="{5A07F789-C0BE-4B08-9F01-A0D5BAFA70DB}"/>
              </a:ext>
            </a:extLst>
          </p:cNvPr>
          <p:cNvSpPr>
            <a:spLocks noGrp="1"/>
          </p:cNvSpPr>
          <p:nvPr>
            <p:ph type="ftr" sz="quarter" idx="11"/>
          </p:nvPr>
        </p:nvSpPr>
        <p:spPr/>
        <p:txBody>
          <a:bodyPr/>
          <a:lstStyle/>
          <a:p>
            <a:r>
              <a:rPr lang="en-US" dirty="0"/>
              <a:t>ADU 9-11 November 2016</a:t>
            </a:r>
          </a:p>
        </p:txBody>
      </p:sp>
      <p:pic>
        <p:nvPicPr>
          <p:cNvPr id="6" name="Picture 5">
            <a:extLst>
              <a:ext uri="{FF2B5EF4-FFF2-40B4-BE49-F238E27FC236}">
                <a16:creationId xmlns:a16="http://schemas.microsoft.com/office/drawing/2014/main" id="{E6A2A24A-5D06-457D-BA38-88C775B6C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1978834"/>
            <a:ext cx="5729124" cy="4293949"/>
          </a:xfrm>
          <a:prstGeom prst="rect">
            <a:avLst/>
          </a:prstGeom>
        </p:spPr>
      </p:pic>
    </p:spTree>
    <p:extLst>
      <p:ext uri="{BB962C8B-B14F-4D97-AF65-F5344CB8AC3E}">
        <p14:creationId xmlns:p14="http://schemas.microsoft.com/office/powerpoint/2010/main" val="3045904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D7F8-75D8-4E30-89DE-30B9B8DACC45}"/>
              </a:ext>
            </a:extLst>
          </p:cNvPr>
          <p:cNvSpPr>
            <a:spLocks noGrp="1"/>
          </p:cNvSpPr>
          <p:nvPr>
            <p:ph type="title"/>
          </p:nvPr>
        </p:nvSpPr>
        <p:spPr/>
        <p:txBody>
          <a:bodyPr/>
          <a:lstStyle/>
          <a:p>
            <a:r>
              <a:rPr lang="en-US" dirty="0"/>
              <a:t>Current issues</a:t>
            </a:r>
            <a:endParaRPr lang="en-AU" dirty="0"/>
          </a:p>
        </p:txBody>
      </p:sp>
      <p:sp>
        <p:nvSpPr>
          <p:cNvPr id="3" name="Content Placeholder 2">
            <a:extLst>
              <a:ext uri="{FF2B5EF4-FFF2-40B4-BE49-F238E27FC236}">
                <a16:creationId xmlns:a16="http://schemas.microsoft.com/office/drawing/2014/main" id="{D9722EF3-AD82-4EE0-8F75-A59FF9EB2002}"/>
              </a:ext>
            </a:extLst>
          </p:cNvPr>
          <p:cNvSpPr>
            <a:spLocks noGrp="1"/>
          </p:cNvSpPr>
          <p:nvPr>
            <p:ph idx="1"/>
          </p:nvPr>
        </p:nvSpPr>
        <p:spPr/>
        <p:txBody>
          <a:bodyPr/>
          <a:lstStyle/>
          <a:p>
            <a:pPr marL="342900" indent="-342900">
              <a:buFont typeface="Arial" panose="020B0604020202020204" pitchFamily="34" charset="0"/>
              <a:buChar char="•"/>
            </a:pPr>
            <a:r>
              <a:rPr lang="en-AU" dirty="0"/>
              <a:t>Student/supervisor communication prior to WorkCentres go live</a:t>
            </a:r>
          </a:p>
          <a:p>
            <a:pPr marL="342900" indent="-342900">
              <a:buFont typeface="Arial" panose="020B0604020202020204" pitchFamily="34" charset="0"/>
              <a:buChar char="•"/>
            </a:pPr>
            <a:r>
              <a:rPr lang="en-AU" dirty="0"/>
              <a:t>Data migration delay</a:t>
            </a:r>
          </a:p>
          <a:p>
            <a:pPr marL="342900" indent="-342900">
              <a:buFont typeface="Arial" panose="020B0604020202020204" pitchFamily="34" charset="0"/>
              <a:buChar char="•"/>
            </a:pPr>
            <a:r>
              <a:rPr lang="en-AU" dirty="0"/>
              <a:t>Change management</a:t>
            </a:r>
          </a:p>
          <a:p>
            <a:pPr marL="342900" indent="-342900">
              <a:buFont typeface="Arial" panose="020B0604020202020204" pitchFamily="34" charset="0"/>
              <a:buChar char="•"/>
            </a:pPr>
            <a:r>
              <a:rPr lang="en-AU" dirty="0"/>
              <a:t>Meeting the MVP deadline</a:t>
            </a:r>
          </a:p>
          <a:p>
            <a:pPr marL="516636" lvl="1" indent="-342900">
              <a:buFont typeface="Arial" panose="020B0604020202020204" pitchFamily="34" charset="0"/>
              <a:buChar char="•"/>
            </a:pPr>
            <a:r>
              <a:rPr lang="en-AU" dirty="0"/>
              <a:t>Finishing minor development work into production</a:t>
            </a:r>
          </a:p>
          <a:p>
            <a:pPr marL="516636" lvl="1" indent="-342900">
              <a:buFont typeface="Arial" panose="020B0604020202020204" pitchFamily="34" charset="0"/>
              <a:buChar char="•"/>
            </a:pPr>
            <a:r>
              <a:rPr lang="en-AU" dirty="0"/>
              <a:t>Finishing functional tasks (queries, CAF work, configuration tweaking, user procedures)</a:t>
            </a:r>
          </a:p>
          <a:p>
            <a:pPr marL="516636" lvl="1" indent="-342900">
              <a:buFont typeface="Arial" panose="020B0604020202020204" pitchFamily="34" charset="0"/>
              <a:buChar char="•"/>
            </a:pPr>
            <a:endParaRPr lang="en-AU" dirty="0"/>
          </a:p>
          <a:p>
            <a:endParaRPr lang="en-AU" dirty="0"/>
          </a:p>
        </p:txBody>
      </p:sp>
      <p:sp>
        <p:nvSpPr>
          <p:cNvPr id="4" name="Footer Placeholder 3">
            <a:extLst>
              <a:ext uri="{FF2B5EF4-FFF2-40B4-BE49-F238E27FC236}">
                <a16:creationId xmlns:a16="http://schemas.microsoft.com/office/drawing/2014/main" id="{03E3C84C-46AC-4075-AA3E-0631E08725E3}"/>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186812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0347-9177-4E75-B6E3-7073B5A16ED0}"/>
              </a:ext>
            </a:extLst>
          </p:cNvPr>
          <p:cNvSpPr>
            <a:spLocks noGrp="1"/>
          </p:cNvSpPr>
          <p:nvPr>
            <p:ph type="title"/>
          </p:nvPr>
        </p:nvSpPr>
        <p:spPr/>
        <p:txBody>
          <a:bodyPr/>
          <a:lstStyle/>
          <a:p>
            <a:r>
              <a:rPr lang="en-US" dirty="0"/>
              <a:t>Lessons learned…</a:t>
            </a:r>
            <a:endParaRPr lang="en-AU" dirty="0"/>
          </a:p>
        </p:txBody>
      </p:sp>
      <p:sp>
        <p:nvSpPr>
          <p:cNvPr id="3" name="Content Placeholder 2">
            <a:extLst>
              <a:ext uri="{FF2B5EF4-FFF2-40B4-BE49-F238E27FC236}">
                <a16:creationId xmlns:a16="http://schemas.microsoft.com/office/drawing/2014/main" id="{97B46B7D-4599-4988-84A9-0978ABC22B0E}"/>
              </a:ext>
            </a:extLst>
          </p:cNvPr>
          <p:cNvSpPr>
            <a:spLocks noGrp="1"/>
          </p:cNvSpPr>
          <p:nvPr>
            <p:ph idx="1"/>
          </p:nvPr>
        </p:nvSpPr>
        <p:spPr/>
        <p:txBody>
          <a:bodyPr/>
          <a:lstStyle/>
          <a:p>
            <a:pPr marL="457200" indent="-457200">
              <a:buFont typeface="+mj-lt"/>
              <a:buAutoNum type="arabicPeriod"/>
            </a:pPr>
            <a:r>
              <a:rPr lang="en-US" dirty="0"/>
              <a:t>Needed the subject matter expert leading the project to make decisions and move forward quickly</a:t>
            </a:r>
            <a:endParaRPr lang="en-AU" dirty="0"/>
          </a:p>
          <a:p>
            <a:pPr marL="457200" indent="-457200">
              <a:buFont typeface="+mj-lt"/>
              <a:buAutoNum type="arabicPeriod"/>
            </a:pPr>
            <a:r>
              <a:rPr lang="en-US" dirty="0"/>
              <a:t>Data migration approach</a:t>
            </a:r>
            <a:endParaRPr lang="en-AU" dirty="0"/>
          </a:p>
          <a:p>
            <a:endParaRPr lang="en-AU" dirty="0"/>
          </a:p>
        </p:txBody>
      </p:sp>
      <p:sp>
        <p:nvSpPr>
          <p:cNvPr id="4" name="Footer Placeholder 3">
            <a:extLst>
              <a:ext uri="{FF2B5EF4-FFF2-40B4-BE49-F238E27FC236}">
                <a16:creationId xmlns:a16="http://schemas.microsoft.com/office/drawing/2014/main" id="{107C4504-B38D-4AA9-935B-5824300C499C}"/>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863114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48642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ADU 7-9 November 2018</a:t>
            </a:r>
          </a:p>
        </p:txBody>
      </p:sp>
      <p:sp>
        <p:nvSpPr>
          <p:cNvPr id="18" name="Text Placeholder 2">
            <a:extLst>
              <a:ext uri="{FF2B5EF4-FFF2-40B4-BE49-F238E27FC236}">
                <a16:creationId xmlns:a16="http://schemas.microsoft.com/office/drawing/2014/main" id="{924B0F81-9E41-448A-BB35-053ED8B285B3}"/>
              </a:ext>
            </a:extLst>
          </p:cNvPr>
          <p:cNvSpPr txBox="1">
            <a:spLocks/>
          </p:cNvSpPr>
          <p:nvPr/>
        </p:nvSpPr>
        <p:spPr>
          <a:xfrm>
            <a:off x="768096" y="217963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dirty="0"/>
              <a:t>Murray Gould</a:t>
            </a:r>
          </a:p>
        </p:txBody>
      </p:sp>
      <p:sp>
        <p:nvSpPr>
          <p:cNvPr id="19" name="Content Placeholder 3">
            <a:extLst>
              <a:ext uri="{FF2B5EF4-FFF2-40B4-BE49-F238E27FC236}">
                <a16:creationId xmlns:a16="http://schemas.microsoft.com/office/drawing/2014/main" id="{B0CEA9C6-7B67-4881-AA5F-323A498643B2}"/>
              </a:ext>
            </a:extLst>
          </p:cNvPr>
          <p:cNvSpPr txBox="1">
            <a:spLocks/>
          </p:cNvSpPr>
          <p:nvPr/>
        </p:nvSpPr>
        <p:spPr>
          <a:xfrm>
            <a:off x="768096" y="2967788"/>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a:t>Functional Analyst</a:t>
            </a:r>
          </a:p>
          <a:p>
            <a:r>
              <a:rPr lang="en-US" dirty="0"/>
              <a:t>University of the Sunshine Coast</a:t>
            </a:r>
          </a:p>
          <a:p>
            <a:r>
              <a:rPr lang="en-US" dirty="0"/>
              <a:t>mgould@usc.edu.au</a:t>
            </a:r>
          </a:p>
        </p:txBody>
      </p:sp>
      <p:sp>
        <p:nvSpPr>
          <p:cNvPr id="20" name="Text Placeholder 4">
            <a:extLst>
              <a:ext uri="{FF2B5EF4-FFF2-40B4-BE49-F238E27FC236}">
                <a16:creationId xmlns:a16="http://schemas.microsoft.com/office/drawing/2014/main" id="{798B16AF-6C34-412D-A51F-65B5F3D7C20B}"/>
              </a:ext>
            </a:extLst>
          </p:cNvPr>
          <p:cNvSpPr txBox="1">
            <a:spLocks/>
          </p:cNvSpPr>
          <p:nvPr/>
        </p:nvSpPr>
        <p:spPr>
          <a:xfrm>
            <a:off x="4491990" y="217963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lang="en-US" sz="2200" b="0" kern="1200" cap="none" baseline="0" dirty="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AU" dirty="0"/>
              <a:t>Lyndal Viney</a:t>
            </a:r>
          </a:p>
        </p:txBody>
      </p:sp>
      <p:sp>
        <p:nvSpPr>
          <p:cNvPr id="21" name="Content Placeholder 5">
            <a:extLst>
              <a:ext uri="{FF2B5EF4-FFF2-40B4-BE49-F238E27FC236}">
                <a16:creationId xmlns:a16="http://schemas.microsoft.com/office/drawing/2014/main" id="{4120B635-7ADC-4C33-B305-276012FB8E7B}"/>
              </a:ext>
            </a:extLst>
          </p:cNvPr>
          <p:cNvSpPr txBox="1">
            <a:spLocks/>
          </p:cNvSpPr>
          <p:nvPr/>
        </p:nvSpPr>
        <p:spPr>
          <a:xfrm>
            <a:off x="4491990" y="2967788"/>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GB" dirty="0"/>
              <a:t>Manager, HDR Systems</a:t>
            </a:r>
          </a:p>
          <a:p>
            <a:r>
              <a:rPr lang="en-US" dirty="0"/>
              <a:t>University of the Sunshine Coast</a:t>
            </a:r>
          </a:p>
          <a:p>
            <a:r>
              <a:rPr lang="en-US" dirty="0"/>
              <a:t>lviney@usc.edu.au</a:t>
            </a:r>
          </a:p>
          <a:p>
            <a:endParaRPr lang="en-US" dirty="0"/>
          </a:p>
        </p:txBody>
      </p:sp>
    </p:spTree>
    <p:extLst>
      <p:ext uri="{BB962C8B-B14F-4D97-AF65-F5344CB8AC3E}">
        <p14:creationId xmlns:p14="http://schemas.microsoft.com/office/powerpoint/2010/main" val="289857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 &amp; ORACLE</a:t>
            </a:r>
          </a:p>
        </p:txBody>
      </p:sp>
      <p:sp>
        <p:nvSpPr>
          <p:cNvPr id="4" name="Text Placeholder 3"/>
          <p:cNvSpPr>
            <a:spLocks noGrp="1"/>
          </p:cNvSpPr>
          <p:nvPr>
            <p:ph type="body" sz="half" idx="2"/>
          </p:nvPr>
        </p:nvSpPr>
        <p:spPr/>
        <p:txBody>
          <a:bodyPr>
            <a:normAutofit/>
          </a:bodyPr>
          <a:lstStyle/>
          <a:p>
            <a:r>
              <a:rPr lang="en-US" dirty="0"/>
              <a:t>PeopleSoft 9.2</a:t>
            </a:r>
          </a:p>
          <a:p>
            <a:r>
              <a:rPr lang="en-US" dirty="0"/>
              <a:t>PeopleTools 8.56.07</a:t>
            </a:r>
          </a:p>
          <a:p>
            <a:r>
              <a:rPr lang="en-US" dirty="0"/>
              <a:t>PUM 8</a:t>
            </a:r>
          </a:p>
        </p:txBody>
      </p:sp>
      <p:sp>
        <p:nvSpPr>
          <p:cNvPr id="3" name="Footer Placeholder 2"/>
          <p:cNvSpPr>
            <a:spLocks noGrp="1"/>
          </p:cNvSpPr>
          <p:nvPr>
            <p:ph type="ftr" sz="quarter" idx="11"/>
          </p:nvPr>
        </p:nvSpPr>
        <p:spPr/>
        <p:txBody>
          <a:bodyPr/>
          <a:lstStyle/>
          <a:p>
            <a:r>
              <a:rPr lang="en-US" dirty="0"/>
              <a:t>ADU 7-9 November 2018</a:t>
            </a:r>
          </a:p>
        </p:txBody>
      </p:sp>
      <p:pic>
        <p:nvPicPr>
          <p:cNvPr id="9" name="Picture 8">
            <a:extLst>
              <a:ext uri="{FF2B5EF4-FFF2-40B4-BE49-F238E27FC236}">
                <a16:creationId xmlns:a16="http://schemas.microsoft.com/office/drawing/2014/main" id="{5FE4DD5D-133E-49D7-A10B-67E68801AA3F}"/>
              </a:ext>
            </a:extLst>
          </p:cNvPr>
          <p:cNvPicPr>
            <a:picLocks noChangeAspect="1"/>
          </p:cNvPicPr>
          <p:nvPr/>
        </p:nvPicPr>
        <p:blipFill>
          <a:blip r:embed="rId2"/>
          <a:stretch>
            <a:fillRect/>
          </a:stretch>
        </p:blipFill>
        <p:spPr>
          <a:xfrm>
            <a:off x="726464" y="821537"/>
            <a:ext cx="6143625" cy="2152650"/>
          </a:xfrm>
          <a:prstGeom prst="rect">
            <a:avLst/>
          </a:prstGeom>
        </p:spPr>
      </p:pic>
      <p:pic>
        <p:nvPicPr>
          <p:cNvPr id="10" name="Picture 9">
            <a:extLst>
              <a:ext uri="{FF2B5EF4-FFF2-40B4-BE49-F238E27FC236}">
                <a16:creationId xmlns:a16="http://schemas.microsoft.com/office/drawing/2014/main" id="{A88FA81E-EB98-4D57-8748-EFBA1C451EE1}"/>
              </a:ext>
            </a:extLst>
          </p:cNvPr>
          <p:cNvPicPr>
            <a:picLocks noChangeAspect="1"/>
          </p:cNvPicPr>
          <p:nvPr/>
        </p:nvPicPr>
        <p:blipFill>
          <a:blip r:embed="rId3"/>
          <a:stretch>
            <a:fillRect/>
          </a:stretch>
        </p:blipFill>
        <p:spPr>
          <a:xfrm>
            <a:off x="4821309" y="2974187"/>
            <a:ext cx="2047875" cy="1143000"/>
          </a:xfrm>
          <a:prstGeom prst="rect">
            <a:avLst/>
          </a:prstGeom>
        </p:spPr>
      </p:pic>
    </p:spTree>
    <p:extLst>
      <p:ext uri="{BB962C8B-B14F-4D97-AF65-F5344CB8AC3E}">
        <p14:creationId xmlns:p14="http://schemas.microsoft.com/office/powerpoint/2010/main" val="3348978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335" y="4887602"/>
            <a:ext cx="2642532" cy="794710"/>
          </a:xfrm>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7-9 November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867" y="5136513"/>
            <a:ext cx="1706875" cy="1280157"/>
          </a:xfrm>
          <a:prstGeom prst="rect">
            <a:avLst/>
          </a:prstGeom>
        </p:spPr>
      </p:pic>
      <p:pic>
        <p:nvPicPr>
          <p:cNvPr id="11" name="Picture Placeholder 10">
            <a:extLst>
              <a:ext uri="{FF2B5EF4-FFF2-40B4-BE49-F238E27FC236}">
                <a16:creationId xmlns:a16="http://schemas.microsoft.com/office/drawing/2014/main" id="{03A33016-6691-4662-934A-86B243320493}"/>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6178" b="6178"/>
          <a:stretch>
            <a:fillRect/>
          </a:stretch>
        </p:blipFill>
        <p:spPr/>
      </p:pic>
      <p:pic>
        <p:nvPicPr>
          <p:cNvPr id="12" name="Picture 11">
            <a:extLst>
              <a:ext uri="{FF2B5EF4-FFF2-40B4-BE49-F238E27FC236}">
                <a16:creationId xmlns:a16="http://schemas.microsoft.com/office/drawing/2014/main" id="{31B331F4-431F-47CE-AA7A-448F011A3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HDR in PeopleSoft</a:t>
            </a:r>
          </a:p>
        </p:txBody>
      </p:sp>
      <p:sp>
        <p:nvSpPr>
          <p:cNvPr id="3" name="Content Placeholder 2"/>
          <p:cNvSpPr>
            <a:spLocks noGrp="1"/>
          </p:cNvSpPr>
          <p:nvPr>
            <p:ph idx="1"/>
          </p:nvPr>
        </p:nvSpPr>
        <p:spPr/>
        <p:txBody>
          <a:bodyPr>
            <a:normAutofit/>
          </a:bodyPr>
          <a:lstStyle/>
          <a:p>
            <a:r>
              <a:rPr lang="en-AU" dirty="0"/>
              <a:t>An internal audit of HDR administration recommended that the University “automate HDR administrative processes through support of a single, accessible IT platform”.</a:t>
            </a:r>
          </a:p>
          <a:p>
            <a:endParaRPr lang="en-AU" b="1" dirty="0"/>
          </a:p>
          <a:p>
            <a:r>
              <a:rPr lang="en-US" dirty="0"/>
              <a:t>As USC already uses PeopleSoft for all student enrolments, considering transition to PeopleSoft was an obvious choice.</a:t>
            </a:r>
          </a:p>
          <a:p>
            <a:endParaRPr lang="en-US" dirty="0"/>
          </a:p>
          <a:p>
            <a:r>
              <a:rPr lang="en-US" dirty="0"/>
              <a:t>Our goal is to have an online record of each student’s Research lifecycle.</a:t>
            </a:r>
            <a:endParaRPr lang="en-AU"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C311-783E-4B63-A561-0E1B3B1FA27A}"/>
              </a:ext>
            </a:extLst>
          </p:cNvPr>
          <p:cNvSpPr>
            <a:spLocks noGrp="1"/>
          </p:cNvSpPr>
          <p:nvPr>
            <p:ph type="title"/>
          </p:nvPr>
        </p:nvSpPr>
        <p:spPr/>
        <p:txBody>
          <a:bodyPr/>
          <a:lstStyle/>
          <a:p>
            <a:r>
              <a:rPr lang="en-US" dirty="0"/>
              <a:t>Getting Started</a:t>
            </a:r>
            <a:endParaRPr lang="en-AU" dirty="0"/>
          </a:p>
        </p:txBody>
      </p:sp>
      <p:sp>
        <p:nvSpPr>
          <p:cNvPr id="3" name="Content Placeholder 2">
            <a:extLst>
              <a:ext uri="{FF2B5EF4-FFF2-40B4-BE49-F238E27FC236}">
                <a16:creationId xmlns:a16="http://schemas.microsoft.com/office/drawing/2014/main" id="{95E8F411-2805-4308-954A-D7C3B596922B}"/>
              </a:ext>
            </a:extLst>
          </p:cNvPr>
          <p:cNvSpPr>
            <a:spLocks noGrp="1"/>
          </p:cNvSpPr>
          <p:nvPr>
            <p:ph idx="1"/>
          </p:nvPr>
        </p:nvSpPr>
        <p:spPr/>
        <p:txBody>
          <a:bodyPr>
            <a:normAutofit fontScale="70000" lnSpcReduction="20000"/>
          </a:bodyPr>
          <a:lstStyle/>
          <a:p>
            <a:pPr marL="0" lvl="1"/>
            <a:r>
              <a:rPr lang="en-US" sz="3500" dirty="0"/>
              <a:t>Proof of concept</a:t>
            </a:r>
            <a:endParaRPr lang="en-AU" sz="3500" dirty="0"/>
          </a:p>
          <a:p>
            <a:pPr marL="914400" lvl="1" indent="-457200">
              <a:buFont typeface="Arial" panose="020B0604020202020204" pitchFamily="34" charset="0"/>
              <a:buChar char="•"/>
            </a:pPr>
            <a:r>
              <a:rPr lang="en-AU" sz="3700" dirty="0"/>
              <a:t>Review other Universities implementation of research tracking</a:t>
            </a:r>
          </a:p>
          <a:p>
            <a:pPr marL="914400" lvl="1" indent="-457200">
              <a:buFont typeface="Arial" panose="020B0604020202020204" pitchFamily="34" charset="0"/>
              <a:buChar char="•"/>
            </a:pPr>
            <a:r>
              <a:rPr lang="en-US" sz="3700" dirty="0"/>
              <a:t>Build the basic components using the technologies as delivered for research tracking</a:t>
            </a:r>
            <a:endParaRPr lang="en-AU" sz="3700" dirty="0"/>
          </a:p>
          <a:p>
            <a:pPr marL="914400" lvl="1" indent="-457200">
              <a:buFont typeface="Arial" panose="020B0604020202020204" pitchFamily="34" charset="0"/>
              <a:buChar char="•"/>
            </a:pPr>
            <a:r>
              <a:rPr lang="en-US" sz="3700" dirty="0"/>
              <a:t>Demonstration to Management and Graduate Research Studies Management (GRSM) Team Leader</a:t>
            </a:r>
            <a:endParaRPr lang="en-AU" sz="3700" dirty="0"/>
          </a:p>
          <a:p>
            <a:pPr marL="98425" lvl="1"/>
            <a:r>
              <a:rPr lang="en-US" sz="3500" dirty="0"/>
              <a:t>Budget and savings elsewhere</a:t>
            </a:r>
            <a:endParaRPr lang="en-AU" sz="3500" dirty="0"/>
          </a:p>
          <a:p>
            <a:pPr lvl="2"/>
            <a:r>
              <a:rPr lang="en-US" sz="3500" dirty="0"/>
              <a:t>Budget $325,000 with savings over 3 years of $123,000</a:t>
            </a:r>
            <a:endParaRPr lang="en-AU" sz="3500" dirty="0"/>
          </a:p>
          <a:p>
            <a:pPr lvl="2"/>
            <a:r>
              <a:rPr lang="en-US" sz="3500" dirty="0"/>
              <a:t>Minimal development work</a:t>
            </a:r>
            <a:endParaRPr lang="en-AU" sz="3500" dirty="0"/>
          </a:p>
          <a:p>
            <a:endParaRPr lang="en-AU" dirty="0"/>
          </a:p>
        </p:txBody>
      </p:sp>
      <p:sp>
        <p:nvSpPr>
          <p:cNvPr id="4" name="Footer Placeholder 3">
            <a:extLst>
              <a:ext uri="{FF2B5EF4-FFF2-40B4-BE49-F238E27FC236}">
                <a16:creationId xmlns:a16="http://schemas.microsoft.com/office/drawing/2014/main" id="{E900536F-F86F-4936-90EC-F8F748C7AB2D}"/>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15082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5664-A98D-4163-A232-B9120D64AD41}"/>
              </a:ext>
            </a:extLst>
          </p:cNvPr>
          <p:cNvSpPr>
            <a:spLocks noGrp="1"/>
          </p:cNvSpPr>
          <p:nvPr>
            <p:ph type="title"/>
          </p:nvPr>
        </p:nvSpPr>
        <p:spPr/>
        <p:txBody>
          <a:bodyPr/>
          <a:lstStyle/>
          <a:p>
            <a:r>
              <a:rPr lang="en-AU" dirty="0"/>
              <a:t>AGILE approach</a:t>
            </a:r>
          </a:p>
        </p:txBody>
      </p:sp>
      <p:sp>
        <p:nvSpPr>
          <p:cNvPr id="3" name="Content Placeholder 2">
            <a:extLst>
              <a:ext uri="{FF2B5EF4-FFF2-40B4-BE49-F238E27FC236}">
                <a16:creationId xmlns:a16="http://schemas.microsoft.com/office/drawing/2014/main" id="{359515BC-0D69-4D36-B7F4-21F0A89BBB28}"/>
              </a:ext>
            </a:extLst>
          </p:cNvPr>
          <p:cNvSpPr>
            <a:spLocks noGrp="1"/>
          </p:cNvSpPr>
          <p:nvPr>
            <p:ph idx="1"/>
          </p:nvPr>
        </p:nvSpPr>
        <p:spPr/>
        <p:txBody>
          <a:bodyPr/>
          <a:lstStyle/>
          <a:p>
            <a:r>
              <a:rPr lang="en-AU" dirty="0"/>
              <a:t>Limited resources so delivery is staggered</a:t>
            </a:r>
          </a:p>
          <a:p>
            <a:r>
              <a:rPr lang="en-AU" dirty="0"/>
              <a:t>Use Jira software</a:t>
            </a:r>
          </a:p>
          <a:p>
            <a:pPr lvl="1"/>
            <a:r>
              <a:rPr lang="en-AU" dirty="0"/>
              <a:t>Track issues in the project</a:t>
            </a:r>
          </a:p>
          <a:p>
            <a:pPr lvl="1"/>
            <a:r>
              <a:rPr lang="en-AU" dirty="0"/>
              <a:t>Use epics to mange issues</a:t>
            </a:r>
          </a:p>
          <a:p>
            <a:pPr lvl="1"/>
            <a:r>
              <a:rPr lang="en-AU" dirty="0"/>
              <a:t>Sprints and monthly meetings</a:t>
            </a:r>
          </a:p>
          <a:p>
            <a:pPr lvl="1"/>
            <a:r>
              <a:rPr lang="en-AU" dirty="0"/>
              <a:t>Configuration and development impacting the system added to the Student Administration project </a:t>
            </a:r>
          </a:p>
          <a:p>
            <a:pPr lvl="1"/>
            <a:endParaRPr lang="en-AU" dirty="0"/>
          </a:p>
        </p:txBody>
      </p:sp>
      <p:sp>
        <p:nvSpPr>
          <p:cNvPr id="4" name="Footer Placeholder 3">
            <a:extLst>
              <a:ext uri="{FF2B5EF4-FFF2-40B4-BE49-F238E27FC236}">
                <a16:creationId xmlns:a16="http://schemas.microsoft.com/office/drawing/2014/main" id="{863BC71D-D879-4E98-B85B-78FC8DC347D7}"/>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378708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6101-BBB6-4E59-A309-8A4780462A64}"/>
              </a:ext>
            </a:extLst>
          </p:cNvPr>
          <p:cNvSpPr>
            <a:spLocks noGrp="1"/>
          </p:cNvSpPr>
          <p:nvPr>
            <p:ph type="title"/>
          </p:nvPr>
        </p:nvSpPr>
        <p:spPr/>
        <p:txBody>
          <a:bodyPr/>
          <a:lstStyle/>
          <a:p>
            <a:r>
              <a:rPr lang="en-US" dirty="0"/>
              <a:t>Implementation</a:t>
            </a:r>
            <a:endParaRPr lang="en-AU" dirty="0"/>
          </a:p>
        </p:txBody>
      </p:sp>
      <p:sp>
        <p:nvSpPr>
          <p:cNvPr id="3" name="Content Placeholder 2">
            <a:extLst>
              <a:ext uri="{FF2B5EF4-FFF2-40B4-BE49-F238E27FC236}">
                <a16:creationId xmlns:a16="http://schemas.microsoft.com/office/drawing/2014/main" id="{BF543D62-741E-4C56-97EC-93422A42DC52}"/>
              </a:ext>
            </a:extLst>
          </p:cNvPr>
          <p:cNvSpPr>
            <a:spLocks noGrp="1"/>
          </p:cNvSpPr>
          <p:nvPr>
            <p:ph idx="1"/>
          </p:nvPr>
        </p:nvSpPr>
        <p:spPr/>
        <p:txBody>
          <a:bodyPr>
            <a:normAutofit fontScale="70000" lnSpcReduction="20000"/>
          </a:bodyPr>
          <a:lstStyle/>
          <a:p>
            <a:r>
              <a:rPr lang="en-US" sz="3600" dirty="0"/>
              <a:t>Delivered functionality</a:t>
            </a:r>
            <a:endParaRPr lang="en-AU" sz="3600" dirty="0"/>
          </a:p>
          <a:p>
            <a:pPr marL="914400" lvl="1" indent="-457200">
              <a:buFont typeface="Arial" panose="020B0604020202020204" pitchFamily="34" charset="0"/>
              <a:buChar char="•"/>
            </a:pPr>
            <a:r>
              <a:rPr lang="en-US" sz="3400" dirty="0"/>
              <a:t>Research tracking</a:t>
            </a:r>
            <a:endParaRPr lang="en-AU" sz="3400" dirty="0"/>
          </a:p>
          <a:p>
            <a:pPr marL="914400" lvl="1" indent="-457200">
              <a:buFont typeface="Arial" panose="020B0604020202020204" pitchFamily="34" charset="0"/>
              <a:buChar char="•"/>
            </a:pPr>
            <a:r>
              <a:rPr lang="en-US" sz="3400" dirty="0"/>
              <a:t>Thesis management</a:t>
            </a:r>
            <a:endParaRPr lang="en-AU" sz="3400" dirty="0"/>
          </a:p>
          <a:p>
            <a:pPr marL="914400" lvl="1" indent="-457200">
              <a:buFont typeface="Arial" panose="020B0604020202020204" pitchFamily="34" charset="0"/>
              <a:buChar char="•"/>
            </a:pPr>
            <a:r>
              <a:rPr lang="en-US" sz="3400" dirty="0"/>
              <a:t>Candidate Management</a:t>
            </a:r>
          </a:p>
          <a:p>
            <a:pPr marL="914400" lvl="1" indent="-457200">
              <a:buFont typeface="Arial" panose="020B0604020202020204" pitchFamily="34" charset="0"/>
              <a:buChar char="•"/>
            </a:pPr>
            <a:r>
              <a:rPr lang="en-GB" sz="3400" dirty="0"/>
              <a:t>Service Requests</a:t>
            </a:r>
            <a:endParaRPr lang="en-AU" sz="3400" dirty="0"/>
          </a:p>
          <a:p>
            <a:r>
              <a:rPr lang="en-US" sz="3600" dirty="0"/>
              <a:t>Technologies used</a:t>
            </a:r>
            <a:endParaRPr lang="en-AU" sz="3600" dirty="0"/>
          </a:p>
          <a:p>
            <a:pPr marL="914400" lvl="1" indent="-457200">
              <a:buFont typeface="Arial" panose="020B0604020202020204" pitchFamily="34" charset="0"/>
              <a:buChar char="•"/>
            </a:pPr>
            <a:r>
              <a:rPr lang="en-US" sz="3400" dirty="0"/>
              <a:t>Affiliations (delivered research specific approach)</a:t>
            </a:r>
            <a:endParaRPr lang="en-AU" sz="3400" dirty="0"/>
          </a:p>
          <a:p>
            <a:pPr marL="914400" lvl="1" indent="-457200">
              <a:buFont typeface="Arial" panose="020B0604020202020204" pitchFamily="34" charset="0"/>
              <a:buChar char="•"/>
            </a:pPr>
            <a:r>
              <a:rPr lang="en-US" sz="3400" dirty="0"/>
              <a:t>Evaluation management (delivered research specific approach) </a:t>
            </a:r>
            <a:endParaRPr lang="en-AU" sz="3400" dirty="0"/>
          </a:p>
          <a:p>
            <a:pPr marL="914400" lvl="1" indent="-457200">
              <a:buFont typeface="Arial" panose="020B0604020202020204" pitchFamily="34" charset="0"/>
              <a:buChar char="•"/>
            </a:pPr>
            <a:r>
              <a:rPr lang="en-US" sz="3400" dirty="0"/>
              <a:t>Configuration to enable new students to automatically be in research tracking (delivered)</a:t>
            </a:r>
            <a:endParaRPr lang="en-AU" sz="3400" dirty="0"/>
          </a:p>
          <a:p>
            <a:endParaRPr lang="en-AU" dirty="0"/>
          </a:p>
        </p:txBody>
      </p:sp>
      <p:sp>
        <p:nvSpPr>
          <p:cNvPr id="4" name="Footer Placeholder 3">
            <a:extLst>
              <a:ext uri="{FF2B5EF4-FFF2-40B4-BE49-F238E27FC236}">
                <a16:creationId xmlns:a16="http://schemas.microsoft.com/office/drawing/2014/main" id="{C77E602B-5A8B-4850-ABEB-7628E0AE8587}"/>
              </a:ext>
            </a:extLst>
          </p:cNvPr>
          <p:cNvSpPr>
            <a:spLocks noGrp="1"/>
          </p:cNvSpPr>
          <p:nvPr>
            <p:ph type="ftr" sz="quarter" idx="11"/>
          </p:nvPr>
        </p:nvSpPr>
        <p:spPr/>
        <p:txBody>
          <a:bodyPr/>
          <a:lstStyle/>
          <a:p>
            <a:r>
              <a:rPr lang="en-US" dirty="0"/>
              <a:t>ADU 9-11 November 2016</a:t>
            </a:r>
          </a:p>
        </p:txBody>
      </p:sp>
    </p:spTree>
    <p:extLst>
      <p:ext uri="{BB962C8B-B14F-4D97-AF65-F5344CB8AC3E}">
        <p14:creationId xmlns:p14="http://schemas.microsoft.com/office/powerpoint/2010/main" val="156673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CE02-2407-4EF2-A745-7851FC1D30E1}"/>
              </a:ext>
            </a:extLst>
          </p:cNvPr>
          <p:cNvSpPr>
            <a:spLocks noGrp="1"/>
          </p:cNvSpPr>
          <p:nvPr>
            <p:ph type="title"/>
          </p:nvPr>
        </p:nvSpPr>
        <p:spPr/>
        <p:txBody>
          <a:bodyPr/>
          <a:lstStyle/>
          <a:p>
            <a:r>
              <a:rPr lang="en-US" dirty="0"/>
              <a:t>Minimum Viable Product</a:t>
            </a:r>
            <a:endParaRPr lang="en-AU" dirty="0"/>
          </a:p>
        </p:txBody>
      </p:sp>
      <p:sp>
        <p:nvSpPr>
          <p:cNvPr id="4" name="Footer Placeholder 3">
            <a:extLst>
              <a:ext uri="{FF2B5EF4-FFF2-40B4-BE49-F238E27FC236}">
                <a16:creationId xmlns:a16="http://schemas.microsoft.com/office/drawing/2014/main" id="{0C356FEB-A66B-40EC-8743-CD161D3B9CA4}"/>
              </a:ext>
            </a:extLst>
          </p:cNvPr>
          <p:cNvSpPr>
            <a:spLocks noGrp="1"/>
          </p:cNvSpPr>
          <p:nvPr>
            <p:ph type="ftr" sz="quarter" idx="11"/>
          </p:nvPr>
        </p:nvSpPr>
        <p:spPr/>
        <p:txBody>
          <a:bodyPr/>
          <a:lstStyle/>
          <a:p>
            <a:r>
              <a:rPr lang="en-US" dirty="0"/>
              <a:t>ADU 9-11 November 2016</a:t>
            </a:r>
          </a:p>
        </p:txBody>
      </p:sp>
      <p:graphicFrame>
        <p:nvGraphicFramePr>
          <p:cNvPr id="5" name="Table 4">
            <a:extLst>
              <a:ext uri="{FF2B5EF4-FFF2-40B4-BE49-F238E27FC236}">
                <a16:creationId xmlns:a16="http://schemas.microsoft.com/office/drawing/2014/main" id="{10EA58A1-7353-42BB-8568-5AC4D3D427DD}"/>
              </a:ext>
            </a:extLst>
          </p:cNvPr>
          <p:cNvGraphicFramePr>
            <a:graphicFrameLocks noGrp="1"/>
          </p:cNvGraphicFramePr>
          <p:nvPr>
            <p:extLst>
              <p:ext uri="{D42A27DB-BD31-4B8C-83A1-F6EECF244321}">
                <p14:modId xmlns:p14="http://schemas.microsoft.com/office/powerpoint/2010/main" val="2938722316"/>
              </p:ext>
            </p:extLst>
          </p:nvPr>
        </p:nvGraphicFramePr>
        <p:xfrm>
          <a:off x="605504" y="1773599"/>
          <a:ext cx="7615238" cy="4114800"/>
        </p:xfrm>
        <a:graphic>
          <a:graphicData uri="http://schemas.openxmlformats.org/drawingml/2006/table">
            <a:tbl>
              <a:tblPr firstRow="1" bandRow="1">
                <a:tableStyleId>{5C22544A-7EE6-4342-B048-85BDC9FD1C3A}</a:tableStyleId>
              </a:tblPr>
              <a:tblGrid>
                <a:gridCol w="3807619">
                  <a:extLst>
                    <a:ext uri="{9D8B030D-6E8A-4147-A177-3AD203B41FA5}">
                      <a16:colId xmlns:a16="http://schemas.microsoft.com/office/drawing/2014/main" val="2715366086"/>
                    </a:ext>
                  </a:extLst>
                </a:gridCol>
                <a:gridCol w="3807619">
                  <a:extLst>
                    <a:ext uri="{9D8B030D-6E8A-4147-A177-3AD203B41FA5}">
                      <a16:colId xmlns:a16="http://schemas.microsoft.com/office/drawing/2014/main" val="252576296"/>
                    </a:ext>
                  </a:extLst>
                </a:gridCol>
              </a:tblGrid>
              <a:tr h="335819">
                <a:tc>
                  <a:txBody>
                    <a:bodyPr/>
                    <a:lstStyle/>
                    <a:p>
                      <a:r>
                        <a:rPr lang="en-AU" dirty="0"/>
                        <a:t>Requirement</a:t>
                      </a:r>
                    </a:p>
                  </a:txBody>
                  <a:tcPr/>
                </a:tc>
                <a:tc>
                  <a:txBody>
                    <a:bodyPr/>
                    <a:lstStyle/>
                    <a:p>
                      <a:r>
                        <a:rPr lang="en-AU" dirty="0"/>
                        <a:t>Solution</a:t>
                      </a:r>
                    </a:p>
                  </a:txBody>
                  <a:tcPr/>
                </a:tc>
                <a:extLst>
                  <a:ext uri="{0D108BD9-81ED-4DB2-BD59-A6C34878D82A}">
                    <a16:rowId xmlns:a16="http://schemas.microsoft.com/office/drawing/2014/main" val="1012844250"/>
                  </a:ext>
                </a:extLst>
              </a:tr>
              <a:tr h="335819">
                <a:tc>
                  <a:txBody>
                    <a:bodyPr/>
                    <a:lstStyle/>
                    <a:p>
                      <a:r>
                        <a:rPr lang="en-AU" dirty="0"/>
                        <a:t>Supervisors</a:t>
                      </a:r>
                    </a:p>
                  </a:txBody>
                  <a:tcPr/>
                </a:tc>
                <a:tc>
                  <a:txBody>
                    <a:bodyPr/>
                    <a:lstStyle/>
                    <a:p>
                      <a:r>
                        <a:rPr lang="en-AU" dirty="0"/>
                        <a:t>Affiliation code</a:t>
                      </a:r>
                    </a:p>
                  </a:txBody>
                  <a:tcPr/>
                </a:tc>
                <a:extLst>
                  <a:ext uri="{0D108BD9-81ED-4DB2-BD59-A6C34878D82A}">
                    <a16:rowId xmlns:a16="http://schemas.microsoft.com/office/drawing/2014/main" val="399621584"/>
                  </a:ext>
                </a:extLst>
              </a:tr>
              <a:tr h="583249">
                <a:tc>
                  <a:txBody>
                    <a:bodyPr/>
                    <a:lstStyle/>
                    <a:p>
                      <a:r>
                        <a:rPr lang="en-AU" dirty="0"/>
                        <a:t>Research consumption</a:t>
                      </a:r>
                    </a:p>
                  </a:txBody>
                  <a:tcPr/>
                </a:tc>
                <a:tc>
                  <a:txBody>
                    <a:bodyPr/>
                    <a:lstStyle/>
                    <a:p>
                      <a:r>
                        <a:rPr lang="en-AU" dirty="0"/>
                        <a:t>Candidate Management &gt; Consumption &amp; Submission</a:t>
                      </a:r>
                    </a:p>
                  </a:txBody>
                  <a:tcPr/>
                </a:tc>
                <a:extLst>
                  <a:ext uri="{0D108BD9-81ED-4DB2-BD59-A6C34878D82A}">
                    <a16:rowId xmlns:a16="http://schemas.microsoft.com/office/drawing/2014/main" val="2440917666"/>
                  </a:ext>
                </a:extLst>
              </a:tr>
              <a:tr h="583249">
                <a:tc>
                  <a:txBody>
                    <a:bodyPr/>
                    <a:lstStyle/>
                    <a:p>
                      <a:r>
                        <a:rPr lang="en-AU" dirty="0"/>
                        <a:t>Scholarship</a:t>
                      </a:r>
                    </a:p>
                  </a:txBody>
                  <a:tcPr/>
                </a:tc>
                <a:tc>
                  <a:txBody>
                    <a:bodyPr/>
                    <a:lstStyle/>
                    <a:p>
                      <a:r>
                        <a:rPr lang="en-AU" dirty="0"/>
                        <a:t>Candidate Management &gt; Other Assignments + CAF</a:t>
                      </a:r>
                    </a:p>
                  </a:txBody>
                  <a:tcPr/>
                </a:tc>
                <a:extLst>
                  <a:ext uri="{0D108BD9-81ED-4DB2-BD59-A6C34878D82A}">
                    <a16:rowId xmlns:a16="http://schemas.microsoft.com/office/drawing/2014/main" val="2476468430"/>
                  </a:ext>
                </a:extLst>
              </a:tr>
              <a:tr h="335819">
                <a:tc>
                  <a:txBody>
                    <a:bodyPr/>
                    <a:lstStyle/>
                    <a:p>
                      <a:r>
                        <a:rPr lang="en-AU" dirty="0"/>
                        <a:t>Thesis details</a:t>
                      </a:r>
                    </a:p>
                  </a:txBody>
                  <a:tcPr/>
                </a:tc>
                <a:tc>
                  <a:txBody>
                    <a:bodyPr/>
                    <a:lstStyle/>
                    <a:p>
                      <a:r>
                        <a:rPr lang="en-AU" dirty="0"/>
                        <a:t>Thesis Management</a:t>
                      </a:r>
                    </a:p>
                  </a:txBody>
                  <a:tcPr/>
                </a:tc>
                <a:extLst>
                  <a:ext uri="{0D108BD9-81ED-4DB2-BD59-A6C34878D82A}">
                    <a16:rowId xmlns:a16="http://schemas.microsoft.com/office/drawing/2014/main" val="2880813743"/>
                  </a:ext>
                </a:extLst>
              </a:tr>
              <a:tr h="335819">
                <a:tc>
                  <a:txBody>
                    <a:bodyPr/>
                    <a:lstStyle/>
                    <a:p>
                      <a:r>
                        <a:rPr lang="en-AU" dirty="0"/>
                        <a:t>Thesis examinations</a:t>
                      </a:r>
                    </a:p>
                  </a:txBody>
                  <a:tcPr/>
                </a:tc>
                <a:tc>
                  <a:txBody>
                    <a:bodyPr/>
                    <a:lstStyle/>
                    <a:p>
                      <a:r>
                        <a:rPr lang="en-AU" dirty="0"/>
                        <a:t>Evaluation management</a:t>
                      </a:r>
                    </a:p>
                  </a:txBody>
                  <a:tcPr/>
                </a:tc>
                <a:extLst>
                  <a:ext uri="{0D108BD9-81ED-4DB2-BD59-A6C34878D82A}">
                    <a16:rowId xmlns:a16="http://schemas.microsoft.com/office/drawing/2014/main" val="1115068969"/>
                  </a:ext>
                </a:extLst>
              </a:tr>
              <a:tr h="335819">
                <a:tc>
                  <a:txBody>
                    <a:bodyPr/>
                    <a:lstStyle/>
                    <a:p>
                      <a:r>
                        <a:rPr lang="en-AU" dirty="0"/>
                        <a:t>Milestones</a:t>
                      </a:r>
                    </a:p>
                  </a:txBody>
                  <a:tcPr/>
                </a:tc>
                <a:tc>
                  <a:txBody>
                    <a:bodyPr/>
                    <a:lstStyle/>
                    <a:p>
                      <a:r>
                        <a:rPr lang="en-AU" dirty="0"/>
                        <a:t>Student Milestones and Grades</a:t>
                      </a:r>
                    </a:p>
                  </a:txBody>
                  <a:tcPr/>
                </a:tc>
                <a:extLst>
                  <a:ext uri="{0D108BD9-81ED-4DB2-BD59-A6C34878D82A}">
                    <a16:rowId xmlns:a16="http://schemas.microsoft.com/office/drawing/2014/main" val="2168934831"/>
                  </a:ext>
                </a:extLst>
              </a:tr>
              <a:tr h="335819">
                <a:tc>
                  <a:txBody>
                    <a:bodyPr/>
                    <a:lstStyle/>
                    <a:p>
                      <a:r>
                        <a:rPr lang="en-AU" dirty="0"/>
                        <a:t>Change request and milestone submission and review</a:t>
                      </a:r>
                    </a:p>
                  </a:txBody>
                  <a:tcPr/>
                </a:tc>
                <a:tc>
                  <a:txBody>
                    <a:bodyPr/>
                    <a:lstStyle/>
                    <a:p>
                      <a:r>
                        <a:rPr lang="en-AU" dirty="0"/>
                        <a:t>Service requests</a:t>
                      </a:r>
                    </a:p>
                  </a:txBody>
                  <a:tcPr/>
                </a:tc>
                <a:extLst>
                  <a:ext uri="{0D108BD9-81ED-4DB2-BD59-A6C34878D82A}">
                    <a16:rowId xmlns:a16="http://schemas.microsoft.com/office/drawing/2014/main" val="2533058732"/>
                  </a:ext>
                </a:extLst>
              </a:tr>
              <a:tr h="335819">
                <a:tc>
                  <a:txBody>
                    <a:bodyPr/>
                    <a:lstStyle/>
                    <a:p>
                      <a:r>
                        <a:rPr lang="en-AU" dirty="0"/>
                        <a:t>Hide fields not currently used</a:t>
                      </a:r>
                    </a:p>
                  </a:txBody>
                  <a:tcPr/>
                </a:tc>
                <a:tc>
                  <a:txBody>
                    <a:bodyPr/>
                    <a:lstStyle/>
                    <a:p>
                      <a:r>
                        <a:rPr lang="en-AU" dirty="0"/>
                        <a:t>Page and field configurator</a:t>
                      </a:r>
                    </a:p>
                  </a:txBody>
                  <a:tcPr/>
                </a:tc>
                <a:extLst>
                  <a:ext uri="{0D108BD9-81ED-4DB2-BD59-A6C34878D82A}">
                    <a16:rowId xmlns:a16="http://schemas.microsoft.com/office/drawing/2014/main" val="2995668367"/>
                  </a:ext>
                </a:extLst>
              </a:tr>
            </a:tbl>
          </a:graphicData>
        </a:graphic>
      </p:graphicFrame>
    </p:spTree>
    <p:extLst>
      <p:ext uri="{BB962C8B-B14F-4D97-AF65-F5344CB8AC3E}">
        <p14:creationId xmlns:p14="http://schemas.microsoft.com/office/powerpoint/2010/main" val="50787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864</TotalTime>
  <Words>1858</Words>
  <Application>Microsoft Office PowerPoint</Application>
  <PresentationFormat>On-screen Show (4:3)</PresentationFormat>
  <Paragraphs>248</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Tw Cen MT</vt:lpstr>
      <vt:lpstr>Tw Cen MT Condensed</vt:lpstr>
      <vt:lpstr>Wingdings 3</vt:lpstr>
      <vt:lpstr>Integral</vt:lpstr>
      <vt:lpstr>Implementing  Research Tracking  on a tight budget</vt:lpstr>
      <vt:lpstr>presenters</vt:lpstr>
      <vt:lpstr>University of the sunshine Coast</vt:lpstr>
      <vt:lpstr>USC &amp; ORACLE</vt:lpstr>
      <vt:lpstr>Aim: HDR in PeopleSoft</vt:lpstr>
      <vt:lpstr>Getting Started</vt:lpstr>
      <vt:lpstr>AGILE approach</vt:lpstr>
      <vt:lpstr>Implementation</vt:lpstr>
      <vt:lpstr>Minimum Viable Product</vt:lpstr>
      <vt:lpstr>Automated candidature</vt:lpstr>
      <vt:lpstr>Supervisors (Affiliations)</vt:lpstr>
      <vt:lpstr>Student’s Supervisors</vt:lpstr>
      <vt:lpstr>Consumption</vt:lpstr>
      <vt:lpstr>Program/Plan row</vt:lpstr>
      <vt:lpstr>Program/Plan and Consumption link</vt:lpstr>
      <vt:lpstr>Scholarship</vt:lpstr>
      <vt:lpstr>Scholarship CAF</vt:lpstr>
      <vt:lpstr>Thesis Management</vt:lpstr>
      <vt:lpstr>Thesis Management  (after field configuration)</vt:lpstr>
      <vt:lpstr>Examination (Evaluation management)</vt:lpstr>
      <vt:lpstr>Evaluation (examiner) results</vt:lpstr>
      <vt:lpstr>Student Milestones </vt:lpstr>
      <vt:lpstr>Student Milestones and Grades (after field configuration)</vt:lpstr>
      <vt:lpstr>Service requests</vt:lpstr>
      <vt:lpstr>Service Requests configuration</vt:lpstr>
      <vt:lpstr>Service Request categories and types</vt:lpstr>
      <vt:lpstr>Queries to track progress and initiate action </vt:lpstr>
      <vt:lpstr>Minimum development</vt:lpstr>
      <vt:lpstr>Existing functionality</vt:lpstr>
      <vt:lpstr>Online application and admissions </vt:lpstr>
      <vt:lpstr>Admissions Candidature Details</vt:lpstr>
      <vt:lpstr>Additional functionality</vt:lpstr>
      <vt:lpstr>Data migration</vt:lpstr>
      <vt:lpstr>Additional functional and development Work</vt:lpstr>
      <vt:lpstr>Research Student Home Page</vt:lpstr>
      <vt:lpstr>Current issues</vt:lpstr>
      <vt:lpstr>Lessons learned…</vt:lpstr>
      <vt:lpstr>Concluding thoughts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Murray Gould</cp:lastModifiedBy>
  <cp:revision>92</cp:revision>
  <dcterms:created xsi:type="dcterms:W3CDTF">2015-09-02T14:36:24Z</dcterms:created>
  <dcterms:modified xsi:type="dcterms:W3CDTF">2018-11-05T21:58:16Z</dcterms:modified>
</cp:coreProperties>
</file>