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4"/>
  </p:notesMasterIdLst>
  <p:sldIdLst>
    <p:sldId id="259" r:id="rId2"/>
    <p:sldId id="260" r:id="rId3"/>
    <p:sldId id="269" r:id="rId4"/>
    <p:sldId id="268" r:id="rId5"/>
    <p:sldId id="261" r:id="rId6"/>
    <p:sldId id="262" r:id="rId7"/>
    <p:sldId id="270" r:id="rId8"/>
    <p:sldId id="263" r:id="rId9"/>
    <p:sldId id="272" r:id="rId10"/>
    <p:sldId id="264" r:id="rId11"/>
    <p:sldId id="276" r:id="rId12"/>
    <p:sldId id="286" r:id="rId13"/>
    <p:sldId id="288" r:id="rId14"/>
    <p:sldId id="292" r:id="rId15"/>
    <p:sldId id="289" r:id="rId16"/>
    <p:sldId id="291" r:id="rId17"/>
    <p:sldId id="265" r:id="rId18"/>
    <p:sldId id="279" r:id="rId19"/>
    <p:sldId id="278" r:id="rId20"/>
    <p:sldId id="284" r:id="rId21"/>
    <p:sldId id="287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78235" autoAdjust="0"/>
  </p:normalViewPr>
  <p:slideViewPr>
    <p:cSldViewPr snapToGrid="0">
      <p:cViewPr varScale="1">
        <p:scale>
          <a:sx n="66" d="100"/>
          <a:sy n="66" d="100"/>
        </p:scale>
        <p:origin x="19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2015 </a:t>
            </a:r>
            <a:r>
              <a:rPr lang="en-GB" dirty="0" smtClean="0"/>
              <a:t>online vs hardcopy</a:t>
            </a:r>
            <a:r>
              <a:rPr lang="en-GB" baseline="0" dirty="0" smtClean="0"/>
              <a:t> </a:t>
            </a:r>
            <a:r>
              <a:rPr lang="en-GB" dirty="0" smtClean="0"/>
              <a:t>Applications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34"/>
          <c:dPt>
            <c:idx val="0"/>
            <c:bubble3D val="0"/>
            <c:explosion val="36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Online</c:v>
                </c:pt>
                <c:pt idx="1">
                  <c:v>Hardcopy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Online</c:v>
                </c:pt>
                <c:pt idx="1">
                  <c:v>Hardcopy</c:v>
                </c:pt>
              </c:strCache>
            </c:strRef>
          </c:cat>
          <c:val>
            <c:numRef>
              <c:f>Sheet1!$C$3:$D$3</c:f>
              <c:numCache>
                <c:formatCode>General</c:formatCode>
                <c:ptCount val="2"/>
                <c:pt idx="0" formatCode="0%">
                  <c:v>0.59</c:v>
                </c:pt>
              </c:numCache>
            </c:numRef>
          </c:val>
        </c:ser>
        <c:ser>
          <c:idx val="2"/>
          <c:order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Online</c:v>
                </c:pt>
                <c:pt idx="1">
                  <c:v>Hardcopy</c:v>
                </c:pt>
              </c:strCache>
            </c:strRef>
          </c:cat>
          <c:val>
            <c:numRef>
              <c:f>Sheet1!$C$4:$D$4</c:f>
              <c:numCache>
                <c:formatCode>General</c:formatCode>
                <c:ptCount val="2"/>
                <c:pt idx="0" formatCode="0%">
                  <c:v>0.86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Online Application Stats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3000"/>
                    <a:satMod val="100000"/>
                    <a:lumMod val="100000"/>
                  </a:schemeClr>
                </a:gs>
                <a:gs pos="100000">
                  <a:schemeClr val="accent1">
                    <a:tint val="61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3.13</c:v>
                </c:pt>
                <c:pt idx="1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8F-4E96-A183-12B8BF0B7F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83000"/>
                    <a:satMod val="100000"/>
                    <a:lumMod val="100000"/>
                  </a:schemeClr>
                </a:gs>
                <a:gs pos="100000">
                  <a:schemeClr val="accent3">
                    <a:tint val="61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1.53</c:v>
                </c:pt>
                <c:pt idx="1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8F-4E96-A183-12B8BF0B7F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3000"/>
                    <a:satMod val="100000"/>
                    <a:lumMod val="100000"/>
                  </a:schemeClr>
                </a:gs>
                <a:gs pos="100000">
                  <a:schemeClr val="accent5">
                    <a:tint val="61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1.27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8F-4E96-A183-12B8BF0B7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981888"/>
        <c:axId val="227982280"/>
      </c:barChart>
      <c:catAx>
        <c:axId val="22798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982280"/>
        <c:crosses val="autoZero"/>
        <c:auto val="1"/>
        <c:lblAlgn val="ctr"/>
        <c:lblOffset val="100"/>
        <c:noMultiLvlLbl val="0"/>
      </c:catAx>
      <c:valAx>
        <c:axId val="227982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98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Hardcopy Stats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April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3000"/>
                    <a:satMod val="100000"/>
                    <a:lumMod val="100000"/>
                  </a:schemeClr>
                </a:gs>
                <a:gs pos="100000">
                  <a:schemeClr val="accent1">
                    <a:tint val="61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</c:v>
                </c:pt>
                <c:pt idx="1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8F-4E96-A183-12B8BF0B7F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83000"/>
                    <a:satMod val="100000"/>
                    <a:lumMod val="100000"/>
                  </a:schemeClr>
                </a:gs>
                <a:gs pos="100000">
                  <a:schemeClr val="accent3">
                    <a:tint val="61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-0.44</c:v>
                </c:pt>
                <c:pt idx="1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8F-4E96-A183-12B8BF0B7F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83000"/>
                    <a:satMod val="100000"/>
                    <a:lumMod val="100000"/>
                  </a:schemeClr>
                </a:gs>
                <a:gs pos="100000">
                  <a:schemeClr val="accent5">
                    <a:tint val="61000"/>
                    <a:satMod val="150000"/>
                    <a:lum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2015</c:v>
                </c:pt>
              </c:numCache>
            </c:numRef>
          </c:cat>
          <c:val>
            <c:numRef>
              <c:f>Sheet1!$D$2:$D$5</c:f>
              <c:numCache>
                <c:formatCode>0%</c:formatCode>
                <c:ptCount val="4"/>
                <c:pt idx="0">
                  <c:v>-0.25</c:v>
                </c:pt>
                <c:pt idx="1">
                  <c:v>1.95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8F-4E96-A183-12B8BF0B7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983064"/>
        <c:axId val="227983456"/>
      </c:barChart>
      <c:catAx>
        <c:axId val="227983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983456"/>
        <c:crosses val="autoZero"/>
        <c:auto val="1"/>
        <c:lblAlgn val="ctr"/>
        <c:lblOffset val="100"/>
        <c:noMultiLvlLbl val="0"/>
      </c:catAx>
      <c:valAx>
        <c:axId val="22798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98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5875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Device Category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Communications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DA-4333-A219-E474F631E90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DA-4333-A219-E474F631E90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3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DA-4333-A219-E474F631E9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Desktop</c:v>
                </c:pt>
                <c:pt idx="1">
                  <c:v>Mobile</c:v>
                </c:pt>
                <c:pt idx="2">
                  <c:v>Tablet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12109</c:v>
                </c:pt>
                <c:pt idx="1">
                  <c:v>10198</c:v>
                </c:pt>
                <c:pt idx="2">
                  <c:v>1993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DA-4333-A219-E474F631E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39B6A-1C37-4DE3-986A-03AA3E746EC8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1E1E7-74DF-4024-963B-A5BF6B62C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Hardcopy</a:t>
            </a:r>
            <a:r>
              <a:rPr lang="en-US" baseline="0" dirty="0" smtClean="0"/>
              <a:t> applications have decreased month on month with a change:</a:t>
            </a:r>
          </a:p>
          <a:p>
            <a:r>
              <a:rPr lang="en-US" baseline="0" dirty="0" smtClean="0"/>
              <a:t>Hardcopy 195% June 2014 to 2015</a:t>
            </a:r>
          </a:p>
          <a:p>
            <a:r>
              <a:rPr lang="en-US" baseline="0" dirty="0" smtClean="0"/>
              <a:t>May 56%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Online 14% 2014 to 2015</a:t>
            </a:r>
          </a:p>
          <a:p>
            <a:r>
              <a:rPr lang="en-US" baseline="0" dirty="0" smtClean="0"/>
              <a:t>2015 to 2016 </a:t>
            </a:r>
            <a:r>
              <a:rPr lang="en-US" baseline="0" smtClean="0"/>
              <a:t>April 313</a:t>
            </a:r>
            <a:r>
              <a:rPr lang="en-US" smtClean="0"/>
              <a:t>% </a:t>
            </a:r>
            <a:r>
              <a:rPr lang="en-US" dirty="0" smtClean="0"/>
              <a:t>change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E1E7-74DF-4024-963B-A5BF6B62C06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1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fs.ac.za/apply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devpc197.ufs.ac.za:6060/psp/cspre/EMPLOYEE/HRMS/h/?tab=DEFAULT&amp;cmd=login&amp;errorCode=105&amp;languageCd=EN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LEVERAGING FLUID AND BOOTSTRAP TO IMPROVE THE ONLINE APPLCIATION EXPERIENCE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- 8018</a:t>
            </a:r>
          </a:p>
          <a:p>
            <a:r>
              <a:rPr lang="en-US" dirty="0" smtClean="0"/>
              <a:t>DATE OF PRESENTATION</a:t>
            </a:r>
          </a:p>
          <a:p>
            <a:r>
              <a:rPr lang="en-US" dirty="0" smtClean="0"/>
              <a:t>28 June 2016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>
            <a:fillRect/>
          </a:stretch>
        </p:blipFill>
        <p:spPr/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4197"/>
            <a:ext cx="1421856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Reasons for moving to Fluid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 and Prospective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1509"/>
            <a:ext cx="3367676" cy="1737360"/>
          </a:xfrm>
        </p:spPr>
        <p:txBody>
          <a:bodyPr/>
          <a:lstStyle/>
          <a:p>
            <a:r>
              <a:rPr lang="en-US" dirty="0" smtClean="0"/>
              <a:t>online vs hardcopy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Hardcopy capture dominated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Suggests online application usability is flawed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Suggests applying online was not a smooth and simple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Students opted for hardcopy applications instead of online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80% - 90% of Prospective Students have mobile devices: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Application system not mobile friendly.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Applicants therefore opt for hardcopy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114253"/>
              </p:ext>
            </p:extLst>
          </p:nvPr>
        </p:nvGraphicFramePr>
        <p:xfrm>
          <a:off x="3573709" y="1758458"/>
          <a:ext cx="5511567" cy="331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31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moving to fluid (cont.)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408430"/>
            <a:ext cx="3291840" cy="37622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Required a mobile friendly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 branding.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Smooth transition between pages.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the online application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2" descr="cid:image013.jpg@01D18BEB.463E79D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" t="-146" r="480" b="18973"/>
          <a:stretch/>
        </p:blipFill>
        <p:spPr bwMode="auto">
          <a:xfrm>
            <a:off x="4286250" y="1903224"/>
            <a:ext cx="4259263" cy="284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8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Fluid and incorporating Bootstrap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8440" y="2286000"/>
            <a:ext cx="2404109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Bootstrap’s 12 Column Grid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Converted old component to Fluid Component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jQuery, Bootstrap JavaScript, Bootstrap CSS, custom CSS for UFS Branding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Incorporate Google Analytics for better reporting on audience</a:t>
            </a:r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470" t="7925" r="45236" b="5111"/>
          <a:stretch/>
        </p:blipFill>
        <p:spPr>
          <a:xfrm>
            <a:off x="113619" y="2286000"/>
            <a:ext cx="6454822" cy="440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7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to Fluid and incorporating </a:t>
            </a:r>
            <a:r>
              <a:rPr lang="en-US" dirty="0" smtClean="0"/>
              <a:t>Bootstrap (cont.)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8440" y="2286000"/>
            <a:ext cx="2404109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Bootstrap Grid System maps well to PeopleSoft </a:t>
            </a:r>
            <a:r>
              <a:rPr lang="en-US" dirty="0" err="1" smtClean="0"/>
              <a:t>GroupBoxes</a:t>
            </a:r>
            <a:r>
              <a:rPr lang="en-US" dirty="0" smtClean="0"/>
              <a:t> – style class just needs to be overridden.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Containers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Rows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Columns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of HTML5 properties on input controls (text fields)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Replacement of PS controls that have proven to confuse learners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Demo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470" t="7925" r="45236" b="5111"/>
          <a:stretch/>
        </p:blipFill>
        <p:spPr>
          <a:xfrm>
            <a:off x="113619" y="2286000"/>
            <a:ext cx="6454822" cy="440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9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Challenges faced with the move to Fluid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</a:t>
            </a:r>
            <a:endParaRPr lang="en-US" dirty="0"/>
          </a:p>
        </p:txBody>
      </p:sp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r="11891"/>
          <a:stretch>
            <a:fillRect/>
          </a:stretch>
        </p:blipFill>
        <p:spPr>
          <a:xfrm>
            <a:off x="0" y="-1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471509"/>
            <a:ext cx="6094023" cy="1737360"/>
          </a:xfrm>
        </p:spPr>
        <p:txBody>
          <a:bodyPr/>
          <a:lstStyle/>
          <a:p>
            <a:r>
              <a:rPr lang="en-US" dirty="0"/>
              <a:t>Challenges faced with the move to Fluid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408430"/>
            <a:ext cx="3291840" cy="37622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of Subpages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PeopleCode</a:t>
            </a:r>
            <a:r>
              <a:rPr lang="en-US" dirty="0" smtClean="0"/>
              <a:t> Page Activate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Order of &lt;div&gt; HTML tags (</a:t>
            </a:r>
            <a:r>
              <a:rPr lang="en-US" dirty="0" err="1" smtClean="0"/>
              <a:t>GroupBoxes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set of devices, of which not all support HTML5.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Computer literacy of prospects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 the online application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2" descr="cid:image013.jpg@01D18BEB.463E79D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" t="-146" r="480" b="18973"/>
          <a:stretch/>
        </p:blipFill>
        <p:spPr bwMode="auto">
          <a:xfrm>
            <a:off x="4286250" y="1903224"/>
            <a:ext cx="4259263" cy="2845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Comparison of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 vs 2016</a:t>
            </a:r>
          </a:p>
          <a:p>
            <a:r>
              <a:rPr lang="en-US" dirty="0" smtClean="0"/>
              <a:t>Monthly comparison</a:t>
            </a:r>
          </a:p>
          <a:p>
            <a:r>
              <a:rPr lang="en-US" dirty="0" smtClean="0"/>
              <a:t>Hardcopy</a:t>
            </a:r>
          </a:p>
          <a:p>
            <a:r>
              <a:rPr lang="en-US" dirty="0" smtClean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1509"/>
            <a:ext cx="6781996" cy="1737360"/>
          </a:xfrm>
        </p:spPr>
        <p:txBody>
          <a:bodyPr/>
          <a:lstStyle/>
          <a:p>
            <a:r>
              <a:rPr lang="en-US" dirty="0" smtClean="0"/>
              <a:t>Online and hardcopy – Month on Month 2015 </a:t>
            </a:r>
            <a:r>
              <a:rPr lang="en-US" dirty="0"/>
              <a:t>VS </a:t>
            </a:r>
            <a:r>
              <a:rPr lang="en-US" dirty="0" smtClean="0"/>
              <a:t>2016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40675"/>
              </p:ext>
            </p:extLst>
          </p:nvPr>
        </p:nvGraphicFramePr>
        <p:xfrm>
          <a:off x="768096" y="1853161"/>
          <a:ext cx="3252842" cy="416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799144"/>
              </p:ext>
            </p:extLst>
          </p:nvPr>
        </p:nvGraphicFramePr>
        <p:xfrm>
          <a:off x="4854933" y="1853161"/>
          <a:ext cx="3252842" cy="416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10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226985"/>
              </p:ext>
            </p:extLst>
          </p:nvPr>
        </p:nvGraphicFramePr>
        <p:xfrm>
          <a:off x="4286250" y="822325"/>
          <a:ext cx="4259263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Device Category vs Total User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Mr. Andrew Jusjong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PeopleSoft Technical Expert</a:t>
            </a:r>
          </a:p>
          <a:p>
            <a:r>
              <a:rPr lang="en-US" dirty="0" smtClean="0"/>
              <a:t>University of the Free State</a:t>
            </a:r>
          </a:p>
          <a:p>
            <a:r>
              <a:rPr lang="en-US" dirty="0" smtClean="0"/>
              <a:t>jusjongae@ufs.ac.za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Mr. Edmon Garzouzie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89" y="2967788"/>
            <a:ext cx="3787945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Assistant Director – Business Analyst</a:t>
            </a:r>
            <a:endParaRPr lang="en-US" dirty="0"/>
          </a:p>
          <a:p>
            <a:r>
              <a:rPr lang="en-US" dirty="0" smtClean="0"/>
              <a:t>University of the Free State</a:t>
            </a:r>
          </a:p>
          <a:p>
            <a:r>
              <a:rPr lang="en-US" dirty="0" smtClean="0"/>
              <a:t>garzouzieet@ufs.ac.za</a:t>
            </a:r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5548"/>
          <a:stretch>
            <a:fillRect/>
          </a:stretch>
        </p:blipFill>
        <p:spPr>
          <a:xfrm>
            <a:off x="0" y="2281807"/>
            <a:ext cx="914171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Mr. Andrew Jusjong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PeopleSoft Technical Expert</a:t>
            </a:r>
          </a:p>
          <a:p>
            <a:r>
              <a:rPr lang="en-US" dirty="0" smtClean="0"/>
              <a:t>University of the Free State</a:t>
            </a:r>
          </a:p>
          <a:p>
            <a:r>
              <a:rPr lang="en-US" dirty="0" smtClean="0"/>
              <a:t>jusjongae@ufs.ac.za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Mr. Edmon Garzouzie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Assistant Director – Business Analyst</a:t>
            </a:r>
            <a:endParaRPr lang="en-US" dirty="0"/>
          </a:p>
          <a:p>
            <a:r>
              <a:rPr lang="en-US" dirty="0" smtClean="0"/>
              <a:t>University of the Free State</a:t>
            </a:r>
          </a:p>
          <a:p>
            <a:r>
              <a:rPr lang="en-US" dirty="0" smtClean="0"/>
              <a:t>garzouzieet@ufs.ac.za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</a:t>
            </a:r>
            <a:r>
              <a:rPr lang="en-US" sz="3200" dirty="0" smtClean="0">
                <a:solidFill>
                  <a:schemeClr val="tx1"/>
                </a:solidFill>
              </a:rPr>
              <a:t>SAHEUG Alliance </a:t>
            </a:r>
            <a:r>
              <a:rPr lang="en-US" sz="3200" dirty="0">
                <a:solidFill>
                  <a:schemeClr val="tx1"/>
                </a:solidFill>
              </a:rPr>
              <a:t>presentations </a:t>
            </a:r>
            <a:r>
              <a:rPr lang="en-US" sz="3200" dirty="0" smtClean="0">
                <a:solidFill>
                  <a:schemeClr val="tx1"/>
                </a:solidFill>
              </a:rPr>
              <a:t>will be </a:t>
            </a:r>
            <a:r>
              <a:rPr lang="en-US" sz="3200" dirty="0">
                <a:solidFill>
                  <a:schemeClr val="tx1"/>
                </a:solidFill>
              </a:rPr>
              <a:t>available for download from the Conference Site</a:t>
            </a:r>
          </a:p>
        </p:txBody>
      </p:sp>
    </p:spTree>
    <p:extLst>
      <p:ext uri="{BB962C8B-B14F-4D97-AF65-F5344CB8AC3E}">
        <p14:creationId xmlns:p14="http://schemas.microsoft.com/office/powerpoint/2010/main" val="42209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4158"/>
          <a:stretch>
            <a:fillRect/>
          </a:stretch>
        </p:blipFill>
        <p:spPr/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4197"/>
            <a:ext cx="1421856" cy="97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the Free State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Founded 1904</a:t>
            </a:r>
          </a:p>
          <a:p>
            <a:r>
              <a:rPr lang="en-US" dirty="0" smtClean="0"/>
              <a:t>33 000 Students</a:t>
            </a:r>
          </a:p>
          <a:p>
            <a:r>
              <a:rPr lang="en-US" dirty="0" smtClean="0"/>
              <a:t>121 Departments</a:t>
            </a:r>
          </a:p>
          <a:p>
            <a:r>
              <a:rPr lang="en-US" dirty="0" smtClean="0"/>
              <a:t>7 Faculties</a:t>
            </a:r>
          </a:p>
          <a:p>
            <a:r>
              <a:rPr lang="en-US" dirty="0" smtClean="0"/>
              <a:t>51 Satellite campuses, in 69 locations</a:t>
            </a:r>
          </a:p>
          <a:p>
            <a:r>
              <a:rPr lang="en-US" dirty="0" smtClean="0"/>
              <a:t>4 337 Staff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 b="5548"/>
          <a:stretch>
            <a:fillRect/>
          </a:stretch>
        </p:blipFill>
        <p:spPr/>
      </p:pic>
      <p:pic>
        <p:nvPicPr>
          <p:cNvPr id="1028" name="Picture 4" descr="https://mycloud.ufs.ac.za/index.php/apps/files_sharing/publicpreview?file=%2F%2Fhoof%20gebou%20kampus%2004.JPG&amp;x=1920&amp;y=949&amp;a=true&amp;t=9ff019dd4787d5630305f5ac847ba4a3&amp;scalingup=0&amp;forceIcon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714" cy="46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Oracle 12C</a:t>
            </a:r>
          </a:p>
          <a:p>
            <a:r>
              <a:rPr lang="en-US" dirty="0" smtClean="0"/>
              <a:t>Campus </a:t>
            </a:r>
            <a:r>
              <a:rPr lang="en-US" dirty="0"/>
              <a:t>Solutions 9.0.39</a:t>
            </a:r>
          </a:p>
          <a:p>
            <a:r>
              <a:rPr lang="en-US" dirty="0" err="1"/>
              <a:t>PeopleTools</a:t>
            </a:r>
            <a:r>
              <a:rPr lang="en-US" dirty="0"/>
              <a:t> 8.54.12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Description of the previous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Challenges faced with the previous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Reasons for moving to Fluid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Moving to Fluid and incorporating Bootstrap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Challenges faced with the move to Fluid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Comparison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97" y="4960137"/>
            <a:ext cx="5932503" cy="1463040"/>
          </a:xfrm>
        </p:spPr>
        <p:txBody>
          <a:bodyPr/>
          <a:lstStyle/>
          <a:p>
            <a:r>
              <a:rPr lang="en-US" dirty="0"/>
              <a:t>Description of the </a:t>
            </a:r>
            <a:r>
              <a:rPr lang="en-US" dirty="0" smtClean="0"/>
              <a:t>previous </a:t>
            </a:r>
            <a:r>
              <a:rPr lang="en-US" dirty="0"/>
              <a:t>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Technology and Process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</a:t>
            </a:r>
            <a:r>
              <a:rPr lang="en-US" dirty="0"/>
              <a:t>of the previous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Implemented using PeopleSoft Internet Architecture (PIA).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Online Application system launched in 2013.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Used a staging area that was processed by application transaction management process.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Demo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t="961" b="1155"/>
          <a:stretch/>
        </p:blipFill>
        <p:spPr>
          <a:xfrm>
            <a:off x="668119" y="2070339"/>
            <a:ext cx="3666137" cy="445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1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819" y="4960137"/>
            <a:ext cx="5941381" cy="1463040"/>
          </a:xfrm>
        </p:spPr>
        <p:txBody>
          <a:bodyPr/>
          <a:lstStyle/>
          <a:p>
            <a:r>
              <a:rPr lang="en-US" dirty="0"/>
              <a:t>Challenges faced with the previous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Business and Prospective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r>
              <a:rPr lang="en-US" dirty="0"/>
              <a:t>faced with the previous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Old system find a nice old screen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Prospective students unfamiliar with interface and navigation.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 corporate branding.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Not mobile friendly.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Usability / User-friendliness of the system.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Unaesthetic User Interface.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t="961" b="1155"/>
          <a:stretch/>
        </p:blipFill>
        <p:spPr>
          <a:xfrm>
            <a:off x="668119" y="2070339"/>
            <a:ext cx="3666137" cy="445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lliance">
      <a:dk1>
        <a:sysClr val="windowText" lastClr="000000"/>
      </a:dk1>
      <a:lt1>
        <a:sysClr val="window" lastClr="FFFFFF"/>
      </a:lt1>
      <a:dk2>
        <a:srgbClr val="242852"/>
      </a:dk2>
      <a:lt2>
        <a:srgbClr val="8BD6F6"/>
      </a:lt2>
      <a:accent1>
        <a:srgbClr val="1B75BB"/>
      </a:accent1>
      <a:accent2>
        <a:srgbClr val="1B75BB"/>
      </a:accent2>
      <a:accent3>
        <a:srgbClr val="C0D7EC"/>
      </a:accent3>
      <a:accent4>
        <a:srgbClr val="A5A5A5"/>
      </a:accent4>
      <a:accent5>
        <a:srgbClr val="92D050"/>
      </a:accent5>
      <a:accent6>
        <a:srgbClr val="002060"/>
      </a:accent6>
      <a:hlink>
        <a:srgbClr val="1B75BB"/>
      </a:hlink>
      <a:folHlink>
        <a:srgbClr val="7EB2E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649</TotalTime>
  <Words>567</Words>
  <Application>Microsoft Office PowerPoint</Application>
  <PresentationFormat>On-screen Show (4:3)</PresentationFormat>
  <Paragraphs>117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Tw Cen MT Condensed</vt:lpstr>
      <vt:lpstr>Wingdings 3</vt:lpstr>
      <vt:lpstr>Integral</vt:lpstr>
      <vt:lpstr>LEVERAGING FLUID AND BOOTSTRAP TO IMPROVE THE ONLINE APPLCIATION EXPERIENCE</vt:lpstr>
      <vt:lpstr>presenters</vt:lpstr>
      <vt:lpstr>University of the Free State</vt:lpstr>
      <vt:lpstr>Oracle</vt:lpstr>
      <vt:lpstr>Overview</vt:lpstr>
      <vt:lpstr>Description of the previous system</vt:lpstr>
      <vt:lpstr>Description of the previous system</vt:lpstr>
      <vt:lpstr>Challenges faced with the previous system</vt:lpstr>
      <vt:lpstr>Challenges faced with the previous system</vt:lpstr>
      <vt:lpstr>Reasons for moving to Fluid</vt:lpstr>
      <vt:lpstr>online vs hardcopy</vt:lpstr>
      <vt:lpstr>Reasons for moving to fluid (cont.)</vt:lpstr>
      <vt:lpstr>Moving to Fluid and incorporating Bootstrap</vt:lpstr>
      <vt:lpstr>Moving to Fluid and incorporating Bootstrap (cont.)</vt:lpstr>
      <vt:lpstr>Challenges faced with the move to Fluid</vt:lpstr>
      <vt:lpstr>Challenges faced with the move to Fluid</vt:lpstr>
      <vt:lpstr>Comparison of Statistics</vt:lpstr>
      <vt:lpstr>Online and hardcopy – Month on Month 2015 VS 2016 </vt:lpstr>
      <vt:lpstr>Statistics</vt:lpstr>
      <vt:lpstr>Questions?</vt:lpstr>
      <vt:lpstr>presenters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Edmon Garzouzie</cp:lastModifiedBy>
  <cp:revision>66</cp:revision>
  <dcterms:created xsi:type="dcterms:W3CDTF">2015-09-02T14:36:24Z</dcterms:created>
  <dcterms:modified xsi:type="dcterms:W3CDTF">2016-06-28T09:47:01Z</dcterms:modified>
</cp:coreProperties>
</file>