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3"/>
  </p:notesMasterIdLst>
  <p:sldIdLst>
    <p:sldId id="259" r:id="rId2"/>
    <p:sldId id="260" r:id="rId3"/>
    <p:sldId id="268" r:id="rId4"/>
    <p:sldId id="313" r:id="rId5"/>
    <p:sldId id="262" r:id="rId6"/>
    <p:sldId id="266" r:id="rId7"/>
    <p:sldId id="286" r:id="rId8"/>
    <p:sldId id="287" r:id="rId9"/>
    <p:sldId id="288" r:id="rId10"/>
    <p:sldId id="292" r:id="rId11"/>
    <p:sldId id="293" r:id="rId12"/>
    <p:sldId id="270" r:id="rId13"/>
    <p:sldId id="289" r:id="rId14"/>
    <p:sldId id="271" r:id="rId15"/>
    <p:sldId id="290" r:id="rId16"/>
    <p:sldId id="294" r:id="rId17"/>
    <p:sldId id="296" r:id="rId18"/>
    <p:sldId id="299" r:id="rId19"/>
    <p:sldId id="300" r:id="rId20"/>
    <p:sldId id="301" r:id="rId21"/>
    <p:sldId id="302" r:id="rId22"/>
    <p:sldId id="306" r:id="rId23"/>
    <p:sldId id="305" r:id="rId24"/>
    <p:sldId id="307" r:id="rId25"/>
    <p:sldId id="308" r:id="rId26"/>
    <p:sldId id="309" r:id="rId27"/>
    <p:sldId id="310" r:id="rId28"/>
    <p:sldId id="295" r:id="rId29"/>
    <p:sldId id="298" r:id="rId30"/>
    <p:sldId id="263" r:id="rId31"/>
    <p:sldId id="311" r:id="rId32"/>
    <p:sldId id="297" r:id="rId33"/>
    <p:sldId id="264" r:id="rId34"/>
    <p:sldId id="272" r:id="rId35"/>
    <p:sldId id="316" r:id="rId36"/>
    <p:sldId id="317" r:id="rId37"/>
    <p:sldId id="315" r:id="rId38"/>
    <p:sldId id="312" r:id="rId39"/>
    <p:sldId id="265" r:id="rId40"/>
    <p:sldId id="283" r:id="rId41"/>
    <p:sldId id="282"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62727" autoAdjust="0"/>
  </p:normalViewPr>
  <p:slideViewPr>
    <p:cSldViewPr snapToGrid="0">
      <p:cViewPr varScale="1">
        <p:scale>
          <a:sx n="83" d="100"/>
          <a:sy n="83" d="100"/>
        </p:scale>
        <p:origin x="2472"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407F7816-2A27-4A2E-B262-0C89886884DB}" type="datetimeFigureOut">
              <a:rPr lang="en-US" smtClean="0"/>
              <a:t>11/1/2018</a:t>
            </a:fld>
            <a:endParaRPr lang="en-US"/>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D741181-854E-4982-AE1F-4433C05B9F07}" type="slidenum">
              <a:rPr lang="en-US" smtClean="0"/>
              <a:t>‹#›</a:t>
            </a:fld>
            <a:endParaRPr lang="en-US"/>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a:t>
            </a:fld>
            <a:endParaRPr lang="en-US"/>
          </a:p>
        </p:txBody>
      </p:sp>
    </p:spTree>
    <p:extLst>
      <p:ext uri="{BB962C8B-B14F-4D97-AF65-F5344CB8AC3E}">
        <p14:creationId xmlns:p14="http://schemas.microsoft.com/office/powerpoint/2010/main" val="182934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a:t>
            </a:r>
            <a:r>
              <a:rPr lang="en-AU" baseline="0" dirty="0" smtClean="0"/>
              <a:t> can be implemented in a few weeks.</a:t>
            </a:r>
          </a:p>
          <a:p>
            <a:pPr marL="171450" indent="-171450">
              <a:buFontTx/>
              <a:buChar char="-"/>
            </a:pPr>
            <a:r>
              <a:rPr lang="en-AU" baseline="0" dirty="0" smtClean="0"/>
              <a:t>Installation requires setup of a PeopleSoft environment and then applying Phire to that environment.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UQ had the Phire vendor on-site for 1 week to guide the initial setup and configuration.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UQ has been live with Phire 13.1 since mid-April 2018.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The planning and implementation time was around 4 weeks in total.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5 to 10 days of planning which included architectural decisions and organising resources/infrastructure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5 to 10 days of implementing which included installation and initial configuration with the vendor, followed by testing of the workflows and migration paths.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10</a:t>
            </a:fld>
            <a:endParaRPr lang="en-US"/>
          </a:p>
        </p:txBody>
      </p:sp>
    </p:spTree>
    <p:extLst>
      <p:ext uri="{BB962C8B-B14F-4D97-AF65-F5344CB8AC3E}">
        <p14:creationId xmlns:p14="http://schemas.microsoft.com/office/powerpoint/2010/main" val="25875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11</a:t>
            </a:fld>
            <a:endParaRPr lang="en-US"/>
          </a:p>
        </p:txBody>
      </p:sp>
    </p:spTree>
    <p:extLst>
      <p:ext uri="{BB962C8B-B14F-4D97-AF65-F5344CB8AC3E}">
        <p14:creationId xmlns:p14="http://schemas.microsoft.com/office/powerpoint/2010/main" val="302828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Domain Setup Wizard is</a:t>
            </a:r>
            <a:r>
              <a:rPr lang="en-AU" baseline="0" dirty="0" smtClean="0"/>
              <a:t> used to configure Phire to do change management for a particular application</a:t>
            </a:r>
          </a:p>
          <a:p>
            <a:pPr marL="171450" indent="-171450">
              <a:buFontTx/>
              <a:buChar char="-"/>
            </a:pPr>
            <a:r>
              <a:rPr lang="en-AU" baseline="0" dirty="0" smtClean="0"/>
              <a:t>UQ has created a domain for each Application that Phire manages.</a:t>
            </a:r>
          </a:p>
          <a:p>
            <a:pPr marL="171450" indent="-171450">
              <a:buFontTx/>
              <a:buChar char="-"/>
            </a:pPr>
            <a:r>
              <a:rPr lang="en-AU" baseline="0" dirty="0" smtClean="0"/>
              <a:t>All aspects relating to workflows, database source/targets, servers, file locations, file types, default build actions for an application are configured within a domain.</a:t>
            </a:r>
          </a:p>
          <a:p>
            <a:pPr marL="171450" indent="-171450">
              <a:buFontTx/>
              <a:buChar char="-"/>
            </a:pPr>
            <a:endParaRPr lang="en-AU" baseline="0" dirty="0" smtClean="0"/>
          </a:p>
          <a:p>
            <a:pPr marL="0" indent="0">
              <a:buFontTx/>
              <a:buNone/>
            </a:pPr>
            <a:r>
              <a:rPr lang="en-AU" baseline="0" dirty="0" smtClean="0"/>
              <a:t>Domain Security is</a:t>
            </a:r>
          </a:p>
          <a:p>
            <a:pPr marL="171450" indent="-171450">
              <a:buFontTx/>
              <a:buChar char="-"/>
            </a:pPr>
            <a:r>
              <a:rPr lang="en-AU" baseline="0" dirty="0" smtClean="0"/>
              <a:t>Role based, using PeopleSoft permission lists and</a:t>
            </a:r>
          </a:p>
          <a:p>
            <a:pPr marL="171450" indent="-171450">
              <a:buFontTx/>
              <a:buChar char="-"/>
            </a:pPr>
            <a:r>
              <a:rPr lang="en-AU" baseline="0" dirty="0" smtClean="0"/>
              <a:t>PeopleSoft Roles are extended by Phire to control Phire specific actions</a:t>
            </a:r>
          </a:p>
          <a:p>
            <a:pPr marL="171450" indent="-171450">
              <a:buFontTx/>
              <a:buChar char="-"/>
            </a:pPr>
            <a:endParaRPr lang="en-AU" baseline="0" dirty="0" smtClean="0"/>
          </a:p>
          <a:p>
            <a:pPr marL="0" indent="0">
              <a:buFontTx/>
              <a:buNone/>
            </a:pPr>
            <a:r>
              <a:rPr lang="en-AU" baseline="0" dirty="0" smtClean="0"/>
              <a:t>Row Level Security is</a:t>
            </a:r>
          </a:p>
          <a:p>
            <a:pPr marL="171450" indent="-171450">
              <a:buFontTx/>
              <a:buChar char="-"/>
            </a:pPr>
            <a:r>
              <a:rPr lang="en-AU" baseline="0" dirty="0" smtClean="0"/>
              <a:t>Used to override domain security and</a:t>
            </a:r>
          </a:p>
          <a:p>
            <a:pPr marL="171450" indent="-171450">
              <a:buFontTx/>
              <a:buChar char="-"/>
            </a:pPr>
            <a:r>
              <a:rPr lang="en-AU" baseline="0" dirty="0" smtClean="0"/>
              <a:t>Restrict roles from doing certain actions in certain environments, while still allowing them in others.</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12</a:t>
            </a:fld>
            <a:endParaRPr lang="en-US"/>
          </a:p>
        </p:txBody>
      </p:sp>
    </p:spTree>
    <p:extLst>
      <p:ext uri="{BB962C8B-B14F-4D97-AF65-F5344CB8AC3E}">
        <p14:creationId xmlns:p14="http://schemas.microsoft.com/office/powerpoint/2010/main" val="233577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 Workflows are configured with</a:t>
            </a:r>
            <a:r>
              <a:rPr lang="en-AU" baseline="0" dirty="0" smtClean="0"/>
              <a:t> the Domain Setup Wizard </a:t>
            </a:r>
            <a:r>
              <a:rPr lang="en-AU" dirty="0" smtClean="0"/>
              <a:t>as a series of steps</a:t>
            </a:r>
            <a:r>
              <a:rPr lang="en-AU" baseline="0" dirty="0" smtClean="0"/>
              <a:t>. </a:t>
            </a:r>
          </a:p>
          <a:p>
            <a:pPr marL="171450" indent="-171450">
              <a:buFontTx/>
              <a:buChar char="-"/>
            </a:pPr>
            <a:r>
              <a:rPr lang="en-AU" baseline="0" dirty="0" smtClean="0"/>
              <a:t>The workflow, coupled with Domain and Row Level security is the core control mechanism within Phire.</a:t>
            </a:r>
          </a:p>
          <a:p>
            <a:pPr marL="171450" indent="-171450">
              <a:buFontTx/>
              <a:buChar char="-"/>
            </a:pPr>
            <a:r>
              <a:rPr lang="en-AU" baseline="0" dirty="0" smtClean="0"/>
              <a:t>All required (and optional) steps are defined to match the required business process for execution of tasks, segregation of duties, and approvals.</a:t>
            </a:r>
          </a:p>
          <a:p>
            <a:pPr marL="171450" indent="-171450">
              <a:buFontTx/>
              <a:buChar char="-"/>
            </a:pPr>
            <a:endParaRPr lang="en-AU" baseline="0" dirty="0" smtClean="0"/>
          </a:p>
          <a:p>
            <a:pPr marL="0" indent="0">
              <a:buFontTx/>
              <a:buNone/>
            </a:pPr>
            <a:r>
              <a:rPr lang="en-AU" baseline="0" dirty="0" smtClean="0"/>
              <a:t>I recommend keeping workflows as simple as possible to streamline interaction within Phire.</a:t>
            </a:r>
          </a:p>
          <a:p>
            <a:pPr marL="171450" indent="-171450">
              <a:buFontTx/>
              <a:buChar char="-"/>
            </a:pPr>
            <a:r>
              <a:rPr lang="en-AU" baseline="0" dirty="0" smtClean="0"/>
              <a:t>Eliminate or minimise steps which cause task “bouncing” between assignees where possible to avoid workflow “bottlenecks”.</a:t>
            </a:r>
          </a:p>
          <a:p>
            <a:pPr marL="171450" indent="-171450">
              <a:buFontTx/>
              <a:buChar char="-"/>
            </a:pPr>
            <a:r>
              <a:rPr lang="en-AU" baseline="0" dirty="0" smtClean="0"/>
              <a:t>For example, UQ is using Agile Scrum methodology and a cross-functional team so there is no need for formal approval steps for SIT and UAT</a:t>
            </a:r>
          </a:p>
          <a:p>
            <a:pPr marL="628650" lvl="1" indent="-171450">
              <a:buFontTx/>
              <a:buChar char="-"/>
            </a:pPr>
            <a:r>
              <a:rPr lang="en-AU" baseline="0" dirty="0" smtClean="0"/>
              <a:t>We initially had these Approval steps configured, but found that they were unnecessarily cumbersome in our work-model, other organisations with segregated Functional and Development teams may find benefit in including such steps.</a:t>
            </a:r>
          </a:p>
        </p:txBody>
      </p:sp>
      <p:sp>
        <p:nvSpPr>
          <p:cNvPr id="4" name="Slide Number Placeholder 3"/>
          <p:cNvSpPr>
            <a:spLocks noGrp="1"/>
          </p:cNvSpPr>
          <p:nvPr>
            <p:ph type="sldNum" sz="quarter" idx="10"/>
          </p:nvPr>
        </p:nvSpPr>
        <p:spPr/>
        <p:txBody>
          <a:bodyPr/>
          <a:lstStyle/>
          <a:p>
            <a:fld id="{CD741181-854E-4982-AE1F-4433C05B9F07}" type="slidenum">
              <a:rPr lang="en-US" smtClean="0"/>
              <a:t>13</a:t>
            </a:fld>
            <a:endParaRPr lang="en-US"/>
          </a:p>
        </p:txBody>
      </p:sp>
    </p:spTree>
    <p:extLst>
      <p:ext uri="{BB962C8B-B14F-4D97-AF65-F5344CB8AC3E}">
        <p14:creationId xmlns:p14="http://schemas.microsoft.com/office/powerpoint/2010/main" val="272798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Workflow steps can:</a:t>
            </a:r>
          </a:p>
          <a:p>
            <a:pPr marL="171450" indent="-171450">
              <a:buFontTx/>
              <a:buChar char="-"/>
            </a:pPr>
            <a:r>
              <a:rPr lang="en-AU" baseline="0" dirty="0" smtClean="0"/>
              <a:t>Be tied to source and target databases, and </a:t>
            </a:r>
          </a:p>
          <a:p>
            <a:pPr marL="171450" indent="-171450">
              <a:buFontTx/>
              <a:buChar char="-"/>
            </a:pPr>
            <a:r>
              <a:rPr lang="en-AU" baseline="0" dirty="0" smtClean="0"/>
              <a:t>Define allowable actions, pass/fail flow, notification triggers, and status changes.</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14</a:t>
            </a:fld>
            <a:endParaRPr lang="en-US"/>
          </a:p>
        </p:txBody>
      </p:sp>
    </p:spTree>
    <p:extLst>
      <p:ext uri="{BB962C8B-B14F-4D97-AF65-F5344CB8AC3E}">
        <p14:creationId xmlns:p14="http://schemas.microsoft.com/office/powerpoint/2010/main" val="381997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Domain security defines what actions a Role can do on a Change Request.</a:t>
            </a:r>
          </a:p>
          <a:p>
            <a:r>
              <a:rPr lang="en-AU" dirty="0" smtClean="0"/>
              <a:t>- The Administration, Basic, and Migration actions are standard for all Change Requests,</a:t>
            </a:r>
            <a:r>
              <a:rPr lang="en-AU" baseline="0" dirty="0" smtClean="0"/>
              <a:t> while the</a:t>
            </a:r>
            <a:endParaRPr lang="en-AU" dirty="0" smtClean="0"/>
          </a:p>
          <a:p>
            <a:r>
              <a:rPr lang="en-AU" dirty="0" smtClean="0"/>
              <a:t>- Task Types will vary according to the domain’s workflow</a:t>
            </a:r>
            <a:r>
              <a:rPr lang="en-AU" baseline="0" dirty="0" smtClean="0"/>
              <a:t> configuration</a:t>
            </a:r>
            <a:r>
              <a:rPr lang="en-AU" dirty="0" smtClean="0"/>
              <a: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15</a:t>
            </a:fld>
            <a:endParaRPr lang="en-US"/>
          </a:p>
        </p:txBody>
      </p:sp>
    </p:spTree>
    <p:extLst>
      <p:ext uri="{BB962C8B-B14F-4D97-AF65-F5344CB8AC3E}">
        <p14:creationId xmlns:p14="http://schemas.microsoft.com/office/powerpoint/2010/main" val="3383232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Row Level Security can be used to override permissions for workflows and limit</a:t>
            </a:r>
            <a:r>
              <a:rPr lang="en-AU" baseline="0" dirty="0" smtClean="0"/>
              <a:t> permissions to certain databases.</a:t>
            </a:r>
          </a:p>
          <a:p>
            <a:r>
              <a:rPr lang="en-AU" baseline="0" dirty="0" smtClean="0"/>
              <a:t>- UQ uses row level security to restrict “Non-Prod Migrators” from migrating to production, but allows them to migrate to the other non-prod environments.</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16</a:t>
            </a:fld>
            <a:endParaRPr lang="en-US"/>
          </a:p>
        </p:txBody>
      </p:sp>
    </p:spTree>
    <p:extLst>
      <p:ext uri="{BB962C8B-B14F-4D97-AF65-F5344CB8AC3E}">
        <p14:creationId xmlns:p14="http://schemas.microsoft.com/office/powerpoint/2010/main" val="2339464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17</a:t>
            </a:fld>
            <a:endParaRPr lang="en-US"/>
          </a:p>
        </p:txBody>
      </p:sp>
    </p:spTree>
    <p:extLst>
      <p:ext uri="{BB962C8B-B14F-4D97-AF65-F5344CB8AC3E}">
        <p14:creationId xmlns:p14="http://schemas.microsoft.com/office/powerpoint/2010/main" val="373577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Change Request is created for any customisation or scripted data change.</a:t>
            </a:r>
          </a:p>
          <a:p>
            <a:pPr marL="171450" indent="-171450">
              <a:buFontTx/>
              <a:buChar char="-"/>
            </a:pPr>
            <a:r>
              <a:rPr lang="en-AU" dirty="0" smtClean="0"/>
              <a:t>UQ has used </a:t>
            </a:r>
            <a:r>
              <a:rPr lang="en-AU" dirty="0" err="1" smtClean="0"/>
              <a:t>Phire’s</a:t>
            </a:r>
            <a:r>
              <a:rPr lang="en-AU" dirty="0" smtClean="0"/>
              <a:t> flex fields to customise (via configuration) the Change Request page to add the Manual Task and Manual Task Details fields</a:t>
            </a:r>
          </a:p>
          <a:p>
            <a:pPr marL="628650" lvl="1" indent="-171450">
              <a:buFontTx/>
              <a:buChar char="-"/>
            </a:pPr>
            <a:r>
              <a:rPr lang="en-AU" dirty="0" smtClean="0"/>
              <a:t>Phire delivers a Migration Notes page</a:t>
            </a:r>
            <a:r>
              <a:rPr lang="en-AU" baseline="0" dirty="0" smtClean="0"/>
              <a:t> that can also be used for documenting manual steps etc. however we found this page was overly complex and superfluous to our requirements.</a:t>
            </a:r>
          </a:p>
          <a:p>
            <a:pPr marL="171450" lvl="0" indent="-171450">
              <a:buFontTx/>
              <a:buChar char="-"/>
            </a:pPr>
            <a:r>
              <a:rPr lang="en-AU" baseline="0" dirty="0" err="1" smtClean="0"/>
              <a:t>Phire’s</a:t>
            </a:r>
            <a:r>
              <a:rPr lang="en-AU" baseline="0" dirty="0" smtClean="0"/>
              <a:t> Doman Setup Wizard can be used to rename fields, add flex fields, and make fields required.</a:t>
            </a:r>
          </a:p>
          <a:p>
            <a:pPr marL="628650" lvl="1" indent="-171450">
              <a:buFontTx/>
              <a:buChar char="-"/>
            </a:pPr>
            <a:r>
              <a:rPr lang="en-AU" baseline="0" dirty="0" smtClean="0"/>
              <a:t>For example, UQ uses Jira to track user stories, tasks, and bugs so we renamed the Tracking # field to JIRA #</a:t>
            </a:r>
          </a:p>
          <a:p>
            <a:pPr marL="171450" lvl="0" indent="-171450">
              <a:buFontTx/>
              <a:buChar char="-"/>
            </a:pPr>
            <a:r>
              <a:rPr lang="en-AU" baseline="0" dirty="0" smtClean="0"/>
              <a:t>The selected CR Type controls which workflow, flex fields, and labels are available for the CR.</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18</a:t>
            </a:fld>
            <a:endParaRPr lang="en-US"/>
          </a:p>
        </p:txBody>
      </p:sp>
    </p:spTree>
    <p:extLst>
      <p:ext uri="{BB962C8B-B14F-4D97-AF65-F5344CB8AC3E}">
        <p14:creationId xmlns:p14="http://schemas.microsoft.com/office/powerpoint/2010/main" val="328030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Objects from Application</a:t>
            </a:r>
            <a:r>
              <a:rPr lang="en-AU" baseline="0" dirty="0" smtClean="0"/>
              <a:t> Designer or Files (like SQR, COBOL) can be added to the CR</a:t>
            </a:r>
          </a:p>
          <a:p>
            <a:pPr marL="171450" indent="-171450">
              <a:buFontTx/>
              <a:buChar char="-"/>
            </a:pPr>
            <a:r>
              <a:rPr lang="en-AU" baseline="0" dirty="0" smtClean="0"/>
              <a:t>Phire manages the object locks to prevent clashes in object modifications, locking can also be integrated with Application Designer object locking.</a:t>
            </a:r>
          </a:p>
          <a:p>
            <a:pPr marL="171450" indent="-171450">
              <a:buFontTx/>
              <a:buChar char="-"/>
            </a:pPr>
            <a:r>
              <a:rPr lang="en-AU" baseline="0" dirty="0" smtClean="0"/>
              <a:t>When all objects have been added to your CR, a version set can be created which will be used to migrate the CR to other environments.</a:t>
            </a:r>
          </a:p>
          <a:p>
            <a:pPr marL="0" indent="0">
              <a:buFontTx/>
              <a:buNone/>
            </a:pPr>
            <a:endParaRPr lang="en-AU" baseline="0" dirty="0" smtClean="0"/>
          </a:p>
          <a:p>
            <a:pPr marL="0" indent="0">
              <a:buFontTx/>
              <a:buNone/>
            </a:pPr>
            <a:r>
              <a:rPr lang="en-AU" dirty="0" smtClean="0"/>
              <a:t>Phire can also be configured to restrict certain object types</a:t>
            </a:r>
            <a:r>
              <a:rPr lang="en-AU" baseline="0" dirty="0" smtClean="0"/>
              <a:t> for different workflows.</a:t>
            </a:r>
          </a:p>
          <a:p>
            <a:pPr marL="0" indent="0">
              <a:buFontTx/>
              <a:buNone/>
            </a:pPr>
            <a:r>
              <a:rPr lang="en-AU" baseline="0" dirty="0" smtClean="0"/>
              <a:t>- For example UQ’s </a:t>
            </a:r>
            <a:r>
              <a:rPr lang="en-AU" baseline="0" dirty="0" err="1" smtClean="0"/>
              <a:t>nVision</a:t>
            </a:r>
            <a:r>
              <a:rPr lang="en-AU" baseline="0" dirty="0" smtClean="0"/>
              <a:t> workflow does not allow App Designer objects to the included in the CR.</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19</a:t>
            </a:fld>
            <a:endParaRPr lang="en-US"/>
          </a:p>
        </p:txBody>
      </p:sp>
    </p:spTree>
    <p:extLst>
      <p:ext uri="{BB962C8B-B14F-4D97-AF65-F5344CB8AC3E}">
        <p14:creationId xmlns:p14="http://schemas.microsoft.com/office/powerpoint/2010/main" val="82369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a:t>
            </a:fld>
            <a:endParaRPr lang="en-US"/>
          </a:p>
        </p:txBody>
      </p:sp>
    </p:spTree>
    <p:extLst>
      <p:ext uri="{BB962C8B-B14F-4D97-AF65-F5344CB8AC3E}">
        <p14:creationId xmlns:p14="http://schemas.microsoft.com/office/powerpoint/2010/main" val="4170528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Version Control in Phire is achieved with version sets</a:t>
            </a:r>
          </a:p>
          <a:p>
            <a:pPr marL="171450" indent="-171450">
              <a:buFontTx/>
              <a:buChar char="-"/>
            </a:pPr>
            <a:r>
              <a:rPr lang="en-AU" dirty="0" smtClean="0"/>
              <a:t>A version set is a snapshot of a set of objects as a point in time.</a:t>
            </a:r>
          </a:p>
          <a:p>
            <a:pPr marL="171450" indent="-171450">
              <a:buFontTx/>
              <a:buChar char="-"/>
            </a:pPr>
            <a:r>
              <a:rPr lang="en-AU" dirty="0" smtClean="0"/>
              <a:t>A version set can be migratable or just created for backup/restore purposes.</a:t>
            </a:r>
          </a:p>
          <a:p>
            <a:pPr marL="171450" indent="-171450">
              <a:buFontTx/>
              <a:buChar char="-"/>
            </a:pPr>
            <a:r>
              <a:rPr lang="en-AU" dirty="0" smtClean="0"/>
              <a:t>When</a:t>
            </a:r>
            <a:r>
              <a:rPr lang="en-AU" baseline="0" dirty="0" smtClean="0"/>
              <a:t> migrating to an environment you can choose to create a backup version set of the target environment prior to migrating the objects, this version set can then be used to rollback the customisation if required.</a:t>
            </a:r>
          </a:p>
          <a:p>
            <a:pPr marL="171450" indent="-171450">
              <a:buFontTx/>
              <a:buChar char="-"/>
            </a:pPr>
            <a:r>
              <a:rPr lang="en-AU" baseline="0" dirty="0" smtClean="0"/>
              <a:t>Version sets can also be restored into an environment at any time.</a:t>
            </a:r>
          </a:p>
          <a:p>
            <a:pPr marL="171450" indent="-171450">
              <a:buFontTx/>
              <a:buChar char="-"/>
            </a:pPr>
            <a:r>
              <a:rPr lang="en-AU" baseline="0" dirty="0" smtClean="0"/>
              <a:t>Individual objects can also be restored from a version set into an environment.</a:t>
            </a:r>
          </a:p>
          <a:p>
            <a:pPr marL="171450" indent="-171450">
              <a:buFontTx/>
              <a:buChar char="-"/>
            </a:pPr>
            <a:r>
              <a:rPr lang="en-AU" baseline="0" dirty="0" smtClean="0"/>
              <a:t>Phire always migrates from a version set (not the live source environment).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20</a:t>
            </a:fld>
            <a:endParaRPr lang="en-US"/>
          </a:p>
        </p:txBody>
      </p:sp>
    </p:spTree>
    <p:extLst>
      <p:ext uri="{BB962C8B-B14F-4D97-AF65-F5344CB8AC3E}">
        <p14:creationId xmlns:p14="http://schemas.microsoft.com/office/powerpoint/2010/main" val="322600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 can produce</a:t>
            </a:r>
            <a:r>
              <a:rPr lang="en-AU" baseline="0" dirty="0" smtClean="0"/>
              <a:t> comparison reports for a CR as a whole, or an individual object contained within a CR.</a:t>
            </a:r>
          </a:p>
          <a:p>
            <a:pPr marL="171450" indent="-171450">
              <a:buFontTx/>
              <a:buChar char="-"/>
            </a:pPr>
            <a:r>
              <a:rPr lang="en-AU" baseline="0" dirty="0" smtClean="0"/>
              <a:t>Comparisons for individual objects can be done between two different live environments.</a:t>
            </a:r>
          </a:p>
          <a:p>
            <a:pPr marL="171450" indent="-171450">
              <a:buFontTx/>
              <a:buChar char="-"/>
            </a:pPr>
            <a:r>
              <a:rPr lang="en-AU" baseline="0" dirty="0" smtClean="0"/>
              <a:t>Comparisons at the CR level can be done from a version set to a live environment, or from a live environment to another live environment.</a:t>
            </a:r>
          </a:p>
          <a:p>
            <a:pPr marL="628650" lvl="1" indent="-171450">
              <a:buFontTx/>
              <a:buChar char="-"/>
            </a:pPr>
            <a:r>
              <a:rPr lang="en-AU" baseline="0" dirty="0" smtClean="0"/>
              <a:t>Phire 13.2 is also said to be introducing comparisons between two version sets.</a:t>
            </a:r>
          </a:p>
          <a:p>
            <a:pPr marL="171450" lvl="0" indent="-171450">
              <a:buFontTx/>
              <a:buChar char="-"/>
            </a:pPr>
            <a:r>
              <a:rPr lang="en-AU" baseline="0" dirty="0" smtClean="0"/>
              <a:t>Phire does all comparisons without the need of opening Application Designer on the client computer.</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21</a:t>
            </a:fld>
            <a:endParaRPr lang="en-US"/>
          </a:p>
        </p:txBody>
      </p:sp>
    </p:spTree>
    <p:extLst>
      <p:ext uri="{BB962C8B-B14F-4D97-AF65-F5344CB8AC3E}">
        <p14:creationId xmlns:p14="http://schemas.microsoft.com/office/powerpoint/2010/main" val="4279045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the CR level, the comparison report shows a list of all objects in the CR and whether</a:t>
            </a:r>
            <a:r>
              <a:rPr lang="en-AU" baseline="0" dirty="0" smtClean="0"/>
              <a:t> the object is Same, Different, or Absent.</a:t>
            </a:r>
          </a:p>
          <a:p>
            <a:pPr marL="171450" indent="-171450">
              <a:buFontTx/>
              <a:buChar char="-"/>
            </a:pPr>
            <a:r>
              <a:rPr lang="en-AU" baseline="0" dirty="0" smtClean="0"/>
              <a:t>You can drill in on differences to see exactly what has changed.</a:t>
            </a:r>
          </a:p>
          <a:p>
            <a:pPr marL="171450" indent="-171450">
              <a:buFontTx/>
              <a:buChar char="-"/>
            </a:pPr>
            <a:r>
              <a:rPr lang="en-AU" baseline="0" dirty="0" smtClean="0"/>
              <a:t>Comparison reports make code reviews more straightforward. A code review can also be done solely within Phire if you wish as all differences and object properties can be viewed from within Phire.</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22</a:t>
            </a:fld>
            <a:endParaRPr lang="en-US"/>
          </a:p>
        </p:txBody>
      </p:sp>
    </p:spTree>
    <p:extLst>
      <p:ext uri="{BB962C8B-B14F-4D97-AF65-F5344CB8AC3E}">
        <p14:creationId xmlns:p14="http://schemas.microsoft.com/office/powerpoint/2010/main" val="366847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Drilling into the</a:t>
            </a:r>
            <a:r>
              <a:rPr lang="en-AU" baseline="0" dirty="0" smtClean="0"/>
              <a:t> </a:t>
            </a:r>
            <a:r>
              <a:rPr lang="en-AU" dirty="0" smtClean="0"/>
              <a:t>object differences report highlights</a:t>
            </a:r>
            <a:r>
              <a:rPr lang="en-AU" baseline="0" dirty="0" smtClean="0"/>
              <a:t> the specific differences for the object between the two sources.</a:t>
            </a:r>
          </a:p>
          <a:p>
            <a:r>
              <a:rPr lang="en-AU" baseline="0" dirty="0" smtClean="0"/>
              <a:t>- You can easily step through each difference with the buttons provided.</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23</a:t>
            </a:fld>
            <a:endParaRPr lang="en-US"/>
          </a:p>
        </p:txBody>
      </p:sp>
    </p:spTree>
    <p:extLst>
      <p:ext uri="{BB962C8B-B14F-4D97-AF65-F5344CB8AC3E}">
        <p14:creationId xmlns:p14="http://schemas.microsoft.com/office/powerpoint/2010/main" val="113325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 supports</a:t>
            </a:r>
            <a:r>
              <a:rPr lang="en-AU" baseline="0" dirty="0" smtClean="0"/>
              <a:t> the concept of Standard and Ad hoc migrations.</a:t>
            </a:r>
            <a:endParaRPr lang="en-AU" dirty="0" smtClean="0"/>
          </a:p>
          <a:p>
            <a:pPr marL="171450" indent="-171450">
              <a:buFontTx/>
              <a:buChar char="-"/>
            </a:pPr>
            <a:r>
              <a:rPr lang="en-AU" dirty="0" smtClean="0"/>
              <a:t>Standard Migrations are linked to and controlled by the </a:t>
            </a:r>
            <a:r>
              <a:rPr lang="en-AU" baseline="0" dirty="0" smtClean="0"/>
              <a:t>CR’s workflow steps. Standard migrations can only be performed on a migration step and only to the allowed target for that step.</a:t>
            </a:r>
          </a:p>
          <a:p>
            <a:pPr marL="628650" lvl="1" indent="-171450">
              <a:buFontTx/>
              <a:buChar char="-"/>
            </a:pPr>
            <a:r>
              <a:rPr lang="en-AU" baseline="0" dirty="0" smtClean="0"/>
              <a:t>This allows a standard migration path to be enforced. E.g. DEV &gt; TEST &gt; UAT &gt; PROD.</a:t>
            </a:r>
          </a:p>
          <a:p>
            <a:pPr marL="171450" lvl="0" indent="-171450">
              <a:buFontTx/>
              <a:buChar char="-"/>
            </a:pPr>
            <a:r>
              <a:rPr lang="en-AU" baseline="0" dirty="0" smtClean="0"/>
              <a:t>Ad hoc Migrations can be performed to any environment that has been configured as an ad hoc target in domain configuration.</a:t>
            </a:r>
          </a:p>
          <a:p>
            <a:pPr marL="628650" lvl="1" indent="-171450">
              <a:buFontTx/>
              <a:buChar char="-"/>
            </a:pPr>
            <a:r>
              <a:rPr lang="en-AU" baseline="0" dirty="0" smtClean="0"/>
              <a:t>This allows customisations to be migrated to environments that are not on the standard migration path. E.g. a daily refresh support environment for testing with the latest production data.</a:t>
            </a:r>
          </a:p>
          <a:p>
            <a:pPr marL="0" indent="0">
              <a:buFontTx/>
              <a:buNone/>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24</a:t>
            </a:fld>
            <a:endParaRPr lang="en-US"/>
          </a:p>
        </p:txBody>
      </p:sp>
    </p:spTree>
    <p:extLst>
      <p:ext uri="{BB962C8B-B14F-4D97-AF65-F5344CB8AC3E}">
        <p14:creationId xmlns:p14="http://schemas.microsoft.com/office/powerpoint/2010/main" val="1299712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Phire performs project</a:t>
            </a:r>
            <a:r>
              <a:rPr lang="en-AU" baseline="0" dirty="0" smtClean="0"/>
              <a:t> build automatically after all objects are copied into the target.</a:t>
            </a:r>
          </a:p>
          <a:p>
            <a:pPr marL="171450" indent="-171450">
              <a:buFontTx/>
              <a:buChar char="-"/>
            </a:pPr>
            <a:r>
              <a:rPr lang="en-AU" baseline="0" dirty="0" smtClean="0"/>
              <a:t>Scripts can be attached to the CR and set to execute automatically with the migration</a:t>
            </a:r>
          </a:p>
          <a:p>
            <a:pPr marL="171450" indent="-171450">
              <a:buFontTx/>
              <a:buChar char="-"/>
            </a:pPr>
            <a:r>
              <a:rPr lang="en-AU" baseline="0" dirty="0" smtClean="0"/>
              <a:t>Migrating with Phire is generally a simple one-click operation.</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25</a:t>
            </a:fld>
            <a:endParaRPr lang="en-US"/>
          </a:p>
        </p:txBody>
      </p:sp>
    </p:spTree>
    <p:extLst>
      <p:ext uri="{BB962C8B-B14F-4D97-AF65-F5344CB8AC3E}">
        <p14:creationId xmlns:p14="http://schemas.microsoft.com/office/powerpoint/2010/main" val="2878013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Build defaults are set at</a:t>
            </a:r>
            <a:r>
              <a:rPr lang="en-AU" baseline="0" dirty="0" smtClean="0"/>
              <a:t> the Domain level, but can be overridden if necessary when performing a migration.</a:t>
            </a:r>
          </a:p>
          <a:p>
            <a:pPr marL="171450" indent="-171450">
              <a:buFontTx/>
              <a:buChar char="-"/>
            </a:pPr>
            <a:r>
              <a:rPr lang="en-AU" baseline="0" dirty="0" smtClean="0"/>
              <a:t>Application Designer is not necessary to perform the build as Phire performs the build on the server.</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26</a:t>
            </a:fld>
            <a:endParaRPr lang="en-US"/>
          </a:p>
        </p:txBody>
      </p:sp>
    </p:spTree>
    <p:extLst>
      <p:ext uri="{BB962C8B-B14F-4D97-AF65-F5344CB8AC3E}">
        <p14:creationId xmlns:p14="http://schemas.microsoft.com/office/powerpoint/2010/main" val="2589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Rollback of the CR’s objects is a simple one-click operation.</a:t>
            </a:r>
          </a:p>
          <a:p>
            <a:pPr marL="171450" indent="-171450">
              <a:buFontTx/>
              <a:buChar char="-"/>
            </a:pPr>
            <a:r>
              <a:rPr lang="en-AU" dirty="0" smtClean="0"/>
              <a:t>As Phire can create</a:t>
            </a:r>
            <a:r>
              <a:rPr lang="en-AU" baseline="0" dirty="0" smtClean="0"/>
              <a:t> a backup version set in the target prior to migration, all that is necessary is to restore/rebuild from the backup version set – this is fully automated by Phire.</a:t>
            </a:r>
          </a:p>
          <a:p>
            <a:pPr marL="171450" indent="-171450">
              <a:buFontTx/>
              <a:buChar char="-"/>
            </a:pPr>
            <a:r>
              <a:rPr lang="en-AU" baseline="0" dirty="0" smtClean="0"/>
              <a:t>Note: If your migration uses scripts to change data in the target you will need to write custom rollback scripts to restore the data if necessary.</a:t>
            </a:r>
          </a:p>
          <a:p>
            <a:pPr marL="628650" lvl="1" indent="-171450">
              <a:buFontTx/>
              <a:buChar char="-"/>
            </a:pPr>
            <a:r>
              <a:rPr lang="en-AU" baseline="0" dirty="0" smtClean="0"/>
              <a:t>Rollback scripts can also be set to run automatically when a rollback is performed.</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27</a:t>
            </a:fld>
            <a:endParaRPr lang="en-US"/>
          </a:p>
        </p:txBody>
      </p:sp>
    </p:spTree>
    <p:extLst>
      <p:ext uri="{BB962C8B-B14F-4D97-AF65-F5344CB8AC3E}">
        <p14:creationId xmlns:p14="http://schemas.microsoft.com/office/powerpoint/2010/main" val="936247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 can assist with the restoration of</a:t>
            </a:r>
            <a:r>
              <a:rPr lang="en-AU" baseline="0" dirty="0" smtClean="0"/>
              <a:t> customisations to an environment after it has been refreshed</a:t>
            </a:r>
          </a:p>
          <a:p>
            <a:pPr marL="628650" lvl="1" indent="-171450">
              <a:buFontTx/>
              <a:buChar char="-"/>
            </a:pPr>
            <a:r>
              <a:rPr lang="en-AU" baseline="0" dirty="0" smtClean="0"/>
              <a:t>For example, when you refresh your UAT environment to get the latest production data, but lose some unreleased customisations that your were testing. Phire can restore the customisations easily and reliably.</a:t>
            </a:r>
          </a:p>
          <a:p>
            <a:pPr marL="0" lvl="0" indent="0">
              <a:buFontTx/>
              <a:buNone/>
            </a:pPr>
            <a:r>
              <a:rPr lang="en-AU" baseline="0" dirty="0" smtClean="0"/>
              <a:t>To do this</a:t>
            </a:r>
          </a:p>
          <a:p>
            <a:pPr marL="171450" indent="-171450">
              <a:buFontTx/>
              <a:buChar char="-"/>
            </a:pPr>
            <a:r>
              <a:rPr lang="en-AU" baseline="0" dirty="0" smtClean="0"/>
              <a:t>Run the Database Refresh report to quickly identify any CRs that are missing after a refresh</a:t>
            </a:r>
          </a:p>
          <a:p>
            <a:pPr marL="171450" indent="-171450">
              <a:buFontTx/>
              <a:buChar char="-"/>
            </a:pPr>
            <a:r>
              <a:rPr lang="en-AU" baseline="0" dirty="0" smtClean="0"/>
              <a:t>Package the CRs up into a release definition in Phire and</a:t>
            </a:r>
          </a:p>
          <a:p>
            <a:pPr marL="171450" indent="-171450">
              <a:buFontTx/>
              <a:buChar char="-"/>
            </a:pPr>
            <a:r>
              <a:rPr lang="en-AU" baseline="0" dirty="0" smtClean="0"/>
              <a:t>Use the release to mass-migrate the CRs back into the environment. </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28</a:t>
            </a:fld>
            <a:endParaRPr lang="en-US"/>
          </a:p>
        </p:txBody>
      </p:sp>
    </p:spTree>
    <p:extLst>
      <p:ext uri="{BB962C8B-B14F-4D97-AF65-F5344CB8AC3E}">
        <p14:creationId xmlns:p14="http://schemas.microsoft.com/office/powerpoint/2010/main" val="3928264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Releases can be used to</a:t>
            </a:r>
            <a:r>
              <a:rPr lang="en-AU" baseline="0" dirty="0" smtClean="0"/>
              <a:t> perform mass-operations on multiple CRs.</a:t>
            </a:r>
          </a:p>
          <a:p>
            <a:pPr marL="171450" indent="-171450">
              <a:buFontTx/>
              <a:buChar char="-"/>
            </a:pPr>
            <a:r>
              <a:rPr lang="en-AU" baseline="0" dirty="0" smtClean="0"/>
              <a:t>For example, Mass Complete, Mass Fail, Mass Migrate</a:t>
            </a:r>
          </a:p>
          <a:p>
            <a:pPr marL="171450" indent="-171450">
              <a:buFontTx/>
              <a:buChar char="-"/>
            </a:pPr>
            <a:r>
              <a:rPr lang="en-AU" baseline="0" dirty="0" smtClean="0"/>
              <a:t>You can order the CRs into whatever sequence is required and then mass-migrate with one click.</a:t>
            </a:r>
          </a:p>
          <a:p>
            <a:pPr marL="171450" indent="-171450">
              <a:buFontTx/>
              <a:buChar char="-"/>
            </a:pPr>
            <a:endParaRPr lang="en-AU" baseline="0" dirty="0" smtClean="0"/>
          </a:p>
          <a:p>
            <a:pPr marL="0" indent="0">
              <a:buFontTx/>
              <a:buNone/>
            </a:pPr>
            <a:r>
              <a:rPr lang="en-AU" baseline="0" dirty="0" smtClean="0"/>
              <a:t>Be sure to take note of any manual migration steps prior to mass migrating and ensure you do any pre or post manual steps prior to, or after the migration as required.</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29</a:t>
            </a:fld>
            <a:endParaRPr lang="en-US"/>
          </a:p>
        </p:txBody>
      </p:sp>
    </p:spTree>
    <p:extLst>
      <p:ext uri="{BB962C8B-B14F-4D97-AF65-F5344CB8AC3E}">
        <p14:creationId xmlns:p14="http://schemas.microsoft.com/office/powerpoint/2010/main" val="281420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a:t>
            </a:fld>
            <a:endParaRPr lang="en-US"/>
          </a:p>
        </p:txBody>
      </p:sp>
    </p:spTree>
    <p:extLst>
      <p:ext uri="{BB962C8B-B14F-4D97-AF65-F5344CB8AC3E}">
        <p14:creationId xmlns:p14="http://schemas.microsoft.com/office/powerpoint/2010/main" val="1688059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30</a:t>
            </a:fld>
            <a:endParaRPr lang="en-US"/>
          </a:p>
        </p:txBody>
      </p:sp>
    </p:spTree>
    <p:extLst>
      <p:ext uri="{BB962C8B-B14F-4D97-AF65-F5344CB8AC3E}">
        <p14:creationId xmlns:p14="http://schemas.microsoft.com/office/powerpoint/2010/main" val="1240342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 provides many delivered PeopleSoft</a:t>
            </a:r>
            <a:r>
              <a:rPr lang="en-AU" baseline="0" dirty="0" smtClean="0"/>
              <a:t> Queries for reporting and a simple Report Builder tool.</a:t>
            </a:r>
          </a:p>
          <a:p>
            <a:pPr marL="171450" indent="-171450">
              <a:buFontTx/>
              <a:buChar char="-"/>
            </a:pPr>
            <a:r>
              <a:rPr lang="en-AU" baseline="0" dirty="0" smtClean="0"/>
              <a:t>UQ has used PeopleSoft Query to create reports for various purposes such as</a:t>
            </a:r>
          </a:p>
          <a:p>
            <a:pPr marL="628650" lvl="1" indent="-171450">
              <a:buFontTx/>
              <a:buChar char="-"/>
            </a:pPr>
            <a:r>
              <a:rPr lang="en-AU" baseline="0" dirty="0" smtClean="0"/>
              <a:t>CRs for Production Approval Review – Used weekly to review and identify the CRs to be migrated to production for the week</a:t>
            </a:r>
          </a:p>
          <a:p>
            <a:pPr marL="628650" lvl="1" indent="-171450">
              <a:buFontTx/>
              <a:buChar char="-"/>
            </a:pPr>
            <a:r>
              <a:rPr lang="en-AU" baseline="0" dirty="0" smtClean="0"/>
              <a:t>CRs ready for Code Review</a:t>
            </a:r>
          </a:p>
          <a:p>
            <a:pPr marL="628650" lvl="1" indent="-171450">
              <a:buFontTx/>
              <a:buChar char="-"/>
            </a:pPr>
            <a:r>
              <a:rPr lang="en-AU" baseline="0" dirty="0" smtClean="0"/>
              <a:t>CRs ready for Verification in Production</a:t>
            </a:r>
          </a:p>
          <a:p>
            <a:pPr marL="628650" lvl="1" indent="-171450">
              <a:buFontTx/>
              <a:buChar char="-"/>
            </a:pPr>
            <a:r>
              <a:rPr lang="en-AU" baseline="0" dirty="0" smtClean="0"/>
              <a:t>CRs that are released to Production – Good for yearly audits</a:t>
            </a:r>
          </a:p>
          <a:p>
            <a:pPr marL="171450" lvl="0" indent="-171450">
              <a:buFontTx/>
              <a:buChar char="-"/>
            </a:pPr>
            <a:r>
              <a:rPr lang="en-AU" baseline="0" dirty="0" smtClean="0"/>
              <a:t>Using PeopleSoft Query’s Drilling URL function it’s also possible to drill into the CRs and link to the related Jira ticket</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31</a:t>
            </a:fld>
            <a:endParaRPr lang="en-US"/>
          </a:p>
        </p:txBody>
      </p:sp>
    </p:spTree>
    <p:extLst>
      <p:ext uri="{BB962C8B-B14F-4D97-AF65-F5344CB8AC3E}">
        <p14:creationId xmlns:p14="http://schemas.microsoft.com/office/powerpoint/2010/main" val="664523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 logs all actions that are performed on a CR</a:t>
            </a:r>
            <a:r>
              <a:rPr lang="en-AU" baseline="0" dirty="0" smtClean="0"/>
              <a:t> from Creation to Closure or Cancellation.</a:t>
            </a:r>
          </a:p>
          <a:p>
            <a:pPr marL="171450" indent="-171450">
              <a:buFontTx/>
              <a:buChar char="-"/>
            </a:pPr>
            <a:r>
              <a:rPr lang="en-AU" baseline="0" dirty="0" smtClean="0"/>
              <a:t>This is useful for annual auditing or checking if/when a particular action occurred</a:t>
            </a:r>
          </a:p>
          <a:p>
            <a:pPr marL="171450" indent="-171450">
              <a:buFontTx/>
              <a:buChar char="-"/>
            </a:pPr>
            <a:r>
              <a:rPr lang="en-AU" baseline="0" dirty="0" smtClean="0"/>
              <a:t>When a task is failed, Phire will ask for a reason to be logged. </a:t>
            </a:r>
          </a:p>
          <a:p>
            <a:pPr marL="171450" indent="-171450">
              <a:buFontTx/>
              <a:buChar char="-"/>
            </a:pPr>
            <a:r>
              <a:rPr lang="en-AU" baseline="0" dirty="0" smtClean="0"/>
              <a:t>Comments can also be entered against any workflow step.</a:t>
            </a:r>
          </a:p>
          <a:p>
            <a:pPr marL="0" indent="0">
              <a:buFontTx/>
              <a:buNone/>
            </a:pPr>
            <a:endParaRPr lang="en-AU"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32</a:t>
            </a:fld>
            <a:endParaRPr lang="en-US"/>
          </a:p>
        </p:txBody>
      </p:sp>
    </p:spTree>
    <p:extLst>
      <p:ext uri="{BB962C8B-B14F-4D97-AF65-F5344CB8AC3E}">
        <p14:creationId xmlns:p14="http://schemas.microsoft.com/office/powerpoint/2010/main" val="3437389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33</a:t>
            </a:fld>
            <a:endParaRPr lang="en-US"/>
          </a:p>
        </p:txBody>
      </p:sp>
    </p:spTree>
    <p:extLst>
      <p:ext uri="{BB962C8B-B14F-4D97-AF65-F5344CB8AC3E}">
        <p14:creationId xmlns:p14="http://schemas.microsoft.com/office/powerpoint/2010/main" val="3195618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Prior to implementing Phire UQ was</a:t>
            </a:r>
            <a:r>
              <a:rPr lang="en-AU" baseline="0" dirty="0" smtClean="0"/>
              <a:t> using many manual processes revolving around email approvals and logging helpdesk requests to various support teams to action tasks.</a:t>
            </a:r>
          </a:p>
          <a:p>
            <a:pPr marL="171450" indent="-171450">
              <a:buFontTx/>
              <a:buChar char="-"/>
            </a:pPr>
            <a:r>
              <a:rPr lang="en-AU" baseline="0" dirty="0" smtClean="0"/>
              <a:t>Phire has streamlined these processes and provided a cohesive and consistent method for managing PeopleSoft customisations and scripted data changes.</a:t>
            </a:r>
          </a:p>
          <a:p>
            <a:pPr marL="171450" indent="-171450">
              <a:buFontTx/>
              <a:buChar char="-"/>
            </a:pPr>
            <a:r>
              <a:rPr lang="en-AU" baseline="0" dirty="0" smtClean="0"/>
              <a:t>Phire has significantly reduced the ongoing cost of change control both in terms of licensing and support and productivity gains.</a:t>
            </a:r>
          </a:p>
          <a:p>
            <a:pPr marL="171450" indent="-171450">
              <a:buFontTx/>
              <a:buChar char="-"/>
            </a:pPr>
            <a:r>
              <a:rPr lang="en-AU" baseline="0" dirty="0" err="1" smtClean="0"/>
              <a:t>Phire’s</a:t>
            </a:r>
            <a:r>
              <a:rPr lang="en-AU" baseline="0" dirty="0" smtClean="0"/>
              <a:t> version control and ability to rollback reduces the risks involved in development and release of customisations.</a:t>
            </a:r>
          </a:p>
          <a:p>
            <a:pPr marL="171450" indent="-171450">
              <a:buFontTx/>
              <a:buChar char="-"/>
            </a:pPr>
            <a:r>
              <a:rPr lang="en-AU" baseline="0" dirty="0" err="1" smtClean="0"/>
              <a:t>Phire’s</a:t>
            </a:r>
            <a:r>
              <a:rPr lang="en-AU" baseline="0" dirty="0" smtClean="0"/>
              <a:t> workflows and approvals ensure a robust and consistent process for change management.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34</a:t>
            </a:fld>
            <a:endParaRPr lang="en-US"/>
          </a:p>
        </p:txBody>
      </p:sp>
    </p:spTree>
    <p:extLst>
      <p:ext uri="{BB962C8B-B14F-4D97-AF65-F5344CB8AC3E}">
        <p14:creationId xmlns:p14="http://schemas.microsoft.com/office/powerpoint/2010/main" val="2326648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35</a:t>
            </a:fld>
            <a:endParaRPr lang="en-US"/>
          </a:p>
        </p:txBody>
      </p:sp>
    </p:spTree>
    <p:extLst>
      <p:ext uri="{BB962C8B-B14F-4D97-AF65-F5344CB8AC3E}">
        <p14:creationId xmlns:p14="http://schemas.microsoft.com/office/powerpoint/2010/main" val="3798978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lessons we have learned are</a:t>
            </a:r>
          </a:p>
          <a:p>
            <a:pPr marL="171450" indent="-171450">
              <a:buFontTx/>
              <a:buChar char="-"/>
            </a:pPr>
            <a:r>
              <a:rPr lang="en-AU" baseline="0" dirty="0" smtClean="0"/>
              <a:t>The Application Server may timeout (default 5 </a:t>
            </a:r>
            <a:r>
              <a:rPr lang="en-AU" baseline="0" dirty="0" err="1" smtClean="0"/>
              <a:t>mins</a:t>
            </a:r>
            <a:r>
              <a:rPr lang="en-AU" baseline="0" dirty="0" smtClean="0"/>
              <a:t>) when migrating several hundred objects with baseline backup and/or long running builds. To avoid issues we recommend increasing the App Server timeout for Phire to suit your usage patterns.</a:t>
            </a:r>
          </a:p>
          <a:p>
            <a:pPr marL="171450" indent="-171450">
              <a:buFontTx/>
              <a:buChar char="-"/>
            </a:pPr>
            <a:r>
              <a:rPr lang="en-AU" baseline="0" dirty="0" smtClean="0"/>
              <a:t>Phire allows for automatic execution of scripts after completion of build, however in Phire 13.1 this can only be done if Phire is running on a Windows Application Server. Phire 13.2 is said to be allowing this to be done on *nix platforms as well.</a:t>
            </a:r>
          </a:p>
          <a:p>
            <a:pPr marL="171450" indent="-171450">
              <a:buFontTx/>
              <a:buChar char="-"/>
            </a:pPr>
            <a:r>
              <a:rPr lang="en-AU" baseline="0" dirty="0" smtClean="0"/>
              <a:t>It’s a good idea to add SQL error rollback directives to SQL scripts in Phire if the script should only commit when all statements have executed successfully. Failing to do so may result in a partially committed script with potentially unpredictable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Prior to Phire, restoration of work in progress customisations to a refreshed environment was laborious. </a:t>
            </a:r>
            <a:r>
              <a:rPr lang="en-AU" baseline="0" dirty="0" err="1" smtClean="0"/>
              <a:t>Phire’s</a:t>
            </a:r>
            <a:r>
              <a:rPr lang="en-AU" baseline="0" dirty="0" smtClean="0"/>
              <a:t> Database Refresh Report coupled with Mass Migration from a release significantly reduces the effort involved and ensures reliable restoration.</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36</a:t>
            </a:fld>
            <a:endParaRPr lang="en-US"/>
          </a:p>
        </p:txBody>
      </p:sp>
    </p:spTree>
    <p:extLst>
      <p:ext uri="{BB962C8B-B14F-4D97-AF65-F5344CB8AC3E}">
        <p14:creationId xmlns:p14="http://schemas.microsoft.com/office/powerpoint/2010/main" val="4109310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37</a:t>
            </a:fld>
            <a:endParaRPr lang="en-US"/>
          </a:p>
        </p:txBody>
      </p:sp>
    </p:spTree>
    <p:extLst>
      <p:ext uri="{BB962C8B-B14F-4D97-AF65-F5344CB8AC3E}">
        <p14:creationId xmlns:p14="http://schemas.microsoft.com/office/powerpoint/2010/main" val="1868538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short demonstration of Phire if there is time and interest in the audience</a:t>
            </a:r>
            <a:r>
              <a:rPr lang="en-AU" baseline="0" dirty="0" smtClean="0"/>
              <a: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38</a:t>
            </a:fld>
            <a:endParaRPr lang="en-US"/>
          </a:p>
        </p:txBody>
      </p:sp>
    </p:spTree>
    <p:extLst>
      <p:ext uri="{BB962C8B-B14F-4D97-AF65-F5344CB8AC3E}">
        <p14:creationId xmlns:p14="http://schemas.microsoft.com/office/powerpoint/2010/main" val="2328160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Any questions?</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39</a:t>
            </a:fld>
            <a:endParaRPr lang="en-US"/>
          </a:p>
        </p:txBody>
      </p:sp>
    </p:spTree>
    <p:extLst>
      <p:ext uri="{BB962C8B-B14F-4D97-AF65-F5344CB8AC3E}">
        <p14:creationId xmlns:p14="http://schemas.microsoft.com/office/powerpoint/2010/main" val="421466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a:t>
            </a:fld>
            <a:endParaRPr lang="en-US"/>
          </a:p>
        </p:txBody>
      </p:sp>
    </p:spTree>
    <p:extLst>
      <p:ext uri="{BB962C8B-B14F-4D97-AF65-F5344CB8AC3E}">
        <p14:creationId xmlns:p14="http://schemas.microsoft.com/office/powerpoint/2010/main" val="2471128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40</a:t>
            </a:fld>
            <a:endParaRPr lang="en-US"/>
          </a:p>
        </p:txBody>
      </p:sp>
    </p:spTree>
    <p:extLst>
      <p:ext uri="{BB962C8B-B14F-4D97-AF65-F5344CB8AC3E}">
        <p14:creationId xmlns:p14="http://schemas.microsoft.com/office/powerpoint/2010/main" val="294977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41</a:t>
            </a:fld>
            <a:endParaRPr lang="en-US"/>
          </a:p>
        </p:txBody>
      </p:sp>
    </p:spTree>
    <p:extLst>
      <p:ext uri="{BB962C8B-B14F-4D97-AF65-F5344CB8AC3E}">
        <p14:creationId xmlns:p14="http://schemas.microsoft.com/office/powerpoint/2010/main" val="68965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5</a:t>
            </a:fld>
            <a:endParaRPr lang="en-US"/>
          </a:p>
        </p:txBody>
      </p:sp>
    </p:spTree>
    <p:extLst>
      <p:ext uri="{BB962C8B-B14F-4D97-AF65-F5344CB8AC3E}">
        <p14:creationId xmlns:p14="http://schemas.microsoft.com/office/powerpoint/2010/main" val="137566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Phire is software that helps manage and control changes that are required for PeopleSoft and other large enterprise applications.</a:t>
            </a:r>
          </a:p>
          <a:p>
            <a:pPr marL="171450" indent="-171450">
              <a:buFontTx/>
              <a:buChar char="-"/>
            </a:pPr>
            <a:r>
              <a:rPr lang="en-US" dirty="0" smtClean="0"/>
              <a:t>Runs on PeopleSoft Technical Architecture.</a:t>
            </a:r>
          </a:p>
          <a:p>
            <a:pPr marL="171450" indent="-171450">
              <a:buFontTx/>
              <a:buChar char="-"/>
            </a:pPr>
            <a:r>
              <a:rPr lang="en-US" dirty="0" smtClean="0"/>
              <a:t>Provides Workflow Driven Change Request Tracking.</a:t>
            </a:r>
          </a:p>
          <a:p>
            <a:pPr marL="171450" indent="-171450">
              <a:buFontTx/>
              <a:buChar char="-"/>
            </a:pPr>
            <a:r>
              <a:rPr lang="en-US" dirty="0" smtClean="0"/>
              <a:t>Handles PeopleTools Object Versioning and Migrations.</a:t>
            </a:r>
          </a:p>
          <a:p>
            <a:pPr marL="171450" indent="-171450">
              <a:buFontTx/>
              <a:buChar char="-"/>
            </a:pPr>
            <a:r>
              <a:rPr lang="en-US" dirty="0" smtClean="0"/>
              <a:t>Provides Reporting and Real-time Inquiry.</a:t>
            </a:r>
          </a:p>
          <a:p>
            <a:pPr marL="171450" indent="-171450">
              <a:buFontTx/>
              <a:buChar char="-"/>
            </a:pPr>
            <a:r>
              <a:rPr lang="en-US" dirty="0" smtClean="0"/>
              <a:t>Has Incident Management Capabilities. </a:t>
            </a:r>
            <a:r>
              <a:rPr lang="en-US" dirty="0" smtClean="0">
                <a:solidFill>
                  <a:schemeClr val="bg1">
                    <a:lumMod val="50000"/>
                  </a:schemeClr>
                </a:solidFill>
              </a:rPr>
              <a:t>(not used at UQ)</a:t>
            </a:r>
          </a:p>
          <a:p>
            <a:pPr>
              <a:buFont typeface="Arial" panose="020B0604020202020204" pitchFamily="34" charset="0"/>
              <a:buNone/>
            </a:pPr>
            <a:endParaRPr lang="en-AU" dirty="0" smtClean="0"/>
          </a:p>
          <a:p>
            <a:r>
              <a:rPr lang="en-AU" dirty="0" smtClean="0"/>
              <a:t>Prior</a:t>
            </a:r>
            <a:r>
              <a:rPr lang="en-AU" baseline="0" dirty="0" smtClean="0"/>
              <a:t> to implementing Phire, UQ was using a combination of Quest Stat, Application Designer, and manual actions to facilitate change management and migration of customisations.</a:t>
            </a:r>
          </a:p>
          <a:p>
            <a:endParaRPr lang="en-AU" baseline="0" dirty="0" smtClean="0"/>
          </a:p>
          <a:p>
            <a:r>
              <a:rPr lang="en-AU" baseline="0" dirty="0" smtClean="0"/>
              <a:t>Key advantages of Phire for UQ are:</a:t>
            </a:r>
          </a:p>
          <a:p>
            <a:pPr marL="171450" indent="-171450">
              <a:buFontTx/>
              <a:buChar char="-"/>
            </a:pPr>
            <a:r>
              <a:rPr lang="en-AU" baseline="0" dirty="0" smtClean="0"/>
              <a:t>It’s a web application that runs on PeopleSoft infrastructure.</a:t>
            </a:r>
          </a:p>
          <a:p>
            <a:pPr marL="171450" indent="-171450">
              <a:buFontTx/>
              <a:buChar char="-"/>
            </a:pPr>
            <a:r>
              <a:rPr lang="en-AU" baseline="0" dirty="0" smtClean="0"/>
              <a:t>It’s server based without the need of a thick client or agent installation.</a:t>
            </a:r>
          </a:p>
          <a:p>
            <a:pPr marL="171450" indent="-171450">
              <a:buFontTx/>
              <a:buChar char="-"/>
            </a:pPr>
            <a:r>
              <a:rPr lang="en-AU" baseline="0" dirty="0" smtClean="0"/>
              <a:t>It automates build and script execution with migrations.</a:t>
            </a:r>
          </a:p>
          <a:p>
            <a:pPr marL="171450" indent="-171450">
              <a:buFontTx/>
              <a:buChar char="-"/>
            </a:pPr>
            <a:r>
              <a:rPr lang="en-AU" baseline="0" dirty="0" smtClean="0"/>
              <a:t>It has lower maintenance and support costs.</a:t>
            </a:r>
          </a:p>
          <a:p>
            <a:pPr marL="171450" indent="-171450">
              <a:buFontTx/>
              <a:buChar char="-"/>
            </a:pPr>
            <a:endParaRPr lang="en-AU" baseline="0" dirty="0" smtClean="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6</a:t>
            </a:fld>
            <a:endParaRPr lang="en-US"/>
          </a:p>
        </p:txBody>
      </p:sp>
    </p:spTree>
    <p:extLst>
      <p:ext uri="{BB962C8B-B14F-4D97-AF65-F5344CB8AC3E}">
        <p14:creationId xmlns:p14="http://schemas.microsoft.com/office/powerpoint/2010/main" val="146570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baseline="0" dirty="0" smtClean="0"/>
              <a:t>Planning for </a:t>
            </a:r>
            <a:r>
              <a:rPr lang="en-AU" baseline="0" dirty="0" err="1" smtClean="0"/>
              <a:t>Phire’s</a:t>
            </a:r>
            <a:r>
              <a:rPr lang="en-AU" baseline="0" dirty="0" smtClean="0"/>
              <a:t> implementation was relatively straightforward as the software can leverage off existing PeopleSoft infrastructure.</a:t>
            </a:r>
          </a:p>
          <a:p>
            <a:pPr marL="0" indent="0">
              <a:buFontTx/>
              <a:buNone/>
            </a:pPr>
            <a:r>
              <a:rPr lang="en-AU" baseline="0" dirty="0" smtClean="0"/>
              <a:t>Apart from organising resources, planning basically consisted of defining the technical architecture and workflows.</a:t>
            </a:r>
          </a:p>
        </p:txBody>
      </p:sp>
      <p:sp>
        <p:nvSpPr>
          <p:cNvPr id="4" name="Slide Number Placeholder 3"/>
          <p:cNvSpPr>
            <a:spLocks noGrp="1"/>
          </p:cNvSpPr>
          <p:nvPr>
            <p:ph type="sldNum" sz="quarter" idx="10"/>
          </p:nvPr>
        </p:nvSpPr>
        <p:spPr/>
        <p:txBody>
          <a:bodyPr/>
          <a:lstStyle/>
          <a:p>
            <a:fld id="{CD741181-854E-4982-AE1F-4433C05B9F07}" type="slidenum">
              <a:rPr lang="en-US" smtClean="0"/>
              <a:t>7</a:t>
            </a:fld>
            <a:endParaRPr lang="en-US"/>
          </a:p>
        </p:txBody>
      </p:sp>
    </p:spTree>
    <p:extLst>
      <p:ext uri="{BB962C8B-B14F-4D97-AF65-F5344CB8AC3E}">
        <p14:creationId xmlns:p14="http://schemas.microsoft.com/office/powerpoint/2010/main" val="130157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Phire provides a pre-installation checklist to assist with architecture planning and installation.</a:t>
            </a:r>
          </a:p>
          <a:p>
            <a:endParaRPr lang="en-AU" baseline="0" dirty="0" smtClean="0"/>
          </a:p>
          <a:p>
            <a:r>
              <a:rPr lang="en-AU" baseline="0" dirty="0" smtClean="0"/>
              <a:t>Phire can be installed on physical or virtualised hardware and your choice will most likely depend on your existing infrastructure landscape.</a:t>
            </a:r>
          </a:p>
          <a:p>
            <a:pPr marL="171450" indent="-171450">
              <a:buFontTx/>
              <a:buChar char="-"/>
            </a:pPr>
            <a:r>
              <a:rPr lang="en-AU" baseline="0" dirty="0" smtClean="0"/>
              <a:t>Phire utilises the same kind of infrastructure that supports PeopleSoft Applications.</a:t>
            </a:r>
          </a:p>
          <a:p>
            <a:pPr marL="171450" indent="-171450">
              <a:buFontTx/>
              <a:buChar char="-"/>
            </a:pPr>
            <a:r>
              <a:rPr lang="en-AU" baseline="0" dirty="0" smtClean="0"/>
              <a:t>The quickest way to create the infrastructure for Phire is to clone a PeopleSoft environment stack. </a:t>
            </a:r>
          </a:p>
          <a:p>
            <a:pPr marL="171450" indent="-171450">
              <a:buFontTx/>
              <a:buChar char="-"/>
            </a:pPr>
            <a:r>
              <a:rPr lang="en-AU" baseline="0" dirty="0" smtClean="0"/>
              <a:t>Phire recommends that you use a ‘SYS’ PeopleTools only database as the basis of a centralised installation, but you can also use a demo or application copy.</a:t>
            </a:r>
          </a:p>
          <a:p>
            <a:endParaRPr lang="en-AU" baseline="0" dirty="0" smtClean="0"/>
          </a:p>
          <a:p>
            <a:r>
              <a:rPr lang="en-AU" baseline="0" dirty="0" smtClean="0"/>
              <a:t>UQ has installed Phire in a centralised configuration which integrates with the components shown in the table.</a:t>
            </a:r>
          </a:p>
          <a:p>
            <a:pPr marL="171450" indent="-171450">
              <a:buFontTx/>
              <a:buChar char="-"/>
            </a:pPr>
            <a:r>
              <a:rPr lang="en-AU" baseline="0" dirty="0" smtClean="0"/>
              <a:t>When UQ first went live with Phire, it was configured to support </a:t>
            </a:r>
            <a:r>
              <a:rPr lang="en-AU" baseline="0" dirty="0" err="1" smtClean="0"/>
              <a:t>PeopleTools</a:t>
            </a:r>
            <a:r>
              <a:rPr lang="en-AU" baseline="0" dirty="0" smtClean="0"/>
              <a:t> 8.55 for Finance and 8.56 for Campus Solutions, we have since upgraded Finance to </a:t>
            </a:r>
            <a:r>
              <a:rPr lang="en-AU" baseline="0" dirty="0" err="1" smtClean="0"/>
              <a:t>PeopleTools</a:t>
            </a:r>
            <a:r>
              <a:rPr lang="en-AU" baseline="0" dirty="0" smtClean="0"/>
              <a:t> 8.56. </a:t>
            </a:r>
          </a:p>
          <a:p>
            <a:pPr marL="171450" indent="-171450">
              <a:buFontTx/>
              <a:buChar char="-"/>
            </a:pPr>
            <a:r>
              <a:rPr lang="en-AU" baseline="0" dirty="0" smtClean="0"/>
              <a:t>Phire supports different versions of </a:t>
            </a:r>
            <a:r>
              <a:rPr lang="en-AU" baseline="0" dirty="0" err="1" smtClean="0"/>
              <a:t>PeopleTools</a:t>
            </a:r>
            <a:r>
              <a:rPr lang="en-AU" baseline="0" dirty="0" smtClean="0"/>
              <a:t> for different applications. Phire itself can also be installed on a different version of PeopleTools.</a:t>
            </a:r>
          </a:p>
          <a:p>
            <a:pPr marL="171450" indent="-171450">
              <a:buFontTx/>
              <a:buChar char="-"/>
            </a:pPr>
            <a:endParaRPr lang="en-AU" baseline="0" dirty="0" smtClean="0"/>
          </a:p>
          <a:p>
            <a:pPr marL="0" indent="0">
              <a:buFontTx/>
              <a:buNone/>
            </a:pPr>
            <a:r>
              <a:rPr lang="en-AU" baseline="0" dirty="0" smtClean="0"/>
              <a:t>A decentralised Phire installation is where Phire is installed within the same database as another PeopleSoft Application instead of it’s own dedicated database and middleware.</a:t>
            </a:r>
          </a:p>
          <a:p>
            <a:pPr marL="171450" indent="-171450">
              <a:buFontTx/>
              <a:buChar char="-"/>
            </a:pPr>
            <a:endParaRPr lang="en-AU" baseline="0" dirty="0" smtClean="0"/>
          </a:p>
          <a:p>
            <a:pPr marL="0" indent="0">
              <a:buFontTx/>
              <a:buNone/>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8</a:t>
            </a:fld>
            <a:endParaRPr lang="en-US"/>
          </a:p>
        </p:txBody>
      </p:sp>
    </p:spTree>
    <p:extLst>
      <p:ext uri="{BB962C8B-B14F-4D97-AF65-F5344CB8AC3E}">
        <p14:creationId xmlns:p14="http://schemas.microsoft.com/office/powerpoint/2010/main" val="105885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Phire workflows are configured with</a:t>
            </a:r>
            <a:r>
              <a:rPr lang="en-AU" baseline="0" dirty="0" smtClean="0"/>
              <a:t> </a:t>
            </a:r>
            <a:r>
              <a:rPr lang="en-AU" baseline="0" dirty="0" err="1" smtClean="0"/>
              <a:t>Phire’s</a:t>
            </a:r>
            <a:r>
              <a:rPr lang="en-AU" baseline="0" dirty="0" smtClean="0"/>
              <a:t> Domain Setup Wizard and appear as a task list. In the planning stage, I utilised a visual tool to assist with the workflow design and later transferred the conceptual flow into </a:t>
            </a:r>
            <a:r>
              <a:rPr lang="en-AU" baseline="0" dirty="0" err="1" smtClean="0"/>
              <a:t>Phire’s</a:t>
            </a:r>
            <a:r>
              <a:rPr lang="en-AU" baseline="0" dirty="0" smtClean="0"/>
              <a:t> configuration.</a:t>
            </a:r>
          </a:p>
          <a:p>
            <a:endParaRPr lang="en-AU" baseline="0" dirty="0" smtClean="0"/>
          </a:p>
          <a:p>
            <a:r>
              <a:rPr lang="en-AU" baseline="0" dirty="0" smtClean="0"/>
              <a:t>UQ has configured the following workflows</a:t>
            </a:r>
          </a:p>
          <a:p>
            <a:pPr marL="171450" indent="-171450">
              <a:buFontTx/>
              <a:buChar char="-"/>
            </a:pPr>
            <a:r>
              <a:rPr lang="en-AU" baseline="0" dirty="0" smtClean="0"/>
              <a:t>Standard Migration: used to manage and migrate PeopleSoft customisations of online and batch objects.</a:t>
            </a:r>
          </a:p>
          <a:p>
            <a:pPr marL="171450" indent="-171450">
              <a:buFontTx/>
              <a:buChar char="-"/>
            </a:pPr>
            <a:r>
              <a:rPr lang="en-AU" baseline="0" dirty="0" smtClean="0"/>
              <a:t>Script Only: used to execute SQL and DMS scripts (generally data fixes).</a:t>
            </a:r>
          </a:p>
          <a:p>
            <a:pPr marL="171450" indent="-171450">
              <a:buFontTx/>
              <a:buChar char="-"/>
            </a:pPr>
            <a:r>
              <a:rPr lang="en-AU" baseline="0" dirty="0" smtClean="0"/>
              <a:t>Configuration Migration: used for Data Migration Workbench (we’re still exploring this capability)</a:t>
            </a:r>
          </a:p>
          <a:p>
            <a:pPr marL="171450" indent="-171450">
              <a:buFontTx/>
              <a:buChar char="-"/>
            </a:pPr>
            <a:r>
              <a:rPr lang="en-AU" baseline="0" dirty="0" err="1" smtClean="0"/>
              <a:t>nVision</a:t>
            </a:r>
            <a:r>
              <a:rPr lang="en-AU" baseline="0" dirty="0" smtClean="0"/>
              <a:t> Migration: a streamlined workflow for Finance that allows the business to maintain </a:t>
            </a:r>
            <a:r>
              <a:rPr lang="en-AU" baseline="0" dirty="0" err="1" smtClean="0"/>
              <a:t>nVision</a:t>
            </a:r>
            <a:r>
              <a:rPr lang="en-AU" baseline="0" dirty="0" smtClean="0"/>
              <a:t> reports.</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9</a:t>
            </a:fld>
            <a:endParaRPr lang="en-US"/>
          </a:p>
        </p:txBody>
      </p:sp>
    </p:spTree>
    <p:extLst>
      <p:ext uri="{BB962C8B-B14F-4D97-AF65-F5344CB8AC3E}">
        <p14:creationId xmlns:p14="http://schemas.microsoft.com/office/powerpoint/2010/main" val="264904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11/1/2018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11/1/2018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11/1/2018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11/1/2018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11/1/2018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11/1/2018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11/1/2018</a:t>
            </a:fld>
            <a:endParaRPr lang="en-US"/>
          </a:p>
        </p:txBody>
      </p:sp>
      <p:sp>
        <p:nvSpPr>
          <p:cNvPr id="8" name="Footer Placeholder 7"/>
          <p:cNvSpPr>
            <a:spLocks noGrp="1"/>
          </p:cNvSpPr>
          <p:nvPr>
            <p:ph type="ftr" sz="quarter" idx="11"/>
          </p:nvPr>
        </p:nvSpPr>
        <p:spPr/>
        <p:txBody>
          <a:bodyPr/>
          <a:lstStyle/>
          <a:p>
            <a:r>
              <a:rPr lang="en-US"/>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11/1/2018</a:t>
            </a:fld>
            <a:endParaRPr lang="en-US"/>
          </a:p>
        </p:txBody>
      </p:sp>
      <p:sp>
        <p:nvSpPr>
          <p:cNvPr id="4" name="Footer Placeholder 3"/>
          <p:cNvSpPr>
            <a:spLocks noGrp="1"/>
          </p:cNvSpPr>
          <p:nvPr>
            <p:ph type="ftr" sz="quarter" idx="11"/>
          </p:nvPr>
        </p:nvSpPr>
        <p:spPr/>
        <p:txBody>
          <a:bodyPr/>
          <a:lstStyle/>
          <a:p>
            <a:r>
              <a:rPr lang="en-US"/>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11/1/2018</a:t>
            </a:fld>
            <a:endParaRPr lang="en-US"/>
          </a:p>
        </p:txBody>
      </p:sp>
      <p:sp>
        <p:nvSpPr>
          <p:cNvPr id="3" name="Footer Placeholder 2"/>
          <p:cNvSpPr>
            <a:spLocks noGrp="1"/>
          </p:cNvSpPr>
          <p:nvPr>
            <p:ph type="ftr" sz="quarter" idx="11"/>
          </p:nvPr>
        </p:nvSpPr>
        <p:spPr/>
        <p:txBody>
          <a:bodyPr/>
          <a:lstStyle/>
          <a:p>
            <a:r>
              <a:rPr lang="en-US"/>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11/1/2018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11/1/2018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11/1/2018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o.vanitallie@uq.edu.a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o.vanitallie@uq.edu.au"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PeopleSoft On Phire</a:t>
            </a:r>
            <a:endParaRPr lang="en-US" dirty="0"/>
          </a:p>
        </p:txBody>
      </p:sp>
      <p:pic>
        <p:nvPicPr>
          <p:cNvPr id="10" name="Picture Placeholder 9">
            <a:extLst>
              <a:ext uri="{FF2B5EF4-FFF2-40B4-BE49-F238E27FC236}">
                <a16:creationId xmlns:a16="http://schemas.microsoft.com/office/drawing/2014/main" id="{C13EA650-4845-4094-8D0E-3544DAC93DC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178" b="6178"/>
          <a:stretch>
            <a:fillRect/>
          </a:stretch>
        </p:blipFill>
        <p:spPr>
          <a:xfrm>
            <a:off x="0" y="0"/>
            <a:ext cx="9141714" cy="4572000"/>
          </a:xfrm>
        </p:spPr>
      </p:pic>
      <p:sp>
        <p:nvSpPr>
          <p:cNvPr id="4" name="Text Placeholder 3"/>
          <p:cNvSpPr>
            <a:spLocks noGrp="1"/>
          </p:cNvSpPr>
          <p:nvPr>
            <p:ph type="body" sz="half" idx="2"/>
          </p:nvPr>
        </p:nvSpPr>
        <p:spPr/>
        <p:txBody>
          <a:bodyPr/>
          <a:lstStyle/>
          <a:p>
            <a:r>
              <a:rPr lang="en-US" dirty="0"/>
              <a:t>SESSION </a:t>
            </a:r>
            <a:r>
              <a:rPr lang="en-US" dirty="0" smtClean="0"/>
              <a:t>6041</a:t>
            </a:r>
            <a:endParaRPr lang="en-US" dirty="0"/>
          </a:p>
          <a:p>
            <a:r>
              <a:rPr lang="en-US" dirty="0" smtClean="0"/>
              <a:t>8</a:t>
            </a:r>
            <a:r>
              <a:rPr lang="en-US" baseline="30000" dirty="0" smtClean="0"/>
              <a:t>th</a:t>
            </a:r>
            <a:r>
              <a:rPr lang="en-US" dirty="0" smtClean="0"/>
              <a:t> November 2018</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sz="half" idx="1"/>
          </p:nvPr>
        </p:nvSpPr>
        <p:spPr>
          <a:xfrm>
            <a:off x="768096" y="1834575"/>
            <a:ext cx="3566160" cy="4023360"/>
          </a:xfrm>
        </p:spPr>
        <p:txBody>
          <a:bodyPr>
            <a:normAutofit/>
          </a:bodyPr>
          <a:lstStyle/>
          <a:p>
            <a:r>
              <a:rPr lang="en-US" sz="2400" dirty="0" smtClean="0"/>
              <a:t>Phire is built with PeopleTools, so existing PeopleSoft Application infrastructure can be leveraged for rapid implementation.</a:t>
            </a:r>
            <a:endParaRPr lang="en-US" sz="2400" dirty="0"/>
          </a:p>
        </p:txBody>
      </p:sp>
      <p:sp>
        <p:nvSpPr>
          <p:cNvPr id="4" name="Content Placeholder 3"/>
          <p:cNvSpPr>
            <a:spLocks noGrp="1"/>
          </p:cNvSpPr>
          <p:nvPr>
            <p:ph sz="half" idx="2"/>
          </p:nvPr>
        </p:nvSpPr>
        <p:spPr>
          <a:xfrm>
            <a:off x="5221195" y="1863499"/>
            <a:ext cx="3566160" cy="4023360"/>
          </a:xfrm>
        </p:spPr>
        <p:txBody>
          <a:bodyPr>
            <a:normAutofit/>
          </a:bodyPr>
          <a:lstStyle/>
          <a:p>
            <a:pPr>
              <a:buFont typeface="Arial" panose="020B0604020202020204" pitchFamily="34" charset="0"/>
              <a:buChar char="•"/>
            </a:pPr>
            <a:r>
              <a:rPr lang="en-US" sz="2400" dirty="0" smtClean="0"/>
              <a:t>Installation</a:t>
            </a:r>
          </a:p>
          <a:p>
            <a:pPr>
              <a:buFont typeface="Arial" panose="020B0604020202020204" pitchFamily="34" charset="0"/>
              <a:buChar char="•"/>
            </a:pPr>
            <a:r>
              <a:rPr lang="en-US" sz="2400" dirty="0" smtClean="0"/>
              <a:t>Configuration</a:t>
            </a:r>
            <a:endParaRPr lang="en-US" sz="2400" dirty="0"/>
          </a:p>
          <a:p>
            <a:pPr>
              <a:buFont typeface="Arial" panose="020B0604020202020204" pitchFamily="34" charset="0"/>
              <a:buChar char="•"/>
            </a:pPr>
            <a:r>
              <a:rPr lang="en-US" sz="2400" dirty="0" smtClean="0"/>
              <a:t>Testing Workflows and Migrations</a:t>
            </a:r>
            <a:endParaRPr lang="en-US" sz="2400" dirty="0"/>
          </a:p>
        </p:txBody>
      </p:sp>
      <p:sp>
        <p:nvSpPr>
          <p:cNvPr id="5" name="Footer Placeholder 4"/>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463" y="4039398"/>
            <a:ext cx="4874535" cy="2460230"/>
          </a:xfrm>
          <a:prstGeom prst="rect">
            <a:avLst/>
          </a:prstGeom>
        </p:spPr>
      </p:pic>
    </p:spTree>
    <p:extLst>
      <p:ext uri="{BB962C8B-B14F-4D97-AF65-F5344CB8AC3E}">
        <p14:creationId xmlns:p14="http://schemas.microsoft.com/office/powerpoint/2010/main" val="58878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Phire Configuration</a:t>
            </a:r>
            <a:endParaRPr lang="en-US" dirty="0"/>
          </a:p>
        </p:txBody>
      </p:sp>
      <p:sp>
        <p:nvSpPr>
          <p:cNvPr id="3" name="Subtitle 2"/>
          <p:cNvSpPr>
            <a:spLocks noGrp="1"/>
          </p:cNvSpPr>
          <p:nvPr>
            <p:ph type="subTitle" idx="1"/>
          </p:nvPr>
        </p:nvSpPr>
        <p:spPr/>
        <p:txBody>
          <a:bodyPr/>
          <a:lstStyle/>
          <a:p>
            <a:r>
              <a:rPr lang="en-US" dirty="0"/>
              <a:t>Domains, </a:t>
            </a:r>
            <a:endParaRPr lang="en-US" dirty="0" smtClean="0"/>
          </a:p>
          <a:p>
            <a:r>
              <a:rPr lang="en-US" dirty="0" smtClean="0"/>
              <a:t>Workflows</a:t>
            </a:r>
            <a:r>
              <a:rPr lang="en-US" dirty="0"/>
              <a:t>, </a:t>
            </a:r>
          </a:p>
          <a:p>
            <a:r>
              <a:rPr lang="en-US" dirty="0" smtClean="0"/>
              <a:t>Security</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688234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Phire</a:t>
            </a:r>
            <a:endParaRPr lang="en-US" dirty="0"/>
          </a:p>
        </p:txBody>
      </p:sp>
      <p:sp>
        <p:nvSpPr>
          <p:cNvPr id="4" name="Content Placeholder 3"/>
          <p:cNvSpPr>
            <a:spLocks noGrp="1"/>
          </p:cNvSpPr>
          <p:nvPr>
            <p:ph sz="half" idx="2"/>
          </p:nvPr>
        </p:nvSpPr>
        <p:spPr>
          <a:xfrm>
            <a:off x="5495108" y="2286000"/>
            <a:ext cx="2563041" cy="4023360"/>
          </a:xfrm>
        </p:spPr>
        <p:txBody>
          <a:bodyPr/>
          <a:lstStyle/>
          <a:p>
            <a:pPr>
              <a:buFont typeface="Arial" panose="020B0604020202020204" pitchFamily="34" charset="0"/>
              <a:buChar char="•"/>
            </a:pPr>
            <a:r>
              <a:rPr lang="en-US" dirty="0" smtClean="0"/>
              <a:t>Domain Setup Wizard</a:t>
            </a:r>
          </a:p>
          <a:p>
            <a:pPr>
              <a:buFont typeface="Arial" panose="020B0604020202020204" pitchFamily="34" charset="0"/>
              <a:buChar char="•"/>
            </a:pPr>
            <a:r>
              <a:rPr lang="en-US" dirty="0" smtClean="0"/>
              <a:t>Domain Security</a:t>
            </a:r>
          </a:p>
          <a:p>
            <a:pPr>
              <a:buFont typeface="Arial" panose="020B0604020202020204" pitchFamily="34" charset="0"/>
              <a:buChar char="•"/>
            </a:pPr>
            <a:r>
              <a:rPr lang="en-US" dirty="0" smtClean="0"/>
              <a:t>Row Level Security</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sp>
        <p:nvSpPr>
          <p:cNvPr id="7" name="Content Placeholder 6"/>
          <p:cNvSpPr>
            <a:spLocks noGrp="1"/>
          </p:cNvSpPr>
          <p:nvPr>
            <p:ph sz="half" idx="1"/>
          </p:nvPr>
        </p:nvSpPr>
        <p:spPr/>
        <p:txBody>
          <a:bodyPr/>
          <a:lstStyle/>
          <a:p>
            <a:r>
              <a:rPr lang="en-AU" dirty="0" smtClean="0"/>
              <a:t> </a:t>
            </a:r>
            <a:endParaRPr lang="en-AU"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38" y="2246175"/>
            <a:ext cx="4914369" cy="2627037"/>
          </a:xfrm>
          <a:prstGeom prst="rect">
            <a:avLst/>
          </a:prstGeom>
        </p:spPr>
      </p:pic>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WorkflowS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8092" y="2286000"/>
            <a:ext cx="6370315" cy="4022725"/>
          </a:xfrm>
        </p:spPr>
      </p:pic>
      <p:sp>
        <p:nvSpPr>
          <p:cNvPr id="3" name="Footer Placeholder 2"/>
          <p:cNvSpPr>
            <a:spLocks noGrp="1"/>
          </p:cNvSpPr>
          <p:nvPr>
            <p:ph type="ftr" sz="quarter" idx="11"/>
          </p:nvPr>
        </p:nvSpPr>
        <p:spPr/>
        <p:txBody>
          <a:bodyPr/>
          <a:lstStyle/>
          <a:p>
            <a:r>
              <a:rPr lang="en-US" dirty="0"/>
              <a:t>ADU 7-9 November 2018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092" y="1854171"/>
            <a:ext cx="6728579" cy="4616533"/>
          </a:xfrm>
          <a:prstGeom prst="rect">
            <a:avLst/>
          </a:prstGeom>
        </p:spPr>
      </p:pic>
    </p:spTree>
    <p:extLst>
      <p:ext uri="{BB962C8B-B14F-4D97-AF65-F5344CB8AC3E}">
        <p14:creationId xmlns:p14="http://schemas.microsoft.com/office/powerpoint/2010/main" val="37963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STEPS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14" y="1774850"/>
            <a:ext cx="8069863" cy="4408236"/>
          </a:xfrm>
          <a:prstGeom prst="rect">
            <a:avLst/>
          </a:prstGeom>
        </p:spPr>
      </p:pic>
      <p:sp>
        <p:nvSpPr>
          <p:cNvPr id="6" name="Content Placeholder 5"/>
          <p:cNvSpPr>
            <a:spLocks noGrp="1"/>
          </p:cNvSpPr>
          <p:nvPr>
            <p:ph idx="1"/>
          </p:nvPr>
        </p:nvSpPr>
        <p:spPr/>
        <p:txBody>
          <a:bodyPr/>
          <a:lstStyle/>
          <a:p>
            <a:r>
              <a:rPr lang="en-AU" dirty="0" smtClean="0"/>
              <a:t> </a:t>
            </a:r>
            <a:endParaRPr lang="en-AU" dirty="0"/>
          </a:p>
        </p:txBody>
      </p:sp>
    </p:spTree>
    <p:extLst>
      <p:ext uri="{BB962C8B-B14F-4D97-AF65-F5344CB8AC3E}">
        <p14:creationId xmlns:p14="http://schemas.microsoft.com/office/powerpoint/2010/main" val="1569887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Security</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53" y="1883682"/>
            <a:ext cx="3665913" cy="44712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299" y="2402082"/>
            <a:ext cx="3523571" cy="3952839"/>
          </a:xfrm>
          <a:prstGeom prst="rect">
            <a:avLst/>
          </a:prstGeom>
        </p:spPr>
      </p:pic>
    </p:spTree>
    <p:extLst>
      <p:ext uri="{BB962C8B-B14F-4D97-AF65-F5344CB8AC3E}">
        <p14:creationId xmlns:p14="http://schemas.microsoft.com/office/powerpoint/2010/main" val="72893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Level Security</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1857998"/>
            <a:ext cx="7824257" cy="4490551"/>
          </a:xfrm>
          <a:prstGeom prst="rect">
            <a:avLst/>
          </a:prstGeom>
        </p:spPr>
      </p:pic>
    </p:spTree>
    <p:extLst>
      <p:ext uri="{BB962C8B-B14F-4D97-AF65-F5344CB8AC3E}">
        <p14:creationId xmlns:p14="http://schemas.microsoft.com/office/powerpoint/2010/main" val="1290586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a:t>
            </a:r>
            <a:endParaRPr lang="en-US" dirty="0"/>
          </a:p>
        </p:txBody>
      </p:sp>
      <p:sp>
        <p:nvSpPr>
          <p:cNvPr id="3" name="Subtitle 2"/>
          <p:cNvSpPr>
            <a:spLocks noGrp="1"/>
          </p:cNvSpPr>
          <p:nvPr>
            <p:ph type="subTitle" idx="1"/>
          </p:nvPr>
        </p:nvSpPr>
        <p:spPr/>
        <p:txBody>
          <a:bodyPr/>
          <a:lstStyle/>
          <a:p>
            <a:r>
              <a:rPr lang="en-US" dirty="0"/>
              <a:t>Version Control,</a:t>
            </a:r>
          </a:p>
          <a:p>
            <a:r>
              <a:rPr lang="en-US" dirty="0" smtClean="0"/>
              <a:t>Comparisons,</a:t>
            </a:r>
          </a:p>
          <a:p>
            <a:r>
              <a:rPr lang="en-US" dirty="0" smtClean="0"/>
              <a:t>Migrations,</a:t>
            </a:r>
          </a:p>
          <a:p>
            <a:r>
              <a:rPr lang="en-US" dirty="0" smtClean="0"/>
              <a:t>Rollback</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291281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REQUEST (CR)</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00" y="1661465"/>
            <a:ext cx="7266667" cy="4876190"/>
          </a:xfrm>
          <a:prstGeom prst="rect">
            <a:avLst/>
          </a:prstGeom>
        </p:spPr>
      </p:pic>
    </p:spTree>
    <p:extLst>
      <p:ext uri="{BB962C8B-B14F-4D97-AF65-F5344CB8AC3E}">
        <p14:creationId xmlns:p14="http://schemas.microsoft.com/office/powerpoint/2010/main" val="3943726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OBJECTS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 y="1862618"/>
            <a:ext cx="8194766" cy="4370542"/>
          </a:xfrm>
          <a:prstGeom prst="rect">
            <a:avLst/>
          </a:prstGeom>
        </p:spPr>
      </p:pic>
    </p:spTree>
    <p:extLst>
      <p:ext uri="{BB962C8B-B14F-4D97-AF65-F5344CB8AC3E}">
        <p14:creationId xmlns:p14="http://schemas.microsoft.com/office/powerpoint/2010/main" val="416866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Owen Van Itallie</a:t>
            </a:r>
            <a:endParaRPr lang="en-US" dirty="0"/>
          </a:p>
        </p:txBody>
      </p:sp>
      <p:sp>
        <p:nvSpPr>
          <p:cNvPr id="4" name="Content Placeholder 3"/>
          <p:cNvSpPr>
            <a:spLocks noGrp="1"/>
          </p:cNvSpPr>
          <p:nvPr>
            <p:ph sz="half" idx="2"/>
          </p:nvPr>
        </p:nvSpPr>
        <p:spPr>
          <a:xfrm>
            <a:off x="768095" y="2967788"/>
            <a:ext cx="4474465" cy="3284966"/>
          </a:xfrm>
        </p:spPr>
        <p:txBody>
          <a:bodyPr>
            <a:normAutofit/>
          </a:bodyPr>
          <a:lstStyle/>
          <a:p>
            <a:r>
              <a:rPr lang="en-US" dirty="0" smtClean="0"/>
              <a:t>Senior Application Technical Analyst</a:t>
            </a:r>
            <a:endParaRPr lang="en-US" dirty="0"/>
          </a:p>
          <a:p>
            <a:r>
              <a:rPr lang="en-US" dirty="0" smtClean="0"/>
              <a:t>The University of Queensland</a:t>
            </a:r>
            <a:endParaRPr lang="en-US" dirty="0"/>
          </a:p>
          <a:p>
            <a:r>
              <a:rPr lang="en-US" dirty="0" smtClean="0">
                <a:hlinkClick r:id="rId3"/>
              </a:rPr>
              <a:t>o.vanitallie@uq.edu.au</a:t>
            </a:r>
            <a:endParaRPr lang="en-US" dirty="0" smtClean="0"/>
          </a:p>
          <a:p>
            <a:endParaRPr lang="en-US" dirty="0"/>
          </a:p>
          <a:p>
            <a:r>
              <a:rPr lang="en-US" dirty="0" smtClean="0"/>
              <a:t>PeopleSoft Developer and Phire Starter!</a:t>
            </a:r>
          </a:p>
          <a:p>
            <a:endParaRPr lang="en-US" dirty="0" smtClean="0"/>
          </a:p>
          <a:p>
            <a:endParaRPr lang="en-US" dirty="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 </a:t>
            </a:r>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VERSON CONTROL</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4" y="1791999"/>
            <a:ext cx="7036526" cy="4678705"/>
          </a:xfrm>
          <a:prstGeom prst="rect">
            <a:avLst/>
          </a:prstGeom>
        </p:spPr>
      </p:pic>
    </p:spTree>
    <p:extLst>
      <p:ext uri="{BB962C8B-B14F-4D97-AF65-F5344CB8AC3E}">
        <p14:creationId xmlns:p14="http://schemas.microsoft.com/office/powerpoint/2010/main" val="4197536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66" y="2052809"/>
            <a:ext cx="7266667" cy="2752381"/>
          </a:xfrm>
          <a:prstGeom prst="rect">
            <a:avLst/>
          </a:prstGeom>
        </p:spPr>
      </p:pic>
    </p:spTree>
    <p:extLst>
      <p:ext uri="{BB962C8B-B14F-4D97-AF65-F5344CB8AC3E}">
        <p14:creationId xmlns:p14="http://schemas.microsoft.com/office/powerpoint/2010/main" val="803016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Report Summary</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20" y="1740749"/>
            <a:ext cx="5414238" cy="4729955"/>
          </a:xfrm>
          <a:prstGeom prst="rect">
            <a:avLst/>
          </a:prstGeom>
        </p:spPr>
      </p:pic>
    </p:spTree>
    <p:extLst>
      <p:ext uri="{BB962C8B-B14F-4D97-AF65-F5344CB8AC3E}">
        <p14:creationId xmlns:p14="http://schemas.microsoft.com/office/powerpoint/2010/main" val="3137616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REPORT DETAIL</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01" y="1754258"/>
            <a:ext cx="7027817" cy="4716446"/>
          </a:xfrm>
          <a:prstGeom prst="rect">
            <a:avLst/>
          </a:prstGeom>
        </p:spPr>
      </p:pic>
    </p:spTree>
    <p:extLst>
      <p:ext uri="{BB962C8B-B14F-4D97-AF65-F5344CB8AC3E}">
        <p14:creationId xmlns:p14="http://schemas.microsoft.com/office/powerpoint/2010/main" val="1822681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0" y="1910409"/>
            <a:ext cx="8238309" cy="15141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0" y="3490482"/>
            <a:ext cx="8238309" cy="1134574"/>
          </a:xfrm>
          <a:prstGeom prst="rect">
            <a:avLst/>
          </a:prstGeom>
        </p:spPr>
      </p:pic>
    </p:spTree>
    <p:extLst>
      <p:ext uri="{BB962C8B-B14F-4D97-AF65-F5344CB8AC3E}">
        <p14:creationId xmlns:p14="http://schemas.microsoft.com/office/powerpoint/2010/main" val="719823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1939415"/>
            <a:ext cx="7723809" cy="4180952"/>
          </a:xfrm>
          <a:prstGeom prst="rect">
            <a:avLst/>
          </a:prstGeom>
        </p:spPr>
      </p:pic>
    </p:spTree>
    <p:extLst>
      <p:ext uri="{BB962C8B-B14F-4D97-AF65-F5344CB8AC3E}">
        <p14:creationId xmlns:p14="http://schemas.microsoft.com/office/powerpoint/2010/main" val="2561101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BUILD</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59" y="1925270"/>
            <a:ext cx="7907383" cy="3977898"/>
          </a:xfrm>
          <a:prstGeom prst="rect">
            <a:avLst/>
          </a:prstGeom>
        </p:spPr>
      </p:pic>
    </p:spTree>
    <p:extLst>
      <p:ext uri="{BB962C8B-B14F-4D97-AF65-F5344CB8AC3E}">
        <p14:creationId xmlns:p14="http://schemas.microsoft.com/office/powerpoint/2010/main" val="3142005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Rollback</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6" y="2084832"/>
            <a:ext cx="8229600" cy="8967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6" y="3258051"/>
            <a:ext cx="8229600" cy="1884798"/>
          </a:xfrm>
          <a:prstGeom prst="rect">
            <a:avLst/>
          </a:prstGeom>
        </p:spPr>
      </p:pic>
    </p:spTree>
    <p:extLst>
      <p:ext uri="{BB962C8B-B14F-4D97-AF65-F5344CB8AC3E}">
        <p14:creationId xmlns:p14="http://schemas.microsoft.com/office/powerpoint/2010/main" val="2593026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Refresh Report</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838" y="1680755"/>
            <a:ext cx="6689088" cy="4670728"/>
          </a:xfrm>
          <a:prstGeom prst="rect">
            <a:avLst/>
          </a:prstGeom>
        </p:spPr>
      </p:pic>
    </p:spTree>
    <p:extLst>
      <p:ext uri="{BB962C8B-B14F-4D97-AF65-F5344CB8AC3E}">
        <p14:creationId xmlns:p14="http://schemas.microsoft.com/office/powerpoint/2010/main" val="2950167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Definitio</a:t>
            </a:r>
            <a:r>
              <a:rPr lang="en-US" dirty="0"/>
              <a:t>n</a:t>
            </a:r>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77" y="1669704"/>
            <a:ext cx="6609806" cy="4801000"/>
          </a:xfrm>
          <a:prstGeom prst="rect">
            <a:avLst/>
          </a:prstGeom>
        </p:spPr>
      </p:pic>
    </p:spTree>
    <p:extLst>
      <p:ext uri="{BB962C8B-B14F-4D97-AF65-F5344CB8AC3E}">
        <p14:creationId xmlns:p14="http://schemas.microsoft.com/office/powerpoint/2010/main" val="116032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University of Queensland</a:t>
            </a:r>
            <a:br>
              <a:rPr lang="en-US" dirty="0" smtClean="0"/>
            </a:br>
            <a:r>
              <a:rPr lang="en-US" dirty="0" smtClean="0"/>
              <a:t>&amp; </a:t>
            </a:r>
            <a:r>
              <a:rPr lang="en-US" dirty="0"/>
              <a:t>ORACLE</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smtClean="0"/>
              <a:t>PeopleTools </a:t>
            </a:r>
            <a:r>
              <a:rPr lang="en-US" dirty="0"/>
              <a:t>8.56</a:t>
            </a:r>
          </a:p>
          <a:p>
            <a:r>
              <a:rPr lang="en-US" dirty="0"/>
              <a:t>Phire </a:t>
            </a:r>
            <a:r>
              <a:rPr lang="en-US" dirty="0" smtClean="0"/>
              <a:t>13.1</a:t>
            </a:r>
            <a:endParaRPr lang="en-US" dirty="0"/>
          </a:p>
          <a:p>
            <a:r>
              <a:rPr lang="en-US" dirty="0" smtClean="0"/>
              <a:t>PeopleSoft </a:t>
            </a:r>
            <a:r>
              <a:rPr lang="en-US" dirty="0"/>
              <a:t>Campus 9.2</a:t>
            </a:r>
          </a:p>
          <a:p>
            <a:r>
              <a:rPr lang="en-US" dirty="0"/>
              <a:t>PeopleSoft Financials </a:t>
            </a:r>
            <a:r>
              <a:rPr lang="en-US" dirty="0" smtClean="0"/>
              <a:t>9.2</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7" name="Picture Placeholder 5"/>
          <p:cNvPicPr>
            <a:picLocks noChangeAspect="1"/>
          </p:cNvPicPr>
          <p:nvPr/>
        </p:nvPicPr>
        <p:blipFill>
          <a:blip r:embed="rId4">
            <a:extLst>
              <a:ext uri="{28A0092B-C50C-407E-A947-70E740481C1C}">
                <a14:useLocalDpi xmlns:a14="http://schemas.microsoft.com/office/drawing/2010/main" val="0"/>
              </a:ext>
            </a:extLst>
          </a:blip>
          <a:srcRect l="15631" r="15631"/>
          <a:stretch>
            <a:fillRect/>
          </a:stretch>
        </p:blipFill>
        <p:spPr>
          <a:xfrm>
            <a:off x="0" y="0"/>
            <a:ext cx="9141714" cy="4572000"/>
          </a:xfrm>
          <a:prstGeom prst="rect">
            <a:avLst/>
          </a:prstGeom>
          <a:solidFill>
            <a:schemeClr val="accent2">
              <a:lumMod val="60000"/>
              <a:lumOff val="40000"/>
            </a:schemeClr>
          </a:solidFill>
        </p:spPr>
      </p:pic>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VISIBILITY</a:t>
            </a:r>
            <a:endParaRPr lang="en-US" dirty="0"/>
          </a:p>
        </p:txBody>
      </p:sp>
      <p:sp>
        <p:nvSpPr>
          <p:cNvPr id="3" name="Subtitle 2"/>
          <p:cNvSpPr>
            <a:spLocks noGrp="1"/>
          </p:cNvSpPr>
          <p:nvPr>
            <p:ph type="subTitle" idx="1"/>
          </p:nvPr>
        </p:nvSpPr>
        <p:spPr/>
        <p:txBody>
          <a:bodyPr/>
          <a:lstStyle/>
          <a:p>
            <a:r>
              <a:rPr lang="en-US" dirty="0" smtClean="0"/>
              <a:t>Reporting,</a:t>
            </a:r>
          </a:p>
          <a:p>
            <a:r>
              <a:rPr lang="en-US" dirty="0" smtClean="0"/>
              <a:t>Auditing</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1026" name="Picture 2" descr="C:\Users\UQOVANIT\AppData\Local\Temp\SNAGHTML3d9b8b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 y="1844089"/>
            <a:ext cx="4282309" cy="46266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a:spLocks noGrp="1"/>
          </p:cNvSpPr>
          <p:nvPr>
            <p:ph sz="half" idx="4294967295"/>
          </p:nvPr>
        </p:nvSpPr>
        <p:spPr>
          <a:xfrm>
            <a:off x="5050405" y="1844089"/>
            <a:ext cx="3566160" cy="4023360"/>
          </a:xfrm>
          <a:prstGeom prst="rect">
            <a:avLst/>
          </a:prstGeom>
        </p:spPr>
        <p:txBody>
          <a:bodyPr>
            <a:normAutofit/>
          </a:bodyPr>
          <a:lstStyle/>
          <a:p>
            <a:pPr>
              <a:buFont typeface="Arial" panose="020B0604020202020204" pitchFamily="34" charset="0"/>
              <a:buChar char="•"/>
            </a:pPr>
            <a:r>
              <a:rPr lang="en-US" sz="2400" dirty="0" smtClean="0"/>
              <a:t>Delivered Reports</a:t>
            </a:r>
          </a:p>
          <a:p>
            <a:pPr>
              <a:buFont typeface="Arial" panose="020B0604020202020204" pitchFamily="34" charset="0"/>
              <a:buChar char="•"/>
            </a:pPr>
            <a:r>
              <a:rPr lang="en-US" sz="2400" dirty="0" smtClean="0"/>
              <a:t>CR Report Builder</a:t>
            </a:r>
          </a:p>
          <a:p>
            <a:pPr>
              <a:buFont typeface="Arial" panose="020B0604020202020204" pitchFamily="34" charset="0"/>
              <a:buChar char="•"/>
            </a:pPr>
            <a:r>
              <a:rPr lang="en-US" sz="2400" dirty="0" smtClean="0"/>
              <a:t>CR Management Report</a:t>
            </a:r>
          </a:p>
          <a:p>
            <a:pPr>
              <a:buFont typeface="Arial" panose="020B0604020202020204" pitchFamily="34" charset="0"/>
              <a:buChar char="•"/>
            </a:pPr>
            <a:r>
              <a:rPr lang="en-US" sz="2400" dirty="0" smtClean="0"/>
              <a:t>PS Queries</a:t>
            </a:r>
          </a:p>
          <a:p>
            <a:pPr>
              <a:buFont typeface="Arial" panose="020B0604020202020204" pitchFamily="34" charset="0"/>
              <a:buChar char="•"/>
            </a:pPr>
            <a:r>
              <a:rPr lang="en-US" sz="2400" dirty="0" smtClean="0"/>
              <a:t>Create your own with any PeopleSoft reporting technology</a:t>
            </a:r>
            <a:endParaRPr lang="en-US" sz="2400" dirty="0"/>
          </a:p>
        </p:txBody>
      </p:sp>
    </p:spTree>
    <p:extLst>
      <p:ext uri="{BB962C8B-B14F-4D97-AF65-F5344CB8AC3E}">
        <p14:creationId xmlns:p14="http://schemas.microsoft.com/office/powerpoint/2010/main" val="1140531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12" y="1715476"/>
            <a:ext cx="6992983" cy="4755228"/>
          </a:xfrm>
          <a:prstGeom prst="rect">
            <a:avLst/>
          </a:prstGeom>
        </p:spPr>
      </p:pic>
    </p:spTree>
    <p:extLst>
      <p:ext uri="{BB962C8B-B14F-4D97-AF65-F5344CB8AC3E}">
        <p14:creationId xmlns:p14="http://schemas.microsoft.com/office/powerpoint/2010/main" val="2584266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a:t>
            </a:r>
            <a:endParaRPr lang="en-US" dirty="0"/>
          </a:p>
        </p:txBody>
      </p:sp>
      <p:sp>
        <p:nvSpPr>
          <p:cNvPr id="3" name="Subtitle 2"/>
          <p:cNvSpPr>
            <a:spLocks noGrp="1"/>
          </p:cNvSpPr>
          <p:nvPr>
            <p:ph type="subTitle" idx="1"/>
          </p:nvPr>
        </p:nvSpPr>
        <p:spPr/>
        <p:txBody>
          <a:bodyPr/>
          <a:lstStyle/>
          <a:p>
            <a:r>
              <a:rPr lang="en-US" dirty="0" smtClean="0"/>
              <a:t>Productivity,</a:t>
            </a:r>
          </a:p>
          <a:p>
            <a:r>
              <a:rPr lang="en-US" dirty="0" smtClean="0"/>
              <a:t>Process Improvement</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half" idx="1"/>
          </p:nvPr>
        </p:nvSpPr>
        <p:spPr/>
        <p:txBody>
          <a:bodyPr>
            <a:normAutofit lnSpcReduction="10000"/>
          </a:bodyPr>
          <a:lstStyle/>
          <a:p>
            <a:r>
              <a:rPr lang="en-US" sz="2400" dirty="0" smtClean="0"/>
              <a:t>Phire has improved team productivity by automating actions that were previously done manually.</a:t>
            </a:r>
          </a:p>
          <a:p>
            <a:r>
              <a:rPr lang="en-US" sz="2400" dirty="0" smtClean="0"/>
              <a:t>Phire has increased quality assurance and aided process improvements.</a:t>
            </a:r>
          </a:p>
          <a:p>
            <a:r>
              <a:rPr lang="en-US" sz="2400" dirty="0" smtClean="0"/>
              <a:t>Phire provides secure, robust and reliable methods for managing change.</a:t>
            </a:r>
            <a:endParaRPr lang="en-US" sz="2400" dirty="0"/>
          </a:p>
        </p:txBody>
      </p:sp>
      <p:sp>
        <p:nvSpPr>
          <p:cNvPr id="4" name="Content Placeholder 3"/>
          <p:cNvSpPr>
            <a:spLocks noGrp="1"/>
          </p:cNvSpPr>
          <p:nvPr>
            <p:ph sz="half" idx="2"/>
          </p:nvPr>
        </p:nvSpPr>
        <p:spPr/>
        <p:txBody>
          <a:bodyPr>
            <a:normAutofit lnSpcReduction="10000"/>
          </a:bodyPr>
          <a:lstStyle/>
          <a:p>
            <a:pPr>
              <a:buFont typeface="Arial" panose="020B0604020202020204" pitchFamily="34" charset="0"/>
              <a:buChar char="•"/>
            </a:pPr>
            <a:r>
              <a:rPr lang="en-US" sz="2400" dirty="0" smtClean="0"/>
              <a:t>Significantly lower maintenance and support costs</a:t>
            </a:r>
          </a:p>
          <a:p>
            <a:pPr>
              <a:buFont typeface="Arial" panose="020B0604020202020204" pitchFamily="34" charset="0"/>
              <a:buChar char="•"/>
            </a:pPr>
            <a:r>
              <a:rPr lang="en-US" sz="2400" dirty="0" smtClean="0"/>
              <a:t>Automated build and script execution</a:t>
            </a:r>
          </a:p>
          <a:p>
            <a:pPr>
              <a:buFont typeface="Arial" panose="020B0604020202020204" pitchFamily="34" charset="0"/>
              <a:buChar char="•"/>
            </a:pPr>
            <a:r>
              <a:rPr lang="en-US" sz="2400" dirty="0" smtClean="0"/>
              <a:t>Version Control and ability to rollback</a:t>
            </a:r>
          </a:p>
          <a:p>
            <a:pPr>
              <a:buFont typeface="Arial" panose="020B0604020202020204" pitchFamily="34" charset="0"/>
              <a:buChar char="•"/>
            </a:pPr>
            <a:r>
              <a:rPr lang="en-US" sz="2400" dirty="0" smtClean="0"/>
              <a:t>Workflows and Approvals ensure consistent and controlled process</a:t>
            </a:r>
            <a:endParaRPr lang="en-US" sz="2400" dirty="0"/>
          </a:p>
        </p:txBody>
      </p:sp>
      <p:sp>
        <p:nvSpPr>
          <p:cNvPr id="5" name="Footer Placeholder 4"/>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114239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LEARNED</a:t>
            </a:r>
            <a:endParaRPr lang="en-US" dirty="0"/>
          </a:p>
        </p:txBody>
      </p:sp>
      <p:sp>
        <p:nvSpPr>
          <p:cNvPr id="3" name="Subtitle 2"/>
          <p:cNvSpPr>
            <a:spLocks noGrp="1"/>
          </p:cNvSpPr>
          <p:nvPr>
            <p:ph type="subTitle" idx="1"/>
          </p:nvPr>
        </p:nvSpPr>
        <p:spPr/>
        <p:txBody>
          <a:bodyPr/>
          <a:lstStyle/>
          <a:p>
            <a:r>
              <a:rPr lang="en-US" dirty="0" smtClean="0"/>
              <a:t>What we have</a:t>
            </a:r>
          </a:p>
          <a:p>
            <a:r>
              <a:rPr lang="en-US" dirty="0" smtClean="0"/>
              <a:t>learned</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3229425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4" name="Content Placeholder 3"/>
          <p:cNvSpPr>
            <a:spLocks noGrp="1"/>
          </p:cNvSpPr>
          <p:nvPr>
            <p:ph sz="half" idx="2"/>
          </p:nvPr>
        </p:nvSpPr>
        <p:spPr>
          <a:xfrm>
            <a:off x="4491989" y="2286000"/>
            <a:ext cx="3789861" cy="4023360"/>
          </a:xfrm>
        </p:spPr>
        <p:txBody>
          <a:bodyPr>
            <a:normAutofit/>
          </a:bodyPr>
          <a:lstStyle/>
          <a:p>
            <a:pPr>
              <a:buFont typeface="Arial" panose="020B0604020202020204" pitchFamily="34" charset="0"/>
              <a:buChar char="•"/>
            </a:pPr>
            <a:r>
              <a:rPr lang="en-US" sz="2400" dirty="0" smtClean="0"/>
              <a:t>Add rollback on error directives to SQL scripts if the script shouldn’t commit unless every statement in the script executes successfully.</a:t>
            </a:r>
          </a:p>
          <a:p>
            <a:pPr>
              <a:buFont typeface="Arial" panose="020B0604020202020204" pitchFamily="34" charset="0"/>
              <a:buChar char="•"/>
            </a:pPr>
            <a:r>
              <a:rPr lang="en-US" sz="2400" dirty="0" err="1"/>
              <a:t>Phire’s</a:t>
            </a:r>
            <a:r>
              <a:rPr lang="en-US" sz="2400" dirty="0"/>
              <a:t> Database Refresh report and Release mass migration saves time and ensures work in progress is not lost after a refresh</a:t>
            </a:r>
            <a:r>
              <a:rPr lang="en-US" sz="2400" dirty="0" smtClean="0"/>
              <a:t>!</a:t>
            </a:r>
            <a:endParaRPr lang="en-US" sz="2400" dirty="0"/>
          </a:p>
        </p:txBody>
      </p:sp>
      <p:sp>
        <p:nvSpPr>
          <p:cNvPr id="5" name="Footer Placeholder 4"/>
          <p:cNvSpPr>
            <a:spLocks noGrp="1"/>
          </p:cNvSpPr>
          <p:nvPr>
            <p:ph type="ftr" sz="quarter" idx="11"/>
          </p:nvPr>
        </p:nvSpPr>
        <p:spPr/>
        <p:txBody>
          <a:bodyPr/>
          <a:lstStyle/>
          <a:p>
            <a:r>
              <a:rPr lang="en-US" dirty="0"/>
              <a:t>ADU 7-9 November 2018</a:t>
            </a:r>
          </a:p>
        </p:txBody>
      </p:sp>
      <p:sp>
        <p:nvSpPr>
          <p:cNvPr id="7" name="Content Placeholder 3"/>
          <p:cNvSpPr>
            <a:spLocks noGrp="1"/>
          </p:cNvSpPr>
          <p:nvPr>
            <p:ph sz="half" idx="2"/>
          </p:nvPr>
        </p:nvSpPr>
        <p:spPr>
          <a:xfrm>
            <a:off x="768096" y="2246176"/>
            <a:ext cx="3723894" cy="4215584"/>
          </a:xfrm>
        </p:spPr>
        <p:txBody>
          <a:bodyPr>
            <a:normAutofit lnSpcReduction="10000"/>
          </a:bodyPr>
          <a:lstStyle/>
          <a:p>
            <a:pPr>
              <a:buFont typeface="Arial" panose="020B0604020202020204" pitchFamily="34" charset="0"/>
              <a:buChar char="•"/>
            </a:pPr>
            <a:r>
              <a:rPr lang="en-US" sz="2400" dirty="0" smtClean="0"/>
              <a:t>Increase Application Server Timeouts when migrating CRs with a very large number of objects or long builds.</a:t>
            </a:r>
          </a:p>
          <a:p>
            <a:pPr>
              <a:buFont typeface="Arial" panose="020B0604020202020204" pitchFamily="34" charset="0"/>
              <a:buChar char="•"/>
            </a:pPr>
            <a:r>
              <a:rPr lang="en-US" sz="2400" dirty="0" smtClean="0"/>
              <a:t>Automated Post-Build script execution can only be used when Pire is running on a Windows App Server. </a:t>
            </a:r>
            <a:r>
              <a:rPr lang="en-US" sz="2400" dirty="0" smtClean="0">
                <a:solidFill>
                  <a:schemeClr val="bg1">
                    <a:lumMod val="65000"/>
                  </a:schemeClr>
                </a:solidFill>
              </a:rPr>
              <a:t>(fixed in 13.2?)</a:t>
            </a:r>
          </a:p>
          <a:p>
            <a:pPr>
              <a:buFont typeface="Arial" panose="020B0604020202020204" pitchFamily="34" charset="0"/>
              <a:buChar char="•"/>
            </a:pPr>
            <a:r>
              <a:rPr lang="en-US" sz="2400" dirty="0" smtClean="0"/>
              <a:t>Keep workflows simple to prevent bottlenecks in your process.</a:t>
            </a:r>
          </a:p>
        </p:txBody>
      </p:sp>
    </p:spTree>
    <p:extLst>
      <p:ext uri="{BB962C8B-B14F-4D97-AF65-F5344CB8AC3E}">
        <p14:creationId xmlns:p14="http://schemas.microsoft.com/office/powerpoint/2010/main" val="1531133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dirty="0" smtClean="0"/>
              <a:t>A quick run through Phire</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716518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74" y="1881474"/>
            <a:ext cx="7576457" cy="4209905"/>
          </a:xfrm>
          <a:prstGeom prst="rect">
            <a:avLst/>
          </a:prstGeom>
        </p:spPr>
      </p:pic>
    </p:spTree>
    <p:extLst>
      <p:ext uri="{BB962C8B-B14F-4D97-AF65-F5344CB8AC3E}">
        <p14:creationId xmlns:p14="http://schemas.microsoft.com/office/powerpoint/2010/main" val="3347825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Q&amp;A</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0" indent="0">
              <a:buNone/>
            </a:pPr>
            <a:r>
              <a:rPr lang="en-US" dirty="0" smtClean="0"/>
              <a:t>Walking through Phire!</a:t>
            </a:r>
          </a:p>
          <a:p>
            <a:pPr marL="457200" indent="-457200">
              <a:buFont typeface="+mj-lt"/>
              <a:buAutoNum type="arabicPeriod"/>
            </a:pPr>
            <a:r>
              <a:rPr lang="en-US" dirty="0" smtClean="0"/>
              <a:t>PHIRE STARTER: Planning &amp; Implementation</a:t>
            </a:r>
            <a:endParaRPr lang="en-US" dirty="0"/>
          </a:p>
          <a:p>
            <a:pPr marL="457200" indent="-457200">
              <a:buFont typeface="+mj-lt"/>
              <a:buAutoNum type="arabicPeriod"/>
            </a:pPr>
            <a:r>
              <a:rPr lang="en-US" dirty="0" smtClean="0"/>
              <a:t>CONFIGURATION: Domains, Workflows, Security</a:t>
            </a:r>
          </a:p>
          <a:p>
            <a:pPr marL="457200" indent="-457200">
              <a:buFont typeface="+mj-lt"/>
              <a:buAutoNum type="arabicPeriod"/>
            </a:pPr>
            <a:r>
              <a:rPr lang="en-US" dirty="0" smtClean="0"/>
              <a:t>DEVELOPMENT: Version Control, Comparisons, Migrations, Rollback</a:t>
            </a:r>
          </a:p>
          <a:p>
            <a:pPr marL="457200" indent="-457200">
              <a:buFont typeface="+mj-lt"/>
              <a:buAutoNum type="arabicPeriod"/>
            </a:pPr>
            <a:r>
              <a:rPr lang="en-US" dirty="0" smtClean="0"/>
              <a:t>VISIBILITY: Reporting &amp; Auditing</a:t>
            </a:r>
          </a:p>
          <a:p>
            <a:pPr marL="457200" indent="-457200">
              <a:buFont typeface="+mj-lt"/>
              <a:buAutoNum type="arabicPeriod"/>
            </a:pPr>
            <a:r>
              <a:rPr lang="en-US" dirty="0" smtClean="0"/>
              <a:t>BENEFITS: Productivity &amp; Process Improvement</a:t>
            </a:r>
          </a:p>
          <a:p>
            <a:pPr marL="457200" indent="-457200">
              <a:buFont typeface="+mj-lt"/>
              <a:buAutoNum type="arabicPeriod"/>
            </a:pPr>
            <a:r>
              <a:rPr lang="en-US" dirty="0" smtClean="0"/>
              <a:t>LESSONS: What we’ve learned so far</a:t>
            </a:r>
          </a:p>
          <a:p>
            <a:pPr marL="457200" indent="-457200">
              <a:buFont typeface="+mj-lt"/>
              <a:buAutoNum type="arabicPeriod"/>
            </a:pPr>
            <a:r>
              <a:rPr lang="en-US" dirty="0" smtClean="0"/>
              <a:t>DEMO</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852828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Owen Van Itallie</a:t>
            </a:r>
            <a:endParaRPr lang="en-US" dirty="0"/>
          </a:p>
        </p:txBody>
      </p:sp>
      <p:sp>
        <p:nvSpPr>
          <p:cNvPr id="4" name="Content Placeholder 3"/>
          <p:cNvSpPr>
            <a:spLocks noGrp="1"/>
          </p:cNvSpPr>
          <p:nvPr>
            <p:ph sz="half" idx="2"/>
          </p:nvPr>
        </p:nvSpPr>
        <p:spPr>
          <a:xfrm>
            <a:off x="768095" y="2967788"/>
            <a:ext cx="3908407" cy="1446168"/>
          </a:xfrm>
        </p:spPr>
        <p:txBody>
          <a:bodyPr>
            <a:normAutofit/>
          </a:bodyPr>
          <a:lstStyle/>
          <a:p>
            <a:r>
              <a:rPr lang="en-US" dirty="0"/>
              <a:t>Senior Application Technical Analyst</a:t>
            </a:r>
          </a:p>
          <a:p>
            <a:r>
              <a:rPr lang="en-US" dirty="0"/>
              <a:t>The University of Queensland</a:t>
            </a:r>
          </a:p>
          <a:p>
            <a:r>
              <a:rPr lang="en-US" dirty="0" smtClean="0">
                <a:hlinkClick r:id="rId3"/>
              </a:rPr>
              <a:t>o.vanitallie@uq.edu.au</a:t>
            </a:r>
            <a:r>
              <a:rPr lang="en-US" dirty="0" smtClean="0"/>
              <a:t> </a:t>
            </a:r>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335" y="4887602"/>
            <a:ext cx="2642532" cy="794710"/>
          </a:xfrm>
        </p:spPr>
        <p:txBody>
          <a:bodyPr/>
          <a:lstStyle/>
          <a:p>
            <a:r>
              <a:rPr lang="en-US" dirty="0"/>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ADU 7-9 November 2018</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867" y="5136513"/>
            <a:ext cx="1706875" cy="1280157"/>
          </a:xfrm>
          <a:prstGeom prst="rect">
            <a:avLst/>
          </a:prstGeom>
        </p:spPr>
      </p:pic>
      <p:pic>
        <p:nvPicPr>
          <p:cNvPr id="11" name="Picture Placeholder 10">
            <a:extLst>
              <a:ext uri="{FF2B5EF4-FFF2-40B4-BE49-F238E27FC236}">
                <a16:creationId xmlns:a16="http://schemas.microsoft.com/office/drawing/2014/main" id="{03A33016-6691-4662-934A-86B243320493}"/>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t="6178" b="6178"/>
          <a:stretch>
            <a:fillRect/>
          </a:stretch>
        </p:blipFill>
        <p:spPr/>
      </p:pic>
      <p:pic>
        <p:nvPicPr>
          <p:cNvPr id="12" name="Picture 11">
            <a:extLst>
              <a:ext uri="{FF2B5EF4-FFF2-40B4-BE49-F238E27FC236}">
                <a16:creationId xmlns:a16="http://schemas.microsoft.com/office/drawing/2014/main" id="{31B331F4-431F-47CE-AA7A-448F011A3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Phire STARTER</a:t>
            </a:r>
            <a:endParaRPr lang="en-US" dirty="0"/>
          </a:p>
        </p:txBody>
      </p:sp>
      <p:sp>
        <p:nvSpPr>
          <p:cNvPr id="3" name="Subtitle 2"/>
          <p:cNvSpPr>
            <a:spLocks noGrp="1"/>
          </p:cNvSpPr>
          <p:nvPr>
            <p:ph type="subTitle" idx="1"/>
          </p:nvPr>
        </p:nvSpPr>
        <p:spPr/>
        <p:txBody>
          <a:bodyPr/>
          <a:lstStyle/>
          <a:p>
            <a:r>
              <a:rPr lang="en-US" dirty="0" smtClean="0"/>
              <a:t>Planning and Implementation</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PHIRE?</a:t>
            </a:r>
            <a:endParaRPr lang="en-US" dirty="0"/>
          </a:p>
        </p:txBody>
      </p:sp>
      <p:sp>
        <p:nvSpPr>
          <p:cNvPr id="3" name="Content Placeholder 2"/>
          <p:cNvSpPr>
            <a:spLocks noGrp="1"/>
          </p:cNvSpPr>
          <p:nvPr>
            <p:ph idx="1"/>
          </p:nvPr>
        </p:nvSpPr>
        <p:spPr/>
        <p:txBody>
          <a:bodyPr/>
          <a:lstStyle/>
          <a:p>
            <a:r>
              <a:rPr lang="en-US" dirty="0"/>
              <a:t>Phire is </a:t>
            </a:r>
            <a:r>
              <a:rPr lang="en-US" dirty="0" smtClean="0"/>
              <a:t>software </a:t>
            </a:r>
            <a:r>
              <a:rPr lang="en-US" dirty="0"/>
              <a:t>that helps manage and control changes that are </a:t>
            </a:r>
            <a:r>
              <a:rPr lang="en-US" dirty="0" smtClean="0"/>
              <a:t>required </a:t>
            </a:r>
            <a:r>
              <a:rPr lang="en-US" dirty="0"/>
              <a:t>for PeopleSoft </a:t>
            </a:r>
            <a:r>
              <a:rPr lang="en-US" dirty="0" smtClean="0"/>
              <a:t>and other </a:t>
            </a:r>
            <a:r>
              <a:rPr lang="en-US" dirty="0"/>
              <a:t>large enterprise </a:t>
            </a:r>
            <a:r>
              <a:rPr lang="en-US" dirty="0" smtClean="0"/>
              <a:t>applications.</a:t>
            </a:r>
          </a:p>
          <a:p>
            <a:pPr>
              <a:buFont typeface="Arial" panose="020B0604020202020204" pitchFamily="34" charset="0"/>
              <a:buChar char="•"/>
            </a:pPr>
            <a:r>
              <a:rPr lang="en-US" dirty="0" smtClean="0"/>
              <a:t>Runs </a:t>
            </a:r>
            <a:r>
              <a:rPr lang="en-US" dirty="0"/>
              <a:t>on PeopleSoft Technical </a:t>
            </a:r>
            <a:r>
              <a:rPr lang="en-US" dirty="0" smtClean="0"/>
              <a:t>Architecture.</a:t>
            </a:r>
          </a:p>
          <a:p>
            <a:pPr>
              <a:buFont typeface="Arial" panose="020B0604020202020204" pitchFamily="34" charset="0"/>
              <a:buChar char="•"/>
            </a:pPr>
            <a:r>
              <a:rPr lang="en-US" dirty="0" smtClean="0"/>
              <a:t>Provides Workflow Driven Change Request Tracking.</a:t>
            </a:r>
          </a:p>
          <a:p>
            <a:pPr>
              <a:buFont typeface="Arial" panose="020B0604020202020204" pitchFamily="34" charset="0"/>
              <a:buChar char="•"/>
            </a:pPr>
            <a:r>
              <a:rPr lang="en-US" dirty="0" smtClean="0"/>
              <a:t>Handles PeopleTools Object Versioning and Migrations.</a:t>
            </a:r>
          </a:p>
          <a:p>
            <a:pPr>
              <a:buFont typeface="Arial" panose="020B0604020202020204" pitchFamily="34" charset="0"/>
              <a:buChar char="•"/>
            </a:pPr>
            <a:r>
              <a:rPr lang="en-US" dirty="0" smtClean="0"/>
              <a:t>Provides Reporting and Real-time Inquiry.</a:t>
            </a:r>
          </a:p>
          <a:p>
            <a:pPr>
              <a:buFont typeface="Arial" panose="020B0604020202020204" pitchFamily="34" charset="0"/>
              <a:buChar char="•"/>
            </a:pPr>
            <a:r>
              <a:rPr lang="en-US" dirty="0" smtClean="0"/>
              <a:t>Has Incident Management Capabilities. </a:t>
            </a:r>
            <a:r>
              <a:rPr lang="en-US" dirty="0" smtClean="0">
                <a:solidFill>
                  <a:schemeClr val="bg1">
                    <a:lumMod val="50000"/>
                  </a:schemeClr>
                </a:solidFill>
              </a:rPr>
              <a:t>(not used at UQ)</a:t>
            </a:r>
            <a:endParaRPr lang="en-US"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sz="half" idx="1"/>
          </p:nvPr>
        </p:nvSpPr>
        <p:spPr/>
        <p:txBody>
          <a:bodyPr>
            <a:normAutofit/>
          </a:bodyPr>
          <a:lstStyle/>
          <a:p>
            <a:r>
              <a:rPr lang="en-US" sz="2400" dirty="0" smtClean="0"/>
              <a:t>Phire is built with PeopleTools, so existing PeopleSoft Application infrastructure can easily be leveraged.</a:t>
            </a:r>
            <a:endParaRPr lang="en-US" sz="2400" dirty="0"/>
          </a:p>
        </p:txBody>
      </p:sp>
      <p:sp>
        <p:nvSpPr>
          <p:cNvPr id="4" name="Content Placeholder 3"/>
          <p:cNvSpPr>
            <a:spLocks noGrp="1"/>
          </p:cNvSpPr>
          <p:nvPr>
            <p:ph sz="half" idx="2"/>
          </p:nvPr>
        </p:nvSpPr>
        <p:spPr>
          <a:xfrm>
            <a:off x="4491989" y="2286000"/>
            <a:ext cx="3746319" cy="4023360"/>
          </a:xfrm>
        </p:spPr>
        <p:txBody>
          <a:bodyPr>
            <a:normAutofit/>
          </a:bodyPr>
          <a:lstStyle/>
          <a:p>
            <a:pPr>
              <a:buFont typeface="Arial" panose="020B0604020202020204" pitchFamily="34" charset="0"/>
              <a:buChar char="•"/>
            </a:pPr>
            <a:r>
              <a:rPr lang="en-US" sz="2400" dirty="0" smtClean="0"/>
              <a:t>Define Technical Architecture</a:t>
            </a:r>
            <a:endParaRPr lang="en-US" sz="2400" dirty="0"/>
          </a:p>
          <a:p>
            <a:pPr>
              <a:buFont typeface="Arial" panose="020B0604020202020204" pitchFamily="34" charset="0"/>
              <a:buChar char="•"/>
            </a:pPr>
            <a:r>
              <a:rPr lang="en-US" sz="2400" dirty="0" smtClean="0"/>
              <a:t>Plan Workflows</a:t>
            </a:r>
            <a:endParaRPr lang="en-US" sz="2400" dirty="0"/>
          </a:p>
        </p:txBody>
      </p:sp>
      <p:sp>
        <p:nvSpPr>
          <p:cNvPr id="5" name="Footer Placeholder 4"/>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346998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Technical Architecture</a:t>
            </a:r>
            <a:endParaRPr lang="en-US" dirty="0"/>
          </a:p>
        </p:txBody>
      </p:sp>
      <p:sp>
        <p:nvSpPr>
          <p:cNvPr id="3" name="Content Placeholder 2"/>
          <p:cNvSpPr>
            <a:spLocks noGrp="1"/>
          </p:cNvSpPr>
          <p:nvPr>
            <p:ph sz="half" idx="1"/>
          </p:nvPr>
        </p:nvSpPr>
        <p:spPr/>
        <p:txBody>
          <a:bodyPr>
            <a:normAutofit/>
          </a:bodyPr>
          <a:lstStyle/>
          <a:p>
            <a:r>
              <a:rPr lang="en-US" sz="2400" dirty="0" smtClean="0"/>
              <a:t>Phire provides a </a:t>
            </a:r>
            <a:r>
              <a:rPr lang="en-US" sz="2400" dirty="0"/>
              <a:t/>
            </a:r>
            <a:br>
              <a:rPr lang="en-US" sz="2400" dirty="0"/>
            </a:br>
            <a:r>
              <a:rPr lang="en-US" sz="2400" dirty="0" smtClean="0"/>
              <a:t>pre-installation checklist to assist with architecture planning and installation.</a:t>
            </a:r>
            <a:endParaRPr lang="en-US" sz="2400" dirty="0"/>
          </a:p>
        </p:txBody>
      </p:sp>
      <p:sp>
        <p:nvSpPr>
          <p:cNvPr id="4" name="Content Placeholder 3"/>
          <p:cNvSpPr>
            <a:spLocks noGrp="1"/>
          </p:cNvSpPr>
          <p:nvPr>
            <p:ph sz="half" idx="2"/>
          </p:nvPr>
        </p:nvSpPr>
        <p:spPr>
          <a:xfrm>
            <a:off x="5325367" y="2286000"/>
            <a:ext cx="3566160" cy="4023360"/>
          </a:xfrm>
        </p:spPr>
        <p:txBody>
          <a:bodyPr>
            <a:normAutofit/>
          </a:bodyPr>
          <a:lstStyle/>
          <a:p>
            <a:pPr lvl="1">
              <a:buFont typeface="Arial" panose="020B0604020202020204" pitchFamily="34" charset="0"/>
              <a:buChar char="•"/>
            </a:pPr>
            <a:r>
              <a:rPr lang="en-AU" sz="2000" dirty="0" smtClean="0"/>
              <a:t>Centralised/Decentralised</a:t>
            </a:r>
          </a:p>
          <a:p>
            <a:pPr lvl="1">
              <a:buFont typeface="Arial" panose="020B0604020202020204" pitchFamily="34" charset="0"/>
              <a:buChar char="•"/>
            </a:pPr>
            <a:r>
              <a:rPr lang="en-US" sz="2000" dirty="0" smtClean="0"/>
              <a:t>Bare Metal/Virtual</a:t>
            </a:r>
          </a:p>
          <a:p>
            <a:pPr lvl="2">
              <a:buFont typeface="Arial" panose="020B0604020202020204" pitchFamily="34" charset="0"/>
              <a:buChar char="•"/>
            </a:pPr>
            <a:r>
              <a:rPr lang="en-US" sz="1600" dirty="0" smtClean="0"/>
              <a:t>Database</a:t>
            </a:r>
          </a:p>
          <a:p>
            <a:pPr lvl="2">
              <a:buFont typeface="Arial" panose="020B0604020202020204" pitchFamily="34" charset="0"/>
              <a:buChar char="•"/>
            </a:pPr>
            <a:r>
              <a:rPr lang="en-US" sz="1600" dirty="0" smtClean="0"/>
              <a:t>Application Server</a:t>
            </a:r>
          </a:p>
          <a:p>
            <a:pPr lvl="2">
              <a:buFont typeface="Arial" panose="020B0604020202020204" pitchFamily="34" charset="0"/>
              <a:buChar char="•"/>
            </a:pPr>
            <a:r>
              <a:rPr lang="en-US" sz="1600" dirty="0" smtClean="0"/>
              <a:t>Web Server</a:t>
            </a:r>
          </a:p>
          <a:p>
            <a:pPr lvl="2">
              <a:buFont typeface="Arial" panose="020B0604020202020204" pitchFamily="34" charset="0"/>
              <a:buChar char="•"/>
            </a:pPr>
            <a:r>
              <a:rPr lang="en-US" sz="1600" dirty="0" smtClean="0"/>
              <a:t>Process Scheduler</a:t>
            </a:r>
          </a:p>
          <a:p>
            <a:pPr lvl="1">
              <a:buFont typeface="Arial" panose="020B0604020202020204" pitchFamily="34" charset="0"/>
              <a:buChar char="•"/>
            </a:pPr>
            <a:r>
              <a:rPr lang="en-US" sz="2000" dirty="0" smtClean="0"/>
              <a:t>PeopleTools</a:t>
            </a:r>
          </a:p>
          <a:p>
            <a:pPr lvl="1">
              <a:buFont typeface="Arial" panose="020B0604020202020204" pitchFamily="34" charset="0"/>
              <a:buChar char="•"/>
            </a:pPr>
            <a:r>
              <a:rPr lang="en-US" sz="2000" dirty="0" smtClean="0"/>
              <a:t>PeopleSoft Applications</a:t>
            </a:r>
          </a:p>
          <a:p>
            <a:pPr lvl="1">
              <a:buFont typeface="Arial" panose="020B0604020202020204" pitchFamily="34" charset="0"/>
              <a:buChar char="•"/>
            </a:pPr>
            <a:r>
              <a:rPr lang="en-US" sz="2000" dirty="0" smtClean="0"/>
              <a:t>Network/Firewalls</a:t>
            </a:r>
            <a:endParaRPr lang="en-US" sz="2000" dirty="0"/>
          </a:p>
        </p:txBody>
      </p:sp>
      <p:sp>
        <p:nvSpPr>
          <p:cNvPr id="5" name="Footer Placeholder 4"/>
          <p:cNvSpPr>
            <a:spLocks noGrp="1"/>
          </p:cNvSpPr>
          <p:nvPr>
            <p:ph type="ftr" sz="quarter" idx="11"/>
          </p:nvPr>
        </p:nvSpPr>
        <p:spPr/>
        <p:txBody>
          <a:bodyPr/>
          <a:lstStyle/>
          <a:p>
            <a:r>
              <a:rPr lang="en-US" dirty="0"/>
              <a:t>ADU 7-9 November 2018</a:t>
            </a:r>
          </a:p>
        </p:txBody>
      </p:sp>
      <p:graphicFrame>
        <p:nvGraphicFramePr>
          <p:cNvPr id="6" name="Table 5"/>
          <p:cNvGraphicFramePr>
            <a:graphicFrameLocks noGrp="1"/>
          </p:cNvGraphicFramePr>
          <p:nvPr>
            <p:extLst>
              <p:ext uri="{D42A27DB-BD31-4B8C-83A1-F6EECF244321}">
                <p14:modId xmlns:p14="http://schemas.microsoft.com/office/powerpoint/2010/main" val="3573475655"/>
              </p:ext>
            </p:extLst>
          </p:nvPr>
        </p:nvGraphicFramePr>
        <p:xfrm>
          <a:off x="897418" y="4183570"/>
          <a:ext cx="3307515" cy="2287134"/>
        </p:xfrm>
        <a:graphic>
          <a:graphicData uri="http://schemas.openxmlformats.org/drawingml/2006/table">
            <a:tbl>
              <a:tblPr>
                <a:tableStyleId>{5C22544A-7EE6-4342-B048-85BDC9FD1C3A}</a:tableStyleId>
              </a:tblPr>
              <a:tblGrid>
                <a:gridCol w="1027844">
                  <a:extLst>
                    <a:ext uri="{9D8B030D-6E8A-4147-A177-3AD203B41FA5}">
                      <a16:colId xmlns:a16="http://schemas.microsoft.com/office/drawing/2014/main" val="604390434"/>
                    </a:ext>
                  </a:extLst>
                </a:gridCol>
                <a:gridCol w="787213">
                  <a:extLst>
                    <a:ext uri="{9D8B030D-6E8A-4147-A177-3AD203B41FA5}">
                      <a16:colId xmlns:a16="http://schemas.microsoft.com/office/drawing/2014/main" val="4031170091"/>
                    </a:ext>
                  </a:extLst>
                </a:gridCol>
                <a:gridCol w="944774">
                  <a:extLst>
                    <a:ext uri="{9D8B030D-6E8A-4147-A177-3AD203B41FA5}">
                      <a16:colId xmlns:a16="http://schemas.microsoft.com/office/drawing/2014/main" val="4220799544"/>
                    </a:ext>
                  </a:extLst>
                </a:gridCol>
                <a:gridCol w="547684">
                  <a:extLst>
                    <a:ext uri="{9D8B030D-6E8A-4147-A177-3AD203B41FA5}">
                      <a16:colId xmlns:a16="http://schemas.microsoft.com/office/drawing/2014/main" val="182764099"/>
                    </a:ext>
                  </a:extLst>
                </a:gridCol>
              </a:tblGrid>
              <a:tr h="166829">
                <a:tc>
                  <a:txBody>
                    <a:bodyPr/>
                    <a:lstStyle/>
                    <a:p>
                      <a:pPr algn="l">
                        <a:spcBef>
                          <a:spcPts val="600"/>
                        </a:spcBef>
                        <a:spcAft>
                          <a:spcPts val="600"/>
                        </a:spcAft>
                      </a:pPr>
                      <a:r>
                        <a:rPr lang="en-US" sz="900" b="1" kern="1200" dirty="0" smtClean="0">
                          <a:solidFill>
                            <a:schemeClr val="dk1"/>
                          </a:solidFill>
                          <a:effectLst/>
                          <a:latin typeface="+mn-lt"/>
                          <a:ea typeface="+mn-ea"/>
                          <a:cs typeface="+mn-cs"/>
                        </a:rPr>
                        <a:t>Component</a:t>
                      </a:r>
                      <a:endParaRPr lang="en-AU" sz="900" b="1" kern="1200" dirty="0">
                        <a:solidFill>
                          <a:schemeClr val="dk1"/>
                        </a:solidFill>
                        <a:effectLst/>
                        <a:latin typeface="+mn-lt"/>
                        <a:ea typeface="+mn-ea"/>
                        <a:cs typeface="+mn-cs"/>
                      </a:endParaRPr>
                    </a:p>
                  </a:txBody>
                  <a:tcPr marL="68580" marR="68580" marT="0" marB="0" anchor="b"/>
                </a:tc>
                <a:tc>
                  <a:txBody>
                    <a:bodyPr/>
                    <a:lstStyle/>
                    <a:p>
                      <a:pPr algn="l">
                        <a:spcBef>
                          <a:spcPts val="600"/>
                        </a:spcBef>
                        <a:spcAft>
                          <a:spcPts val="600"/>
                        </a:spcAft>
                      </a:pPr>
                      <a:r>
                        <a:rPr lang="en-US" sz="900" b="1" kern="1200" dirty="0">
                          <a:solidFill>
                            <a:schemeClr val="dk1"/>
                          </a:solidFill>
                          <a:effectLst/>
                          <a:latin typeface="+mn-lt"/>
                          <a:ea typeface="+mn-ea"/>
                          <a:cs typeface="+mn-cs"/>
                        </a:rPr>
                        <a:t>OS</a:t>
                      </a:r>
                      <a:endParaRPr lang="en-AU" sz="900" b="1" kern="1200" dirty="0">
                        <a:solidFill>
                          <a:schemeClr val="dk1"/>
                        </a:solidFill>
                        <a:effectLst/>
                        <a:latin typeface="+mn-lt"/>
                        <a:ea typeface="+mn-ea"/>
                        <a:cs typeface="+mn-cs"/>
                      </a:endParaRPr>
                    </a:p>
                  </a:txBody>
                  <a:tcPr marL="68580" marR="68580" marT="0" marB="0" anchor="b"/>
                </a:tc>
                <a:tc>
                  <a:txBody>
                    <a:bodyPr/>
                    <a:lstStyle/>
                    <a:p>
                      <a:pPr algn="l">
                        <a:spcBef>
                          <a:spcPts val="600"/>
                        </a:spcBef>
                        <a:spcAft>
                          <a:spcPts val="600"/>
                        </a:spcAft>
                      </a:pPr>
                      <a:r>
                        <a:rPr lang="en-US" sz="900" b="1" kern="1200" dirty="0">
                          <a:solidFill>
                            <a:schemeClr val="dk1"/>
                          </a:solidFill>
                          <a:effectLst/>
                          <a:latin typeface="+mn-lt"/>
                          <a:ea typeface="+mn-ea"/>
                          <a:cs typeface="+mn-cs"/>
                        </a:rPr>
                        <a:t>Product</a:t>
                      </a:r>
                      <a:endParaRPr lang="en-AU" sz="900" b="1" kern="1200" dirty="0">
                        <a:solidFill>
                          <a:schemeClr val="dk1"/>
                        </a:solidFill>
                        <a:effectLst/>
                        <a:latin typeface="+mn-lt"/>
                        <a:ea typeface="+mn-ea"/>
                        <a:cs typeface="+mn-cs"/>
                      </a:endParaRPr>
                    </a:p>
                  </a:txBody>
                  <a:tcPr marL="68580" marR="68580" marT="0" marB="0" anchor="b"/>
                </a:tc>
                <a:tc>
                  <a:txBody>
                    <a:bodyPr/>
                    <a:lstStyle/>
                    <a:p>
                      <a:pPr algn="l">
                        <a:spcBef>
                          <a:spcPts val="600"/>
                        </a:spcBef>
                        <a:spcAft>
                          <a:spcPts val="600"/>
                        </a:spcAft>
                      </a:pPr>
                      <a:r>
                        <a:rPr lang="en-US" sz="900" b="1" kern="1200" dirty="0">
                          <a:solidFill>
                            <a:schemeClr val="dk1"/>
                          </a:solidFill>
                          <a:effectLst/>
                          <a:latin typeface="+mn-lt"/>
                          <a:ea typeface="+mn-ea"/>
                          <a:cs typeface="+mn-cs"/>
                        </a:rPr>
                        <a:t>Version</a:t>
                      </a:r>
                      <a:endParaRPr lang="en-AU" sz="900" b="1"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val="1707759953"/>
                  </a:ext>
                </a:extLst>
              </a:tr>
              <a:tr h="166829">
                <a:tc>
                  <a:txBody>
                    <a:bodyPr/>
                    <a:lstStyle/>
                    <a:p>
                      <a:pPr algn="l">
                        <a:spcBef>
                          <a:spcPts val="600"/>
                        </a:spcBef>
                        <a:spcAft>
                          <a:spcPts val="600"/>
                        </a:spcAft>
                      </a:pPr>
                      <a:r>
                        <a:rPr lang="en-US" sz="900" kern="1200">
                          <a:solidFill>
                            <a:schemeClr val="dk1"/>
                          </a:solidFill>
                          <a:effectLst/>
                          <a:latin typeface="+mn-lt"/>
                          <a:ea typeface="+mn-ea"/>
                          <a:cs typeface="+mn-cs"/>
                        </a:rPr>
                        <a:t>Database Server</a:t>
                      </a:r>
                      <a:endParaRPr lang="en-AU" sz="900" kern="120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a:solidFill>
                            <a:schemeClr val="dk1"/>
                          </a:solidFill>
                          <a:effectLst/>
                          <a:latin typeface="+mn-lt"/>
                          <a:ea typeface="+mn-ea"/>
                          <a:cs typeface="+mn-cs"/>
                        </a:rPr>
                        <a:t>Linux 4.1.12</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a:solidFill>
                            <a:schemeClr val="dk1"/>
                          </a:solidFill>
                          <a:effectLst/>
                          <a:latin typeface="+mn-lt"/>
                          <a:ea typeface="+mn-ea"/>
                          <a:cs typeface="+mn-cs"/>
                        </a:rPr>
                        <a:t>Oracle</a:t>
                      </a:r>
                      <a:endParaRPr lang="en-AU" sz="900" kern="120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a:solidFill>
                            <a:schemeClr val="dk1"/>
                          </a:solidFill>
                          <a:effectLst/>
                          <a:latin typeface="+mn-lt"/>
                          <a:ea typeface="+mn-ea"/>
                          <a:cs typeface="+mn-cs"/>
                        </a:rPr>
                        <a:t>12g</a:t>
                      </a:r>
                      <a:endParaRPr lang="en-AU" sz="9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59458960"/>
                  </a:ext>
                </a:extLst>
              </a:tr>
              <a:tr h="282629">
                <a:tc>
                  <a:txBody>
                    <a:bodyPr/>
                    <a:lstStyle/>
                    <a:p>
                      <a:pPr algn="l">
                        <a:spcBef>
                          <a:spcPts val="600"/>
                        </a:spcBef>
                        <a:spcAft>
                          <a:spcPts val="600"/>
                        </a:spcAft>
                      </a:pPr>
                      <a:r>
                        <a:rPr lang="en-US" sz="900" kern="1200" dirty="0">
                          <a:solidFill>
                            <a:schemeClr val="dk1"/>
                          </a:solidFill>
                          <a:effectLst/>
                          <a:latin typeface="+mn-lt"/>
                          <a:ea typeface="+mn-ea"/>
                          <a:cs typeface="+mn-cs"/>
                        </a:rPr>
                        <a:t>Application Server</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a:solidFill>
                            <a:schemeClr val="dk1"/>
                          </a:solidFill>
                          <a:effectLst/>
                          <a:latin typeface="+mn-lt"/>
                          <a:ea typeface="+mn-ea"/>
                          <a:cs typeface="+mn-cs"/>
                        </a:rPr>
                        <a:t>Windows </a:t>
                      </a:r>
                      <a:r>
                        <a:rPr lang="en-US" sz="900" kern="1200" dirty="0" smtClean="0">
                          <a:solidFill>
                            <a:schemeClr val="dk1"/>
                          </a:solidFill>
                          <a:effectLst/>
                          <a:latin typeface="+mn-lt"/>
                          <a:ea typeface="+mn-ea"/>
                          <a:cs typeface="+mn-cs"/>
                        </a:rPr>
                        <a:t>2012 R2</a:t>
                      </a:r>
                      <a:r>
                        <a:rPr lang="en-US" sz="900" kern="1200" dirty="0">
                          <a:solidFill>
                            <a:schemeClr val="dk1"/>
                          </a:solidFill>
                          <a:effectLst/>
                          <a:latin typeface="+mn-lt"/>
                          <a:ea typeface="+mn-ea"/>
                          <a:cs typeface="+mn-cs"/>
                        </a:rPr>
                        <a:t/>
                      </a:r>
                      <a:br>
                        <a:rPr lang="en-US" sz="900" kern="1200" dirty="0">
                          <a:solidFill>
                            <a:schemeClr val="dk1"/>
                          </a:solidFill>
                          <a:effectLst/>
                          <a:latin typeface="+mn-lt"/>
                          <a:ea typeface="+mn-ea"/>
                          <a:cs typeface="+mn-cs"/>
                        </a:rPr>
                      </a:br>
                      <a:r>
                        <a:rPr lang="en-US" sz="900" kern="1200" dirty="0">
                          <a:solidFill>
                            <a:schemeClr val="dk1"/>
                          </a:solidFill>
                          <a:effectLst/>
                          <a:latin typeface="+mn-lt"/>
                          <a:ea typeface="+mn-ea"/>
                          <a:cs typeface="+mn-cs"/>
                        </a:rPr>
                        <a:t>SunOS 5.11</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a:solidFill>
                            <a:schemeClr val="dk1"/>
                          </a:solidFill>
                          <a:effectLst/>
                          <a:latin typeface="+mn-lt"/>
                          <a:ea typeface="+mn-ea"/>
                          <a:cs typeface="+mn-cs"/>
                        </a:rPr>
                        <a:t>Tuxedo</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a:solidFill>
                            <a:schemeClr val="dk1"/>
                          </a:solidFill>
                          <a:effectLst/>
                          <a:latin typeface="+mn-lt"/>
                          <a:ea typeface="+mn-ea"/>
                          <a:cs typeface="+mn-cs"/>
                        </a:rPr>
                        <a:t>12.1.3</a:t>
                      </a:r>
                      <a:br>
                        <a:rPr lang="en-US" sz="900" kern="1200">
                          <a:solidFill>
                            <a:schemeClr val="dk1"/>
                          </a:solidFill>
                          <a:effectLst/>
                          <a:latin typeface="+mn-lt"/>
                          <a:ea typeface="+mn-ea"/>
                          <a:cs typeface="+mn-cs"/>
                        </a:rPr>
                      </a:br>
                      <a:r>
                        <a:rPr lang="en-US" sz="900" kern="1200">
                          <a:solidFill>
                            <a:schemeClr val="dk1"/>
                          </a:solidFill>
                          <a:effectLst/>
                          <a:latin typeface="+mn-lt"/>
                          <a:ea typeface="+mn-ea"/>
                          <a:cs typeface="+mn-cs"/>
                        </a:rPr>
                        <a:t>12.2.2</a:t>
                      </a:r>
                      <a:endParaRPr lang="en-AU" sz="9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692078918"/>
                  </a:ext>
                </a:extLst>
              </a:tr>
              <a:tr h="282629">
                <a:tc>
                  <a:txBody>
                    <a:bodyPr/>
                    <a:lstStyle/>
                    <a:p>
                      <a:pPr algn="l">
                        <a:spcBef>
                          <a:spcPts val="600"/>
                        </a:spcBef>
                        <a:spcAft>
                          <a:spcPts val="600"/>
                        </a:spcAft>
                      </a:pPr>
                      <a:r>
                        <a:rPr lang="en-US" sz="900" kern="1200">
                          <a:solidFill>
                            <a:schemeClr val="dk1"/>
                          </a:solidFill>
                          <a:effectLst/>
                          <a:latin typeface="+mn-lt"/>
                          <a:ea typeface="+mn-ea"/>
                          <a:cs typeface="+mn-cs"/>
                        </a:rPr>
                        <a:t>Web Server</a:t>
                      </a:r>
                      <a:endParaRPr lang="en-AU" sz="900" kern="120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a:solidFill>
                            <a:schemeClr val="dk1"/>
                          </a:solidFill>
                          <a:effectLst/>
                          <a:latin typeface="+mn-lt"/>
                          <a:ea typeface="+mn-ea"/>
                          <a:cs typeface="+mn-cs"/>
                        </a:rPr>
                        <a:t>Linux 2.6.18</a:t>
                      </a:r>
                      <a:br>
                        <a:rPr lang="en-US" sz="900" kern="1200" dirty="0">
                          <a:solidFill>
                            <a:schemeClr val="dk1"/>
                          </a:solidFill>
                          <a:effectLst/>
                          <a:latin typeface="+mn-lt"/>
                          <a:ea typeface="+mn-ea"/>
                          <a:cs typeface="+mn-cs"/>
                        </a:rPr>
                      </a:br>
                      <a:r>
                        <a:rPr lang="en-US" sz="900" kern="1200" dirty="0">
                          <a:solidFill>
                            <a:schemeClr val="dk1"/>
                          </a:solidFill>
                          <a:effectLst/>
                          <a:latin typeface="+mn-lt"/>
                          <a:ea typeface="+mn-ea"/>
                          <a:cs typeface="+mn-cs"/>
                        </a:rPr>
                        <a:t>Linux 3.10.0</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a:solidFill>
                            <a:schemeClr val="dk1"/>
                          </a:solidFill>
                          <a:effectLst/>
                          <a:latin typeface="+mn-lt"/>
                          <a:ea typeface="+mn-ea"/>
                          <a:cs typeface="+mn-cs"/>
                        </a:rPr>
                        <a:t>WebLogic</a:t>
                      </a:r>
                      <a:endParaRPr lang="en-AU" sz="900" kern="120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a:solidFill>
                            <a:schemeClr val="dk1"/>
                          </a:solidFill>
                          <a:effectLst/>
                          <a:latin typeface="+mn-lt"/>
                          <a:ea typeface="+mn-ea"/>
                          <a:cs typeface="+mn-cs"/>
                        </a:rPr>
                        <a:t>12.1.3</a:t>
                      </a:r>
                      <a:br>
                        <a:rPr lang="en-US" sz="900" kern="1200">
                          <a:solidFill>
                            <a:schemeClr val="dk1"/>
                          </a:solidFill>
                          <a:effectLst/>
                          <a:latin typeface="+mn-lt"/>
                          <a:ea typeface="+mn-ea"/>
                          <a:cs typeface="+mn-cs"/>
                        </a:rPr>
                      </a:br>
                      <a:r>
                        <a:rPr lang="en-US" sz="900" kern="1200">
                          <a:solidFill>
                            <a:schemeClr val="dk1"/>
                          </a:solidFill>
                          <a:effectLst/>
                          <a:latin typeface="+mn-lt"/>
                          <a:ea typeface="+mn-ea"/>
                          <a:cs typeface="+mn-cs"/>
                        </a:rPr>
                        <a:t>12.2.1</a:t>
                      </a:r>
                      <a:endParaRPr lang="en-AU" sz="9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880727922"/>
                  </a:ext>
                </a:extLst>
              </a:tr>
              <a:tr h="282629">
                <a:tc>
                  <a:txBody>
                    <a:bodyPr/>
                    <a:lstStyle/>
                    <a:p>
                      <a:pPr algn="l">
                        <a:spcBef>
                          <a:spcPts val="600"/>
                        </a:spcBef>
                        <a:spcAft>
                          <a:spcPts val="600"/>
                        </a:spcAft>
                      </a:pPr>
                      <a:r>
                        <a:rPr lang="en-US" sz="900" kern="1200">
                          <a:solidFill>
                            <a:schemeClr val="dk1"/>
                          </a:solidFill>
                          <a:effectLst/>
                          <a:latin typeface="+mn-lt"/>
                          <a:ea typeface="+mn-ea"/>
                          <a:cs typeface="+mn-cs"/>
                        </a:rPr>
                        <a:t>Process Scheduler</a:t>
                      </a:r>
                      <a:endParaRPr lang="en-AU" sz="900" kern="120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a:solidFill>
                            <a:schemeClr val="dk1"/>
                          </a:solidFill>
                          <a:effectLst/>
                          <a:latin typeface="+mn-lt"/>
                          <a:ea typeface="+mn-ea"/>
                          <a:cs typeface="+mn-cs"/>
                        </a:rPr>
                        <a:t>Windows </a:t>
                      </a:r>
                      <a:r>
                        <a:rPr lang="en-US" sz="900" kern="1200" dirty="0" smtClean="0">
                          <a:solidFill>
                            <a:schemeClr val="dk1"/>
                          </a:solidFill>
                          <a:effectLst/>
                          <a:latin typeface="+mn-lt"/>
                          <a:ea typeface="+mn-ea"/>
                          <a:cs typeface="+mn-cs"/>
                        </a:rPr>
                        <a:t>2012 R2</a:t>
                      </a:r>
                      <a:br>
                        <a:rPr lang="en-US" sz="900" kern="1200" dirty="0" smtClean="0">
                          <a:solidFill>
                            <a:schemeClr val="dk1"/>
                          </a:solidFill>
                          <a:effectLst/>
                          <a:latin typeface="+mn-lt"/>
                          <a:ea typeface="+mn-ea"/>
                          <a:cs typeface="+mn-cs"/>
                        </a:rPr>
                      </a:br>
                      <a:r>
                        <a:rPr lang="en-US" sz="900" kern="1200" dirty="0" smtClean="0">
                          <a:solidFill>
                            <a:schemeClr val="dk1"/>
                          </a:solidFill>
                          <a:effectLst/>
                          <a:latin typeface="+mn-lt"/>
                          <a:ea typeface="+mn-ea"/>
                          <a:cs typeface="+mn-cs"/>
                        </a:rPr>
                        <a:t>SunOS 5.11</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a:solidFill>
                            <a:schemeClr val="dk1"/>
                          </a:solidFill>
                          <a:effectLst/>
                          <a:latin typeface="+mn-lt"/>
                          <a:ea typeface="+mn-ea"/>
                          <a:cs typeface="+mn-cs"/>
                        </a:rPr>
                        <a:t>Tuxedo</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a:solidFill>
                            <a:schemeClr val="dk1"/>
                          </a:solidFill>
                          <a:effectLst/>
                          <a:latin typeface="+mn-lt"/>
                          <a:ea typeface="+mn-ea"/>
                          <a:cs typeface="+mn-cs"/>
                        </a:rPr>
                        <a:t>12.1.3</a:t>
                      </a:r>
                      <a:br>
                        <a:rPr lang="en-US" sz="900" kern="1200">
                          <a:solidFill>
                            <a:schemeClr val="dk1"/>
                          </a:solidFill>
                          <a:effectLst/>
                          <a:latin typeface="+mn-lt"/>
                          <a:ea typeface="+mn-ea"/>
                          <a:cs typeface="+mn-cs"/>
                        </a:rPr>
                      </a:br>
                      <a:r>
                        <a:rPr lang="en-US" sz="900" kern="1200">
                          <a:solidFill>
                            <a:schemeClr val="dk1"/>
                          </a:solidFill>
                          <a:effectLst/>
                          <a:latin typeface="+mn-lt"/>
                          <a:ea typeface="+mn-ea"/>
                          <a:cs typeface="+mn-cs"/>
                        </a:rPr>
                        <a:t>12.2.2</a:t>
                      </a:r>
                      <a:endParaRPr lang="en-AU" sz="9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231120013"/>
                  </a:ext>
                </a:extLst>
              </a:tr>
              <a:tr h="282629">
                <a:tc>
                  <a:txBody>
                    <a:bodyPr/>
                    <a:lstStyle/>
                    <a:p>
                      <a:pPr algn="l">
                        <a:spcBef>
                          <a:spcPts val="600"/>
                        </a:spcBef>
                        <a:spcAft>
                          <a:spcPts val="600"/>
                        </a:spcAft>
                      </a:pPr>
                      <a:r>
                        <a:rPr lang="en-US" sz="900" kern="1200" dirty="0">
                          <a:solidFill>
                            <a:schemeClr val="dk1"/>
                          </a:solidFill>
                          <a:effectLst/>
                          <a:latin typeface="+mn-lt"/>
                          <a:ea typeface="+mn-ea"/>
                          <a:cs typeface="+mn-cs"/>
                        </a:rPr>
                        <a:t>PeopleTools</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a:solidFill>
                            <a:schemeClr val="dk1"/>
                          </a:solidFill>
                          <a:effectLst/>
                          <a:latin typeface="+mn-lt"/>
                          <a:ea typeface="+mn-ea"/>
                          <a:cs typeface="+mn-cs"/>
                        </a:rPr>
                        <a:t>PeopleTools</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US" sz="900" kern="1200" dirty="0" smtClean="0">
                          <a:solidFill>
                            <a:schemeClr val="dk1"/>
                          </a:solidFill>
                          <a:effectLst/>
                          <a:latin typeface="+mn-lt"/>
                          <a:ea typeface="+mn-ea"/>
                          <a:cs typeface="+mn-cs"/>
                        </a:rPr>
                        <a:t>8.56.048.56.08</a:t>
                      </a:r>
                      <a:endParaRPr lang="en-AU" sz="900" kern="120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919626954"/>
                  </a:ext>
                </a:extLst>
              </a:tr>
              <a:tr h="282629">
                <a:tc>
                  <a:txBody>
                    <a:bodyPr/>
                    <a:lstStyle/>
                    <a:p>
                      <a:pPr algn="l">
                        <a:spcBef>
                          <a:spcPts val="600"/>
                        </a:spcBef>
                        <a:spcAft>
                          <a:spcPts val="600"/>
                        </a:spcAft>
                      </a:pPr>
                      <a:r>
                        <a:rPr lang="en-AU" sz="900" kern="1200" dirty="0" smtClean="0">
                          <a:solidFill>
                            <a:schemeClr val="dk1"/>
                          </a:solidFill>
                          <a:effectLst/>
                          <a:latin typeface="+mn-lt"/>
                          <a:ea typeface="+mn-ea"/>
                          <a:cs typeface="+mn-cs"/>
                        </a:rPr>
                        <a:t>PeopleSoft App</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AU" sz="900" kern="1200" dirty="0" smtClean="0">
                          <a:solidFill>
                            <a:schemeClr val="dk1"/>
                          </a:solidFill>
                          <a:effectLst/>
                          <a:latin typeface="+mn-lt"/>
                          <a:ea typeface="+mn-ea"/>
                          <a:cs typeface="+mn-cs"/>
                        </a:rPr>
                        <a:t>Campus Solutions</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AU" sz="900" kern="1200" dirty="0" smtClean="0">
                          <a:solidFill>
                            <a:schemeClr val="dk1"/>
                          </a:solidFill>
                          <a:effectLst/>
                          <a:latin typeface="+mn-lt"/>
                          <a:ea typeface="+mn-ea"/>
                          <a:cs typeface="+mn-cs"/>
                        </a:rPr>
                        <a:t>9.2</a:t>
                      </a:r>
                      <a:endParaRPr lang="en-AU" sz="9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111505637"/>
                  </a:ext>
                </a:extLst>
              </a:tr>
              <a:tr h="282629">
                <a:tc>
                  <a:txBody>
                    <a:bodyPr/>
                    <a:lstStyle/>
                    <a:p>
                      <a:pPr algn="l">
                        <a:spcBef>
                          <a:spcPts val="600"/>
                        </a:spcBef>
                        <a:spcAft>
                          <a:spcPts val="600"/>
                        </a:spcAft>
                      </a:pPr>
                      <a:r>
                        <a:rPr lang="en-AU" sz="900" kern="1200" dirty="0" smtClean="0">
                          <a:solidFill>
                            <a:schemeClr val="dk1"/>
                          </a:solidFill>
                          <a:effectLst/>
                          <a:latin typeface="+mn-lt"/>
                          <a:ea typeface="+mn-ea"/>
                          <a:cs typeface="+mn-cs"/>
                        </a:rPr>
                        <a:t>PeopleSoft App</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AU" sz="900" kern="1200" dirty="0" smtClean="0">
                          <a:solidFill>
                            <a:schemeClr val="dk1"/>
                          </a:solidFill>
                          <a:effectLst/>
                          <a:latin typeface="+mn-lt"/>
                          <a:ea typeface="+mn-ea"/>
                          <a:cs typeface="+mn-cs"/>
                        </a:rPr>
                        <a:t>Finance</a:t>
                      </a:r>
                      <a:endParaRPr lang="en-AU" sz="900" kern="1200" dirty="0">
                        <a:solidFill>
                          <a:schemeClr val="dk1"/>
                        </a:solidFill>
                        <a:effectLst/>
                        <a:latin typeface="+mn-lt"/>
                        <a:ea typeface="+mn-ea"/>
                        <a:cs typeface="+mn-cs"/>
                      </a:endParaRPr>
                    </a:p>
                  </a:txBody>
                  <a:tcPr marL="68580" marR="68580" marT="0" marB="0" anchor="ctr"/>
                </a:tc>
                <a:tc>
                  <a:txBody>
                    <a:bodyPr/>
                    <a:lstStyle/>
                    <a:p>
                      <a:pPr algn="l">
                        <a:spcBef>
                          <a:spcPts val="600"/>
                        </a:spcBef>
                        <a:spcAft>
                          <a:spcPts val="600"/>
                        </a:spcAft>
                      </a:pPr>
                      <a:r>
                        <a:rPr lang="en-AU" sz="900" kern="1200" dirty="0" smtClean="0">
                          <a:solidFill>
                            <a:schemeClr val="dk1"/>
                          </a:solidFill>
                          <a:effectLst/>
                          <a:latin typeface="+mn-lt"/>
                          <a:ea typeface="+mn-ea"/>
                          <a:cs typeface="+mn-cs"/>
                        </a:rPr>
                        <a:t>9.2</a:t>
                      </a:r>
                      <a:endParaRPr lang="en-AU" sz="9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214622898"/>
                  </a:ext>
                </a:extLst>
              </a:tr>
            </a:tbl>
          </a:graphicData>
        </a:graphic>
      </p:graphicFrame>
    </p:spTree>
    <p:extLst>
      <p:ext uri="{BB962C8B-B14F-4D97-AF65-F5344CB8AC3E}">
        <p14:creationId xmlns:p14="http://schemas.microsoft.com/office/powerpoint/2010/main" val="346987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Workflows</a:t>
            </a:r>
            <a:endParaRPr lang="en-US"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4010" b="13802"/>
          <a:stretch/>
        </p:blipFill>
        <p:spPr>
          <a:xfrm>
            <a:off x="4492625" y="2286000"/>
            <a:ext cx="3565525" cy="2573867"/>
          </a:xfrm>
        </p:spPr>
      </p:pic>
      <p:sp>
        <p:nvSpPr>
          <p:cNvPr id="3" name="Content Placeholder 2"/>
          <p:cNvSpPr>
            <a:spLocks noGrp="1"/>
          </p:cNvSpPr>
          <p:nvPr>
            <p:ph sz="half" idx="1"/>
          </p:nvPr>
        </p:nvSpPr>
        <p:spPr/>
        <p:txBody>
          <a:bodyPr/>
          <a:lstStyle/>
          <a:p>
            <a:r>
              <a:rPr lang="en-US" dirty="0" smtClean="0"/>
              <a:t>A Phire Domain will generally map to a single PeopleSoft Application. Within each domain, multiple workflows can be configured to support the development lifecycle and common work patterns.</a:t>
            </a:r>
          </a:p>
          <a:p>
            <a:r>
              <a:rPr lang="en-US" dirty="0" smtClean="0"/>
              <a:t>Workflows (or Task Lists) are structured around team processes and migration paths.</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625" y="2091121"/>
            <a:ext cx="4308229" cy="3487783"/>
          </a:xfrm>
          <a:prstGeom prst="rect">
            <a:avLst/>
          </a:prstGeom>
        </p:spPr>
      </p:pic>
    </p:spTree>
    <p:extLst>
      <p:ext uri="{BB962C8B-B14F-4D97-AF65-F5344CB8AC3E}">
        <p14:creationId xmlns:p14="http://schemas.microsoft.com/office/powerpoint/2010/main" val="2468591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1835</TotalTime>
  <Words>3212</Words>
  <Application>Microsoft Office PowerPoint</Application>
  <PresentationFormat>On-screen Show (4:3)</PresentationFormat>
  <Paragraphs>389</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Tw Cen MT</vt:lpstr>
      <vt:lpstr>Tw Cen MT Condensed</vt:lpstr>
      <vt:lpstr>Wingdings 3</vt:lpstr>
      <vt:lpstr>Integral</vt:lpstr>
      <vt:lpstr>PeopleSoft On Phire</vt:lpstr>
      <vt:lpstr>presenter</vt:lpstr>
      <vt:lpstr>The University of Queensland &amp; ORACLE</vt:lpstr>
      <vt:lpstr>Overview</vt:lpstr>
      <vt:lpstr>Phire STARTER</vt:lpstr>
      <vt:lpstr>What is PHIRE?</vt:lpstr>
      <vt:lpstr>Planning</vt:lpstr>
      <vt:lpstr>Define Technical Architecture</vt:lpstr>
      <vt:lpstr>Plan Workflows</vt:lpstr>
      <vt:lpstr>Implementation</vt:lpstr>
      <vt:lpstr>Phire Configuration</vt:lpstr>
      <vt:lpstr>Configuring Phire</vt:lpstr>
      <vt:lpstr>WorkflowS</vt:lpstr>
      <vt:lpstr>Workflow STEPS</vt:lpstr>
      <vt:lpstr>Domain Security</vt:lpstr>
      <vt:lpstr>Row Level Security</vt:lpstr>
      <vt:lpstr>DEVELOPMENT</vt:lpstr>
      <vt:lpstr>CHANGE REQUEST (CR)</vt:lpstr>
      <vt:lpstr>Adding OBJECTS</vt:lpstr>
      <vt:lpstr>VERSON CONTROL</vt:lpstr>
      <vt:lpstr>Comparisons</vt:lpstr>
      <vt:lpstr>Compare Report Summary</vt:lpstr>
      <vt:lpstr>COMPARE REPORT DETAIL</vt:lpstr>
      <vt:lpstr>Migrations</vt:lpstr>
      <vt:lpstr>Migrations</vt:lpstr>
      <vt:lpstr>Automated BUILD</vt:lpstr>
      <vt:lpstr>Rollback</vt:lpstr>
      <vt:lpstr>Database Refresh Report</vt:lpstr>
      <vt:lpstr>Release Definition</vt:lpstr>
      <vt:lpstr>VISIBILITY</vt:lpstr>
      <vt:lpstr>REPORTS</vt:lpstr>
      <vt:lpstr>AUDITS</vt:lpstr>
      <vt:lpstr>BENEFITS</vt:lpstr>
      <vt:lpstr>Benefits</vt:lpstr>
      <vt:lpstr>LESSONS LEARNED</vt:lpstr>
      <vt:lpstr>LESSONS LEARNED</vt:lpstr>
      <vt:lpstr>DEMO</vt:lpstr>
      <vt:lpstr>DEMO</vt:lpstr>
      <vt:lpstr>QUESTIONS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Owen Van Itallie</cp:lastModifiedBy>
  <cp:revision>166</cp:revision>
  <dcterms:created xsi:type="dcterms:W3CDTF">2015-09-02T14:36:24Z</dcterms:created>
  <dcterms:modified xsi:type="dcterms:W3CDTF">2018-11-01T06:26:08Z</dcterms:modified>
</cp:coreProperties>
</file>