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notesMasterIdLst>
    <p:notesMasterId r:id="rId53"/>
  </p:notesMasterIdLst>
  <p:sldIdLst>
    <p:sldId id="259" r:id="rId2"/>
    <p:sldId id="260" r:id="rId3"/>
    <p:sldId id="299" r:id="rId4"/>
    <p:sldId id="300" r:id="rId5"/>
    <p:sldId id="301" r:id="rId6"/>
    <p:sldId id="302" r:id="rId7"/>
    <p:sldId id="287" r:id="rId8"/>
    <p:sldId id="262" r:id="rId9"/>
    <p:sldId id="266" r:id="rId10"/>
    <p:sldId id="337" r:id="rId11"/>
    <p:sldId id="352" r:id="rId12"/>
    <p:sldId id="303" r:id="rId13"/>
    <p:sldId id="350" r:id="rId14"/>
    <p:sldId id="351" r:id="rId15"/>
    <p:sldId id="263" r:id="rId16"/>
    <p:sldId id="338" r:id="rId17"/>
    <p:sldId id="306" r:id="rId18"/>
    <p:sldId id="341" r:id="rId19"/>
    <p:sldId id="356" r:id="rId20"/>
    <p:sldId id="357" r:id="rId21"/>
    <p:sldId id="318" r:id="rId22"/>
    <p:sldId id="308" r:id="rId23"/>
    <p:sldId id="358" r:id="rId24"/>
    <p:sldId id="359" r:id="rId25"/>
    <p:sldId id="314" r:id="rId26"/>
    <p:sldId id="319" r:id="rId27"/>
    <p:sldId id="309" r:id="rId28"/>
    <p:sldId id="310" r:id="rId29"/>
    <p:sldId id="333" r:id="rId30"/>
    <p:sldId id="327" r:id="rId31"/>
    <p:sldId id="335" r:id="rId32"/>
    <p:sldId id="273" r:id="rId33"/>
    <p:sldId id="343" r:id="rId34"/>
    <p:sldId id="344" r:id="rId35"/>
    <p:sldId id="297" r:id="rId36"/>
    <p:sldId id="346" r:id="rId37"/>
    <p:sldId id="293" r:id="rId38"/>
    <p:sldId id="348" r:id="rId39"/>
    <p:sldId id="349" r:id="rId40"/>
    <p:sldId id="345" r:id="rId41"/>
    <p:sldId id="288" r:id="rId42"/>
    <p:sldId id="298" r:id="rId43"/>
    <p:sldId id="340" r:id="rId44"/>
    <p:sldId id="360" r:id="rId45"/>
    <p:sldId id="361" r:id="rId46"/>
    <p:sldId id="264" r:id="rId47"/>
    <p:sldId id="362" r:id="rId48"/>
    <p:sldId id="322" r:id="rId49"/>
    <p:sldId id="265" r:id="rId50"/>
    <p:sldId id="321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74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BB8A7-059A-498D-BCDC-FAC8F937CD97}" type="datetimeFigureOut">
              <a:rPr lang="en-SG" smtClean="0"/>
              <a:t>16/10/2015</a:t>
            </a:fld>
            <a:endParaRPr lang="en-SG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D5106-87B6-4F69-B314-99B7E2184948}" type="slidenum">
              <a:rPr lang="en-SG" smtClean="0"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87633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effectLst/>
              </a:rPr>
              <a:t>Aimed at crafting sites to provide an optimal viewing and interaction experience—easy reading and navigation with a minimum of resizing, panning, and scrolling—across a wide range of devices (from desktop computer monitors to mobile phones)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D5106-87B6-4F69-B314-99B7E2184948}" type="slidenum">
              <a:rPr lang="en-SG" smtClean="0"/>
              <a:t>9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42765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D5106-87B6-4F69-B314-99B7E2184948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6383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B26640A-7286-4479-9AD7-A64175EEBC9C}" type="datetimeFigureOut">
              <a:rPr lang="en-US" smtClean="0"/>
              <a:t>10/16/2015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Responsive &amp; Modern UI with PT8.49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" b="116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      SESSION 6009	</a:t>
            </a:r>
          </a:p>
          <a:p>
            <a:r>
              <a:rPr lang="en-US" dirty="0" smtClean="0"/>
              <a:t>09 November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SG" sz="180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945220" y="2326480"/>
            <a:ext cx="6246690" cy="3490120"/>
          </a:xfrm>
        </p:spPr>
        <p:txBody>
          <a:bodyPr>
            <a:normAutofit/>
          </a:bodyPr>
          <a:lstStyle/>
          <a:p>
            <a:pPr marL="8890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PeopleTools 8.49 has limitations.</a:t>
            </a:r>
          </a:p>
          <a:p>
            <a:pPr marL="88900" indent="0">
              <a:buNone/>
            </a:pPr>
            <a:endParaRPr lang="en-US" sz="2400" dirty="0" smtClean="0"/>
          </a:p>
          <a:p>
            <a:pPr marL="546100" indent="-457200">
              <a:buFont typeface="+mj-lt"/>
              <a:buAutoNum type="arabicPeriod"/>
            </a:pPr>
            <a:r>
              <a:rPr lang="en-US" sz="1800" dirty="0" smtClean="0"/>
              <a:t>No </a:t>
            </a:r>
            <a:r>
              <a:rPr lang="en-US" sz="1800" b="1" dirty="0"/>
              <a:t>d</a:t>
            </a:r>
            <a:r>
              <a:rPr lang="en-US" sz="1800" b="1" dirty="0" smtClean="0"/>
              <a:t>ynamic branding </a:t>
            </a:r>
            <a:r>
              <a:rPr lang="en-US" sz="1800" dirty="0" smtClean="0"/>
              <a:t>at the code level.</a:t>
            </a:r>
          </a:p>
          <a:p>
            <a:pPr marL="546100" indent="-457200">
              <a:buFont typeface="+mj-lt"/>
              <a:buAutoNum type="arabicPeriod"/>
            </a:pPr>
            <a:endParaRPr lang="en-US" sz="1800" b="1" dirty="0" smtClean="0"/>
          </a:p>
          <a:p>
            <a:pPr marL="546100" indent="-457200">
              <a:buFont typeface="+mj-lt"/>
              <a:buAutoNum type="arabicPeriod"/>
            </a:pPr>
            <a:r>
              <a:rPr lang="en-US" sz="1800" dirty="0" smtClean="0"/>
              <a:t>Cannot place </a:t>
            </a:r>
            <a:r>
              <a:rPr lang="en-US" sz="1800" b="1" dirty="0" smtClean="0"/>
              <a:t>custom navigation</a:t>
            </a:r>
            <a:r>
              <a:rPr lang="en-US" sz="1800" dirty="0" smtClean="0"/>
              <a:t> at the top of the screen.</a:t>
            </a:r>
          </a:p>
          <a:p>
            <a:pPr marL="546100" indent="-457200">
              <a:buFont typeface="+mj-lt"/>
              <a:buAutoNum type="arabicPeriod"/>
            </a:pPr>
            <a:endParaRPr lang="en-US" sz="1800" dirty="0" smtClean="0"/>
          </a:p>
          <a:p>
            <a:pPr marL="546100" indent="-457200">
              <a:buFont typeface="+mj-lt"/>
              <a:buAutoNum type="arabicPeriod"/>
            </a:pPr>
            <a:r>
              <a:rPr lang="en-US" sz="1800" dirty="0" smtClean="0"/>
              <a:t>Cannot </a:t>
            </a:r>
            <a:r>
              <a:rPr lang="en-US" sz="1800" b="1" dirty="0" smtClean="0"/>
              <a:t>highlight</a:t>
            </a:r>
            <a:r>
              <a:rPr lang="en-US" sz="1800" dirty="0" smtClean="0"/>
              <a:t> a </a:t>
            </a:r>
            <a:r>
              <a:rPr lang="en-US" sz="1800" b="1" dirty="0" smtClean="0"/>
              <a:t>grid row </a:t>
            </a:r>
            <a:r>
              <a:rPr lang="en-US" sz="1800" dirty="0" smtClean="0"/>
              <a:t>on mouse over.</a:t>
            </a:r>
          </a:p>
          <a:p>
            <a:pPr marL="546100" indent="-457200">
              <a:buFont typeface="+mj-lt"/>
              <a:buAutoNum type="arabicPeriod"/>
            </a:pPr>
            <a:endParaRPr lang="en-US" sz="1800" dirty="0" smtClean="0"/>
          </a:p>
          <a:p>
            <a:pPr marL="541338" indent="-457200">
              <a:buFont typeface="+mj-lt"/>
              <a:buAutoNum type="arabicPeriod"/>
            </a:pPr>
            <a:r>
              <a:rPr lang="en-US" sz="1800" dirty="0"/>
              <a:t>Does not support </a:t>
            </a:r>
            <a:r>
              <a:rPr lang="en-US" sz="1800" b="1" dirty="0"/>
              <a:t>cascading style </a:t>
            </a:r>
            <a:r>
              <a:rPr lang="en-US" sz="1800" b="1" dirty="0" smtClean="0"/>
              <a:t>sheets (CSS).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59" y="25733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b="10738"/>
          <a:stretch/>
        </p:blipFill>
        <p:spPr>
          <a:xfrm>
            <a:off x="770465" y="668867"/>
            <a:ext cx="6578601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orkaround</a:t>
            </a:r>
            <a:endParaRPr lang="en-SG" sz="1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2746" y="2385701"/>
            <a:ext cx="6642251" cy="4023360"/>
          </a:xfrm>
        </p:spPr>
        <p:txBody>
          <a:bodyPr>
            <a:normAutofit/>
          </a:bodyPr>
          <a:lstStyle/>
          <a:p>
            <a:pPr marL="93663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But we can overcome the limitations using</a:t>
            </a:r>
          </a:p>
          <a:p>
            <a:pPr marL="93663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541338" indent="-447675">
              <a:buFont typeface="Wingdings" panose="05000000000000000000" pitchFamily="2" charset="2"/>
              <a:buChar char="Ø"/>
            </a:pPr>
            <a:r>
              <a:rPr lang="en-US" sz="1800" dirty="0" smtClean="0"/>
              <a:t>JavaScript &amp; Jquery</a:t>
            </a:r>
          </a:p>
          <a:p>
            <a:pPr marL="541338" indent="-447675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447675">
              <a:buFont typeface="Wingdings" panose="05000000000000000000" pitchFamily="2" charset="2"/>
              <a:buChar char="Ø"/>
            </a:pPr>
            <a:r>
              <a:rPr lang="en-US" sz="1800" dirty="0" smtClean="0"/>
              <a:t>PeopleSoft stylesheet</a:t>
            </a:r>
          </a:p>
          <a:p>
            <a:pPr marL="541338" indent="-447675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447675">
              <a:buFont typeface="Wingdings" panose="05000000000000000000" pitchFamily="2" charset="2"/>
              <a:buChar char="Ø"/>
            </a:pPr>
            <a:r>
              <a:rPr lang="en-US" sz="1800" dirty="0" smtClean="0"/>
              <a:t>PeopleSoft HTML objects</a:t>
            </a:r>
          </a:p>
          <a:p>
            <a:pPr marL="541338" indent="-447675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447675">
              <a:buFont typeface="Wingdings" panose="05000000000000000000" pitchFamily="2" charset="2"/>
              <a:buChar char="Ø"/>
            </a:pPr>
            <a:r>
              <a:rPr lang="en-US" sz="1800" dirty="0" smtClean="0"/>
              <a:t>PeopleSoft HTML </a:t>
            </a:r>
            <a:r>
              <a:rPr lang="en-US" sz="1800" dirty="0"/>
              <a:t>f</a:t>
            </a:r>
            <a:r>
              <a:rPr lang="en-US" sz="1800" dirty="0" smtClean="0"/>
              <a:t>ields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0717" r="9583" b="12414"/>
          <a:stretch/>
        </p:blipFill>
        <p:spPr>
          <a:xfrm>
            <a:off x="5025500" y="80134"/>
            <a:ext cx="2874294" cy="219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8" r="2773"/>
          <a:stretch/>
        </p:blipFill>
        <p:spPr>
          <a:xfrm>
            <a:off x="359228" y="1260722"/>
            <a:ext cx="7794172" cy="49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4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1251996"/>
            <a:ext cx="7826829" cy="49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2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Case Study – Postgraduate Application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0618"/>
            <a:ext cx="7619999" cy="3048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 smtClean="0"/>
              <a:t>In 2013 SMU’s Office of Postgraduate Professionals Programme (PGPP) requested to revamp their online application forms.</a:t>
            </a:r>
          </a:p>
          <a:p>
            <a:pPr marL="114300" indent="0">
              <a:buNone/>
            </a:pPr>
            <a:endParaRPr lang="en-US" sz="1800" dirty="0" smtClean="0"/>
          </a:p>
          <a:p>
            <a:pPr marL="46355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 smtClean="0"/>
              <a:t>Cumbersome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/>
              <a:t>and difficult to </a:t>
            </a:r>
            <a:r>
              <a:rPr lang="en-US" sz="1800" dirty="0" smtClean="0"/>
              <a:t>use.</a:t>
            </a:r>
            <a:endParaRPr lang="en-US" sz="1800" dirty="0"/>
          </a:p>
          <a:p>
            <a:pPr marL="463550" lvl="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 smtClean="0"/>
              <a:t>Validations </a:t>
            </a:r>
            <a:r>
              <a:rPr lang="en-US" sz="1800" dirty="0" smtClean="0"/>
              <a:t>were </a:t>
            </a:r>
            <a:r>
              <a:rPr lang="en-US" sz="1800" dirty="0"/>
              <a:t>unclear and presented one at a time</a:t>
            </a:r>
            <a:r>
              <a:rPr lang="en-US" sz="1800" b="1" dirty="0"/>
              <a:t>.</a:t>
            </a:r>
            <a:endParaRPr lang="en-SG" sz="1800" b="1" dirty="0"/>
          </a:p>
          <a:p>
            <a:pPr marL="463550" lvl="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 smtClean="0"/>
              <a:t>Not-responsive </a:t>
            </a:r>
            <a:r>
              <a:rPr lang="en-US" sz="1800" dirty="0" smtClean="0"/>
              <a:t>to tablet devices</a:t>
            </a:r>
            <a:r>
              <a:rPr lang="en-US" sz="1800" b="1" dirty="0" smtClean="0"/>
              <a:t>.</a:t>
            </a:r>
            <a:endParaRPr lang="en-SG" sz="1800" b="1" dirty="0"/>
          </a:p>
          <a:p>
            <a:pPr marL="463550" lvl="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 smtClean="0"/>
              <a:t>Outdated</a:t>
            </a:r>
            <a:r>
              <a:rPr lang="en-US" sz="1800" dirty="0" smtClean="0"/>
              <a:t> UI</a:t>
            </a:r>
            <a:endParaRPr lang="en-SG" sz="1800" dirty="0"/>
          </a:p>
          <a:p>
            <a:pPr marL="463550" lvl="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/>
              <a:t>I</a:t>
            </a:r>
            <a:r>
              <a:rPr lang="en-US" sz="1800" b="1" dirty="0" smtClean="0"/>
              <a:t>nconsistent</a:t>
            </a:r>
            <a:r>
              <a:rPr lang="en-US" sz="1800" dirty="0" smtClean="0"/>
              <a:t> </a:t>
            </a:r>
            <a:r>
              <a:rPr lang="en-US" sz="1800" dirty="0"/>
              <a:t>among </a:t>
            </a:r>
            <a:r>
              <a:rPr lang="en-US" sz="1800" dirty="0" smtClean="0"/>
              <a:t>browsers </a:t>
            </a:r>
            <a:r>
              <a:rPr lang="en-US" sz="1800" dirty="0"/>
              <a:t>and </a:t>
            </a:r>
            <a:r>
              <a:rPr lang="en-US" sz="1800" dirty="0" smtClean="0"/>
              <a:t>versions</a:t>
            </a:r>
          </a:p>
          <a:p>
            <a:pPr marL="463550" lvl="0" indent="-285750">
              <a:buFont typeface="Wingdings" panose="05000000000000000000" pitchFamily="2" charset="2"/>
              <a:buChar char="Ø"/>
              <a:tabLst>
                <a:tab pos="449263" algn="l"/>
              </a:tabLst>
            </a:pPr>
            <a:r>
              <a:rPr lang="en-US" sz="1800" b="1" dirty="0" smtClean="0"/>
              <a:t>Branding</a:t>
            </a:r>
            <a:r>
              <a:rPr lang="en-US" sz="1800" dirty="0" smtClean="0"/>
              <a:t> could not accommodate partner schools</a:t>
            </a:r>
            <a:endParaRPr lang="en-SG" sz="1800" dirty="0"/>
          </a:p>
          <a:p>
            <a:pPr>
              <a:buFont typeface="Wingdings" panose="05000000000000000000" pitchFamily="2" charset="2"/>
              <a:buChar char="Ø"/>
            </a:pPr>
            <a:endParaRPr lang="en-SG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99" y="4955351"/>
            <a:ext cx="1614191" cy="165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47759"/>
            <a:ext cx="6245712" cy="3844031"/>
          </a:xfrm>
        </p:spPr>
        <p:txBody>
          <a:bodyPr>
            <a:normAutofit/>
          </a:bodyPr>
          <a:lstStyle/>
          <a:p>
            <a:pPr marL="541338" indent="-363538">
              <a:buFont typeface="Wingdings" panose="05000000000000000000" pitchFamily="2" charset="2"/>
              <a:buChar char="Ø"/>
            </a:pPr>
            <a:endParaRPr lang="en-US" sz="2000" b="1" dirty="0" smtClean="0"/>
          </a:p>
          <a:p>
            <a:pPr marL="541338" indent="-363538">
              <a:buFont typeface="Wingdings" panose="05000000000000000000" pitchFamily="2" charset="2"/>
              <a:buChar char="Ø"/>
            </a:pPr>
            <a:r>
              <a:rPr lang="en-US" sz="2000" b="1" dirty="0" smtClean="0"/>
              <a:t>Pleasant experience</a:t>
            </a:r>
            <a:endParaRPr lang="en-US" sz="2000" dirty="0"/>
          </a:p>
          <a:p>
            <a:pPr marL="541338" indent="-36353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41338" lvl="0" indent="-363538">
              <a:buFont typeface="Wingdings" panose="05000000000000000000" pitchFamily="2" charset="2"/>
              <a:buChar char="Ø"/>
            </a:pPr>
            <a:r>
              <a:rPr lang="en-US" sz="2000" dirty="0" smtClean="0"/>
              <a:t>Improve </a:t>
            </a:r>
            <a:r>
              <a:rPr lang="en-US" sz="2000" b="1" dirty="0"/>
              <a:t>efficiency</a:t>
            </a:r>
            <a:r>
              <a:rPr lang="en-US" sz="2000" dirty="0"/>
              <a:t> and </a:t>
            </a:r>
            <a:r>
              <a:rPr lang="en-US" sz="2000" b="1" dirty="0" smtClean="0"/>
              <a:t>effectiveness</a:t>
            </a:r>
          </a:p>
          <a:p>
            <a:pPr marL="541338" lvl="0" indent="-363538">
              <a:buFont typeface="Wingdings" panose="05000000000000000000" pitchFamily="2" charset="2"/>
              <a:buChar char="Ø"/>
            </a:pPr>
            <a:endParaRPr lang="en-SG" sz="2000" dirty="0"/>
          </a:p>
          <a:p>
            <a:pPr marL="541338" lvl="0" indent="-363538">
              <a:buFont typeface="Wingdings" panose="05000000000000000000" pitchFamily="2" charset="2"/>
              <a:buChar char="Ø"/>
            </a:pPr>
            <a:r>
              <a:rPr lang="en-US" sz="2000" b="1" dirty="0"/>
              <a:t>Update</a:t>
            </a:r>
            <a:r>
              <a:rPr lang="en-US" sz="2000" dirty="0"/>
              <a:t> application </a:t>
            </a:r>
            <a:r>
              <a:rPr lang="en-US" sz="2000" b="1" dirty="0"/>
              <a:t>look</a:t>
            </a:r>
            <a:r>
              <a:rPr lang="en-US" sz="2000" dirty="0"/>
              <a:t> and </a:t>
            </a:r>
            <a:r>
              <a:rPr lang="en-US" sz="2000" b="1" dirty="0" smtClean="0"/>
              <a:t>feel</a:t>
            </a:r>
          </a:p>
          <a:p>
            <a:pPr marL="541338" lvl="0" indent="-36353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541338" lvl="0" indent="-363538">
              <a:buFont typeface="Wingdings" panose="05000000000000000000" pitchFamily="2" charset="2"/>
              <a:buChar char="Ø"/>
            </a:pPr>
            <a:r>
              <a:rPr lang="en-SG" sz="2000" dirty="0" smtClean="0"/>
              <a:t> </a:t>
            </a:r>
            <a:r>
              <a:rPr lang="en-SG" sz="2000" b="1" dirty="0" smtClean="0"/>
              <a:t>Responsive</a:t>
            </a:r>
            <a:r>
              <a:rPr lang="en-SG" sz="2000" dirty="0" smtClean="0"/>
              <a:t> for </a:t>
            </a:r>
            <a:r>
              <a:rPr lang="en-SG" sz="2000" dirty="0"/>
              <a:t>use in </a:t>
            </a:r>
            <a:r>
              <a:rPr lang="en-SG" sz="2000" b="1" dirty="0" smtClean="0"/>
              <a:t>tablets</a:t>
            </a:r>
            <a:endParaRPr lang="en-SG" sz="2000" dirty="0"/>
          </a:p>
          <a:p>
            <a:pPr marL="541338" lvl="0" indent="-363538">
              <a:buFont typeface="Wingdings" panose="05000000000000000000" pitchFamily="2" charset="2"/>
              <a:buChar char="Ø"/>
            </a:pPr>
            <a:endParaRPr lang="en-SG" sz="2000" dirty="0"/>
          </a:p>
          <a:p>
            <a:pPr marL="541338" lvl="0" indent="-363538">
              <a:buFont typeface="Wingdings" panose="05000000000000000000" pitchFamily="2" charset="2"/>
              <a:buChar char="Ø"/>
            </a:pPr>
            <a:r>
              <a:rPr lang="en-US" sz="2000" dirty="0" smtClean="0"/>
              <a:t>Improve </a:t>
            </a:r>
            <a:r>
              <a:rPr lang="en-US" sz="2000" b="1" dirty="0"/>
              <a:t>consistency</a:t>
            </a:r>
            <a:r>
              <a:rPr lang="en-US" sz="2000" dirty="0"/>
              <a:t> among </a:t>
            </a:r>
            <a:r>
              <a:rPr lang="en-US" sz="2000" b="1" dirty="0"/>
              <a:t>browsers</a:t>
            </a:r>
            <a:r>
              <a:rPr lang="en-US" sz="2000" dirty="0"/>
              <a:t> and </a:t>
            </a:r>
            <a:r>
              <a:rPr lang="en-US" sz="2000" b="1" dirty="0" smtClean="0"/>
              <a:t>versions</a:t>
            </a:r>
            <a:endParaRPr lang="en-SG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5495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Used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883057" y="2325951"/>
            <a:ext cx="7310448" cy="3195960"/>
          </a:xfrm>
        </p:spPr>
        <p:txBody>
          <a:bodyPr>
            <a:normAutofit fontScale="92500" lnSpcReduction="10000"/>
          </a:bodyPr>
          <a:lstStyle/>
          <a:p>
            <a:pPr marL="541338" indent="-363538">
              <a:buFont typeface="Wingdings" panose="05000000000000000000" pitchFamily="2" charset="2"/>
              <a:buChar char="Ø"/>
            </a:pPr>
            <a:endParaRPr lang="en-SG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614693" y="2084833"/>
            <a:ext cx="7578812" cy="4022054"/>
          </a:xfrm>
        </p:spPr>
        <p:txBody>
          <a:bodyPr>
            <a:normAutofit fontScale="92500" lnSpcReduction="10000"/>
          </a:bodyPr>
          <a:lstStyle/>
          <a:p>
            <a:pPr marL="631825" indent="-457200">
              <a:buFont typeface="+mj-lt"/>
              <a:buAutoNum type="arabicPeriod"/>
            </a:pPr>
            <a:r>
              <a:rPr lang="en-US" sz="2000" dirty="0"/>
              <a:t>Use JavaScript and JQuery to overcome many of the limitations found in the PT 8.49</a:t>
            </a:r>
            <a:r>
              <a:rPr lang="en-US" sz="2000" dirty="0" smtClean="0"/>
              <a:t>.</a:t>
            </a:r>
          </a:p>
          <a:p>
            <a:pPr marL="631825" indent="-457200">
              <a:buFont typeface="+mj-lt"/>
              <a:buAutoNum type="arabicPeriod"/>
            </a:pPr>
            <a:endParaRPr lang="en-US" sz="2000" dirty="0"/>
          </a:p>
          <a:p>
            <a:pPr marL="631825" indent="-457200">
              <a:buFont typeface="+mj-lt"/>
              <a:buAutoNum type="arabicPeriod"/>
            </a:pPr>
            <a:r>
              <a:rPr lang="en-US" sz="2000" dirty="0"/>
              <a:t>Use CSS to enhance your existing PeopleSoft </a:t>
            </a:r>
            <a:r>
              <a:rPr lang="en-US" sz="2000" dirty="0" smtClean="0"/>
              <a:t>Style Sheets </a:t>
            </a:r>
            <a:r>
              <a:rPr lang="en-US" sz="2000" dirty="0"/>
              <a:t>and the overall look of your application</a:t>
            </a:r>
            <a:r>
              <a:rPr lang="en-US" sz="2000" dirty="0" smtClean="0"/>
              <a:t>.</a:t>
            </a:r>
          </a:p>
          <a:p>
            <a:pPr marL="631825" indent="-457200">
              <a:buFont typeface="+mj-lt"/>
              <a:buAutoNum type="arabicPeriod"/>
            </a:pPr>
            <a:endParaRPr lang="en-US" sz="2000" dirty="0" smtClean="0"/>
          </a:p>
          <a:p>
            <a:pPr marL="631825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a Group Box to encapsulate </a:t>
            </a:r>
            <a:r>
              <a:rPr lang="en-US" sz="2000" dirty="0" smtClean="0"/>
              <a:t>continent, group related content and  </a:t>
            </a:r>
            <a:r>
              <a:rPr lang="en-US" sz="2000" dirty="0"/>
              <a:t>aid in page </a:t>
            </a:r>
            <a:r>
              <a:rPr lang="en-US" sz="2000" dirty="0" smtClean="0"/>
              <a:t>configuration.</a:t>
            </a:r>
          </a:p>
          <a:p>
            <a:pPr marL="631825" indent="-457200">
              <a:buFont typeface="+mj-lt"/>
              <a:buAutoNum type="arabicPeriod"/>
            </a:pPr>
            <a:endParaRPr lang="en-US" sz="2000" dirty="0" smtClean="0"/>
          </a:p>
          <a:p>
            <a:pPr marL="631825" indent="-457200">
              <a:buFont typeface="+mj-lt"/>
              <a:buAutoNum type="arabicPeriod"/>
            </a:pPr>
            <a:r>
              <a:rPr lang="en-US" sz="2000" dirty="0"/>
              <a:t>Leverage HTML areas to as a means of executing scripts from your web page</a:t>
            </a:r>
            <a:r>
              <a:rPr lang="en-US" sz="2000" dirty="0" smtClean="0"/>
              <a:t>.</a:t>
            </a:r>
          </a:p>
          <a:p>
            <a:pPr marL="631825" indent="-457200">
              <a:buFont typeface="+mj-lt"/>
              <a:buAutoNum type="arabicPeriod"/>
            </a:pPr>
            <a:endParaRPr lang="en-US" sz="2000" dirty="0" smtClean="0"/>
          </a:p>
          <a:p>
            <a:pPr marL="631825" indent="-457200">
              <a:buFont typeface="+mj-lt"/>
              <a:buAutoNum type="arabicPeriod"/>
            </a:pPr>
            <a:r>
              <a:rPr lang="en-US" sz="2000" dirty="0" smtClean="0"/>
              <a:t>Create HTML stored procedures to simplify your efforts.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61" y="162513"/>
            <a:ext cx="1486275" cy="162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Style Sheets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631825" indent="-517525">
              <a:buFont typeface="Wingdings" panose="05000000000000000000" pitchFamily="2" charset="2"/>
              <a:buChar char="Ø"/>
            </a:pPr>
            <a:r>
              <a:rPr lang="en-US" sz="2000" dirty="0" smtClean="0"/>
              <a:t>Don’t forget padding and margins</a:t>
            </a:r>
          </a:p>
          <a:p>
            <a:pPr marL="631825" indent="-51752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31825" indent="-517525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631825" indent="-517525">
              <a:buFont typeface="Wingdings" panose="05000000000000000000" pitchFamily="2" charset="2"/>
              <a:buChar char="Ø"/>
            </a:pPr>
            <a:r>
              <a:rPr lang="en-US" sz="2000" dirty="0" smtClean="0"/>
              <a:t>Apply designed color schemes</a:t>
            </a:r>
          </a:p>
          <a:p>
            <a:pPr marL="631825" indent="-51752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31825" indent="-517525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631825" indent="-517525">
              <a:buFont typeface="Wingdings" panose="05000000000000000000" pitchFamily="2" charset="2"/>
              <a:buChar char="Ø"/>
            </a:pPr>
            <a:r>
              <a:rPr lang="en-US" sz="2000" dirty="0" smtClean="0"/>
              <a:t>Change your button design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1134" y="1737583"/>
            <a:ext cx="2133600" cy="285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72" y="2023333"/>
            <a:ext cx="1990725" cy="240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72" y="2796476"/>
            <a:ext cx="955179" cy="1034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572" y="4629150"/>
            <a:ext cx="2733675" cy="800100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16633"/>
              </p:ext>
            </p:extLst>
          </p:nvPr>
        </p:nvGraphicFramePr>
        <p:xfrm>
          <a:off x="4676816" y="4358525"/>
          <a:ext cx="1581467" cy="27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7" imgW="2374560" imgH="406080" progId="PhotoshopElements.Image.12">
                  <p:embed/>
                </p:oleObj>
              </mc:Choice>
              <mc:Fallback>
                <p:oleObj name="Image" r:id="rId7" imgW="2374560" imgH="406080" progId="PhotoshopElements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76816" y="4358525"/>
                        <a:ext cx="1581467" cy="27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29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99933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Mark Burton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353" y="2584835"/>
            <a:ext cx="7515293" cy="179247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Senior Manager</a:t>
            </a:r>
          </a:p>
          <a:p>
            <a:pPr marL="114300" indent="0">
              <a:buNone/>
            </a:pPr>
            <a:r>
              <a:rPr lang="en-US" dirty="0" smtClean="0"/>
              <a:t>Enterprise Information Systems – Student Information Systems</a:t>
            </a:r>
          </a:p>
          <a:p>
            <a:pPr marL="114300" indent="0">
              <a:buNone/>
            </a:pPr>
            <a:r>
              <a:rPr lang="en-US" dirty="0" smtClean="0"/>
              <a:t>Singapore Management University</a:t>
            </a:r>
          </a:p>
          <a:p>
            <a:pPr marL="114300" indent="0">
              <a:buNone/>
            </a:pPr>
            <a:r>
              <a:rPr lang="en-US" dirty="0" smtClean="0"/>
              <a:t>mburton@smu.edu.sg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14353" y="4592611"/>
            <a:ext cx="5740988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Almost 20 years of experience with PeopleSoft Technologies</a:t>
            </a:r>
            <a:endParaRPr lang="en-US" sz="1600" dirty="0"/>
          </a:p>
          <a:p>
            <a:r>
              <a:rPr lang="en-US" sz="1600" dirty="0"/>
              <a:t>Over 6 years experience in Campus </a:t>
            </a:r>
            <a:r>
              <a:rPr lang="en-US" sz="1600" dirty="0" smtClean="0"/>
              <a:t>Solutions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arliest version Tools 3.24 / Financials 2.2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Box and Frame Classes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12" r="8378" b="11748"/>
          <a:stretch/>
        </p:blipFill>
        <p:spPr>
          <a:xfrm>
            <a:off x="545691" y="2242629"/>
            <a:ext cx="6998578" cy="420052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10450" cy="58788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Use classes to group items and limits for your content</a:t>
            </a:r>
            <a:endParaRPr lang="en-US" sz="2000" dirty="0"/>
          </a:p>
          <a:p>
            <a:pPr marL="631825" indent="-517525">
              <a:buFont typeface="Wingdings" panose="05000000000000000000" pitchFamily="2" charset="2"/>
              <a:buChar char="Ø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294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Container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235" y="2084832"/>
            <a:ext cx="7596860" cy="516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Create a custom </a:t>
            </a:r>
            <a:r>
              <a:rPr lang="en-US" sz="1800" b="1" dirty="0" smtClean="0"/>
              <a:t>PeopleSoft Style Sheet </a:t>
            </a:r>
            <a:r>
              <a:rPr lang="en-US" sz="1800" dirty="0" smtClean="0"/>
              <a:t>with modified </a:t>
            </a:r>
            <a:r>
              <a:rPr lang="en-US" sz="1800" b="1" dirty="0" smtClean="0"/>
              <a:t>PSPAGE</a:t>
            </a:r>
            <a:r>
              <a:rPr lang="en-US" sz="1800" dirty="0" smtClean="0"/>
              <a:t> and </a:t>
            </a:r>
            <a:r>
              <a:rPr lang="en-US" sz="1800" b="1" dirty="0" smtClean="0"/>
              <a:t>PSCONTAINER</a:t>
            </a:r>
            <a:r>
              <a:rPr lang="en-US" sz="1800" dirty="0" smtClean="0"/>
              <a:t> to center page. 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80" y="3049675"/>
            <a:ext cx="5441286" cy="2843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32" y="395503"/>
            <a:ext cx="1447834" cy="14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6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CSS to your design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2542" y="1937349"/>
            <a:ext cx="7389315" cy="4463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Use </a:t>
            </a:r>
            <a:r>
              <a:rPr lang="en-US" sz="2000" b="1" dirty="0" smtClean="0"/>
              <a:t>JavaScript</a:t>
            </a:r>
            <a:r>
              <a:rPr lang="en-US" sz="2000" dirty="0" smtClean="0"/>
              <a:t> to place CSS in the page </a:t>
            </a:r>
            <a:r>
              <a:rPr lang="en-US" sz="2000" b="1" dirty="0" smtClean="0"/>
              <a:t>&lt;header&gt;.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355600" indent="0">
              <a:buNone/>
            </a:pPr>
            <a:r>
              <a:rPr lang="en-US" sz="1800" dirty="0" smtClean="0"/>
              <a:t>function </a:t>
            </a:r>
            <a:r>
              <a:rPr lang="en-US" sz="1800" dirty="0"/>
              <a:t>importStylesheet(sheetUrl) {</a:t>
            </a:r>
          </a:p>
          <a:p>
            <a:pPr marL="355600" indent="0">
              <a:buNone/>
            </a:pPr>
            <a:r>
              <a:rPr lang="en-US" sz="1800" dirty="0"/>
              <a:t>  var ss = document.createElement("link");</a:t>
            </a:r>
          </a:p>
          <a:p>
            <a:pPr marL="355600" indent="0">
              <a:buNone/>
            </a:pPr>
            <a:r>
              <a:rPr lang="en-US" sz="1800" dirty="0"/>
              <a:t>  ss.rel = "stylesheet";</a:t>
            </a:r>
          </a:p>
          <a:p>
            <a:pPr marL="355600" indent="0">
              <a:buNone/>
            </a:pPr>
            <a:r>
              <a:rPr lang="en-US" sz="1800" dirty="0"/>
              <a:t>  ss.href = sheetUrl;</a:t>
            </a:r>
          </a:p>
          <a:p>
            <a:pPr marL="355600" indent="0">
              <a:buNone/>
            </a:pPr>
            <a:r>
              <a:rPr lang="en-US" sz="1800" dirty="0"/>
              <a:t>  ss.type = "text/css";</a:t>
            </a:r>
          </a:p>
          <a:p>
            <a:pPr marL="355600" indent="0">
              <a:buNone/>
            </a:pPr>
            <a:r>
              <a:rPr lang="en-US" sz="1800" dirty="0"/>
              <a:t>  document.getElementsByTagName("head")[0].appendChild(ss);</a:t>
            </a:r>
          </a:p>
          <a:p>
            <a:pPr marL="355600" indent="0">
              <a:buNone/>
            </a:pPr>
            <a:r>
              <a:rPr lang="en-US" sz="1800" dirty="0" smtClean="0"/>
              <a:t>}</a:t>
            </a:r>
          </a:p>
          <a:p>
            <a:pPr>
              <a:buFont typeface="Wingdings" panose="05000000000000000000" pitchFamily="2" charset="2"/>
              <a:buChar char="§"/>
            </a:pP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76" y="5156619"/>
            <a:ext cx="1244446" cy="124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6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to enhance PS Class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0445"/>
            <a:ext cx="3657600" cy="5195772"/>
          </a:xfrm>
        </p:spPr>
        <p:txBody>
          <a:bodyPr>
            <a:normAutofit/>
          </a:bodyPr>
          <a:lstStyle/>
          <a:p>
            <a:pPr marL="628650" indent="-447675">
              <a:buFont typeface="Wingdings" panose="05000000000000000000" pitchFamily="2" charset="2"/>
              <a:buChar char="Ø"/>
            </a:pPr>
            <a:r>
              <a:rPr lang="en-US" sz="2000" dirty="0" smtClean="0"/>
              <a:t>Add Cascading Style to your PeopleSoft Class</a:t>
            </a:r>
          </a:p>
          <a:p>
            <a:pPr marL="628650" indent="-44767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28650" indent="-44767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28650" indent="-447675">
              <a:buFont typeface="Wingdings" panose="05000000000000000000" pitchFamily="2" charset="2"/>
              <a:buChar char="Ø"/>
            </a:pPr>
            <a:r>
              <a:rPr lang="en-US" sz="2000" dirty="0" smtClean="0"/>
              <a:t>Rounding the corners</a:t>
            </a:r>
          </a:p>
          <a:p>
            <a:pPr marL="628650" indent="-44767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28650" indent="-447675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628650" indent="-447675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628650" indent="-447675">
              <a:buFont typeface="Wingdings" panose="05000000000000000000" pitchFamily="2" charset="2"/>
              <a:buChar char="Ø"/>
            </a:pPr>
            <a:r>
              <a:rPr lang="en-US" sz="2000" dirty="0" smtClean="0"/>
              <a:t>Add Border Effects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334292"/>
            <a:ext cx="1990725" cy="240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531599"/>
            <a:ext cx="3025739" cy="1477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16711"/>
            <a:ext cx="1706152" cy="108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for Header and Footer </a:t>
            </a: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1" y="1900398"/>
            <a:ext cx="6993391" cy="44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9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for Compatibility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93" y="2084832"/>
            <a:ext cx="7596860" cy="516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 a </a:t>
            </a:r>
            <a:r>
              <a:rPr lang="en-US" sz="2000" b="1" dirty="0" smtClean="0"/>
              <a:t>Responsive UI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that is </a:t>
            </a:r>
            <a:r>
              <a:rPr lang="en-US" sz="2000" b="1" dirty="0" smtClean="0"/>
              <a:t>multi-browser compatible</a:t>
            </a:r>
            <a:r>
              <a:rPr lang="en-US" sz="2000" dirty="0" smtClean="0"/>
              <a:t>, use different CSS files depending on the device that is browsing.  We used three different CSS files:</a:t>
            </a:r>
          </a:p>
          <a:p>
            <a:pPr marL="0" indent="0">
              <a:buNone/>
            </a:pPr>
            <a:endParaRPr lang="en-US" sz="2000" dirty="0"/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en-US" sz="2000" dirty="0" smtClean="0"/>
              <a:t>Mobile CSS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en-US" sz="2000" dirty="0" smtClean="0"/>
              <a:t>Standard Browser CSS</a:t>
            </a:r>
          </a:p>
          <a:p>
            <a:pPr marL="719138" indent="-449263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marL="719138" indent="-449263">
              <a:buFont typeface="Wingdings" panose="05000000000000000000" pitchFamily="2" charset="2"/>
              <a:buChar char="Ø"/>
            </a:pPr>
            <a:r>
              <a:rPr lang="en-US" sz="2000" dirty="0" smtClean="0"/>
              <a:t>Internet Explorer Compatibility CSS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55" y="4715838"/>
            <a:ext cx="2558908" cy="204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JavaScript 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693" y="2084832"/>
            <a:ext cx="7596860" cy="516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Use JavaScript to add multi-layer </a:t>
            </a:r>
            <a:r>
              <a:rPr lang="en-US" sz="2000" b="1" dirty="0" smtClean="0"/>
              <a:t>mouse over highlights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to your page.  </a:t>
            </a:r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b="8731"/>
          <a:stretch/>
        </p:blipFill>
        <p:spPr>
          <a:xfrm>
            <a:off x="768096" y="2804495"/>
            <a:ext cx="4262481" cy="191188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568132" y="3838074"/>
            <a:ext cx="4490018" cy="243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11" y="188074"/>
            <a:ext cx="1648978" cy="145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HTML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835" y="2084832"/>
            <a:ext cx="7389315" cy="4463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When possible </a:t>
            </a:r>
            <a:r>
              <a:rPr lang="en-US" sz="2000" b="1" dirty="0" smtClean="0"/>
              <a:t>modularize</a:t>
            </a:r>
            <a:r>
              <a:rPr lang="en-US" sz="2000" dirty="0" smtClean="0"/>
              <a:t> HTML and use </a:t>
            </a:r>
            <a:r>
              <a:rPr lang="en-US" sz="2000" b="1" dirty="0" smtClean="0"/>
              <a:t>bind variables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35560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div class="%BIND(:1)"&gt;</a:t>
            </a:r>
          </a:p>
          <a:p>
            <a:pPr marL="355600" indent="0">
              <a:buNone/>
            </a:pPr>
            <a:r>
              <a:rPr lang="en-US" sz="1600" dirty="0"/>
              <a:t>     &lt;a name='%Bind(:2)' id='%Bind(:2)' %Bind(:3) &gt;</a:t>
            </a:r>
          </a:p>
          <a:p>
            <a:pPr marL="355600" indent="0">
              <a:buNone/>
            </a:pPr>
            <a:r>
              <a:rPr lang="en-US" sz="1600" dirty="0"/>
              <a:t>     &lt;img src="%Image(%BIND(:4))" %BIND(:5) alt="click here" width="94" height="74" id="%BIND(:6)" /&gt;&lt;/a&gt;  </a:t>
            </a:r>
          </a:p>
          <a:p>
            <a:pPr marL="355600" indent="0">
              <a:buNone/>
            </a:pPr>
            <a:r>
              <a:rPr lang="en-US" sz="1600" dirty="0"/>
              <a:t>  &lt;span class="steps_status %BIND(:7)"&gt;%BIND(:8)&lt;/span&gt;                </a:t>
            </a:r>
          </a:p>
          <a:p>
            <a:pPr marL="355600" indent="0">
              <a:buNone/>
            </a:pPr>
            <a:r>
              <a:rPr lang="en-US" sz="1600" dirty="0"/>
              <a:t>&lt;/div&gt;</a:t>
            </a:r>
            <a:endParaRPr lang="en-US" sz="1600" dirty="0" smtClean="0"/>
          </a:p>
          <a:p>
            <a:pPr marL="355600" indent="0">
              <a:buNone/>
            </a:pPr>
            <a:endParaRPr lang="en-US" sz="1900" dirty="0" smtClean="0"/>
          </a:p>
          <a:p>
            <a:pPr>
              <a:buFont typeface="Wingdings" panose="05000000000000000000" pitchFamily="2" charset="2"/>
              <a:buChar char="§"/>
            </a:pP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98" y="4973334"/>
            <a:ext cx="1692360" cy="174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1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PeopleCode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835" y="2084832"/>
            <a:ext cx="7389315" cy="4463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Use </a:t>
            </a:r>
            <a:r>
              <a:rPr lang="en-US" sz="2000" b="1" dirty="0" smtClean="0"/>
              <a:t>custom</a:t>
            </a:r>
            <a:r>
              <a:rPr lang="en-US" sz="2000" dirty="0" smtClean="0"/>
              <a:t> PeopleCode </a:t>
            </a:r>
            <a:r>
              <a:rPr lang="en-US" sz="2000" b="1" dirty="0" smtClean="0"/>
              <a:t>call</a:t>
            </a:r>
            <a:r>
              <a:rPr lang="en-US" sz="2000" dirty="0" smtClean="0"/>
              <a:t> procedure in your code.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271463" indent="0">
              <a:buNone/>
            </a:pPr>
            <a:r>
              <a:rPr lang="en-US" sz="1600" dirty="0"/>
              <a:t>javascript:submitAction_win%BIND(:1)(document.win%BIND(:1),'%BIND(:2</a:t>
            </a:r>
            <a:r>
              <a:rPr lang="en-US" sz="1600" dirty="0" smtClean="0"/>
              <a:t>)');</a:t>
            </a:r>
          </a:p>
          <a:p>
            <a:pPr marL="0" indent="0">
              <a:buNone/>
            </a:pPr>
            <a:endParaRPr lang="en-US" sz="1600" dirty="0"/>
          </a:p>
          <a:p>
            <a:pPr marL="1079500" indent="-452438">
              <a:buFont typeface="Wingdings" panose="05000000000000000000" pitchFamily="2" charset="2"/>
              <a:buChar char="Ø"/>
            </a:pPr>
            <a:r>
              <a:rPr lang="en-US" sz="1600" dirty="0" smtClean="0"/>
              <a:t>%BIND(:1) - Session Number </a:t>
            </a:r>
          </a:p>
          <a:p>
            <a:pPr marL="627062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en-US" sz="1400" dirty="0" smtClean="0"/>
              <a:t>https://peoplesoft/psp/ps/.....</a:t>
            </a:r>
            <a:endParaRPr lang="en-US" sz="1600" dirty="0"/>
          </a:p>
          <a:p>
            <a:pPr marL="627062" indent="0">
              <a:buNone/>
            </a:pPr>
            <a:r>
              <a:rPr lang="en-US" sz="1800" dirty="0"/>
              <a:t>        </a:t>
            </a:r>
            <a:r>
              <a:rPr lang="en-US" sz="1400" dirty="0"/>
              <a:t>https://peoplesoft/psp/ps_</a:t>
            </a:r>
            <a:r>
              <a:rPr lang="en-US" sz="1400" b="1" dirty="0">
                <a:solidFill>
                  <a:srgbClr val="FF0000"/>
                </a:solidFill>
              </a:rPr>
              <a:t>1</a:t>
            </a:r>
            <a:r>
              <a:rPr lang="en-US" sz="1400" dirty="0" smtClean="0"/>
              <a:t>/.....</a:t>
            </a:r>
            <a:endParaRPr lang="en-US" sz="1600" dirty="0"/>
          </a:p>
          <a:p>
            <a:pPr marL="627062" indent="0">
              <a:buNone/>
            </a:pPr>
            <a:r>
              <a:rPr lang="en-US" sz="1800" dirty="0"/>
              <a:t>        </a:t>
            </a:r>
            <a:r>
              <a:rPr lang="en-US" sz="1400" dirty="0"/>
              <a:t>https://</a:t>
            </a:r>
            <a:r>
              <a:rPr lang="en-US" sz="1400" dirty="0" smtClean="0"/>
              <a:t>peoplesoft/psp/ps_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dirty="0" smtClean="0"/>
              <a:t>/.....</a:t>
            </a:r>
          </a:p>
          <a:p>
            <a:pPr marL="627062" indent="0">
              <a:buNone/>
            </a:pPr>
            <a:endParaRPr lang="en-US" sz="1400" dirty="0"/>
          </a:p>
          <a:p>
            <a:pPr marL="1079500" indent="-454025" defTabSz="1079500">
              <a:buFont typeface="Wingdings" panose="05000000000000000000" pitchFamily="2" charset="2"/>
              <a:buChar char="Ø"/>
            </a:pPr>
            <a:r>
              <a:rPr lang="en-US" sz="1400" dirty="0" smtClean="0"/>
              <a:t>%BIND(:2)  -   Field Reference </a:t>
            </a:r>
            <a:endParaRPr lang="en-US" sz="1400" dirty="0"/>
          </a:p>
          <a:p>
            <a:pPr marL="627062" indent="0">
              <a:buNone/>
            </a:pPr>
            <a:endParaRPr lang="en-US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S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44" y="359638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Severe Scrolling Issue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607" y="1921267"/>
            <a:ext cx="7389315" cy="4627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 long pages, </a:t>
            </a:r>
            <a:r>
              <a:rPr lang="en-SG" sz="2000" b="1" dirty="0" smtClean="0"/>
              <a:t>IE</a:t>
            </a:r>
            <a:r>
              <a:rPr lang="en-SG" sz="2000" dirty="0" smtClean="0"/>
              <a:t> causes </a:t>
            </a:r>
            <a:r>
              <a:rPr lang="en-SG" sz="2000" b="1" dirty="0" smtClean="0"/>
              <a:t>severe scrolling </a:t>
            </a:r>
            <a:r>
              <a:rPr lang="en-SG" sz="2000" dirty="0" smtClean="0"/>
              <a:t>when page refreshes</a:t>
            </a:r>
            <a:r>
              <a:rPr lang="en-US" sz="2000" dirty="0" smtClean="0"/>
              <a:t>.  </a:t>
            </a:r>
            <a:r>
              <a:rPr lang="en-US" sz="2000" b="1" dirty="0" smtClean="0"/>
              <a:t>Update</a:t>
            </a:r>
            <a:r>
              <a:rPr lang="en-US" sz="2000" dirty="0" smtClean="0"/>
              <a:t> the </a:t>
            </a:r>
            <a:r>
              <a:rPr lang="en-US" sz="2000" b="1" dirty="0" smtClean="0"/>
              <a:t>X/Y functions </a:t>
            </a:r>
            <a:r>
              <a:rPr lang="en-US" sz="2000" dirty="0" smtClean="0"/>
              <a:t>to accommodate IE.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449263" indent="0">
              <a:buNone/>
            </a:pPr>
            <a:r>
              <a:rPr lang="en-US" sz="1400" dirty="0"/>
              <a:t>function getScrollY()</a:t>
            </a:r>
          </a:p>
          <a:p>
            <a:pPr marL="449263" indent="0">
              <a:buNone/>
            </a:pPr>
            <a:r>
              <a:rPr lang="en-US" sz="1400" dirty="0"/>
              <a:t>{</a:t>
            </a:r>
          </a:p>
          <a:p>
            <a:pPr marL="449263" indent="0">
              <a:buNone/>
            </a:pPr>
            <a:r>
              <a:rPr lang="en-US" sz="1400" dirty="0" smtClean="0"/>
              <a:t>var </a:t>
            </a:r>
            <a:r>
              <a:rPr lang="en-US" sz="1400" dirty="0"/>
              <a:t>sis_posy = (window.pageYOffset !== undefined) ? window.pageYOffset : (document.body || document.documentElement || document.body.parentNode).scrollTop;</a:t>
            </a:r>
          </a:p>
          <a:p>
            <a:pPr marL="449263" indent="0">
              <a:buNone/>
            </a:pPr>
            <a:r>
              <a:rPr lang="en-US" sz="1400" dirty="0"/>
              <a:t>     return sis_posy;</a:t>
            </a:r>
          </a:p>
          <a:p>
            <a:pPr marL="449263" indent="0">
              <a:buNone/>
            </a:pPr>
            <a:r>
              <a:rPr lang="en-US" sz="1400" dirty="0" smtClean="0"/>
              <a:t>}</a:t>
            </a:r>
          </a:p>
          <a:p>
            <a:pPr marL="449263" indent="0">
              <a:buNone/>
            </a:pPr>
            <a:endParaRPr lang="en-US" sz="1600" dirty="0" smtClean="0"/>
          </a:p>
          <a:p>
            <a:pPr marL="449263" indent="0">
              <a:buNone/>
            </a:pPr>
            <a:r>
              <a:rPr lang="en-US" sz="1400" dirty="0"/>
              <a:t>function getScrollX()</a:t>
            </a:r>
          </a:p>
          <a:p>
            <a:pPr marL="449263" indent="0">
              <a:buNone/>
            </a:pPr>
            <a:r>
              <a:rPr lang="en-US" sz="1400" dirty="0"/>
              <a:t>{</a:t>
            </a:r>
          </a:p>
          <a:p>
            <a:pPr marL="449263" indent="0">
              <a:buNone/>
            </a:pPr>
            <a:r>
              <a:rPr lang="en-US" sz="1400" dirty="0"/>
              <a:t>var sis_posx = (window.pageXOffset !== undefined) ? window.pageXOffset : ( document.body || document.documentElement || document.body.parentNode).scrollLeft;</a:t>
            </a:r>
          </a:p>
          <a:p>
            <a:pPr marL="449263" indent="0">
              <a:buNone/>
            </a:pPr>
            <a:r>
              <a:rPr lang="en-US" sz="1400" dirty="0"/>
              <a:t>       return sis_posx;</a:t>
            </a:r>
          </a:p>
          <a:p>
            <a:pPr marL="449263" indent="0">
              <a:buNone/>
            </a:pPr>
            <a:r>
              <a:rPr lang="en-US" sz="1400" dirty="0"/>
              <a:t>}</a:t>
            </a:r>
            <a:endParaRPr lang="en-SG" sz="1400" dirty="0"/>
          </a:p>
          <a:p>
            <a:pPr>
              <a:buFont typeface="Wingdings" panose="05000000000000000000" pitchFamily="2" charset="2"/>
              <a:buChar char="§"/>
            </a:pP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169" y="266683"/>
            <a:ext cx="1468076" cy="131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Singapore Management University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r="27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62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Compatibility Mode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084832"/>
            <a:ext cx="7652084" cy="3922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There are quarks found with Internet Explorer Compatibility mode.  To resolve these you may try the following:</a:t>
            </a:r>
          </a:p>
          <a:p>
            <a:pPr marL="0" indent="0">
              <a:buNone/>
            </a:pPr>
            <a:endParaRPr lang="en-US" sz="1800" dirty="0"/>
          </a:p>
          <a:p>
            <a:pPr marL="541338" indent="-363538">
              <a:buFont typeface="Wingdings" panose="05000000000000000000" pitchFamily="2" charset="2"/>
              <a:buChar char="Ø"/>
            </a:pPr>
            <a:r>
              <a:rPr lang="en-US" sz="1800" dirty="0" smtClean="0"/>
              <a:t>Use </a:t>
            </a:r>
            <a:r>
              <a:rPr lang="en-US" sz="1800" b="1" dirty="0" smtClean="0"/>
              <a:t>PIE.js</a:t>
            </a:r>
            <a:r>
              <a:rPr lang="en-US" sz="1800" dirty="0" smtClean="0"/>
              <a:t> to enhance formatting. </a:t>
            </a:r>
          </a:p>
          <a:p>
            <a:pPr marL="541338" indent="-363538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363538">
              <a:buFont typeface="Wingdings" panose="05000000000000000000" pitchFamily="2" charset="2"/>
              <a:buChar char="Ø"/>
            </a:pPr>
            <a:r>
              <a:rPr lang="en-US" sz="1800" dirty="0" smtClean="0"/>
              <a:t>Add a </a:t>
            </a:r>
            <a:r>
              <a:rPr lang="en-US" sz="1800" b="1" dirty="0" smtClean="0"/>
              <a:t>one pixel invisible image </a:t>
            </a:r>
            <a:r>
              <a:rPr lang="en-US" sz="1800" dirty="0" smtClean="0"/>
              <a:t>in the </a:t>
            </a:r>
            <a:r>
              <a:rPr lang="en-US" sz="1800" b="1" dirty="0" smtClean="0"/>
              <a:t>CSS</a:t>
            </a:r>
            <a:r>
              <a:rPr lang="en-US" sz="1800" dirty="0" smtClean="0"/>
              <a:t> in order to stabilize rendering.</a:t>
            </a:r>
          </a:p>
          <a:p>
            <a:pPr marL="541338" indent="-363538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363538">
              <a:buFont typeface="Wingdings" panose="05000000000000000000" pitchFamily="2" charset="2"/>
              <a:buChar char="Ø"/>
            </a:pPr>
            <a:r>
              <a:rPr lang="en-US" sz="1800" b="1" dirty="0" smtClean="0"/>
              <a:t>Increase</a:t>
            </a:r>
            <a:r>
              <a:rPr lang="en-US" sz="1800" dirty="0" smtClean="0"/>
              <a:t> the </a:t>
            </a:r>
            <a:r>
              <a:rPr lang="en-US" sz="1800" b="1" dirty="0" smtClean="0"/>
              <a:t>font</a:t>
            </a:r>
            <a:r>
              <a:rPr lang="en-US" sz="1800" dirty="0" smtClean="0"/>
              <a:t> slightly for the </a:t>
            </a:r>
            <a:r>
              <a:rPr lang="en-US" sz="1800" b="1" dirty="0" smtClean="0"/>
              <a:t>dropdown lists </a:t>
            </a:r>
            <a:r>
              <a:rPr lang="en-US" sz="1800" dirty="0" smtClean="0"/>
              <a:t>in order to improve look.</a:t>
            </a:r>
          </a:p>
          <a:p>
            <a:pPr marL="541338" indent="-363538">
              <a:buNone/>
            </a:pPr>
            <a:endParaRPr lang="en-US" sz="1800" dirty="0"/>
          </a:p>
          <a:p>
            <a:pPr marL="541338" indent="-363538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38" y="5048720"/>
            <a:ext cx="215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 Version &lt; 11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084833"/>
            <a:ext cx="7596860" cy="462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Internet Explorer </a:t>
            </a:r>
            <a:r>
              <a:rPr lang="en-US" sz="1800" dirty="0" smtClean="0"/>
              <a:t>version </a:t>
            </a:r>
            <a:r>
              <a:rPr lang="en-US" sz="1800" b="1" dirty="0" smtClean="0"/>
              <a:t>10 and below </a:t>
            </a:r>
            <a:r>
              <a:rPr lang="en-US" sz="1800" dirty="0" smtClean="0"/>
              <a:t>work best in compatibility mode.  You can force </a:t>
            </a:r>
            <a:r>
              <a:rPr lang="en-US" sz="1800" b="1" dirty="0" smtClean="0"/>
              <a:t>compatibility mode </a:t>
            </a:r>
            <a:r>
              <a:rPr lang="en-US" sz="1800" dirty="0" smtClean="0"/>
              <a:t>by placing  this code in </a:t>
            </a:r>
            <a:r>
              <a:rPr lang="en-US" sz="1800" b="1" dirty="0" smtClean="0"/>
              <a:t>FieldFormula PeopleCode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marL="449263" indent="0">
              <a:buNone/>
            </a:pPr>
            <a:r>
              <a:rPr lang="en-US" sz="1600" dirty="0" smtClean="0"/>
              <a:t>If </a:t>
            </a:r>
            <a:r>
              <a:rPr lang="en-US" sz="1600" dirty="0"/>
              <a:t>%Request.BrowserType = "IE" Then</a:t>
            </a:r>
          </a:p>
          <a:p>
            <a:pPr marL="449263" indent="0">
              <a:buNone/>
            </a:pPr>
            <a:r>
              <a:rPr lang="en-US" sz="1600" dirty="0"/>
              <a:t>   </a:t>
            </a:r>
            <a:r>
              <a:rPr lang="en-US" sz="1600" dirty="0" smtClean="0"/>
              <a:t>    Local </a:t>
            </a:r>
            <a:r>
              <a:rPr lang="en-US" sz="1600" dirty="0"/>
              <a:t>string &amp;BrowserVersion;</a:t>
            </a:r>
          </a:p>
          <a:p>
            <a:pPr marL="449263" indent="0">
              <a:buNone/>
            </a:pPr>
            <a:r>
              <a:rPr lang="en-US" sz="1600" dirty="0"/>
              <a:t>   </a:t>
            </a:r>
            <a:r>
              <a:rPr lang="en-US" sz="1600" dirty="0" smtClean="0"/>
              <a:t>    &amp;</a:t>
            </a:r>
            <a:r>
              <a:rPr lang="en-US" sz="1600" dirty="0"/>
              <a:t>BrowserVersion = LTrim(RTrim(%Request.BrowserVersion, " "), " ");</a:t>
            </a:r>
          </a:p>
          <a:p>
            <a:pPr marL="449263" indent="0">
              <a:buNone/>
            </a:pPr>
            <a:r>
              <a:rPr lang="en-US" sz="1600" dirty="0"/>
              <a:t>   If Len(&amp;BrowserVersion) = 3 Then</a:t>
            </a:r>
          </a:p>
          <a:p>
            <a:pPr marL="449263" indent="0">
              <a:buNone/>
            </a:pPr>
            <a:r>
              <a:rPr lang="en-US" sz="1600" dirty="0"/>
              <a:t>      </a:t>
            </a:r>
            <a:r>
              <a:rPr lang="en-US" sz="1600" dirty="0" smtClean="0"/>
              <a:t>   &amp;</a:t>
            </a:r>
            <a:r>
              <a:rPr lang="en-US" sz="1600" dirty="0"/>
              <a:t>BrowserVersion = "0" | &amp;BrowserVersion</a:t>
            </a:r>
            <a:r>
              <a:rPr lang="en-US" sz="1600" dirty="0" smtClean="0"/>
              <a:t>;</a:t>
            </a:r>
            <a:endParaRPr lang="en-US" sz="1600" dirty="0"/>
          </a:p>
          <a:p>
            <a:pPr marL="449263" indent="0">
              <a:buNone/>
            </a:pPr>
            <a:r>
              <a:rPr lang="en-US" sz="1600" dirty="0"/>
              <a:t>   End-If;</a:t>
            </a:r>
          </a:p>
          <a:p>
            <a:pPr marL="449263" indent="0">
              <a:buNone/>
            </a:pPr>
            <a:r>
              <a:rPr lang="en-US" sz="1600" dirty="0"/>
              <a:t>   If &amp;BrowserVersion &lt;= "10.0" Then</a:t>
            </a:r>
          </a:p>
          <a:p>
            <a:pPr marL="449263" indent="0">
              <a:buNone/>
            </a:pPr>
            <a:r>
              <a:rPr lang="en-US" sz="1600" dirty="0"/>
              <a:t>      %Response.SetHeader("X-UA-Compatible", "IE=5</a:t>
            </a:r>
            <a:r>
              <a:rPr lang="en-US" sz="1600" dirty="0" smtClean="0"/>
              <a:t>");      </a:t>
            </a:r>
          </a:p>
          <a:p>
            <a:pPr marL="449263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End-if;</a:t>
            </a:r>
          </a:p>
          <a:p>
            <a:pPr marL="449263" indent="0">
              <a:buNone/>
            </a:pPr>
            <a:r>
              <a:rPr lang="en-US" sz="1600" dirty="0" smtClean="0"/>
              <a:t>End-if;</a:t>
            </a:r>
            <a:endParaRPr lang="en-US" sz="16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95" y="125636"/>
            <a:ext cx="21590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2"/>
          <a:srcRect b="4562"/>
          <a:stretch/>
        </p:blipFill>
        <p:spPr>
          <a:xfrm>
            <a:off x="685800" y="1796144"/>
            <a:ext cx="6728135" cy="4484914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Before: Outdated Style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Updated Style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821"/>
          <a:stretch/>
        </p:blipFill>
        <p:spPr>
          <a:xfrm>
            <a:off x="457200" y="1785257"/>
            <a:ext cx="7404327" cy="4436496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0973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Before: Poor Navigation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07" y="1950692"/>
            <a:ext cx="6444385" cy="431948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195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Improved Navigation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1" y="1900398"/>
            <a:ext cx="6993391" cy="447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b="5012"/>
          <a:stretch/>
        </p:blipFill>
        <p:spPr>
          <a:xfrm>
            <a:off x="816429" y="1774372"/>
            <a:ext cx="6270171" cy="455022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Before: Inefficient Validation 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Validation Lists and Status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82" y="1925256"/>
            <a:ext cx="7459436" cy="43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5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Validation Field Redirect 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08" y="1915886"/>
            <a:ext cx="7396784" cy="444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Before: Plain Buttons and Grids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6" y="1903008"/>
            <a:ext cx="7265487" cy="43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Singapore Management University (SMU)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54444" y="2084832"/>
            <a:ext cx="64172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prstClr val="black"/>
                </a:solidFill>
              </a:rPr>
              <a:t>A premier university in Asia, the Singapore Management University (SMU) is internationally recognised for its world-class research and distinguished teaching. </a:t>
            </a:r>
          </a:p>
          <a:p>
            <a:endParaRPr lang="en-S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prstClr val="black"/>
                </a:solidFill>
              </a:rPr>
              <a:t>Established in 2000, SMU’s mission is to generate leading-edge research with global impact and produce broad-based, creative and entrepreneurial leaders for the knowledge-based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prstClr val="black"/>
                </a:solidFill>
              </a:rPr>
              <a:t>Home to around </a:t>
            </a:r>
            <a:r>
              <a:rPr lang="en-SG" dirty="0" smtClean="0">
                <a:solidFill>
                  <a:prstClr val="black"/>
                </a:solidFill>
              </a:rPr>
              <a:t>9,000 </a:t>
            </a:r>
            <a:r>
              <a:rPr lang="en-SG" dirty="0">
                <a:solidFill>
                  <a:prstClr val="black"/>
                </a:solidFill>
              </a:rPr>
              <a:t>undergraduate, postgraduate, executive and professional, full- and part-time students.</a:t>
            </a:r>
          </a:p>
          <a:p>
            <a:endParaRPr lang="en-SG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>
                <a:solidFill>
                  <a:prstClr val="black"/>
                </a:solidFill>
              </a:rPr>
              <a:t>SMU has six schools: School of Accountancy, Lee Kong Chian School of Business, School of Economics, School of Information Systems, School of Law, and School of Social Sciences.</a:t>
            </a:r>
          </a:p>
        </p:txBody>
      </p:sp>
    </p:spTree>
    <p:extLst>
      <p:ext uri="{BB962C8B-B14F-4D97-AF65-F5344CB8AC3E}">
        <p14:creationId xmlns:p14="http://schemas.microsoft.com/office/powerpoint/2010/main" val="1420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748" t="9043" r="11719" b="2900"/>
          <a:stretch/>
        </p:blipFill>
        <p:spPr>
          <a:xfrm>
            <a:off x="568712" y="1799982"/>
            <a:ext cx="7493619" cy="46342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Icons and Row Highlights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39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58" r="22567" b="3012"/>
          <a:stretch/>
        </p:blipFill>
        <p:spPr>
          <a:xfrm>
            <a:off x="849086" y="1809517"/>
            <a:ext cx="6294683" cy="482996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Before: No Mouse-Over Highlights</a:t>
            </a:r>
            <a:endParaRPr lang="en-S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Highlight by Groupings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912" r="8378" b="9061"/>
          <a:stretch/>
        </p:blipFill>
        <p:spPr>
          <a:xfrm>
            <a:off x="770836" y="1956243"/>
            <a:ext cx="6992728" cy="43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3" y="274638"/>
            <a:ext cx="7620000" cy="11430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</a:rPr>
              <a:t>After: Responsive to Tablet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5" y="2326215"/>
            <a:ext cx="5486401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5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from the Change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084832"/>
            <a:ext cx="7652084" cy="3922294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000" dirty="0" smtClean="0"/>
              <a:t>The form is intuitive and easy for applicants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000" dirty="0" smtClean="0"/>
              <a:t>Enables custom branding for partner school programs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000" dirty="0" smtClean="0"/>
              <a:t>Applicants are not frustrated with presentation of validation messaging</a:t>
            </a:r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en-US" sz="2000" dirty="0" smtClean="0"/>
              <a:t>Admissions staff are satisfied with the overall look and feel</a:t>
            </a:r>
            <a:endParaRPr lang="en-US" sz="2000" dirty="0" smtClean="0"/>
          </a:p>
          <a:p>
            <a:pPr marL="446088" indent="-446088">
              <a:buFont typeface="Wingdings" panose="05000000000000000000" pitchFamily="2" charset="2"/>
              <a:buChar char="Ø"/>
            </a:pPr>
            <a:endParaRPr lang="en-US" sz="1800" dirty="0" smtClean="0"/>
          </a:p>
          <a:p>
            <a:pPr marL="541338" indent="-363538">
              <a:buNone/>
            </a:pPr>
            <a:endParaRPr lang="en-US" sz="1800" dirty="0"/>
          </a:p>
          <a:p>
            <a:pPr marL="541338" indent="-363538">
              <a:buFont typeface="+mj-lt"/>
              <a:buAutoNum type="arabicPeriod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991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8" y="1835549"/>
            <a:ext cx="7434072" cy="462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430"/>
            <a:ext cx="7543800" cy="3301546"/>
          </a:xfrm>
        </p:spPr>
        <p:txBody>
          <a:bodyPr/>
          <a:lstStyle/>
          <a:p>
            <a:r>
              <a:rPr lang="en-US" dirty="0" smtClean="0"/>
              <a:t>SECTION 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Learning Points &amp; Tips</a:t>
            </a: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Points and Tips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4863" indent="-533400">
              <a:buFont typeface="Wingdings" panose="05000000000000000000" pitchFamily="2" charset="2"/>
              <a:buChar char="Ø"/>
            </a:pPr>
            <a:r>
              <a:rPr lang="en-US" dirty="0" smtClean="0"/>
              <a:t>It is best to use the prototype approach by starting small and elaborate functionality incrementally.</a:t>
            </a:r>
          </a:p>
          <a:p>
            <a:pPr marL="804863" indent="-533400">
              <a:buFont typeface="Wingdings" panose="05000000000000000000" pitchFamily="2" charset="2"/>
              <a:buChar char="Ø"/>
            </a:pPr>
            <a:endParaRPr lang="en-US" dirty="0"/>
          </a:p>
          <a:p>
            <a:pPr marL="804863" indent="-533400">
              <a:buFont typeface="Wingdings" panose="05000000000000000000" pitchFamily="2" charset="2"/>
              <a:buChar char="Ø"/>
            </a:pPr>
            <a:r>
              <a:rPr lang="en-US" dirty="0" smtClean="0"/>
              <a:t>Include your Web Design team early as they can help designing and refining your CSS and Java scripts   </a:t>
            </a:r>
          </a:p>
          <a:p>
            <a:pPr marL="804863" indent="-533400">
              <a:buFont typeface="Wingdings" panose="05000000000000000000" pitchFamily="2" charset="2"/>
              <a:buChar char="Ø"/>
            </a:pPr>
            <a:endParaRPr lang="en-US" dirty="0"/>
          </a:p>
          <a:p>
            <a:pPr marL="804863" indent="-533400">
              <a:buFont typeface="Wingdings" panose="05000000000000000000" pitchFamily="2" charset="2"/>
              <a:buChar char="Ø"/>
            </a:pPr>
            <a:r>
              <a:rPr lang="en-US" dirty="0" smtClean="0"/>
              <a:t>Perform comprehensive browser testing that includes different operating systems as well as browser versions</a:t>
            </a:r>
          </a:p>
          <a:p>
            <a:pPr marL="804863" indent="-533400">
              <a:buFont typeface="Wingdings" panose="05000000000000000000" pitchFamily="2" charset="2"/>
              <a:buChar char="Ø"/>
            </a:pPr>
            <a:endParaRPr lang="en-US" dirty="0"/>
          </a:p>
          <a:p>
            <a:pPr marL="804863" indent="-533400">
              <a:buFont typeface="Wingdings" panose="05000000000000000000" pitchFamily="2" charset="2"/>
              <a:buChar char="Ø"/>
            </a:pPr>
            <a:r>
              <a:rPr lang="en-US" dirty="0" smtClean="0"/>
              <a:t>Upgrade your Tools to the latest version (currently 8.54) so that you can take advantage of PeopleSoft</a:t>
            </a:r>
            <a:r>
              <a:rPr lang="en-SG" dirty="0"/>
              <a:t> </a:t>
            </a:r>
            <a:r>
              <a:rPr lang="en-SG" dirty="0" smtClean="0"/>
              <a:t>Fluid UI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54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32326"/>
            <a:ext cx="8240549" cy="2419740"/>
          </a:xfrm>
        </p:spPr>
        <p:txBody>
          <a:bodyPr>
            <a:normAutofit/>
          </a:bodyPr>
          <a:lstStyle/>
          <a:p>
            <a:pPr lvl="0"/>
            <a:r>
              <a:rPr lang="en-SG" sz="1800" dirty="0"/>
              <a:t>http://docs.oracle.com/cd/E13292_01/pt849pbr0/eng/psbooks/index.htm</a:t>
            </a:r>
          </a:p>
          <a:p>
            <a:pPr lvl="0"/>
            <a:r>
              <a:rPr lang="en-SG" sz="1800" dirty="0"/>
              <a:t>http://www.w3schools.com/</a:t>
            </a:r>
          </a:p>
          <a:p>
            <a:pPr lvl="0"/>
            <a:r>
              <a:rPr lang="en-SG" sz="1800" dirty="0"/>
              <a:t>http://stackoverflow.com</a:t>
            </a:r>
          </a:p>
          <a:p>
            <a:pPr lvl="0"/>
            <a:r>
              <a:rPr lang="en-SG" sz="1800" dirty="0"/>
              <a:t>http://www.java2s.com/</a:t>
            </a:r>
          </a:p>
          <a:p>
            <a:pPr lvl="0"/>
            <a:r>
              <a:rPr lang="en-SG" sz="1800" dirty="0"/>
              <a:t>http://jjmpsj.blogspot.sg/</a:t>
            </a:r>
          </a:p>
          <a:p>
            <a:pPr lvl="0"/>
            <a:r>
              <a:rPr lang="en-SG" sz="1800" dirty="0"/>
              <a:t>http://css3pie.com/documentation/pie-js</a:t>
            </a:r>
            <a:r>
              <a:rPr lang="en-SG" sz="1800" dirty="0" smtClean="0"/>
              <a:t>/</a:t>
            </a:r>
          </a:p>
          <a:p>
            <a:pPr lvl="0"/>
            <a:r>
              <a:rPr lang="en-SG" sz="1800" dirty="0"/>
              <a:t>https://dev.modern.ie/tools/vms/windows/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27" y="1417638"/>
            <a:ext cx="1946018" cy="168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1540973"/>
            <a:ext cx="5312192" cy="397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1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 &amp; ORACLE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12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10000" cy="639762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FFFF00"/>
                </a:solidFill>
              </a:rPr>
              <a:t>Mark Burton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6973" y="4749033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tx1"/>
                </a:solidFill>
              </a:rPr>
              <a:t>all Alliance presentations </a:t>
            </a:r>
            <a:r>
              <a:rPr lang="en-US" sz="2000" dirty="0" smtClean="0">
                <a:solidFill>
                  <a:schemeClr val="tx1"/>
                </a:solidFill>
              </a:rPr>
              <a:t>will be </a:t>
            </a:r>
            <a:r>
              <a:rPr lang="en-US" sz="2000" dirty="0">
                <a:solidFill>
                  <a:schemeClr val="tx1"/>
                </a:solidFill>
              </a:rPr>
              <a:t>available for download from the Conference Site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26973" y="2703368"/>
            <a:ext cx="7515293" cy="1792471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dirty="0" smtClean="0"/>
              <a:t>Senior Manager</a:t>
            </a:r>
          </a:p>
          <a:p>
            <a:pPr marL="114300" indent="0">
              <a:buNone/>
            </a:pPr>
            <a:r>
              <a:rPr lang="en-US" dirty="0" smtClean="0"/>
              <a:t>Enterprise Information Systems – Student Information Systems</a:t>
            </a:r>
          </a:p>
          <a:p>
            <a:pPr marL="114300" indent="0">
              <a:buNone/>
            </a:pPr>
            <a:r>
              <a:rPr lang="en-US" dirty="0" smtClean="0"/>
              <a:t>Singapore Management University</a:t>
            </a:r>
          </a:p>
          <a:p>
            <a:pPr marL="114300" indent="0">
              <a:buNone/>
            </a:pPr>
            <a:r>
              <a:rPr lang="en-US" dirty="0" smtClean="0"/>
              <a:t>mburton@smu.edu.sg</a:t>
            </a:r>
          </a:p>
        </p:txBody>
      </p:sp>
    </p:spTree>
    <p:extLst>
      <p:ext uri="{BB962C8B-B14F-4D97-AF65-F5344CB8AC3E}">
        <p14:creationId xmlns:p14="http://schemas.microsoft.com/office/powerpoint/2010/main" val="101801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" b="1161"/>
          <a:stretch/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18" y="484009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SMU &amp; </a:t>
            </a:r>
            <a:r>
              <a:rPr lang="en-US" dirty="0"/>
              <a:t>O</a:t>
            </a:r>
            <a:r>
              <a:rPr lang="en-US" dirty="0" smtClean="0"/>
              <a:t>racle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76606"/>
              </p:ext>
            </p:extLst>
          </p:nvPr>
        </p:nvGraphicFramePr>
        <p:xfrm>
          <a:off x="371818" y="1264759"/>
          <a:ext cx="7790763" cy="179337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/>
                <a:gridCol w="4736756"/>
              </a:tblGrid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b="1" dirty="0" smtClean="0">
                          <a:effectLst/>
                        </a:rPr>
                        <a:t>PeopleSoft </a:t>
                      </a:r>
                      <a:r>
                        <a:rPr lang="en-SG" b="1" dirty="0">
                          <a:effectLst/>
                        </a:rPr>
                        <a:t>Campus Solutions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 dirty="0">
                          <a:effectLst/>
                        </a:rPr>
                        <a:t>Version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Current Version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dirty="0">
                          <a:effectLst/>
                        </a:rPr>
                        <a:t>8.9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  <a:tr h="1130433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Campus Solutions Modules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dirty="0">
                          <a:effectLst/>
                        </a:rPr>
                        <a:t>Academic </a:t>
                      </a:r>
                      <a:r>
                        <a:rPr lang="en-SG" dirty="0" smtClean="0">
                          <a:effectLst/>
                        </a:rPr>
                        <a:t>Advisement, Student Financials, Admissions &amp; Recruiting, Student Records, Campus Community, Campus Self Service</a:t>
                      </a:r>
                      <a:endParaRPr lang="en-SG" b="0" dirty="0" smtClean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5842" y="3550291"/>
            <a:ext cx="8095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96243"/>
              </p:ext>
            </p:extLst>
          </p:nvPr>
        </p:nvGraphicFramePr>
        <p:xfrm>
          <a:off x="371818" y="3248454"/>
          <a:ext cx="7790763" cy="662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/>
                <a:gridCol w="4736756"/>
              </a:tblGrid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PeopleSoft Enterprise Portal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 dirty="0">
                          <a:effectLst/>
                        </a:rPr>
                        <a:t>Version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Current Version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dirty="0">
                          <a:effectLst/>
                        </a:rPr>
                        <a:t>8.9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29394"/>
              </p:ext>
            </p:extLst>
          </p:nvPr>
        </p:nvGraphicFramePr>
        <p:xfrm>
          <a:off x="371816" y="4954978"/>
          <a:ext cx="7790763" cy="662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/>
                <a:gridCol w="4736756"/>
              </a:tblGrid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Oracle Database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 dirty="0">
                          <a:effectLst/>
                        </a:rPr>
                        <a:t>Version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Current Version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0" dirty="0" smtClean="0">
                          <a:effectLst/>
                          <a:latin typeface="+mn-lt"/>
                        </a:rPr>
                        <a:t>11g RAC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00002"/>
              </p:ext>
            </p:extLst>
          </p:nvPr>
        </p:nvGraphicFramePr>
        <p:xfrm>
          <a:off x="371817" y="4101716"/>
          <a:ext cx="7790763" cy="662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/>
                <a:gridCol w="4736756"/>
              </a:tblGrid>
              <a:tr h="274332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PeopleTools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 dirty="0">
                          <a:effectLst/>
                        </a:rPr>
                        <a:t>Version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Current Version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dirty="0" smtClean="0">
                          <a:effectLst/>
                        </a:rPr>
                        <a:t>8.49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46645"/>
              </p:ext>
            </p:extLst>
          </p:nvPr>
        </p:nvGraphicFramePr>
        <p:xfrm>
          <a:off x="371816" y="5808240"/>
          <a:ext cx="7790763" cy="662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/>
                <a:gridCol w="4736756"/>
              </a:tblGrid>
              <a:tr h="301154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SUN</a:t>
                      </a:r>
                      <a:r>
                        <a:rPr lang="en-SG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Solaris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 dirty="0">
                          <a:effectLst/>
                        </a:rPr>
                        <a:t>Version</a:t>
                      </a:r>
                      <a:endParaRPr lang="en-SG" b="1" dirty="0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dirty="0">
                          <a:effectLst/>
                        </a:rPr>
                        <a:t>  Current Version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0" dirty="0" smtClean="0">
                          <a:effectLst/>
                          <a:latin typeface="+mn-lt"/>
                        </a:rPr>
                        <a:t>10</a:t>
                      </a:r>
                      <a:endParaRPr lang="en-SG" b="0" dirty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8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656237" cy="1499616"/>
          </a:xfrm>
        </p:spPr>
        <p:txBody>
          <a:bodyPr>
            <a:no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481" y="2180492"/>
            <a:ext cx="7836642" cy="43492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SG" b="1" spc="-100" dirty="0">
                <a:solidFill>
                  <a:schemeClr val="tx2"/>
                </a:solidFill>
                <a:ea typeface="+mj-ea"/>
                <a:cs typeface="+mj-cs"/>
              </a:rPr>
              <a:t>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spc="-100" dirty="0">
                <a:solidFill>
                  <a:schemeClr val="tx2"/>
                </a:solidFill>
                <a:ea typeface="+mj-ea"/>
                <a:cs typeface="+mj-cs"/>
              </a:rPr>
              <a:t>Case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spc="-100" dirty="0">
                <a:solidFill>
                  <a:schemeClr val="tx2"/>
                </a:solidFill>
                <a:ea typeface="+mj-ea"/>
                <a:cs typeface="+mj-cs"/>
              </a:rPr>
              <a:t>Study</a:t>
            </a:r>
          </a:p>
          <a:p>
            <a:pPr marL="630238" lvl="1" indent="-184150">
              <a:buFont typeface="Wingdings" panose="05000000000000000000" pitchFamily="2" charset="2"/>
              <a:buChar char="§"/>
            </a:pPr>
            <a:r>
              <a:rPr lang="en-SG" sz="1800" dirty="0" smtClean="0"/>
              <a:t>Background</a:t>
            </a:r>
          </a:p>
          <a:p>
            <a:pPr marL="630238" lvl="1" indent="-184150">
              <a:buFont typeface="Wingdings" panose="05000000000000000000" pitchFamily="2" charset="2"/>
              <a:buChar char="§"/>
            </a:pPr>
            <a:r>
              <a:rPr lang="en-US" sz="1800" dirty="0" smtClean="0"/>
              <a:t>Objectives and Challenges</a:t>
            </a:r>
          </a:p>
          <a:p>
            <a:pPr marL="630238" lvl="1" indent="-184150">
              <a:buFont typeface="Wingdings" panose="05000000000000000000" pitchFamily="2" charset="2"/>
              <a:buChar char="§"/>
            </a:pPr>
            <a:r>
              <a:rPr lang="en-US" sz="1800" dirty="0" smtClean="0"/>
              <a:t>Implementation and Techniques Applied</a:t>
            </a:r>
          </a:p>
          <a:p>
            <a:pPr marL="630238" lvl="1" indent="-184150">
              <a:buFont typeface="Wingdings" panose="05000000000000000000" pitchFamily="2" charset="2"/>
              <a:buChar char="§"/>
            </a:pPr>
            <a:r>
              <a:rPr lang="en-US" sz="1800" dirty="0" smtClean="0"/>
              <a:t>Demo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spc="-100" dirty="0">
                <a:solidFill>
                  <a:schemeClr val="tx2"/>
                </a:solidFill>
                <a:ea typeface="+mj-ea"/>
                <a:cs typeface="+mj-cs"/>
              </a:rPr>
              <a:t>Learning Points and Tips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spc="-100" dirty="0">
                <a:solidFill>
                  <a:schemeClr val="tx2"/>
                </a:solidFill>
                <a:ea typeface="+mj-ea"/>
                <a:cs typeface="+mj-cs"/>
              </a:rPr>
              <a:t>Q &amp; 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08" y="3790950"/>
            <a:ext cx="3236992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SG" sz="1800" dirty="0"/>
          </a:p>
        </p:txBody>
      </p:sp>
      <p:sp>
        <p:nvSpPr>
          <p:cNvPr id="10" name="Content Placeholder 3"/>
          <p:cNvSpPr>
            <a:spLocks noGrp="1"/>
          </p:cNvSpPr>
          <p:nvPr>
            <p:ph idx="1"/>
          </p:nvPr>
        </p:nvSpPr>
        <p:spPr>
          <a:xfrm>
            <a:off x="457200" y="2351314"/>
            <a:ext cx="6857804" cy="41350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800" dirty="0"/>
              <a:t>The delivered PeopleSoft user Interface (UI) in PeopleTools 8.49 is menu-driven and does not offer a great user experience. </a:t>
            </a:r>
            <a:br>
              <a:rPr lang="en-SG" sz="1800" dirty="0"/>
            </a:br>
            <a:endParaRPr lang="en-SG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Colour scheme and layout are old-fashioned and does not match the portal's UI theme and branding.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Not </a:t>
            </a:r>
            <a:r>
              <a:rPr lang="en-SG" sz="1800" dirty="0"/>
              <a:t>web-responsive to </a:t>
            </a:r>
            <a:r>
              <a:rPr lang="en-SG" sz="1800" dirty="0" smtClean="0"/>
              <a:t>mobile devices.</a:t>
            </a:r>
            <a:endParaRPr lang="en-SG" sz="1800" dirty="0"/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Inconsistent </a:t>
            </a:r>
            <a:r>
              <a:rPr lang="en-SG" sz="1800" dirty="0"/>
              <a:t>among various browsers and </a:t>
            </a:r>
            <a:r>
              <a:rPr lang="en-SG" sz="1800" dirty="0" smtClean="0"/>
              <a:t>version.</a:t>
            </a:r>
            <a:endParaRPr lang="en-SG" sz="1800" dirty="0"/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Forms are cumbersome </a:t>
            </a:r>
            <a:r>
              <a:rPr lang="en-SG" sz="1800" dirty="0"/>
              <a:t>and difficult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SG" sz="1800" dirty="0" smtClean="0"/>
              <a:t>Entry </a:t>
            </a:r>
            <a:r>
              <a:rPr lang="en-SG" sz="1800" dirty="0"/>
              <a:t>errors are unclear and presented one at a time.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79" y="225953"/>
            <a:ext cx="27717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4779</TotalTime>
  <Words>1246</Words>
  <Application>Microsoft Office PowerPoint</Application>
  <PresentationFormat>On-screen Show (4:3)</PresentationFormat>
  <Paragraphs>264</Paragraphs>
  <Slides>51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</vt:lpstr>
      <vt:lpstr>Tw Cen MT</vt:lpstr>
      <vt:lpstr>Wingdings</vt:lpstr>
      <vt:lpstr>Adjacency</vt:lpstr>
      <vt:lpstr>Image</vt:lpstr>
      <vt:lpstr>Building a Responsive &amp; Modern UI with PT8.49</vt:lpstr>
      <vt:lpstr>Presenter</vt:lpstr>
      <vt:lpstr>Singapore Management University</vt:lpstr>
      <vt:lpstr>Singapore Management University (SMU)</vt:lpstr>
      <vt:lpstr>SMU &amp; ORACLE</vt:lpstr>
      <vt:lpstr>SMU &amp; Oracle</vt:lpstr>
      <vt:lpstr>Agenda</vt:lpstr>
      <vt:lpstr>SECTION 1 </vt:lpstr>
      <vt:lpstr>Background</vt:lpstr>
      <vt:lpstr>Limitations</vt:lpstr>
      <vt:lpstr>PowerPoint Presentation</vt:lpstr>
      <vt:lpstr>Workaround</vt:lpstr>
      <vt:lpstr>PowerPoint Presentation</vt:lpstr>
      <vt:lpstr>PowerPoint Presentation</vt:lpstr>
      <vt:lpstr>SECTION 2 </vt:lpstr>
      <vt:lpstr>Project Background</vt:lpstr>
      <vt:lpstr>Project Objectives</vt:lpstr>
      <vt:lpstr>Techniques Used</vt:lpstr>
      <vt:lpstr>PS Style Sheets</vt:lpstr>
      <vt:lpstr>Group Box and Frame Classes</vt:lpstr>
      <vt:lpstr>Page Container</vt:lpstr>
      <vt:lpstr>Add CSS to your design</vt:lpstr>
      <vt:lpstr>CSS to enhance PS Class</vt:lpstr>
      <vt:lpstr>CSS for Header and Footer </vt:lpstr>
      <vt:lpstr>CSS for Compatibility</vt:lpstr>
      <vt:lpstr>Use JavaScript </vt:lpstr>
      <vt:lpstr>Stored HTML</vt:lpstr>
      <vt:lpstr>Call PeopleCode</vt:lpstr>
      <vt:lpstr>IE Severe Scrolling Issue</vt:lpstr>
      <vt:lpstr>IE Compatibility Mode</vt:lpstr>
      <vt:lpstr>IE  Version &lt; 11</vt:lpstr>
      <vt:lpstr>Before: Outdated Style</vt:lpstr>
      <vt:lpstr>After: Updated Style</vt:lpstr>
      <vt:lpstr>Before: Poor Navigation</vt:lpstr>
      <vt:lpstr>After: Improved Navigation</vt:lpstr>
      <vt:lpstr>Before: Inefficient Validation </vt:lpstr>
      <vt:lpstr>After: Validation Lists and Status</vt:lpstr>
      <vt:lpstr>After: Validation Field Redirect </vt:lpstr>
      <vt:lpstr>Before: Plain Buttons and Grids</vt:lpstr>
      <vt:lpstr>After: Icons and Row Highlights</vt:lpstr>
      <vt:lpstr>Before: No Mouse-Over Highlights</vt:lpstr>
      <vt:lpstr>After: Highlight by Groupings</vt:lpstr>
      <vt:lpstr>After: Responsive to Tablet</vt:lpstr>
      <vt:lpstr>Outcomes from the Change</vt:lpstr>
      <vt:lpstr>Demo</vt:lpstr>
      <vt:lpstr>SECTION 3 </vt:lpstr>
      <vt:lpstr>Learning Points and Tips</vt:lpstr>
      <vt:lpstr>Resources</vt:lpstr>
      <vt:lpstr>PowerPoint Presentation</vt:lpstr>
      <vt:lpstr>Presenter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Mark BURTON</cp:lastModifiedBy>
  <cp:revision>187</cp:revision>
  <dcterms:created xsi:type="dcterms:W3CDTF">2015-09-02T14:36:24Z</dcterms:created>
  <dcterms:modified xsi:type="dcterms:W3CDTF">2015-10-16T05:34:55Z</dcterms:modified>
</cp:coreProperties>
</file>