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53"/>
  </p:notesMasterIdLst>
  <p:sldIdLst>
    <p:sldId id="274" r:id="rId2"/>
    <p:sldId id="276" r:id="rId3"/>
    <p:sldId id="300" r:id="rId4"/>
    <p:sldId id="279" r:id="rId5"/>
    <p:sldId id="263" r:id="rId6"/>
    <p:sldId id="281" r:id="rId7"/>
    <p:sldId id="328" r:id="rId8"/>
    <p:sldId id="329" r:id="rId9"/>
    <p:sldId id="288" r:id="rId10"/>
    <p:sldId id="262" r:id="rId11"/>
    <p:sldId id="280" r:id="rId12"/>
    <p:sldId id="334" r:id="rId13"/>
    <p:sldId id="335" r:id="rId14"/>
    <p:sldId id="336" r:id="rId15"/>
    <p:sldId id="282" r:id="rId16"/>
    <p:sldId id="338" r:id="rId17"/>
    <p:sldId id="290" r:id="rId18"/>
    <p:sldId id="291" r:id="rId19"/>
    <p:sldId id="302" r:id="rId20"/>
    <p:sldId id="303" r:id="rId21"/>
    <p:sldId id="330" r:id="rId22"/>
    <p:sldId id="331" r:id="rId23"/>
    <p:sldId id="304" r:id="rId24"/>
    <p:sldId id="287" r:id="rId25"/>
    <p:sldId id="292" r:id="rId26"/>
    <p:sldId id="306" r:id="rId27"/>
    <p:sldId id="307" r:id="rId28"/>
    <p:sldId id="308" r:id="rId29"/>
    <p:sldId id="314" r:id="rId30"/>
    <p:sldId id="311" r:id="rId31"/>
    <p:sldId id="310" r:id="rId32"/>
    <p:sldId id="312" r:id="rId33"/>
    <p:sldId id="313" r:id="rId34"/>
    <p:sldId id="315" r:id="rId35"/>
    <p:sldId id="297" r:id="rId36"/>
    <p:sldId id="316" r:id="rId37"/>
    <p:sldId id="317" r:id="rId38"/>
    <p:sldId id="318" r:id="rId39"/>
    <p:sldId id="332" r:id="rId40"/>
    <p:sldId id="305" r:id="rId41"/>
    <p:sldId id="320" r:id="rId42"/>
    <p:sldId id="319" r:id="rId43"/>
    <p:sldId id="321" r:id="rId44"/>
    <p:sldId id="298" r:id="rId45"/>
    <p:sldId id="324" r:id="rId46"/>
    <p:sldId id="325" r:id="rId47"/>
    <p:sldId id="326" r:id="rId48"/>
    <p:sldId id="322" r:id="rId49"/>
    <p:sldId id="339" r:id="rId50"/>
    <p:sldId id="272" r:id="rId51"/>
    <p:sldId id="273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952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74297" autoAdjust="0"/>
  </p:normalViewPr>
  <p:slideViewPr>
    <p:cSldViewPr>
      <p:cViewPr varScale="1">
        <p:scale>
          <a:sx n="51" d="100"/>
          <a:sy n="51" d="100"/>
        </p:scale>
        <p:origin x="87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78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3532" y="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992F3-081F-4C66-B44C-90F435A64723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B1AF8-440C-4CDB-9BD2-D8E421587A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58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1AF8-440C-4CDB-9BD2-D8E421587A2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33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1AF8-440C-4CDB-9BD2-D8E421587A2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38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1AF8-440C-4CDB-9BD2-D8E421587A2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78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1AF8-440C-4CDB-9BD2-D8E421587A2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96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1AF8-440C-4CDB-9BD2-D8E421587A2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38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1AF8-440C-4CDB-9BD2-D8E421587A2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70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1AF8-440C-4CDB-9BD2-D8E421587A2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99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1AF8-440C-4CDB-9BD2-D8E421587A2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95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1AF8-440C-4CDB-9BD2-D8E421587A2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231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1AF8-440C-4CDB-9BD2-D8E421587A2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13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1AF8-440C-4CDB-9BD2-D8E421587A2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19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1AF8-440C-4CDB-9BD2-D8E421587A2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0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1AF8-440C-4CDB-9BD2-D8E421587A2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488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1AF8-440C-4CDB-9BD2-D8E421587A22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765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1AF8-440C-4CDB-9BD2-D8E421587A22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269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1AF8-440C-4CDB-9BD2-D8E421587A22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411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1AF8-440C-4CDB-9BD2-D8E421587A22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921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1AF8-440C-4CDB-9BD2-D8E421587A22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421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1AF8-440C-4CDB-9BD2-D8E421587A22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11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1AF8-440C-4CDB-9BD2-D8E421587A2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10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1AF8-440C-4CDB-9BD2-D8E421587A2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61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4B1AF8-440C-4CDB-9BD2-D8E421587A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168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4B1AF8-440C-4CDB-9BD2-D8E421587A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108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4B1AF8-440C-4CDB-9BD2-D8E421587A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883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1AF8-440C-4CDB-9BD2-D8E421587A2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18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1AF8-440C-4CDB-9BD2-D8E421587A2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11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603928" y="1066801"/>
            <a:ext cx="7177086" cy="381000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92827" y="1199538"/>
            <a:ext cx="6969646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92827" y="4662487"/>
            <a:ext cx="6968059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6405" y="1573413"/>
            <a:ext cx="658668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6405" y="3286017"/>
            <a:ext cx="6579626" cy="82878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324600"/>
            <a:ext cx="41259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dirty="0"/>
              <a:t>2014 HEUG Midwest Regional</a:t>
            </a: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827" y="4171950"/>
            <a:ext cx="1278108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5565136-CD83-45F4-A6E8-187A21078E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47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650E2-5C7A-4D03-9B49-3B17E857863E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2014 HEUG Midwest Regional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87A30-3300-43F0-ADA1-90F57D1A4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2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83B4F-CC5B-4FCB-9C75-5B389E862674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340475"/>
            <a:ext cx="41814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2014 HEUG Midwest Regional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0E9CB-DB12-42DD-A213-B568D40F6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54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113DF-3A3B-45A4-A0E1-CF3A785C1F3B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2014 HEUG Midwest Regional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E7191-BAE1-4843-A6FB-424B33F77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72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67FAD-2092-4E3F-AE7B-70B14C6AB500}" type="datetime1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2014 HEUG Midwest Regional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F24ED-30E4-4777-9F1E-A206FD04E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79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32B52-3DFB-4C4F-9AA7-9D68C84BE449}" type="datetime1">
              <a:rPr lang="en-US" smtClean="0"/>
              <a:t>10/11/2017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2014 HEUG Midwest Regional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B5C43-DBD2-4994-8CA9-113FBC896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40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0970C-3580-4B59-8CC8-F419BD80E5AC}" type="datetime1">
              <a:rPr lang="en-US" smtClean="0"/>
              <a:t>10/11/2017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2014 HEUG Midwest Regional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5BA32-F32B-4012-A365-340461A942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77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5ECBE-920A-490B-B4D0-D10F070728C1}" type="datetime1">
              <a:rPr lang="en-US" smtClean="0"/>
              <a:t>10/11/2017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2014 HEUG Midwest Regional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B165E-9DFD-494B-A9E3-F82A1AF85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6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39740-C8CD-4D6E-9580-D3481892B335}" type="datetime1">
              <a:rPr lang="en-US" smtClean="0"/>
              <a:t>10/11/2017</a:t>
            </a:fld>
            <a:endParaRPr lang="en-US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7C470-E223-43F5-B56F-7F47768C9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2014 HEUG Midwest Regional</a:t>
            </a:r>
          </a:p>
        </p:txBody>
      </p:sp>
    </p:spTree>
    <p:extLst>
      <p:ext uri="{BB962C8B-B14F-4D97-AF65-F5344CB8AC3E}">
        <p14:creationId xmlns:p14="http://schemas.microsoft.com/office/powerpoint/2010/main" val="3972303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89576-B074-4B95-A895-70866FB17D6A}" type="datetime1">
              <a:rPr lang="en-US" smtClean="0"/>
              <a:t>10/11/2017</a:t>
            </a:fld>
            <a:endParaRPr lang="en-U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2014 HEUG Midwest Regional</a:t>
            </a:r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094EC-DF5B-44CC-9B75-BFE39A6CA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63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-7620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04800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33600"/>
            <a:ext cx="769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AF6C32-886D-48D7-8E07-3E42083FC75F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6324600"/>
            <a:ext cx="4333875" cy="381000"/>
          </a:xfrm>
          <a:prstGeom prst="rect">
            <a:avLst/>
          </a:prstGeom>
        </p:spPr>
        <p:txBody>
          <a:bodyPr vert="horz" wrap="square" lIns="91440" tIns="45720" rIns="91440" bIns="4572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2014 HEUG Midwest Regional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1B3990-8F14-4405-AFC0-21E4DA2EE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s.gov/pub/irs-pdf/i1098et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3047_LowdownOn1098T.ppt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cubo.org/Documents/BusinessPolicyAreas/1098TAdvisoryReport20132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s.gov/irb/2006-36_IRB/ar10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Lowdown on 1098-Ts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Skinny on University of Nebraska/Nebraska State College System Processing</a:t>
            </a:r>
          </a:p>
          <a:p>
            <a:endParaRPr lang="en-US" sz="1400" dirty="0"/>
          </a:p>
          <a:p>
            <a:r>
              <a:rPr lang="en-US" sz="1400" dirty="0" smtClean="0">
                <a:solidFill>
                  <a:schemeClr val="accent2"/>
                </a:solidFill>
              </a:rPr>
              <a:t>Mid-HEUG 2017</a:t>
            </a:r>
            <a:endParaRPr lang="en-US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36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6637338" cy="1362075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FF9933"/>
                </a:solidFill>
              </a:rPr>
              <a:t>Disclaimer</a:t>
            </a:r>
            <a:endParaRPr lang="en-US" dirty="0">
              <a:solidFill>
                <a:srgbClr val="FF9933"/>
              </a:solidFill>
            </a:endParaRPr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>
          <a:xfrm>
            <a:off x="1447800" y="2514600"/>
            <a:ext cx="6637338" cy="2819400"/>
          </a:xfrm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Arial" charset="0"/>
              </a:rPr>
              <a:t>I am not a tax accountant </a:t>
            </a:r>
            <a:br>
              <a:rPr lang="en-US" b="1" dirty="0" smtClean="0">
                <a:solidFill>
                  <a:schemeClr val="bg1"/>
                </a:solidFill>
                <a:latin typeface="Arial" charset="0"/>
              </a:rPr>
            </a:br>
            <a:endParaRPr lang="en-US" b="1" dirty="0" smtClean="0">
              <a:solidFill>
                <a:schemeClr val="bg1"/>
              </a:solidFill>
              <a:latin typeface="Arial" charset="0"/>
              <a:sym typeface="Wingdings" panose="05000000000000000000" pitchFamily="2" charset="2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Arial" charset="0"/>
                <a:sym typeface="Wingdings" panose="05000000000000000000" pitchFamily="2" charset="2"/>
              </a:rPr>
              <a:t>Many tax rules and regulations are 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Chiller" panose="04020404031007020602" pitchFamily="82" charset="0"/>
                <a:sym typeface="Wingdings" panose="05000000000000000000" pitchFamily="2" charset="2"/>
              </a:rPr>
              <a:t>clear as mud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Chiller" panose="04020404031007020602" pitchFamily="82" charset="0"/>
                <a:sym typeface="Wingdings" panose="05000000000000000000" pitchFamily="2" charset="2"/>
              </a:rPr>
              <a:t/>
            </a:r>
            <a:b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Chiller" panose="04020404031007020602" pitchFamily="82" charset="0"/>
                <a:sym typeface="Wingdings" panose="05000000000000000000" pitchFamily="2" charset="2"/>
              </a:rPr>
            </a:br>
            <a:endParaRPr lang="en-US" sz="3600" b="1" dirty="0" smtClean="0">
              <a:solidFill>
                <a:schemeClr val="accent5">
                  <a:lumMod val="75000"/>
                </a:schemeClr>
              </a:solidFill>
              <a:latin typeface="Chiller" panose="04020404031007020602" pitchFamily="82" charset="0"/>
              <a:sym typeface="Wingdings" panose="05000000000000000000" pitchFamily="2" charset="2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charset="0"/>
                <a:sym typeface="Wingdings" panose="05000000000000000000" pitchFamily="2" charset="2"/>
              </a:rPr>
              <a:t>T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  <a:sym typeface="Wingdings" panose="05000000000000000000" pitchFamily="2" charset="2"/>
              </a:rPr>
              <a:t>his is our (NU and NSCS) interpretation </a:t>
            </a:r>
            <a:endParaRPr lang="en-US" b="1" dirty="0">
              <a:solidFill>
                <a:schemeClr val="bg1"/>
              </a:solidFill>
              <a:latin typeface="Arial" charset="0"/>
            </a:endParaRPr>
          </a:p>
          <a:p>
            <a:pPr algn="ctr" eaLnBrk="1" hangingPunct="1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 descr="&lt;strong&gt;Smiley&lt;/strong&gt; | Free Stock Photo | Illustration of a yellow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484293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371600" y="1905000"/>
            <a:ext cx="6637338" cy="1362075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FF9933"/>
                </a:solidFill>
              </a:rPr>
              <a:t>Reporting Method Changes	</a:t>
            </a:r>
            <a:endParaRPr lang="en-US" dirty="0">
              <a:solidFill>
                <a:srgbClr val="FF9933"/>
              </a:solidFill>
            </a:endParaRPr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271838"/>
            <a:ext cx="6637338" cy="1519237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  <a:latin typeface="Arial" charset="0"/>
              </a:rPr>
              <a:t>From Amounts Billed to Payments Received</a:t>
            </a:r>
            <a:endParaRPr lang="en-US" b="1" dirty="0">
              <a:solidFill>
                <a:schemeClr val="bg1"/>
              </a:solidFill>
              <a:latin typeface="Arial" charset="0"/>
            </a:endParaRPr>
          </a:p>
          <a:p>
            <a:pPr algn="ctr" eaLnBrk="1" hangingPunct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32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563" y="472053"/>
            <a:ext cx="7024744" cy="645195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Regulation Changes/Activity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3400" y="1447800"/>
            <a:ext cx="8001000" cy="4362691"/>
          </a:xfrm>
        </p:spPr>
        <p:txBody>
          <a:bodyPr/>
          <a:lstStyle/>
          <a:p>
            <a:pPr marL="69850" indent="0">
              <a:buNone/>
            </a:pPr>
            <a:r>
              <a:rPr lang="en-US" b="1" dirty="0">
                <a:solidFill>
                  <a:srgbClr val="F96A1B"/>
                </a:solidFill>
              </a:rPr>
              <a:t>December 2015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Trade Preferences Extension Act (TPEA)</a:t>
            </a:r>
          </a:p>
          <a:p>
            <a:pPr lvl="2"/>
            <a:r>
              <a:rPr lang="en-US" sz="2000" dirty="0">
                <a:solidFill>
                  <a:schemeClr val="bg1"/>
                </a:solidFill>
              </a:rPr>
              <a:t>Provides exemption if institutions comply with IRS standards for obtaining TIN</a:t>
            </a:r>
            <a:br>
              <a:rPr lang="en-US" sz="2000" dirty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Protecting Americans from Tax Hikes Act (PATH)</a:t>
            </a:r>
          </a:p>
          <a:p>
            <a:pPr lvl="2"/>
            <a:r>
              <a:rPr lang="en-US" sz="2000" dirty="0">
                <a:solidFill>
                  <a:schemeClr val="bg1"/>
                </a:solidFill>
              </a:rPr>
              <a:t>Reporting of only amounts paid on 1098-T beginning with 2016 Tax Year</a:t>
            </a:r>
          </a:p>
        </p:txBody>
      </p:sp>
    </p:spTree>
    <p:extLst>
      <p:ext uri="{BB962C8B-B14F-4D97-AF65-F5344CB8AC3E}">
        <p14:creationId xmlns:p14="http://schemas.microsoft.com/office/powerpoint/2010/main" val="220041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563" y="472053"/>
            <a:ext cx="7024744" cy="645195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Regulation Changes/Activity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48435" y="1117248"/>
            <a:ext cx="8001000" cy="4362691"/>
          </a:xfrm>
        </p:spPr>
        <p:txBody>
          <a:bodyPr/>
          <a:lstStyle/>
          <a:p>
            <a:pPr marL="6985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January 2016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NACUBO urges IRS for a 1 year delay</a:t>
            </a:r>
          </a:p>
          <a:p>
            <a:pPr marL="69850" indent="0">
              <a:buNone/>
            </a:pPr>
            <a:r>
              <a:rPr lang="en-US" b="1" dirty="0">
                <a:solidFill>
                  <a:srgbClr val="F96A1B"/>
                </a:solidFill>
              </a:rPr>
              <a:t>May 2016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IRS announces delay allowing amounts billed reporting for 2016 1098-T Forms</a:t>
            </a:r>
          </a:p>
          <a:p>
            <a:pPr marL="69850" indent="0">
              <a:buNone/>
            </a:pPr>
            <a:r>
              <a:rPr lang="en-US" b="1" dirty="0">
                <a:solidFill>
                  <a:srgbClr val="F96A1B"/>
                </a:solidFill>
              </a:rPr>
              <a:t>November 2016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IRS announces an additional 1 year delay</a:t>
            </a:r>
          </a:p>
          <a:p>
            <a:pPr marL="69850" indent="0">
              <a:buNone/>
            </a:pPr>
            <a:r>
              <a:rPr lang="en-US" b="1" dirty="0">
                <a:solidFill>
                  <a:srgbClr val="F96A1B"/>
                </a:solidFill>
              </a:rPr>
              <a:t>Summer 2017</a:t>
            </a:r>
          </a:p>
          <a:p>
            <a:r>
              <a:rPr lang="en-US" dirty="0">
                <a:solidFill>
                  <a:schemeClr val="bg1"/>
                </a:solidFill>
              </a:rPr>
              <a:t>July - NACUBO requests another delay</a:t>
            </a:r>
          </a:p>
          <a:p>
            <a:r>
              <a:rPr lang="en-US" dirty="0">
                <a:solidFill>
                  <a:schemeClr val="bg1"/>
                </a:solidFill>
              </a:rPr>
              <a:t>August – IRS informs association that Box 1 reporting will be required for TY 2018</a:t>
            </a:r>
          </a:p>
        </p:txBody>
      </p:sp>
    </p:spTree>
    <p:extLst>
      <p:ext uri="{BB962C8B-B14F-4D97-AF65-F5344CB8AC3E}">
        <p14:creationId xmlns:p14="http://schemas.microsoft.com/office/powerpoint/2010/main" val="128898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563" y="472053"/>
            <a:ext cx="7024744" cy="645195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Regulation Changes/Activity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48435" y="1117248"/>
            <a:ext cx="8001000" cy="4362691"/>
          </a:xfrm>
        </p:spPr>
        <p:txBody>
          <a:bodyPr/>
          <a:lstStyle/>
          <a:p>
            <a:pPr marL="69850" lvl="0" indent="0">
              <a:buClr>
                <a:srgbClr val="797B7E"/>
              </a:buClr>
              <a:buNone/>
            </a:pPr>
            <a:r>
              <a:rPr lang="en-US" b="1" dirty="0">
                <a:solidFill>
                  <a:srgbClr val="F96A1B"/>
                </a:solidFill>
              </a:rPr>
              <a:t>Our Response</a:t>
            </a:r>
          </a:p>
          <a:p>
            <a:pPr lvl="1">
              <a:buClr>
                <a:srgbClr val="797B7E"/>
              </a:buClr>
            </a:pPr>
            <a:r>
              <a:rPr lang="en-US" sz="2200" dirty="0">
                <a:solidFill>
                  <a:srgbClr val="FFFFFF"/>
                </a:solidFill>
              </a:rPr>
              <a:t>Started meeting monthly in February of 2016</a:t>
            </a:r>
          </a:p>
          <a:p>
            <a:pPr lvl="1">
              <a:buClr>
                <a:srgbClr val="797B7E"/>
              </a:buClr>
            </a:pPr>
            <a:r>
              <a:rPr lang="en-US" sz="2200" dirty="0">
                <a:solidFill>
                  <a:srgbClr val="FFFFFF"/>
                </a:solidFill>
              </a:rPr>
              <a:t>Began testing payment method functionality</a:t>
            </a:r>
          </a:p>
          <a:p>
            <a:pPr lvl="2">
              <a:buClr>
                <a:srgbClr val="797B7E"/>
              </a:buClr>
            </a:pPr>
            <a:r>
              <a:rPr lang="en-US" sz="2000" dirty="0">
                <a:solidFill>
                  <a:srgbClr val="FFFFFF"/>
                </a:solidFill>
              </a:rPr>
              <a:t>Several iterations and comparisons</a:t>
            </a:r>
          </a:p>
          <a:p>
            <a:pPr lvl="1">
              <a:buClr>
                <a:srgbClr val="797B7E"/>
              </a:buClr>
            </a:pPr>
            <a:r>
              <a:rPr lang="en-US" sz="2200" dirty="0">
                <a:solidFill>
                  <a:srgbClr val="FFFFFF"/>
                </a:solidFill>
              </a:rPr>
              <a:t>Changes in business practices during transition </a:t>
            </a:r>
            <a:r>
              <a:rPr lang="en-US" sz="2200" dirty="0" smtClean="0">
                <a:solidFill>
                  <a:srgbClr val="FFFFFF"/>
                </a:solidFill>
              </a:rPr>
              <a:t>period – </a:t>
            </a:r>
            <a:r>
              <a:rPr lang="en-US" sz="2200" smtClean="0">
                <a:solidFill>
                  <a:srgbClr val="FFFFFF"/>
                </a:solidFill>
              </a:rPr>
              <a:t>actively </a:t>
            </a:r>
            <a:endParaRPr lang="en-US" sz="2200" dirty="0">
              <a:solidFill>
                <a:srgbClr val="FFFFFF"/>
              </a:solidFill>
            </a:endParaRPr>
          </a:p>
          <a:p>
            <a:pPr lvl="2">
              <a:buClr>
                <a:srgbClr val="797B7E"/>
              </a:buClr>
            </a:pPr>
            <a:r>
              <a:rPr lang="en-US" sz="2000" dirty="0">
                <a:solidFill>
                  <a:srgbClr val="FFFFFF"/>
                </a:solidFill>
              </a:rPr>
              <a:t>Delaying Spring tuition </a:t>
            </a:r>
            <a:r>
              <a:rPr lang="en-US" sz="2000" dirty="0" err="1">
                <a:solidFill>
                  <a:srgbClr val="FFFFFF"/>
                </a:solidFill>
              </a:rPr>
              <a:t>calc</a:t>
            </a:r>
            <a:r>
              <a:rPr lang="en-US" sz="2000" dirty="0">
                <a:solidFill>
                  <a:srgbClr val="FFFFFF"/>
                </a:solidFill>
              </a:rPr>
              <a:t> until after 12/31</a:t>
            </a:r>
          </a:p>
          <a:p>
            <a:pPr lvl="2">
              <a:buClr>
                <a:srgbClr val="797B7E"/>
              </a:buClr>
            </a:pPr>
            <a:r>
              <a:rPr lang="en-US" sz="2000" dirty="0">
                <a:solidFill>
                  <a:srgbClr val="FFFFFF"/>
                </a:solidFill>
              </a:rPr>
              <a:t>Not applying “internal credits” until after 12/31</a:t>
            </a:r>
          </a:p>
          <a:p>
            <a:pPr lvl="2">
              <a:buClr>
                <a:srgbClr val="797B7E"/>
              </a:buClr>
            </a:pPr>
            <a:r>
              <a:rPr lang="en-US" sz="2000" dirty="0">
                <a:solidFill>
                  <a:srgbClr val="FFFFFF"/>
                </a:solidFill>
              </a:rPr>
              <a:t>FA disbursement after 12/31 </a:t>
            </a:r>
          </a:p>
          <a:p>
            <a:pPr lvl="1">
              <a:buClr>
                <a:srgbClr val="797B7E"/>
              </a:buClr>
            </a:pPr>
            <a:r>
              <a:rPr lang="en-US" sz="2200" dirty="0">
                <a:solidFill>
                  <a:srgbClr val="FFC000"/>
                </a:solidFill>
              </a:rPr>
              <a:t>Decision: Payments Received Reporting for 2017</a:t>
            </a:r>
          </a:p>
          <a:p>
            <a:pPr marL="69850" lvl="0" indent="0">
              <a:buClr>
                <a:srgbClr val="797B7E"/>
              </a:buClr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9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371600" y="1905000"/>
            <a:ext cx="6637338" cy="1362075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FF9933"/>
                </a:solidFill>
              </a:rPr>
              <a:t>Annual Planning</a:t>
            </a:r>
            <a:endParaRPr lang="en-US" dirty="0">
              <a:solidFill>
                <a:srgbClr val="FF9933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7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920386" y="228600"/>
            <a:ext cx="6637338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9933"/>
                </a:solidFill>
              </a:rPr>
              <a:t>Annual Planning</a:t>
            </a:r>
            <a:endParaRPr lang="en-US" dirty="0">
              <a:solidFill>
                <a:srgbClr val="FF9933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82286" y="1295400"/>
            <a:ext cx="7364655" cy="4343400"/>
          </a:xfrm>
        </p:spPr>
        <p:txBody>
          <a:bodyPr/>
          <a:lstStyle/>
          <a:p>
            <a:pPr marL="69850"/>
            <a:r>
              <a:rPr lang="en-US" sz="2400" dirty="0">
                <a:solidFill>
                  <a:schemeClr val="accent2"/>
                </a:solidFill>
              </a:rPr>
              <a:t>September/October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 Review any tax law changes 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 Discuss changes to the 1098-T Form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delivered in Q3 CS Bundle/PUM Image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Run tests in non-Production environments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Review task list and establish timeline</a:t>
            </a:r>
          </a:p>
        </p:txBody>
      </p:sp>
    </p:spTree>
    <p:extLst>
      <p:ext uri="{BB962C8B-B14F-4D97-AF65-F5344CB8AC3E}">
        <p14:creationId xmlns:p14="http://schemas.microsoft.com/office/powerpoint/2010/main" val="67609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563" y="472053"/>
            <a:ext cx="7024744" cy="645195"/>
          </a:xfrm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Timeline and Task List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28485388"/>
              </p:ext>
            </p:extLst>
          </p:nvPr>
        </p:nvGraphicFramePr>
        <p:xfrm>
          <a:off x="533400" y="1295400"/>
          <a:ext cx="81534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144">
                  <a:extLst>
                    <a:ext uri="{9D8B030D-6E8A-4147-A177-3AD203B41FA5}">
                      <a16:colId xmlns:a16="http://schemas.microsoft.com/office/drawing/2014/main" val="810154659"/>
                    </a:ext>
                  </a:extLst>
                </a:gridCol>
                <a:gridCol w="3954456">
                  <a:extLst>
                    <a:ext uri="{9D8B030D-6E8A-4147-A177-3AD203B41FA5}">
                      <a16:colId xmlns:a16="http://schemas.microsoft.com/office/drawing/2014/main" val="231182005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88010496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420146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167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ComGen</a:t>
                      </a:r>
                      <a:r>
                        <a:rPr lang="en-US" dirty="0" smtClean="0"/>
                        <a:t> to no SSN/ITIN students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Campus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October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5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 up 1098-T TIN Table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October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042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ComGen</a:t>
                      </a:r>
                      <a:r>
                        <a:rPr lang="en-US" dirty="0" smtClean="0"/>
                        <a:t> to no consent students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Campus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November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731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Review Item Type</a:t>
                      </a:r>
                      <a:r>
                        <a:rPr lang="en-US" baseline="0" dirty="0" smtClean="0"/>
                        <a:t> Setup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Campus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By 1/4/18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535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Sign-off to Generate 1098-Ts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Campus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By noon on 1/5/18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746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Generate 2017 1098-Ts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1/5/18 – afternoon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677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Run 1098-T Audit Report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1/5/18 –</a:t>
                      </a:r>
                      <a:r>
                        <a:rPr lang="en-US" baseline="0" dirty="0" smtClean="0"/>
                        <a:t> afternoon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220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Run</a:t>
                      </a:r>
                      <a:r>
                        <a:rPr lang="en-US" baseline="0" dirty="0" smtClean="0"/>
                        <a:t> Validation Queries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Campus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1/8/18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– 1/10/18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893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Override data to correct issues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Campus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1/8/18 – 1/10/18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79094"/>
                  </a:ext>
                </a:extLst>
              </a:tr>
            </a:tbl>
          </a:graphicData>
        </a:graphic>
      </p:graphicFrame>
      <p:pic>
        <p:nvPicPr>
          <p:cNvPr id="6" name="Picture 5" descr="Original file ‎ (SVG file, nominally 227 × 283 pixels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18" y="1004574"/>
            <a:ext cx="466344" cy="58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5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563" y="472053"/>
            <a:ext cx="7024744" cy="645195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Timeline and Task List - continued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0470928"/>
              </p:ext>
            </p:extLst>
          </p:nvPr>
        </p:nvGraphicFramePr>
        <p:xfrm>
          <a:off x="542418" y="1219200"/>
          <a:ext cx="81534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144">
                  <a:extLst>
                    <a:ext uri="{9D8B030D-6E8A-4147-A177-3AD203B41FA5}">
                      <a16:colId xmlns:a16="http://schemas.microsoft.com/office/drawing/2014/main" val="810154659"/>
                    </a:ext>
                  </a:extLst>
                </a:gridCol>
                <a:gridCol w="4174038">
                  <a:extLst>
                    <a:ext uri="{9D8B030D-6E8A-4147-A177-3AD203B41FA5}">
                      <a16:colId xmlns:a16="http://schemas.microsoft.com/office/drawing/2014/main" val="231182005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880104962"/>
                    </a:ext>
                  </a:extLst>
                </a:gridCol>
                <a:gridCol w="1914018">
                  <a:extLst>
                    <a:ext uri="{9D8B030D-6E8A-4147-A177-3AD203B41FA5}">
                      <a16:colId xmlns:a16="http://schemas.microsoft.com/office/drawing/2014/main" val="20420146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167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Activate Self-service access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1/10/18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5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ComGen</a:t>
                      </a:r>
                      <a:r>
                        <a:rPr lang="en-US" dirty="0" smtClean="0"/>
                        <a:t> to consent students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Campus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1/11/18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042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Run Audit</a:t>
                      </a:r>
                      <a:r>
                        <a:rPr lang="en-US" baseline="0" dirty="0" smtClean="0"/>
                        <a:t> Report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1/11/18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731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Create print file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1/12/18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746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1098-T Printing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CSN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1/12 – 1/16/18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677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Distribute</a:t>
                      </a:r>
                      <a:r>
                        <a:rPr lang="en-US" baseline="0" dirty="0" smtClean="0"/>
                        <a:t> non-USA forms to campus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1/16/18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220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1098-T forms mailed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By 1/31/18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893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Run Update 1098-T TIN Request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Campus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By 4/15/18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79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Create IRS Transmittal File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4/18/18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615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Transmit File to IRS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4/19/18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654295"/>
                  </a:ext>
                </a:extLst>
              </a:tr>
            </a:tbl>
          </a:graphicData>
        </a:graphic>
      </p:graphicFrame>
      <p:pic>
        <p:nvPicPr>
          <p:cNvPr id="6" name="Picture 5" descr="Original file ‎ (SVG file, nominally 227 × 283 pixels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18" y="1004574"/>
            <a:ext cx="466344" cy="58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7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371600" y="1905000"/>
            <a:ext cx="6637338" cy="1362075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FF9933"/>
                </a:solidFill>
              </a:rPr>
              <a:t>Student Communications	</a:t>
            </a:r>
            <a:endParaRPr lang="en-US" dirty="0">
              <a:solidFill>
                <a:srgbClr val="FF9933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44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Your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Suzan Manthey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Student Financials Functional Coordinator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Nebraska Student Information System (NeSIS)	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University of Nebraska/Nebraska State College System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20+ Years Supporting Student Information Systems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9 Years in PeopleSoft  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6 Years in SF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698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79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381000"/>
            <a:ext cx="7024744" cy="709714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Student Communications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838201" y="1125127"/>
            <a:ext cx="7696200" cy="457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96A1B"/>
                </a:solidFill>
                <a:latin typeface="Arial" charset="0"/>
              </a:rPr>
              <a:t>Collecting Taxpayer Identification Numbers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Communication Generation</a:t>
            </a:r>
          </a:p>
          <a:p>
            <a:pPr lvl="2"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Utilize Letter Codes for Update TIN Request Process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October</a:t>
            </a:r>
          </a:p>
          <a:p>
            <a:pPr lvl="3"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Based on current year transactions (ITEM_SF)</a:t>
            </a:r>
          </a:p>
          <a:p>
            <a:pPr lvl="3" eaLnBrk="1" hangingPunct="1"/>
            <a:r>
              <a:rPr lang="en-US" dirty="0">
                <a:solidFill>
                  <a:schemeClr val="bg1"/>
                </a:solidFill>
                <a:latin typeface="Arial" charset="0"/>
              </a:rPr>
              <a:t>Eligible 1098-T charge item type 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(ITEM_TYPE_TBL)</a:t>
            </a:r>
          </a:p>
          <a:p>
            <a:pPr lvl="3"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US Citizens (CITIZENSHIP)</a:t>
            </a:r>
          </a:p>
          <a:p>
            <a:pPr lvl="3"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SSN = XXXXXXXXX 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(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SCC_PERS_NI_QVW)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Late January</a:t>
            </a:r>
          </a:p>
          <a:p>
            <a:pPr lvl="2"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Based on 1098-T record (SF_1098_DTL)</a:t>
            </a:r>
          </a:p>
          <a:p>
            <a:pPr lvl="2"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1098-T SSN 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not between '000000000' AND '999999999' 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lvl="2"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1098-T Validation Status = Overridden</a:t>
            </a:r>
          </a:p>
          <a:p>
            <a:pPr lvl="2" eaLnBrk="1" hangingPunct="1"/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895350" lvl="3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86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381000"/>
            <a:ext cx="7024744" cy="709714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Student Communications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838201" y="1125127"/>
            <a:ext cx="7696200" cy="4572000"/>
          </a:xfrm>
        </p:spPr>
        <p:txBody>
          <a:bodyPr/>
          <a:lstStyle/>
          <a:p>
            <a:pPr marL="69850" indent="0" eaLnBrk="1" hangingPunct="1">
              <a:buNone/>
            </a:pPr>
            <a:r>
              <a:rPr lang="en-US" dirty="0" smtClean="0">
                <a:solidFill>
                  <a:srgbClr val="F96A1B"/>
                </a:solidFill>
                <a:latin typeface="Arial" charset="0"/>
              </a:rPr>
              <a:t>Collecting Taxpayer Identification Numbers </a:t>
            </a:r>
          </a:p>
          <a:p>
            <a:pPr marL="69850" indent="0" eaLnBrk="1" hangingPunct="1">
              <a:buNone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Update TIN Request Process – our interpretation</a:t>
            </a:r>
          </a:p>
          <a:p>
            <a:pPr marL="69850" indent="0" eaLnBrk="1" hangingPunct="1">
              <a:buNone/>
            </a:pPr>
            <a:r>
              <a:rPr lang="en-US" dirty="0" smtClean="0">
                <a:solidFill>
                  <a:schemeClr val="bg1"/>
                </a:solidFill>
                <a:latin typeface="Arial" charset="0"/>
                <a:hlinkClick r:id="rId3"/>
              </a:rPr>
              <a:t>https</a:t>
            </a:r>
            <a:r>
              <a:rPr lang="en-US" dirty="0">
                <a:solidFill>
                  <a:schemeClr val="bg1"/>
                </a:solidFill>
                <a:latin typeface="Arial" charset="0"/>
                <a:hlinkClick r:id="rId3"/>
              </a:rPr>
              <a:t>://www.irs.gov/pub/irs-pdf/i1098et.pdf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69850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lvl="2" eaLnBrk="1" hangingPunct="1"/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895350" lvl="3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2653268"/>
            <a:ext cx="5334000" cy="304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9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381000"/>
            <a:ext cx="7024744" cy="709714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Student Communications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838201" y="1125127"/>
            <a:ext cx="7696200" cy="4572000"/>
          </a:xfrm>
        </p:spPr>
        <p:txBody>
          <a:bodyPr/>
          <a:lstStyle/>
          <a:p>
            <a:pPr marL="69850" indent="0" eaLnBrk="1" hangingPunct="1">
              <a:buNone/>
            </a:pPr>
            <a:r>
              <a:rPr lang="en-US" dirty="0" smtClean="0">
                <a:solidFill>
                  <a:schemeClr val="bg1"/>
                </a:solidFill>
                <a:latin typeface="Arial" charset="0"/>
                <a:hlinkClick r:id="rId3" action="ppaction://hlinkpres?slideindex=1&amp;slidetitle="/>
              </a:rPr>
              <a:t>Source: Treasury Regulations section 1.6050S-1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lvl="2" eaLnBrk="1" hangingPunct="1"/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895350" lvl="3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1752600"/>
            <a:ext cx="531495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6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166" y="533400"/>
            <a:ext cx="7024744" cy="709714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Student Communications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81000" y="1243114"/>
            <a:ext cx="8153400" cy="4572000"/>
          </a:xfrm>
        </p:spPr>
        <p:txBody>
          <a:bodyPr/>
          <a:lstStyle/>
          <a:p>
            <a:pPr marL="69850" indent="0" eaLnBrk="1" hangingPunct="1">
              <a:buNone/>
            </a:pPr>
            <a:r>
              <a:rPr lang="en-US" dirty="0" smtClean="0">
                <a:solidFill>
                  <a:srgbClr val="F96A1B"/>
                </a:solidFill>
                <a:latin typeface="Arial" charset="0"/>
              </a:rPr>
              <a:t>Electronic Delivery Consent </a:t>
            </a:r>
          </a:p>
          <a:p>
            <a:pPr eaLnBrk="1" hangingPunct="1"/>
            <a:r>
              <a:rPr lang="en-US" sz="2200" dirty="0" smtClean="0">
                <a:solidFill>
                  <a:schemeClr val="bg1"/>
                </a:solidFill>
                <a:latin typeface="Arial" charset="0"/>
              </a:rPr>
              <a:t>November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Students without 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electronic consent (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SSF_AGREE_VW)</a:t>
            </a:r>
          </a:p>
          <a:p>
            <a:pPr lvl="1" eaLnBrk="1" hangingPunct="1"/>
            <a:r>
              <a:rPr lang="en-US" dirty="0">
                <a:solidFill>
                  <a:schemeClr val="bg1"/>
                </a:solidFill>
                <a:latin typeface="Arial" charset="0"/>
              </a:rPr>
              <a:t>Based on current year transactions (ITEM_SF)</a:t>
            </a:r>
          </a:p>
          <a:p>
            <a:pPr lvl="1" eaLnBrk="1" hangingPunct="1"/>
            <a:r>
              <a:rPr lang="en-US" dirty="0">
                <a:solidFill>
                  <a:schemeClr val="bg1"/>
                </a:solidFill>
                <a:latin typeface="Arial" charset="0"/>
              </a:rPr>
              <a:t>Eligible 1098-T charge item type (ITEM_TYPE_TBL)</a:t>
            </a:r>
          </a:p>
          <a:p>
            <a:pPr lvl="1" eaLnBrk="1" hangingPunct="1"/>
            <a:r>
              <a:rPr lang="en-US" dirty="0">
                <a:solidFill>
                  <a:schemeClr val="bg1"/>
                </a:solidFill>
                <a:latin typeface="Arial" charset="0"/>
              </a:rPr>
              <a:t>US Citizens (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CITIZENSHIP)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en-US" sz="2200" dirty="0" smtClean="0">
                <a:solidFill>
                  <a:schemeClr val="bg1"/>
                </a:solidFill>
                <a:latin typeface="Arial" charset="0"/>
              </a:rPr>
              <a:t>January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Notice to students who have given consent that tax forms are available</a:t>
            </a:r>
          </a:p>
          <a:p>
            <a:pPr lvl="1" eaLnBrk="1" hangingPunct="1"/>
            <a:r>
              <a:rPr lang="en-US" dirty="0">
                <a:solidFill>
                  <a:schemeClr val="bg1"/>
                </a:solidFill>
                <a:latin typeface="Arial" charset="0"/>
              </a:rPr>
              <a:t>IRS Regulation: 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Must inform 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the recipient, electronically or by mail, of the posting and how to access and print the 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statement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685800" lvl="2" indent="0" eaLnBrk="1" hangingPunct="1">
              <a:buNone/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895350" lvl="3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45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371600" y="1905000"/>
            <a:ext cx="6637338" cy="1362075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FF9933"/>
                </a:solidFill>
              </a:rPr>
              <a:t>Tax Year Preparation	</a:t>
            </a:r>
            <a:endParaRPr lang="en-US" dirty="0">
              <a:solidFill>
                <a:srgbClr val="FF9933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19200" y="3810000"/>
            <a:ext cx="6637467" cy="1520413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Item Type Review and Set Up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29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609600"/>
            <a:ext cx="7024744" cy="709714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Tax Year Preparation		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042988" y="1319314"/>
            <a:ext cx="6777037" cy="457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96A1B"/>
                </a:solidFill>
                <a:latin typeface="Arial" charset="0"/>
              </a:rPr>
              <a:t>Item Type Review</a:t>
            </a:r>
          </a:p>
          <a:p>
            <a:pPr lvl="1" eaLnBrk="1" hangingPunct="1"/>
            <a:r>
              <a:rPr lang="en-US" dirty="0">
                <a:solidFill>
                  <a:schemeClr val="bg1"/>
                </a:solidFill>
                <a:latin typeface="Arial" charset="0"/>
              </a:rPr>
              <a:t>Query 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ITEM_TYPE_TBL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lvl="2" eaLnBrk="1" hangingPunct="1"/>
            <a:r>
              <a:rPr lang="en-US" sz="2200" dirty="0" smtClean="0">
                <a:solidFill>
                  <a:schemeClr val="bg1"/>
                </a:solidFill>
                <a:latin typeface="Arial" charset="0"/>
              </a:rPr>
              <a:t>Charge Item Types</a:t>
            </a:r>
            <a:endParaRPr lang="en-US" sz="2200" dirty="0">
              <a:solidFill>
                <a:schemeClr val="bg1"/>
              </a:solidFill>
              <a:latin typeface="Arial" charset="0"/>
            </a:endParaRPr>
          </a:p>
          <a:p>
            <a:pPr lvl="3" eaLnBrk="1" hangingPunct="1"/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ITEM_TYPE_CD = C</a:t>
            </a:r>
          </a:p>
          <a:p>
            <a:pPr lvl="3" eaLnBrk="1" hangingPunct="1"/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Display the SF_1098_FLG field for all active item types</a:t>
            </a:r>
          </a:p>
          <a:p>
            <a:pPr lvl="2" eaLnBrk="1" hangingPunct="1"/>
            <a:r>
              <a:rPr lang="en-US" sz="2200" dirty="0" smtClean="0">
                <a:solidFill>
                  <a:schemeClr val="bg1"/>
                </a:solidFill>
                <a:latin typeface="Arial" charset="0"/>
              </a:rPr>
              <a:t>Waiver Item Types</a:t>
            </a:r>
          </a:p>
          <a:p>
            <a:pPr lvl="3" eaLnBrk="1" hangingPunct="1"/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ITEM_TYPE_CD = W</a:t>
            </a:r>
          </a:p>
          <a:p>
            <a:pPr lvl="3" eaLnBrk="1" hangingPunct="1"/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Display the SSF_1098_WVR_OFFST</a:t>
            </a:r>
          </a:p>
          <a:p>
            <a:pPr lvl="4" eaLnBrk="1" hangingPunct="1"/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Do Not Offset Reported Tuition Flag</a:t>
            </a:r>
          </a:p>
          <a:p>
            <a:pPr lvl="5"/>
            <a:r>
              <a:rPr lang="en-US" sz="1800" dirty="0" smtClean="0">
                <a:solidFill>
                  <a:schemeClr val="bg1"/>
                </a:solidFill>
                <a:latin typeface="Arial" charset="0"/>
              </a:rPr>
              <a:t>Value = ‘Y’ – included in Box 1 (payment method) or not included in Box 2 (billed method)</a:t>
            </a:r>
            <a:endParaRPr lang="en-US" sz="1800" dirty="0">
              <a:solidFill>
                <a:schemeClr val="bg1"/>
              </a:solidFill>
              <a:latin typeface="Arial" charset="0"/>
            </a:endParaRPr>
          </a:p>
          <a:p>
            <a:pPr marL="895350" lvl="3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895350" lvl="3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55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609600"/>
            <a:ext cx="7024744" cy="709714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Tax Year Preparation		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042988" y="1319314"/>
            <a:ext cx="6777037" cy="4572000"/>
          </a:xfrm>
        </p:spPr>
        <p:txBody>
          <a:bodyPr/>
          <a:lstStyle/>
          <a:p>
            <a:pPr marL="69850" indent="0" eaLnBrk="1" hangingPunct="1">
              <a:buNone/>
            </a:pPr>
            <a:r>
              <a:rPr lang="en-US" dirty="0" smtClean="0">
                <a:solidFill>
                  <a:srgbClr val="F96A1B"/>
                </a:solidFill>
                <a:latin typeface="Arial" charset="0"/>
              </a:rPr>
              <a:t>Item Type Set Up – Payment Method Reporting	</a:t>
            </a:r>
          </a:p>
          <a:p>
            <a:pPr marL="69850" indent="0" eaLnBrk="1" hangingPunct="1">
              <a:buNone/>
            </a:pPr>
            <a:endParaRPr lang="en-US" dirty="0" smtClean="0">
              <a:solidFill>
                <a:srgbClr val="F96A1B"/>
              </a:solidFill>
              <a:latin typeface="Arial" charset="0"/>
            </a:endParaRPr>
          </a:p>
          <a:p>
            <a:pPr marL="895350" lvl="3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895350" lvl="3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615400"/>
              </p:ext>
            </p:extLst>
          </p:nvPr>
        </p:nvGraphicFramePr>
        <p:xfrm>
          <a:off x="1203036" y="2286000"/>
          <a:ext cx="6848532" cy="2394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9955">
                  <a:extLst>
                    <a:ext uri="{9D8B030D-6E8A-4147-A177-3AD203B41FA5}">
                      <a16:colId xmlns:a16="http://schemas.microsoft.com/office/drawing/2014/main" val="776042821"/>
                    </a:ext>
                  </a:extLst>
                </a:gridCol>
                <a:gridCol w="4018577">
                  <a:extLst>
                    <a:ext uri="{9D8B030D-6E8A-4147-A177-3AD203B41FA5}">
                      <a16:colId xmlns:a16="http://schemas.microsoft.com/office/drawing/2014/main" val="2932677127"/>
                    </a:ext>
                  </a:extLst>
                </a:gridCol>
              </a:tblGrid>
              <a:tr h="367868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True Waiver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992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Item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Code = Waiver</a:t>
                      </a:r>
                    </a:p>
                    <a:p>
                      <a:r>
                        <a:rPr lang="en-US" dirty="0" smtClean="0"/>
                        <a:t>Do</a:t>
                      </a:r>
                      <a:r>
                        <a:rPr lang="en-US" baseline="0" dirty="0" smtClean="0"/>
                        <a:t> Not Offset Reported Tuition = unchecked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785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1098-T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Item Type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Excluded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28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Box 1 Reporting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504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Box 5 Reporting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880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122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609600"/>
            <a:ext cx="7024744" cy="709714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Tax Year Preparation		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042988" y="1319314"/>
            <a:ext cx="6777037" cy="4572000"/>
          </a:xfrm>
        </p:spPr>
        <p:txBody>
          <a:bodyPr/>
          <a:lstStyle/>
          <a:p>
            <a:pPr marL="69850" indent="0" eaLnBrk="1" hangingPunct="1">
              <a:buNone/>
            </a:pPr>
            <a:r>
              <a:rPr lang="en-US" dirty="0" smtClean="0">
                <a:solidFill>
                  <a:srgbClr val="F96A1B"/>
                </a:solidFill>
                <a:latin typeface="Arial" charset="0"/>
              </a:rPr>
              <a:t>Item Type Set Up – Payment Method Reporting	</a:t>
            </a:r>
          </a:p>
          <a:p>
            <a:pPr marL="69850" indent="0" eaLnBrk="1" hangingPunct="1">
              <a:buNone/>
            </a:pPr>
            <a:endParaRPr lang="en-US" dirty="0" smtClean="0">
              <a:solidFill>
                <a:srgbClr val="F96A1B"/>
              </a:solidFill>
              <a:latin typeface="Arial" charset="0"/>
            </a:endParaRPr>
          </a:p>
          <a:p>
            <a:pPr marL="895350" lvl="3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895350" lvl="3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405668"/>
              </p:ext>
            </p:extLst>
          </p:nvPr>
        </p:nvGraphicFramePr>
        <p:xfrm>
          <a:off x="1295400" y="2029028"/>
          <a:ext cx="60960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944196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20660346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Waiver as Scholarship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4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Item Type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Code = Waiver</a:t>
                      </a:r>
                    </a:p>
                    <a:p>
                      <a:r>
                        <a:rPr lang="en-US" dirty="0" smtClean="0"/>
                        <a:t>Do Not Offset Reported Tuition = Checked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584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1098-T</a:t>
                      </a:r>
                      <a:r>
                        <a:rPr lang="en-US" baseline="0" dirty="0" smtClean="0"/>
                        <a:t> Item Type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Included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069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Box 1 Reporting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Amount applied to eligible charges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592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Box 5 Reporting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Amount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412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165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609600"/>
            <a:ext cx="7024744" cy="709714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Tax Year Preparation		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042988" y="1319314"/>
            <a:ext cx="6777037" cy="4572000"/>
          </a:xfrm>
        </p:spPr>
        <p:txBody>
          <a:bodyPr/>
          <a:lstStyle/>
          <a:p>
            <a:pPr marL="69850" indent="0" eaLnBrk="1" hangingPunct="1">
              <a:buNone/>
            </a:pPr>
            <a:r>
              <a:rPr lang="en-US" dirty="0" smtClean="0">
                <a:solidFill>
                  <a:srgbClr val="F96A1B"/>
                </a:solidFill>
                <a:latin typeface="Arial" charset="0"/>
              </a:rPr>
              <a:t>Item Type Set Up – Payment Method Reporting	</a:t>
            </a:r>
          </a:p>
          <a:p>
            <a:pPr marL="69850" indent="0" eaLnBrk="1" hangingPunct="1">
              <a:buNone/>
            </a:pPr>
            <a:endParaRPr lang="en-US" dirty="0" smtClean="0">
              <a:solidFill>
                <a:srgbClr val="F96A1B"/>
              </a:solidFill>
              <a:latin typeface="Arial" charset="0"/>
            </a:endParaRPr>
          </a:p>
          <a:p>
            <a:pPr marL="895350" lvl="3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895350" lvl="3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950393"/>
              </p:ext>
            </p:extLst>
          </p:nvPr>
        </p:nvGraphicFramePr>
        <p:xfrm>
          <a:off x="1295400" y="2029028"/>
          <a:ext cx="6096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944196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20660346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True Payment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4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Item Type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Code = Payment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584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1098-T</a:t>
                      </a:r>
                      <a:r>
                        <a:rPr lang="en-US" baseline="0" dirty="0" smtClean="0"/>
                        <a:t> Item Type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Excluded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069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Box 1 Reporting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Amount applied to eligible charges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592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Box 5 Reporting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412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36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609600"/>
            <a:ext cx="7024744" cy="709714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Tax Year Preparation		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042988" y="1319314"/>
            <a:ext cx="6777037" cy="4572000"/>
          </a:xfrm>
        </p:spPr>
        <p:txBody>
          <a:bodyPr/>
          <a:lstStyle/>
          <a:p>
            <a:pPr marL="69850" indent="0" eaLnBrk="1" hangingPunct="1">
              <a:buNone/>
            </a:pPr>
            <a:r>
              <a:rPr lang="en-US" dirty="0" smtClean="0">
                <a:solidFill>
                  <a:srgbClr val="F96A1B"/>
                </a:solidFill>
                <a:latin typeface="Arial" charset="0"/>
              </a:rPr>
              <a:t>Item Type Set Up – Payment Method Reporting	</a:t>
            </a:r>
          </a:p>
          <a:p>
            <a:pPr marL="69850" indent="0" eaLnBrk="1" hangingPunct="1">
              <a:buNone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Payment as Waiver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To be correctly reported on the 1098-T, these item types should be set up as waiver item types. 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Waivers should not show in Box 1 or Box 5</a:t>
            </a:r>
          </a:p>
          <a:p>
            <a:pPr marL="895350" lvl="3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895350" lvl="3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84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l ki Baat, Blog ke saath: March 20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3124200" cy="3433187"/>
          </a:xfrm>
        </p:spPr>
      </p:pic>
      <p:sp>
        <p:nvSpPr>
          <p:cNvPr id="5" name="TextBox 4"/>
          <p:cNvSpPr txBox="1"/>
          <p:nvPr/>
        </p:nvSpPr>
        <p:spPr>
          <a:xfrm>
            <a:off x="4114800" y="15240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“Oh I just love 1098-T 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time!”</a:t>
            </a:r>
            <a:endParaRPr lang="en-US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Said no one, ever.</a:t>
            </a:r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5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609600"/>
            <a:ext cx="7024744" cy="709714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Tax Year Preparation		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042988" y="1319314"/>
            <a:ext cx="6777037" cy="4572000"/>
          </a:xfrm>
        </p:spPr>
        <p:txBody>
          <a:bodyPr/>
          <a:lstStyle/>
          <a:p>
            <a:pPr marL="69850" indent="0" eaLnBrk="1" hangingPunct="1">
              <a:buNone/>
            </a:pPr>
            <a:r>
              <a:rPr lang="en-US" dirty="0" smtClean="0">
                <a:solidFill>
                  <a:srgbClr val="F96A1B"/>
                </a:solidFill>
                <a:latin typeface="Arial" charset="0"/>
              </a:rPr>
              <a:t>Item Type Set Up – Payment Method Reporting	</a:t>
            </a:r>
          </a:p>
          <a:p>
            <a:pPr marL="69850" indent="0" eaLnBrk="1" hangingPunct="1">
              <a:buNone/>
            </a:pPr>
            <a:endParaRPr lang="en-US" dirty="0" smtClean="0">
              <a:solidFill>
                <a:srgbClr val="F96A1B"/>
              </a:solidFill>
              <a:latin typeface="Arial" charset="0"/>
            </a:endParaRPr>
          </a:p>
          <a:p>
            <a:pPr marL="895350" lvl="3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895350" lvl="3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39440"/>
              </p:ext>
            </p:extLst>
          </p:nvPr>
        </p:nvGraphicFramePr>
        <p:xfrm>
          <a:off x="1295400" y="2029028"/>
          <a:ext cx="6096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944196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20660346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Third Party Contract – Payments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4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Item Type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Code = Payment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584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1098-T</a:t>
                      </a:r>
                      <a:r>
                        <a:rPr lang="en-US" baseline="0" dirty="0" smtClean="0"/>
                        <a:t> Item Type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Included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069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Box 1 Reporting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Amount applied to eligible charges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592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Box 5 Reporting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amount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41211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46482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See </a:t>
            </a:r>
            <a:r>
              <a:rPr lang="en-US" sz="2400" dirty="0" smtClean="0">
                <a:solidFill>
                  <a:schemeClr val="bg1"/>
                </a:solidFill>
              </a:rPr>
              <a:t> NACUBO’s  </a:t>
            </a:r>
            <a:r>
              <a:rPr lang="en-US" sz="2400" dirty="0" smtClean="0">
                <a:solidFill>
                  <a:schemeClr val="bg1"/>
                </a:solidFill>
                <a:hlinkClick r:id="rId3"/>
              </a:rPr>
              <a:t>Recommendations for Completing Form 1098-T </a:t>
            </a:r>
            <a:r>
              <a:rPr lang="en-US" sz="2400" dirty="0" smtClean="0">
                <a:solidFill>
                  <a:schemeClr val="bg1"/>
                </a:solidFill>
              </a:rPr>
              <a:t> for exceptions	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7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609600"/>
            <a:ext cx="7024744" cy="709714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Tax Year Preparation		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042988" y="1319314"/>
            <a:ext cx="6777037" cy="4572000"/>
          </a:xfrm>
        </p:spPr>
        <p:txBody>
          <a:bodyPr/>
          <a:lstStyle/>
          <a:p>
            <a:pPr marL="69850" indent="0" eaLnBrk="1" hangingPunct="1">
              <a:buNone/>
            </a:pPr>
            <a:r>
              <a:rPr lang="en-US" dirty="0" smtClean="0">
                <a:solidFill>
                  <a:srgbClr val="F96A1B"/>
                </a:solidFill>
                <a:latin typeface="Arial" charset="0"/>
              </a:rPr>
              <a:t>Item Type Set Up – Payment Method Reporting	</a:t>
            </a:r>
          </a:p>
          <a:p>
            <a:pPr marL="69850" indent="0" eaLnBrk="1" hangingPunct="1">
              <a:buNone/>
            </a:pPr>
            <a:endParaRPr lang="en-US" dirty="0" smtClean="0">
              <a:solidFill>
                <a:srgbClr val="F96A1B"/>
              </a:solidFill>
              <a:latin typeface="Arial" charset="0"/>
            </a:endParaRPr>
          </a:p>
          <a:p>
            <a:pPr marL="895350" lvl="3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895350" lvl="3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232541"/>
              </p:ext>
            </p:extLst>
          </p:nvPr>
        </p:nvGraphicFramePr>
        <p:xfrm>
          <a:off x="1295400" y="2029028"/>
          <a:ext cx="6096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944196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20660346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Third Party Contract – 529 Payments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4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Item Type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Code = Payment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584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1098-T</a:t>
                      </a:r>
                      <a:r>
                        <a:rPr lang="en-US" baseline="0" dirty="0" smtClean="0"/>
                        <a:t> Item Type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Excluded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069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Box 1 Reporting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Amount applied to eligible charges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592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Box 5 Reporting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412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13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609600"/>
            <a:ext cx="7024744" cy="709714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Tax Year Preparation		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042988" y="1319314"/>
            <a:ext cx="6777037" cy="4572000"/>
          </a:xfrm>
        </p:spPr>
        <p:txBody>
          <a:bodyPr/>
          <a:lstStyle/>
          <a:p>
            <a:pPr marL="69850" indent="0" eaLnBrk="1" hangingPunct="1">
              <a:buNone/>
            </a:pPr>
            <a:r>
              <a:rPr lang="en-US" dirty="0" smtClean="0">
                <a:solidFill>
                  <a:srgbClr val="F96A1B"/>
                </a:solidFill>
                <a:latin typeface="Arial" charset="0"/>
              </a:rPr>
              <a:t>Item Type Set Up – Payment Method Reporting	</a:t>
            </a:r>
          </a:p>
          <a:p>
            <a:pPr marL="69850" indent="0" eaLnBrk="1" hangingPunct="1">
              <a:buNone/>
            </a:pPr>
            <a:endParaRPr lang="en-US" dirty="0" smtClean="0">
              <a:solidFill>
                <a:srgbClr val="F96A1B"/>
              </a:solidFill>
              <a:latin typeface="Arial" charset="0"/>
            </a:endParaRPr>
          </a:p>
          <a:p>
            <a:pPr marL="895350" lvl="3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895350" lvl="3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199316"/>
              </p:ext>
            </p:extLst>
          </p:nvPr>
        </p:nvGraphicFramePr>
        <p:xfrm>
          <a:off x="1295400" y="2029028"/>
          <a:ext cx="6096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944196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20660346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Financial Aid – Loans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4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Item Type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Code = Financial Aid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584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1098-T</a:t>
                      </a:r>
                      <a:r>
                        <a:rPr lang="en-US" baseline="0" dirty="0" smtClean="0"/>
                        <a:t> Item Type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Excluded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069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Box 1 Reporting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Amount applied to eligible charges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592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Box 5 Reporting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412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648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609600"/>
            <a:ext cx="7024744" cy="709714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Tax Year Preparation		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042988" y="1319314"/>
            <a:ext cx="6777037" cy="4572000"/>
          </a:xfrm>
        </p:spPr>
        <p:txBody>
          <a:bodyPr/>
          <a:lstStyle/>
          <a:p>
            <a:pPr marL="69850" indent="0" eaLnBrk="1" hangingPunct="1">
              <a:buNone/>
            </a:pPr>
            <a:r>
              <a:rPr lang="en-US" dirty="0" smtClean="0">
                <a:solidFill>
                  <a:srgbClr val="F96A1B"/>
                </a:solidFill>
                <a:latin typeface="Arial" charset="0"/>
              </a:rPr>
              <a:t>Item Type Set Up – Payment Method Reporting	</a:t>
            </a:r>
          </a:p>
          <a:p>
            <a:pPr marL="69850" indent="0" eaLnBrk="1" hangingPunct="1">
              <a:buNone/>
            </a:pPr>
            <a:endParaRPr lang="en-US" dirty="0" smtClean="0">
              <a:solidFill>
                <a:srgbClr val="F96A1B"/>
              </a:solidFill>
              <a:latin typeface="Arial" charset="0"/>
            </a:endParaRPr>
          </a:p>
          <a:p>
            <a:pPr marL="895350" lvl="3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895350" lvl="3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279210"/>
              </p:ext>
            </p:extLst>
          </p:nvPr>
        </p:nvGraphicFramePr>
        <p:xfrm>
          <a:off x="1295400" y="2029028"/>
          <a:ext cx="6096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944196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20660346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Financial Aid – Scholarships/Grants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4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Item Type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Code = Financial Aid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584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1098-T</a:t>
                      </a:r>
                      <a:r>
                        <a:rPr lang="en-US" baseline="0" dirty="0" smtClean="0"/>
                        <a:t> Item Type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Included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069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Box 1 Reporting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Amount applied to eligible charges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592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Box 5 Reporting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Amount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412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19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609600"/>
            <a:ext cx="7024744" cy="709714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Tax Year Preparation		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042988" y="1319314"/>
            <a:ext cx="6777037" cy="4572000"/>
          </a:xfrm>
        </p:spPr>
        <p:txBody>
          <a:bodyPr/>
          <a:lstStyle/>
          <a:p>
            <a:pPr marL="69850" indent="0" eaLnBrk="1" hangingPunct="1">
              <a:buNone/>
            </a:pPr>
            <a:r>
              <a:rPr lang="en-US" dirty="0" smtClean="0">
                <a:solidFill>
                  <a:srgbClr val="F96A1B"/>
                </a:solidFill>
                <a:latin typeface="Arial" charset="0"/>
              </a:rPr>
              <a:t>Item Type Set Up – Payment Method Reporting	</a:t>
            </a:r>
          </a:p>
          <a:p>
            <a:pPr marL="69850" indent="0" eaLnBrk="1" hangingPunct="1">
              <a:buNone/>
            </a:pPr>
            <a:endParaRPr lang="en-US" dirty="0" smtClean="0">
              <a:solidFill>
                <a:srgbClr val="F96A1B"/>
              </a:solidFill>
              <a:latin typeface="Arial" charset="0"/>
            </a:endParaRPr>
          </a:p>
          <a:p>
            <a:pPr marL="895350" lvl="3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895350" lvl="3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279210"/>
              </p:ext>
            </p:extLst>
          </p:nvPr>
        </p:nvGraphicFramePr>
        <p:xfrm>
          <a:off x="1295400" y="2029028"/>
          <a:ext cx="6096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944196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20660346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Financial Aid – Scholarships/Grants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4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Item Type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Code = Financial Aid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584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1098-T</a:t>
                      </a:r>
                      <a:r>
                        <a:rPr lang="en-US" baseline="0" dirty="0" smtClean="0"/>
                        <a:t> Item Type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Included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069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Box 1 Reporting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Amount applied to eligible charges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592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Box 5 Reporting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Amount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412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19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371600" y="1905000"/>
            <a:ext cx="6637338" cy="1362075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FF9933"/>
                </a:solidFill>
              </a:rPr>
              <a:t>1098-T Generation	</a:t>
            </a:r>
            <a:endParaRPr lang="en-US" dirty="0">
              <a:solidFill>
                <a:srgbClr val="FF9933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9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540" y="304800"/>
            <a:ext cx="7024744" cy="709714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1098-T Generation		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026824" y="1014514"/>
            <a:ext cx="6777037" cy="4572000"/>
          </a:xfrm>
        </p:spPr>
        <p:txBody>
          <a:bodyPr/>
          <a:lstStyle/>
          <a:p>
            <a:pPr marL="69850" indent="0" eaLnBrk="1" hangingPunct="1">
              <a:buNone/>
            </a:pPr>
            <a:r>
              <a:rPr lang="en-US" dirty="0" smtClean="0">
                <a:solidFill>
                  <a:srgbClr val="F96A1B"/>
                </a:solidFill>
                <a:latin typeface="Arial" charset="0"/>
              </a:rPr>
              <a:t>1098-T TIN Table Set Up	</a:t>
            </a:r>
          </a:p>
          <a:p>
            <a:pPr marL="69850" indent="0" eaLnBrk="1" hangingPunct="1">
              <a:buNone/>
            </a:pPr>
            <a:r>
              <a:rPr lang="en-US" sz="1200" i="1" dirty="0" smtClean="0">
                <a:solidFill>
                  <a:schemeClr val="bg1"/>
                </a:solidFill>
                <a:latin typeface="Arial" charset="0"/>
              </a:rPr>
              <a:t>Navigation: Set Up SACR &gt; Product Related &gt; Student Financials &gt; Taxes &gt; 1098-T TIN Table</a:t>
            </a:r>
          </a:p>
          <a:p>
            <a:pPr marL="69850" indent="0" eaLnBrk="1" hangingPunct="1">
              <a:buNone/>
            </a:pPr>
            <a:endParaRPr lang="en-US" dirty="0" smtClean="0">
              <a:solidFill>
                <a:srgbClr val="F96A1B"/>
              </a:solidFill>
              <a:latin typeface="Arial" charset="0"/>
            </a:endParaRPr>
          </a:p>
          <a:p>
            <a:pPr marL="895350" lvl="3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895350" lvl="3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030" y="1828800"/>
            <a:ext cx="7347563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5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540" y="304800"/>
            <a:ext cx="7024744" cy="709714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1098-T Generation		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026824" y="1014514"/>
            <a:ext cx="6777037" cy="4572000"/>
          </a:xfrm>
        </p:spPr>
        <p:txBody>
          <a:bodyPr/>
          <a:lstStyle/>
          <a:p>
            <a:pPr marL="69850" indent="0" eaLnBrk="1" hangingPunct="1">
              <a:buNone/>
            </a:pPr>
            <a:r>
              <a:rPr lang="en-US" dirty="0" smtClean="0">
                <a:solidFill>
                  <a:srgbClr val="F96A1B"/>
                </a:solidFill>
                <a:latin typeface="Arial" charset="0"/>
              </a:rPr>
              <a:t>1098-T TIN Table Set Up	</a:t>
            </a:r>
          </a:p>
          <a:p>
            <a:pPr marL="69850" indent="0" eaLnBrk="1" hangingPunct="1"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Navigation: Set Up SACR &gt; Product Related &gt; Student Financials &gt; Taxes &gt; 1098-T TIN Table</a:t>
            </a:r>
          </a:p>
          <a:p>
            <a:pPr marL="69850" indent="0" eaLnBrk="1" hangingPunct="1">
              <a:buNone/>
            </a:pPr>
            <a:endParaRPr lang="en-US" sz="2000" dirty="0" smtClean="0">
              <a:solidFill>
                <a:schemeClr val="bg1"/>
              </a:solidFill>
              <a:latin typeface="Arial" charset="0"/>
            </a:endParaRPr>
          </a:p>
          <a:p>
            <a:pPr marL="69850" indent="0" eaLnBrk="1" hangingPunct="1">
              <a:buNone/>
            </a:pPr>
            <a:endParaRPr lang="en-US" dirty="0" smtClean="0">
              <a:solidFill>
                <a:srgbClr val="F96A1B"/>
              </a:solidFill>
              <a:latin typeface="Arial" charset="0"/>
            </a:endParaRPr>
          </a:p>
          <a:p>
            <a:pPr marL="895350" lvl="3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895350" lvl="3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76" y="2590800"/>
            <a:ext cx="753653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3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540" y="304800"/>
            <a:ext cx="7024744" cy="709714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1098-T Generation		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026824" y="1066800"/>
            <a:ext cx="7202776" cy="4572000"/>
          </a:xfrm>
        </p:spPr>
        <p:txBody>
          <a:bodyPr/>
          <a:lstStyle/>
          <a:p>
            <a:pPr marL="69850" indent="0" eaLnBrk="1" hangingPunct="1">
              <a:buNone/>
            </a:pPr>
            <a:r>
              <a:rPr lang="en-US" dirty="0" smtClean="0">
                <a:solidFill>
                  <a:srgbClr val="F96A1B"/>
                </a:solidFill>
                <a:latin typeface="Arial" charset="0"/>
              </a:rPr>
              <a:t>Generate 1098-T Run Control	</a:t>
            </a:r>
          </a:p>
          <a:p>
            <a:pPr marL="69850" indent="0" eaLnBrk="1" hangingPunct="1">
              <a:buNone/>
            </a:pPr>
            <a:r>
              <a:rPr lang="en-US" sz="1400" i="1" dirty="0" smtClean="0">
                <a:solidFill>
                  <a:schemeClr val="bg1"/>
                </a:solidFill>
                <a:latin typeface="Arial" charset="0"/>
              </a:rPr>
              <a:t>Navigation: Student Financials &gt; Taxes &gt; Generate 1098-T</a:t>
            </a:r>
          </a:p>
          <a:p>
            <a:pPr marL="69850" indent="0" eaLnBrk="1" hangingPunct="1">
              <a:buNone/>
            </a:pPr>
            <a:endParaRPr lang="en-US" sz="2000" dirty="0" smtClean="0">
              <a:solidFill>
                <a:schemeClr val="bg1"/>
              </a:solidFill>
              <a:latin typeface="Arial" charset="0"/>
            </a:endParaRPr>
          </a:p>
          <a:p>
            <a:pPr marL="69850" indent="0" eaLnBrk="1" hangingPunct="1">
              <a:buNone/>
            </a:pPr>
            <a:endParaRPr lang="en-US" dirty="0" smtClean="0">
              <a:solidFill>
                <a:srgbClr val="F96A1B"/>
              </a:solidFill>
              <a:latin typeface="Arial" charset="0"/>
            </a:endParaRPr>
          </a:p>
          <a:p>
            <a:pPr marL="895350" lvl="3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895350" lvl="3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825" y="1905000"/>
            <a:ext cx="6821776" cy="356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7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540" y="304800"/>
            <a:ext cx="7024744" cy="709714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1098-T Generation		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026824" y="1066800"/>
            <a:ext cx="7202776" cy="4572000"/>
          </a:xfrm>
        </p:spPr>
        <p:txBody>
          <a:bodyPr/>
          <a:lstStyle/>
          <a:p>
            <a:pPr marL="69850" indent="0" eaLnBrk="1" hangingPunct="1">
              <a:buNone/>
            </a:pPr>
            <a:r>
              <a:rPr lang="en-US" dirty="0" smtClean="0">
                <a:solidFill>
                  <a:srgbClr val="F96A1B"/>
                </a:solidFill>
                <a:latin typeface="Arial" charset="0"/>
              </a:rPr>
              <a:t>Academic Credit Bypass – Checked</a:t>
            </a:r>
          </a:p>
          <a:p>
            <a:pPr marL="69850" indent="0" eaLnBrk="1" hangingPunct="1">
              <a:buNone/>
            </a:pPr>
            <a:r>
              <a:rPr lang="en-US" dirty="0" smtClean="0">
                <a:solidFill>
                  <a:schemeClr val="accent5"/>
                </a:solidFill>
                <a:latin typeface="Arial" charset="0"/>
              </a:rPr>
              <a:t>Source</a:t>
            </a:r>
            <a:r>
              <a:rPr lang="en-US" dirty="0" smtClean="0">
                <a:solidFill>
                  <a:srgbClr val="F96A1B"/>
                </a:solidFill>
                <a:latin typeface="Arial" charset="0"/>
              </a:rPr>
              <a:t>: </a:t>
            </a:r>
            <a:r>
              <a:rPr lang="en-US" dirty="0" smtClean="0">
                <a:solidFill>
                  <a:schemeClr val="bg1"/>
                </a:solidFill>
              </a:rPr>
              <a:t>IRS </a:t>
            </a:r>
            <a:r>
              <a:rPr lang="en-US" dirty="0">
                <a:solidFill>
                  <a:schemeClr val="bg1"/>
                </a:solidFill>
              </a:rPr>
              <a:t>Bulletin: 2006-36: Information Reporting for </a:t>
            </a:r>
            <a:r>
              <a:rPr lang="en-US" dirty="0" smtClean="0">
                <a:solidFill>
                  <a:schemeClr val="bg1"/>
                </a:solidFill>
              </a:rPr>
              <a:t>QTRE</a:t>
            </a:r>
          </a:p>
          <a:p>
            <a:pPr marL="69850" indent="0" eaLnBrk="1" hangingPunct="1">
              <a:buNone/>
            </a:pPr>
            <a:r>
              <a:rPr lang="x-none" dirty="0">
                <a:hlinkClick r:id="rId3"/>
              </a:rPr>
              <a:t>https://</a:t>
            </a:r>
            <a:r>
              <a:rPr lang="x-none" dirty="0" smtClean="0">
                <a:hlinkClick r:id="rId3"/>
              </a:rPr>
              <a:t>www.irs.gov/irb/2006-36_IRB/ar10.html</a:t>
            </a:r>
            <a:endParaRPr lang="en-US" dirty="0" smtClean="0"/>
          </a:p>
          <a:p>
            <a:pPr marL="69850" indent="0" eaLnBrk="1" hangingPunct="1">
              <a:buNone/>
            </a:pPr>
            <a:endParaRPr lang="x-none" dirty="0"/>
          </a:p>
          <a:p>
            <a:pPr marL="69850" indent="0" eaLnBrk="1" hangingPunct="1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69850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895350" lvl="3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92" y="3124200"/>
            <a:ext cx="7951439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5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Agenda/Contents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696200" cy="4038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About NeSIS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Reporting Method Changes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Annual Process 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Planning 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Student Communications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Prep for the Tax Year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1098-T Generation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Post-Generation 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Validation 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Electronic Access and Form Printing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Questions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12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371600" y="1905000"/>
            <a:ext cx="6637338" cy="1362075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FF9933"/>
                </a:solidFill>
              </a:rPr>
              <a:t>Post Generation Validation	</a:t>
            </a:r>
            <a:endParaRPr lang="en-US" dirty="0">
              <a:solidFill>
                <a:srgbClr val="FF9933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74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540" y="304800"/>
            <a:ext cx="7024744" cy="709714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1098-T Validation	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026824" y="1014514"/>
            <a:ext cx="7202776" cy="4572000"/>
          </a:xfrm>
        </p:spPr>
        <p:txBody>
          <a:bodyPr/>
          <a:lstStyle/>
          <a:p>
            <a:pPr marL="69850" indent="0" eaLnBrk="1" hangingPunct="1">
              <a:buNone/>
            </a:pPr>
            <a:r>
              <a:rPr lang="en-US" dirty="0" smtClean="0">
                <a:solidFill>
                  <a:srgbClr val="F96A1B"/>
                </a:solidFill>
                <a:latin typeface="Arial" charset="0"/>
              </a:rPr>
              <a:t>1098-T Audit Report	</a:t>
            </a:r>
          </a:p>
          <a:p>
            <a:pPr marL="69850" indent="0" eaLnBrk="1" hangingPunct="1"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Navigation: Student Financials &gt; Taxes &gt; Tax Reports &gt; 1098-T Audit</a:t>
            </a:r>
          </a:p>
          <a:p>
            <a:pPr marL="69850" indent="0" eaLnBrk="1" hangingPunct="1">
              <a:buNone/>
            </a:pPr>
            <a:endParaRPr lang="en-US" sz="2000" dirty="0" smtClean="0">
              <a:solidFill>
                <a:schemeClr val="bg1"/>
              </a:solidFill>
              <a:latin typeface="Arial" charset="0"/>
            </a:endParaRPr>
          </a:p>
          <a:p>
            <a:pPr marL="69850" indent="0" eaLnBrk="1" hangingPunct="1">
              <a:buNone/>
            </a:pPr>
            <a:endParaRPr lang="en-US" dirty="0" smtClean="0">
              <a:solidFill>
                <a:srgbClr val="F96A1B"/>
              </a:solidFill>
              <a:latin typeface="Arial" charset="0"/>
            </a:endParaRPr>
          </a:p>
          <a:p>
            <a:pPr marL="895350" lvl="3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895350" lvl="3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224189"/>
            <a:ext cx="723900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4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540" y="304800"/>
            <a:ext cx="7024744" cy="709714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1098-T Validation	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026824" y="1014514"/>
            <a:ext cx="7736176" cy="4852886"/>
          </a:xfrm>
        </p:spPr>
        <p:txBody>
          <a:bodyPr/>
          <a:lstStyle/>
          <a:p>
            <a:pPr marL="69850" indent="0" eaLnBrk="1" hangingPunct="1">
              <a:buNone/>
            </a:pPr>
            <a:r>
              <a:rPr lang="en-US" dirty="0" smtClean="0">
                <a:solidFill>
                  <a:srgbClr val="F96A1B"/>
                </a:solidFill>
                <a:latin typeface="Arial" charset="0"/>
              </a:rPr>
              <a:t>1098-T Audit Report	</a:t>
            </a:r>
          </a:p>
          <a:p>
            <a:pPr eaLnBrk="1" hangingPunct="1"/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Report Mode = </a:t>
            </a:r>
            <a:r>
              <a:rPr lang="en-US" sz="1800" dirty="0" smtClean="0">
                <a:solidFill>
                  <a:schemeClr val="bg1"/>
                </a:solidFill>
                <a:latin typeface="Arial" charset="0"/>
              </a:rPr>
              <a:t>Validate Only</a:t>
            </a:r>
          </a:p>
          <a:p>
            <a:pPr lvl="1" eaLnBrk="1" hangingPunct="1"/>
            <a:r>
              <a:rPr lang="en-US" sz="1800" dirty="0" smtClean="0">
                <a:solidFill>
                  <a:schemeClr val="bg1"/>
                </a:solidFill>
                <a:latin typeface="Arial" charset="0"/>
              </a:rPr>
              <a:t>Invalid SSN (XXX-XX-XXXX) replaced with “blank”</a:t>
            </a:r>
          </a:p>
          <a:p>
            <a:pPr lvl="1" eaLnBrk="1" hangingPunct="1"/>
            <a:r>
              <a:rPr lang="en-US" sz="1800" dirty="0" smtClean="0">
                <a:solidFill>
                  <a:schemeClr val="bg1"/>
                </a:solidFill>
                <a:latin typeface="Arial" charset="0"/>
              </a:rPr>
              <a:t>Validation Status is set to </a:t>
            </a:r>
            <a:r>
              <a:rPr lang="en-US" sz="1800" i="1" dirty="0" smtClean="0">
                <a:solidFill>
                  <a:schemeClr val="bg1"/>
                </a:solidFill>
                <a:latin typeface="Arial" charset="0"/>
              </a:rPr>
              <a:t>Overridden</a:t>
            </a:r>
            <a:endParaRPr lang="en-US" sz="1800" i="1" dirty="0">
              <a:solidFill>
                <a:schemeClr val="bg1"/>
              </a:solidFill>
              <a:latin typeface="Arial" charset="0"/>
            </a:endParaRPr>
          </a:p>
          <a:p>
            <a:pPr lvl="1" eaLnBrk="1" hangingPunct="1"/>
            <a:r>
              <a:rPr lang="en-US" sz="1800" dirty="0" smtClean="0">
                <a:solidFill>
                  <a:schemeClr val="bg1"/>
                </a:solidFill>
                <a:latin typeface="Arial" charset="0"/>
              </a:rPr>
              <a:t>If invalid name, address or amount – validation status is set to </a:t>
            </a:r>
            <a:r>
              <a:rPr lang="en-US" sz="1800" i="1" dirty="0" smtClean="0">
                <a:solidFill>
                  <a:schemeClr val="bg1"/>
                </a:solidFill>
                <a:latin typeface="Arial" charset="0"/>
              </a:rPr>
              <a:t>Failed Validation</a:t>
            </a:r>
          </a:p>
          <a:p>
            <a:pPr marL="366713" lvl="1" indent="0" eaLnBrk="1" hangingPunct="1">
              <a:buNone/>
            </a:pPr>
            <a:endParaRPr lang="en-US" sz="1800" i="1" dirty="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Our Modifications </a:t>
            </a:r>
          </a:p>
          <a:p>
            <a:pPr lvl="1" eaLnBrk="1" hangingPunct="1"/>
            <a:r>
              <a:rPr lang="en-US" sz="1800" dirty="0" smtClean="0">
                <a:solidFill>
                  <a:schemeClr val="bg1"/>
                </a:solidFill>
                <a:latin typeface="Arial" charset="0"/>
              </a:rPr>
              <a:t>If USA Citizenship Status = </a:t>
            </a:r>
            <a:r>
              <a:rPr lang="en-US" sz="1800" i="1" dirty="0" smtClean="0">
                <a:solidFill>
                  <a:schemeClr val="bg1"/>
                </a:solidFill>
                <a:latin typeface="Arial" charset="0"/>
              </a:rPr>
              <a:t>Other, </a:t>
            </a:r>
            <a:r>
              <a:rPr lang="en-US" sz="1800" dirty="0" smtClean="0">
                <a:solidFill>
                  <a:schemeClr val="bg1"/>
                </a:solidFill>
                <a:latin typeface="Arial" charset="0"/>
              </a:rPr>
              <a:t>do not update SSN to “blank” and set Status = </a:t>
            </a:r>
            <a:r>
              <a:rPr lang="en-US" sz="1800" i="1" dirty="0" smtClean="0">
                <a:solidFill>
                  <a:schemeClr val="bg1"/>
                </a:solidFill>
                <a:latin typeface="Arial" charset="0"/>
              </a:rPr>
              <a:t>Failed</a:t>
            </a:r>
          </a:p>
          <a:p>
            <a:pPr lvl="1" eaLnBrk="1" hangingPunct="1"/>
            <a:r>
              <a:rPr lang="en-US" sz="1800" dirty="0" smtClean="0">
                <a:solidFill>
                  <a:schemeClr val="bg1"/>
                </a:solidFill>
                <a:latin typeface="Arial" charset="0"/>
              </a:rPr>
              <a:t>Our reasoning</a:t>
            </a:r>
            <a:r>
              <a:rPr lang="en-US" sz="1800" i="1" dirty="0">
                <a:solidFill>
                  <a:schemeClr val="bg1"/>
                </a:solidFill>
                <a:latin typeface="Arial" charset="0"/>
              </a:rPr>
              <a:t> </a:t>
            </a:r>
            <a:endParaRPr lang="en-US" sz="1800" i="1" dirty="0" smtClean="0">
              <a:solidFill>
                <a:schemeClr val="bg1"/>
              </a:solidFill>
              <a:latin typeface="Arial" charset="0"/>
            </a:endParaRPr>
          </a:p>
          <a:p>
            <a:pPr lvl="2" eaLnBrk="1" hangingPunct="1"/>
            <a:r>
              <a:rPr lang="en-US" sz="1600" i="1" dirty="0" smtClean="0">
                <a:solidFill>
                  <a:schemeClr val="bg1"/>
                </a:solidFill>
                <a:latin typeface="Arial" charset="0"/>
              </a:rPr>
              <a:t>produce a 1098-T record for all students with eligible charges including non-USA citizens </a:t>
            </a:r>
          </a:p>
          <a:p>
            <a:pPr lvl="2" eaLnBrk="1" hangingPunct="1"/>
            <a:r>
              <a:rPr lang="en-US" sz="1600" i="1" dirty="0" smtClean="0">
                <a:solidFill>
                  <a:schemeClr val="bg1"/>
                </a:solidFill>
                <a:latin typeface="Arial" charset="0"/>
              </a:rPr>
              <a:t>Report only those who provide a SSN/ITIN</a:t>
            </a:r>
          </a:p>
          <a:p>
            <a:pPr marL="366713" lvl="1" indent="0" eaLnBrk="1" hangingPunct="1">
              <a:buNone/>
            </a:pPr>
            <a:endParaRPr lang="en-US" sz="1800" i="1" dirty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r>
              <a:rPr lang="en-US" sz="1800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Arial" charset="0"/>
              </a:rPr>
            </a:br>
            <a:endParaRPr lang="en-US" sz="1800" dirty="0" smtClean="0">
              <a:solidFill>
                <a:schemeClr val="bg1"/>
              </a:solidFill>
              <a:latin typeface="Arial" charset="0"/>
            </a:endParaRPr>
          </a:p>
          <a:p>
            <a:pPr lvl="1" eaLnBrk="1" hangingPunct="1"/>
            <a:endParaRPr lang="en-US" sz="1800" dirty="0" smtClean="0">
              <a:solidFill>
                <a:schemeClr val="bg1"/>
              </a:solidFill>
              <a:latin typeface="Arial" charset="0"/>
            </a:endParaRPr>
          </a:p>
          <a:p>
            <a:pPr marL="69850" indent="0" eaLnBrk="1" hangingPunct="1">
              <a:buNone/>
            </a:pPr>
            <a:endParaRPr lang="en-US" dirty="0" smtClean="0">
              <a:solidFill>
                <a:srgbClr val="F96A1B"/>
              </a:solidFill>
              <a:latin typeface="Arial" charset="0"/>
            </a:endParaRPr>
          </a:p>
          <a:p>
            <a:pPr marL="895350" lvl="3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895350" lvl="3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72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540" y="304800"/>
            <a:ext cx="7024744" cy="709714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1098-T Validation	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026824" y="1014514"/>
            <a:ext cx="7202776" cy="4572000"/>
          </a:xfrm>
        </p:spPr>
        <p:txBody>
          <a:bodyPr/>
          <a:lstStyle/>
          <a:p>
            <a:pPr marL="69850" indent="0" eaLnBrk="1" hangingPunct="1">
              <a:buNone/>
            </a:pPr>
            <a:r>
              <a:rPr lang="en-US" dirty="0" smtClean="0">
                <a:solidFill>
                  <a:srgbClr val="F96A1B"/>
                </a:solidFill>
                <a:latin typeface="Arial" charset="0"/>
              </a:rPr>
              <a:t>Validation Queries	</a:t>
            </a:r>
          </a:p>
          <a:p>
            <a:pPr lvl="1" eaLnBrk="1" hangingPunct="1"/>
            <a:r>
              <a:rPr lang="en-US" sz="1800" dirty="0" smtClean="0">
                <a:solidFill>
                  <a:schemeClr val="bg1"/>
                </a:solidFill>
                <a:latin typeface="Arial" charset="0"/>
              </a:rPr>
              <a:t>Failed Validation</a:t>
            </a:r>
          </a:p>
          <a:p>
            <a:pPr lvl="2" eaLnBrk="1" hangingPunct="1"/>
            <a:r>
              <a:rPr lang="en-US" sz="1600" dirty="0" smtClean="0">
                <a:solidFill>
                  <a:schemeClr val="bg1"/>
                </a:solidFill>
                <a:latin typeface="Arial" charset="0"/>
              </a:rPr>
              <a:t>Report shows USA Citizen Status, name, address, box amounts</a:t>
            </a:r>
          </a:p>
          <a:p>
            <a:pPr lvl="1" eaLnBrk="1" hangingPunct="1"/>
            <a:r>
              <a:rPr lang="en-US" sz="1800" dirty="0" smtClean="0">
                <a:solidFill>
                  <a:schemeClr val="bg1"/>
                </a:solidFill>
                <a:latin typeface="Arial" charset="0"/>
              </a:rPr>
              <a:t>Deceased Students</a:t>
            </a:r>
          </a:p>
          <a:p>
            <a:pPr lvl="2" eaLnBrk="1" hangingPunct="1"/>
            <a:r>
              <a:rPr lang="en-US" sz="1600" dirty="0" smtClean="0">
                <a:solidFill>
                  <a:schemeClr val="bg1"/>
                </a:solidFill>
                <a:latin typeface="Arial" charset="0"/>
              </a:rPr>
              <a:t>Check address to make sure it is deliverable</a:t>
            </a:r>
          </a:p>
          <a:p>
            <a:pPr lvl="1" eaLnBrk="1" hangingPunct="1"/>
            <a:r>
              <a:rPr lang="en-US" sz="1800" dirty="0" smtClean="0">
                <a:solidFill>
                  <a:schemeClr val="bg1"/>
                </a:solidFill>
                <a:latin typeface="Arial" charset="0"/>
              </a:rPr>
              <a:t>Decease Students with Electronic Consent</a:t>
            </a:r>
          </a:p>
          <a:p>
            <a:pPr lvl="2" eaLnBrk="1" hangingPunct="1"/>
            <a:r>
              <a:rPr lang="en-US" sz="1600" dirty="0" smtClean="0">
                <a:solidFill>
                  <a:schemeClr val="bg1"/>
                </a:solidFill>
                <a:latin typeface="Arial" charset="0"/>
              </a:rPr>
              <a:t>Revoke consent to insure a form is printed</a:t>
            </a:r>
          </a:p>
          <a:p>
            <a:pPr lvl="1" eaLnBrk="1" hangingPunct="1"/>
            <a:r>
              <a:rPr lang="en-US" sz="1800" dirty="0" smtClean="0">
                <a:solidFill>
                  <a:schemeClr val="bg1"/>
                </a:solidFill>
                <a:latin typeface="Arial" charset="0"/>
              </a:rPr>
              <a:t>Duplicate IDs</a:t>
            </a:r>
          </a:p>
          <a:p>
            <a:pPr lvl="2" eaLnBrk="1" hangingPunct="1"/>
            <a:r>
              <a:rPr lang="en-US" sz="1600" dirty="0" smtClean="0">
                <a:solidFill>
                  <a:schemeClr val="bg1"/>
                </a:solidFill>
                <a:latin typeface="Arial" charset="0"/>
              </a:rPr>
              <a:t>Do not report duplicates – ‘</a:t>
            </a:r>
            <a:r>
              <a:rPr lang="en-US" sz="1600" dirty="0" err="1" smtClean="0">
                <a:solidFill>
                  <a:schemeClr val="bg1"/>
                </a:solidFill>
                <a:latin typeface="Arial" charset="0"/>
              </a:rPr>
              <a:t>XXXDup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</a:rPr>
              <a:t>’</a:t>
            </a:r>
          </a:p>
          <a:p>
            <a:pPr lvl="2" eaLnBrk="1" hangingPunct="1"/>
            <a:r>
              <a:rPr lang="en-US" sz="1600" dirty="0" smtClean="0">
                <a:solidFill>
                  <a:schemeClr val="bg1"/>
                </a:solidFill>
                <a:latin typeface="Arial" charset="0"/>
              </a:rPr>
              <a:t>May need to override box totals</a:t>
            </a:r>
          </a:p>
          <a:p>
            <a:pPr lvl="1" eaLnBrk="1" hangingPunct="1"/>
            <a:r>
              <a:rPr lang="en-US" sz="1800" dirty="0" smtClean="0">
                <a:solidFill>
                  <a:schemeClr val="bg1"/>
                </a:solidFill>
                <a:latin typeface="Arial" charset="0"/>
              </a:rPr>
              <a:t>Invalid Amounts</a:t>
            </a:r>
          </a:p>
          <a:p>
            <a:pPr lvl="2" eaLnBrk="1" hangingPunct="1"/>
            <a:r>
              <a:rPr lang="en-US" sz="1600" dirty="0" smtClean="0">
                <a:solidFill>
                  <a:schemeClr val="bg1"/>
                </a:solidFill>
                <a:latin typeface="Arial" charset="0"/>
              </a:rPr>
              <a:t>Box amount totals &lt; zero</a:t>
            </a:r>
          </a:p>
          <a:p>
            <a:pPr lvl="1" eaLnBrk="1" hangingPunct="1"/>
            <a:r>
              <a:rPr lang="en-US" sz="1800" dirty="0" smtClean="0">
                <a:solidFill>
                  <a:schemeClr val="bg1"/>
                </a:solidFill>
                <a:latin typeface="Arial" charset="0"/>
              </a:rPr>
              <a:t>Future Flag Issue</a:t>
            </a:r>
          </a:p>
          <a:p>
            <a:pPr lvl="2" eaLnBrk="1" hangingPunct="1"/>
            <a:r>
              <a:rPr lang="en-US" sz="1600" dirty="0" smtClean="0">
                <a:solidFill>
                  <a:schemeClr val="bg1"/>
                </a:solidFill>
                <a:latin typeface="Arial" charset="0"/>
              </a:rPr>
              <a:t>Future flag set but no future term transactions</a:t>
            </a:r>
          </a:p>
          <a:p>
            <a:pPr marL="366713" lvl="1" indent="0" eaLnBrk="1" hangingPunct="1">
              <a:buNone/>
            </a:pPr>
            <a:r>
              <a:rPr lang="en-US" sz="1800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Arial" charset="0"/>
              </a:rPr>
            </a:br>
            <a:endParaRPr lang="en-US" sz="1800" dirty="0" smtClean="0">
              <a:solidFill>
                <a:schemeClr val="bg1"/>
              </a:solidFill>
              <a:latin typeface="Arial" charset="0"/>
            </a:endParaRPr>
          </a:p>
          <a:p>
            <a:pPr lvl="1" eaLnBrk="1" hangingPunct="1"/>
            <a:endParaRPr lang="en-US" sz="1800" dirty="0" smtClean="0">
              <a:solidFill>
                <a:schemeClr val="bg1"/>
              </a:solidFill>
              <a:latin typeface="Arial" charset="0"/>
            </a:endParaRPr>
          </a:p>
          <a:p>
            <a:pPr marL="69850" indent="0" eaLnBrk="1" hangingPunct="1">
              <a:buNone/>
            </a:pPr>
            <a:endParaRPr lang="en-US" dirty="0" smtClean="0">
              <a:solidFill>
                <a:srgbClr val="F96A1B"/>
              </a:solidFill>
              <a:latin typeface="Arial" charset="0"/>
            </a:endParaRPr>
          </a:p>
          <a:p>
            <a:pPr marL="895350" lvl="3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895350" lvl="3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33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371600" y="1905000"/>
            <a:ext cx="6637338" cy="1362075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FF9933"/>
                </a:solidFill>
              </a:rPr>
              <a:t>Electronic Access	and </a:t>
            </a:r>
            <a:r>
              <a:rPr lang="en-US" dirty="0">
                <a:solidFill>
                  <a:srgbClr val="FF9933"/>
                </a:solidFill>
              </a:rPr>
              <a:t>Form </a:t>
            </a:r>
            <a:r>
              <a:rPr lang="en-US" dirty="0" smtClean="0">
                <a:solidFill>
                  <a:srgbClr val="FF9933"/>
                </a:solidFill>
              </a:rPr>
              <a:t>Printing</a:t>
            </a:r>
            <a:endParaRPr lang="en-US" dirty="0">
              <a:solidFill>
                <a:srgbClr val="FF9933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78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540" y="304800"/>
            <a:ext cx="7024744" cy="709714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Form Printing and Access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001540" y="1014514"/>
            <a:ext cx="7228060" cy="5233886"/>
          </a:xfrm>
        </p:spPr>
        <p:txBody>
          <a:bodyPr/>
          <a:lstStyle/>
          <a:p>
            <a:pPr marL="69850" indent="0" eaLnBrk="1" hangingPunct="1">
              <a:buNone/>
            </a:pPr>
            <a:r>
              <a:rPr lang="en-US" dirty="0" smtClean="0">
                <a:solidFill>
                  <a:srgbClr val="F96A1B"/>
                </a:solidFill>
                <a:latin typeface="Arial" charset="0"/>
              </a:rPr>
              <a:t>Student Access to 1098-T Forms</a:t>
            </a:r>
          </a:p>
          <a:p>
            <a:pPr marL="69850" indent="0" eaLnBrk="1" hangingPunct="1">
              <a:buNone/>
            </a:pPr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>Set Up SACR &gt; Production Related &gt; Student Financials &gt; Taxes &gt; 1098-T TIN Table</a:t>
            </a:r>
            <a:br>
              <a:rPr lang="en-US" sz="1400" dirty="0" smtClean="0">
                <a:solidFill>
                  <a:schemeClr val="bg1"/>
                </a:solidFill>
                <a:latin typeface="Arial" charset="0"/>
              </a:rPr>
            </a:br>
            <a:endParaRPr lang="en-US" sz="1400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sz="1800" dirty="0" smtClean="0">
              <a:solidFill>
                <a:schemeClr val="bg1"/>
              </a:solidFill>
              <a:latin typeface="Arial" charset="0"/>
            </a:endParaRPr>
          </a:p>
          <a:p>
            <a:pPr marL="69850" indent="0" eaLnBrk="1" hangingPunct="1">
              <a:buNone/>
            </a:pPr>
            <a:endParaRPr lang="en-US" dirty="0" smtClean="0">
              <a:solidFill>
                <a:srgbClr val="F96A1B"/>
              </a:solidFill>
              <a:latin typeface="Arial" charset="0"/>
            </a:endParaRPr>
          </a:p>
          <a:p>
            <a:pPr marL="895350" lvl="3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895350" lvl="3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Use Electronic Statements - checked</a:t>
            </a:r>
          </a:p>
          <a:p>
            <a:pPr lvl="2"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Students with electronic consent can access TY form once record is validated/overridden</a:t>
            </a:r>
          </a:p>
          <a:p>
            <a:pPr lvl="2" eaLnBrk="1" hangingPunct="1"/>
            <a:r>
              <a:rPr lang="en-US" dirty="0">
                <a:solidFill>
                  <a:schemeClr val="bg1"/>
                </a:solidFill>
                <a:latin typeface="Arial" charset="0"/>
              </a:rPr>
              <a:t>Delivered 1098-T Print process will not produce a 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output 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for electronic consent students</a:t>
            </a:r>
          </a:p>
          <a:p>
            <a:pPr marL="685800" lvl="2" indent="0" eaLnBrk="1" hangingPunct="1">
              <a:buNone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" charset="0"/>
              </a:rPr>
            </a:b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70" y="1869332"/>
            <a:ext cx="86106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1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540" y="304800"/>
            <a:ext cx="7024744" cy="709714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Form Printing and Access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001540" y="1014514"/>
            <a:ext cx="7228060" cy="5233886"/>
          </a:xfrm>
        </p:spPr>
        <p:txBody>
          <a:bodyPr/>
          <a:lstStyle/>
          <a:p>
            <a:pPr marL="69850" indent="0" eaLnBrk="1" hangingPunct="1">
              <a:buNone/>
            </a:pPr>
            <a:r>
              <a:rPr lang="en-US" dirty="0" smtClean="0">
                <a:solidFill>
                  <a:srgbClr val="F96A1B"/>
                </a:solidFill>
                <a:latin typeface="Arial" charset="0"/>
              </a:rPr>
              <a:t>Student Access to 1098-T Forms</a:t>
            </a:r>
          </a:p>
          <a:p>
            <a:pPr marL="69850" indent="0" eaLnBrk="1" hangingPunct="1">
              <a:buNone/>
            </a:pPr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>Set Up SACR &gt; Production Related &gt; Student Financials &gt; Taxes &gt; 1098-T TIN Table</a:t>
            </a:r>
            <a:br>
              <a:rPr lang="en-US" sz="1400" dirty="0" smtClean="0">
                <a:solidFill>
                  <a:schemeClr val="bg1"/>
                </a:solidFill>
                <a:latin typeface="Arial" charset="0"/>
              </a:rPr>
            </a:br>
            <a:endParaRPr lang="en-US" sz="1400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sz="1800" dirty="0" smtClean="0">
              <a:solidFill>
                <a:schemeClr val="bg1"/>
              </a:solidFill>
              <a:latin typeface="Arial" charset="0"/>
            </a:endParaRPr>
          </a:p>
          <a:p>
            <a:pPr marL="69850" indent="0" eaLnBrk="1" hangingPunct="1">
              <a:buNone/>
            </a:pPr>
            <a:endParaRPr lang="en-US" dirty="0" smtClean="0">
              <a:solidFill>
                <a:srgbClr val="F96A1B"/>
              </a:solidFill>
              <a:latin typeface="Arial" charset="0"/>
            </a:endParaRPr>
          </a:p>
          <a:p>
            <a:pPr marL="895350" lvl="3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895350" lvl="3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lvl="2"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Customize our 1098-T Form to include</a:t>
            </a:r>
          </a:p>
          <a:p>
            <a:pPr lvl="3"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Institution contact information</a:t>
            </a:r>
          </a:p>
          <a:p>
            <a:pPr lvl="3"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Grid of box totals by institution</a:t>
            </a:r>
            <a:br>
              <a:rPr lang="en-US" dirty="0" smtClean="0">
                <a:solidFill>
                  <a:schemeClr val="bg1"/>
                </a:solidFill>
                <a:latin typeface="Arial" charset="0"/>
              </a:rPr>
            </a:b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70" y="1869332"/>
            <a:ext cx="86106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2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540" y="304800"/>
            <a:ext cx="7024744" cy="709714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Form Printing and Access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001540" y="1014514"/>
            <a:ext cx="7228060" cy="5233886"/>
          </a:xfrm>
        </p:spPr>
        <p:txBody>
          <a:bodyPr/>
          <a:lstStyle/>
          <a:p>
            <a:pPr marL="69850" indent="0" eaLnBrk="1" hangingPunct="1">
              <a:buNone/>
            </a:pPr>
            <a:r>
              <a:rPr lang="en-US" dirty="0" smtClean="0">
                <a:solidFill>
                  <a:srgbClr val="F96A1B"/>
                </a:solidFill>
                <a:latin typeface="Arial" charset="0"/>
              </a:rPr>
              <a:t>1098-T Form Customizations</a:t>
            </a:r>
          </a:p>
          <a:p>
            <a:pPr marL="366713" lvl="1" indent="0" eaLnBrk="1" hangingPunct="1">
              <a:buNone/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447799"/>
            <a:ext cx="6553200" cy="506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9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540" y="304800"/>
            <a:ext cx="7024744" cy="709714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Form Printing and Access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001540" y="1014514"/>
            <a:ext cx="7228060" cy="5233886"/>
          </a:xfrm>
        </p:spPr>
        <p:txBody>
          <a:bodyPr/>
          <a:lstStyle/>
          <a:p>
            <a:pPr marL="69850" indent="0" eaLnBrk="1" hangingPunct="1">
              <a:buNone/>
            </a:pPr>
            <a:r>
              <a:rPr lang="en-US" dirty="0" smtClean="0">
                <a:solidFill>
                  <a:srgbClr val="F96A1B"/>
                </a:solidFill>
                <a:latin typeface="Arial" charset="0"/>
              </a:rPr>
              <a:t>Form Printing</a:t>
            </a:r>
          </a:p>
          <a:p>
            <a:pPr lvl="1" eaLnBrk="1" hangingPunct="1"/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Printed in-house</a:t>
            </a:r>
          </a:p>
          <a:p>
            <a:pPr lvl="1" eaLnBrk="1" hangingPunct="1"/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Step 1 – run the delivered Print 1098T Forms process</a:t>
            </a:r>
          </a:p>
          <a:p>
            <a:pPr lvl="2"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Sets the print flag on the 1098-T record for students who have not granted electronic consent</a:t>
            </a:r>
          </a:p>
          <a:p>
            <a:pPr lvl="1" eaLnBrk="1" hangingPunct="1"/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Step 2 – run our custom application engine process</a:t>
            </a:r>
          </a:p>
          <a:p>
            <a:pPr lvl="2"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Creates a flat file containing records with print flag=Y</a:t>
            </a:r>
          </a:p>
          <a:p>
            <a:pPr lvl="1" eaLnBrk="1" hangingPunct="1"/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Step 3 – flat file output is merged with the 1098-T form overlay</a:t>
            </a:r>
          </a:p>
          <a:p>
            <a:pPr lvl="2"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Printed on V-fold paper</a:t>
            </a:r>
          </a:p>
          <a:p>
            <a:pPr lvl="2"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Folded and sealed</a:t>
            </a:r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Arial" charset="0"/>
              </a:rPr>
            </a:br>
            <a:endParaRPr lang="en-US" sz="1400" dirty="0" smtClean="0">
              <a:solidFill>
                <a:schemeClr val="bg1"/>
              </a:solidFill>
              <a:latin typeface="Arial" charset="0"/>
            </a:endParaRPr>
          </a:p>
          <a:p>
            <a:pPr lvl="1" eaLnBrk="1" hangingPunct="1"/>
            <a:endParaRPr lang="en-US" sz="1800" dirty="0" smtClean="0">
              <a:solidFill>
                <a:schemeClr val="bg1"/>
              </a:solidFill>
              <a:latin typeface="Arial" charset="0"/>
            </a:endParaRPr>
          </a:p>
          <a:p>
            <a:pPr marL="69850" indent="0" eaLnBrk="1" hangingPunct="1">
              <a:buNone/>
            </a:pPr>
            <a:endParaRPr lang="en-US" dirty="0" smtClean="0">
              <a:solidFill>
                <a:srgbClr val="F96A1B"/>
              </a:solidFill>
              <a:latin typeface="Arial" charset="0"/>
            </a:endParaRPr>
          </a:p>
          <a:p>
            <a:pPr marL="895350" lvl="3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895350" lvl="3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66713" lvl="1" indent="0" eaLnBrk="1" hangingPunct="1">
              <a:buNone/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32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709714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Questions?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042988" y="1917700"/>
            <a:ext cx="6777037" cy="35083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19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709714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Nebraska Student Information System NeSIS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3"/>
          </p:nvPr>
        </p:nvSpPr>
        <p:spPr>
          <a:xfrm>
            <a:off x="1045799" y="1676400"/>
            <a:ext cx="7339012" cy="1370011"/>
          </a:xfrm>
        </p:spPr>
        <p:txBody>
          <a:bodyPr/>
          <a:lstStyle/>
          <a:p>
            <a:pPr marL="411163" indent="-342900"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2 Multi-institution Instances</a:t>
            </a:r>
          </a:p>
          <a:p>
            <a:pPr marL="708026" lvl="1" indent="-342900"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State Colleges</a:t>
            </a:r>
          </a:p>
          <a:p>
            <a:pPr marL="708026" lvl="1" indent="-342900"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University System</a:t>
            </a:r>
          </a:p>
          <a:p>
            <a:pPr marL="68263" indent="0" eaLnBrk="1" hangingPunct="1">
              <a:buFont typeface="Wingdings 2" pitchFamily="18" charset="2"/>
              <a:buNone/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3076429"/>
            <a:ext cx="6145898" cy="30735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709714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Contact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917700"/>
            <a:ext cx="6777037" cy="3508375"/>
          </a:xfrm>
        </p:spPr>
        <p:txBody>
          <a:bodyPr rtlCol="0">
            <a:normAutofit/>
          </a:bodyPr>
          <a:lstStyle/>
          <a:p>
            <a:pPr indent="-274320" eaLnBrk="1" fontAlgn="auto" hangingPunct="1">
              <a:lnSpc>
                <a:spcPct val="80000"/>
              </a:lnSpc>
              <a:spcBef>
                <a:spcPct val="50000"/>
              </a:spcBef>
              <a:spcAft>
                <a:spcPct val="2500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Suzan Manthey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640080" lvl="1" indent="-274320" eaLnBrk="1" fontAlgn="auto" hangingPunct="1">
              <a:lnSpc>
                <a:spcPct val="80000"/>
              </a:lnSpc>
              <a:spcBef>
                <a:spcPct val="50000"/>
              </a:spcBef>
              <a:spcAft>
                <a:spcPct val="2500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Student Financials Functional Coordinator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640080" lvl="1" indent="-274320" eaLnBrk="1" fontAlgn="auto" hangingPunct="1">
              <a:lnSpc>
                <a:spcPct val="80000"/>
              </a:lnSpc>
              <a:spcBef>
                <a:spcPct val="50000"/>
              </a:spcBef>
              <a:spcAft>
                <a:spcPct val="2500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Nebraska Student Information System (NeSIS)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640080" lvl="1" indent="-274320" eaLnBrk="1" fontAlgn="auto" hangingPunct="1">
              <a:lnSpc>
                <a:spcPct val="80000"/>
              </a:lnSpc>
              <a:spcBef>
                <a:spcPct val="50000"/>
              </a:spcBef>
              <a:spcAft>
                <a:spcPct val="2500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University of Nebraska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640080" lvl="1" indent="-274320" eaLnBrk="1" fontAlgn="auto" hangingPunct="1">
              <a:lnSpc>
                <a:spcPct val="80000"/>
              </a:lnSpc>
              <a:spcBef>
                <a:spcPct val="50000"/>
              </a:spcBef>
              <a:spcAft>
                <a:spcPct val="2500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E-mail: </a:t>
            </a:r>
            <a:r>
              <a:rPr lang="en-US" i="1" dirty="0" smtClean="0">
                <a:solidFill>
                  <a:schemeClr val="bg1"/>
                </a:solidFill>
                <a:latin typeface="Arial" charset="0"/>
              </a:rPr>
              <a:t>smanthey@nebraska.edu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" charset="0"/>
              </a:rPr>
            </a:b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68580" indent="0" eaLnBrk="1" fontAlgn="auto" hangingPunct="1">
              <a:lnSpc>
                <a:spcPct val="80000"/>
              </a:lnSpc>
              <a:spcBef>
                <a:spcPct val="50000"/>
              </a:spcBef>
              <a:spcAft>
                <a:spcPct val="25000"/>
              </a:spcAft>
              <a:buNone/>
              <a:defRPr/>
            </a:pPr>
            <a:r>
              <a:rPr lang="en-US" sz="1400" dirty="0" smtClean="0"/>
              <a:t>           </a:t>
            </a: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14400"/>
            <a:ext cx="6637338" cy="51816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9933"/>
                </a:solidFill>
              </a:rPr>
              <a:t>This presentation are available for download from the Conference site at</a:t>
            </a:r>
            <a:br>
              <a:rPr lang="en-US" dirty="0">
                <a:solidFill>
                  <a:srgbClr val="FF9933"/>
                </a:solidFill>
              </a:rPr>
            </a:br>
            <a:r>
              <a:rPr lang="en-US" dirty="0">
                <a:solidFill>
                  <a:srgbClr val="FF9933"/>
                </a:solidFill>
              </a:rPr>
              <a:t>https://www.heug.org/page/us-alliance-conference-files</a:t>
            </a:r>
            <a:r>
              <a:rPr lang="en-US" sz="3600" dirty="0">
                <a:solidFill>
                  <a:srgbClr val="FF9933"/>
                </a:solidFill>
              </a:rPr>
              <a:t/>
            </a:r>
            <a:br>
              <a:rPr lang="en-US" sz="3600" dirty="0">
                <a:solidFill>
                  <a:srgbClr val="FF9933"/>
                </a:solidFill>
              </a:rPr>
            </a:br>
            <a:r>
              <a:rPr lang="en-US" sz="3600" dirty="0">
                <a:solidFill>
                  <a:srgbClr val="FF9933"/>
                </a:solidFill>
              </a:rPr>
              <a:t/>
            </a:r>
            <a:br>
              <a:rPr lang="en-US" sz="3600" dirty="0">
                <a:solidFill>
                  <a:srgbClr val="FF9933"/>
                </a:solidFill>
              </a:rPr>
            </a:br>
            <a:r>
              <a:rPr lang="en-US" sz="2700" dirty="0">
                <a:solidFill>
                  <a:srgbClr val="FF9933"/>
                </a:solidFill>
              </a:rPr>
              <a:t>Note: Sessions from previous HEUG conferences are also available.</a:t>
            </a:r>
            <a:r>
              <a:rPr lang="en-US" sz="3600" dirty="0">
                <a:solidFill>
                  <a:srgbClr val="FF9933"/>
                </a:solidFill>
              </a:rPr>
              <a:t/>
            </a:r>
            <a:br>
              <a:rPr lang="en-US" sz="3600" dirty="0">
                <a:solidFill>
                  <a:srgbClr val="FF9933"/>
                </a:solidFill>
              </a:rPr>
            </a:br>
            <a:endParaRPr lang="en-US" dirty="0">
              <a:solidFill>
                <a:srgbClr val="FF99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709714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NeSIS &amp;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Oracle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3"/>
          </p:nvPr>
        </p:nvSpPr>
        <p:spPr>
          <a:xfrm>
            <a:off x="1042988" y="1906588"/>
            <a:ext cx="7025246" cy="3503612"/>
          </a:xfrm>
        </p:spPr>
        <p:txBody>
          <a:bodyPr/>
          <a:lstStyle/>
          <a:p>
            <a:pPr marL="411163" indent="-342900"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Campus Solutions 9.2 (May 2017)</a:t>
            </a:r>
          </a:p>
          <a:p>
            <a:pPr marL="708026" lvl="1" indent="-342900"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PUM Image #6 (October 7, 2017)</a:t>
            </a:r>
            <a:br>
              <a:rPr lang="en-US" dirty="0" smtClean="0">
                <a:solidFill>
                  <a:schemeClr val="bg1"/>
                </a:solidFill>
                <a:latin typeface="Arial" charset="0"/>
              </a:rPr>
            </a:b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411163" indent="-342900"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PeopleTools 8.55 (October 7, 2017)</a:t>
            </a:r>
            <a:br>
              <a:rPr lang="en-US" dirty="0" smtClean="0">
                <a:solidFill>
                  <a:schemeClr val="bg1"/>
                </a:solidFill>
                <a:latin typeface="Arial" charset="0"/>
              </a:rPr>
            </a:b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411163" indent="-342900"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In-House Developed Student Dashboard</a:t>
            </a:r>
          </a:p>
          <a:p>
            <a:pPr marL="708026" lvl="1" indent="-342900"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Students do not use delivered Student Center SF pages</a:t>
            </a:r>
            <a:br>
              <a:rPr lang="en-US" dirty="0" smtClean="0">
                <a:solidFill>
                  <a:schemeClr val="bg1"/>
                </a:solidFill>
                <a:latin typeface="Arial" charset="0"/>
              </a:rPr>
            </a:b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68263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411163" indent="-342900" eaLnBrk="1" hangingPunct="1"/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411163" indent="-342900" eaLnBrk="1" hangingPunct="1"/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411163" indent="-342900" eaLnBrk="1" hangingPunct="1"/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47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024744" cy="709714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NeSIS &amp; 1098-T Reporting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3"/>
          </p:nvPr>
        </p:nvSpPr>
        <p:spPr>
          <a:xfrm>
            <a:off x="990600" y="1600200"/>
            <a:ext cx="7025246" cy="3810000"/>
          </a:xfrm>
        </p:spPr>
        <p:txBody>
          <a:bodyPr/>
          <a:lstStyle/>
          <a:p>
            <a:pPr marL="411163" indent="-342900"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Utilize Campus Solutions delivered processes</a:t>
            </a:r>
          </a:p>
          <a:p>
            <a:pPr marL="708026" lvl="1" indent="-342900"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Generate 1098-T process (vanilla)</a:t>
            </a:r>
          </a:p>
          <a:p>
            <a:pPr marL="708026" lvl="1" indent="-342900"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1098-T Audit Report (modified)</a:t>
            </a:r>
          </a:p>
          <a:p>
            <a:pPr marL="708026" lvl="1" indent="-342900"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1098-T Form Print (vanilla)</a:t>
            </a:r>
          </a:p>
          <a:p>
            <a:pPr marL="982663" lvl="2" indent="-342900"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update print flag/date</a:t>
            </a:r>
          </a:p>
          <a:p>
            <a:pPr marL="982663" lvl="2" indent="-342900"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Create transmittal files</a:t>
            </a:r>
          </a:p>
          <a:p>
            <a:pPr marL="411163" indent="-342900"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In-House printing (custom)</a:t>
            </a:r>
          </a:p>
          <a:p>
            <a:pPr marL="411163" indent="-342900"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Student Dashboard Access to 1098-Ts (Custom)</a:t>
            </a:r>
          </a:p>
          <a:p>
            <a:pPr marL="411163" indent="-342900" eaLnBrk="1" hangingPunct="1"/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411163" indent="-342900" eaLnBrk="1" hangingPunct="1"/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411163" indent="-342900" eaLnBrk="1" hangingPunct="1"/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97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024744" cy="709714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NeSIS &amp; 1098-T Reporting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3"/>
          </p:nvPr>
        </p:nvSpPr>
        <p:spPr>
          <a:xfrm>
            <a:off x="990600" y="1600200"/>
            <a:ext cx="7025246" cy="3810000"/>
          </a:xfrm>
        </p:spPr>
        <p:txBody>
          <a:bodyPr/>
          <a:lstStyle/>
          <a:p>
            <a:pPr marL="411163" indent="-342900"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Modified the Edit 1098-T and View 1098-T pages to show Electronic Consent status</a:t>
            </a:r>
          </a:p>
          <a:p>
            <a:pPr marL="411163" indent="-342900" eaLnBrk="1" hangingPunct="1"/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411163" indent="-342900" eaLnBrk="1" hangingPunct="1"/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62" y="2702718"/>
            <a:ext cx="8333983" cy="164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0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024744" cy="709714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NeSIS &amp; 1098-T Reporting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3"/>
          </p:nvPr>
        </p:nvSpPr>
        <p:spPr>
          <a:xfrm>
            <a:off x="990600" y="1600200"/>
            <a:ext cx="7025246" cy="3810000"/>
          </a:xfrm>
        </p:spPr>
        <p:txBody>
          <a:bodyPr/>
          <a:lstStyle/>
          <a:p>
            <a:pPr marL="68263" indent="0" eaLnBrk="1" hangingPunct="1">
              <a:buNone/>
            </a:pP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2016 Tax Year</a:t>
            </a:r>
          </a:p>
          <a:p>
            <a:pPr marL="365126" lvl="1" indent="0" eaLnBrk="1" hangingPunct="1"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411163" indent="-342900" eaLnBrk="1" hangingPunct="1"/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411163" indent="-342900" eaLnBrk="1" hangingPunct="1"/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735894"/>
              </p:ext>
            </p:extLst>
          </p:nvPr>
        </p:nvGraphicFramePr>
        <p:xfrm>
          <a:off x="1454972" y="22860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4228">
                  <a:extLst>
                    <a:ext uri="{9D8B030D-6E8A-4147-A177-3AD203B41FA5}">
                      <a16:colId xmlns:a16="http://schemas.microsoft.com/office/drawing/2014/main" val="6471321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376564948"/>
                    </a:ext>
                  </a:extLst>
                </a:gridCol>
                <a:gridCol w="1302572">
                  <a:extLst>
                    <a:ext uri="{9D8B030D-6E8A-4147-A177-3AD203B41FA5}">
                      <a16:colId xmlns:a16="http://schemas.microsoft.com/office/drawing/2014/main" val="664498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NU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NSCS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204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1098-Ts</a:t>
                      </a:r>
                      <a:r>
                        <a:rPr lang="en-US" baseline="0" dirty="0" smtClean="0"/>
                        <a:t> Generated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68,301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12,836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643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1098-Ts Printed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30,111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9,967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74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1098-Ts Electronic Consent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33,473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2,773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36131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43000" y="41910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Multi-institution setup however we report to the IRS as one entity on each instance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University of Nebraska Board of Regents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Nebraska State College System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14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1333</Words>
  <Application>Microsoft Office PowerPoint</Application>
  <PresentationFormat>On-screen Show (4:3)</PresentationFormat>
  <Paragraphs>510</Paragraphs>
  <Slides>51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Arial</vt:lpstr>
      <vt:lpstr>Calibri</vt:lpstr>
      <vt:lpstr>Century Gothic</vt:lpstr>
      <vt:lpstr>Chiller</vt:lpstr>
      <vt:lpstr>Comic Sans MS</vt:lpstr>
      <vt:lpstr>Courier New</vt:lpstr>
      <vt:lpstr>Wingdings</vt:lpstr>
      <vt:lpstr>Wingdings 2</vt:lpstr>
      <vt:lpstr>Austin</vt:lpstr>
      <vt:lpstr>The Lowdown on 1098-Ts</vt:lpstr>
      <vt:lpstr>Your Presenter</vt:lpstr>
      <vt:lpstr>PowerPoint Presentation</vt:lpstr>
      <vt:lpstr>Agenda/Contents</vt:lpstr>
      <vt:lpstr>Nebraska Student Information System NeSIS</vt:lpstr>
      <vt:lpstr>NeSIS &amp; Oracle</vt:lpstr>
      <vt:lpstr>NeSIS &amp; 1098-T Reporting</vt:lpstr>
      <vt:lpstr>NeSIS &amp; 1098-T Reporting</vt:lpstr>
      <vt:lpstr>NeSIS &amp; 1098-T Reporting</vt:lpstr>
      <vt:lpstr>Disclaimer</vt:lpstr>
      <vt:lpstr>Reporting Method Changes </vt:lpstr>
      <vt:lpstr>Regulation Changes/Activity</vt:lpstr>
      <vt:lpstr>Regulation Changes/Activity</vt:lpstr>
      <vt:lpstr>Regulation Changes/Activity</vt:lpstr>
      <vt:lpstr>Annual Planning</vt:lpstr>
      <vt:lpstr>Annual Planning</vt:lpstr>
      <vt:lpstr>Timeline and Task List</vt:lpstr>
      <vt:lpstr>Timeline and Task List - continued</vt:lpstr>
      <vt:lpstr>Student Communications </vt:lpstr>
      <vt:lpstr>Student Communications</vt:lpstr>
      <vt:lpstr>Student Communications</vt:lpstr>
      <vt:lpstr>Student Communications</vt:lpstr>
      <vt:lpstr>Student Communications</vt:lpstr>
      <vt:lpstr>Tax Year Preparation </vt:lpstr>
      <vt:lpstr>Tax Year Preparation  </vt:lpstr>
      <vt:lpstr>Tax Year Preparation  </vt:lpstr>
      <vt:lpstr>Tax Year Preparation  </vt:lpstr>
      <vt:lpstr>Tax Year Preparation  </vt:lpstr>
      <vt:lpstr>Tax Year Preparation  </vt:lpstr>
      <vt:lpstr>Tax Year Preparation  </vt:lpstr>
      <vt:lpstr>Tax Year Preparation  </vt:lpstr>
      <vt:lpstr>Tax Year Preparation  </vt:lpstr>
      <vt:lpstr>Tax Year Preparation  </vt:lpstr>
      <vt:lpstr>Tax Year Preparation  </vt:lpstr>
      <vt:lpstr>1098-T Generation </vt:lpstr>
      <vt:lpstr>1098-T Generation  </vt:lpstr>
      <vt:lpstr>1098-T Generation  </vt:lpstr>
      <vt:lpstr>1098-T Generation  </vt:lpstr>
      <vt:lpstr>1098-T Generation  </vt:lpstr>
      <vt:lpstr>Post Generation Validation </vt:lpstr>
      <vt:lpstr>1098-T Validation </vt:lpstr>
      <vt:lpstr>1098-T Validation </vt:lpstr>
      <vt:lpstr>1098-T Validation </vt:lpstr>
      <vt:lpstr>Electronic Access and Form Printing</vt:lpstr>
      <vt:lpstr>Form Printing and Access</vt:lpstr>
      <vt:lpstr>Form Printing and Access</vt:lpstr>
      <vt:lpstr>Form Printing and Access</vt:lpstr>
      <vt:lpstr>Form Printing and Access</vt:lpstr>
      <vt:lpstr>Questions?</vt:lpstr>
      <vt:lpstr>Contact</vt:lpstr>
      <vt:lpstr>This presentation are available for download from the Conference site at https://www.heug.org/page/us-alliance-conference-files  Note: Sessions from previous HEUG conferences are also available.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2017-10-11T13:13:56Z</dcterms:created>
  <dcterms:modified xsi:type="dcterms:W3CDTF">2017-10-11T13:14:34Z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