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43"/>
  </p:notesMasterIdLst>
  <p:handoutMasterIdLst>
    <p:handoutMasterId r:id="rId44"/>
  </p:handoutMasterIdLst>
  <p:sldIdLst>
    <p:sldId id="259" r:id="rId5"/>
    <p:sldId id="260" r:id="rId6"/>
    <p:sldId id="287" r:id="rId7"/>
    <p:sldId id="288" r:id="rId8"/>
    <p:sldId id="261" r:id="rId9"/>
    <p:sldId id="303" r:id="rId10"/>
    <p:sldId id="306" r:id="rId11"/>
    <p:sldId id="307" r:id="rId12"/>
    <p:sldId id="308" r:id="rId13"/>
    <p:sldId id="304" r:id="rId14"/>
    <p:sldId id="314" r:id="rId15"/>
    <p:sldId id="317" r:id="rId16"/>
    <p:sldId id="316" r:id="rId17"/>
    <p:sldId id="305" r:id="rId18"/>
    <p:sldId id="318" r:id="rId19"/>
    <p:sldId id="319" r:id="rId20"/>
    <p:sldId id="289" r:id="rId21"/>
    <p:sldId id="290" r:id="rId22"/>
    <p:sldId id="291" r:id="rId23"/>
    <p:sldId id="292" r:id="rId24"/>
    <p:sldId id="294" r:id="rId25"/>
    <p:sldId id="295" r:id="rId26"/>
    <p:sldId id="296" r:id="rId27"/>
    <p:sldId id="297" r:id="rId28"/>
    <p:sldId id="298" r:id="rId29"/>
    <p:sldId id="312" r:id="rId30"/>
    <p:sldId id="313" r:id="rId31"/>
    <p:sldId id="293" r:id="rId32"/>
    <p:sldId id="299" r:id="rId33"/>
    <p:sldId id="300" r:id="rId34"/>
    <p:sldId id="309" r:id="rId35"/>
    <p:sldId id="310" r:id="rId36"/>
    <p:sldId id="301" r:id="rId37"/>
    <p:sldId id="311" r:id="rId38"/>
    <p:sldId id="302" r:id="rId39"/>
    <p:sldId id="284" r:id="rId40"/>
    <p:sldId id="283" r:id="rId41"/>
    <p:sldId id="28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E2DFBC-1C64-40FB-996D-E78764EF4B65}">
          <p14:sldIdLst>
            <p14:sldId id="259"/>
            <p14:sldId id="260"/>
            <p14:sldId id="287"/>
            <p14:sldId id="288"/>
            <p14:sldId id="261"/>
            <p14:sldId id="303"/>
            <p14:sldId id="306"/>
            <p14:sldId id="307"/>
            <p14:sldId id="308"/>
          </p14:sldIdLst>
        </p14:section>
        <p14:section name="Untitled Section" id="{D9CE8056-D4E2-4607-AE7E-41EBD0FDCADA}">
          <p14:sldIdLst>
            <p14:sldId id="304"/>
            <p14:sldId id="314"/>
            <p14:sldId id="317"/>
            <p14:sldId id="316"/>
            <p14:sldId id="305"/>
            <p14:sldId id="318"/>
            <p14:sldId id="319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312"/>
            <p14:sldId id="313"/>
            <p14:sldId id="293"/>
            <p14:sldId id="299"/>
            <p14:sldId id="300"/>
            <p14:sldId id="309"/>
            <p14:sldId id="310"/>
            <p14:sldId id="301"/>
            <p14:sldId id="311"/>
            <p14:sldId id="302"/>
            <p14:sldId id="284"/>
            <p14:sldId id="283"/>
            <p14:sldId id="28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>
        <p:scale>
          <a:sx n="105" d="100"/>
          <a:sy n="105" d="100"/>
        </p:scale>
        <p:origin x="-61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Canada Alliance   5-7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PEoPLESOFT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Day-to-DAY</a:t>
            </a:r>
            <a:r>
              <a:rPr lang="en-US" dirty="0" smtClean="0"/>
              <a:t> OPERATIONS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5062</a:t>
            </a:r>
            <a:endParaRPr lang="en-US" dirty="0"/>
          </a:p>
          <a:p>
            <a:r>
              <a:rPr lang="en-US" dirty="0" smtClean="0"/>
              <a:t>November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656"/>
            <a:ext cx="9144000" cy="3229331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35" y="804490"/>
            <a:ext cx="2047908" cy="1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</a:t>
            </a:r>
            <a:r>
              <a:rPr lang="en-US" dirty="0" err="1" smtClean="0"/>
              <a:t>MAnager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1910281"/>
            <a:ext cx="7972823" cy="4397439"/>
          </a:xfrm>
        </p:spPr>
      </p:pic>
    </p:spTree>
    <p:extLst>
      <p:ext uri="{BB962C8B-B14F-4D97-AF65-F5344CB8AC3E}">
        <p14:creationId xmlns:p14="http://schemas.microsoft.com/office/powerpoint/2010/main" val="181121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</a:t>
            </a:r>
            <a:r>
              <a:rPr lang="en-US" dirty="0" err="1" smtClean="0"/>
              <a:t>MAnager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091350"/>
            <a:ext cx="8110664" cy="4006531"/>
          </a:xfrm>
        </p:spPr>
      </p:pic>
    </p:spTree>
    <p:extLst>
      <p:ext uri="{BB962C8B-B14F-4D97-AF65-F5344CB8AC3E}">
        <p14:creationId xmlns:p14="http://schemas.microsoft.com/office/powerpoint/2010/main" val="35496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</a:t>
            </a:r>
            <a:r>
              <a:rPr lang="en-US" dirty="0" err="1" smtClean="0"/>
              <a:t>MAnager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082297"/>
            <a:ext cx="8096537" cy="4028711"/>
          </a:xfrm>
        </p:spPr>
      </p:pic>
    </p:spTree>
    <p:extLst>
      <p:ext uri="{BB962C8B-B14F-4D97-AF65-F5344CB8AC3E}">
        <p14:creationId xmlns:p14="http://schemas.microsoft.com/office/powerpoint/2010/main" val="362985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</a:t>
            </a:r>
            <a:r>
              <a:rPr lang="en-US" dirty="0" err="1" smtClean="0"/>
              <a:t>MAnager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091350"/>
            <a:ext cx="8129651" cy="3998909"/>
          </a:xfrm>
        </p:spPr>
      </p:pic>
    </p:spTree>
    <p:extLst>
      <p:ext uri="{BB962C8B-B14F-4D97-AF65-F5344CB8AC3E}">
        <p14:creationId xmlns:p14="http://schemas.microsoft.com/office/powerpoint/2010/main" val="128764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 </a:t>
            </a:r>
            <a:r>
              <a:rPr lang="en-US" dirty="0" err="1" smtClean="0"/>
              <a:t>schneider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61" y="1865014"/>
            <a:ext cx="6573537" cy="444371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0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 </a:t>
            </a:r>
            <a:r>
              <a:rPr lang="en-US" dirty="0" err="1" smtClean="0"/>
              <a:t>schneider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71" y="1792586"/>
            <a:ext cx="6371253" cy="45161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1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 </a:t>
            </a:r>
            <a:r>
              <a:rPr lang="en-US" dirty="0" err="1" smtClean="0"/>
              <a:t>schneider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6" y="1747320"/>
            <a:ext cx="7129917" cy="45614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5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Mcmaster’s Peoplesoft </a:t>
            </a:r>
            <a:r>
              <a:rPr lang="en-US" dirty="0" smtClean="0">
                <a:solidFill>
                  <a:srgbClr val="2C2F34"/>
                </a:solidFill>
              </a:rPr>
              <a:t>journey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10693"/>
            <a:ext cx="7290055" cy="4572000"/>
          </a:xfrm>
        </p:spPr>
        <p:txBody>
          <a:bodyPr>
            <a:normAutofit/>
          </a:bodyPr>
          <a:lstStyle/>
          <a:p>
            <a:pPr marL="128019" lvl="1" indent="0">
              <a:buNone/>
            </a:pPr>
            <a:r>
              <a:rPr lang="en-US" b="1" dirty="0" smtClean="0">
                <a:solidFill>
                  <a:srgbClr val="6D7480"/>
                </a:solidFill>
              </a:rPr>
              <a:t>McMaster began its PeopleSoft journey in 2013 and re-platformed all its core administrative systems.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6D7480"/>
              </a:solidFill>
            </a:endParaRPr>
          </a:p>
          <a:p>
            <a:pPr marL="128019" lvl="1" indent="0">
              <a:buNone/>
            </a:pPr>
            <a:r>
              <a:rPr lang="en-US" b="1" dirty="0" smtClean="0">
                <a:solidFill>
                  <a:srgbClr val="6D7480"/>
                </a:solidFill>
              </a:rPr>
              <a:t>2013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Interaction Hub 9.1 (PT 8.53.06)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Financials 9.2 (PT 8.53.06)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EPM 9.0 (PT 8.53.06)</a:t>
            </a:r>
          </a:p>
          <a:p>
            <a:pPr marL="128019" lvl="1" indent="0">
              <a:buNone/>
            </a:pPr>
            <a:endParaRPr lang="en-US" b="1" dirty="0" smtClean="0">
              <a:solidFill>
                <a:srgbClr val="6D7480"/>
              </a:solidFill>
            </a:endParaRPr>
          </a:p>
          <a:p>
            <a:pPr marL="128019" lvl="1" indent="0">
              <a:buNone/>
            </a:pPr>
            <a:r>
              <a:rPr lang="en-US" b="1" dirty="0" smtClean="0">
                <a:solidFill>
                  <a:srgbClr val="6D7480"/>
                </a:solidFill>
              </a:rPr>
              <a:t>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HR 9.2 (PT 8.53.06)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Campus Solutions 9.0 (PT 8.53.06) – Phase I and Phase 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Bolt On Environment (PT 8.53.06)</a:t>
            </a:r>
          </a:p>
          <a:p>
            <a:pPr marL="128019" lvl="1" indent="0">
              <a:buNone/>
            </a:pPr>
            <a:endParaRPr lang="en-US" b="1" dirty="0" smtClean="0">
              <a:solidFill>
                <a:srgbClr val="6D7480"/>
              </a:solidFill>
            </a:endParaRPr>
          </a:p>
          <a:p>
            <a:pPr marL="128019" lvl="1" indent="0">
              <a:buNone/>
            </a:pPr>
            <a:r>
              <a:rPr lang="en-US" b="1" dirty="0" smtClean="0">
                <a:solidFill>
                  <a:srgbClr val="6D7480"/>
                </a:solidFill>
              </a:rPr>
              <a:t>2015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</a:t>
            </a:r>
            <a:r>
              <a:rPr lang="en-US" b="1" dirty="0">
                <a:solidFill>
                  <a:srgbClr val="6D7480"/>
                </a:solidFill>
              </a:rPr>
              <a:t>Campus Solutions 9.0 (PT 8.53.06) – Phase </a:t>
            </a:r>
            <a:r>
              <a:rPr lang="en-US" b="1" dirty="0" smtClean="0">
                <a:solidFill>
                  <a:srgbClr val="6D7480"/>
                </a:solidFill>
              </a:rPr>
              <a:t>III</a:t>
            </a:r>
          </a:p>
          <a:p>
            <a:pPr marL="128019" lvl="1" indent="0">
              <a:buNone/>
            </a:pPr>
            <a:endParaRPr lang="en-US" dirty="0" smtClean="0">
              <a:solidFill>
                <a:srgbClr val="6D7480"/>
              </a:solidFill>
            </a:endParaRPr>
          </a:p>
          <a:p>
            <a:pPr marL="128019" lvl="1" indent="0">
              <a:buNone/>
            </a:pPr>
            <a:endParaRPr lang="en-US" dirty="0">
              <a:solidFill>
                <a:srgbClr val="6D74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Mcmaster’s Peoplesoft Footprint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36521"/>
            <a:ext cx="7290055" cy="4845348"/>
          </a:xfrm>
        </p:spPr>
        <p:txBody>
          <a:bodyPr>
            <a:normAutofit lnSpcReduction="10000"/>
          </a:bodyPr>
          <a:lstStyle/>
          <a:p>
            <a:pPr marL="128019" lvl="1" indent="0">
              <a:buNone/>
            </a:pPr>
            <a:r>
              <a:rPr lang="en-US" b="1" dirty="0" smtClean="0">
                <a:solidFill>
                  <a:srgbClr val="6D7480"/>
                </a:solidFill>
              </a:rPr>
              <a:t>Currently … </a:t>
            </a:r>
            <a:r>
              <a:rPr lang="en-US" b="1" dirty="0">
                <a:solidFill>
                  <a:srgbClr val="6D7480"/>
                </a:solidFill>
              </a:rPr>
              <a:t> </a:t>
            </a:r>
            <a:r>
              <a:rPr lang="en-US" b="1" dirty="0" smtClean="0">
                <a:solidFill>
                  <a:srgbClr val="6D7480"/>
                </a:solidFill>
              </a:rPr>
              <a:t>7 November 2017</a:t>
            </a:r>
            <a:endParaRPr lang="en-US" b="1" dirty="0" smtClean="0">
              <a:solidFill>
                <a:srgbClr val="6D748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Interaction Hub </a:t>
            </a:r>
            <a:r>
              <a:rPr lang="en-US" b="1" dirty="0" smtClean="0">
                <a:solidFill>
                  <a:srgbClr val="6D7480"/>
                </a:solidFill>
              </a:rPr>
              <a:t>9.1 </a:t>
            </a:r>
            <a:r>
              <a:rPr lang="en-US" b="1" dirty="0" smtClean="0">
                <a:solidFill>
                  <a:srgbClr val="6D7480"/>
                </a:solidFill>
              </a:rPr>
              <a:t>(</a:t>
            </a:r>
            <a:r>
              <a:rPr lang="en-US" b="1" dirty="0" smtClean="0">
                <a:solidFill>
                  <a:srgbClr val="6D7480"/>
                </a:solidFill>
              </a:rPr>
              <a:t>PT </a:t>
            </a:r>
            <a:r>
              <a:rPr lang="en-US" b="1" dirty="0" smtClean="0">
                <a:solidFill>
                  <a:srgbClr val="6D7480"/>
                </a:solidFill>
              </a:rPr>
              <a:t>8.53.06) </a:t>
            </a:r>
            <a:r>
              <a:rPr lang="en-US" b="1" dirty="0">
                <a:solidFill>
                  <a:srgbClr val="6D7480"/>
                </a:solidFill>
              </a:rPr>
              <a:t/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-Current </a:t>
            </a:r>
            <a:r>
              <a:rPr lang="en-US" b="1" dirty="0">
                <a:solidFill>
                  <a:srgbClr val="6D7480"/>
                </a:solidFill>
              </a:rPr>
              <a:t>IH 9.1 PUM Image </a:t>
            </a:r>
            <a:r>
              <a:rPr lang="en-US" b="1" dirty="0" smtClean="0">
                <a:solidFill>
                  <a:srgbClr val="6D7480"/>
                </a:solidFill>
              </a:rPr>
              <a:t>2</a:t>
            </a:r>
            <a:br>
              <a:rPr lang="en-US" b="1" dirty="0" smtClean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</a:t>
            </a:r>
            <a:r>
              <a:rPr lang="en-US" b="1" dirty="0" err="1" smtClean="0">
                <a:solidFill>
                  <a:srgbClr val="6D7480"/>
                </a:solidFill>
              </a:rPr>
              <a:t>PeopleTools</a:t>
            </a:r>
            <a:r>
              <a:rPr lang="en-US" b="1" dirty="0" smtClean="0">
                <a:solidFill>
                  <a:srgbClr val="6D7480"/>
                </a:solidFill>
              </a:rPr>
              <a:t> </a:t>
            </a:r>
            <a:r>
              <a:rPr lang="en-US" b="1" dirty="0">
                <a:solidFill>
                  <a:srgbClr val="6D7480"/>
                </a:solidFill>
              </a:rPr>
              <a:t>8.55.12</a:t>
            </a:r>
            <a:endParaRPr lang="en-US" b="1" dirty="0" smtClean="0">
              <a:solidFill>
                <a:srgbClr val="6D748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</a:t>
            </a:r>
            <a:r>
              <a:rPr lang="en-US" b="1" dirty="0" smtClean="0">
                <a:solidFill>
                  <a:srgbClr val="6D7480"/>
                </a:solidFill>
              </a:rPr>
              <a:t>Financials 9.2  </a:t>
            </a:r>
            <a:r>
              <a:rPr lang="en-US" b="1" dirty="0" smtClean="0">
                <a:solidFill>
                  <a:srgbClr val="6D7480"/>
                </a:solidFill>
              </a:rPr>
              <a:t>(PT </a:t>
            </a:r>
            <a:r>
              <a:rPr lang="en-US" b="1" dirty="0" smtClean="0">
                <a:solidFill>
                  <a:srgbClr val="6D7480"/>
                </a:solidFill>
              </a:rPr>
              <a:t> </a:t>
            </a:r>
            <a:r>
              <a:rPr lang="en-US" b="1" dirty="0">
                <a:solidFill>
                  <a:srgbClr val="6D7480"/>
                </a:solidFill>
              </a:rPr>
              <a:t>8.53.06) </a:t>
            </a:r>
            <a:r>
              <a:rPr lang="en-US" b="1" dirty="0" smtClean="0">
                <a:solidFill>
                  <a:srgbClr val="6D7480"/>
                </a:solidFill>
              </a:rPr>
              <a:t/>
            </a:r>
            <a:br>
              <a:rPr lang="en-US" b="1" dirty="0" smtClean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</a:t>
            </a:r>
            <a:r>
              <a:rPr lang="en-US" b="1" dirty="0" err="1" smtClean="0">
                <a:solidFill>
                  <a:srgbClr val="6D7480"/>
                </a:solidFill>
              </a:rPr>
              <a:t>PeopleTools</a:t>
            </a:r>
            <a:r>
              <a:rPr lang="en-US" b="1" dirty="0" smtClean="0">
                <a:solidFill>
                  <a:srgbClr val="6D7480"/>
                </a:solidFill>
              </a:rPr>
              <a:t> 8.55.05</a:t>
            </a:r>
            <a:br>
              <a:rPr lang="en-US" b="1" dirty="0" smtClean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-FSCM </a:t>
            </a:r>
            <a:r>
              <a:rPr lang="en-US" b="1" dirty="0">
                <a:solidFill>
                  <a:srgbClr val="6D7480"/>
                </a:solidFill>
              </a:rPr>
              <a:t>9.2 PUM19 (will be updating to PUM25 on December 2nd)</a:t>
            </a:r>
            <a:endParaRPr lang="en-US" b="1" dirty="0" smtClean="0">
              <a:solidFill>
                <a:srgbClr val="6D748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</a:t>
            </a:r>
            <a:r>
              <a:rPr lang="en-US" b="1" dirty="0" smtClean="0">
                <a:solidFill>
                  <a:srgbClr val="6D7480"/>
                </a:solidFill>
              </a:rPr>
              <a:t>EPM 9.0  </a:t>
            </a:r>
            <a:r>
              <a:rPr lang="en-US" b="1" dirty="0" smtClean="0">
                <a:solidFill>
                  <a:srgbClr val="6D7480"/>
                </a:solidFill>
              </a:rPr>
              <a:t>(</a:t>
            </a:r>
            <a:r>
              <a:rPr lang="en-US" b="1" dirty="0">
                <a:solidFill>
                  <a:srgbClr val="6D7480"/>
                </a:solidFill>
              </a:rPr>
              <a:t>PT 8.53.06)</a:t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</a:t>
            </a:r>
            <a:r>
              <a:rPr lang="en-US" b="1" dirty="0" err="1" smtClean="0">
                <a:solidFill>
                  <a:srgbClr val="6D7480"/>
                </a:solidFill>
              </a:rPr>
              <a:t>PeopleTools</a:t>
            </a:r>
            <a:r>
              <a:rPr lang="en-US" b="1" dirty="0" smtClean="0">
                <a:solidFill>
                  <a:srgbClr val="6D7480"/>
                </a:solidFill>
              </a:rPr>
              <a:t> </a:t>
            </a:r>
            <a:r>
              <a:rPr lang="en-US" b="1" dirty="0">
                <a:solidFill>
                  <a:srgbClr val="6D7480"/>
                </a:solidFill>
              </a:rPr>
              <a:t>8.55.05</a:t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-EPM </a:t>
            </a:r>
            <a:r>
              <a:rPr lang="en-US" b="1" dirty="0">
                <a:solidFill>
                  <a:srgbClr val="6D7480"/>
                </a:solidFill>
              </a:rPr>
              <a:t>9.1</a:t>
            </a:r>
            <a:endParaRPr lang="en-US" b="1" dirty="0" smtClean="0">
              <a:solidFill>
                <a:srgbClr val="6D748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</a:t>
            </a:r>
            <a:r>
              <a:rPr lang="en-US" b="1" dirty="0" smtClean="0">
                <a:solidFill>
                  <a:srgbClr val="6D7480"/>
                </a:solidFill>
              </a:rPr>
              <a:t>HR 9.2  </a:t>
            </a:r>
            <a:r>
              <a:rPr lang="en-US" b="1" dirty="0" smtClean="0">
                <a:solidFill>
                  <a:srgbClr val="6D7480"/>
                </a:solidFill>
              </a:rPr>
              <a:t>(</a:t>
            </a:r>
            <a:r>
              <a:rPr lang="en-US" b="1" dirty="0">
                <a:solidFill>
                  <a:srgbClr val="6D7480"/>
                </a:solidFill>
              </a:rPr>
              <a:t>PT 8.53.06)</a:t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>
                <a:solidFill>
                  <a:srgbClr val="6D7480"/>
                </a:solidFill>
              </a:rPr>
              <a:t>-EPM 9.1</a:t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-HR9.2 </a:t>
            </a:r>
            <a:r>
              <a:rPr lang="en-US" b="1" dirty="0">
                <a:solidFill>
                  <a:srgbClr val="6D7480"/>
                </a:solidFill>
              </a:rPr>
              <a:t>PUM23</a:t>
            </a:r>
            <a:endParaRPr lang="en-US" b="1" dirty="0" smtClean="0">
              <a:solidFill>
                <a:srgbClr val="6D748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Campus Solutions </a:t>
            </a:r>
            <a:r>
              <a:rPr lang="en-US" b="1" dirty="0" smtClean="0">
                <a:solidFill>
                  <a:srgbClr val="6D7480"/>
                </a:solidFill>
              </a:rPr>
              <a:t> 9.0 </a:t>
            </a:r>
            <a:r>
              <a:rPr lang="en-US" b="1" dirty="0" smtClean="0">
                <a:solidFill>
                  <a:srgbClr val="6D7480"/>
                </a:solidFill>
              </a:rPr>
              <a:t>(</a:t>
            </a:r>
            <a:r>
              <a:rPr lang="en-US" b="1" dirty="0">
                <a:solidFill>
                  <a:srgbClr val="6D7480"/>
                </a:solidFill>
              </a:rPr>
              <a:t>PT </a:t>
            </a:r>
            <a:r>
              <a:rPr lang="en-US" b="1" dirty="0" smtClean="0">
                <a:solidFill>
                  <a:srgbClr val="6D7480"/>
                </a:solidFill>
              </a:rPr>
              <a:t>8.53.06)</a:t>
            </a:r>
            <a:r>
              <a:rPr lang="en-US" b="1" dirty="0">
                <a:solidFill>
                  <a:srgbClr val="6D7480"/>
                </a:solidFill>
              </a:rPr>
              <a:t/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>
                <a:solidFill>
                  <a:srgbClr val="6D7480"/>
                </a:solidFill>
              </a:rPr>
              <a:t>-Current CS 9.0 Bundle 32</a:t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>
                <a:solidFill>
                  <a:srgbClr val="6D7480"/>
                </a:solidFill>
              </a:rPr>
              <a:t>-</a:t>
            </a:r>
            <a:r>
              <a:rPr lang="en-US" b="1" dirty="0" err="1">
                <a:solidFill>
                  <a:srgbClr val="6D7480"/>
                </a:solidFill>
              </a:rPr>
              <a:t>PeopleTools</a:t>
            </a:r>
            <a:r>
              <a:rPr lang="en-US" b="1" dirty="0">
                <a:solidFill>
                  <a:srgbClr val="6D7480"/>
                </a:solidFill>
              </a:rPr>
              <a:t> 8.55.12</a:t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>
                <a:solidFill>
                  <a:srgbClr val="6D7480"/>
                </a:solidFill>
              </a:rPr>
              <a:t>-Fall 2018 plan to be at </a:t>
            </a:r>
            <a:r>
              <a:rPr lang="en-US" b="1" dirty="0" smtClean="0">
                <a:solidFill>
                  <a:srgbClr val="6D7480"/>
                </a:solidFill>
              </a:rPr>
              <a:t>CS </a:t>
            </a:r>
            <a:r>
              <a:rPr lang="en-US" b="1" dirty="0">
                <a:solidFill>
                  <a:srgbClr val="6D7480"/>
                </a:solidFill>
              </a:rPr>
              <a:t>9.2 minimum PUM Image 3</a:t>
            </a:r>
            <a:br>
              <a:rPr lang="en-US" b="1" dirty="0">
                <a:solidFill>
                  <a:srgbClr val="6D7480"/>
                </a:solidFill>
              </a:rPr>
            </a:br>
            <a:r>
              <a:rPr lang="en-US" b="1" dirty="0">
                <a:solidFill>
                  <a:srgbClr val="6D7480"/>
                </a:solidFill>
              </a:rPr>
              <a:t>-</a:t>
            </a:r>
            <a:r>
              <a:rPr lang="en-US" b="1" dirty="0" err="1">
                <a:solidFill>
                  <a:srgbClr val="6D7480"/>
                </a:solidFill>
              </a:rPr>
              <a:t>PeopleTools</a:t>
            </a:r>
            <a:r>
              <a:rPr lang="en-US" b="1" dirty="0">
                <a:solidFill>
                  <a:srgbClr val="6D7480"/>
                </a:solidFill>
              </a:rPr>
              <a:t> to remain the same as far as I </a:t>
            </a:r>
            <a:r>
              <a:rPr lang="en-US" b="1" dirty="0" smtClean="0">
                <a:solidFill>
                  <a:srgbClr val="6D7480"/>
                </a:solidFill>
              </a:rPr>
              <a:t>know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7480"/>
                </a:solidFill>
              </a:rPr>
              <a:t>PeopleSoft Bolt On Environment </a:t>
            </a:r>
            <a:r>
              <a:rPr lang="en-US" b="1" dirty="0" smtClean="0">
                <a:solidFill>
                  <a:srgbClr val="6D7480"/>
                </a:solidFill>
              </a:rPr>
              <a:t> 9.0 (PT 8.53.06)</a:t>
            </a:r>
            <a:br>
              <a:rPr lang="en-US" b="1" dirty="0" smtClean="0">
                <a:solidFill>
                  <a:srgbClr val="6D7480"/>
                </a:solidFill>
              </a:rPr>
            </a:br>
            <a:r>
              <a:rPr lang="en-US" b="1" dirty="0" smtClean="0">
                <a:solidFill>
                  <a:srgbClr val="6D7480"/>
                </a:solidFill>
              </a:rPr>
              <a:t>-</a:t>
            </a:r>
            <a:r>
              <a:rPr lang="en-US" b="1" dirty="0" err="1" smtClean="0">
                <a:solidFill>
                  <a:srgbClr val="6D7480"/>
                </a:solidFill>
              </a:rPr>
              <a:t>PeopleTools</a:t>
            </a:r>
            <a:r>
              <a:rPr lang="en-US" b="1" dirty="0" smtClean="0">
                <a:solidFill>
                  <a:srgbClr val="6D7480"/>
                </a:solidFill>
              </a:rPr>
              <a:t> 8.55.05</a:t>
            </a:r>
            <a:endParaRPr lang="en-US" b="1" dirty="0" smtClean="0">
              <a:solidFill>
                <a:srgbClr val="6D74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working it out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46907"/>
            <a:ext cx="7678787" cy="42098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SCHEDULING, MONITORING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Process Monitor is not a Job Scheduler … we would like the ability to trigger another Job Set, Job, or Process – within a Job Set.   For example, let’s say a Job Set has 10 processes and we’d like the 5</a:t>
            </a:r>
            <a:r>
              <a:rPr lang="en-US" baseline="30000" dirty="0" smtClean="0"/>
              <a:t>th</a:t>
            </a:r>
            <a:r>
              <a:rPr lang="en-US" dirty="0" smtClean="0"/>
              <a:t> process to trigger another Job 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Dependencies: A Recurrence Job is set up at 10pm daily … but it should also NOT start until another Job Set/Job has completed.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Running and Monitoring Jobs in multiple streams: HR, CS, FS, DW, BO, EP – if we only use one web browser, we find that sessions disconnect within minutes.  We have multiple desktop sessions running on multiple PCs – using multiple browsers (IE, Chrome, Firefox) to get by.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More issues are listed in extra slides …  (available after presentation)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3406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Gerry Gysbers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Manager, IT Operations</a:t>
            </a:r>
            <a:endParaRPr lang="en-US" dirty="0"/>
          </a:p>
          <a:p>
            <a:r>
              <a:rPr lang="en-US" dirty="0" smtClean="0"/>
              <a:t>McMaster University</a:t>
            </a:r>
            <a:endParaRPr lang="en-US" dirty="0"/>
          </a:p>
          <a:p>
            <a:r>
              <a:rPr lang="en-US" dirty="0" smtClean="0"/>
              <a:t>gysbers@mcmaster.ca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Mike Masotti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Senior Operations Analyst</a:t>
            </a:r>
            <a:endParaRPr lang="en-US" dirty="0"/>
          </a:p>
          <a:p>
            <a:r>
              <a:rPr lang="en-US" dirty="0" smtClean="0"/>
              <a:t>McMaster University</a:t>
            </a:r>
            <a:endParaRPr lang="en-US" dirty="0"/>
          </a:p>
          <a:p>
            <a:r>
              <a:rPr lang="en-US" dirty="0" smtClean="0"/>
              <a:t>masotti@mcmaster.ca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Book …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498756"/>
            <a:ext cx="7756530" cy="31522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61728"/>
            <a:ext cx="7290054" cy="977774"/>
          </a:xfrm>
        </p:spPr>
        <p:txBody>
          <a:bodyPr/>
          <a:lstStyle/>
          <a:p>
            <a:r>
              <a:rPr lang="en-US" dirty="0" smtClean="0"/>
              <a:t>Finance NIGHTLY Batch 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46" y="1557196"/>
            <a:ext cx="4771176" cy="47515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7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79798"/>
          </a:xfrm>
        </p:spPr>
        <p:txBody>
          <a:bodyPr/>
          <a:lstStyle/>
          <a:p>
            <a:r>
              <a:rPr lang="en-US" dirty="0" smtClean="0"/>
              <a:t>HR BATCH STREAM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46" y="1759782"/>
            <a:ext cx="4146485" cy="45308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69132"/>
            <a:ext cx="3305963" cy="5613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EXAMPLE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" y="1281184"/>
            <a:ext cx="7050116" cy="50275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05759"/>
            <a:ext cx="2789916" cy="6246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example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3" y="1417097"/>
            <a:ext cx="8032572" cy="48916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206375" cy="655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set (example)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484768"/>
            <a:ext cx="9291398" cy="46281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set recurrences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55" y="2286000"/>
            <a:ext cx="4001589" cy="4022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14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chance?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9" y="1792586"/>
            <a:ext cx="8153296" cy="45161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99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Peoplesoft (direct login)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22" y="1629624"/>
            <a:ext cx="6843442" cy="46791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70573" cy="1053461"/>
          </a:xfrm>
        </p:spPr>
        <p:txBody>
          <a:bodyPr/>
          <a:lstStyle/>
          <a:p>
            <a:r>
              <a:rPr lang="en-US" dirty="0" smtClean="0"/>
              <a:t>Portal login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1656785"/>
            <a:ext cx="8099655" cy="4617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McMaster University, Hamilton, Canada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D7480"/>
                </a:solidFill>
              </a:rPr>
              <a:t>McMaster University, founded in 1887, is a mid size Canadian University with approximately 28000 full time students.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Manager - Servers, Storage and Architecture - McMaster University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b="12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10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649995" cy="926713"/>
          </a:xfrm>
        </p:spPr>
        <p:txBody>
          <a:bodyPr/>
          <a:lstStyle/>
          <a:p>
            <a:r>
              <a:rPr lang="en-US" dirty="0" smtClean="0"/>
              <a:t>Phire architect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910281"/>
            <a:ext cx="7987916" cy="43904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649995" cy="926713"/>
          </a:xfrm>
        </p:spPr>
        <p:txBody>
          <a:bodyPr/>
          <a:lstStyle/>
          <a:p>
            <a:r>
              <a:rPr lang="en-US" dirty="0" smtClean="0"/>
              <a:t>Phire architect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22" y="1176950"/>
            <a:ext cx="6557660" cy="5131775"/>
          </a:xfrm>
        </p:spPr>
      </p:pic>
    </p:spTree>
    <p:extLst>
      <p:ext uri="{BB962C8B-B14F-4D97-AF65-F5344CB8AC3E}">
        <p14:creationId xmlns:p14="http://schemas.microsoft.com/office/powerpoint/2010/main" val="8235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649995" cy="926713"/>
          </a:xfrm>
        </p:spPr>
        <p:txBody>
          <a:bodyPr/>
          <a:lstStyle/>
          <a:p>
            <a:r>
              <a:rPr lang="en-US" dirty="0" smtClean="0"/>
              <a:t>Phire architect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317688"/>
            <a:ext cx="7988873" cy="3000382"/>
          </a:xfrm>
        </p:spPr>
      </p:pic>
    </p:spTree>
    <p:extLst>
      <p:ext uri="{BB962C8B-B14F-4D97-AF65-F5344CB8AC3E}">
        <p14:creationId xmlns:p14="http://schemas.microsoft.com/office/powerpoint/2010/main" val="35312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(Splunk Intro – Word Document)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7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Splunk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199991"/>
            <a:ext cx="7962924" cy="36648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46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Automation Tools: Batch Schedulers – aka “Workload Automation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Software”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i="1" dirty="0" smtClean="0"/>
              <a:t>Example</a:t>
            </a:r>
            <a:r>
              <a:rPr lang="en-US" dirty="0" smtClean="0"/>
              <a:t>: BMC Control-M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More use of Splunk 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Cloud Control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Health Monitor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Perfmon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85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36" y="2299580"/>
            <a:ext cx="4638339" cy="3086603"/>
          </a:xfrm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Gerry Gysbers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Manager, IT Operations</a:t>
            </a:r>
            <a:endParaRPr lang="en-US" dirty="0"/>
          </a:p>
          <a:p>
            <a:r>
              <a:rPr lang="en-US" dirty="0" smtClean="0"/>
              <a:t>McMaster University</a:t>
            </a:r>
            <a:endParaRPr lang="en-US" dirty="0"/>
          </a:p>
          <a:p>
            <a:r>
              <a:rPr lang="en-US" dirty="0" smtClean="0"/>
              <a:t>gysbers@mcmaster.ca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Mike Masotti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Senior Operations Analyst</a:t>
            </a:r>
            <a:endParaRPr lang="en-US" dirty="0"/>
          </a:p>
          <a:p>
            <a:r>
              <a:rPr lang="en-US" dirty="0" smtClean="0"/>
              <a:t>McMaster University</a:t>
            </a:r>
            <a:endParaRPr lang="en-US" dirty="0"/>
          </a:p>
          <a:p>
            <a:r>
              <a:rPr lang="en-US" dirty="0" smtClean="0"/>
              <a:t>masotti@mcmaster.ca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234"/>
            <a:ext cx="9144000" cy="3209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63" y="741178"/>
            <a:ext cx="1929084" cy="15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47319"/>
            <a:ext cx="7290055" cy="456204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BACKGROUND &amp; CONTEXT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A Few </a:t>
            </a:r>
            <a:r>
              <a:rPr lang="en-US" dirty="0"/>
              <a:t>Q</a:t>
            </a:r>
            <a:r>
              <a:rPr lang="en-US" dirty="0" smtClean="0"/>
              <a:t>uestions …</a:t>
            </a:r>
            <a:br>
              <a:rPr lang="en-US" dirty="0" smtClean="0"/>
            </a:br>
            <a:r>
              <a:rPr lang="en-US" dirty="0" smtClean="0"/>
              <a:t>- Our Operations Team</a:t>
            </a:r>
            <a:br>
              <a:rPr lang="en-US" dirty="0" smtClean="0"/>
            </a:br>
            <a:r>
              <a:rPr lang="en-US" dirty="0" smtClean="0"/>
              <a:t>- PeopleSoft Implementation Timeline</a:t>
            </a:r>
            <a:br>
              <a:rPr lang="en-US" dirty="0" smtClean="0"/>
            </a:br>
            <a:r>
              <a:rPr lang="en-US" dirty="0" smtClean="0"/>
              <a:t>- Running Batch Processes: Mainframe vs PeopleSoft</a:t>
            </a:r>
            <a:br>
              <a:rPr lang="en-US" dirty="0" smtClean="0"/>
            </a:br>
            <a:r>
              <a:rPr lang="en-US" dirty="0" smtClean="0"/>
              <a:t>- Challenges, Issues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SCHEDULING, MONITORING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Centralised</a:t>
            </a:r>
            <a:r>
              <a:rPr lang="en-US" dirty="0" smtClean="0"/>
              <a:t> vs </a:t>
            </a:r>
            <a:r>
              <a:rPr lang="en-US" dirty="0" err="1" smtClean="0"/>
              <a:t>Decentralised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smtClean="0"/>
              <a:t>Recurrences: Job Sets, Jobs, Processes, Queries</a:t>
            </a:r>
            <a:br>
              <a:rPr lang="en-US" dirty="0" smtClean="0"/>
            </a:br>
            <a:r>
              <a:rPr lang="en-US" dirty="0" smtClean="0"/>
              <a:t>- Ad-Hoc Requests</a:t>
            </a:r>
            <a:br>
              <a:rPr lang="en-US" dirty="0" smtClean="0"/>
            </a:br>
            <a:r>
              <a:rPr lang="en-US" dirty="0" smtClean="0"/>
              <a:t>- Manually Submitted Job Sets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PHIRE ARCHITECT</a:t>
            </a:r>
            <a:r>
              <a:rPr lang="en-US" dirty="0" smtClean="0"/>
              <a:t>: Enterprise Application Change Management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Code Promotion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LOOKING FORWARD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Automation? Tools? Starting Out With Splunk …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</p:spTree>
    <p:extLst>
      <p:ext uri="{BB962C8B-B14F-4D97-AF65-F5344CB8AC3E}">
        <p14:creationId xmlns:p14="http://schemas.microsoft.com/office/powerpoint/2010/main" val="4016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CONTEXT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83121"/>
            <a:ext cx="7290055" cy="41827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A few questions for the audience 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Did </a:t>
            </a:r>
            <a:r>
              <a:rPr lang="en-US" dirty="0"/>
              <a:t>anyone here use a mainframe for Finance, Human Resources,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Payroll</a:t>
            </a:r>
            <a:r>
              <a:rPr lang="en-US" dirty="0"/>
              <a:t>, Registration or Admissions? </a:t>
            </a:r>
            <a:br>
              <a:rPr lang="en-US" dirty="0"/>
            </a:br>
            <a:r>
              <a:rPr lang="en-US" dirty="0"/>
              <a:t>- Does anyone here use a Workload Automation </a:t>
            </a:r>
            <a:r>
              <a:rPr lang="en-US" dirty="0" smtClean="0"/>
              <a:t>solution 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Does anyone here dedicate </a:t>
            </a:r>
            <a:r>
              <a:rPr lang="en-US" dirty="0"/>
              <a:t>resources to centralizing the function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  batch processes?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Our Operations Team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PeopleSoft 2013-1015 … FS (Dec ‘13), HR (Oct ‘14), CS (March ’15)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Running Batch Processes on Mainframe vs PeopleSoft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Challenges, Issues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UTS Services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11" y="1765426"/>
            <a:ext cx="6377856" cy="45432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5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UTS Services dashboard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72" y="1720158"/>
            <a:ext cx="6070550" cy="4588567"/>
          </a:xfrm>
        </p:spPr>
      </p:pic>
    </p:spTree>
    <p:extLst>
      <p:ext uri="{BB962C8B-B14F-4D97-AF65-F5344CB8AC3E}">
        <p14:creationId xmlns:p14="http://schemas.microsoft.com/office/powerpoint/2010/main" val="2225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UTS Services dashboard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49" y="1765426"/>
            <a:ext cx="5496831" cy="4543299"/>
          </a:xfrm>
        </p:spPr>
      </p:pic>
    </p:spTree>
    <p:extLst>
      <p:ext uri="{BB962C8B-B14F-4D97-AF65-F5344CB8AC3E}">
        <p14:creationId xmlns:p14="http://schemas.microsoft.com/office/powerpoint/2010/main" val="105253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UTS Services dashboard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Canada Alliance   5-7 November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69" y="1946495"/>
            <a:ext cx="7330103" cy="3217383"/>
          </a:xfrm>
        </p:spPr>
      </p:pic>
    </p:spTree>
    <p:extLst>
      <p:ext uri="{BB962C8B-B14F-4D97-AF65-F5344CB8AC3E}">
        <p14:creationId xmlns:p14="http://schemas.microsoft.com/office/powerpoint/2010/main" val="143340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B01732DF0684381773BAE06732F60" ma:contentTypeVersion="5" ma:contentTypeDescription="Create a new document." ma:contentTypeScope="" ma:versionID="e632b4702d14a27ba87b1f211a7a2b92">
  <xsd:schema xmlns:xsd="http://www.w3.org/2001/XMLSchema" xmlns:xs="http://www.w3.org/2001/XMLSchema" xmlns:p="http://schemas.microsoft.com/office/2006/metadata/properties" xmlns:ns2="6be459cd-510b-4831-b44f-4f3dfe8e947b" targetNamespace="http://schemas.microsoft.com/office/2006/metadata/properties" ma:root="true" ma:fieldsID="16668e4a4f3eb267ed36c5aed6e82be4" ns2:_="">
    <xsd:import namespace="6be459cd-510b-4831-b44f-4f3dfe8e9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459cd-510b-4831-b44f-4f3dfe8e9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66304-31C8-4825-9511-7973D511A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459cd-510b-4831-b44f-4f3dfe8e9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53BCED-04CE-4F40-BEEB-0CD9FCCAF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0D336-9E54-45B0-BD8D-40F05DF887A0}">
  <ds:schemaRefs>
    <ds:schemaRef ds:uri="6be459cd-510b-4831-b44f-4f3dfe8e947b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944</TotalTime>
  <Words>662</Words>
  <Application>Microsoft Office PowerPoint</Application>
  <PresentationFormat>On-screen Show (4:3)</PresentationFormat>
  <Paragraphs>145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Integral</vt:lpstr>
      <vt:lpstr>PEoPLESOFT:  Day-to-DAY OPERATIONS  </vt:lpstr>
      <vt:lpstr>presenters</vt:lpstr>
      <vt:lpstr>McMaster University, Hamilton, Canada</vt:lpstr>
      <vt:lpstr>Presentation overview </vt:lpstr>
      <vt:lpstr>BACKGROUND &amp; CONTEXT </vt:lpstr>
      <vt:lpstr>UTS Services dashboard</vt:lpstr>
      <vt:lpstr>UTS Services dashboard</vt:lpstr>
      <vt:lpstr>UTS Services dashboard</vt:lpstr>
      <vt:lpstr>UTS Services dashboard</vt:lpstr>
      <vt:lpstr>OP MAnager</vt:lpstr>
      <vt:lpstr>OP MAnager</vt:lpstr>
      <vt:lpstr>OP MAnager</vt:lpstr>
      <vt:lpstr>OP MAnager</vt:lpstr>
      <vt:lpstr>APC schneider</vt:lpstr>
      <vt:lpstr>APC schneider</vt:lpstr>
      <vt:lpstr>APC schneider</vt:lpstr>
      <vt:lpstr>Mcmaster’s Peoplesoft journey</vt:lpstr>
      <vt:lpstr>Mcmaster’s Peoplesoft Footprint</vt:lpstr>
      <vt:lpstr>Still working it out … </vt:lpstr>
      <vt:lpstr>Run Book … </vt:lpstr>
      <vt:lpstr>Finance NIGHTLY Batch Overview</vt:lpstr>
      <vt:lpstr>HR BATCH STREAM </vt:lpstr>
      <vt:lpstr>Job EXAMPLE 1</vt:lpstr>
      <vt:lpstr>Job example 2</vt:lpstr>
      <vt:lpstr>Job set (example)</vt:lpstr>
      <vt:lpstr>Job set recurrences</vt:lpstr>
      <vt:lpstr>Second chance?</vt:lpstr>
      <vt:lpstr>Peoplesoft (direct login)</vt:lpstr>
      <vt:lpstr>Portal login</vt:lpstr>
      <vt:lpstr>Phire architect</vt:lpstr>
      <vt:lpstr>Phire architect</vt:lpstr>
      <vt:lpstr>Phire architect</vt:lpstr>
      <vt:lpstr>Splunk</vt:lpstr>
      <vt:lpstr>Splunk</vt:lpstr>
      <vt:lpstr>Looking forward …</vt:lpstr>
      <vt:lpstr>SUMMARY</vt:lpstr>
      <vt:lpstr>presenters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gysbers</cp:lastModifiedBy>
  <cp:revision>115</cp:revision>
  <dcterms:created xsi:type="dcterms:W3CDTF">2015-09-02T14:36:24Z</dcterms:created>
  <dcterms:modified xsi:type="dcterms:W3CDTF">2017-11-07T02:16:11Z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0x01010010BB01732DF0684381773BAE06732F60</vt:lpwstr>
  </property>
</Properties>
</file>