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colors3.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3.xml" ContentType="application/vnd.ms-office.drawingml.diagramDrawing+xml"/>
  <Override PartName="/ppt/diagrams/quickStyle1.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2" r:id="rId3"/>
    <p:sldId id="257" r:id="rId4"/>
    <p:sldId id="263" r:id="rId5"/>
    <p:sldId id="277" r:id="rId6"/>
    <p:sldId id="278" r:id="rId7"/>
    <p:sldId id="279" r:id="rId8"/>
    <p:sldId id="264" r:id="rId9"/>
    <p:sldId id="265" r:id="rId10"/>
    <p:sldId id="280"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35" autoAdjust="0"/>
  </p:normalViewPr>
  <p:slideViewPr>
    <p:cSldViewPr snapToGrid="0" snapToObjects="1">
      <p:cViewPr varScale="1">
        <p:scale>
          <a:sx n="89" d="100"/>
          <a:sy n="89" d="100"/>
        </p:scale>
        <p:origin x="-72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4F226-4310-43B5-B4A1-D437BA4196BF}" type="doc">
      <dgm:prSet loTypeId="urn:diagrams.loki3.com/VaryingWidthList+Icon" loCatId="list" qsTypeId="urn:microsoft.com/office/officeart/2005/8/quickstyle/simple1" qsCatId="simple" csTypeId="urn:microsoft.com/office/officeart/2005/8/colors/accent1_2" csCatId="accent1" phldr="1"/>
      <dgm:spPr/>
    </dgm:pt>
    <dgm:pt modelId="{8382AD1A-7891-4FEA-A997-004F1715730E}">
      <dgm:prSet phldrT="[Text]"/>
      <dgm:spPr/>
      <dgm:t>
        <a:bodyPr/>
        <a:lstStyle/>
        <a:p>
          <a:pPr algn="ctr"/>
          <a:r>
            <a:rPr lang="en-US" b="1" dirty="0" smtClean="0"/>
            <a:t>Track External and internal Grants and Funded projects</a:t>
          </a:r>
          <a:endParaRPr lang="en-US" dirty="0">
            <a:solidFill>
              <a:schemeClr val="bg1"/>
            </a:solidFill>
          </a:endParaRPr>
        </a:p>
      </dgm:t>
    </dgm:pt>
    <dgm:pt modelId="{7E8F17E7-E21B-4B46-828E-BA3C0CD0D92D}" type="parTrans" cxnId="{C8385E23-65F6-416F-9551-CAD4EBB67D79}">
      <dgm:prSet/>
      <dgm:spPr/>
      <dgm:t>
        <a:bodyPr/>
        <a:lstStyle/>
        <a:p>
          <a:pPr algn="ctr"/>
          <a:endParaRPr lang="en-US"/>
        </a:p>
      </dgm:t>
    </dgm:pt>
    <dgm:pt modelId="{56E1D739-3698-451D-9D15-745ACE0B0B34}" type="sibTrans" cxnId="{C8385E23-65F6-416F-9551-CAD4EBB67D79}">
      <dgm:prSet/>
      <dgm:spPr/>
      <dgm:t>
        <a:bodyPr/>
        <a:lstStyle/>
        <a:p>
          <a:pPr algn="ctr"/>
          <a:endParaRPr lang="en-US"/>
        </a:p>
      </dgm:t>
    </dgm:pt>
    <dgm:pt modelId="{1A37D224-DAF2-4516-A98B-E38BAD2353E3}">
      <dgm:prSet phldrT="[Text]"/>
      <dgm:spPr/>
      <dgm:t>
        <a:bodyPr/>
        <a:lstStyle/>
        <a:p>
          <a:pPr algn="ctr"/>
          <a:r>
            <a:rPr lang="en-US" b="1" dirty="0" smtClean="0"/>
            <a:t>Tracking encumbrances for all purchased goods and services per PATEO</a:t>
          </a:r>
          <a:endParaRPr lang="en-US" dirty="0"/>
        </a:p>
      </dgm:t>
    </dgm:pt>
    <dgm:pt modelId="{6ABF74B4-7116-49C4-94E3-33B6C6DEE1D8}" type="parTrans" cxnId="{BAC7DABF-63AB-4632-AE87-6B2174337DD5}">
      <dgm:prSet/>
      <dgm:spPr/>
      <dgm:t>
        <a:bodyPr/>
        <a:lstStyle/>
        <a:p>
          <a:pPr algn="ctr"/>
          <a:endParaRPr lang="en-US"/>
        </a:p>
      </dgm:t>
    </dgm:pt>
    <dgm:pt modelId="{595D047F-96E0-43F8-A7F7-096B249C8364}" type="sibTrans" cxnId="{BAC7DABF-63AB-4632-AE87-6B2174337DD5}">
      <dgm:prSet/>
      <dgm:spPr/>
      <dgm:t>
        <a:bodyPr/>
        <a:lstStyle/>
        <a:p>
          <a:pPr algn="ctr"/>
          <a:endParaRPr lang="en-US"/>
        </a:p>
      </dgm:t>
    </dgm:pt>
    <dgm:pt modelId="{05C657E0-08BB-4C6E-9960-DC3CAAF7DC33}">
      <dgm:prSet phldrT="[Text]"/>
      <dgm:spPr/>
      <dgm:t>
        <a:bodyPr/>
        <a:lstStyle/>
        <a:p>
          <a:pPr algn="ctr"/>
          <a:r>
            <a:rPr lang="en-US" b="1" dirty="0" smtClean="0"/>
            <a:t>Supports Salary and miscellaneous encumbrance transactions in connection to OLD, salary encumbrances can be automated for creation and liquidation</a:t>
          </a:r>
          <a:endParaRPr lang="en-US" b="1" dirty="0"/>
        </a:p>
      </dgm:t>
    </dgm:pt>
    <dgm:pt modelId="{460351C8-5D23-488A-9FFD-CDF611A0EC3B}" type="parTrans" cxnId="{FDBDC346-FD15-4E50-B6DD-E29737EC1A15}">
      <dgm:prSet/>
      <dgm:spPr/>
      <dgm:t>
        <a:bodyPr/>
        <a:lstStyle/>
        <a:p>
          <a:pPr algn="ctr"/>
          <a:endParaRPr lang="en-US"/>
        </a:p>
      </dgm:t>
    </dgm:pt>
    <dgm:pt modelId="{D73CDAAA-DAF6-43EE-BB86-C5AA3DC5BF89}" type="sibTrans" cxnId="{FDBDC346-FD15-4E50-B6DD-E29737EC1A15}">
      <dgm:prSet/>
      <dgm:spPr/>
      <dgm:t>
        <a:bodyPr/>
        <a:lstStyle/>
        <a:p>
          <a:pPr algn="ctr"/>
          <a:endParaRPr lang="en-US"/>
        </a:p>
      </dgm:t>
    </dgm:pt>
    <dgm:pt modelId="{AA64BED8-0BC2-4C50-BE37-8EA6829E5A1B}">
      <dgm:prSet/>
      <dgm:spPr/>
      <dgm:t>
        <a:bodyPr/>
        <a:lstStyle/>
        <a:p>
          <a:pPr algn="ctr"/>
          <a:r>
            <a:rPr lang="en-US" b="1" dirty="0" smtClean="0"/>
            <a:t>Oracle Grants Accounting calculates and then accounts for the cost of each indirect cost transaction based on user-defined rates and rules as determined by the award. </a:t>
          </a:r>
          <a:endParaRPr lang="en-US" b="1" dirty="0"/>
        </a:p>
      </dgm:t>
    </dgm:pt>
    <dgm:pt modelId="{83017745-386A-4ADA-8CCD-4A80396A86DE}" type="parTrans" cxnId="{8344C262-EBFD-4B3D-8C4A-BDB58422D3B3}">
      <dgm:prSet/>
      <dgm:spPr/>
      <dgm:t>
        <a:bodyPr/>
        <a:lstStyle/>
        <a:p>
          <a:pPr algn="ctr"/>
          <a:endParaRPr lang="en-US"/>
        </a:p>
      </dgm:t>
    </dgm:pt>
    <dgm:pt modelId="{FCE00539-16B1-42E7-BF13-E32AF49AF4D4}" type="sibTrans" cxnId="{8344C262-EBFD-4B3D-8C4A-BDB58422D3B3}">
      <dgm:prSet/>
      <dgm:spPr/>
      <dgm:t>
        <a:bodyPr/>
        <a:lstStyle/>
        <a:p>
          <a:pPr algn="ctr"/>
          <a:endParaRPr lang="en-US"/>
        </a:p>
      </dgm:t>
    </dgm:pt>
    <dgm:pt modelId="{0D276879-EAB0-43F7-A655-CD22A1469F6F}" type="pres">
      <dgm:prSet presAssocID="{F0A4F226-4310-43B5-B4A1-D437BA4196BF}" presName="Name0" presStyleCnt="0">
        <dgm:presLayoutVars>
          <dgm:resizeHandles/>
        </dgm:presLayoutVars>
      </dgm:prSet>
      <dgm:spPr/>
    </dgm:pt>
    <dgm:pt modelId="{03B18C4B-CC86-4680-8295-DDD2043BBA4A}" type="pres">
      <dgm:prSet presAssocID="{8382AD1A-7891-4FEA-A997-004F1715730E}" presName="text" presStyleLbl="node1" presStyleIdx="0" presStyleCnt="4" custScaleX="417286">
        <dgm:presLayoutVars>
          <dgm:bulletEnabled val="1"/>
        </dgm:presLayoutVars>
      </dgm:prSet>
      <dgm:spPr/>
      <dgm:t>
        <a:bodyPr/>
        <a:lstStyle/>
        <a:p>
          <a:endParaRPr lang="en-US"/>
        </a:p>
      </dgm:t>
    </dgm:pt>
    <dgm:pt modelId="{3C3CFDBC-EFE6-4B59-86CF-971B105C0655}" type="pres">
      <dgm:prSet presAssocID="{56E1D739-3698-451D-9D15-745ACE0B0B34}" presName="space" presStyleCnt="0"/>
      <dgm:spPr/>
    </dgm:pt>
    <dgm:pt modelId="{5BF22829-E757-4254-BAB8-570966A6ECBB}" type="pres">
      <dgm:prSet presAssocID="{1A37D224-DAF2-4516-A98B-E38BAD2353E3}" presName="text" presStyleLbl="node1" presStyleIdx="1" presStyleCnt="4" custScaleX="317932">
        <dgm:presLayoutVars>
          <dgm:bulletEnabled val="1"/>
        </dgm:presLayoutVars>
      </dgm:prSet>
      <dgm:spPr/>
      <dgm:t>
        <a:bodyPr/>
        <a:lstStyle/>
        <a:p>
          <a:endParaRPr lang="en-US"/>
        </a:p>
      </dgm:t>
    </dgm:pt>
    <dgm:pt modelId="{87BBA82A-6757-46C2-BD14-3A48ADEEB96D}" type="pres">
      <dgm:prSet presAssocID="{595D047F-96E0-43F8-A7F7-096B249C8364}" presName="space" presStyleCnt="0"/>
      <dgm:spPr/>
    </dgm:pt>
    <dgm:pt modelId="{FFAE0DA7-C7CA-4351-8E05-96575450EE0C}" type="pres">
      <dgm:prSet presAssocID="{05C657E0-08BB-4C6E-9960-DC3CAAF7DC33}" presName="text" presStyleLbl="node1" presStyleIdx="2" presStyleCnt="4" custScaleX="171194">
        <dgm:presLayoutVars>
          <dgm:bulletEnabled val="1"/>
        </dgm:presLayoutVars>
      </dgm:prSet>
      <dgm:spPr/>
      <dgm:t>
        <a:bodyPr/>
        <a:lstStyle/>
        <a:p>
          <a:endParaRPr lang="en-US"/>
        </a:p>
      </dgm:t>
    </dgm:pt>
    <dgm:pt modelId="{8706C261-E5C3-42EB-A086-60BA555B63F7}" type="pres">
      <dgm:prSet presAssocID="{D73CDAAA-DAF6-43EE-BB86-C5AA3DC5BF89}" presName="space" presStyleCnt="0"/>
      <dgm:spPr/>
    </dgm:pt>
    <dgm:pt modelId="{C0F84D18-33D0-4DA4-A0EE-7A563014F6EF}" type="pres">
      <dgm:prSet presAssocID="{AA64BED8-0BC2-4C50-BE37-8EA6829E5A1B}" presName="text" presStyleLbl="node1" presStyleIdx="3" presStyleCnt="4" custScaleX="155269">
        <dgm:presLayoutVars>
          <dgm:bulletEnabled val="1"/>
        </dgm:presLayoutVars>
      </dgm:prSet>
      <dgm:spPr/>
      <dgm:t>
        <a:bodyPr/>
        <a:lstStyle/>
        <a:p>
          <a:endParaRPr lang="en-US"/>
        </a:p>
      </dgm:t>
    </dgm:pt>
  </dgm:ptLst>
  <dgm:cxnLst>
    <dgm:cxn modelId="{413D0839-367F-4D2D-918D-FB3C2EFD3EEE}" type="presOf" srcId="{F0A4F226-4310-43B5-B4A1-D437BA4196BF}" destId="{0D276879-EAB0-43F7-A655-CD22A1469F6F}" srcOrd="0" destOrd="0" presId="urn:diagrams.loki3.com/VaryingWidthList+Icon"/>
    <dgm:cxn modelId="{C8385E23-65F6-416F-9551-CAD4EBB67D79}" srcId="{F0A4F226-4310-43B5-B4A1-D437BA4196BF}" destId="{8382AD1A-7891-4FEA-A997-004F1715730E}" srcOrd="0" destOrd="0" parTransId="{7E8F17E7-E21B-4B46-828E-BA3C0CD0D92D}" sibTransId="{56E1D739-3698-451D-9D15-745ACE0B0B34}"/>
    <dgm:cxn modelId="{FDBDC346-FD15-4E50-B6DD-E29737EC1A15}" srcId="{F0A4F226-4310-43B5-B4A1-D437BA4196BF}" destId="{05C657E0-08BB-4C6E-9960-DC3CAAF7DC33}" srcOrd="2" destOrd="0" parTransId="{460351C8-5D23-488A-9FFD-CDF611A0EC3B}" sibTransId="{D73CDAAA-DAF6-43EE-BB86-C5AA3DC5BF89}"/>
    <dgm:cxn modelId="{5EB13538-2656-4BA2-8C5B-175A9970553E}" type="presOf" srcId="{05C657E0-08BB-4C6E-9960-DC3CAAF7DC33}" destId="{FFAE0DA7-C7CA-4351-8E05-96575450EE0C}" srcOrd="0" destOrd="0" presId="urn:diagrams.loki3.com/VaryingWidthList+Icon"/>
    <dgm:cxn modelId="{F58EE462-8076-43E8-AFBB-8738238B9106}" type="presOf" srcId="{1A37D224-DAF2-4516-A98B-E38BAD2353E3}" destId="{5BF22829-E757-4254-BAB8-570966A6ECBB}" srcOrd="0" destOrd="0" presId="urn:diagrams.loki3.com/VaryingWidthList+Icon"/>
    <dgm:cxn modelId="{096EE5E8-1BD6-426D-AD1E-08661581A138}" type="presOf" srcId="{8382AD1A-7891-4FEA-A997-004F1715730E}" destId="{03B18C4B-CC86-4680-8295-DDD2043BBA4A}" srcOrd="0" destOrd="0" presId="urn:diagrams.loki3.com/VaryingWidthList+Icon"/>
    <dgm:cxn modelId="{BAC7DABF-63AB-4632-AE87-6B2174337DD5}" srcId="{F0A4F226-4310-43B5-B4A1-D437BA4196BF}" destId="{1A37D224-DAF2-4516-A98B-E38BAD2353E3}" srcOrd="1" destOrd="0" parTransId="{6ABF74B4-7116-49C4-94E3-33B6C6DEE1D8}" sibTransId="{595D047F-96E0-43F8-A7F7-096B249C8364}"/>
    <dgm:cxn modelId="{8344C262-EBFD-4B3D-8C4A-BDB58422D3B3}" srcId="{F0A4F226-4310-43B5-B4A1-D437BA4196BF}" destId="{AA64BED8-0BC2-4C50-BE37-8EA6829E5A1B}" srcOrd="3" destOrd="0" parTransId="{83017745-386A-4ADA-8CCD-4A80396A86DE}" sibTransId="{FCE00539-16B1-42E7-BF13-E32AF49AF4D4}"/>
    <dgm:cxn modelId="{34285AEC-33DE-4198-A766-83FBC3361123}" type="presOf" srcId="{AA64BED8-0BC2-4C50-BE37-8EA6829E5A1B}" destId="{C0F84D18-33D0-4DA4-A0EE-7A563014F6EF}" srcOrd="0" destOrd="0" presId="urn:diagrams.loki3.com/VaryingWidthList+Icon"/>
    <dgm:cxn modelId="{4BB541FB-0937-48A7-9277-2FC519759735}" type="presParOf" srcId="{0D276879-EAB0-43F7-A655-CD22A1469F6F}" destId="{03B18C4B-CC86-4680-8295-DDD2043BBA4A}" srcOrd="0" destOrd="0" presId="urn:diagrams.loki3.com/VaryingWidthList+Icon"/>
    <dgm:cxn modelId="{F453D10D-C96C-4A47-B669-08F295093F2C}" type="presParOf" srcId="{0D276879-EAB0-43F7-A655-CD22A1469F6F}" destId="{3C3CFDBC-EFE6-4B59-86CF-971B105C0655}" srcOrd="1" destOrd="0" presId="urn:diagrams.loki3.com/VaryingWidthList+Icon"/>
    <dgm:cxn modelId="{3FC9407A-68CB-48D8-991C-90B58100F0EC}" type="presParOf" srcId="{0D276879-EAB0-43F7-A655-CD22A1469F6F}" destId="{5BF22829-E757-4254-BAB8-570966A6ECBB}" srcOrd="2" destOrd="0" presId="urn:diagrams.loki3.com/VaryingWidthList+Icon"/>
    <dgm:cxn modelId="{271D4D3C-8AB9-4701-B943-DE0BBEF0BD90}" type="presParOf" srcId="{0D276879-EAB0-43F7-A655-CD22A1469F6F}" destId="{87BBA82A-6757-46C2-BD14-3A48ADEEB96D}" srcOrd="3" destOrd="0" presId="urn:diagrams.loki3.com/VaryingWidthList+Icon"/>
    <dgm:cxn modelId="{CE865D00-C82D-4E28-AE09-D218D82B4A3F}" type="presParOf" srcId="{0D276879-EAB0-43F7-A655-CD22A1469F6F}" destId="{FFAE0DA7-C7CA-4351-8E05-96575450EE0C}" srcOrd="4" destOrd="0" presId="urn:diagrams.loki3.com/VaryingWidthList+Icon"/>
    <dgm:cxn modelId="{CC61C09B-E8DC-4CDF-A44A-309A17F1BE4F}" type="presParOf" srcId="{0D276879-EAB0-43F7-A655-CD22A1469F6F}" destId="{8706C261-E5C3-42EB-A086-60BA555B63F7}" srcOrd="5" destOrd="0" presId="urn:diagrams.loki3.com/VaryingWidthList+Icon"/>
    <dgm:cxn modelId="{1F80C483-F4E5-472A-87AE-1339C79E54B8}" type="presParOf" srcId="{0D276879-EAB0-43F7-A655-CD22A1469F6F}" destId="{C0F84D18-33D0-4DA4-A0EE-7A563014F6EF}" srcOrd="6"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4F226-4310-43B5-B4A1-D437BA4196BF}" type="doc">
      <dgm:prSet loTypeId="urn:diagrams.loki3.com/VaryingWidthList+Icon" loCatId="list" qsTypeId="urn:microsoft.com/office/officeart/2005/8/quickstyle/simple1" qsCatId="simple" csTypeId="urn:microsoft.com/office/officeart/2005/8/colors/accent1_2" csCatId="accent1" phldr="1"/>
      <dgm:spPr/>
    </dgm:pt>
    <dgm:pt modelId="{8382AD1A-7891-4FEA-A997-004F1715730E}">
      <dgm:prSet phldrT="[Text]" custT="1"/>
      <dgm:spPr/>
      <dgm:t>
        <a:bodyPr/>
        <a:lstStyle/>
        <a:p>
          <a:r>
            <a:rPr lang="en-US" sz="2100" b="1" baseline="0" dirty="0" smtClean="0">
              <a:solidFill>
                <a:schemeClr val="bg1"/>
              </a:solidFill>
              <a:latin typeface="Calibri (Body)"/>
            </a:rPr>
            <a:t>Distributes payroll expenses to OGA and creates labor encumbrances, thereby allowing better monitoring of grants expenses </a:t>
          </a:r>
          <a:endParaRPr lang="en-US" sz="2100" b="1" dirty="0">
            <a:solidFill>
              <a:schemeClr val="bg1"/>
            </a:solidFill>
            <a:latin typeface="Calibri (Body)"/>
          </a:endParaRPr>
        </a:p>
      </dgm:t>
    </dgm:pt>
    <dgm:pt modelId="{7E8F17E7-E21B-4B46-828E-BA3C0CD0D92D}" type="parTrans" cxnId="{C8385E23-65F6-416F-9551-CAD4EBB67D79}">
      <dgm:prSet/>
      <dgm:spPr/>
      <dgm:t>
        <a:bodyPr/>
        <a:lstStyle/>
        <a:p>
          <a:endParaRPr lang="en-US"/>
        </a:p>
      </dgm:t>
    </dgm:pt>
    <dgm:pt modelId="{56E1D739-3698-451D-9D15-745ACE0B0B34}" type="sibTrans" cxnId="{C8385E23-65F6-416F-9551-CAD4EBB67D79}">
      <dgm:prSet/>
      <dgm:spPr/>
      <dgm:t>
        <a:bodyPr/>
        <a:lstStyle/>
        <a:p>
          <a:endParaRPr lang="en-US"/>
        </a:p>
      </dgm:t>
    </dgm:pt>
    <dgm:pt modelId="{1A37D224-DAF2-4516-A98B-E38BAD2353E3}">
      <dgm:prSet phldrT="[Text]" custT="1"/>
      <dgm:spPr/>
      <dgm:t>
        <a:bodyPr/>
        <a:lstStyle/>
        <a:p>
          <a:r>
            <a:rPr lang="en-US" sz="2100" b="1" dirty="0" smtClean="0"/>
            <a:t>Integrates with Oracle General Ledger and OGA </a:t>
          </a:r>
          <a:endParaRPr lang="en-US" sz="2100" b="1" dirty="0"/>
        </a:p>
      </dgm:t>
    </dgm:pt>
    <dgm:pt modelId="{6ABF74B4-7116-49C4-94E3-33B6C6DEE1D8}" type="parTrans" cxnId="{BAC7DABF-63AB-4632-AE87-6B2174337DD5}">
      <dgm:prSet/>
      <dgm:spPr/>
      <dgm:t>
        <a:bodyPr/>
        <a:lstStyle/>
        <a:p>
          <a:endParaRPr lang="en-US"/>
        </a:p>
      </dgm:t>
    </dgm:pt>
    <dgm:pt modelId="{595D047F-96E0-43F8-A7F7-096B249C8364}" type="sibTrans" cxnId="{BAC7DABF-63AB-4632-AE87-6B2174337DD5}">
      <dgm:prSet/>
      <dgm:spPr/>
      <dgm:t>
        <a:bodyPr/>
        <a:lstStyle/>
        <a:p>
          <a:endParaRPr lang="en-US"/>
        </a:p>
      </dgm:t>
    </dgm:pt>
    <dgm:pt modelId="{05C657E0-08BB-4C6E-9960-DC3CAAF7DC33}">
      <dgm:prSet phldrT="[Text]" custT="1"/>
      <dgm:spPr/>
      <dgm:t>
        <a:bodyPr/>
        <a:lstStyle/>
        <a:p>
          <a:r>
            <a:rPr lang="en-US" sz="2100" b="1" dirty="0" smtClean="0"/>
            <a:t>Integrates with Oracle HR to import employee data and acts as a liaison between Oracle Payroll and Oracle Grants</a:t>
          </a:r>
          <a:endParaRPr lang="en-US" sz="2100" b="1" dirty="0"/>
        </a:p>
      </dgm:t>
    </dgm:pt>
    <dgm:pt modelId="{460351C8-5D23-488A-9FFD-CDF611A0EC3B}" type="parTrans" cxnId="{FDBDC346-FD15-4E50-B6DD-E29737EC1A15}">
      <dgm:prSet/>
      <dgm:spPr/>
      <dgm:t>
        <a:bodyPr/>
        <a:lstStyle/>
        <a:p>
          <a:endParaRPr lang="en-US"/>
        </a:p>
      </dgm:t>
    </dgm:pt>
    <dgm:pt modelId="{D73CDAAA-DAF6-43EE-BB86-C5AA3DC5BF89}" type="sibTrans" cxnId="{FDBDC346-FD15-4E50-B6DD-E29737EC1A15}">
      <dgm:prSet/>
      <dgm:spPr/>
      <dgm:t>
        <a:bodyPr/>
        <a:lstStyle/>
        <a:p>
          <a:endParaRPr lang="en-US"/>
        </a:p>
      </dgm:t>
    </dgm:pt>
    <dgm:pt modelId="{AA64BED8-0BC2-4C50-BE37-8EA6829E5A1B}">
      <dgm:prSet custT="1"/>
      <dgm:spPr/>
      <dgm:t>
        <a:bodyPr/>
        <a:lstStyle/>
        <a:p>
          <a:r>
            <a:rPr lang="en-US" sz="2100" b="1" dirty="0" smtClean="0"/>
            <a:t>Allow the charge of a set percentage of payroll expenses to the appropriate PATEO within a set range of dates and based on efforts. </a:t>
          </a:r>
          <a:endParaRPr lang="en-US" sz="2100" b="1" dirty="0"/>
        </a:p>
      </dgm:t>
    </dgm:pt>
    <dgm:pt modelId="{83017745-386A-4ADA-8CCD-4A80396A86DE}" type="parTrans" cxnId="{8344C262-EBFD-4B3D-8C4A-BDB58422D3B3}">
      <dgm:prSet/>
      <dgm:spPr/>
      <dgm:t>
        <a:bodyPr/>
        <a:lstStyle/>
        <a:p>
          <a:endParaRPr lang="en-US"/>
        </a:p>
      </dgm:t>
    </dgm:pt>
    <dgm:pt modelId="{FCE00539-16B1-42E7-BF13-E32AF49AF4D4}" type="sibTrans" cxnId="{8344C262-EBFD-4B3D-8C4A-BDB58422D3B3}">
      <dgm:prSet/>
      <dgm:spPr/>
      <dgm:t>
        <a:bodyPr/>
        <a:lstStyle/>
        <a:p>
          <a:endParaRPr lang="en-US"/>
        </a:p>
      </dgm:t>
    </dgm:pt>
    <dgm:pt modelId="{0D276879-EAB0-43F7-A655-CD22A1469F6F}" type="pres">
      <dgm:prSet presAssocID="{F0A4F226-4310-43B5-B4A1-D437BA4196BF}" presName="Name0" presStyleCnt="0">
        <dgm:presLayoutVars>
          <dgm:resizeHandles/>
        </dgm:presLayoutVars>
      </dgm:prSet>
      <dgm:spPr/>
    </dgm:pt>
    <dgm:pt modelId="{03B18C4B-CC86-4680-8295-DDD2043BBA4A}" type="pres">
      <dgm:prSet presAssocID="{8382AD1A-7891-4FEA-A997-004F1715730E}" presName="text" presStyleLbl="node1" presStyleIdx="0" presStyleCnt="4" custScaleX="103015">
        <dgm:presLayoutVars>
          <dgm:bulletEnabled val="1"/>
        </dgm:presLayoutVars>
      </dgm:prSet>
      <dgm:spPr/>
      <dgm:t>
        <a:bodyPr/>
        <a:lstStyle/>
        <a:p>
          <a:endParaRPr lang="en-US"/>
        </a:p>
      </dgm:t>
    </dgm:pt>
    <dgm:pt modelId="{3C3CFDBC-EFE6-4B59-86CF-971B105C0655}" type="pres">
      <dgm:prSet presAssocID="{56E1D739-3698-451D-9D15-745ACE0B0B34}" presName="space" presStyleCnt="0"/>
      <dgm:spPr/>
    </dgm:pt>
    <dgm:pt modelId="{5BF22829-E757-4254-BAB8-570966A6ECBB}" type="pres">
      <dgm:prSet presAssocID="{1A37D224-DAF2-4516-A98B-E38BAD2353E3}" presName="text" presStyleLbl="node1" presStyleIdx="1" presStyleCnt="4" custScaleX="324040">
        <dgm:presLayoutVars>
          <dgm:bulletEnabled val="1"/>
        </dgm:presLayoutVars>
      </dgm:prSet>
      <dgm:spPr/>
      <dgm:t>
        <a:bodyPr/>
        <a:lstStyle/>
        <a:p>
          <a:endParaRPr lang="en-US"/>
        </a:p>
      </dgm:t>
    </dgm:pt>
    <dgm:pt modelId="{87BBA82A-6757-46C2-BD14-3A48ADEEB96D}" type="pres">
      <dgm:prSet presAssocID="{595D047F-96E0-43F8-A7F7-096B249C8364}" presName="space" presStyleCnt="0"/>
      <dgm:spPr/>
    </dgm:pt>
    <dgm:pt modelId="{FFAE0DA7-C7CA-4351-8E05-96575450EE0C}" type="pres">
      <dgm:prSet presAssocID="{05C657E0-08BB-4C6E-9960-DC3CAAF7DC33}" presName="text" presStyleLbl="node1" presStyleIdx="2" presStyleCnt="4" custScaleX="130994">
        <dgm:presLayoutVars>
          <dgm:bulletEnabled val="1"/>
        </dgm:presLayoutVars>
      </dgm:prSet>
      <dgm:spPr/>
      <dgm:t>
        <a:bodyPr/>
        <a:lstStyle/>
        <a:p>
          <a:endParaRPr lang="en-US"/>
        </a:p>
      </dgm:t>
    </dgm:pt>
    <dgm:pt modelId="{8706C261-E5C3-42EB-A086-60BA555B63F7}" type="pres">
      <dgm:prSet presAssocID="{D73CDAAA-DAF6-43EE-BB86-C5AA3DC5BF89}" presName="space" presStyleCnt="0"/>
      <dgm:spPr/>
    </dgm:pt>
    <dgm:pt modelId="{C0F84D18-33D0-4DA4-A0EE-7A563014F6EF}" type="pres">
      <dgm:prSet presAssocID="{AA64BED8-0BC2-4C50-BE37-8EA6829E5A1B}" presName="text" presStyleLbl="node1" presStyleIdx="3" presStyleCnt="4" custScaleX="117262">
        <dgm:presLayoutVars>
          <dgm:bulletEnabled val="1"/>
        </dgm:presLayoutVars>
      </dgm:prSet>
      <dgm:spPr/>
      <dgm:t>
        <a:bodyPr/>
        <a:lstStyle/>
        <a:p>
          <a:endParaRPr lang="en-US"/>
        </a:p>
      </dgm:t>
    </dgm:pt>
  </dgm:ptLst>
  <dgm:cxnLst>
    <dgm:cxn modelId="{FDBDC346-FD15-4E50-B6DD-E29737EC1A15}" srcId="{F0A4F226-4310-43B5-B4A1-D437BA4196BF}" destId="{05C657E0-08BB-4C6E-9960-DC3CAAF7DC33}" srcOrd="2" destOrd="0" parTransId="{460351C8-5D23-488A-9FFD-CDF611A0EC3B}" sibTransId="{D73CDAAA-DAF6-43EE-BB86-C5AA3DC5BF89}"/>
    <dgm:cxn modelId="{99B31BB2-96EC-42ED-AADF-E10CC91C4F83}" type="presOf" srcId="{F0A4F226-4310-43B5-B4A1-D437BA4196BF}" destId="{0D276879-EAB0-43F7-A655-CD22A1469F6F}" srcOrd="0" destOrd="0" presId="urn:diagrams.loki3.com/VaryingWidthList+Icon"/>
    <dgm:cxn modelId="{E7902263-912A-461F-B1BA-6BA2373E8228}" type="presOf" srcId="{8382AD1A-7891-4FEA-A997-004F1715730E}" destId="{03B18C4B-CC86-4680-8295-DDD2043BBA4A}" srcOrd="0" destOrd="0" presId="urn:diagrams.loki3.com/VaryingWidthList+Icon"/>
    <dgm:cxn modelId="{BAC7DABF-63AB-4632-AE87-6B2174337DD5}" srcId="{F0A4F226-4310-43B5-B4A1-D437BA4196BF}" destId="{1A37D224-DAF2-4516-A98B-E38BAD2353E3}" srcOrd="1" destOrd="0" parTransId="{6ABF74B4-7116-49C4-94E3-33B6C6DEE1D8}" sibTransId="{595D047F-96E0-43F8-A7F7-096B249C8364}"/>
    <dgm:cxn modelId="{8344C262-EBFD-4B3D-8C4A-BDB58422D3B3}" srcId="{F0A4F226-4310-43B5-B4A1-D437BA4196BF}" destId="{AA64BED8-0BC2-4C50-BE37-8EA6829E5A1B}" srcOrd="3" destOrd="0" parTransId="{83017745-386A-4ADA-8CCD-4A80396A86DE}" sibTransId="{FCE00539-16B1-42E7-BF13-E32AF49AF4D4}"/>
    <dgm:cxn modelId="{C8385E23-65F6-416F-9551-CAD4EBB67D79}" srcId="{F0A4F226-4310-43B5-B4A1-D437BA4196BF}" destId="{8382AD1A-7891-4FEA-A997-004F1715730E}" srcOrd="0" destOrd="0" parTransId="{7E8F17E7-E21B-4B46-828E-BA3C0CD0D92D}" sibTransId="{56E1D739-3698-451D-9D15-745ACE0B0B34}"/>
    <dgm:cxn modelId="{408A4323-82A9-4A33-A0F1-364FF78C9DCC}" type="presOf" srcId="{AA64BED8-0BC2-4C50-BE37-8EA6829E5A1B}" destId="{C0F84D18-33D0-4DA4-A0EE-7A563014F6EF}" srcOrd="0" destOrd="0" presId="urn:diagrams.loki3.com/VaryingWidthList+Icon"/>
    <dgm:cxn modelId="{A4419D1B-6669-4712-8467-61C21D98C547}" type="presOf" srcId="{05C657E0-08BB-4C6E-9960-DC3CAAF7DC33}" destId="{FFAE0DA7-C7CA-4351-8E05-96575450EE0C}" srcOrd="0" destOrd="0" presId="urn:diagrams.loki3.com/VaryingWidthList+Icon"/>
    <dgm:cxn modelId="{7C959CBF-35FE-4548-89BD-B06E391AD440}" type="presOf" srcId="{1A37D224-DAF2-4516-A98B-E38BAD2353E3}" destId="{5BF22829-E757-4254-BAB8-570966A6ECBB}" srcOrd="0" destOrd="0" presId="urn:diagrams.loki3.com/VaryingWidthList+Icon"/>
    <dgm:cxn modelId="{5B9497FE-FB02-4024-89FD-21C592869C22}" type="presParOf" srcId="{0D276879-EAB0-43F7-A655-CD22A1469F6F}" destId="{03B18C4B-CC86-4680-8295-DDD2043BBA4A}" srcOrd="0" destOrd="0" presId="urn:diagrams.loki3.com/VaryingWidthList+Icon"/>
    <dgm:cxn modelId="{203AFC63-9865-426E-BC8E-583DFA958205}" type="presParOf" srcId="{0D276879-EAB0-43F7-A655-CD22A1469F6F}" destId="{3C3CFDBC-EFE6-4B59-86CF-971B105C0655}" srcOrd="1" destOrd="0" presId="urn:diagrams.loki3.com/VaryingWidthList+Icon"/>
    <dgm:cxn modelId="{3E76C60E-1FD1-49BE-9858-D4929295BF9C}" type="presParOf" srcId="{0D276879-EAB0-43F7-A655-CD22A1469F6F}" destId="{5BF22829-E757-4254-BAB8-570966A6ECBB}" srcOrd="2" destOrd="0" presId="urn:diagrams.loki3.com/VaryingWidthList+Icon"/>
    <dgm:cxn modelId="{A8654CE0-E53A-4E62-8E19-D35BD4F4F3B9}" type="presParOf" srcId="{0D276879-EAB0-43F7-A655-CD22A1469F6F}" destId="{87BBA82A-6757-46C2-BD14-3A48ADEEB96D}" srcOrd="3" destOrd="0" presId="urn:diagrams.loki3.com/VaryingWidthList+Icon"/>
    <dgm:cxn modelId="{6BD12BD5-29D0-44F1-93A3-9C332FDAC1EB}" type="presParOf" srcId="{0D276879-EAB0-43F7-A655-CD22A1469F6F}" destId="{FFAE0DA7-C7CA-4351-8E05-96575450EE0C}" srcOrd="4" destOrd="0" presId="urn:diagrams.loki3.com/VaryingWidthList+Icon"/>
    <dgm:cxn modelId="{67D8E946-A5D1-4145-B855-B9A97F4B982C}" type="presParOf" srcId="{0D276879-EAB0-43F7-A655-CD22A1469F6F}" destId="{8706C261-E5C3-42EB-A086-60BA555B63F7}" srcOrd="5" destOrd="0" presId="urn:diagrams.loki3.com/VaryingWidthList+Icon"/>
    <dgm:cxn modelId="{0F9AEC27-977A-4E77-815B-4998DEBD62D8}" type="presParOf" srcId="{0D276879-EAB0-43F7-A655-CD22A1469F6F}" destId="{C0F84D18-33D0-4DA4-A0EE-7A563014F6EF}" srcOrd="6"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B895D2-1A10-4D56-BC32-E44A03016F5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EE75542-5884-4477-9FD6-66B627732E1B}">
      <dgm:prSet phldrT="[Text]" custT="1"/>
      <dgm:spPr/>
      <dgm:t>
        <a:bodyPr/>
        <a:lstStyle/>
        <a:p>
          <a:endParaRPr lang="en-US" sz="1050" b="1" dirty="0" smtClean="0"/>
        </a:p>
        <a:p>
          <a:r>
            <a:rPr lang="en-US" sz="1050" b="1" dirty="0" smtClean="0"/>
            <a:t>Cut-Off Date of Freezing Transactions &amp; Hierarchy Creation</a:t>
          </a:r>
          <a:endParaRPr lang="en-US" sz="1050" b="1" dirty="0"/>
        </a:p>
      </dgm:t>
    </dgm:pt>
    <dgm:pt modelId="{67E8FD68-E600-4F79-89A7-FCE6275E8936}" type="parTrans" cxnId="{716235BC-C422-47A1-9417-8125E7E21686}">
      <dgm:prSet/>
      <dgm:spPr/>
      <dgm:t>
        <a:bodyPr/>
        <a:lstStyle/>
        <a:p>
          <a:endParaRPr lang="en-US"/>
        </a:p>
      </dgm:t>
    </dgm:pt>
    <dgm:pt modelId="{4A718CD4-A322-4839-AC47-683D4BDAC9C9}" type="sibTrans" cxnId="{716235BC-C422-47A1-9417-8125E7E21686}">
      <dgm:prSet/>
      <dgm:spPr/>
      <dgm:t>
        <a:bodyPr/>
        <a:lstStyle/>
        <a:p>
          <a:endParaRPr lang="en-US"/>
        </a:p>
      </dgm:t>
    </dgm:pt>
    <dgm:pt modelId="{E8E3B093-F58F-49D9-8C57-17336BFB7D84}">
      <dgm:prSet phldrT="[Text]" custT="1"/>
      <dgm:spPr/>
      <dgm:t>
        <a:bodyPr/>
        <a:lstStyle/>
        <a:p>
          <a:r>
            <a:rPr lang="en-US" sz="1600" dirty="0" smtClean="0"/>
            <a:t>Cut-Off Date of Freezing the Organizations, Positions, Jobs Creations and Employees Assignment Changes (Mainly any business transaction in touch with the org related functions)</a:t>
          </a:r>
          <a:endParaRPr lang="en-US" sz="1600" dirty="0"/>
        </a:p>
      </dgm:t>
    </dgm:pt>
    <dgm:pt modelId="{135997CF-9135-4D77-AE17-EDA5BDDDFCD2}" type="parTrans" cxnId="{D757A17C-1DE1-495E-9E66-B6F16362A7EB}">
      <dgm:prSet/>
      <dgm:spPr/>
      <dgm:t>
        <a:bodyPr/>
        <a:lstStyle/>
        <a:p>
          <a:endParaRPr lang="en-US"/>
        </a:p>
      </dgm:t>
    </dgm:pt>
    <dgm:pt modelId="{9A8D3A40-933F-4DA6-839A-F30D34A04403}" type="sibTrans" cxnId="{D757A17C-1DE1-495E-9E66-B6F16362A7EB}">
      <dgm:prSet/>
      <dgm:spPr/>
      <dgm:t>
        <a:bodyPr/>
        <a:lstStyle/>
        <a:p>
          <a:endParaRPr lang="en-US"/>
        </a:p>
      </dgm:t>
    </dgm:pt>
    <dgm:pt modelId="{0CD66476-A2E0-48C4-98A3-D9638F7AFB10}">
      <dgm:prSet phldrT="[Text]" custT="1"/>
      <dgm:spPr/>
      <dgm:t>
        <a:bodyPr/>
        <a:lstStyle/>
        <a:p>
          <a:r>
            <a:rPr lang="en-US" sz="1050" b="1" dirty="0" smtClean="0"/>
            <a:t>Upload Data Scripts</a:t>
          </a:r>
          <a:endParaRPr lang="en-US" sz="1050" b="1" dirty="0"/>
        </a:p>
      </dgm:t>
    </dgm:pt>
    <dgm:pt modelId="{9A98EE0C-9023-419B-B6E0-FE3970F63C34}" type="parTrans" cxnId="{DAB4B030-160B-4F41-86BF-58A73A96DD76}">
      <dgm:prSet/>
      <dgm:spPr/>
      <dgm:t>
        <a:bodyPr/>
        <a:lstStyle/>
        <a:p>
          <a:endParaRPr lang="en-US"/>
        </a:p>
      </dgm:t>
    </dgm:pt>
    <dgm:pt modelId="{81381B60-F598-4842-9F01-A66000B63643}" type="sibTrans" cxnId="{DAB4B030-160B-4F41-86BF-58A73A96DD76}">
      <dgm:prSet/>
      <dgm:spPr/>
      <dgm:t>
        <a:bodyPr/>
        <a:lstStyle/>
        <a:p>
          <a:endParaRPr lang="en-US"/>
        </a:p>
      </dgm:t>
    </dgm:pt>
    <dgm:pt modelId="{A741EEC5-085E-4E33-9389-9540C4FDC324}">
      <dgm:prSet phldrT="[Text]" custT="1"/>
      <dgm:spPr/>
      <dgm:t>
        <a:bodyPr/>
        <a:lstStyle/>
        <a:p>
          <a:r>
            <a:rPr lang="en-US" sz="1600" dirty="0" smtClean="0"/>
            <a:t>Extract, Review and Upload Organization’s Cost Centers’ Information</a:t>
          </a:r>
          <a:endParaRPr lang="en-US" sz="1600" dirty="0"/>
        </a:p>
      </dgm:t>
    </dgm:pt>
    <dgm:pt modelId="{C9D9B86E-3097-4591-85B9-D69A17BE16A4}" type="parTrans" cxnId="{00AD0960-70C1-4693-81C9-C6960E2B890E}">
      <dgm:prSet/>
      <dgm:spPr/>
      <dgm:t>
        <a:bodyPr/>
        <a:lstStyle/>
        <a:p>
          <a:endParaRPr lang="en-US"/>
        </a:p>
      </dgm:t>
    </dgm:pt>
    <dgm:pt modelId="{6A7652E9-83E7-4C53-9D4F-094DAA3F3340}" type="sibTrans" cxnId="{00AD0960-70C1-4693-81C9-C6960E2B890E}">
      <dgm:prSet/>
      <dgm:spPr/>
      <dgm:t>
        <a:bodyPr/>
        <a:lstStyle/>
        <a:p>
          <a:endParaRPr lang="en-US"/>
        </a:p>
      </dgm:t>
    </dgm:pt>
    <dgm:pt modelId="{02EC694E-D1FE-4D8C-81DB-4974DA9F85FD}">
      <dgm:prSet phldrT="[Text]" custT="1"/>
      <dgm:spPr/>
      <dgm:t>
        <a:bodyPr/>
        <a:lstStyle/>
        <a:p>
          <a:r>
            <a:rPr lang="en-US" sz="1050" b="1" dirty="0" smtClean="0"/>
            <a:t>Routing OGA Setup</a:t>
          </a:r>
          <a:endParaRPr lang="en-US" sz="1050" b="1" dirty="0"/>
        </a:p>
      </dgm:t>
    </dgm:pt>
    <dgm:pt modelId="{CBA60AAF-205E-4C7A-A87D-00723AAC026A}" type="parTrans" cxnId="{CD875809-45D6-421A-A71D-E112D00CAE04}">
      <dgm:prSet/>
      <dgm:spPr/>
      <dgm:t>
        <a:bodyPr/>
        <a:lstStyle/>
        <a:p>
          <a:endParaRPr lang="en-US"/>
        </a:p>
      </dgm:t>
    </dgm:pt>
    <dgm:pt modelId="{EDDA3B7B-C994-4047-82AF-BE8EBA6A5A98}" type="sibTrans" cxnId="{CD875809-45D6-421A-A71D-E112D00CAE04}">
      <dgm:prSet/>
      <dgm:spPr/>
      <dgm:t>
        <a:bodyPr/>
        <a:lstStyle/>
        <a:p>
          <a:endParaRPr lang="en-US"/>
        </a:p>
      </dgm:t>
    </dgm:pt>
    <dgm:pt modelId="{2836E648-06CC-428D-A795-C51223C374EB}">
      <dgm:prSet phldrT="[Text]" custT="1"/>
      <dgm:spPr/>
      <dgm:t>
        <a:bodyPr/>
        <a:lstStyle/>
        <a:p>
          <a:r>
            <a:rPr lang="en-US" sz="1600" dirty="0" smtClean="0"/>
            <a:t>Route the OGA setup to the new organization hierarchy (Project Implementation Setup and Burden Schedules)</a:t>
          </a:r>
          <a:endParaRPr lang="en-US" sz="1600" dirty="0"/>
        </a:p>
      </dgm:t>
    </dgm:pt>
    <dgm:pt modelId="{5C7C7680-DA05-4D8E-8D6F-5DDF46A71F7E}" type="parTrans" cxnId="{02A6DB6D-4B34-4716-9FD0-A3ED2A6777F8}">
      <dgm:prSet/>
      <dgm:spPr/>
      <dgm:t>
        <a:bodyPr/>
        <a:lstStyle/>
        <a:p>
          <a:endParaRPr lang="en-US"/>
        </a:p>
      </dgm:t>
    </dgm:pt>
    <dgm:pt modelId="{050A6E9F-ED0A-4473-8F68-24A886D01547}" type="sibTrans" cxnId="{02A6DB6D-4B34-4716-9FD0-A3ED2A6777F8}">
      <dgm:prSet/>
      <dgm:spPr/>
      <dgm:t>
        <a:bodyPr/>
        <a:lstStyle/>
        <a:p>
          <a:endParaRPr lang="en-US"/>
        </a:p>
      </dgm:t>
    </dgm:pt>
    <dgm:pt modelId="{AE7A5EBF-7266-423B-A2CB-3EAF48904595}">
      <dgm:prSet phldrT="[Text]" custT="1"/>
      <dgm:spPr/>
      <dgm:t>
        <a:bodyPr/>
        <a:lstStyle/>
        <a:p>
          <a:r>
            <a:rPr lang="en-US" sz="1600" dirty="0" smtClean="0"/>
            <a:t>The new Organizations and Positions </a:t>
          </a:r>
          <a:endParaRPr lang="en-US" sz="1600" dirty="0"/>
        </a:p>
      </dgm:t>
    </dgm:pt>
    <dgm:pt modelId="{F81A3596-2C96-40CB-9ED4-4D2285BAE27F}" type="parTrans" cxnId="{781C64FD-8960-42B0-8897-BEC66942FD98}">
      <dgm:prSet/>
      <dgm:spPr/>
      <dgm:t>
        <a:bodyPr/>
        <a:lstStyle/>
        <a:p>
          <a:endParaRPr lang="en-US"/>
        </a:p>
      </dgm:t>
    </dgm:pt>
    <dgm:pt modelId="{6CB5B26E-522B-4D05-A3BA-74F88A6C1AB8}" type="sibTrans" cxnId="{781C64FD-8960-42B0-8897-BEC66942FD98}">
      <dgm:prSet/>
      <dgm:spPr/>
      <dgm:t>
        <a:bodyPr/>
        <a:lstStyle/>
        <a:p>
          <a:endParaRPr lang="en-US"/>
        </a:p>
      </dgm:t>
    </dgm:pt>
    <dgm:pt modelId="{C6CDE6E8-D853-4083-9E30-BC56A3D1C6F1}">
      <dgm:prSet custT="1"/>
      <dgm:spPr/>
      <dgm:t>
        <a:bodyPr/>
        <a:lstStyle/>
        <a:p>
          <a:r>
            <a:rPr lang="en-US" sz="1600" dirty="0" smtClean="0"/>
            <a:t>Build the Organization hierarchy</a:t>
          </a:r>
          <a:endParaRPr lang="en-US" sz="1600" dirty="0"/>
        </a:p>
      </dgm:t>
    </dgm:pt>
    <dgm:pt modelId="{C64D560F-E003-4120-9FE9-F26D7C5086F5}" type="parTrans" cxnId="{D6641FCA-FB31-46D7-80A1-64B5E968669A}">
      <dgm:prSet/>
      <dgm:spPr/>
      <dgm:t>
        <a:bodyPr/>
        <a:lstStyle/>
        <a:p>
          <a:endParaRPr lang="en-US"/>
        </a:p>
      </dgm:t>
    </dgm:pt>
    <dgm:pt modelId="{87EE1EB0-D986-4A68-86BA-FAB8CC29B602}" type="sibTrans" cxnId="{D6641FCA-FB31-46D7-80A1-64B5E968669A}">
      <dgm:prSet/>
      <dgm:spPr/>
      <dgm:t>
        <a:bodyPr/>
        <a:lstStyle/>
        <a:p>
          <a:endParaRPr lang="en-US"/>
        </a:p>
      </dgm:t>
    </dgm:pt>
    <dgm:pt modelId="{8F5F8A32-8752-4328-B5D8-579DB9253922}">
      <dgm:prSet custT="1"/>
      <dgm:spPr/>
      <dgm:t>
        <a:bodyPr/>
        <a:lstStyle/>
        <a:p>
          <a:r>
            <a:rPr lang="en-US" sz="1600" dirty="0" smtClean="0"/>
            <a:t>Update Employees Assignments with the new/modified organization and position</a:t>
          </a:r>
          <a:endParaRPr lang="en-US" sz="1600" dirty="0"/>
        </a:p>
      </dgm:t>
    </dgm:pt>
    <dgm:pt modelId="{83E91811-1C43-4597-982F-FE787D028CEE}" type="parTrans" cxnId="{B47AD916-CF06-41E9-851F-C262A122C6AF}">
      <dgm:prSet/>
      <dgm:spPr/>
      <dgm:t>
        <a:bodyPr/>
        <a:lstStyle/>
        <a:p>
          <a:endParaRPr lang="en-US"/>
        </a:p>
      </dgm:t>
    </dgm:pt>
    <dgm:pt modelId="{BFA10131-21F5-4B59-BAD9-460FE3E9301E}" type="sibTrans" cxnId="{B47AD916-CF06-41E9-851F-C262A122C6AF}">
      <dgm:prSet/>
      <dgm:spPr/>
      <dgm:t>
        <a:bodyPr/>
        <a:lstStyle/>
        <a:p>
          <a:endParaRPr lang="en-US"/>
        </a:p>
      </dgm:t>
    </dgm:pt>
    <dgm:pt modelId="{EA8D03DD-D4DF-40C0-9C96-D3D06D39F748}">
      <dgm:prSet custT="1"/>
      <dgm:spPr/>
      <dgm:t>
        <a:bodyPr/>
        <a:lstStyle/>
        <a:p>
          <a:r>
            <a:rPr lang="en-US" sz="1600" dirty="0" smtClean="0"/>
            <a:t>Eliminate the old / obsolete positions</a:t>
          </a:r>
        </a:p>
      </dgm:t>
    </dgm:pt>
    <dgm:pt modelId="{ABC493C5-D01A-4ADC-8FDF-62E7801DA7EB}" type="parTrans" cxnId="{49CCF930-1016-4CBC-80BB-F723ABBF9DDD}">
      <dgm:prSet/>
      <dgm:spPr/>
      <dgm:t>
        <a:bodyPr/>
        <a:lstStyle/>
        <a:p>
          <a:endParaRPr lang="en-US"/>
        </a:p>
      </dgm:t>
    </dgm:pt>
    <dgm:pt modelId="{6E4031B4-84B1-4C2C-B34F-64D6B8694C32}" type="sibTrans" cxnId="{49CCF930-1016-4CBC-80BB-F723ABBF9DDD}">
      <dgm:prSet/>
      <dgm:spPr/>
      <dgm:t>
        <a:bodyPr/>
        <a:lstStyle/>
        <a:p>
          <a:endParaRPr lang="en-US"/>
        </a:p>
      </dgm:t>
    </dgm:pt>
    <dgm:pt modelId="{6498543A-DD30-42E3-893B-5066EA5D1295}">
      <dgm:prSet phldrT="[Text]" custT="1"/>
      <dgm:spPr/>
      <dgm:t>
        <a:bodyPr/>
        <a:lstStyle/>
        <a:p>
          <a:r>
            <a:rPr lang="en-US" sz="1600" dirty="0" smtClean="0"/>
            <a:t>Create New Organization hierarchy name</a:t>
          </a:r>
          <a:endParaRPr lang="en-US" sz="1600" dirty="0"/>
        </a:p>
      </dgm:t>
    </dgm:pt>
    <dgm:pt modelId="{AFEF2117-E5D9-41AC-8E7D-69BC991A3645}" type="parTrans" cxnId="{705435BA-4D1B-4E71-9631-D348C323AC66}">
      <dgm:prSet/>
      <dgm:spPr/>
      <dgm:t>
        <a:bodyPr/>
        <a:lstStyle/>
        <a:p>
          <a:endParaRPr lang="en-US"/>
        </a:p>
      </dgm:t>
    </dgm:pt>
    <dgm:pt modelId="{21A543A9-745A-45A9-AFAD-7421E9C95305}" type="sibTrans" cxnId="{705435BA-4D1B-4E71-9631-D348C323AC66}">
      <dgm:prSet/>
      <dgm:spPr/>
      <dgm:t>
        <a:bodyPr/>
        <a:lstStyle/>
        <a:p>
          <a:endParaRPr lang="en-US"/>
        </a:p>
      </dgm:t>
    </dgm:pt>
    <dgm:pt modelId="{44356689-2E8C-4D62-9CDA-400CA60E5A51}">
      <dgm:prSet custT="1"/>
      <dgm:spPr/>
      <dgm:t>
        <a:bodyPr/>
        <a:lstStyle/>
        <a:p>
          <a:r>
            <a:rPr lang="en-US" sz="1600" dirty="0" smtClean="0"/>
            <a:t>Update the organization hierarchy name on necessary OGA packages</a:t>
          </a:r>
        </a:p>
      </dgm:t>
    </dgm:pt>
    <dgm:pt modelId="{665668B0-1623-4876-8610-E33BEC4DE0F7}" type="parTrans" cxnId="{4FD3D640-0E07-4CE7-84E4-18FE217C104C}">
      <dgm:prSet/>
      <dgm:spPr/>
      <dgm:t>
        <a:bodyPr/>
        <a:lstStyle/>
        <a:p>
          <a:endParaRPr lang="en-US"/>
        </a:p>
      </dgm:t>
    </dgm:pt>
    <dgm:pt modelId="{640299E3-1E75-44B2-8653-73D641BE443D}" type="sibTrans" cxnId="{4FD3D640-0E07-4CE7-84E4-18FE217C104C}">
      <dgm:prSet/>
      <dgm:spPr/>
      <dgm:t>
        <a:bodyPr/>
        <a:lstStyle/>
        <a:p>
          <a:endParaRPr lang="en-US"/>
        </a:p>
      </dgm:t>
    </dgm:pt>
    <dgm:pt modelId="{9D5F725D-E218-454C-9888-720ED593E48E}" type="pres">
      <dgm:prSet presAssocID="{CCB895D2-1A10-4D56-BC32-E44A03016F5D}" presName="linearFlow" presStyleCnt="0">
        <dgm:presLayoutVars>
          <dgm:dir/>
          <dgm:animLvl val="lvl"/>
          <dgm:resizeHandles val="exact"/>
        </dgm:presLayoutVars>
      </dgm:prSet>
      <dgm:spPr/>
      <dgm:t>
        <a:bodyPr/>
        <a:lstStyle/>
        <a:p>
          <a:endParaRPr lang="en-US"/>
        </a:p>
      </dgm:t>
    </dgm:pt>
    <dgm:pt modelId="{AE25C49E-EEEB-41E8-98F4-39C8A2AE117E}" type="pres">
      <dgm:prSet presAssocID="{7EE75542-5884-4477-9FD6-66B627732E1B}" presName="composite" presStyleCnt="0"/>
      <dgm:spPr/>
    </dgm:pt>
    <dgm:pt modelId="{18F1D759-D40A-4702-9598-728BACEE3F31}" type="pres">
      <dgm:prSet presAssocID="{7EE75542-5884-4477-9FD6-66B627732E1B}" presName="parentText" presStyleLbl="alignNode1" presStyleIdx="0" presStyleCnt="3">
        <dgm:presLayoutVars>
          <dgm:chMax val="1"/>
          <dgm:bulletEnabled val="1"/>
        </dgm:presLayoutVars>
      </dgm:prSet>
      <dgm:spPr/>
      <dgm:t>
        <a:bodyPr/>
        <a:lstStyle/>
        <a:p>
          <a:endParaRPr lang="en-US"/>
        </a:p>
      </dgm:t>
    </dgm:pt>
    <dgm:pt modelId="{C9E0A9B4-9AD6-4DFC-99FA-DBCCCED185CD}" type="pres">
      <dgm:prSet presAssocID="{7EE75542-5884-4477-9FD6-66B627732E1B}" presName="descendantText" presStyleLbl="alignAcc1" presStyleIdx="0" presStyleCnt="3">
        <dgm:presLayoutVars>
          <dgm:bulletEnabled val="1"/>
        </dgm:presLayoutVars>
      </dgm:prSet>
      <dgm:spPr/>
      <dgm:t>
        <a:bodyPr/>
        <a:lstStyle/>
        <a:p>
          <a:endParaRPr lang="en-US"/>
        </a:p>
      </dgm:t>
    </dgm:pt>
    <dgm:pt modelId="{ECEB797A-2915-43C6-AC53-5F3CB13170E0}" type="pres">
      <dgm:prSet presAssocID="{4A718CD4-A322-4839-AC47-683D4BDAC9C9}" presName="sp" presStyleCnt="0"/>
      <dgm:spPr/>
    </dgm:pt>
    <dgm:pt modelId="{AA3716D8-52F1-4ACF-AB3C-8F48DF954010}" type="pres">
      <dgm:prSet presAssocID="{0CD66476-A2E0-48C4-98A3-D9638F7AFB10}" presName="composite" presStyleCnt="0"/>
      <dgm:spPr/>
    </dgm:pt>
    <dgm:pt modelId="{B93A894F-146A-4B0A-88C6-1A7DADE7C933}" type="pres">
      <dgm:prSet presAssocID="{0CD66476-A2E0-48C4-98A3-D9638F7AFB10}" presName="parentText" presStyleLbl="alignNode1" presStyleIdx="1" presStyleCnt="3" custScaleY="146562">
        <dgm:presLayoutVars>
          <dgm:chMax val="1"/>
          <dgm:bulletEnabled val="1"/>
        </dgm:presLayoutVars>
      </dgm:prSet>
      <dgm:spPr/>
      <dgm:t>
        <a:bodyPr/>
        <a:lstStyle/>
        <a:p>
          <a:endParaRPr lang="en-US"/>
        </a:p>
      </dgm:t>
    </dgm:pt>
    <dgm:pt modelId="{0A9D1130-7DAA-478C-9AF6-8BECAC971F37}" type="pres">
      <dgm:prSet presAssocID="{0CD66476-A2E0-48C4-98A3-D9638F7AFB10}" presName="descendantText" presStyleLbl="alignAcc1" presStyleIdx="1" presStyleCnt="3" custScaleY="171297">
        <dgm:presLayoutVars>
          <dgm:bulletEnabled val="1"/>
        </dgm:presLayoutVars>
      </dgm:prSet>
      <dgm:spPr/>
      <dgm:t>
        <a:bodyPr/>
        <a:lstStyle/>
        <a:p>
          <a:endParaRPr lang="en-US"/>
        </a:p>
      </dgm:t>
    </dgm:pt>
    <dgm:pt modelId="{E553D6B1-CFFE-47B7-BA43-31BEF442C822}" type="pres">
      <dgm:prSet presAssocID="{81381B60-F598-4842-9F01-A66000B63643}" presName="sp" presStyleCnt="0"/>
      <dgm:spPr/>
    </dgm:pt>
    <dgm:pt modelId="{C976BD46-607A-461A-97F1-2636913A1B85}" type="pres">
      <dgm:prSet presAssocID="{02EC694E-D1FE-4D8C-81DB-4974DA9F85FD}" presName="composite" presStyleCnt="0"/>
      <dgm:spPr/>
    </dgm:pt>
    <dgm:pt modelId="{18B671E3-659A-48EC-BFDA-616C13FB991D}" type="pres">
      <dgm:prSet presAssocID="{02EC694E-D1FE-4D8C-81DB-4974DA9F85FD}" presName="parentText" presStyleLbl="alignNode1" presStyleIdx="2" presStyleCnt="3">
        <dgm:presLayoutVars>
          <dgm:chMax val="1"/>
          <dgm:bulletEnabled val="1"/>
        </dgm:presLayoutVars>
      </dgm:prSet>
      <dgm:spPr/>
      <dgm:t>
        <a:bodyPr/>
        <a:lstStyle/>
        <a:p>
          <a:endParaRPr lang="en-US"/>
        </a:p>
      </dgm:t>
    </dgm:pt>
    <dgm:pt modelId="{4526ABBF-5339-47EF-A011-7F5C5519B04B}" type="pres">
      <dgm:prSet presAssocID="{02EC694E-D1FE-4D8C-81DB-4974DA9F85FD}" presName="descendantText" presStyleLbl="alignAcc1" presStyleIdx="2" presStyleCnt="3">
        <dgm:presLayoutVars>
          <dgm:bulletEnabled val="1"/>
        </dgm:presLayoutVars>
      </dgm:prSet>
      <dgm:spPr/>
      <dgm:t>
        <a:bodyPr/>
        <a:lstStyle/>
        <a:p>
          <a:endParaRPr lang="en-US"/>
        </a:p>
      </dgm:t>
    </dgm:pt>
  </dgm:ptLst>
  <dgm:cxnLst>
    <dgm:cxn modelId="{A4C0BF6D-124E-4C6A-8346-4B67A6CC9DF8}" type="presOf" srcId="{2836E648-06CC-428D-A795-C51223C374EB}" destId="{4526ABBF-5339-47EF-A011-7F5C5519B04B}" srcOrd="0" destOrd="0" presId="urn:microsoft.com/office/officeart/2005/8/layout/chevron2"/>
    <dgm:cxn modelId="{716235BC-C422-47A1-9417-8125E7E21686}" srcId="{CCB895D2-1A10-4D56-BC32-E44A03016F5D}" destId="{7EE75542-5884-4477-9FD6-66B627732E1B}" srcOrd="0" destOrd="0" parTransId="{67E8FD68-E600-4F79-89A7-FCE6275E8936}" sibTransId="{4A718CD4-A322-4839-AC47-683D4BDAC9C9}"/>
    <dgm:cxn modelId="{5981C29C-95A6-4B02-BF1C-DDDD0CDB26FE}" type="presOf" srcId="{8F5F8A32-8752-4328-B5D8-579DB9253922}" destId="{0A9D1130-7DAA-478C-9AF6-8BECAC971F37}" srcOrd="0" destOrd="3" presId="urn:microsoft.com/office/officeart/2005/8/layout/chevron2"/>
    <dgm:cxn modelId="{DA1D0B3F-E750-4EC5-8363-06DBF461F8ED}" type="presOf" srcId="{EA8D03DD-D4DF-40C0-9C96-D3D06D39F748}" destId="{0A9D1130-7DAA-478C-9AF6-8BECAC971F37}" srcOrd="0" destOrd="4" presId="urn:microsoft.com/office/officeart/2005/8/layout/chevron2"/>
    <dgm:cxn modelId="{DAB4B030-160B-4F41-86BF-58A73A96DD76}" srcId="{CCB895D2-1A10-4D56-BC32-E44A03016F5D}" destId="{0CD66476-A2E0-48C4-98A3-D9638F7AFB10}" srcOrd="1" destOrd="0" parTransId="{9A98EE0C-9023-419B-B6E0-FE3970F63C34}" sibTransId="{81381B60-F598-4842-9F01-A66000B63643}"/>
    <dgm:cxn modelId="{B47AD916-CF06-41E9-851F-C262A122C6AF}" srcId="{0CD66476-A2E0-48C4-98A3-D9638F7AFB10}" destId="{8F5F8A32-8752-4328-B5D8-579DB9253922}" srcOrd="3" destOrd="0" parTransId="{83E91811-1C43-4597-982F-FE787D028CEE}" sibTransId="{BFA10131-21F5-4B59-BAD9-460FE3E9301E}"/>
    <dgm:cxn modelId="{48943260-0CB9-408A-90CD-C61A341BF0D1}" type="presOf" srcId="{44356689-2E8C-4D62-9CDA-400CA60E5A51}" destId="{0A9D1130-7DAA-478C-9AF6-8BECAC971F37}" srcOrd="0" destOrd="5" presId="urn:microsoft.com/office/officeart/2005/8/layout/chevron2"/>
    <dgm:cxn modelId="{6CEDA52F-7651-4342-8071-A69BE821829B}" type="presOf" srcId="{C6CDE6E8-D853-4083-9E30-BC56A3D1C6F1}" destId="{0A9D1130-7DAA-478C-9AF6-8BECAC971F37}" srcOrd="0" destOrd="2" presId="urn:microsoft.com/office/officeart/2005/8/layout/chevron2"/>
    <dgm:cxn modelId="{02A6DB6D-4B34-4716-9FD0-A3ED2A6777F8}" srcId="{02EC694E-D1FE-4D8C-81DB-4974DA9F85FD}" destId="{2836E648-06CC-428D-A795-C51223C374EB}" srcOrd="0" destOrd="0" parTransId="{5C7C7680-DA05-4D8E-8D6F-5DDF46A71F7E}" sibTransId="{050A6E9F-ED0A-4473-8F68-24A886D01547}"/>
    <dgm:cxn modelId="{4FD3D640-0E07-4CE7-84E4-18FE217C104C}" srcId="{0CD66476-A2E0-48C4-98A3-D9638F7AFB10}" destId="{44356689-2E8C-4D62-9CDA-400CA60E5A51}" srcOrd="5" destOrd="0" parTransId="{665668B0-1623-4876-8610-E33BEC4DE0F7}" sibTransId="{640299E3-1E75-44B2-8653-73D641BE443D}"/>
    <dgm:cxn modelId="{D757A17C-1DE1-495E-9E66-B6F16362A7EB}" srcId="{7EE75542-5884-4477-9FD6-66B627732E1B}" destId="{E8E3B093-F58F-49D9-8C57-17336BFB7D84}" srcOrd="0" destOrd="0" parTransId="{135997CF-9135-4D77-AE17-EDA5BDDDFCD2}" sibTransId="{9A8D3A40-933F-4DA6-839A-F30D34A04403}"/>
    <dgm:cxn modelId="{781C64FD-8960-42B0-8897-BEC66942FD98}" srcId="{0CD66476-A2E0-48C4-98A3-D9638F7AFB10}" destId="{AE7A5EBF-7266-423B-A2CB-3EAF48904595}" srcOrd="1" destOrd="0" parTransId="{F81A3596-2C96-40CB-9ED4-4D2285BAE27F}" sibTransId="{6CB5B26E-522B-4D05-A3BA-74F88A6C1AB8}"/>
    <dgm:cxn modelId="{DB2525EE-E7E6-45E8-87A3-185C6C5DE6E6}" type="presOf" srcId="{02EC694E-D1FE-4D8C-81DB-4974DA9F85FD}" destId="{18B671E3-659A-48EC-BFDA-616C13FB991D}" srcOrd="0" destOrd="0" presId="urn:microsoft.com/office/officeart/2005/8/layout/chevron2"/>
    <dgm:cxn modelId="{C149F731-6158-4C36-8F4E-32C272FCD6B5}" type="presOf" srcId="{AE7A5EBF-7266-423B-A2CB-3EAF48904595}" destId="{0A9D1130-7DAA-478C-9AF6-8BECAC971F37}" srcOrd="0" destOrd="1" presId="urn:microsoft.com/office/officeart/2005/8/layout/chevron2"/>
    <dgm:cxn modelId="{CD875809-45D6-421A-A71D-E112D00CAE04}" srcId="{CCB895D2-1A10-4D56-BC32-E44A03016F5D}" destId="{02EC694E-D1FE-4D8C-81DB-4974DA9F85FD}" srcOrd="2" destOrd="0" parTransId="{CBA60AAF-205E-4C7A-A87D-00723AAC026A}" sibTransId="{EDDA3B7B-C994-4047-82AF-BE8EBA6A5A98}"/>
    <dgm:cxn modelId="{14642F38-496F-4544-A3DC-4974F13AAFF1}" type="presOf" srcId="{0CD66476-A2E0-48C4-98A3-D9638F7AFB10}" destId="{B93A894F-146A-4B0A-88C6-1A7DADE7C933}" srcOrd="0" destOrd="0" presId="urn:microsoft.com/office/officeart/2005/8/layout/chevron2"/>
    <dgm:cxn modelId="{D6641FCA-FB31-46D7-80A1-64B5E968669A}" srcId="{0CD66476-A2E0-48C4-98A3-D9638F7AFB10}" destId="{C6CDE6E8-D853-4083-9E30-BC56A3D1C6F1}" srcOrd="2" destOrd="0" parTransId="{C64D560F-E003-4120-9FE9-F26D7C5086F5}" sibTransId="{87EE1EB0-D986-4A68-86BA-FAB8CC29B602}"/>
    <dgm:cxn modelId="{B5C46B5D-4873-4EF9-AB16-D9873529058A}" type="presOf" srcId="{7EE75542-5884-4477-9FD6-66B627732E1B}" destId="{18F1D759-D40A-4702-9598-728BACEE3F31}" srcOrd="0" destOrd="0" presId="urn:microsoft.com/office/officeart/2005/8/layout/chevron2"/>
    <dgm:cxn modelId="{DEA50B0A-FF46-4DC7-A70C-7E6093E5F5AC}" type="presOf" srcId="{6498543A-DD30-42E3-893B-5066EA5D1295}" destId="{C9E0A9B4-9AD6-4DFC-99FA-DBCCCED185CD}" srcOrd="0" destOrd="1" presId="urn:microsoft.com/office/officeart/2005/8/layout/chevron2"/>
    <dgm:cxn modelId="{741A7842-3B42-4739-A17F-44485C8D580B}" type="presOf" srcId="{CCB895D2-1A10-4D56-BC32-E44A03016F5D}" destId="{9D5F725D-E218-454C-9888-720ED593E48E}" srcOrd="0" destOrd="0" presId="urn:microsoft.com/office/officeart/2005/8/layout/chevron2"/>
    <dgm:cxn modelId="{C15DF76E-68DA-4344-B17C-E97523C0A5BF}" type="presOf" srcId="{A741EEC5-085E-4E33-9389-9540C4FDC324}" destId="{0A9D1130-7DAA-478C-9AF6-8BECAC971F37}" srcOrd="0" destOrd="0" presId="urn:microsoft.com/office/officeart/2005/8/layout/chevron2"/>
    <dgm:cxn modelId="{705435BA-4D1B-4E71-9631-D348C323AC66}" srcId="{7EE75542-5884-4477-9FD6-66B627732E1B}" destId="{6498543A-DD30-42E3-893B-5066EA5D1295}" srcOrd="1" destOrd="0" parTransId="{AFEF2117-E5D9-41AC-8E7D-69BC991A3645}" sibTransId="{21A543A9-745A-45A9-AFAD-7421E9C95305}"/>
    <dgm:cxn modelId="{00AD0960-70C1-4693-81C9-C6960E2B890E}" srcId="{0CD66476-A2E0-48C4-98A3-D9638F7AFB10}" destId="{A741EEC5-085E-4E33-9389-9540C4FDC324}" srcOrd="0" destOrd="0" parTransId="{C9D9B86E-3097-4591-85B9-D69A17BE16A4}" sibTransId="{6A7652E9-83E7-4C53-9D4F-094DAA3F3340}"/>
    <dgm:cxn modelId="{49CCF930-1016-4CBC-80BB-F723ABBF9DDD}" srcId="{0CD66476-A2E0-48C4-98A3-D9638F7AFB10}" destId="{EA8D03DD-D4DF-40C0-9C96-D3D06D39F748}" srcOrd="4" destOrd="0" parTransId="{ABC493C5-D01A-4ADC-8FDF-62E7801DA7EB}" sibTransId="{6E4031B4-84B1-4C2C-B34F-64D6B8694C32}"/>
    <dgm:cxn modelId="{914CB83E-BA2D-4D36-8FDC-7D5B1C699DDE}" type="presOf" srcId="{E8E3B093-F58F-49D9-8C57-17336BFB7D84}" destId="{C9E0A9B4-9AD6-4DFC-99FA-DBCCCED185CD}" srcOrd="0" destOrd="0" presId="urn:microsoft.com/office/officeart/2005/8/layout/chevron2"/>
    <dgm:cxn modelId="{F892A48D-0CC3-4EB6-A94D-4C4126084D26}" type="presParOf" srcId="{9D5F725D-E218-454C-9888-720ED593E48E}" destId="{AE25C49E-EEEB-41E8-98F4-39C8A2AE117E}" srcOrd="0" destOrd="0" presId="urn:microsoft.com/office/officeart/2005/8/layout/chevron2"/>
    <dgm:cxn modelId="{5EB6869F-B0AC-410D-99F3-D41659800E67}" type="presParOf" srcId="{AE25C49E-EEEB-41E8-98F4-39C8A2AE117E}" destId="{18F1D759-D40A-4702-9598-728BACEE3F31}" srcOrd="0" destOrd="0" presId="urn:microsoft.com/office/officeart/2005/8/layout/chevron2"/>
    <dgm:cxn modelId="{F71D2751-2D0B-4C28-A33E-02118D40CDE4}" type="presParOf" srcId="{AE25C49E-EEEB-41E8-98F4-39C8A2AE117E}" destId="{C9E0A9B4-9AD6-4DFC-99FA-DBCCCED185CD}" srcOrd="1" destOrd="0" presId="urn:microsoft.com/office/officeart/2005/8/layout/chevron2"/>
    <dgm:cxn modelId="{2BB66A39-104E-4868-BC62-7F0DC5CCEF84}" type="presParOf" srcId="{9D5F725D-E218-454C-9888-720ED593E48E}" destId="{ECEB797A-2915-43C6-AC53-5F3CB13170E0}" srcOrd="1" destOrd="0" presId="urn:microsoft.com/office/officeart/2005/8/layout/chevron2"/>
    <dgm:cxn modelId="{BE959C09-1645-42CF-AC74-BA101BD94C39}" type="presParOf" srcId="{9D5F725D-E218-454C-9888-720ED593E48E}" destId="{AA3716D8-52F1-4ACF-AB3C-8F48DF954010}" srcOrd="2" destOrd="0" presId="urn:microsoft.com/office/officeart/2005/8/layout/chevron2"/>
    <dgm:cxn modelId="{CCB46F30-1FE4-4917-A0B1-10F1363B6FB1}" type="presParOf" srcId="{AA3716D8-52F1-4ACF-AB3C-8F48DF954010}" destId="{B93A894F-146A-4B0A-88C6-1A7DADE7C933}" srcOrd="0" destOrd="0" presId="urn:microsoft.com/office/officeart/2005/8/layout/chevron2"/>
    <dgm:cxn modelId="{12DC93E4-EA3C-4DF2-A9AA-5ED8B141C529}" type="presParOf" srcId="{AA3716D8-52F1-4ACF-AB3C-8F48DF954010}" destId="{0A9D1130-7DAA-478C-9AF6-8BECAC971F37}" srcOrd="1" destOrd="0" presId="urn:microsoft.com/office/officeart/2005/8/layout/chevron2"/>
    <dgm:cxn modelId="{A4B231C9-7C09-4A67-87C7-CFDEF43FC8DE}" type="presParOf" srcId="{9D5F725D-E218-454C-9888-720ED593E48E}" destId="{E553D6B1-CFFE-47B7-BA43-31BEF442C822}" srcOrd="3" destOrd="0" presId="urn:microsoft.com/office/officeart/2005/8/layout/chevron2"/>
    <dgm:cxn modelId="{F7C0E80F-6203-4CDF-B0B9-17F558B65213}" type="presParOf" srcId="{9D5F725D-E218-454C-9888-720ED593E48E}" destId="{C976BD46-607A-461A-97F1-2636913A1B85}" srcOrd="4" destOrd="0" presId="urn:microsoft.com/office/officeart/2005/8/layout/chevron2"/>
    <dgm:cxn modelId="{775CE071-52F3-4E55-8017-98E3FB725D73}" type="presParOf" srcId="{C976BD46-607A-461A-97F1-2636913A1B85}" destId="{18B671E3-659A-48EC-BFDA-616C13FB991D}" srcOrd="0" destOrd="0" presId="urn:microsoft.com/office/officeart/2005/8/layout/chevron2"/>
    <dgm:cxn modelId="{7BBDCFCD-AA09-4EE8-A7B2-51B7BFFBFB1F}" type="presParOf" srcId="{C976BD46-607A-461A-97F1-2636913A1B85}" destId="{4526ABBF-5339-47EF-A011-7F5C5519B04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18C4B-CC86-4680-8295-DDD2043BBA4A}">
      <dsp:nvSpPr>
        <dsp:cNvPr id="0" name=""/>
        <dsp:cNvSpPr/>
      </dsp:nvSpPr>
      <dsp:spPr>
        <a:xfrm>
          <a:off x="0" y="2451"/>
          <a:ext cx="6487885" cy="1179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t>Track External and internal Grants and Funded projects</a:t>
          </a:r>
          <a:endParaRPr lang="en-US" sz="2100" kern="1200" dirty="0">
            <a:solidFill>
              <a:schemeClr val="bg1"/>
            </a:solidFill>
          </a:endParaRPr>
        </a:p>
      </dsp:txBody>
      <dsp:txXfrm>
        <a:off x="0" y="2451"/>
        <a:ext cx="6487885" cy="1179196"/>
      </dsp:txXfrm>
    </dsp:sp>
    <dsp:sp modelId="{5BF22829-E757-4254-BAB8-570966A6ECBB}">
      <dsp:nvSpPr>
        <dsp:cNvPr id="0" name=""/>
        <dsp:cNvSpPr/>
      </dsp:nvSpPr>
      <dsp:spPr>
        <a:xfrm>
          <a:off x="0" y="1240608"/>
          <a:ext cx="6487885" cy="1179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t>Tracking encumbrances for all purchased goods and services per PATEO</a:t>
          </a:r>
          <a:endParaRPr lang="en-US" sz="2100" kern="1200" dirty="0"/>
        </a:p>
      </dsp:txBody>
      <dsp:txXfrm>
        <a:off x="0" y="1240608"/>
        <a:ext cx="6487885" cy="1179196"/>
      </dsp:txXfrm>
    </dsp:sp>
    <dsp:sp modelId="{FFAE0DA7-C7CA-4351-8E05-96575450EE0C}">
      <dsp:nvSpPr>
        <dsp:cNvPr id="0" name=""/>
        <dsp:cNvSpPr/>
      </dsp:nvSpPr>
      <dsp:spPr>
        <a:xfrm>
          <a:off x="0" y="2478764"/>
          <a:ext cx="6487885" cy="1179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t>Supports Salary and miscellaneous encumbrance transactions in connection to OLD, salary encumbrances can be automated for creation and liquidation</a:t>
          </a:r>
          <a:endParaRPr lang="en-US" sz="2100" b="1" kern="1200" dirty="0"/>
        </a:p>
      </dsp:txBody>
      <dsp:txXfrm>
        <a:off x="0" y="2478764"/>
        <a:ext cx="6487885" cy="1179196"/>
      </dsp:txXfrm>
    </dsp:sp>
    <dsp:sp modelId="{C0F84D18-33D0-4DA4-A0EE-7A563014F6EF}">
      <dsp:nvSpPr>
        <dsp:cNvPr id="0" name=""/>
        <dsp:cNvSpPr/>
      </dsp:nvSpPr>
      <dsp:spPr>
        <a:xfrm>
          <a:off x="0" y="3716921"/>
          <a:ext cx="6487885" cy="1179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t>Oracle Grants Accounting calculates and then accounts for the cost of each indirect cost transaction based on user-defined rates and rules as determined by the award. </a:t>
          </a:r>
          <a:endParaRPr lang="en-US" sz="2100" b="1" kern="1200" dirty="0"/>
        </a:p>
      </dsp:txBody>
      <dsp:txXfrm>
        <a:off x="0" y="3716921"/>
        <a:ext cx="6487885" cy="1179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18C4B-CC86-4680-8295-DDD2043BBA4A}">
      <dsp:nvSpPr>
        <dsp:cNvPr id="0" name=""/>
        <dsp:cNvSpPr/>
      </dsp:nvSpPr>
      <dsp:spPr>
        <a:xfrm>
          <a:off x="115527" y="2451"/>
          <a:ext cx="6256831" cy="1179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baseline="0" dirty="0" smtClean="0">
              <a:solidFill>
                <a:schemeClr val="bg1"/>
              </a:solidFill>
              <a:latin typeface="Calibri (Body)"/>
            </a:rPr>
            <a:t>Distributes payroll expenses to OGA and creates labor encumbrances, thereby allowing better monitoring of grants expenses </a:t>
          </a:r>
          <a:endParaRPr lang="en-US" sz="2100" b="1" kern="1200" dirty="0">
            <a:solidFill>
              <a:schemeClr val="bg1"/>
            </a:solidFill>
            <a:latin typeface="Calibri (Body)"/>
          </a:endParaRPr>
        </a:p>
      </dsp:txBody>
      <dsp:txXfrm>
        <a:off x="115527" y="2451"/>
        <a:ext cx="6256831" cy="1179196"/>
      </dsp:txXfrm>
    </dsp:sp>
    <dsp:sp modelId="{5BF22829-E757-4254-BAB8-570966A6ECBB}">
      <dsp:nvSpPr>
        <dsp:cNvPr id="0" name=""/>
        <dsp:cNvSpPr/>
      </dsp:nvSpPr>
      <dsp:spPr>
        <a:xfrm>
          <a:off x="108855" y="1240608"/>
          <a:ext cx="6270174" cy="1179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t>Integrates with Oracle General Ledger and OGA </a:t>
          </a:r>
          <a:endParaRPr lang="en-US" sz="2100" b="1" kern="1200" dirty="0"/>
        </a:p>
      </dsp:txBody>
      <dsp:txXfrm>
        <a:off x="108855" y="1240608"/>
        <a:ext cx="6270174" cy="1179196"/>
      </dsp:txXfrm>
    </dsp:sp>
    <dsp:sp modelId="{FFAE0DA7-C7CA-4351-8E05-96575450EE0C}">
      <dsp:nvSpPr>
        <dsp:cNvPr id="0" name=""/>
        <dsp:cNvSpPr/>
      </dsp:nvSpPr>
      <dsp:spPr>
        <a:xfrm>
          <a:off x="119736" y="2478764"/>
          <a:ext cx="6248413" cy="1179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t>Integrates with Oracle HR to import employee data and acts as a liaison between Oracle Payroll and Oracle Grants</a:t>
          </a:r>
          <a:endParaRPr lang="en-US" sz="2100" b="1" kern="1200" dirty="0"/>
        </a:p>
      </dsp:txBody>
      <dsp:txXfrm>
        <a:off x="119736" y="2478764"/>
        <a:ext cx="6248413" cy="1179196"/>
      </dsp:txXfrm>
    </dsp:sp>
    <dsp:sp modelId="{C0F84D18-33D0-4DA4-A0EE-7A563014F6EF}">
      <dsp:nvSpPr>
        <dsp:cNvPr id="0" name=""/>
        <dsp:cNvSpPr/>
      </dsp:nvSpPr>
      <dsp:spPr>
        <a:xfrm>
          <a:off x="130636" y="3716921"/>
          <a:ext cx="6226612" cy="1179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smtClean="0"/>
            <a:t>Allow the charge of a set percentage of payroll expenses to the appropriate PATEO within a set range of dates and based on efforts. </a:t>
          </a:r>
          <a:endParaRPr lang="en-US" sz="2100" b="1" kern="1200" dirty="0"/>
        </a:p>
      </dsp:txBody>
      <dsp:txXfrm>
        <a:off x="130636" y="3716921"/>
        <a:ext cx="6226612" cy="1179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1D759-D40A-4702-9598-728BACEE3F31}">
      <dsp:nvSpPr>
        <dsp:cNvPr id="0" name=""/>
        <dsp:cNvSpPr/>
      </dsp:nvSpPr>
      <dsp:spPr>
        <a:xfrm rot="5400000">
          <a:off x="-209960" y="213134"/>
          <a:ext cx="1399735" cy="9798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endParaRPr lang="en-US" sz="1050" b="1" kern="1200" dirty="0" smtClean="0"/>
        </a:p>
        <a:p>
          <a:pPr lvl="0" algn="ctr" defTabSz="466725">
            <a:lnSpc>
              <a:spcPct val="90000"/>
            </a:lnSpc>
            <a:spcBef>
              <a:spcPct val="0"/>
            </a:spcBef>
            <a:spcAft>
              <a:spcPct val="35000"/>
            </a:spcAft>
          </a:pPr>
          <a:r>
            <a:rPr lang="en-US" sz="1050" b="1" kern="1200" dirty="0" smtClean="0"/>
            <a:t>Cut-Off Date of Freezing Transactions &amp; Hierarchy Creation</a:t>
          </a:r>
          <a:endParaRPr lang="en-US" sz="1050" b="1" kern="1200" dirty="0"/>
        </a:p>
      </dsp:txBody>
      <dsp:txXfrm rot="-5400000">
        <a:off x="1" y="493080"/>
        <a:ext cx="979814" cy="419921"/>
      </dsp:txXfrm>
    </dsp:sp>
    <dsp:sp modelId="{C9E0A9B4-9AD6-4DFC-99FA-DBCCCED185CD}">
      <dsp:nvSpPr>
        <dsp:cNvPr id="0" name=""/>
        <dsp:cNvSpPr/>
      </dsp:nvSpPr>
      <dsp:spPr>
        <a:xfrm rot="5400000">
          <a:off x="3659885" y="-2676896"/>
          <a:ext cx="909828" cy="62699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Cut-Off Date of Freezing the Organizations, Positions, Jobs Creations and Employees Assignment Changes (Mainly any business transaction in touch with the org related functions)</a:t>
          </a:r>
          <a:endParaRPr lang="en-US" sz="1600" kern="1200" dirty="0"/>
        </a:p>
        <a:p>
          <a:pPr marL="171450" lvl="1" indent="-171450" algn="l" defTabSz="711200">
            <a:lnSpc>
              <a:spcPct val="90000"/>
            </a:lnSpc>
            <a:spcBef>
              <a:spcPct val="0"/>
            </a:spcBef>
            <a:spcAft>
              <a:spcPct val="15000"/>
            </a:spcAft>
            <a:buChar char="••"/>
          </a:pPr>
          <a:r>
            <a:rPr lang="en-US" sz="1600" kern="1200" dirty="0" smtClean="0"/>
            <a:t>Create New Organization hierarchy name</a:t>
          </a:r>
          <a:endParaRPr lang="en-US" sz="1600" kern="1200" dirty="0"/>
        </a:p>
      </dsp:txBody>
      <dsp:txXfrm rot="-5400000">
        <a:off x="979814" y="47589"/>
        <a:ext cx="6225556" cy="821000"/>
      </dsp:txXfrm>
    </dsp:sp>
    <dsp:sp modelId="{B93A894F-146A-4B0A-88C6-1A7DADE7C933}">
      <dsp:nvSpPr>
        <dsp:cNvPr id="0" name=""/>
        <dsp:cNvSpPr/>
      </dsp:nvSpPr>
      <dsp:spPr>
        <a:xfrm rot="5400000">
          <a:off x="-535832" y="1773074"/>
          <a:ext cx="2051480" cy="9798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t>Upload Data Scripts</a:t>
          </a:r>
          <a:endParaRPr lang="en-US" sz="1050" b="1" kern="1200" dirty="0"/>
        </a:p>
      </dsp:txBody>
      <dsp:txXfrm rot="-5400000">
        <a:off x="1" y="1727148"/>
        <a:ext cx="979814" cy="1071666"/>
      </dsp:txXfrm>
    </dsp:sp>
    <dsp:sp modelId="{0A9D1130-7DAA-478C-9AF6-8BECAC971F37}">
      <dsp:nvSpPr>
        <dsp:cNvPr id="0" name=""/>
        <dsp:cNvSpPr/>
      </dsp:nvSpPr>
      <dsp:spPr>
        <a:xfrm rot="5400000">
          <a:off x="3825453" y="-1606864"/>
          <a:ext cx="1558508" cy="72497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Extract, Review and Upload Organization’s Cost Centers’ Information</a:t>
          </a:r>
          <a:endParaRPr lang="en-US" sz="1600" kern="1200" dirty="0"/>
        </a:p>
        <a:p>
          <a:pPr marL="171450" lvl="1" indent="-171450" algn="l" defTabSz="711200">
            <a:lnSpc>
              <a:spcPct val="90000"/>
            </a:lnSpc>
            <a:spcBef>
              <a:spcPct val="0"/>
            </a:spcBef>
            <a:spcAft>
              <a:spcPct val="15000"/>
            </a:spcAft>
            <a:buChar char="••"/>
          </a:pPr>
          <a:r>
            <a:rPr lang="en-US" sz="1600" kern="1200" dirty="0" smtClean="0"/>
            <a:t>The new Organizations and Positions </a:t>
          </a:r>
          <a:endParaRPr lang="en-US" sz="1600" kern="1200" dirty="0"/>
        </a:p>
        <a:p>
          <a:pPr marL="171450" lvl="1" indent="-171450" algn="l" defTabSz="711200">
            <a:lnSpc>
              <a:spcPct val="90000"/>
            </a:lnSpc>
            <a:spcBef>
              <a:spcPct val="0"/>
            </a:spcBef>
            <a:spcAft>
              <a:spcPct val="15000"/>
            </a:spcAft>
            <a:buChar char="••"/>
          </a:pPr>
          <a:r>
            <a:rPr lang="en-US" sz="1600" kern="1200" dirty="0" smtClean="0"/>
            <a:t>Build the Organization hierarchy</a:t>
          </a:r>
          <a:endParaRPr lang="en-US" sz="1600" kern="1200" dirty="0"/>
        </a:p>
        <a:p>
          <a:pPr marL="171450" lvl="1" indent="-171450" algn="l" defTabSz="711200">
            <a:lnSpc>
              <a:spcPct val="90000"/>
            </a:lnSpc>
            <a:spcBef>
              <a:spcPct val="0"/>
            </a:spcBef>
            <a:spcAft>
              <a:spcPct val="15000"/>
            </a:spcAft>
            <a:buChar char="••"/>
          </a:pPr>
          <a:r>
            <a:rPr lang="en-US" sz="1600" kern="1200" dirty="0" smtClean="0"/>
            <a:t>Update Employees Assignments with the new/modified organization and position</a:t>
          </a:r>
          <a:endParaRPr lang="en-US" sz="1600" kern="1200" dirty="0"/>
        </a:p>
        <a:p>
          <a:pPr marL="171450" lvl="1" indent="-171450" algn="l" defTabSz="711200">
            <a:lnSpc>
              <a:spcPct val="90000"/>
            </a:lnSpc>
            <a:spcBef>
              <a:spcPct val="0"/>
            </a:spcBef>
            <a:spcAft>
              <a:spcPct val="15000"/>
            </a:spcAft>
            <a:buChar char="••"/>
          </a:pPr>
          <a:r>
            <a:rPr lang="en-US" sz="1600" kern="1200" dirty="0" smtClean="0"/>
            <a:t>Eliminate the old / obsolete positions</a:t>
          </a:r>
        </a:p>
        <a:p>
          <a:pPr marL="171450" lvl="1" indent="-171450" algn="l" defTabSz="711200">
            <a:lnSpc>
              <a:spcPct val="90000"/>
            </a:lnSpc>
            <a:spcBef>
              <a:spcPct val="0"/>
            </a:spcBef>
            <a:spcAft>
              <a:spcPct val="15000"/>
            </a:spcAft>
            <a:buChar char="••"/>
          </a:pPr>
          <a:r>
            <a:rPr lang="en-US" sz="1600" kern="1200" dirty="0" smtClean="0"/>
            <a:t>Update the organization hierarchy name on necessary OGA packages</a:t>
          </a:r>
        </a:p>
      </dsp:txBody>
      <dsp:txXfrm rot="-5400000">
        <a:off x="979815" y="1314854"/>
        <a:ext cx="7173705" cy="1406348"/>
      </dsp:txXfrm>
    </dsp:sp>
    <dsp:sp modelId="{18B671E3-659A-48EC-BFDA-616C13FB991D}">
      <dsp:nvSpPr>
        <dsp:cNvPr id="0" name=""/>
        <dsp:cNvSpPr/>
      </dsp:nvSpPr>
      <dsp:spPr>
        <a:xfrm rot="5400000">
          <a:off x="-209960" y="3333013"/>
          <a:ext cx="1399735" cy="9798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t>Routing OGA Setup</a:t>
          </a:r>
          <a:endParaRPr lang="en-US" sz="1050" b="1" kern="1200" dirty="0"/>
        </a:p>
      </dsp:txBody>
      <dsp:txXfrm rot="-5400000">
        <a:off x="1" y="3612959"/>
        <a:ext cx="979814" cy="419921"/>
      </dsp:txXfrm>
    </dsp:sp>
    <dsp:sp modelId="{4526ABBF-5339-47EF-A011-7F5C5519B04B}">
      <dsp:nvSpPr>
        <dsp:cNvPr id="0" name=""/>
        <dsp:cNvSpPr/>
      </dsp:nvSpPr>
      <dsp:spPr>
        <a:xfrm rot="5400000">
          <a:off x="4149793" y="-46925"/>
          <a:ext cx="909828" cy="72497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Route the OGA setup to the new organization hierarchy (Project Implementation Setup and Burden Schedules)</a:t>
          </a:r>
          <a:endParaRPr lang="en-US" sz="1600" kern="1200" dirty="0"/>
        </a:p>
      </dsp:txBody>
      <dsp:txXfrm rot="-5400000">
        <a:off x="979815" y="3167467"/>
        <a:ext cx="7205371" cy="821000"/>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24E63-1EF6-4647-936E-27CA9089FFC7}" type="datetimeFigureOut">
              <a:rPr lang="en-US" smtClean="0"/>
              <a:t>11/10/2016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AE542-6AB8-4DA9-BDF8-22BC12046F4F}" type="slidenum">
              <a:rPr lang="en-US" smtClean="0"/>
              <a:t>‹#›</a:t>
            </a:fld>
            <a:endParaRPr lang="en-US"/>
          </a:p>
        </p:txBody>
      </p:sp>
    </p:spTree>
    <p:extLst>
      <p:ext uri="{BB962C8B-B14F-4D97-AF65-F5344CB8AC3E}">
        <p14:creationId xmlns:p14="http://schemas.microsoft.com/office/powerpoint/2010/main" val="328839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6EB5B-0690-4331-A0F4-B36F300348E9}" type="slidenum">
              <a:rPr lang="en-US" smtClean="0"/>
              <a:t>8</a:t>
            </a:fld>
            <a:endParaRPr lang="en-US"/>
          </a:p>
        </p:txBody>
      </p:sp>
    </p:spTree>
    <p:extLst>
      <p:ext uri="{BB962C8B-B14F-4D97-AF65-F5344CB8AC3E}">
        <p14:creationId xmlns:p14="http://schemas.microsoft.com/office/powerpoint/2010/main" val="377523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defRPr/>
            </a:pPr>
            <a:r>
              <a:rPr lang="en-US" dirty="0" smtClean="0"/>
              <a:t>Usually and technically speaking this is a standard implementation and we should be able to change the hierarchy levels parents and Childs with no issues to fulfill any restructuring requirements on the system. However, Qatar University as an institution with an objective and vision focusing on Research has invested as well on the ITS Infrastructure and applications to support such focus and continuous expansions. Oracle Grants comes at the top of these applications serving the research and researchers and being in place during this restructure was the major key aspect behind reconsidering the standard way that usually restructuring process used to be implemented.</a:t>
            </a:r>
          </a:p>
          <a:p>
            <a:endParaRPr lang="en-US" dirty="0" smtClean="0"/>
          </a:p>
          <a:p>
            <a:pPr marL="0" indent="0">
              <a:buNone/>
            </a:pPr>
            <a:r>
              <a:rPr lang="en-US" sz="1200" dirty="0" smtClean="0"/>
              <a:t>In any organization when having multiple applications things become more complex and the maintenance follows and every single action must be planned otherwise you might get some unexpected impact that you don't desire.</a:t>
            </a:r>
          </a:p>
          <a:p>
            <a:pPr marL="0" indent="0">
              <a:buNone/>
            </a:pPr>
            <a:r>
              <a:rPr lang="en-US" sz="1200" dirty="0" smtClean="0"/>
              <a:t>Now if oracle grants is implemented you don't get the flexibility of moving org ups and downs throughout the hierarchy</a:t>
            </a:r>
          </a:p>
          <a:p>
            <a:pPr marL="0" indent="0">
              <a:buNone/>
            </a:pPr>
            <a:r>
              <a:rPr lang="en-US" sz="1200" dirty="0" smtClean="0"/>
              <a:t>This is due to grants works on HR hierarchy Organization's and tie its tasks and costs to these organizations </a:t>
            </a:r>
          </a:p>
          <a:p>
            <a:pPr marL="0" indent="0">
              <a:buNone/>
            </a:pPr>
            <a:r>
              <a:rPr lang="en-US" sz="1200" dirty="0" smtClean="0"/>
              <a:t>Therefore this activity has to be well planned and the restructuring must be done at once.</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BB6EB5B-0690-4331-A0F4-B36F300348E9}" type="slidenum">
              <a:rPr lang="en-US" smtClean="0"/>
              <a:t>11</a:t>
            </a:fld>
            <a:endParaRPr lang="en-US"/>
          </a:p>
        </p:txBody>
      </p:sp>
    </p:spTree>
    <p:extLst>
      <p:ext uri="{BB962C8B-B14F-4D97-AF65-F5344CB8AC3E}">
        <p14:creationId xmlns:p14="http://schemas.microsoft.com/office/powerpoint/2010/main" val="124121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t>Those PATEOs are entered into schedules linked to the payroll element entry.</a:t>
            </a:r>
          </a:p>
          <a:p>
            <a:pPr marL="0" indent="0">
              <a:buNone/>
            </a:pPr>
            <a:r>
              <a:rPr lang="en-US" sz="1200" b="1" dirty="0" smtClean="0"/>
              <a:t>Both payroll element dates and schedules dates have to match in order encumbrance amounts won’t go to default or suspense accounts</a:t>
            </a:r>
          </a:p>
          <a:p>
            <a:pPr marL="0" indent="0">
              <a:buNone/>
            </a:pPr>
            <a:r>
              <a:rPr lang="en-US" sz="1200" b="1" dirty="0" smtClean="0"/>
              <a:t>Both encumbrances and actuals are calculated based on the LD schedules. Ex: encumbering schedules of payroll for three years project. Liquidates each month and reducing the encumbrance amount. </a:t>
            </a:r>
          </a:p>
          <a:p>
            <a:endParaRPr lang="en-US" dirty="0"/>
          </a:p>
        </p:txBody>
      </p:sp>
      <p:sp>
        <p:nvSpPr>
          <p:cNvPr id="4" name="Slide Number Placeholder 3"/>
          <p:cNvSpPr>
            <a:spLocks noGrp="1"/>
          </p:cNvSpPr>
          <p:nvPr>
            <p:ph type="sldNum" sz="quarter" idx="10"/>
          </p:nvPr>
        </p:nvSpPr>
        <p:spPr/>
        <p:txBody>
          <a:bodyPr/>
          <a:lstStyle/>
          <a:p>
            <a:fld id="{DBB6EB5B-0690-4331-A0F4-B36F300348E9}" type="slidenum">
              <a:rPr lang="en-US" smtClean="0"/>
              <a:t>13</a:t>
            </a:fld>
            <a:endParaRPr lang="en-US"/>
          </a:p>
        </p:txBody>
      </p:sp>
    </p:spTree>
    <p:extLst>
      <p:ext uri="{BB962C8B-B14F-4D97-AF65-F5344CB8AC3E}">
        <p14:creationId xmlns:p14="http://schemas.microsoft.com/office/powerpoint/2010/main" val="420996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to end testing</a:t>
            </a:r>
          </a:p>
          <a:p>
            <a:r>
              <a:rPr lang="en-US" dirty="0" smtClean="0"/>
              <a:t>upgrade</a:t>
            </a:r>
            <a:endParaRPr lang="en-US" dirty="0"/>
          </a:p>
        </p:txBody>
      </p:sp>
      <p:sp>
        <p:nvSpPr>
          <p:cNvPr id="4" name="Slide Number Placeholder 3"/>
          <p:cNvSpPr>
            <a:spLocks noGrp="1"/>
          </p:cNvSpPr>
          <p:nvPr>
            <p:ph type="sldNum" sz="quarter" idx="10"/>
          </p:nvPr>
        </p:nvSpPr>
        <p:spPr/>
        <p:txBody>
          <a:bodyPr/>
          <a:lstStyle/>
          <a:p>
            <a:fld id="{DBB6EB5B-0690-4331-A0F4-B36F300348E9}" type="slidenum">
              <a:rPr lang="en-US" smtClean="0"/>
              <a:t>14</a:t>
            </a:fld>
            <a:endParaRPr lang="en-US"/>
          </a:p>
        </p:txBody>
      </p:sp>
    </p:spTree>
    <p:extLst>
      <p:ext uri="{BB962C8B-B14F-4D97-AF65-F5344CB8AC3E}">
        <p14:creationId xmlns:p14="http://schemas.microsoft.com/office/powerpoint/2010/main" val="195073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Updating and filling the information in data templates has consumed most of the project timeline.</a:t>
            </a:r>
            <a:endParaRPr lang="en-US" dirty="0"/>
          </a:p>
        </p:txBody>
      </p:sp>
      <p:sp>
        <p:nvSpPr>
          <p:cNvPr id="4" name="Slide Number Placeholder 3"/>
          <p:cNvSpPr>
            <a:spLocks noGrp="1"/>
          </p:cNvSpPr>
          <p:nvPr>
            <p:ph type="sldNum" sz="quarter" idx="10"/>
          </p:nvPr>
        </p:nvSpPr>
        <p:spPr/>
        <p:txBody>
          <a:bodyPr/>
          <a:lstStyle/>
          <a:p>
            <a:fld id="{DBB6EB5B-0690-4331-A0F4-B36F300348E9}" type="slidenum">
              <a:rPr lang="en-US" smtClean="0"/>
              <a:t>16</a:t>
            </a:fld>
            <a:endParaRPr lang="en-US"/>
          </a:p>
        </p:txBody>
      </p:sp>
    </p:spTree>
    <p:extLst>
      <p:ext uri="{BB962C8B-B14F-4D97-AF65-F5344CB8AC3E}">
        <p14:creationId xmlns:p14="http://schemas.microsoft.com/office/powerpoint/2010/main" val="4042361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HCM Application is the single point of truth to HR information and has different integration points:</a:t>
            </a:r>
          </a:p>
          <a:p>
            <a:endParaRPr lang="en-US" dirty="0"/>
          </a:p>
        </p:txBody>
      </p:sp>
      <p:sp>
        <p:nvSpPr>
          <p:cNvPr id="4" name="Slide Number Placeholder 3"/>
          <p:cNvSpPr>
            <a:spLocks noGrp="1"/>
          </p:cNvSpPr>
          <p:nvPr>
            <p:ph type="sldNum" sz="quarter" idx="10"/>
          </p:nvPr>
        </p:nvSpPr>
        <p:spPr/>
        <p:txBody>
          <a:bodyPr/>
          <a:lstStyle/>
          <a:p>
            <a:fld id="{DBB6EB5B-0690-4331-A0F4-B36F300348E9}" type="slidenum">
              <a:rPr lang="en-US" smtClean="0"/>
              <a:t>18</a:t>
            </a:fld>
            <a:endParaRPr lang="en-US"/>
          </a:p>
        </p:txBody>
      </p:sp>
    </p:spTree>
    <p:extLst>
      <p:ext uri="{BB962C8B-B14F-4D97-AF65-F5344CB8AC3E}">
        <p14:creationId xmlns:p14="http://schemas.microsoft.com/office/powerpoint/2010/main" val="376885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410911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389421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311470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12487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33FE3-E178-4B4A-8F25-5945B27AC539}"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315947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33FE3-E178-4B4A-8F25-5945B27AC539}"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240531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33FE3-E178-4B4A-8F25-5945B27AC539}"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63701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33FE3-E178-4B4A-8F25-5945B27AC539}"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103539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33FE3-E178-4B4A-8F25-5945B27AC539}"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180241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33FE3-E178-4B4A-8F25-5945B27AC539}"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230079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33FE3-E178-4B4A-8F25-5945B27AC539}"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297339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33FE3-E178-4B4A-8F25-5945B27AC539}" type="datetimeFigureOut">
              <a:rPr lang="en-US" smtClean="0"/>
              <a:t>11/10/2016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3A8F6-A251-1140-A7E4-8D131BB0541D}" type="slidenum">
              <a:rPr lang="en-US" smtClean="0"/>
              <a:t>‹#›</a:t>
            </a:fld>
            <a:endParaRPr lang="en-US"/>
          </a:p>
        </p:txBody>
      </p:sp>
    </p:spTree>
    <p:extLst>
      <p:ext uri="{BB962C8B-B14F-4D97-AF65-F5344CB8AC3E}">
        <p14:creationId xmlns:p14="http://schemas.microsoft.com/office/powerpoint/2010/main" val="264036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Business%20and%20Economics%20-%2016%20June%202015.xls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rab HEUG slid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98" y="-23829"/>
            <a:ext cx="9637596" cy="6881830"/>
          </a:xfrm>
          <a:prstGeom prst="rect">
            <a:avLst/>
          </a:prstGeom>
        </p:spPr>
      </p:pic>
    </p:spTree>
    <p:extLst>
      <p:ext uri="{BB962C8B-B14F-4D97-AF65-F5344CB8AC3E}">
        <p14:creationId xmlns:p14="http://schemas.microsoft.com/office/powerpoint/2010/main" val="2940574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6075449"/>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smtClean="0"/>
                        <a:t>Oracle Human Resources (Before</a:t>
                      </a:r>
                      <a:r>
                        <a:rPr lang="en-US" baseline="0" dirty="0" smtClean="0"/>
                        <a:t> 2013, OGA not yet implemented)</a:t>
                      </a:r>
                      <a:endParaRPr lang="en-US" dirty="0"/>
                    </a:p>
                  </a:txBody>
                  <a:tcPr/>
                </a:tc>
              </a:tr>
            </a:tbl>
          </a:graphicData>
        </a:graphic>
      </p:graphicFrame>
      <p:sp>
        <p:nvSpPr>
          <p:cNvPr id="6" name="Rectangle 5"/>
          <p:cNvSpPr/>
          <p:nvPr/>
        </p:nvSpPr>
        <p:spPr>
          <a:xfrm>
            <a:off x="457200" y="1971040"/>
            <a:ext cx="2492829" cy="9898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Old Org Structure</a:t>
            </a:r>
            <a:endParaRPr lang="en-US" dirty="0"/>
          </a:p>
        </p:txBody>
      </p:sp>
      <p:sp>
        <p:nvSpPr>
          <p:cNvPr id="7" name="Rectangle 6"/>
          <p:cNvSpPr/>
          <p:nvPr/>
        </p:nvSpPr>
        <p:spPr>
          <a:xfrm>
            <a:off x="6150574" y="1971036"/>
            <a:ext cx="2492829" cy="9898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 Org Structure</a:t>
            </a:r>
            <a:endParaRPr lang="en-US" dirty="0"/>
          </a:p>
        </p:txBody>
      </p:sp>
      <p:cxnSp>
        <p:nvCxnSpPr>
          <p:cNvPr id="9" name="Straight Arrow Connector 8"/>
          <p:cNvCxnSpPr>
            <a:stCxn id="6" idx="3"/>
            <a:endCxn id="7" idx="1"/>
          </p:cNvCxnSpPr>
          <p:nvPr/>
        </p:nvCxnSpPr>
        <p:spPr>
          <a:xfrm flipV="1">
            <a:off x="2950029" y="2465973"/>
            <a:ext cx="3200545" cy="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331029" y="2090053"/>
            <a:ext cx="2383971" cy="369332"/>
          </a:xfrm>
          <a:prstGeom prst="rect">
            <a:avLst/>
          </a:prstGeom>
          <a:noFill/>
        </p:spPr>
        <p:txBody>
          <a:bodyPr wrap="square" rtlCol="0">
            <a:spAutoFit/>
          </a:bodyPr>
          <a:lstStyle/>
          <a:p>
            <a:r>
              <a:rPr lang="en-US" dirty="0" smtClean="0"/>
              <a:t>Standard Functionality</a:t>
            </a:r>
            <a:endParaRPr lang="en-US" dirty="0"/>
          </a:p>
        </p:txBody>
      </p:sp>
      <p:sp>
        <p:nvSpPr>
          <p:cNvPr id="11" name="Rectangle 10"/>
          <p:cNvSpPr/>
          <p:nvPr/>
        </p:nvSpPr>
        <p:spPr>
          <a:xfrm>
            <a:off x="435424" y="4593282"/>
            <a:ext cx="2492829" cy="9898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Old Org Structure</a:t>
            </a:r>
            <a:endParaRPr lang="en-US" dirty="0"/>
          </a:p>
        </p:txBody>
      </p:sp>
      <p:sp>
        <p:nvSpPr>
          <p:cNvPr id="12" name="Rectangle 11"/>
          <p:cNvSpPr/>
          <p:nvPr/>
        </p:nvSpPr>
        <p:spPr>
          <a:xfrm>
            <a:off x="6128798" y="4571762"/>
            <a:ext cx="2492829" cy="9898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 Org Structure</a:t>
            </a:r>
            <a:endParaRPr lang="en-US" dirty="0"/>
          </a:p>
        </p:txBody>
      </p:sp>
      <p:sp>
        <p:nvSpPr>
          <p:cNvPr id="15" name="Oval 14"/>
          <p:cNvSpPr/>
          <p:nvPr/>
        </p:nvSpPr>
        <p:spPr>
          <a:xfrm>
            <a:off x="3331029" y="5301345"/>
            <a:ext cx="2383971" cy="12627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Oracle Grants</a:t>
            </a:r>
          </a:p>
          <a:p>
            <a:pPr marL="171450" indent="-171450">
              <a:buFont typeface="Arial" panose="020B0604020202020204" pitchFamily="34" charset="0"/>
              <a:buChar char="•"/>
            </a:pPr>
            <a:r>
              <a:rPr lang="en-US" sz="1200" dirty="0" smtClean="0"/>
              <a:t>Project &amp; Task</a:t>
            </a:r>
          </a:p>
          <a:p>
            <a:pPr marL="171450" indent="-171450">
              <a:buFont typeface="Arial" panose="020B0604020202020204" pitchFamily="34" charset="0"/>
              <a:buChar char="•"/>
            </a:pPr>
            <a:r>
              <a:rPr lang="en-US" sz="1200" dirty="0" smtClean="0"/>
              <a:t>Burden Schedule</a:t>
            </a:r>
          </a:p>
          <a:p>
            <a:pPr marL="171450" indent="-171450">
              <a:buFont typeface="Arial" panose="020B0604020202020204" pitchFamily="34" charset="0"/>
              <a:buChar char="•"/>
            </a:pPr>
            <a:r>
              <a:rPr lang="en-US" sz="1200" dirty="0" smtClean="0"/>
              <a:t>Award</a:t>
            </a:r>
          </a:p>
        </p:txBody>
      </p:sp>
      <p:sp>
        <p:nvSpPr>
          <p:cNvPr id="16" name="TextBox 15"/>
          <p:cNvSpPr txBox="1"/>
          <p:nvPr/>
        </p:nvSpPr>
        <p:spPr>
          <a:xfrm>
            <a:off x="3243943" y="4615543"/>
            <a:ext cx="2677886" cy="646331"/>
          </a:xfrm>
          <a:prstGeom prst="rect">
            <a:avLst/>
          </a:prstGeom>
          <a:noFill/>
        </p:spPr>
        <p:txBody>
          <a:bodyPr wrap="square" rtlCol="0">
            <a:spAutoFit/>
          </a:bodyPr>
          <a:lstStyle/>
          <a:p>
            <a:r>
              <a:rPr lang="en-US" dirty="0" smtClean="0"/>
              <a:t>Standard Functionality is  </a:t>
            </a:r>
          </a:p>
          <a:p>
            <a:r>
              <a:rPr lang="en-US" dirty="0" smtClean="0"/>
              <a:t>not applicable anymore</a:t>
            </a:r>
            <a:endParaRPr lang="en-US" dirty="0"/>
          </a:p>
        </p:txBody>
      </p:sp>
      <p:cxnSp>
        <p:nvCxnSpPr>
          <p:cNvPr id="18" name="Straight Arrow Connector 17"/>
          <p:cNvCxnSpPr>
            <a:stCxn id="11" idx="3"/>
            <a:endCxn id="15" idx="2"/>
          </p:cNvCxnSpPr>
          <p:nvPr/>
        </p:nvCxnSpPr>
        <p:spPr>
          <a:xfrm>
            <a:off x="2928253" y="5088219"/>
            <a:ext cx="402776" cy="844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6"/>
            <a:endCxn id="12" idx="1"/>
          </p:cNvCxnSpPr>
          <p:nvPr/>
        </p:nvCxnSpPr>
        <p:spPr>
          <a:xfrm flipV="1">
            <a:off x="5715000" y="5066699"/>
            <a:ext cx="413798" cy="866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2" name="Content Placeholder 3"/>
          <p:cNvGraphicFramePr>
            <a:graphicFrameLocks/>
          </p:cNvGraphicFramePr>
          <p:nvPr>
            <p:extLst>
              <p:ext uri="{D42A27DB-BD31-4B8C-83A1-F6EECF244321}">
                <p14:modId xmlns:p14="http://schemas.microsoft.com/office/powerpoint/2010/main" val="1998319195"/>
              </p:ext>
            </p:extLst>
          </p:nvPr>
        </p:nvGraphicFramePr>
        <p:xfrm>
          <a:off x="435424" y="4222570"/>
          <a:ext cx="8229600" cy="37084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smtClean="0"/>
                        <a:t>Oracle Human Resources (Before</a:t>
                      </a:r>
                      <a:r>
                        <a:rPr lang="en-US" baseline="0" dirty="0" smtClean="0"/>
                        <a:t> 2013, OGA now implemented)</a:t>
                      </a:r>
                      <a:endParaRPr lang="en-US" dirty="0"/>
                    </a:p>
                  </a:txBody>
                  <a:tcPr/>
                </a:tc>
              </a:tr>
            </a:tbl>
          </a:graphicData>
        </a:graphic>
      </p:graphicFrame>
    </p:spTree>
    <p:extLst>
      <p:ext uri="{BB962C8B-B14F-4D97-AF65-F5344CB8AC3E}">
        <p14:creationId xmlns:p14="http://schemas.microsoft.com/office/powerpoint/2010/main" val="1902027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60" y="274638"/>
            <a:ext cx="8229600" cy="1143000"/>
          </a:xfrm>
        </p:spPr>
        <p:txBody>
          <a:bodyPr>
            <a:normAutofit/>
          </a:bodyPr>
          <a:lstStyle/>
          <a:p>
            <a:r>
              <a:rPr lang="en-US" sz="4000" dirty="0" smtClean="0"/>
              <a:t>Challenges &amp; Considerations</a:t>
            </a:r>
            <a:endParaRPr lang="en-US" sz="4000" dirty="0"/>
          </a:p>
        </p:txBody>
      </p:sp>
      <p:sp>
        <p:nvSpPr>
          <p:cNvPr id="3" name="Content Placeholder 2"/>
          <p:cNvSpPr>
            <a:spLocks noGrp="1"/>
          </p:cNvSpPr>
          <p:nvPr>
            <p:ph idx="1"/>
          </p:nvPr>
        </p:nvSpPr>
        <p:spPr/>
        <p:txBody>
          <a:bodyPr>
            <a:normAutofit/>
          </a:bodyPr>
          <a:lstStyle/>
          <a:p>
            <a:r>
              <a:rPr lang="en-US" sz="2400" dirty="0" smtClean="0"/>
              <a:t>Oracle Grants in Place required a reconsideration of the standard implementation of Organizational restructuring</a:t>
            </a:r>
          </a:p>
          <a:p>
            <a:r>
              <a:rPr lang="en-US" sz="2400" dirty="0" smtClean="0"/>
              <a:t>You cannot move Orgs levels ups and downs in the hierarchy.</a:t>
            </a:r>
          </a:p>
          <a:p>
            <a:r>
              <a:rPr lang="en-US" sz="2400" dirty="0" smtClean="0"/>
              <a:t>Confirm no impact on research applications</a:t>
            </a:r>
          </a:p>
          <a:p>
            <a:r>
              <a:rPr lang="en-US" sz="2400" dirty="0" smtClean="0"/>
              <a:t>Subject Matter Experts are limited in this area and we had to do it internally.</a:t>
            </a:r>
          </a:p>
          <a:p>
            <a:r>
              <a:rPr lang="en-US" sz="2400" dirty="0" smtClean="0"/>
              <a:t>New Hierarchy or Different Version for the Same Hierarchy.</a:t>
            </a:r>
          </a:p>
          <a:p>
            <a:r>
              <a:rPr lang="en-US" sz="2400" dirty="0" smtClean="0"/>
              <a:t>End to end cycle testing for the different streams; Human Resources, Finance, Procurement and Grants.</a:t>
            </a:r>
          </a:p>
          <a:p>
            <a:endParaRPr lang="en-US" sz="2400" dirty="0"/>
          </a:p>
        </p:txBody>
      </p:sp>
    </p:spTree>
    <p:extLst>
      <p:ext uri="{BB962C8B-B14F-4D97-AF65-F5344CB8AC3E}">
        <p14:creationId xmlns:p14="http://schemas.microsoft.com/office/powerpoint/2010/main" val="1046734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Oracle Grants</a:t>
            </a:r>
            <a:endParaRPr lang="en-US" sz="4000" dirty="0"/>
          </a:p>
        </p:txBody>
      </p:sp>
      <p:graphicFrame>
        <p:nvGraphicFramePr>
          <p:cNvPr id="4" name="Diagram 3"/>
          <p:cNvGraphicFramePr/>
          <p:nvPr>
            <p:extLst>
              <p:ext uri="{D42A27DB-BD31-4B8C-83A1-F6EECF244321}">
                <p14:modId xmlns:p14="http://schemas.microsoft.com/office/powerpoint/2010/main" val="4064613121"/>
              </p:ext>
            </p:extLst>
          </p:nvPr>
        </p:nvGraphicFramePr>
        <p:xfrm>
          <a:off x="1132114" y="1687286"/>
          <a:ext cx="6487886" cy="4898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3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03B18C4B-CC86-4680-8295-DDD2043BBA4A}"/>
                                            </p:graphicEl>
                                          </p:spTgt>
                                        </p:tgtEl>
                                        <p:attrNameLst>
                                          <p:attrName>style.visibility</p:attrName>
                                        </p:attrNameLst>
                                      </p:cBhvr>
                                      <p:to>
                                        <p:strVal val="visible"/>
                                      </p:to>
                                    </p:set>
                                    <p:animEffect transition="in" filter="wipe(down)">
                                      <p:cBhvr>
                                        <p:cTn id="7" dur="500"/>
                                        <p:tgtEl>
                                          <p:spTgt spid="4">
                                            <p:graphicEl>
                                              <a:dgm id="{03B18C4B-CC86-4680-8295-DDD2043BBA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5BF22829-E757-4254-BAB8-570966A6ECBB}"/>
                                            </p:graphicEl>
                                          </p:spTgt>
                                        </p:tgtEl>
                                        <p:attrNameLst>
                                          <p:attrName>style.visibility</p:attrName>
                                        </p:attrNameLst>
                                      </p:cBhvr>
                                      <p:to>
                                        <p:strVal val="visible"/>
                                      </p:to>
                                    </p:set>
                                    <p:animEffect transition="in" filter="wipe(down)">
                                      <p:cBhvr>
                                        <p:cTn id="12" dur="500"/>
                                        <p:tgtEl>
                                          <p:spTgt spid="4">
                                            <p:graphicEl>
                                              <a:dgm id="{5BF22829-E757-4254-BAB8-570966A6ECB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FFAE0DA7-C7CA-4351-8E05-96575450EE0C}"/>
                                            </p:graphicEl>
                                          </p:spTgt>
                                        </p:tgtEl>
                                        <p:attrNameLst>
                                          <p:attrName>style.visibility</p:attrName>
                                        </p:attrNameLst>
                                      </p:cBhvr>
                                      <p:to>
                                        <p:strVal val="visible"/>
                                      </p:to>
                                    </p:set>
                                    <p:animEffect transition="in" filter="wipe(down)">
                                      <p:cBhvr>
                                        <p:cTn id="17" dur="500"/>
                                        <p:tgtEl>
                                          <p:spTgt spid="4">
                                            <p:graphicEl>
                                              <a:dgm id="{FFAE0DA7-C7CA-4351-8E05-96575450EE0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C0F84D18-33D0-4DA4-A0EE-7A563014F6EF}"/>
                                            </p:graphicEl>
                                          </p:spTgt>
                                        </p:tgtEl>
                                        <p:attrNameLst>
                                          <p:attrName>style.visibility</p:attrName>
                                        </p:attrNameLst>
                                      </p:cBhvr>
                                      <p:to>
                                        <p:strVal val="visible"/>
                                      </p:to>
                                    </p:set>
                                    <p:animEffect transition="in" filter="wipe(down)">
                                      <p:cBhvr>
                                        <p:cTn id="22" dur="500"/>
                                        <p:tgtEl>
                                          <p:spTgt spid="4">
                                            <p:graphicEl>
                                              <a:dgm id="{C0F84D18-33D0-4DA4-A0EE-7A563014F6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Oracle Labor Distribution</a:t>
            </a:r>
            <a:endParaRPr lang="en-US" sz="4000" dirty="0"/>
          </a:p>
        </p:txBody>
      </p:sp>
      <p:graphicFrame>
        <p:nvGraphicFramePr>
          <p:cNvPr id="4" name="Diagram 3"/>
          <p:cNvGraphicFramePr/>
          <p:nvPr>
            <p:extLst>
              <p:ext uri="{D42A27DB-BD31-4B8C-83A1-F6EECF244321}">
                <p14:modId xmlns:p14="http://schemas.microsoft.com/office/powerpoint/2010/main" val="3796956280"/>
              </p:ext>
            </p:extLst>
          </p:nvPr>
        </p:nvGraphicFramePr>
        <p:xfrm>
          <a:off x="1132114" y="1687286"/>
          <a:ext cx="6487886" cy="4898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18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03B18C4B-CC86-4680-8295-DDD2043BBA4A}"/>
                                            </p:graphicEl>
                                          </p:spTgt>
                                        </p:tgtEl>
                                        <p:attrNameLst>
                                          <p:attrName>style.visibility</p:attrName>
                                        </p:attrNameLst>
                                      </p:cBhvr>
                                      <p:to>
                                        <p:strVal val="visible"/>
                                      </p:to>
                                    </p:set>
                                    <p:animEffect transition="in" filter="wipe(down)">
                                      <p:cBhvr>
                                        <p:cTn id="7" dur="500"/>
                                        <p:tgtEl>
                                          <p:spTgt spid="4">
                                            <p:graphicEl>
                                              <a:dgm id="{03B18C4B-CC86-4680-8295-DDD2043BBA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5BF22829-E757-4254-BAB8-570966A6ECBB}"/>
                                            </p:graphicEl>
                                          </p:spTgt>
                                        </p:tgtEl>
                                        <p:attrNameLst>
                                          <p:attrName>style.visibility</p:attrName>
                                        </p:attrNameLst>
                                      </p:cBhvr>
                                      <p:to>
                                        <p:strVal val="visible"/>
                                      </p:to>
                                    </p:set>
                                    <p:animEffect transition="in" filter="wipe(down)">
                                      <p:cBhvr>
                                        <p:cTn id="12" dur="500"/>
                                        <p:tgtEl>
                                          <p:spTgt spid="4">
                                            <p:graphicEl>
                                              <a:dgm id="{5BF22829-E757-4254-BAB8-570966A6ECB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FFAE0DA7-C7CA-4351-8E05-96575450EE0C}"/>
                                            </p:graphicEl>
                                          </p:spTgt>
                                        </p:tgtEl>
                                        <p:attrNameLst>
                                          <p:attrName>style.visibility</p:attrName>
                                        </p:attrNameLst>
                                      </p:cBhvr>
                                      <p:to>
                                        <p:strVal val="visible"/>
                                      </p:to>
                                    </p:set>
                                    <p:animEffect transition="in" filter="wipe(down)">
                                      <p:cBhvr>
                                        <p:cTn id="17" dur="500"/>
                                        <p:tgtEl>
                                          <p:spTgt spid="4">
                                            <p:graphicEl>
                                              <a:dgm id="{FFAE0DA7-C7CA-4351-8E05-96575450EE0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C0F84D18-33D0-4DA4-A0EE-7A563014F6EF}"/>
                                            </p:graphicEl>
                                          </p:spTgt>
                                        </p:tgtEl>
                                        <p:attrNameLst>
                                          <p:attrName>style.visibility</p:attrName>
                                        </p:attrNameLst>
                                      </p:cBhvr>
                                      <p:to>
                                        <p:strVal val="visible"/>
                                      </p:to>
                                    </p:set>
                                    <p:animEffect transition="in" filter="wipe(down)">
                                      <p:cBhvr>
                                        <p:cTn id="22" dur="500"/>
                                        <p:tgtEl>
                                          <p:spTgt spid="4">
                                            <p:graphicEl>
                                              <a:dgm id="{C0F84D18-33D0-4DA4-A0EE-7A563014F6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Project Schedule</a:t>
            </a:r>
            <a:br>
              <a:rPr lang="en-US" sz="4000" dirty="0" smtClean="0"/>
            </a:br>
            <a:r>
              <a:rPr lang="en-US" sz="3200" dirty="0" smtClean="0"/>
              <a:t>High Level structure</a:t>
            </a:r>
            <a:endParaRPr lang="en-US" sz="3200"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9125" y="2248694"/>
            <a:ext cx="790575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893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Data Conversion</a:t>
            </a:r>
            <a:endParaRPr lang="en-US" sz="4000" dirty="0">
              <a:solidFill>
                <a:srgbClr val="FF0000"/>
              </a:solidFill>
            </a:endParaRPr>
          </a:p>
        </p:txBody>
      </p:sp>
      <p:sp>
        <p:nvSpPr>
          <p:cNvPr id="3" name="Content Placeholder 2"/>
          <p:cNvSpPr>
            <a:spLocks noGrp="1"/>
          </p:cNvSpPr>
          <p:nvPr>
            <p:ph idx="1"/>
          </p:nvPr>
        </p:nvSpPr>
        <p:spPr/>
        <p:txBody>
          <a:bodyPr>
            <a:normAutofit/>
          </a:bodyPr>
          <a:lstStyle/>
          <a:p>
            <a:pPr lvl="1" indent="-342900">
              <a:buFont typeface="Wingdings" panose="05000000000000000000" pitchFamily="2" charset="2"/>
              <a:buChar char="q"/>
            </a:pPr>
            <a:r>
              <a:rPr lang="en-US" sz="2000" dirty="0" smtClean="0"/>
              <a:t>Create </a:t>
            </a:r>
            <a:r>
              <a:rPr lang="en-US" sz="2000" dirty="0"/>
              <a:t>data Templates for the current Org. Chart</a:t>
            </a:r>
            <a:r>
              <a:rPr lang="en-US" sz="2000" dirty="0" smtClean="0"/>
              <a:t>.</a:t>
            </a:r>
          </a:p>
          <a:p>
            <a:pPr lvl="1" indent="-342900">
              <a:buFont typeface="Wingdings" panose="05000000000000000000" pitchFamily="2" charset="2"/>
              <a:buChar char="q"/>
            </a:pPr>
            <a:r>
              <a:rPr lang="en-US" sz="2000" dirty="0"/>
              <a:t>Compare the template data with the new Org. Chart and apply the necessary changes</a:t>
            </a:r>
          </a:p>
          <a:p>
            <a:pPr lvl="1" indent="-342900">
              <a:buFont typeface="Wingdings" panose="05000000000000000000" pitchFamily="2" charset="2"/>
              <a:buChar char="q"/>
            </a:pPr>
            <a:r>
              <a:rPr lang="en-US" sz="2000" dirty="0"/>
              <a:t>Create </a:t>
            </a:r>
            <a:r>
              <a:rPr lang="en-US" sz="2000" dirty="0" smtClean="0"/>
              <a:t>Data </a:t>
            </a:r>
            <a:r>
              <a:rPr lang="en-US" sz="2000" dirty="0"/>
              <a:t>Scripts to Update Organizations, </a:t>
            </a:r>
            <a:r>
              <a:rPr lang="en-US" sz="2000" dirty="0" smtClean="0"/>
              <a:t>Positions</a:t>
            </a:r>
          </a:p>
          <a:p>
            <a:pPr lvl="1" indent="-342900">
              <a:buFont typeface="Wingdings" panose="05000000000000000000" pitchFamily="2" charset="2"/>
              <a:buChar char="q"/>
            </a:pPr>
            <a:r>
              <a:rPr lang="en-US" sz="2000" dirty="0"/>
              <a:t>Create </a:t>
            </a:r>
            <a:r>
              <a:rPr lang="en-US" sz="2000" dirty="0" smtClean="0"/>
              <a:t>Data </a:t>
            </a:r>
            <a:r>
              <a:rPr lang="en-US" sz="2000" dirty="0"/>
              <a:t>Scripts to Create the new Organizations and Positions </a:t>
            </a:r>
          </a:p>
          <a:p>
            <a:pPr lvl="1" indent="-342900">
              <a:buFont typeface="Wingdings" panose="05000000000000000000" pitchFamily="2" charset="2"/>
              <a:buChar char="q"/>
            </a:pPr>
            <a:r>
              <a:rPr lang="en-US" sz="2000" dirty="0"/>
              <a:t>Create </a:t>
            </a:r>
            <a:r>
              <a:rPr lang="en-US" sz="2000" dirty="0" smtClean="0"/>
              <a:t>Data </a:t>
            </a:r>
            <a:r>
              <a:rPr lang="en-US" sz="2000" dirty="0"/>
              <a:t>Scripts to Update Employees Assignments with the new/adjusted organization , position and </a:t>
            </a:r>
            <a:r>
              <a:rPr lang="en-US" sz="2000" dirty="0" smtClean="0"/>
              <a:t>Supervisor.</a:t>
            </a:r>
            <a:endParaRPr lang="en-US" sz="2000" dirty="0"/>
          </a:p>
          <a:p>
            <a:pPr marL="0" indent="0">
              <a:buNone/>
            </a:pP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2025524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hlinkClick r:id="rId3" action="ppaction://hlinkfile"/>
              </a:rPr>
              <a:t>Data Templates</a:t>
            </a:r>
            <a:endParaRPr lang="en-US" sz="4000" dirty="0"/>
          </a:p>
        </p:txBody>
      </p:sp>
      <p:sp>
        <p:nvSpPr>
          <p:cNvPr id="3" name="Content Placeholder 2"/>
          <p:cNvSpPr>
            <a:spLocks noGrp="1"/>
          </p:cNvSpPr>
          <p:nvPr>
            <p:ph idx="1"/>
          </p:nvPr>
        </p:nvSpPr>
        <p:spPr/>
        <p:txBody>
          <a:bodyPr/>
          <a:lstStyle/>
          <a:p>
            <a:endParaRPr lang="en-US" dirty="0"/>
          </a:p>
        </p:txBody>
      </p:sp>
      <p:pic>
        <p:nvPicPr>
          <p:cNvPr id="1027" name="Picture 3" descr="Machine generated alternative text: Executive Assistant&#10;Administrative Assista’&#10;Acting ‘&#10;Department Head&#10;Administrative Assista’&#10;Associate Professor&#10;Assistant Professor&#10;Teaching Assistant&#10;Assistant Professor&#10;Professor&#10;Assistant Professor&#10;Teaching Assistant&#10;Teaching Assistant&#10;Research Assistant&#10;Department Head&#10;Research Assistant&#10;Administrative Assista’&#10;Prof essor&#10;B C D E F G H I J K L&#10;New&#10;tiot Title it Ara J New Orgatiratiot Na.e INte&#10;Positiot Head Coi&#10;INeT Job&#10;Update (Org?Job) Office of the Dean of Business and Economics.Dean of College of Busine&#10;.Lt$j ¡jù;’  a Office of the Dean of Busine&#10;1 Dean A2&#10;Office of Dean of College of Business fc I i—tg’, ijtì’f’ ¡tlS 4ea Office of Dean of College of Business ¿&#10;1&#10;Dean&#10;Update (Drg?Job) Office of the Dean of Business and Economics.Executive Assistant&#10;ai-a Office of the Dean of Busine&#10;O Executive A 05&#10;Office of Dean of College of Business &amp; I ai—a Office of Dean of College of Business t&#10;1&#10;Update (Drg?Job) Office of the Dean of Business and Economics,Administrative Assistant&#10;Update (Org?Job) Department of Accounting and Information Systems.Acting Head of Depa&#10;Update (Org?Job) Department of Accounting and Information SystemsHead Of Department r&#10;Update (Org?Job) Department of Accounting and Information Sgstems.Administrative Assis&#10;aY—a Office of the Dean of Busine&#10;J-j1al ,àij ¡--a-4 ,_Z 4ijst+  Department of Accounting a&#10;J.åjla4’ aj Z4Jsi.4 —i j tlepartment of Accounting ar&#10;cj9jata Department of Accounting a&#10;--—  Accounting Program&#10;42as ata Ls Accounting Program&#10;—_-  Accounting Program&#10;sj1a4jJ4aj.a—a Z-s Department of Accounting a&#10;2 Administrat 07&#10;1 Acting D&#10;O tlepartment D&#10;1 Administrat 08&#10;1 Associate F C&#10;8 Assistant P D&#10;1 Teaching A: F&#10;10 Assistant P D&#10;Office of Dean of College of Business fc E pb ata Office of Dean of College of Business t&#10;Accounting &amp; Information Systems DepaÑat aijia ., L4 ,  r • Accounting fc Information Systems&#10;Accounting fc Information Systems Depai Lij11.s1 ài  J ,4.,” . Accounting &amp; Information Systems&#10;Accounting fc Information Systems Depai ata r • Accounting fc Information Systems&#10;Accounting Program.Associate Profess’  SF-’ 1’ ‘Accounting Program&#10;Accounting Program Assistant Professc 4—L4 . a-L.a .L Accounting Program&#10;Accounting Program.Teaching Assistant L—L.4 )  a-L.a • Accounting Program&#10;Accounting fc Information Systems Depai :L4Ji 4!’ Li4’ j ata JL1I r • Accounting fc Information Systems&#10;1&#10;1&#10;1&#10;3&#10;3&#10;11&#10;3&#10;5&#10;Correct (Arabic NameHead count?Gd Accounting Program.Associate Professor of Accounting I&#10;Correct (Arabic Name?Head count?Gr Accounting Program Assistant Professor of Accounting&#10;Update (Drg?Job) I Accounting Program.Teaching Assistant?Assessment Coordinator I&#10;Correct (Arabic Name?Headcount?Gr Department of Accounting and Information Systems.Assistant Professor&#10;Update (Org?Job) Information Systems Program.Professor of Information System&#10;CorrectjArabic NameêHead count?Gr Information Systems Program Assistant Professor of Information Systen&#10;Update (Org?Job) Information Systems Program Teaching Assistant&#10;Update (Org?Job) Department of Accounting and Information Systems.Teaching Assistant ir&#10;Update (Org?Job) Department of Accounting and Information Systems.Senior Research Ass&#10;Update (Org?Job) Department of Finance and Economics.Head Of Department of Economic&#10;Update (Drg?Job) Department of Finance and Economics.Senior Research Assistant in Eco&#10;Update (Org?Job) Department of Finance and Economics.Administrative Assistant&#10;fl.sjla ,&amp; 2a. Information Systems Progra&#10;1_L4i’ -‘- ——å -L4 Information Systems Progra&#10;j_s .&amp;_t_a Information Systems Progra&#10;cL.,h4’  ai—a Department of Accounting a&#10;Lsj1a44ji LaL ai..a Department of Accounting a&#10;¡44’j4-azf si  Department of Finance and E&#10;Lt1 i Jj’ 44 a-La Department of Finance and E&#10;aL..a Department of Finance and E&#10;0 Professor B&#10;2 Assistant P D&#10;O Teaching A G&#10;2 Teaching A: G&#10;1 Senior ResE F&#10;1 Department D&#10;1 Senior ResE F&#10;1 Administrat 08&#10;Information System Program.Professor c Ja3—  i--si • Information System Program&#10;Information System Program Assistant F JÅJ1aÅI i ì aLa  r Information Systems Program&#10;Information System Program Teaching A j j .a...a Informatcon Systems Program&#10;Information System Program.Teaching A ¡jjù71 L,.a1  ) 1j.j. .zt.a r • Information Systems Program&#10;Information System Program.Senior Res’j-;  j 1L.4. sL.a r ‘Information Systems Program&#10;Finance fc Economics Department.Head’ .iìt’, ¡Jal’ si r ‘Finance fc Economics Department&#10;Finance fc Economics DepartmeniSenioi J4  aia r ‘Finance &amp; Economics Department&#10;Finance fc Economics DepartmentAdmir a..a r ‘Finance fc Economics Department&#10;1&#10;4&#10;1&#10;2&#10;1&#10;1&#10;1&#10;2&#10;Correct (Arabic Name?Head count?Gr Finance Program.Professor of Finance&#10;4a jji 2i Finance Program&#10;3 Professor B&#10;Finance Program.Professor of Finance 414! i-— ‘Finance Program&#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65300"/>
            <a:ext cx="8229599" cy="17353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 A C D E F G H J K&#10;EMPLCv EMPLOYMENT_CATEGORY R ORGANIZATION_NAME j JOB j Position T ARABIC_POSITION R Supervisor id» New Position .1&#10;13628&#10;Academic Full Time Non Oat&#10;Departmentof Accounting and Information Sy&#10;OEng&#10;Departmentof Accounting and Information System&#10;---jL’-1  —j&#10;10022&#10;Accounting &amp; Information Systems Department.Acti&#10;10022&#10;12737&#10;Admin Full time Non Qatari&#10;Department of Accounting and Information Sy&#10;Administrative Assist&#10;Department of Accounting and Information System&#10;m—’&#10;13628&#10;Accounting &amp; Information Systems Department.Adi&#10;13628&#10;12278&#10;Admin Full Time Qatari&#10;Office of the Dean of Business and Economics&#10;Coordinator&#10;Office of the Dean of Business and Economics.Adn&#10;jj. ja&#10;13628&#10;Accounting &amp; Information Systems Department.Adi&#10;13628&#10;14260&#10;Academic Full Time Non Oat&#10;Department of Accounting and Information Sy&#10;Assistant Professor&#10;Department of Accounting and Information System&#10;IJI2ahJ Àiz..i a ¿ &#10;13628&#10;Accounting &amp; Information Systems Department.Ass&#10;13628&#10;15438&#10;Academic Full Time Non Oat&#10;Department of Accounting and Information Sy&#10;Assistant Professor&#10;Department of Accounting and Information System&#10;a_4JkJkÐi.tAi s?  &#10;13628&#10;Accounting &amp; Information Systems Department.Ass&#10;13628&#10;15376&#10;Academic Full Time Non Oat&#10;Department of Accounting and Information Sy&#10;Assistant Professor&#10;Department of Accounting and Information System&#10;13628&#10;Accounting &amp; Information Systems Department.Ass&#10;13628&#10;15370&#10;Academic Full Time Non Oat&#10;Department of Accounting and Information Sy&#10;Assistant Professor&#10;Department of Accounting and Information System&#10;Ajji ._A&#10;13628&#10;Accounting &amp; Information Systems Department.Ass&#10;13628&#10;15334&#10;Academic Full Time Non Oat&#10;Department of Accounting and Information Sy&#10;Assistant Professor&#10;Department of Accounting and Information System&#10;a_J1aÅiuaa4  &#10;13628&#10;Accounting &amp; Information Systems Department.Ass&#10;13628&#10;13576&#10;Academic Full Time Non Oat&#10;Accounting Program&#10;Assistant Professor&#10;Accounting Program.Assistant Professor of Account&#10;13628&#10;Accounting Program.Assistant Professor of Accounti&#10;13628&#10;10354&#10;Academic Full Ti me Qatari&#10;Accounting Program&#10;Assistant Professor&#10;Accounting Program.Assistant Professor of Account&#10;13628&#10;Accounting Program.Assistant Professor of Accounti&#10;13628&#10;13077&#10;Academic Full Time Non Oat&#10;Accounting Program&#10;Assistant Professor&#10;Accounting Program.Assistant Professor of Account&#10;——- _i&#10;13628&#10;Accounting Program.Assistant Professor of Accounti&#10;13628&#10;13063&#10;Academic Full Time Non Oat&#10;Accounting Program&#10;Assistant Professor&#10;Accounting Program.Assistant Professor of Account&#10;r—a&#10;13628&#10;Accounting Program.Assistant Professor of Accounti&#10;13628&#10;12265&#10;Academic Full Time Non Oat&#10;Accounting Program&#10;Assistant Professor&#10;Accounting Program.Assistant Professor of Account&#10;13628&#10;Accounting Program.Assistant Professor of Accounti&#10;13628&#10;14537&#10;Academic Full Time Non Oat&#10;Accounting Program&#10;Assistant Professor&#10;Accounting Program.Assistant Professor of Account&#10;13628&#10;Accounting Program.Assistant Professor of Accounti&#10;13628&#10;new Supervisor 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13796"/>
            <a:ext cx="8229599" cy="15652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chine generated alternative text: ______ B&#10;-r n&#10;•ËÌFmFrTIrthiname&#10;r&#10;r&#10;‘Office of the Dean of Business and Economics&#10;. Department &amp; Accounting and Information Systems&#10;. Accounting Program&#10;. Information Systems Program&#10;‘Department of Finance and Economics&#10;. Finance Program&#10;. Economics Program&#10;. Department &amp; Management and Marketing&#10;. Management Program&#10;‘Marketing Program&#10;ÄK COLL&#10;C2431a411 j a4i J ACDEPT&#10;-4c4.M PRO&#10;adjiz4J’  PRO&#10;k-iy’j ¡Lå1’ ç’-i ACOEPT&#10;e’’  PRO&#10;k-ItA.i PRO&#10;j.fl’j ¡jLY’ J ACDEPT&#10;¡JA5! -ky PRO&#10;4_L’ PRO&#10;Office of the Dean of Business and Econo&#10;Department of Accounting and nf ormatior&#10;Department of Accounting and Informatior&#10;Office of the Dean of Business and Econo&#10;Department of Finance and Economics&#10;Department of Finance and Economics&#10;Office of the Dean of Business and Econo&#10;Department of Management and Marketin’&#10;Department of Management and Marketin!&#10;NewParantjgiriiiticrm&#10;‘VP and CAO Office&#10;Office of Dean of College of Bus&#10;‘Department of Accounting 6&#10;‘Department of Accounting t&#10;Office of Dean of College of Bus&#10;‘Finance&amp; Economics Depar&#10;. Finance t Economics Depar&#10;Office of Dean of College of Bus&#10;. Management &amp; Marketing De&#10;‘Management &amp; Marketing De&#10;Office of Dean of College of Bus&#10;Office of Dean of College of Bus&#10;Office of Dean of College of Bus&#10;Office of Dean of College of Bus&#10;Office of Dean of College of Bus&#10;Office of Dean of College of Bus&#10;Office of Dean of College of Bus&#10;A&#10;Action&#10;Update Org Name t Arabic Name&#10;Change Org name&#10;No Update&#10;Change Org name&#10;Change Org name&#10;No Update&#10;No Update&#10;Change Org name&#10;No Update&#10;No Update&#10;Create new&#10;Create new&#10;Change Org name&#10;Change Org name&#10;Change Org name&#10;Create new&#10;Create new&#10;C D E&#10;— 1 r,uzr.a  n a  n .&#10;1z1’Arabicri  1 Parant&#10;VP and CAO Office&#10;a&#10;F G&#10;r&#10;r&#10;r&#10;-Jr&#10;‘Office of the Associate Dean of Business and Econoi2JJ L_i ¡jtaY  La .-a ,a’ ACDEPT&#10;. Office of the Assistant Dean of Business and Econonai1 Jnijj jlŠK ¡4 L4 . —i- ACDEPT&#10;‘Office of the Associate Dean of Business and Econoi» L—*’ ¡jIts’ ¡4 at.a -i-i.  ACDEPT&#10;H&#10;___ New&#10;_________ I L” Arabic 3Tfl11FTRflT name I&#10;Office of Dean of College of Business &amp; Economics .L-att’j ¡4b; ¡4 .a a College&#10;‘Department of Accounting &amp; Information Systems CLsjiaÅl’ .ij ¡.-2a..ì2’ J Academic Department&#10;‘Accounting Program _______ ¡J.sl’ 4-v Program&#10;. Information System Program r ¿à4 Program&#10;‘Finance &amp; Economics Department r 4-.di’3 U-ii’ J Academic Department&#10;. Finance Program r ¡Ui 4ij Program&#10;‘Economics Program r .Lait 4y Program&#10;‘Management &amp; Marketing Department r jjj.fljijeŠf’ J Academic Department&#10;‘Management Program r hUt  Program&#10;‘Marketing Program r  Program&#10;‘Central Business Services - CBE r Ltpj ¡y-j’ ¡4- a±S41 Js a Admin Section&#10;‘Marketing &amp; Communications Unit r ÌiFfl&amp;n:  Unit&#10;Office of the Dean of Business and Econo ‘Office of Associate Dean of Business &amp; Economics for Academic Affairs!y’ ¿Aúfl-  U-J —‘—al’ tal’ 4a Academic Department&#10;Office of the Dean of Business and Econo ‘Office of Assistant Dean of Business &amp; Economics for Student Affairs Al’ ¿jj.ill £.*s’. ¡jbt ¡4  .&amp;— 45-s Academic Department&#10;Office of the Dean of Business and Econo ‘Office of Associate Dean of Business &amp; Economics for Research &amp; Gradtfn.4 AiJ J—ais’ ¡y-r U-J —‘—al’ ta2’ 4a Academic Department&#10;. ‘Office of Associate Dean of Business &amp; Economics for Outreach &amp; Enga!’j J—jll .Lis’jq’ ¡41 t--il’ .I’ 4Sa Academic Department&#10;. . Entrepreneurship Center r Js.ï’ ¡U 3ija Admin Depart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1538574"/>
            <a:ext cx="8229599" cy="152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09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Breakdown Structure </a:t>
            </a:r>
            <a:br>
              <a:rPr lang="en-US" sz="4000" dirty="0" smtClean="0"/>
            </a:br>
            <a:r>
              <a:rPr lang="en-US" sz="3600" dirty="0" smtClean="0"/>
              <a:t>Production Migration</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08258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298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Integrations and Validation</a:t>
            </a:r>
            <a:endParaRPr lang="en-US" sz="4000" dirty="0"/>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q"/>
            </a:pPr>
            <a:endParaRPr lang="en-US" dirty="0" smtClean="0"/>
          </a:p>
          <a:p>
            <a:pPr>
              <a:buFont typeface="Wingdings" panose="05000000000000000000" pitchFamily="2" charset="2"/>
              <a:buChar char="q"/>
            </a:pPr>
            <a:r>
              <a:rPr lang="en-US" dirty="0"/>
              <a:t>Update Procurement Position hierarchy or re-create it if necessary depending on the testing output phases</a:t>
            </a:r>
          </a:p>
          <a:p>
            <a:pPr>
              <a:buFont typeface="Wingdings" panose="05000000000000000000" pitchFamily="2" charset="2"/>
              <a:buChar char="q"/>
            </a:pPr>
            <a:r>
              <a:rPr lang="en-US" dirty="0"/>
              <a:t>Automated Email signature (</a:t>
            </a:r>
            <a:r>
              <a:rPr lang="en-US" dirty="0" smtClean="0"/>
              <a:t>Exclaimer</a:t>
            </a:r>
            <a:r>
              <a:rPr lang="en-US" dirty="0"/>
              <a:t>) reading </a:t>
            </a:r>
            <a:r>
              <a:rPr lang="en-US" dirty="0" smtClean="0"/>
              <a:t>HR Information</a:t>
            </a:r>
            <a:r>
              <a:rPr lang="en-US" dirty="0"/>
              <a:t>.</a:t>
            </a:r>
          </a:p>
          <a:p>
            <a:pPr>
              <a:buFont typeface="Wingdings" panose="05000000000000000000" pitchFamily="2" charset="2"/>
              <a:buChar char="q"/>
            </a:pPr>
            <a:r>
              <a:rPr lang="en-US" dirty="0"/>
              <a:t> QU Directory reads from HR </a:t>
            </a:r>
            <a:r>
              <a:rPr lang="en-US" dirty="0" smtClean="0"/>
              <a:t>Information</a:t>
            </a:r>
            <a:endParaRPr lang="en-US" dirty="0"/>
          </a:p>
          <a:p>
            <a:pPr>
              <a:buFont typeface="Wingdings" panose="05000000000000000000" pitchFamily="2" charset="2"/>
              <a:buChar char="q"/>
            </a:pPr>
            <a:r>
              <a:rPr lang="en-US" dirty="0"/>
              <a:t>Re-building </a:t>
            </a:r>
            <a:r>
              <a:rPr lang="en-US" dirty="0" err="1"/>
              <a:t>Sci</a:t>
            </a:r>
            <a:r>
              <a:rPr lang="en-US" dirty="0"/>
              <a:t>-Quest Hierarchy reading HR Information. (Market place to QU Community allowing suppliers catalogue sharing and providing competitive prices for online shopping within QU.</a:t>
            </a:r>
          </a:p>
          <a:p>
            <a:pPr>
              <a:buFont typeface="Wingdings" panose="05000000000000000000" pitchFamily="2" charset="2"/>
              <a:buChar char="q"/>
            </a:pPr>
            <a:r>
              <a:rPr lang="en-US" dirty="0"/>
              <a:t>Change AME Packages and Validate the approval Management for </a:t>
            </a:r>
            <a:r>
              <a:rPr lang="en-US" dirty="0" smtClean="0"/>
              <a:t>HR &amp; Finance</a:t>
            </a:r>
            <a:endParaRPr lang="en-US" dirty="0"/>
          </a:p>
          <a:p>
            <a:pPr>
              <a:buFont typeface="Wingdings" panose="05000000000000000000" pitchFamily="2" charset="2"/>
              <a:buChar char="q"/>
            </a:pPr>
            <a:r>
              <a:rPr lang="en-US" dirty="0" smtClean="0"/>
              <a:t>Dry </a:t>
            </a:r>
            <a:r>
              <a:rPr lang="en-US" dirty="0"/>
              <a:t>Run after Production </a:t>
            </a:r>
            <a:r>
              <a:rPr lang="en-US" dirty="0" smtClean="0"/>
              <a:t>Migration &amp; before Instance release</a:t>
            </a:r>
          </a:p>
        </p:txBody>
      </p:sp>
    </p:spTree>
    <p:extLst>
      <p:ext uri="{BB962C8B-B14F-4D97-AF65-F5344CB8AC3E}">
        <p14:creationId xmlns:p14="http://schemas.microsoft.com/office/powerpoint/2010/main" val="4204214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a:t>
            </a:r>
            <a:endParaRPr lang="en-US" sz="4000" dirty="0"/>
          </a:p>
        </p:txBody>
      </p:sp>
      <p:sp>
        <p:nvSpPr>
          <p:cNvPr id="3" name="Content Placeholder 2"/>
          <p:cNvSpPr>
            <a:spLocks noGrp="1"/>
          </p:cNvSpPr>
          <p:nvPr>
            <p:ph idx="1"/>
          </p:nvPr>
        </p:nvSpPr>
        <p:spPr/>
        <p:txBody>
          <a:bodyPr/>
          <a:lstStyle/>
          <a:p>
            <a:pPr marL="0" indent="0">
              <a:buNone/>
            </a:pPr>
            <a:endParaRPr lang="en-US" dirty="0"/>
          </a:p>
        </p:txBody>
      </p:sp>
      <p:pic>
        <p:nvPicPr>
          <p:cNvPr id="5" name="Picture 4" descr="Image result for questions"/>
          <p:cNvPicPr/>
          <p:nvPr/>
        </p:nvPicPr>
        <p:blipFill>
          <a:blip r:embed="rId2">
            <a:extLst>
              <a:ext uri="{28A0092B-C50C-407E-A947-70E740481C1C}">
                <a14:useLocalDpi xmlns:a14="http://schemas.microsoft.com/office/drawing/2010/main" val="0"/>
              </a:ext>
            </a:extLst>
          </a:blip>
          <a:srcRect/>
          <a:stretch>
            <a:fillRect/>
          </a:stretch>
        </p:blipFill>
        <p:spPr bwMode="auto">
          <a:xfrm>
            <a:off x="2831867" y="2065608"/>
            <a:ext cx="3372984" cy="3442562"/>
          </a:xfrm>
          <a:prstGeom prst="rect">
            <a:avLst/>
          </a:prstGeom>
          <a:noFill/>
          <a:ln>
            <a:noFill/>
          </a:ln>
        </p:spPr>
      </p:pic>
    </p:spTree>
    <p:extLst>
      <p:ext uri="{BB962C8B-B14F-4D97-AF65-F5344CB8AC3E}">
        <p14:creationId xmlns:p14="http://schemas.microsoft.com/office/powerpoint/2010/main" val="425266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Presenter</a:t>
            </a:r>
            <a:endParaRPr lang="en-US" sz="4000" dirty="0"/>
          </a:p>
        </p:txBody>
      </p:sp>
      <p:sp>
        <p:nvSpPr>
          <p:cNvPr id="3" name="Content Placeholder 2"/>
          <p:cNvSpPr>
            <a:spLocks noGrp="1"/>
          </p:cNvSpPr>
          <p:nvPr>
            <p:ph idx="1"/>
          </p:nvPr>
        </p:nvSpPr>
        <p:spPr/>
        <p:txBody>
          <a:bodyPr>
            <a:normAutofit/>
          </a:bodyPr>
          <a:lstStyle/>
          <a:p>
            <a:pPr marL="0" indent="0">
              <a:buNone/>
            </a:pPr>
            <a:r>
              <a:rPr lang="en-US" altLang="en-US" sz="2400" dirty="0"/>
              <a:t>Mohamed </a:t>
            </a:r>
            <a:r>
              <a:rPr lang="en-US" altLang="en-US" sz="2400" dirty="0" smtClean="0"/>
              <a:t>Yousri</a:t>
            </a:r>
          </a:p>
          <a:p>
            <a:pPr marL="0" indent="0">
              <a:buNone/>
            </a:pPr>
            <a:r>
              <a:rPr lang="en-US" altLang="en-US" sz="2400" dirty="0" smtClean="0"/>
              <a:t>Head of HR Systems</a:t>
            </a:r>
          </a:p>
          <a:p>
            <a:pPr marL="0" indent="0">
              <a:buNone/>
            </a:pPr>
            <a:endParaRPr lang="en-US" altLang="en-US" dirty="0"/>
          </a:p>
          <a:p>
            <a:pPr marL="0" indent="0">
              <a:buNone/>
            </a:pPr>
            <a:r>
              <a:rPr lang="en-US" altLang="en-US" sz="2000" dirty="0"/>
              <a:t>Joined Qatar University </a:t>
            </a:r>
            <a:r>
              <a:rPr lang="en-US" altLang="en-US" sz="2000" dirty="0" smtClean="0"/>
              <a:t>in 2013 </a:t>
            </a:r>
            <a:r>
              <a:rPr lang="en-US" altLang="en-US" sz="2000" dirty="0"/>
              <a:t>appointed as the Head of HR Systems. Experienced in ERP Projects </a:t>
            </a:r>
            <a:r>
              <a:rPr lang="en-US" altLang="en-US" sz="2000" dirty="0" smtClean="0"/>
              <a:t>with </a:t>
            </a:r>
            <a:r>
              <a:rPr lang="en-US" altLang="en-US" sz="2000" dirty="0"/>
              <a:t>focus on HCM </a:t>
            </a:r>
            <a:r>
              <a:rPr lang="en-US" altLang="en-US" sz="2000" dirty="0" smtClean="0"/>
              <a:t>possessing </a:t>
            </a:r>
            <a:r>
              <a:rPr lang="en-US" altLang="en-US" sz="2000" dirty="0"/>
              <a:t>both business and IT expertise. Having ERP implementations' references in different businesses </a:t>
            </a:r>
            <a:r>
              <a:rPr lang="en-US" altLang="en-US" sz="2000" dirty="0" smtClean="0"/>
              <a:t>for </a:t>
            </a:r>
            <a:r>
              <a:rPr lang="en-US" altLang="en-US" sz="2000" dirty="0"/>
              <a:t>both public and private sectors. Over </a:t>
            </a:r>
            <a:r>
              <a:rPr lang="en-US" altLang="en-US" sz="2000" dirty="0" smtClean="0"/>
              <a:t>11 </a:t>
            </a:r>
            <a:r>
              <a:rPr lang="en-US" altLang="en-US" sz="2000" dirty="0"/>
              <a:t>years of experience in project management, applications consultancy, business &amp; systems analysis and customer support applying best solutions practices in </a:t>
            </a:r>
            <a:r>
              <a:rPr lang="en-US" altLang="en-US" sz="2000" dirty="0" smtClean="0"/>
              <a:t>the middle east </a:t>
            </a:r>
            <a:r>
              <a:rPr lang="en-US" altLang="en-US" sz="2000" dirty="0"/>
              <a:t>that is reflected on being widely aware of the needs and enhancements for respective localizations and legislations in the Gulf region</a:t>
            </a:r>
            <a:r>
              <a:rPr lang="en-US" altLang="en-US" sz="2000" dirty="0" smtClean="0"/>
              <a:t>.</a:t>
            </a:r>
            <a:endParaRPr lang="en-US" sz="2000" dirty="0" smtClean="0"/>
          </a:p>
        </p:txBody>
      </p:sp>
    </p:spTree>
    <p:extLst>
      <p:ext uri="{BB962C8B-B14F-4D97-AF65-F5344CB8AC3E}">
        <p14:creationId xmlns:p14="http://schemas.microsoft.com/office/powerpoint/2010/main" val="1153682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Contacts</a:t>
            </a:r>
            <a:endParaRPr lang="en-US" sz="4000" dirty="0"/>
          </a:p>
        </p:txBody>
      </p:sp>
      <p:sp>
        <p:nvSpPr>
          <p:cNvPr id="3" name="Content Placeholder 2"/>
          <p:cNvSpPr>
            <a:spLocks noGrp="1"/>
          </p:cNvSpPr>
          <p:nvPr>
            <p:ph idx="1"/>
          </p:nvPr>
        </p:nvSpPr>
        <p:spPr/>
        <p:txBody>
          <a:bodyPr>
            <a:normAutofit/>
          </a:bodyPr>
          <a:lstStyle/>
          <a:p>
            <a:pPr marL="0" indent="0" fontAlgn="t">
              <a:buNone/>
            </a:pPr>
            <a:r>
              <a:rPr lang="en-US" sz="2400" dirty="0">
                <a:solidFill>
                  <a:schemeClr val="accent6">
                    <a:lumMod val="50000"/>
                  </a:schemeClr>
                </a:solidFill>
              </a:rPr>
              <a:t>Human Resources Department</a:t>
            </a:r>
          </a:p>
          <a:p>
            <a:pPr marL="0" indent="0" fontAlgn="t">
              <a:buNone/>
            </a:pPr>
            <a:r>
              <a:rPr lang="en-US" sz="2400" dirty="0">
                <a:solidFill>
                  <a:schemeClr val="accent6">
                    <a:lumMod val="50000"/>
                  </a:schemeClr>
                </a:solidFill>
              </a:rPr>
              <a:t> </a:t>
            </a:r>
          </a:p>
          <a:p>
            <a:pPr marL="0" indent="0" fontAlgn="t">
              <a:buNone/>
            </a:pPr>
            <a:r>
              <a:rPr lang="en-US" sz="2400" dirty="0">
                <a:solidFill>
                  <a:schemeClr val="accent6">
                    <a:lumMod val="50000"/>
                  </a:schemeClr>
                </a:solidFill>
              </a:rPr>
              <a:t>Mohamed Yousri</a:t>
            </a:r>
          </a:p>
          <a:p>
            <a:pPr marL="0" indent="0" fontAlgn="t">
              <a:buNone/>
            </a:pPr>
            <a:r>
              <a:rPr lang="en-US" sz="2400" dirty="0">
                <a:solidFill>
                  <a:schemeClr val="accent6">
                    <a:lumMod val="50000"/>
                  </a:schemeClr>
                </a:solidFill>
              </a:rPr>
              <a:t>Head of HR Systems</a:t>
            </a:r>
          </a:p>
          <a:p>
            <a:pPr fontAlgn="t"/>
            <a:endParaRPr lang="en-US" sz="2400" dirty="0">
              <a:solidFill>
                <a:schemeClr val="accent6">
                  <a:lumMod val="50000"/>
                </a:schemeClr>
              </a:solidFill>
            </a:endParaRPr>
          </a:p>
          <a:p>
            <a:pPr marL="0" indent="0" fontAlgn="t">
              <a:buNone/>
            </a:pPr>
            <a:r>
              <a:rPr lang="en-US" sz="2400" dirty="0">
                <a:solidFill>
                  <a:schemeClr val="accent6">
                    <a:lumMod val="50000"/>
                  </a:schemeClr>
                </a:solidFill>
              </a:rPr>
              <a:t>Telephone: +974-44035873 </a:t>
            </a:r>
          </a:p>
          <a:p>
            <a:pPr marL="0" indent="0" fontAlgn="t">
              <a:buNone/>
            </a:pPr>
            <a:r>
              <a:rPr lang="en-US" sz="2400" dirty="0">
                <a:solidFill>
                  <a:schemeClr val="accent6">
                    <a:lumMod val="50000"/>
                  </a:schemeClr>
                </a:solidFill>
              </a:rPr>
              <a:t>E-Mail: m.yousri@qu.edu.qa</a:t>
            </a:r>
          </a:p>
          <a:p>
            <a:pPr marL="0" indent="0" fontAlgn="t">
              <a:buNone/>
            </a:pPr>
            <a:r>
              <a:rPr lang="en-US" dirty="0"/>
              <a:t> </a:t>
            </a:r>
          </a:p>
          <a:p>
            <a:pPr marL="0" indent="0" algn="r">
              <a:buNone/>
            </a:pPr>
            <a:endParaRPr lang="en-US" dirty="0"/>
          </a:p>
        </p:txBody>
      </p:sp>
      <p:pic>
        <p:nvPicPr>
          <p:cNvPr id="4" name="AveryTemplatePic_TR_44.15_5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688" y="3438684"/>
            <a:ext cx="1842598" cy="113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753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6600" dirty="0" smtClean="0"/>
          </a:p>
          <a:p>
            <a:pPr marL="0" indent="0" algn="ctr">
              <a:buNone/>
            </a:pPr>
            <a:r>
              <a:rPr lang="en-US" sz="6600" dirty="0" smtClean="0"/>
              <a:t>Thank You</a:t>
            </a:r>
            <a:endParaRPr lang="en-US" sz="6600" dirty="0"/>
          </a:p>
        </p:txBody>
      </p:sp>
    </p:spTree>
    <p:extLst>
      <p:ext uri="{BB962C8B-B14F-4D97-AF65-F5344CB8AC3E}">
        <p14:creationId xmlns:p14="http://schemas.microsoft.com/office/powerpoint/2010/main" val="3415090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4" y="21662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Organizational Restructuring </a:t>
            </a:r>
          </a:p>
          <a:p>
            <a:r>
              <a:rPr lang="en-US" sz="4000" dirty="0" smtClean="0"/>
              <a:t>with Grants &amp; Labor Distribution	</a:t>
            </a:r>
            <a:br>
              <a:rPr lang="en-US" sz="4000" dirty="0" smtClean="0"/>
            </a:br>
            <a:r>
              <a:rPr lang="en-US" sz="4000" dirty="0" smtClean="0"/>
              <a:t> </a:t>
            </a:r>
          </a:p>
          <a:p>
            <a:r>
              <a:rPr lang="en-US" sz="4000" dirty="0" smtClean="0"/>
              <a:t>The way to do it</a:t>
            </a:r>
            <a:endParaRPr lang="en-US" sz="4000" dirty="0"/>
          </a:p>
        </p:txBody>
      </p:sp>
    </p:spTree>
    <p:extLst>
      <p:ext uri="{BB962C8B-B14F-4D97-AF65-F5344CB8AC3E}">
        <p14:creationId xmlns:p14="http://schemas.microsoft.com/office/powerpoint/2010/main" val="2948787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Agenda / Contents</a:t>
            </a:r>
            <a:endParaRPr lang="en-US" sz="4000" dirty="0"/>
          </a:p>
        </p:txBody>
      </p:sp>
      <p:sp>
        <p:nvSpPr>
          <p:cNvPr id="3" name="Content Placeholder 2"/>
          <p:cNvSpPr>
            <a:spLocks noGrp="1"/>
          </p:cNvSpPr>
          <p:nvPr>
            <p:ph idx="1"/>
          </p:nvPr>
        </p:nvSpPr>
        <p:spPr/>
        <p:txBody>
          <a:bodyPr>
            <a:normAutofit/>
          </a:bodyPr>
          <a:lstStyle/>
          <a:p>
            <a:r>
              <a:rPr lang="en-US" sz="2400" dirty="0" smtClean="0"/>
              <a:t>About Qatar University</a:t>
            </a:r>
          </a:p>
          <a:p>
            <a:r>
              <a:rPr lang="en-GB" sz="2400" dirty="0" smtClean="0"/>
              <a:t>QU </a:t>
            </a:r>
            <a:r>
              <a:rPr lang="en-GB" sz="2400" dirty="0"/>
              <a:t>Vision Statement and the Organizational </a:t>
            </a:r>
            <a:r>
              <a:rPr lang="en-GB" sz="2400" dirty="0" smtClean="0"/>
              <a:t>Transformation</a:t>
            </a:r>
          </a:p>
          <a:p>
            <a:r>
              <a:rPr lang="en-US" sz="2400" dirty="0"/>
              <a:t>Challenges &amp; </a:t>
            </a:r>
            <a:r>
              <a:rPr lang="en-US" sz="2400" dirty="0" smtClean="0"/>
              <a:t>Considerations</a:t>
            </a:r>
          </a:p>
          <a:p>
            <a:r>
              <a:rPr lang="en-GB" sz="2400" dirty="0" smtClean="0"/>
              <a:t>Oracle Grants and Oracle Labour Distribution</a:t>
            </a:r>
          </a:p>
          <a:p>
            <a:r>
              <a:rPr lang="en-GB" sz="2400" dirty="0" smtClean="0"/>
              <a:t>High Level Structure</a:t>
            </a:r>
          </a:p>
          <a:p>
            <a:r>
              <a:rPr lang="en-GB" sz="2400" dirty="0" smtClean="0"/>
              <a:t>Breakdown Structure (Production Migration) </a:t>
            </a:r>
          </a:p>
          <a:p>
            <a:r>
              <a:rPr lang="en-GB" sz="2400" dirty="0" smtClean="0"/>
              <a:t>Integrations and Validations</a:t>
            </a:r>
            <a:endParaRPr lang="en-US" sz="2400" dirty="0"/>
          </a:p>
        </p:txBody>
      </p:sp>
    </p:spTree>
    <p:extLst>
      <p:ext uri="{BB962C8B-B14F-4D97-AF65-F5344CB8AC3E}">
        <p14:creationId xmlns:p14="http://schemas.microsoft.com/office/powerpoint/2010/main" val="1486469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About Qatar University</a:t>
            </a:r>
            <a:endParaRPr lang="en-US" sz="36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668" b="21668"/>
          <a:stretch>
            <a:fillRect/>
          </a:stretch>
        </p:blipFill>
        <p:spPr bwMode="auto">
          <a:xfrm>
            <a:off x="0" y="1326198"/>
            <a:ext cx="9144000" cy="27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17270" y="4080510"/>
            <a:ext cx="8126730" cy="1938992"/>
          </a:xfrm>
          <a:prstGeom prst="rect">
            <a:avLst/>
          </a:prstGeom>
        </p:spPr>
        <p:txBody>
          <a:bodyPr wrap="square">
            <a:spAutoFit/>
          </a:bodyPr>
          <a:lstStyle/>
          <a:p>
            <a:pPr marL="228600" indent="-228600">
              <a:lnSpc>
                <a:spcPct val="150000"/>
              </a:lnSpc>
              <a:buFont typeface="Arial" pitchFamily="34" charset="0"/>
              <a:buChar char="•"/>
            </a:pPr>
            <a:r>
              <a:rPr lang="en-US" sz="2000" dirty="0"/>
              <a:t>The National University in Qatar.</a:t>
            </a:r>
          </a:p>
          <a:p>
            <a:pPr marL="228600" indent="-228600">
              <a:lnSpc>
                <a:spcPct val="150000"/>
              </a:lnSpc>
              <a:buFont typeface="Arial" pitchFamily="34" charset="0"/>
              <a:buChar char="•"/>
            </a:pPr>
            <a:r>
              <a:rPr lang="en-US" sz="2000" dirty="0"/>
              <a:t>QU presents a wealth of opportunities to interact with other respected scholars, students, and cultures.</a:t>
            </a:r>
          </a:p>
          <a:p>
            <a:pPr marL="228600" indent="-228600">
              <a:lnSpc>
                <a:spcPct val="150000"/>
              </a:lnSpc>
              <a:buFont typeface="Arial" pitchFamily="34" charset="0"/>
              <a:buChar char="•"/>
            </a:pPr>
            <a:r>
              <a:rPr lang="en-US" sz="2000" dirty="0"/>
              <a:t>QU began as a single college in 1973.</a:t>
            </a:r>
          </a:p>
        </p:txBody>
      </p:sp>
    </p:spTree>
    <p:extLst>
      <p:ext uri="{BB962C8B-B14F-4D97-AF65-F5344CB8AC3E}">
        <p14:creationId xmlns:p14="http://schemas.microsoft.com/office/powerpoint/2010/main" val="1993243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About Qatar University</a:t>
            </a:r>
          </a:p>
        </p:txBody>
      </p:sp>
      <p:pic>
        <p:nvPicPr>
          <p:cNvPr id="4" name="Picture 2" descr="D:\Users\sa14524\Downloads\sso_page\background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469" b="-1"/>
          <a:stretch/>
        </p:blipFill>
        <p:spPr bwMode="auto">
          <a:xfrm>
            <a:off x="0" y="1222637"/>
            <a:ext cx="9144000" cy="28121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5790" y="4011930"/>
            <a:ext cx="7955280" cy="1891287"/>
          </a:xfrm>
          <a:prstGeom prst="rect">
            <a:avLst/>
          </a:prstGeom>
        </p:spPr>
        <p:txBody>
          <a:bodyPr wrap="square">
            <a:spAutoFit/>
          </a:bodyPr>
          <a:lstStyle/>
          <a:p>
            <a:pPr marL="228600" indent="-228600">
              <a:lnSpc>
                <a:spcPct val="150000"/>
              </a:lnSpc>
              <a:buFont typeface="Arial" pitchFamily="34" charset="0"/>
              <a:buChar char="•"/>
            </a:pPr>
            <a:r>
              <a:rPr lang="en-US" sz="2000" dirty="0">
                <a:solidFill>
                  <a:prstClr val="black"/>
                </a:solidFill>
              </a:rPr>
              <a:t>Now </a:t>
            </a:r>
            <a:r>
              <a:rPr lang="en-US" sz="2000" dirty="0"/>
              <a:t>QU comprises 8 colleges, 60 academic programs with the highest international accreditations. </a:t>
            </a:r>
          </a:p>
          <a:p>
            <a:pPr marL="228600" indent="-228600">
              <a:lnSpc>
                <a:spcPct val="150000"/>
              </a:lnSpc>
              <a:buFont typeface="Arial" pitchFamily="34" charset="0"/>
              <a:buChar char="•"/>
            </a:pPr>
            <a:r>
              <a:rPr lang="en-US" sz="2000" dirty="0"/>
              <a:t>Serves a competitive body of almost 17,000 students and 1,100 faculty members.</a:t>
            </a:r>
            <a:endParaRPr lang="en-US" sz="2000" dirty="0">
              <a:solidFill>
                <a:prstClr val="black"/>
              </a:solidFill>
            </a:endParaRPr>
          </a:p>
        </p:txBody>
      </p:sp>
    </p:spTree>
    <p:extLst>
      <p:ext uri="{BB962C8B-B14F-4D97-AF65-F5344CB8AC3E}">
        <p14:creationId xmlns:p14="http://schemas.microsoft.com/office/powerpoint/2010/main" val="1122651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About Qatar University</a:t>
            </a:r>
          </a:p>
        </p:txBody>
      </p:sp>
      <p:pic>
        <p:nvPicPr>
          <p:cNvPr id="4" name="Picture 2" descr="D:\Users\sa14524\Downloads\sso_page\qu_image2.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3757"/>
          <a:stretch/>
        </p:blipFill>
        <p:spPr bwMode="auto">
          <a:xfrm>
            <a:off x="0" y="1417638"/>
            <a:ext cx="9144000" cy="30400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0100" y="4445332"/>
            <a:ext cx="7555230" cy="1477328"/>
          </a:xfrm>
          <a:prstGeom prst="rect">
            <a:avLst/>
          </a:prstGeom>
        </p:spPr>
        <p:txBody>
          <a:bodyPr wrap="square">
            <a:spAutoFit/>
          </a:bodyPr>
          <a:lstStyle/>
          <a:p>
            <a:pPr marL="228600" indent="-228600">
              <a:lnSpc>
                <a:spcPct val="150000"/>
              </a:lnSpc>
              <a:buFont typeface="Arial" pitchFamily="34" charset="0"/>
              <a:buChar char="•"/>
            </a:pPr>
            <a:r>
              <a:rPr lang="en-US" sz="2000" dirty="0"/>
              <a:t>Qatar university has recently been ranked as one of the most beautiful college campuses in the world, The Old Campus in the University ranked as  22</a:t>
            </a:r>
            <a:r>
              <a:rPr lang="en-US" sz="2000" baseline="30000" dirty="0"/>
              <a:t>nd</a:t>
            </a:r>
            <a:r>
              <a:rPr lang="en-US" sz="2000" dirty="0"/>
              <a:t> out of total 23 universities.</a:t>
            </a:r>
            <a:endParaRPr lang="en-US" sz="2000" dirty="0">
              <a:solidFill>
                <a:prstClr val="black"/>
              </a:solidFill>
            </a:endParaRPr>
          </a:p>
        </p:txBody>
      </p:sp>
    </p:spTree>
    <p:extLst>
      <p:ext uri="{BB962C8B-B14F-4D97-AF65-F5344CB8AC3E}">
        <p14:creationId xmlns:p14="http://schemas.microsoft.com/office/powerpoint/2010/main" val="564296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6" y="470586"/>
            <a:ext cx="8229600" cy="1143000"/>
          </a:xfrm>
        </p:spPr>
        <p:txBody>
          <a:bodyPr>
            <a:normAutofit fontScale="90000"/>
          </a:bodyPr>
          <a:lstStyle/>
          <a:p>
            <a:r>
              <a:rPr lang="en-GB" dirty="0" smtClean="0"/>
              <a:t/>
            </a:r>
            <a:br>
              <a:rPr lang="en-GB" dirty="0" smtClean="0"/>
            </a:br>
            <a:r>
              <a:rPr lang="en-GB" dirty="0" smtClean="0"/>
              <a:t>QU Vision Statement and the Organizational Transformation</a:t>
            </a:r>
            <a:br>
              <a:rPr lang="en-GB" dirty="0" smtClean="0"/>
            </a:br>
            <a:endParaRPr lang="en-US" dirty="0"/>
          </a:p>
        </p:txBody>
      </p:sp>
      <p:sp>
        <p:nvSpPr>
          <p:cNvPr id="3" name="Content Placeholder 2"/>
          <p:cNvSpPr>
            <a:spLocks noGrp="1"/>
          </p:cNvSpPr>
          <p:nvPr>
            <p:ph idx="1"/>
          </p:nvPr>
        </p:nvSpPr>
        <p:spPr>
          <a:xfrm>
            <a:off x="609600" y="1719946"/>
            <a:ext cx="8229600" cy="4525963"/>
          </a:xfrm>
        </p:spPr>
        <p:txBody>
          <a:bodyPr>
            <a:noAutofit/>
          </a:bodyPr>
          <a:lstStyle/>
          <a:p>
            <a:pPr marL="0" indent="0">
              <a:buNone/>
            </a:pPr>
            <a:endParaRPr lang="en-GB" sz="2000" dirty="0" smtClean="0"/>
          </a:p>
          <a:p>
            <a:pPr marL="0" indent="0">
              <a:buNone/>
            </a:pPr>
            <a:r>
              <a:rPr lang="en-GB" sz="2000" dirty="0" smtClean="0"/>
              <a:t>The Board of Regent and Qatar University have endorsed a process of strategic and organizational transformation that is informed by our new vision, which is;</a:t>
            </a:r>
          </a:p>
          <a:p>
            <a:pPr marL="0" indent="0">
              <a:buNone/>
            </a:pPr>
            <a:endParaRPr lang="en-GB" sz="2000" dirty="0"/>
          </a:p>
          <a:p>
            <a:pPr marL="0" indent="0">
              <a:buNone/>
            </a:pPr>
            <a:r>
              <a:rPr lang="en-GB" sz="2000" dirty="0" smtClean="0"/>
              <a:t> </a:t>
            </a:r>
            <a:r>
              <a:rPr lang="en-GB" sz="2000" i="1" dirty="0" smtClean="0"/>
              <a:t>“to be regionally recognized for distinctive excellence in education and research, as an institution of choice for students and scholars and a catalyst for the sustainable socio-economic development of Qatar.”</a:t>
            </a:r>
          </a:p>
          <a:p>
            <a:pPr marL="0" indent="0">
              <a:buNone/>
            </a:pPr>
            <a:endParaRPr lang="en-GB" sz="2000" dirty="0" smtClean="0"/>
          </a:p>
          <a:p>
            <a:pPr marL="0" indent="0">
              <a:buNone/>
            </a:pPr>
            <a:r>
              <a:rPr lang="en-GB" sz="2000" dirty="0" smtClean="0"/>
              <a:t>Hence a new organizational structure is announced that should position Qatar University for sustainable success in the years to come.</a:t>
            </a:r>
            <a:endParaRPr lang="en-US" sz="2000" dirty="0" smtClean="0"/>
          </a:p>
          <a:p>
            <a:pPr marL="0" indent="0">
              <a:buNone/>
            </a:pPr>
            <a:endParaRPr lang="en-US" sz="2000"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13247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 Organization Chart</a:t>
            </a:r>
            <a:endParaRPr lang="en-US" sz="4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975" y="1315915"/>
            <a:ext cx="72580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249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E700ADF335F1E4D87E99FF16D59DB40" ma:contentTypeVersion="0" ma:contentTypeDescription="Create a new document." ma:contentTypeScope="" ma:versionID="dac78cca7395b9a96dae865401006a29">
  <xsd:schema xmlns:xsd="http://www.w3.org/2001/XMLSchema" xmlns:xs="http://www.w3.org/2001/XMLSchema" xmlns:p="http://schemas.microsoft.com/office/2006/metadata/properties" xmlns:ns2="4fad5fcc-667c-490e-8661-ea05419ed44c" targetNamespace="http://schemas.microsoft.com/office/2006/metadata/properties" ma:root="true" ma:fieldsID="9a665cf6457769932653b5cef00b9904" ns2:_="">
    <xsd:import namespace="4fad5fcc-667c-490e-8661-ea05419ed44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d5fcc-667c-490e-8661-ea05419ed4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fad5fcc-667c-490e-8661-ea05419ed44c">K7VEDEUVCE52-667-102</_dlc_DocId>
    <_dlc_DocIdUrl xmlns="4fad5fcc-667c-490e-8661-ea05419ed44c">
      <Url>https://infohub.adu.ac.ae/ArabHEUG/_layouts/15/DocIdRedir.aspx?ID=K7VEDEUVCE52-667-102</Url>
      <Description>K7VEDEUVCE52-667-102</Description>
    </_dlc_DocIdUrl>
  </documentManagement>
</p:properties>
</file>

<file path=customXml/itemProps1.xml><?xml version="1.0" encoding="utf-8"?>
<ds:datastoreItem xmlns:ds="http://schemas.openxmlformats.org/officeDocument/2006/customXml" ds:itemID="{69A21904-0564-402B-B4CC-C42EB4F993AD}"/>
</file>

<file path=customXml/itemProps2.xml><?xml version="1.0" encoding="utf-8"?>
<ds:datastoreItem xmlns:ds="http://schemas.openxmlformats.org/officeDocument/2006/customXml" ds:itemID="{230DA16F-CC1E-4355-8223-206398903846}"/>
</file>

<file path=customXml/itemProps3.xml><?xml version="1.0" encoding="utf-8"?>
<ds:datastoreItem xmlns:ds="http://schemas.openxmlformats.org/officeDocument/2006/customXml" ds:itemID="{65017E4B-66CA-45FA-BBFA-5FF26BD304FE}"/>
</file>

<file path=customXml/itemProps4.xml><?xml version="1.0" encoding="utf-8"?>
<ds:datastoreItem xmlns:ds="http://schemas.openxmlformats.org/officeDocument/2006/customXml" ds:itemID="{9D0EE235-0855-4E8D-96D2-ECD20FE13995}"/>
</file>

<file path=docProps/app.xml><?xml version="1.0" encoding="utf-8"?>
<Properties xmlns="http://schemas.openxmlformats.org/officeDocument/2006/extended-properties" xmlns:vt="http://schemas.openxmlformats.org/officeDocument/2006/docPropsVTypes">
  <TotalTime>4881</TotalTime>
  <Words>1154</Words>
  <Application>Microsoft Office PowerPoint</Application>
  <PresentationFormat>On-screen Show (4:3)</PresentationFormat>
  <Paragraphs>127</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Presenter</vt:lpstr>
      <vt:lpstr>PowerPoint Presentation</vt:lpstr>
      <vt:lpstr>Agenda / Contents</vt:lpstr>
      <vt:lpstr>About Qatar University</vt:lpstr>
      <vt:lpstr>About Qatar University</vt:lpstr>
      <vt:lpstr>About Qatar University</vt:lpstr>
      <vt:lpstr> QU Vision Statement and the Organizational Transformation </vt:lpstr>
      <vt:lpstr>QU Organization Chart</vt:lpstr>
      <vt:lpstr>Project Scope</vt:lpstr>
      <vt:lpstr>Challenges &amp; Considerations</vt:lpstr>
      <vt:lpstr>Oracle Grants</vt:lpstr>
      <vt:lpstr>Oracle Labor Distribution</vt:lpstr>
      <vt:lpstr>Project Schedule High Level structure</vt:lpstr>
      <vt:lpstr>Data Conversion</vt:lpstr>
      <vt:lpstr>Data Templates</vt:lpstr>
      <vt:lpstr>Breakdown Structure  Production Migration</vt:lpstr>
      <vt:lpstr>Integrations and Validation</vt:lpstr>
      <vt:lpstr>Questions..</vt:lpstr>
      <vt:lpstr>Contacts</vt:lpstr>
      <vt:lpstr>PowerPoint Presentation</vt:lpstr>
    </vt:vector>
  </TitlesOfParts>
  <Company>Abu Dhabi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Tellawi</dc:creator>
  <cp:lastModifiedBy>Mohamed Yousri</cp:lastModifiedBy>
  <cp:revision>19</cp:revision>
  <dcterms:created xsi:type="dcterms:W3CDTF">2016-02-23T12:56:43Z</dcterms:created>
  <dcterms:modified xsi:type="dcterms:W3CDTF">2016-11-13T10:10:53Z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16c9217e-b36a-43f3-b402-dbd71c261303</vt:lpwstr>
  </property>
  <property fmtid="{D5CDD505-2E9C-101B-9397-08002B2CF9AE}" pid="3" name="ContentTypeId">
    <vt:lpwstr>0x0101003E700ADF335F1E4D87E99FF16D59DB40</vt:lpwstr>
  </property>
</Properties>
</file>