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5" r:id="rId4"/>
  </p:sldMasterIdLst>
  <p:notesMasterIdLst>
    <p:notesMasterId r:id="rId34"/>
  </p:notesMasterIdLst>
  <p:handoutMasterIdLst>
    <p:handoutMasterId r:id="rId35"/>
  </p:handoutMasterIdLst>
  <p:sldIdLst>
    <p:sldId id="259" r:id="rId5"/>
    <p:sldId id="260" r:id="rId6"/>
    <p:sldId id="269" r:id="rId7"/>
    <p:sldId id="268" r:id="rId8"/>
    <p:sldId id="261" r:id="rId9"/>
    <p:sldId id="262" r:id="rId10"/>
    <p:sldId id="292" r:id="rId11"/>
    <p:sldId id="289" r:id="rId12"/>
    <p:sldId id="290" r:id="rId13"/>
    <p:sldId id="291" r:id="rId14"/>
    <p:sldId id="293" r:id="rId15"/>
    <p:sldId id="299" r:id="rId16"/>
    <p:sldId id="296" r:id="rId17"/>
    <p:sldId id="306" r:id="rId18"/>
    <p:sldId id="295" r:id="rId19"/>
    <p:sldId id="297" r:id="rId20"/>
    <p:sldId id="302" r:id="rId21"/>
    <p:sldId id="303" r:id="rId22"/>
    <p:sldId id="304" r:id="rId23"/>
    <p:sldId id="300" r:id="rId24"/>
    <p:sldId id="305" r:id="rId25"/>
    <p:sldId id="294" r:id="rId26"/>
    <p:sldId id="266" r:id="rId27"/>
    <p:sldId id="307" r:id="rId28"/>
    <p:sldId id="308" r:id="rId29"/>
    <p:sldId id="281" r:id="rId30"/>
    <p:sldId id="287" r:id="rId31"/>
    <p:sldId id="288" r:id="rId32"/>
    <p:sldId id="286"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04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7" autoAdjust="0"/>
    <p:restoredTop sz="94660"/>
  </p:normalViewPr>
  <p:slideViewPr>
    <p:cSldViewPr snapToGrid="0">
      <p:cViewPr>
        <p:scale>
          <a:sx n="100" d="100"/>
          <a:sy n="100" d="100"/>
        </p:scale>
        <p:origin x="732" y="-13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91" d="100"/>
          <a:sy n="91" d="100"/>
        </p:scale>
        <p:origin x="3750"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0837AD-5FDE-4A1D-8BEE-C478EDF4C4C2}" type="doc">
      <dgm:prSet loTypeId="urn:microsoft.com/office/officeart/2005/8/layout/equation2" loCatId="process" qsTypeId="urn:microsoft.com/office/officeart/2005/8/quickstyle/3d3" qsCatId="3D" csTypeId="urn:microsoft.com/office/officeart/2005/8/colors/accent1_2" csCatId="accent1" phldr="1"/>
      <dgm:spPr/>
    </dgm:pt>
    <dgm:pt modelId="{2FFCF2DE-E02F-47F1-A69D-E17A2CFBDD3D}">
      <dgm:prSet phldrT="[Text]"/>
      <dgm:spPr/>
      <dgm:t>
        <a:bodyPr/>
        <a:lstStyle/>
        <a:p>
          <a:r>
            <a:rPr lang="en-CA" dirty="0"/>
            <a:t>Academic Standing</a:t>
          </a:r>
        </a:p>
      </dgm:t>
    </dgm:pt>
    <dgm:pt modelId="{611F582D-5FE2-44D3-96D1-0DCA72772D1F}" type="parTrans" cxnId="{F4ADB3E5-E164-4806-897C-E3A6E410D138}">
      <dgm:prSet/>
      <dgm:spPr/>
      <dgm:t>
        <a:bodyPr/>
        <a:lstStyle/>
        <a:p>
          <a:endParaRPr lang="en-CA"/>
        </a:p>
      </dgm:t>
    </dgm:pt>
    <dgm:pt modelId="{3849722C-612E-437D-AD9D-8F83F1710467}" type="sibTrans" cxnId="{F4ADB3E5-E164-4806-897C-E3A6E410D138}">
      <dgm:prSet/>
      <dgm:spPr/>
      <dgm:t>
        <a:bodyPr/>
        <a:lstStyle/>
        <a:p>
          <a:endParaRPr lang="en-CA"/>
        </a:p>
      </dgm:t>
    </dgm:pt>
    <dgm:pt modelId="{32D123FF-30A0-440B-9C0D-C155D81022E1}">
      <dgm:prSet phldrT="[Text]"/>
      <dgm:spPr/>
      <dgm:t>
        <a:bodyPr/>
        <a:lstStyle/>
        <a:p>
          <a:r>
            <a:rPr lang="en-CA" dirty="0"/>
            <a:t>Academic Advisement</a:t>
          </a:r>
        </a:p>
      </dgm:t>
    </dgm:pt>
    <dgm:pt modelId="{4BAFB863-19FA-4D2B-9FD8-7D78F4112F27}" type="parTrans" cxnId="{AA3B793B-2E1A-4EFB-8BEB-3350DEA510D0}">
      <dgm:prSet/>
      <dgm:spPr/>
      <dgm:t>
        <a:bodyPr/>
        <a:lstStyle/>
        <a:p>
          <a:endParaRPr lang="en-CA"/>
        </a:p>
      </dgm:t>
    </dgm:pt>
    <dgm:pt modelId="{5CBD3553-5736-4BCD-BDAE-8860BD4B8ED9}" type="sibTrans" cxnId="{AA3B793B-2E1A-4EFB-8BEB-3350DEA510D0}">
      <dgm:prSet/>
      <dgm:spPr/>
      <dgm:t>
        <a:bodyPr/>
        <a:lstStyle/>
        <a:p>
          <a:endParaRPr lang="en-CA"/>
        </a:p>
      </dgm:t>
    </dgm:pt>
    <dgm:pt modelId="{904CC574-9C1A-485C-9461-1ECCAB237506}">
      <dgm:prSet phldrT="[Text]"/>
      <dgm:spPr/>
      <dgm:t>
        <a:bodyPr/>
        <a:lstStyle/>
        <a:p>
          <a:r>
            <a:rPr lang="en-CA" dirty="0"/>
            <a:t>Result of Session</a:t>
          </a:r>
        </a:p>
      </dgm:t>
    </dgm:pt>
    <dgm:pt modelId="{DAF7B4DF-1F30-4863-9E62-B4A5524D358A}" type="parTrans" cxnId="{2226F010-5B0B-43DE-AA4E-5AC700D78CB5}">
      <dgm:prSet/>
      <dgm:spPr/>
      <dgm:t>
        <a:bodyPr/>
        <a:lstStyle/>
        <a:p>
          <a:endParaRPr lang="en-CA"/>
        </a:p>
      </dgm:t>
    </dgm:pt>
    <dgm:pt modelId="{48C9E80A-5737-4F9B-9D61-FBE442F8CE43}" type="sibTrans" cxnId="{2226F010-5B0B-43DE-AA4E-5AC700D78CB5}">
      <dgm:prSet/>
      <dgm:spPr/>
      <dgm:t>
        <a:bodyPr/>
        <a:lstStyle/>
        <a:p>
          <a:endParaRPr lang="en-CA"/>
        </a:p>
      </dgm:t>
    </dgm:pt>
    <dgm:pt modelId="{458C4AEE-27F3-4FB8-BB92-0189BE1D11E2}" type="pres">
      <dgm:prSet presAssocID="{0D0837AD-5FDE-4A1D-8BEE-C478EDF4C4C2}" presName="Name0" presStyleCnt="0">
        <dgm:presLayoutVars>
          <dgm:dir val="rev"/>
          <dgm:resizeHandles val="exact"/>
        </dgm:presLayoutVars>
      </dgm:prSet>
      <dgm:spPr/>
    </dgm:pt>
    <dgm:pt modelId="{FB44509A-BE1E-4433-AB85-DA06874EAA62}" type="pres">
      <dgm:prSet presAssocID="{0D0837AD-5FDE-4A1D-8BEE-C478EDF4C4C2}" presName="vNodes" presStyleCnt="0"/>
      <dgm:spPr/>
    </dgm:pt>
    <dgm:pt modelId="{D5132249-187D-485F-BDBE-F1E5965D332F}" type="pres">
      <dgm:prSet presAssocID="{2FFCF2DE-E02F-47F1-A69D-E17A2CFBDD3D}" presName="node" presStyleLbl="node1" presStyleIdx="0" presStyleCnt="3">
        <dgm:presLayoutVars>
          <dgm:bulletEnabled val="1"/>
        </dgm:presLayoutVars>
      </dgm:prSet>
      <dgm:spPr/>
    </dgm:pt>
    <dgm:pt modelId="{0A988456-0241-439E-B376-55CB5C685EE7}" type="pres">
      <dgm:prSet presAssocID="{3849722C-612E-437D-AD9D-8F83F1710467}" presName="spacerT" presStyleCnt="0"/>
      <dgm:spPr/>
    </dgm:pt>
    <dgm:pt modelId="{1ABE25C1-1848-44B8-8701-E80817F50304}" type="pres">
      <dgm:prSet presAssocID="{3849722C-612E-437D-AD9D-8F83F1710467}" presName="sibTrans" presStyleLbl="sibTrans2D1" presStyleIdx="0" presStyleCnt="2"/>
      <dgm:spPr/>
    </dgm:pt>
    <dgm:pt modelId="{CC715B8C-82D8-4756-8CB8-9F3A7ECFE9BC}" type="pres">
      <dgm:prSet presAssocID="{3849722C-612E-437D-AD9D-8F83F1710467}" presName="spacerB" presStyleCnt="0"/>
      <dgm:spPr/>
    </dgm:pt>
    <dgm:pt modelId="{96ACE099-1FC5-43AB-8E4F-3E05A6456C46}" type="pres">
      <dgm:prSet presAssocID="{32D123FF-30A0-440B-9C0D-C155D81022E1}" presName="node" presStyleLbl="node1" presStyleIdx="1" presStyleCnt="3">
        <dgm:presLayoutVars>
          <dgm:bulletEnabled val="1"/>
        </dgm:presLayoutVars>
      </dgm:prSet>
      <dgm:spPr/>
    </dgm:pt>
    <dgm:pt modelId="{E2F0619C-7A72-47C2-88A3-05C9E59CFF82}" type="pres">
      <dgm:prSet presAssocID="{0D0837AD-5FDE-4A1D-8BEE-C478EDF4C4C2}" presName="sibTransLast" presStyleLbl="sibTrans2D1" presStyleIdx="1" presStyleCnt="2" custFlipHor="1" custScaleX="128097" custLinFactNeighborX="6069"/>
      <dgm:spPr/>
    </dgm:pt>
    <dgm:pt modelId="{F71FC6E9-E1F8-4BDF-98BF-A7E5725E60F2}" type="pres">
      <dgm:prSet presAssocID="{0D0837AD-5FDE-4A1D-8BEE-C478EDF4C4C2}" presName="connectorText" presStyleLbl="sibTrans2D1" presStyleIdx="1" presStyleCnt="2"/>
      <dgm:spPr/>
    </dgm:pt>
    <dgm:pt modelId="{201AAADA-8077-4C3C-A473-464FA0313C6A}" type="pres">
      <dgm:prSet presAssocID="{0D0837AD-5FDE-4A1D-8BEE-C478EDF4C4C2}" presName="lastNode" presStyleLbl="node1" presStyleIdx="2" presStyleCnt="3">
        <dgm:presLayoutVars>
          <dgm:bulletEnabled val="1"/>
        </dgm:presLayoutVars>
      </dgm:prSet>
      <dgm:spPr/>
    </dgm:pt>
  </dgm:ptLst>
  <dgm:cxnLst>
    <dgm:cxn modelId="{2226F010-5B0B-43DE-AA4E-5AC700D78CB5}" srcId="{0D0837AD-5FDE-4A1D-8BEE-C478EDF4C4C2}" destId="{904CC574-9C1A-485C-9461-1ECCAB237506}" srcOrd="2" destOrd="0" parTransId="{DAF7B4DF-1F30-4863-9E62-B4A5524D358A}" sibTransId="{48C9E80A-5737-4F9B-9D61-FBE442F8CE43}"/>
    <dgm:cxn modelId="{AA3B793B-2E1A-4EFB-8BEB-3350DEA510D0}" srcId="{0D0837AD-5FDE-4A1D-8BEE-C478EDF4C4C2}" destId="{32D123FF-30A0-440B-9C0D-C155D81022E1}" srcOrd="1" destOrd="0" parTransId="{4BAFB863-19FA-4D2B-9FD8-7D78F4112F27}" sibTransId="{5CBD3553-5736-4BCD-BDAE-8860BD4B8ED9}"/>
    <dgm:cxn modelId="{7FAC5942-2BCA-4B7A-8CA5-8FA47B59CD8F}" type="presOf" srcId="{2FFCF2DE-E02F-47F1-A69D-E17A2CFBDD3D}" destId="{D5132249-187D-485F-BDBE-F1E5965D332F}" srcOrd="0" destOrd="0" presId="urn:microsoft.com/office/officeart/2005/8/layout/equation2"/>
    <dgm:cxn modelId="{8CB81A69-DEBD-4343-B9AF-012196CEF666}" type="presOf" srcId="{904CC574-9C1A-485C-9461-1ECCAB237506}" destId="{201AAADA-8077-4C3C-A473-464FA0313C6A}" srcOrd="0" destOrd="0" presId="urn:microsoft.com/office/officeart/2005/8/layout/equation2"/>
    <dgm:cxn modelId="{AD3D6A98-1ABB-4291-8378-E29ED757BB34}" type="presOf" srcId="{0D0837AD-5FDE-4A1D-8BEE-C478EDF4C4C2}" destId="{458C4AEE-27F3-4FB8-BB92-0189BE1D11E2}" srcOrd="0" destOrd="0" presId="urn:microsoft.com/office/officeart/2005/8/layout/equation2"/>
    <dgm:cxn modelId="{B81CE09B-0F7C-4419-8BB3-D9BEE33631EB}" type="presOf" srcId="{5CBD3553-5736-4BCD-BDAE-8860BD4B8ED9}" destId="{F71FC6E9-E1F8-4BDF-98BF-A7E5725E60F2}" srcOrd="1" destOrd="0" presId="urn:microsoft.com/office/officeart/2005/8/layout/equation2"/>
    <dgm:cxn modelId="{76D593A4-9603-45E4-936F-6108F46F8A53}" type="presOf" srcId="{3849722C-612E-437D-AD9D-8F83F1710467}" destId="{1ABE25C1-1848-44B8-8701-E80817F50304}" srcOrd="0" destOrd="0" presId="urn:microsoft.com/office/officeart/2005/8/layout/equation2"/>
    <dgm:cxn modelId="{F4ADB3E5-E164-4806-897C-E3A6E410D138}" srcId="{0D0837AD-5FDE-4A1D-8BEE-C478EDF4C4C2}" destId="{2FFCF2DE-E02F-47F1-A69D-E17A2CFBDD3D}" srcOrd="0" destOrd="0" parTransId="{611F582D-5FE2-44D3-96D1-0DCA72772D1F}" sibTransId="{3849722C-612E-437D-AD9D-8F83F1710467}"/>
    <dgm:cxn modelId="{069DEFF6-F8BD-4A98-96E0-0E1DD55DCDCF}" type="presOf" srcId="{32D123FF-30A0-440B-9C0D-C155D81022E1}" destId="{96ACE099-1FC5-43AB-8E4F-3E05A6456C46}" srcOrd="0" destOrd="0" presId="urn:microsoft.com/office/officeart/2005/8/layout/equation2"/>
    <dgm:cxn modelId="{36C4B9FE-026C-4BD4-8327-3A8C2CC7D2F7}" type="presOf" srcId="{5CBD3553-5736-4BCD-BDAE-8860BD4B8ED9}" destId="{E2F0619C-7A72-47C2-88A3-05C9E59CFF82}" srcOrd="0" destOrd="0" presId="urn:microsoft.com/office/officeart/2005/8/layout/equation2"/>
    <dgm:cxn modelId="{6A98F4C8-1E89-4A4A-8AAC-BF760C810766}" type="presParOf" srcId="{458C4AEE-27F3-4FB8-BB92-0189BE1D11E2}" destId="{FB44509A-BE1E-4433-AB85-DA06874EAA62}" srcOrd="0" destOrd="0" presId="urn:microsoft.com/office/officeart/2005/8/layout/equation2"/>
    <dgm:cxn modelId="{A79BD2C8-58F2-47FE-905A-79A9F8204374}" type="presParOf" srcId="{FB44509A-BE1E-4433-AB85-DA06874EAA62}" destId="{D5132249-187D-485F-BDBE-F1E5965D332F}" srcOrd="0" destOrd="0" presId="urn:microsoft.com/office/officeart/2005/8/layout/equation2"/>
    <dgm:cxn modelId="{78E7C855-306C-4E1F-820B-9E22E4BA4E70}" type="presParOf" srcId="{FB44509A-BE1E-4433-AB85-DA06874EAA62}" destId="{0A988456-0241-439E-B376-55CB5C685EE7}" srcOrd="1" destOrd="0" presId="urn:microsoft.com/office/officeart/2005/8/layout/equation2"/>
    <dgm:cxn modelId="{DB90365D-E8C7-4C00-BC7B-4F7255DD4B79}" type="presParOf" srcId="{FB44509A-BE1E-4433-AB85-DA06874EAA62}" destId="{1ABE25C1-1848-44B8-8701-E80817F50304}" srcOrd="2" destOrd="0" presId="urn:microsoft.com/office/officeart/2005/8/layout/equation2"/>
    <dgm:cxn modelId="{3BD337AF-2DCB-4FDF-84A7-3CAA9A1E49D8}" type="presParOf" srcId="{FB44509A-BE1E-4433-AB85-DA06874EAA62}" destId="{CC715B8C-82D8-4756-8CB8-9F3A7ECFE9BC}" srcOrd="3" destOrd="0" presId="urn:microsoft.com/office/officeart/2005/8/layout/equation2"/>
    <dgm:cxn modelId="{49ED88C4-CB8D-4058-AC59-2EE84EA2AB22}" type="presParOf" srcId="{FB44509A-BE1E-4433-AB85-DA06874EAA62}" destId="{96ACE099-1FC5-43AB-8E4F-3E05A6456C46}" srcOrd="4" destOrd="0" presId="urn:microsoft.com/office/officeart/2005/8/layout/equation2"/>
    <dgm:cxn modelId="{2D6F224B-50C6-41D5-910D-09BF701FE149}" type="presParOf" srcId="{458C4AEE-27F3-4FB8-BB92-0189BE1D11E2}" destId="{E2F0619C-7A72-47C2-88A3-05C9E59CFF82}" srcOrd="1" destOrd="0" presId="urn:microsoft.com/office/officeart/2005/8/layout/equation2"/>
    <dgm:cxn modelId="{5C40EC2B-1F13-40B9-B5CB-A4A8EB95A424}" type="presParOf" srcId="{E2F0619C-7A72-47C2-88A3-05C9E59CFF82}" destId="{F71FC6E9-E1F8-4BDF-98BF-A7E5725E60F2}" srcOrd="0" destOrd="0" presId="urn:microsoft.com/office/officeart/2005/8/layout/equation2"/>
    <dgm:cxn modelId="{30B8FFDB-CF4B-4289-8DD5-9F588DE2448E}" type="presParOf" srcId="{458C4AEE-27F3-4FB8-BB92-0189BE1D11E2}" destId="{201AAADA-8077-4C3C-A473-464FA0313C6A}"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0DD9D08-D050-4650-B4A9-C780F04FFAAF}"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lang="en-CA"/>
        </a:p>
      </dgm:t>
    </dgm:pt>
    <dgm:pt modelId="{023F5304-3BF7-4933-9F44-F689308F9BC3}">
      <dgm:prSet phldrT="[Text]"/>
      <dgm:spPr/>
      <dgm:t>
        <a:bodyPr/>
        <a:lstStyle/>
        <a:p>
          <a:r>
            <a:rPr lang="en-CA" dirty="0"/>
            <a:t>End of Term Processes Prep</a:t>
          </a:r>
        </a:p>
      </dgm:t>
    </dgm:pt>
    <dgm:pt modelId="{F5531FB2-6D1D-4171-8FFC-2B9DCC6BD236}" type="parTrans" cxnId="{0C5A9C01-4228-4D0E-BE1F-7C9433010B32}">
      <dgm:prSet/>
      <dgm:spPr/>
      <dgm:t>
        <a:bodyPr/>
        <a:lstStyle/>
        <a:p>
          <a:endParaRPr lang="en-CA"/>
        </a:p>
      </dgm:t>
    </dgm:pt>
    <dgm:pt modelId="{FD0545DD-26C9-4917-8214-CE72F90F9E7E}" type="sibTrans" cxnId="{0C5A9C01-4228-4D0E-BE1F-7C9433010B32}">
      <dgm:prSet/>
      <dgm:spPr/>
      <dgm:t>
        <a:bodyPr/>
        <a:lstStyle/>
        <a:p>
          <a:endParaRPr lang="en-CA"/>
        </a:p>
      </dgm:t>
    </dgm:pt>
    <dgm:pt modelId="{1EA1D774-0BEE-451B-8C78-F35F2444D444}">
      <dgm:prSet phldrT="[Text]"/>
      <dgm:spPr/>
      <dgm:t>
        <a:bodyPr/>
        <a:lstStyle/>
        <a:p>
          <a:r>
            <a:rPr lang="en-CA" dirty="0"/>
            <a:t>Pot Grad Standing</a:t>
          </a:r>
        </a:p>
      </dgm:t>
    </dgm:pt>
    <dgm:pt modelId="{542845DD-E55C-4210-840E-A50E5EF7FD89}" type="parTrans" cxnId="{43342E92-A487-4900-AE1C-A51C34A5F858}">
      <dgm:prSet/>
      <dgm:spPr/>
      <dgm:t>
        <a:bodyPr/>
        <a:lstStyle/>
        <a:p>
          <a:endParaRPr lang="en-CA"/>
        </a:p>
      </dgm:t>
    </dgm:pt>
    <dgm:pt modelId="{0ACFDE8A-6450-4858-9989-C4BC40F37DE4}" type="sibTrans" cxnId="{43342E92-A487-4900-AE1C-A51C34A5F858}">
      <dgm:prSet/>
      <dgm:spPr/>
      <dgm:t>
        <a:bodyPr/>
        <a:lstStyle/>
        <a:p>
          <a:endParaRPr lang="en-CA"/>
        </a:p>
      </dgm:t>
    </dgm:pt>
    <dgm:pt modelId="{F318FE2C-60F5-45A6-82FF-0FF9E672815F}">
      <dgm:prSet phldrT="[Text]"/>
      <dgm:spPr/>
      <dgm:t>
        <a:bodyPr/>
        <a:lstStyle/>
        <a:p>
          <a:r>
            <a:rPr lang="en-CA" dirty="0"/>
            <a:t>In-Course Standing</a:t>
          </a:r>
        </a:p>
      </dgm:t>
    </dgm:pt>
    <dgm:pt modelId="{9F1E42E2-FA3E-48B8-BF4F-9289B59A428F}" type="parTrans" cxnId="{D26E2ACC-E9E2-4106-AA1B-B43C0F4D2C73}">
      <dgm:prSet/>
      <dgm:spPr/>
      <dgm:t>
        <a:bodyPr/>
        <a:lstStyle/>
        <a:p>
          <a:endParaRPr lang="en-CA"/>
        </a:p>
      </dgm:t>
    </dgm:pt>
    <dgm:pt modelId="{82D775D7-09CC-4DDB-BFDD-3BF6410117BD}" type="sibTrans" cxnId="{D26E2ACC-E9E2-4106-AA1B-B43C0F4D2C73}">
      <dgm:prSet/>
      <dgm:spPr/>
      <dgm:t>
        <a:bodyPr/>
        <a:lstStyle/>
        <a:p>
          <a:endParaRPr lang="en-CA"/>
        </a:p>
      </dgm:t>
    </dgm:pt>
    <dgm:pt modelId="{DE7346B3-70CB-4840-B102-8E34FBD2D053}" type="pres">
      <dgm:prSet presAssocID="{00DD9D08-D050-4650-B4A9-C780F04FFAAF}" presName="Name0" presStyleCnt="0">
        <dgm:presLayoutVars>
          <dgm:chMax val="7"/>
          <dgm:chPref val="7"/>
          <dgm:dir/>
          <dgm:animLvl val="lvl"/>
        </dgm:presLayoutVars>
      </dgm:prSet>
      <dgm:spPr/>
    </dgm:pt>
    <dgm:pt modelId="{32149A73-9E61-4516-87A0-14B28467DF8D}" type="pres">
      <dgm:prSet presAssocID="{023F5304-3BF7-4933-9F44-F689308F9BC3}" presName="Accent1" presStyleCnt="0"/>
      <dgm:spPr/>
    </dgm:pt>
    <dgm:pt modelId="{0ED750AF-BEC9-4260-A23E-902ED8037E75}" type="pres">
      <dgm:prSet presAssocID="{023F5304-3BF7-4933-9F44-F689308F9BC3}" presName="Accent" presStyleLbl="node1" presStyleIdx="0" presStyleCnt="3"/>
      <dgm:spPr/>
    </dgm:pt>
    <dgm:pt modelId="{58154E20-4CCD-499B-B327-3599AC5D7352}" type="pres">
      <dgm:prSet presAssocID="{023F5304-3BF7-4933-9F44-F689308F9BC3}" presName="Parent1" presStyleLbl="revTx" presStyleIdx="0" presStyleCnt="3">
        <dgm:presLayoutVars>
          <dgm:chMax val="1"/>
          <dgm:chPref val="1"/>
          <dgm:bulletEnabled val="1"/>
        </dgm:presLayoutVars>
      </dgm:prSet>
      <dgm:spPr/>
    </dgm:pt>
    <dgm:pt modelId="{2690537F-866C-463A-9667-6FF625D889F0}" type="pres">
      <dgm:prSet presAssocID="{1EA1D774-0BEE-451B-8C78-F35F2444D444}" presName="Accent2" presStyleCnt="0"/>
      <dgm:spPr/>
    </dgm:pt>
    <dgm:pt modelId="{4C2186F0-80F0-42D0-9FC6-F86D89E5B6EA}" type="pres">
      <dgm:prSet presAssocID="{1EA1D774-0BEE-451B-8C78-F35F2444D444}" presName="Accent" presStyleLbl="node1" presStyleIdx="1" presStyleCnt="3"/>
      <dgm:spPr/>
    </dgm:pt>
    <dgm:pt modelId="{117E3264-385C-4861-9495-5E39E93EA7A3}" type="pres">
      <dgm:prSet presAssocID="{1EA1D774-0BEE-451B-8C78-F35F2444D444}" presName="Parent2" presStyleLbl="revTx" presStyleIdx="1" presStyleCnt="3">
        <dgm:presLayoutVars>
          <dgm:chMax val="1"/>
          <dgm:chPref val="1"/>
          <dgm:bulletEnabled val="1"/>
        </dgm:presLayoutVars>
      </dgm:prSet>
      <dgm:spPr/>
    </dgm:pt>
    <dgm:pt modelId="{0E2E4703-69E8-4C1F-A052-D105BA6DC495}" type="pres">
      <dgm:prSet presAssocID="{F318FE2C-60F5-45A6-82FF-0FF9E672815F}" presName="Accent3" presStyleCnt="0"/>
      <dgm:spPr/>
    </dgm:pt>
    <dgm:pt modelId="{7D2392B2-2CCC-4131-B826-7E1C80D35792}" type="pres">
      <dgm:prSet presAssocID="{F318FE2C-60F5-45A6-82FF-0FF9E672815F}" presName="Accent" presStyleLbl="node1" presStyleIdx="2" presStyleCnt="3"/>
      <dgm:spPr/>
    </dgm:pt>
    <dgm:pt modelId="{18F4FFB4-90C5-4047-9D06-FD96D5FE7E78}" type="pres">
      <dgm:prSet presAssocID="{F318FE2C-60F5-45A6-82FF-0FF9E672815F}" presName="Parent3" presStyleLbl="revTx" presStyleIdx="2" presStyleCnt="3">
        <dgm:presLayoutVars>
          <dgm:chMax val="1"/>
          <dgm:chPref val="1"/>
          <dgm:bulletEnabled val="1"/>
        </dgm:presLayoutVars>
      </dgm:prSet>
      <dgm:spPr/>
    </dgm:pt>
  </dgm:ptLst>
  <dgm:cxnLst>
    <dgm:cxn modelId="{0C5A9C01-4228-4D0E-BE1F-7C9433010B32}" srcId="{00DD9D08-D050-4650-B4A9-C780F04FFAAF}" destId="{023F5304-3BF7-4933-9F44-F689308F9BC3}" srcOrd="0" destOrd="0" parTransId="{F5531FB2-6D1D-4171-8FFC-2B9DCC6BD236}" sibTransId="{FD0545DD-26C9-4917-8214-CE72F90F9E7E}"/>
    <dgm:cxn modelId="{43342E92-A487-4900-AE1C-A51C34A5F858}" srcId="{00DD9D08-D050-4650-B4A9-C780F04FFAAF}" destId="{1EA1D774-0BEE-451B-8C78-F35F2444D444}" srcOrd="1" destOrd="0" parTransId="{542845DD-E55C-4210-840E-A50E5EF7FD89}" sibTransId="{0ACFDE8A-6450-4858-9989-C4BC40F37DE4}"/>
    <dgm:cxn modelId="{D568F796-A597-4596-8013-C8596F681517}" type="presOf" srcId="{023F5304-3BF7-4933-9F44-F689308F9BC3}" destId="{58154E20-4CCD-499B-B327-3599AC5D7352}" srcOrd="0" destOrd="0" presId="urn:microsoft.com/office/officeart/2009/layout/CircleArrowProcess"/>
    <dgm:cxn modelId="{EA22B5A4-E58A-4CE6-A45C-AF237B9BF0F0}" type="presOf" srcId="{1EA1D774-0BEE-451B-8C78-F35F2444D444}" destId="{117E3264-385C-4861-9495-5E39E93EA7A3}" srcOrd="0" destOrd="0" presId="urn:microsoft.com/office/officeart/2009/layout/CircleArrowProcess"/>
    <dgm:cxn modelId="{D26E2ACC-E9E2-4106-AA1B-B43C0F4D2C73}" srcId="{00DD9D08-D050-4650-B4A9-C780F04FFAAF}" destId="{F318FE2C-60F5-45A6-82FF-0FF9E672815F}" srcOrd="2" destOrd="0" parTransId="{9F1E42E2-FA3E-48B8-BF4F-9289B59A428F}" sibTransId="{82D775D7-09CC-4DDB-BFDD-3BF6410117BD}"/>
    <dgm:cxn modelId="{3881A4DE-34B9-41A0-B357-254EBE396A3D}" type="presOf" srcId="{F318FE2C-60F5-45A6-82FF-0FF9E672815F}" destId="{18F4FFB4-90C5-4047-9D06-FD96D5FE7E78}" srcOrd="0" destOrd="0" presId="urn:microsoft.com/office/officeart/2009/layout/CircleArrowProcess"/>
    <dgm:cxn modelId="{CDF506FC-03B9-4087-915A-F0E34633252E}" type="presOf" srcId="{00DD9D08-D050-4650-B4A9-C780F04FFAAF}" destId="{DE7346B3-70CB-4840-B102-8E34FBD2D053}" srcOrd="0" destOrd="0" presId="urn:microsoft.com/office/officeart/2009/layout/CircleArrowProcess"/>
    <dgm:cxn modelId="{7CAAA9D2-6A3A-43A7-B1C0-D090C4B47CEB}" type="presParOf" srcId="{DE7346B3-70CB-4840-B102-8E34FBD2D053}" destId="{32149A73-9E61-4516-87A0-14B28467DF8D}" srcOrd="0" destOrd="0" presId="urn:microsoft.com/office/officeart/2009/layout/CircleArrowProcess"/>
    <dgm:cxn modelId="{AB7D361B-6AA9-4826-831E-F3350E103CD4}" type="presParOf" srcId="{32149A73-9E61-4516-87A0-14B28467DF8D}" destId="{0ED750AF-BEC9-4260-A23E-902ED8037E75}" srcOrd="0" destOrd="0" presId="urn:microsoft.com/office/officeart/2009/layout/CircleArrowProcess"/>
    <dgm:cxn modelId="{9AA65FE9-62EB-4562-93B6-F12D987BE450}" type="presParOf" srcId="{DE7346B3-70CB-4840-B102-8E34FBD2D053}" destId="{58154E20-4CCD-499B-B327-3599AC5D7352}" srcOrd="1" destOrd="0" presId="urn:microsoft.com/office/officeart/2009/layout/CircleArrowProcess"/>
    <dgm:cxn modelId="{6148832F-4DF4-464A-9A7A-CDD1C9ECA309}" type="presParOf" srcId="{DE7346B3-70CB-4840-B102-8E34FBD2D053}" destId="{2690537F-866C-463A-9667-6FF625D889F0}" srcOrd="2" destOrd="0" presId="urn:microsoft.com/office/officeart/2009/layout/CircleArrowProcess"/>
    <dgm:cxn modelId="{38E18D22-4F9C-475F-93FE-06AEABE0909A}" type="presParOf" srcId="{2690537F-866C-463A-9667-6FF625D889F0}" destId="{4C2186F0-80F0-42D0-9FC6-F86D89E5B6EA}" srcOrd="0" destOrd="0" presId="urn:microsoft.com/office/officeart/2009/layout/CircleArrowProcess"/>
    <dgm:cxn modelId="{381D1396-1D38-4F1D-BF14-D9D5B3547E2A}" type="presParOf" srcId="{DE7346B3-70CB-4840-B102-8E34FBD2D053}" destId="{117E3264-385C-4861-9495-5E39E93EA7A3}" srcOrd="3" destOrd="0" presId="urn:microsoft.com/office/officeart/2009/layout/CircleArrowProcess"/>
    <dgm:cxn modelId="{A6ACE653-A682-4B36-8873-CF26C2EFF8C2}" type="presParOf" srcId="{DE7346B3-70CB-4840-B102-8E34FBD2D053}" destId="{0E2E4703-69E8-4C1F-A052-D105BA6DC495}" srcOrd="4" destOrd="0" presId="urn:microsoft.com/office/officeart/2009/layout/CircleArrowProcess"/>
    <dgm:cxn modelId="{F419F473-C4FE-407B-9D3B-D3D0225755F2}" type="presParOf" srcId="{0E2E4703-69E8-4C1F-A052-D105BA6DC495}" destId="{7D2392B2-2CCC-4131-B826-7E1C80D35792}" srcOrd="0" destOrd="0" presId="urn:microsoft.com/office/officeart/2009/layout/CircleArrowProcess"/>
    <dgm:cxn modelId="{CB65D2BA-EF1D-4EAF-B186-485C4B86A62B}" type="presParOf" srcId="{DE7346B3-70CB-4840-B102-8E34FBD2D053}" destId="{18F4FFB4-90C5-4047-9D06-FD96D5FE7E78}"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132249-187D-485F-BDBE-F1E5965D332F}">
      <dsp:nvSpPr>
        <dsp:cNvPr id="0" name=""/>
        <dsp:cNvSpPr/>
      </dsp:nvSpPr>
      <dsp:spPr>
        <a:xfrm>
          <a:off x="4232671" y="1472"/>
          <a:ext cx="1480839" cy="1480839"/>
        </a:xfrm>
        <a:prstGeom prst="ellipse">
          <a:avLst/>
        </a:prstGeom>
        <a:solidFill>
          <a:schemeClr val="accent1">
            <a:hueOff val="0"/>
            <a:satOff val="0"/>
            <a:lumOff val="0"/>
            <a:alphaOff val="0"/>
          </a:schemeClr>
        </a:solidFill>
        <a:ln>
          <a:noFill/>
        </a:ln>
        <a:effectLst>
          <a:outerShdw blurRad="50800" dist="12700" dir="5400000" algn="ctr"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CA" sz="1700" kern="1200" dirty="0"/>
            <a:t>Academic Standing</a:t>
          </a:r>
        </a:p>
      </dsp:txBody>
      <dsp:txXfrm>
        <a:off x="4449535" y="218336"/>
        <a:ext cx="1047111" cy="1047111"/>
      </dsp:txXfrm>
    </dsp:sp>
    <dsp:sp modelId="{1ABE25C1-1848-44B8-8701-E80817F50304}">
      <dsp:nvSpPr>
        <dsp:cNvPr id="0" name=""/>
        <dsp:cNvSpPr/>
      </dsp:nvSpPr>
      <dsp:spPr>
        <a:xfrm>
          <a:off x="4543648" y="1602556"/>
          <a:ext cx="858887" cy="858887"/>
        </a:xfrm>
        <a:prstGeom prst="mathPlus">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CA" sz="1400" kern="1200"/>
        </a:p>
      </dsp:txBody>
      <dsp:txXfrm>
        <a:off x="4657493" y="1930994"/>
        <a:ext cx="631197" cy="202011"/>
      </dsp:txXfrm>
    </dsp:sp>
    <dsp:sp modelId="{96ACE099-1FC5-43AB-8E4F-3E05A6456C46}">
      <dsp:nvSpPr>
        <dsp:cNvPr id="0" name=""/>
        <dsp:cNvSpPr/>
      </dsp:nvSpPr>
      <dsp:spPr>
        <a:xfrm>
          <a:off x="4232671" y="2581687"/>
          <a:ext cx="1480839" cy="1480839"/>
        </a:xfrm>
        <a:prstGeom prst="ellipse">
          <a:avLst/>
        </a:prstGeom>
        <a:solidFill>
          <a:schemeClr val="accent1">
            <a:hueOff val="0"/>
            <a:satOff val="0"/>
            <a:lumOff val="0"/>
            <a:alphaOff val="0"/>
          </a:schemeClr>
        </a:solidFill>
        <a:ln>
          <a:noFill/>
        </a:ln>
        <a:effectLst>
          <a:outerShdw blurRad="50800" dist="12700" dir="5400000" algn="ctr"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CA" sz="1700" kern="1200" dirty="0"/>
            <a:t>Academic Advisement</a:t>
          </a:r>
        </a:p>
      </dsp:txBody>
      <dsp:txXfrm>
        <a:off x="4449535" y="2798551"/>
        <a:ext cx="1047111" cy="1047111"/>
      </dsp:txXfrm>
    </dsp:sp>
    <dsp:sp modelId="{E2F0619C-7A72-47C2-88A3-05C9E59CFF82}">
      <dsp:nvSpPr>
        <dsp:cNvPr id="0" name=""/>
        <dsp:cNvSpPr/>
      </dsp:nvSpPr>
      <dsp:spPr>
        <a:xfrm rot="10800000" flipH="1">
          <a:off x="3502062" y="1756563"/>
          <a:ext cx="603217" cy="550872"/>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CA" sz="1400" kern="1200"/>
        </a:p>
      </dsp:txBody>
      <dsp:txXfrm rot="10800000">
        <a:off x="3502062" y="1866737"/>
        <a:ext cx="437955" cy="330524"/>
      </dsp:txXfrm>
    </dsp:sp>
    <dsp:sp modelId="{201AAADA-8077-4C3C-A473-464FA0313C6A}">
      <dsp:nvSpPr>
        <dsp:cNvPr id="0" name=""/>
        <dsp:cNvSpPr/>
      </dsp:nvSpPr>
      <dsp:spPr>
        <a:xfrm>
          <a:off x="382488" y="551160"/>
          <a:ext cx="2961679" cy="2961679"/>
        </a:xfrm>
        <a:prstGeom prst="ellipse">
          <a:avLst/>
        </a:prstGeom>
        <a:solidFill>
          <a:schemeClr val="accent1">
            <a:hueOff val="0"/>
            <a:satOff val="0"/>
            <a:lumOff val="0"/>
            <a:alphaOff val="0"/>
          </a:schemeClr>
        </a:solidFill>
        <a:ln>
          <a:noFill/>
        </a:ln>
        <a:effectLst>
          <a:outerShdw blurRad="50800" dist="12700" dir="5400000" algn="ctr"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6040" tIns="66040" rIns="66040" bIns="66040" numCol="1" spcCol="1270" anchor="ctr" anchorCtr="0">
          <a:noAutofit/>
        </a:bodyPr>
        <a:lstStyle/>
        <a:p>
          <a:pPr marL="0" lvl="0" indent="0" algn="ctr" defTabSz="2311400">
            <a:lnSpc>
              <a:spcPct val="90000"/>
            </a:lnSpc>
            <a:spcBef>
              <a:spcPct val="0"/>
            </a:spcBef>
            <a:spcAft>
              <a:spcPct val="35000"/>
            </a:spcAft>
            <a:buNone/>
          </a:pPr>
          <a:r>
            <a:rPr lang="en-CA" sz="5200" kern="1200" dirty="0"/>
            <a:t>Result of Session</a:t>
          </a:r>
        </a:p>
      </dsp:txBody>
      <dsp:txXfrm>
        <a:off x="816216" y="984888"/>
        <a:ext cx="2094223" cy="20942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D750AF-BEC9-4260-A23E-902ED8037E75}">
      <dsp:nvSpPr>
        <dsp:cNvPr id="0" name=""/>
        <dsp:cNvSpPr/>
      </dsp:nvSpPr>
      <dsp:spPr>
        <a:xfrm>
          <a:off x="2341595" y="0"/>
          <a:ext cx="1956111" cy="1956409"/>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154E20-4CCD-499B-B327-3599AC5D7352}">
      <dsp:nvSpPr>
        <dsp:cNvPr id="0" name=""/>
        <dsp:cNvSpPr/>
      </dsp:nvSpPr>
      <dsp:spPr>
        <a:xfrm>
          <a:off x="2773960" y="706323"/>
          <a:ext cx="1086973" cy="543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CA" sz="1400" kern="1200" dirty="0"/>
            <a:t>End of Term Processes Prep</a:t>
          </a:r>
        </a:p>
      </dsp:txBody>
      <dsp:txXfrm>
        <a:off x="2773960" y="706323"/>
        <a:ext cx="1086973" cy="543356"/>
      </dsp:txXfrm>
    </dsp:sp>
    <dsp:sp modelId="{4C2186F0-80F0-42D0-9FC6-F86D89E5B6EA}">
      <dsp:nvSpPr>
        <dsp:cNvPr id="0" name=""/>
        <dsp:cNvSpPr/>
      </dsp:nvSpPr>
      <dsp:spPr>
        <a:xfrm>
          <a:off x="1798292" y="1124102"/>
          <a:ext cx="1956111" cy="1956409"/>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7E3264-385C-4861-9495-5E39E93EA7A3}">
      <dsp:nvSpPr>
        <dsp:cNvPr id="0" name=""/>
        <dsp:cNvSpPr/>
      </dsp:nvSpPr>
      <dsp:spPr>
        <a:xfrm>
          <a:off x="2232861" y="1836927"/>
          <a:ext cx="1086973" cy="543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CA" sz="1400" kern="1200" dirty="0"/>
            <a:t>Pot Grad Standing</a:t>
          </a:r>
        </a:p>
      </dsp:txBody>
      <dsp:txXfrm>
        <a:off x="2232861" y="1836927"/>
        <a:ext cx="1086973" cy="543356"/>
      </dsp:txXfrm>
    </dsp:sp>
    <dsp:sp modelId="{7D2392B2-2CCC-4131-B826-7E1C80D35792}">
      <dsp:nvSpPr>
        <dsp:cNvPr id="0" name=""/>
        <dsp:cNvSpPr/>
      </dsp:nvSpPr>
      <dsp:spPr>
        <a:xfrm>
          <a:off x="2480819" y="2382723"/>
          <a:ext cx="1680603" cy="1681276"/>
        </a:xfrm>
        <a:prstGeom prst="blockArc">
          <a:avLst>
            <a:gd name="adj1" fmla="val 13500000"/>
            <a:gd name="adj2" fmla="val 10800000"/>
            <a:gd name="adj3" fmla="val 1274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F4FFB4-90C5-4047-9D06-FD96D5FE7E78}">
      <dsp:nvSpPr>
        <dsp:cNvPr id="0" name=""/>
        <dsp:cNvSpPr/>
      </dsp:nvSpPr>
      <dsp:spPr>
        <a:xfrm>
          <a:off x="2776532" y="2969158"/>
          <a:ext cx="1086973" cy="543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CA" sz="1400" kern="1200" dirty="0"/>
            <a:t>In-Course Standing</a:t>
          </a:r>
        </a:p>
      </dsp:txBody>
      <dsp:txXfrm>
        <a:off x="2776532" y="2969158"/>
        <a:ext cx="1086973" cy="543356"/>
      </dsp:txXfrm>
    </dsp:sp>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48BE443-8595-42DA-A293-607DF0A3164B}" type="datetimeFigureOut">
              <a:rPr lang="en-US" smtClean="0"/>
              <a:t>10/21/2019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F5A890-5208-4292-A222-581C916030EF}" type="slidenum">
              <a:rPr lang="en-US" smtClean="0"/>
              <a:t>‹#›</a:t>
            </a:fld>
            <a:endParaRPr lang="en-US"/>
          </a:p>
        </p:txBody>
      </p:sp>
    </p:spTree>
    <p:extLst>
      <p:ext uri="{BB962C8B-B14F-4D97-AF65-F5344CB8AC3E}">
        <p14:creationId xmlns:p14="http://schemas.microsoft.com/office/powerpoint/2010/main" val="13614898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37E461-96B9-4925-8A01-59DC41F27E25}" type="datetimeFigureOut">
              <a:rPr lang="en-US" smtClean="0"/>
              <a:t>10/21/2019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164149-2C44-4029-BA5B-3E7ECA7C8CBF}" type="slidenum">
              <a:rPr lang="en-US" smtClean="0"/>
              <a:t>‹#›</a:t>
            </a:fld>
            <a:endParaRPr lang="en-US"/>
          </a:p>
        </p:txBody>
      </p:sp>
    </p:spTree>
    <p:extLst>
      <p:ext uri="{BB962C8B-B14F-4D97-AF65-F5344CB8AC3E}">
        <p14:creationId xmlns:p14="http://schemas.microsoft.com/office/powerpoint/2010/main" val="2531708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0000"/>
                    <a:lumOff val="10000"/>
                  </a:schemeClr>
                </a:solidFill>
              </a:defRPr>
            </a:lvl1pPr>
            <a:lvl2pPr marL="457189" indent="0" algn="ctr">
              <a:buNone/>
              <a:defRPr sz="1600"/>
            </a:lvl2pPr>
            <a:lvl3pPr marL="914377" indent="0" algn="ctr">
              <a:buNone/>
              <a:defRPr sz="16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69FF71E-BF8D-4FE7-B58C-A1EF7993D733}" type="datetime1">
              <a:rPr lang="en-US" smtClean="0"/>
              <a:t>10/21/2019</a:t>
            </a:fld>
            <a:endParaRPr lang="en-US"/>
          </a:p>
        </p:txBody>
      </p:sp>
      <p:sp>
        <p:nvSpPr>
          <p:cNvPr id="5" name="Footer Placeholder 4"/>
          <p:cNvSpPr>
            <a:spLocks noGrp="1"/>
          </p:cNvSpPr>
          <p:nvPr>
            <p:ph type="ftr" sz="quarter" idx="11"/>
          </p:nvPr>
        </p:nvSpPr>
        <p:spPr/>
        <p:txBody>
          <a:bodyPr/>
          <a:lstStyle/>
          <a:p>
            <a:r>
              <a:rPr lang="en-US" dirty="0"/>
              <a:t>Canada Alliance   5-7 November 2017</a:t>
            </a:r>
          </a:p>
        </p:txBody>
      </p:sp>
      <p:sp>
        <p:nvSpPr>
          <p:cNvPr id="6" name="Slide Number Placeholder 5"/>
          <p:cNvSpPr>
            <a:spLocks noGrp="1"/>
          </p:cNvSpPr>
          <p:nvPr>
            <p:ph type="sldNum" sz="quarter" idx="12"/>
          </p:nvPr>
        </p:nvSpPr>
        <p:spPr/>
        <p:txBody>
          <a:bodyPr/>
          <a:lstStyle/>
          <a:p>
            <a:fld id="{3A636B23-8F6D-4947-88AC-038BF7B2E127}"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1575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53CB32-8852-4B36-B205-27922D7C9A21}" type="datetime1">
              <a:rPr lang="en-US" smtClean="0"/>
              <a:t>10/21/2019</a:t>
            </a:fld>
            <a:endParaRPr lang="en-US"/>
          </a:p>
        </p:txBody>
      </p:sp>
      <p:sp>
        <p:nvSpPr>
          <p:cNvPr id="5" name="Footer Placeholder 4"/>
          <p:cNvSpPr>
            <a:spLocks noGrp="1"/>
          </p:cNvSpPr>
          <p:nvPr>
            <p:ph type="ftr" sz="quarter" idx="11"/>
          </p:nvPr>
        </p:nvSpPr>
        <p:spPr/>
        <p:txBody>
          <a:bodyPr/>
          <a:lstStyle/>
          <a:p>
            <a:r>
              <a:rPr lang="en-US" dirty="0"/>
              <a:t>Canada Alliance   5-7 November 2017</a:t>
            </a:r>
          </a:p>
        </p:txBody>
      </p:sp>
      <p:sp>
        <p:nvSpPr>
          <p:cNvPr id="6" name="Slide Number Placeholder 5"/>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1031293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6D34DA-B030-4B3F-A1D3-A735E0604342}" type="datetime1">
              <a:rPr lang="en-US" smtClean="0"/>
              <a:t>10/21/2019</a:t>
            </a:fld>
            <a:endParaRPr lang="en-US"/>
          </a:p>
        </p:txBody>
      </p:sp>
      <p:sp>
        <p:nvSpPr>
          <p:cNvPr id="5" name="Footer Placeholder 4"/>
          <p:cNvSpPr>
            <a:spLocks noGrp="1"/>
          </p:cNvSpPr>
          <p:nvPr>
            <p:ph type="ftr" sz="quarter" idx="11"/>
          </p:nvPr>
        </p:nvSpPr>
        <p:spPr/>
        <p:txBody>
          <a:bodyPr/>
          <a:lstStyle/>
          <a:p>
            <a:r>
              <a:rPr lang="en-US" dirty="0"/>
              <a:t>Canada Alliance   5-7 November 2017</a:t>
            </a:r>
          </a:p>
        </p:txBody>
      </p:sp>
      <p:sp>
        <p:nvSpPr>
          <p:cNvPr id="6" name="Slide Number Placeholder 5"/>
          <p:cNvSpPr>
            <a:spLocks noGrp="1"/>
          </p:cNvSpPr>
          <p:nvPr>
            <p:ph type="sldNum" sz="quarter" idx="12"/>
          </p:nvPr>
        </p:nvSpPr>
        <p:spPr/>
        <p:txBody>
          <a:bodyPr/>
          <a:lstStyle/>
          <a:p>
            <a:fld id="{3A636B23-8F6D-4947-88AC-038BF7B2E127}" type="slidenum">
              <a:rPr lang="en-US" smtClean="0"/>
              <a:t>‹#›</a:t>
            </a:fld>
            <a:endParaRPr lang="en-US"/>
          </a:p>
        </p:txBody>
      </p:sp>
      <p:cxnSp>
        <p:nvCxnSpPr>
          <p:cNvPr id="7" name="Straight Connector 6"/>
          <p:cNvCxnSpPr/>
          <p:nvPr/>
        </p:nvCxnSpPr>
        <p:spPr>
          <a:xfrm rot="5400000" flipV="1">
            <a:off x="7543800" y="173563"/>
            <a:ext cx="0" cy="6858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6112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A4D2E0-1EA0-4E5D-B227-151C82F645C5}" type="datetime1">
              <a:rPr lang="en-US" smtClean="0"/>
              <a:t>10/21/2019</a:t>
            </a:fld>
            <a:endParaRPr lang="en-US"/>
          </a:p>
        </p:txBody>
      </p:sp>
      <p:sp>
        <p:nvSpPr>
          <p:cNvPr id="5" name="Footer Placeholder 4"/>
          <p:cNvSpPr>
            <a:spLocks noGrp="1"/>
          </p:cNvSpPr>
          <p:nvPr>
            <p:ph type="ftr" sz="quarter" idx="11"/>
          </p:nvPr>
        </p:nvSpPr>
        <p:spPr/>
        <p:txBody>
          <a:bodyPr/>
          <a:lstStyle/>
          <a:p>
            <a:r>
              <a:rPr lang="en-US" dirty="0"/>
              <a:t>Canada Alliance   5-7 November 2017</a:t>
            </a:r>
          </a:p>
        </p:txBody>
      </p:sp>
      <p:sp>
        <p:nvSpPr>
          <p:cNvPr id="6" name="Slide Number Placeholder 5"/>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3651625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9144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457189" indent="0">
              <a:buNone/>
              <a:defRPr sz="16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49B4E0-C19E-46DF-96CD-ED609C9E4C4F}" type="datetime1">
              <a:rPr lang="en-US" smtClean="0"/>
              <a:t>10/21/2019</a:t>
            </a:fld>
            <a:endParaRPr lang="en-US"/>
          </a:p>
        </p:txBody>
      </p:sp>
      <p:sp>
        <p:nvSpPr>
          <p:cNvPr id="5" name="Footer Placeholder 4"/>
          <p:cNvSpPr>
            <a:spLocks noGrp="1"/>
          </p:cNvSpPr>
          <p:nvPr>
            <p:ph type="ftr" sz="quarter" idx="11"/>
          </p:nvPr>
        </p:nvSpPr>
        <p:spPr/>
        <p:txBody>
          <a:bodyPr/>
          <a:lstStyle/>
          <a:p>
            <a:r>
              <a:rPr lang="en-US" dirty="0"/>
              <a:t>Canada Alliance   5-7 November 2017</a:t>
            </a:r>
          </a:p>
        </p:txBody>
      </p:sp>
      <p:sp>
        <p:nvSpPr>
          <p:cNvPr id="6" name="Slide Number Placeholder 5"/>
          <p:cNvSpPr>
            <a:spLocks noGrp="1"/>
          </p:cNvSpPr>
          <p:nvPr>
            <p:ph type="sldNum" sz="quarter" idx="12"/>
          </p:nvPr>
        </p:nvSpPr>
        <p:spPr/>
        <p:txBody>
          <a:bodyPr/>
          <a:lstStyle/>
          <a:p>
            <a:fld id="{3A636B23-8F6D-4947-88AC-038BF7B2E127}"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7444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C48F53-2059-4644-A16C-22F91FCD4BC2}" type="datetime1">
              <a:rPr lang="en-US" smtClean="0"/>
              <a:t>10/21/2019</a:t>
            </a:fld>
            <a:endParaRPr lang="en-US"/>
          </a:p>
        </p:txBody>
      </p:sp>
      <p:sp>
        <p:nvSpPr>
          <p:cNvPr id="6" name="Footer Placeholder 5"/>
          <p:cNvSpPr>
            <a:spLocks noGrp="1"/>
          </p:cNvSpPr>
          <p:nvPr>
            <p:ph type="ftr" sz="quarter" idx="11"/>
          </p:nvPr>
        </p:nvSpPr>
        <p:spPr/>
        <p:txBody>
          <a:bodyPr/>
          <a:lstStyle/>
          <a:p>
            <a:r>
              <a:rPr lang="en-US" dirty="0"/>
              <a:t>Canada Alliance   5-7 November 2017</a:t>
            </a:r>
          </a:p>
        </p:txBody>
      </p:sp>
      <p:sp>
        <p:nvSpPr>
          <p:cNvPr id="7" name="Slide Number Placeholder 6"/>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3309997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2">
                    <a:lumMod val="75000"/>
                  </a:schemeClr>
                </a:solidFill>
                <a:latin typeface="+mn-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2">
                    <a:lumMod val="75000"/>
                  </a:schemeClr>
                </a:solidFill>
                <a:latin typeface="+mn-lt"/>
                <a:ea typeface="+mn-ea"/>
                <a:cs typeface="+mn-cs"/>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marL="0" lvl="0" indent="0" algn="l" defTabSz="914377"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4483179-5096-4C0A-ADBE-747E3A7BD9E5}" type="datetime1">
              <a:rPr lang="en-US" smtClean="0"/>
              <a:t>10/21/2019</a:t>
            </a:fld>
            <a:endParaRPr lang="en-US"/>
          </a:p>
        </p:txBody>
      </p:sp>
      <p:sp>
        <p:nvSpPr>
          <p:cNvPr id="8" name="Footer Placeholder 7"/>
          <p:cNvSpPr>
            <a:spLocks noGrp="1"/>
          </p:cNvSpPr>
          <p:nvPr>
            <p:ph type="ftr" sz="quarter" idx="11"/>
          </p:nvPr>
        </p:nvSpPr>
        <p:spPr/>
        <p:txBody>
          <a:bodyPr/>
          <a:lstStyle/>
          <a:p>
            <a:r>
              <a:rPr lang="en-US" dirty="0"/>
              <a:t>Canada Alliance   5-7 November 2017</a:t>
            </a:r>
          </a:p>
        </p:txBody>
      </p:sp>
      <p:sp>
        <p:nvSpPr>
          <p:cNvPr id="9" name="Slide Number Placeholder 8"/>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2283331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ADCAA83-DA8F-4EBA-9B64-328F4C5F0E6F}" type="datetime1">
              <a:rPr lang="en-US" smtClean="0"/>
              <a:t>10/21/2019</a:t>
            </a:fld>
            <a:endParaRPr lang="en-US"/>
          </a:p>
        </p:txBody>
      </p:sp>
      <p:sp>
        <p:nvSpPr>
          <p:cNvPr id="4" name="Footer Placeholder 3"/>
          <p:cNvSpPr>
            <a:spLocks noGrp="1"/>
          </p:cNvSpPr>
          <p:nvPr>
            <p:ph type="ftr" sz="quarter" idx="11"/>
          </p:nvPr>
        </p:nvSpPr>
        <p:spPr/>
        <p:txBody>
          <a:bodyPr/>
          <a:lstStyle/>
          <a:p>
            <a:r>
              <a:rPr lang="en-US" dirty="0"/>
              <a:t>Canada Alliance   5-7 November 2017</a:t>
            </a:r>
          </a:p>
        </p:txBody>
      </p:sp>
      <p:sp>
        <p:nvSpPr>
          <p:cNvPr id="5" name="Slide Number Placeholder 4"/>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1444658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DDC89D-B047-46A3-8769-0A3F82242EA7}" type="datetime1">
              <a:rPr lang="en-US" smtClean="0"/>
              <a:t>10/21/2019</a:t>
            </a:fld>
            <a:endParaRPr lang="en-US"/>
          </a:p>
        </p:txBody>
      </p:sp>
      <p:sp>
        <p:nvSpPr>
          <p:cNvPr id="3" name="Footer Placeholder 2"/>
          <p:cNvSpPr>
            <a:spLocks noGrp="1"/>
          </p:cNvSpPr>
          <p:nvPr>
            <p:ph type="ftr" sz="quarter" idx="11"/>
          </p:nvPr>
        </p:nvSpPr>
        <p:spPr/>
        <p:txBody>
          <a:bodyPr/>
          <a:lstStyle/>
          <a:p>
            <a:r>
              <a:rPr lang="en-US" dirty="0"/>
              <a:t>Canada Alliance   5-7 November 2017</a:t>
            </a:r>
          </a:p>
        </p:txBody>
      </p:sp>
      <p:sp>
        <p:nvSpPr>
          <p:cNvPr id="4" name="Slide Number Placeholder 3"/>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3779631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8D5B0A-F680-40C0-9861-9349C75600E3}" type="datetime1">
              <a:rPr lang="en-US" smtClean="0"/>
              <a:t>10/21/2019</a:t>
            </a:fld>
            <a:endParaRPr lang="en-US"/>
          </a:p>
        </p:txBody>
      </p:sp>
      <p:sp>
        <p:nvSpPr>
          <p:cNvPr id="6" name="Footer Placeholder 5"/>
          <p:cNvSpPr>
            <a:spLocks noGrp="1"/>
          </p:cNvSpPr>
          <p:nvPr>
            <p:ph type="ftr" sz="quarter" idx="11"/>
          </p:nvPr>
        </p:nvSpPr>
        <p:spPr/>
        <p:txBody>
          <a:bodyPr/>
          <a:lstStyle/>
          <a:p>
            <a:r>
              <a:rPr lang="en-US" dirty="0"/>
              <a:t>Canada Alliance   5-7 November 2017</a:t>
            </a:r>
          </a:p>
        </p:txBody>
      </p:sp>
      <p:sp>
        <p:nvSpPr>
          <p:cNvPr id="7" name="Slide Number Placeholder 6"/>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1724141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2">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CB8CAD8-B1D4-46FB-88BA-BCC58048783E}" type="datetime1">
              <a:rPr lang="en-US" smtClean="0"/>
              <a:t>10/21/2019</a:t>
            </a:fld>
            <a:endParaRPr lang="en-US"/>
          </a:p>
        </p:txBody>
      </p:sp>
      <p:sp>
        <p:nvSpPr>
          <p:cNvPr id="6" name="Footer Placeholder 5"/>
          <p:cNvSpPr>
            <a:spLocks noGrp="1"/>
          </p:cNvSpPr>
          <p:nvPr>
            <p:ph type="ftr" sz="quarter" idx="11"/>
          </p:nvPr>
        </p:nvSpPr>
        <p:spPr/>
        <p:txBody>
          <a:bodyPr/>
          <a:lstStyle/>
          <a:p>
            <a:r>
              <a:rPr lang="en-US" dirty="0"/>
              <a:t>Canada Alliance   5-7 November 2017</a:t>
            </a:r>
          </a:p>
        </p:txBody>
      </p:sp>
      <p:sp>
        <p:nvSpPr>
          <p:cNvPr id="7" name="Slide Number Placeholder 6"/>
          <p:cNvSpPr>
            <a:spLocks noGrp="1"/>
          </p:cNvSpPr>
          <p:nvPr>
            <p:ph type="sldNum" sz="quarter" idx="12"/>
          </p:nvPr>
        </p:nvSpPr>
        <p:spPr/>
        <p:txBody>
          <a:bodyPr/>
          <a:lstStyle/>
          <a:p>
            <a:fld id="{3A636B23-8F6D-4947-88AC-038BF7B2E127}" type="slidenum">
              <a:rPr lang="en-US" smtClean="0"/>
              <a:t>‹#›</a:t>
            </a:fld>
            <a:endParaRPr lang="en-US"/>
          </a:p>
        </p:txBody>
      </p:sp>
      <p:cxnSp>
        <p:nvCxnSpPr>
          <p:cNvPr id="9" name="Straight Connector 8"/>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3469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90177AAE-44FF-497A-81DD-75D90C54B430}" type="datetime1">
              <a:rPr lang="en-US" smtClean="0"/>
              <a:t>10/21/2019</a:t>
            </a:fld>
            <a:endParaRPr lang="en-US"/>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r>
              <a:rPr lang="en-US" dirty="0"/>
              <a:t>Canada Alliance   5-7 November 2017</a:t>
            </a:r>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3A636B23-8F6D-4947-88AC-038BF7B2E127}" type="slidenum">
              <a:rPr lang="en-US" smtClean="0"/>
              <a:t>‹#›</a:t>
            </a:fld>
            <a:endParaRPr lang="en-US"/>
          </a:p>
        </p:txBody>
      </p:sp>
      <p:cxnSp>
        <p:nvCxnSpPr>
          <p:cNvPr id="7" name="Straight Connector 6"/>
          <p:cNvCxnSpPr/>
          <p:nvPr/>
        </p:nvCxnSpPr>
        <p:spPr>
          <a:xfrm flipV="1">
            <a:off x="5715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4065447"/>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p:hf sldNum="0" hdr="0" dt="0"/>
  <p:txStyles>
    <p:titleStyle>
      <a:lvl1pPr algn="l" defTabSz="914377" rtl="0" eaLnBrk="1" latinLnBrk="0" hangingPunct="1">
        <a:lnSpc>
          <a:spcPct val="80000"/>
        </a:lnSpc>
        <a:spcBef>
          <a:spcPct val="0"/>
        </a:spcBef>
        <a:buNone/>
        <a:defRPr sz="4400" kern="1200" cap="all" spc="100" baseline="0">
          <a:solidFill>
            <a:schemeClr val="tx1">
              <a:lumMod val="90000"/>
              <a:lumOff val="10000"/>
            </a:schemeClr>
          </a:solidFill>
          <a:latin typeface="+mj-lt"/>
          <a:ea typeface="+mj-ea"/>
          <a:cs typeface="+mj-cs"/>
        </a:defRPr>
      </a:lvl1pPr>
    </p:titleStyle>
    <p:body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vimeo.com/20453490" TargetMode="External"/><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hyperlink" Target="https://creativecommons.org/licenses/by-nc/3.0/" TargetMode="Externa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jpeg"/><Relationship Id="rId1" Type="http://schemas.openxmlformats.org/officeDocument/2006/relationships/slideLayout" Target="../slideLayouts/slideLayout9.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B066116-181F-4C4B-9291-E978987A28F4}"/>
              </a:ext>
            </a:extLst>
          </p:cNvPr>
          <p:cNvSpPr/>
          <p:nvPr/>
        </p:nvSpPr>
        <p:spPr>
          <a:xfrm>
            <a:off x="6210605" y="741676"/>
            <a:ext cx="2601798" cy="3283306"/>
          </a:xfrm>
          <a:prstGeom prst="rect">
            <a:avLst/>
          </a:prstGeom>
          <a:solidFill>
            <a:srgbClr val="B404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CA" dirty="0"/>
              <a:t>The evolution of Academic Standing process at McMaster University</a:t>
            </a:r>
            <a:endParaRPr lang="en-US" dirty="0"/>
          </a:p>
        </p:txBody>
      </p:sp>
      <p:sp>
        <p:nvSpPr>
          <p:cNvPr id="4" name="Text Placeholder 3"/>
          <p:cNvSpPr>
            <a:spLocks noGrp="1"/>
          </p:cNvSpPr>
          <p:nvPr>
            <p:ph type="body" sz="half" idx="2"/>
          </p:nvPr>
        </p:nvSpPr>
        <p:spPr/>
        <p:txBody>
          <a:bodyPr/>
          <a:lstStyle/>
          <a:p>
            <a:r>
              <a:rPr lang="en-US" dirty="0"/>
              <a:t>SESSION </a:t>
            </a:r>
            <a:r>
              <a:rPr lang="en-CA" dirty="0"/>
              <a:t>7049</a:t>
            </a:r>
            <a:endParaRPr lang="en-US" dirty="0"/>
          </a:p>
          <a:p>
            <a:r>
              <a:rPr lang="en-US" dirty="0"/>
              <a:t>November 5, 2019</a:t>
            </a:r>
          </a:p>
          <a:p>
            <a:r>
              <a:rPr lang="en-CA" dirty="0"/>
              <a:t>01:30 PM - 02:30 PM</a:t>
            </a:r>
            <a:endParaRPr lang="en-US" dirty="0"/>
          </a:p>
        </p:txBody>
      </p:sp>
      <p:sp>
        <p:nvSpPr>
          <p:cNvPr id="3" name="Footer Placeholder 2"/>
          <p:cNvSpPr>
            <a:spLocks noGrp="1"/>
          </p:cNvSpPr>
          <p:nvPr>
            <p:ph type="ftr" sz="quarter" idx="11"/>
          </p:nvPr>
        </p:nvSpPr>
        <p:spPr/>
        <p:txBody>
          <a:bodyPr/>
          <a:lstStyle/>
          <a:p>
            <a:r>
              <a:rPr lang="en-US" dirty="0"/>
              <a:t>Canada Alliance   4 - 6 November 2019</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8745" y="1487170"/>
            <a:ext cx="2047908" cy="1691468"/>
          </a:xfrm>
          <a:prstGeom prst="rect">
            <a:avLst/>
          </a:prstGeom>
        </p:spPr>
      </p:pic>
      <p:pic>
        <p:nvPicPr>
          <p:cNvPr id="1028" name="Picture 4" descr="Mcmaster university graduate programs fees">
            <a:extLst>
              <a:ext uri="{FF2B5EF4-FFF2-40B4-BE49-F238E27FC236}">
                <a16:creationId xmlns:a16="http://schemas.microsoft.com/office/drawing/2014/main" id="{E0F754C8-BA2A-4B11-9964-2F4C86B467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782" y="746002"/>
            <a:ext cx="5829299" cy="3278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62217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4E8F7-EFA8-4AEB-AA34-6E401770F244}"/>
              </a:ext>
            </a:extLst>
          </p:cNvPr>
          <p:cNvSpPr>
            <a:spLocks noGrp="1"/>
          </p:cNvSpPr>
          <p:nvPr>
            <p:ph type="title"/>
          </p:nvPr>
        </p:nvSpPr>
        <p:spPr>
          <a:xfrm>
            <a:off x="768096" y="585216"/>
            <a:ext cx="7290054" cy="633984"/>
          </a:xfrm>
        </p:spPr>
        <p:txBody>
          <a:bodyPr>
            <a:normAutofit fontScale="90000"/>
          </a:bodyPr>
          <a:lstStyle/>
          <a:p>
            <a:r>
              <a:rPr lang="en-CA" dirty="0"/>
              <a:t>Course Calcs group</a:t>
            </a:r>
          </a:p>
        </p:txBody>
      </p:sp>
      <p:sp>
        <p:nvSpPr>
          <p:cNvPr id="3" name="Content Placeholder 2">
            <a:extLst>
              <a:ext uri="{FF2B5EF4-FFF2-40B4-BE49-F238E27FC236}">
                <a16:creationId xmlns:a16="http://schemas.microsoft.com/office/drawing/2014/main" id="{315CDF19-48AB-40BC-9A22-A6C6E7E25A7D}"/>
              </a:ext>
            </a:extLst>
          </p:cNvPr>
          <p:cNvSpPr>
            <a:spLocks noGrp="1"/>
          </p:cNvSpPr>
          <p:nvPr>
            <p:ph idx="1"/>
          </p:nvPr>
        </p:nvSpPr>
        <p:spPr>
          <a:xfrm>
            <a:off x="768095" y="1432560"/>
            <a:ext cx="8184985" cy="4876800"/>
          </a:xfrm>
        </p:spPr>
        <p:txBody>
          <a:bodyPr>
            <a:normAutofit fontScale="92500" lnSpcReduction="10000"/>
          </a:bodyPr>
          <a:lstStyle/>
          <a:p>
            <a:r>
              <a:rPr lang="en-GB" b="1" dirty="0"/>
              <a:t>4)  Graded Social Work				Course Group Code - 04</a:t>
            </a:r>
            <a:endParaRPr lang="en-CA" dirty="0"/>
          </a:p>
          <a:p>
            <a:r>
              <a:rPr lang="en-GB" dirty="0"/>
              <a:t> </a:t>
            </a:r>
            <a:endParaRPr lang="en-CA" dirty="0"/>
          </a:p>
          <a:p>
            <a:r>
              <a:rPr lang="en-GB" dirty="0"/>
              <a:t>Included in this group are all graded Social Work courses which must have a grade of at least C+ (grade point 006) in order to be considered to have met the minimum grade requirements in result of session calculations.   These courses will be considered to have met this criteria if the grade was below C+ and the course was subsequently taken and received C+ or better.  (See result of session documentation for details of resulting result of sessions).</a:t>
            </a:r>
            <a:endParaRPr lang="en-CA" dirty="0"/>
          </a:p>
          <a:p>
            <a:r>
              <a:rPr lang="en-GB" dirty="0"/>
              <a:t> </a:t>
            </a:r>
            <a:endParaRPr lang="en-CA" dirty="0"/>
          </a:p>
          <a:p>
            <a:r>
              <a:rPr lang="en-GB" dirty="0"/>
              <a:t>These are the courses that are in the </a:t>
            </a:r>
            <a:r>
              <a:rPr lang="en-GB" dirty="0" err="1"/>
              <a:t>crs.calc.groups</a:t>
            </a:r>
            <a:r>
              <a:rPr lang="en-GB" dirty="0"/>
              <a:t> tables for this Course Group Code:</a:t>
            </a:r>
            <a:endParaRPr lang="en-CA" dirty="0"/>
          </a:p>
          <a:p>
            <a:r>
              <a:rPr lang="en-GB" dirty="0"/>
              <a:t> </a:t>
            </a:r>
            <a:endParaRPr lang="en-CA" sz="1400" dirty="0"/>
          </a:p>
          <a:p>
            <a:r>
              <a:rPr lang="en-GB" sz="1400" dirty="0"/>
              <a:t>04                 620           2A06         2009-03-04-16.00.39.000000  TIANH              200903              999912</a:t>
            </a:r>
            <a:endParaRPr lang="en-CA" sz="1400" dirty="0"/>
          </a:p>
          <a:p>
            <a:r>
              <a:rPr lang="en-GB" sz="1400" dirty="0"/>
              <a:t>04                 620           2BB3         2009-03-04-16.00.39.000000  TIANH              200903              999912</a:t>
            </a:r>
            <a:endParaRPr lang="en-CA" sz="1400" dirty="0"/>
          </a:p>
          <a:p>
            <a:r>
              <a:rPr lang="en-GB" sz="1400" dirty="0"/>
              <a:t>04                 620           2B03         2009-03-04-16.00.39.000000  TIANH              200903              999912</a:t>
            </a:r>
            <a:endParaRPr lang="en-CA" sz="1400" dirty="0"/>
          </a:p>
          <a:p>
            <a:endParaRPr lang="en-CA" dirty="0"/>
          </a:p>
        </p:txBody>
      </p:sp>
      <p:sp>
        <p:nvSpPr>
          <p:cNvPr id="4" name="Footer Placeholder 3">
            <a:extLst>
              <a:ext uri="{FF2B5EF4-FFF2-40B4-BE49-F238E27FC236}">
                <a16:creationId xmlns:a16="http://schemas.microsoft.com/office/drawing/2014/main" id="{71ED39FE-CD64-4BA1-8F9A-55C13E7885FD}"/>
              </a:ext>
            </a:extLst>
          </p:cNvPr>
          <p:cNvSpPr>
            <a:spLocks noGrp="1"/>
          </p:cNvSpPr>
          <p:nvPr>
            <p:ph type="ftr" sz="quarter" idx="11"/>
          </p:nvPr>
        </p:nvSpPr>
        <p:spPr/>
        <p:txBody>
          <a:bodyPr/>
          <a:lstStyle/>
          <a:p>
            <a:r>
              <a:rPr lang="en-US" dirty="0"/>
              <a:t>Canada Alliance   4 - 6 November 2019</a:t>
            </a:r>
          </a:p>
        </p:txBody>
      </p:sp>
    </p:spTree>
    <p:extLst>
      <p:ext uri="{BB962C8B-B14F-4D97-AF65-F5344CB8AC3E}">
        <p14:creationId xmlns:p14="http://schemas.microsoft.com/office/powerpoint/2010/main" val="10465340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CA" dirty="0"/>
              <a:t>PeopleSoft</a:t>
            </a:r>
          </a:p>
        </p:txBody>
      </p:sp>
      <p:sp>
        <p:nvSpPr>
          <p:cNvPr id="3" name="Subtitle 2"/>
          <p:cNvSpPr>
            <a:spLocks noGrp="1"/>
          </p:cNvSpPr>
          <p:nvPr>
            <p:ph type="subTitle" idx="1"/>
          </p:nvPr>
        </p:nvSpPr>
        <p:spPr/>
        <p:txBody>
          <a:bodyPr/>
          <a:lstStyle/>
          <a:p>
            <a:r>
              <a:rPr lang="en-US" dirty="0"/>
              <a:t>What is happening in new PeopleSoft system</a:t>
            </a:r>
          </a:p>
        </p:txBody>
      </p:sp>
      <p:sp>
        <p:nvSpPr>
          <p:cNvPr id="5" name="Footer Placeholder 2">
            <a:extLst>
              <a:ext uri="{FF2B5EF4-FFF2-40B4-BE49-F238E27FC236}">
                <a16:creationId xmlns:a16="http://schemas.microsoft.com/office/drawing/2014/main" id="{A4DED9CD-6738-4BB5-8C42-8838EF3E7D4F}"/>
              </a:ext>
            </a:extLst>
          </p:cNvPr>
          <p:cNvSpPr>
            <a:spLocks noGrp="1"/>
          </p:cNvSpPr>
          <p:nvPr>
            <p:ph type="ftr" sz="quarter" idx="11"/>
          </p:nvPr>
        </p:nvSpPr>
        <p:spPr>
          <a:xfrm>
            <a:off x="3632200" y="6470704"/>
            <a:ext cx="4426094" cy="274320"/>
          </a:xfrm>
        </p:spPr>
        <p:txBody>
          <a:bodyPr/>
          <a:lstStyle/>
          <a:p>
            <a:r>
              <a:rPr lang="en-US" dirty="0"/>
              <a:t>Canada Alliance   4 - 6 November 2019</a:t>
            </a:r>
          </a:p>
        </p:txBody>
      </p:sp>
      <p:sp>
        <p:nvSpPr>
          <p:cNvPr id="4" name="Rectangle 3">
            <a:extLst>
              <a:ext uri="{FF2B5EF4-FFF2-40B4-BE49-F238E27FC236}">
                <a16:creationId xmlns:a16="http://schemas.microsoft.com/office/drawing/2014/main" id="{E5EA73CB-B41B-4F8E-B6C8-6848F55AA8DA}"/>
              </a:ext>
            </a:extLst>
          </p:cNvPr>
          <p:cNvSpPr/>
          <p:nvPr/>
        </p:nvSpPr>
        <p:spPr>
          <a:xfrm>
            <a:off x="1285875" y="1543086"/>
            <a:ext cx="6767146" cy="1569660"/>
          </a:xfrm>
          <a:prstGeom prst="rect">
            <a:avLst/>
          </a:prstGeom>
        </p:spPr>
        <p:txBody>
          <a:bodyPr wrap="square">
            <a:spAutoFit/>
          </a:bodyPr>
          <a:lstStyle/>
          <a:p>
            <a:pPr algn="ctr"/>
            <a:r>
              <a:rPr lang="en-CA" sz="4800" dirty="0">
                <a:solidFill>
                  <a:schemeClr val="bg1"/>
                </a:solidFill>
              </a:rPr>
              <a:t>How Academic Standing is processed in PeopleSoft. </a:t>
            </a:r>
          </a:p>
        </p:txBody>
      </p:sp>
    </p:spTree>
    <p:extLst>
      <p:ext uri="{BB962C8B-B14F-4D97-AF65-F5344CB8AC3E}">
        <p14:creationId xmlns:p14="http://schemas.microsoft.com/office/powerpoint/2010/main" val="41765276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1FA51-503E-4FCE-A174-079D88AE646B}"/>
              </a:ext>
            </a:extLst>
          </p:cNvPr>
          <p:cNvSpPr>
            <a:spLocks noGrp="1"/>
          </p:cNvSpPr>
          <p:nvPr>
            <p:ph type="title"/>
          </p:nvPr>
        </p:nvSpPr>
        <p:spPr>
          <a:xfrm>
            <a:off x="768096" y="675651"/>
            <a:ext cx="7290054" cy="534024"/>
          </a:xfrm>
        </p:spPr>
        <p:txBody>
          <a:bodyPr>
            <a:normAutofit fontScale="90000"/>
          </a:bodyPr>
          <a:lstStyle/>
          <a:p>
            <a:r>
              <a:rPr lang="en-CA" dirty="0"/>
              <a:t>Peoplesoft Pros &amp; cons</a:t>
            </a:r>
          </a:p>
        </p:txBody>
      </p:sp>
      <p:sp>
        <p:nvSpPr>
          <p:cNvPr id="3" name="Content Placeholder 2">
            <a:extLst>
              <a:ext uri="{FF2B5EF4-FFF2-40B4-BE49-F238E27FC236}">
                <a16:creationId xmlns:a16="http://schemas.microsoft.com/office/drawing/2014/main" id="{2AAF4F4E-1F38-466B-8621-BA46B7C7763D}"/>
              </a:ext>
            </a:extLst>
          </p:cNvPr>
          <p:cNvSpPr>
            <a:spLocks noGrp="1"/>
          </p:cNvSpPr>
          <p:nvPr>
            <p:ph idx="1"/>
          </p:nvPr>
        </p:nvSpPr>
        <p:spPr>
          <a:xfrm>
            <a:off x="768096" y="1844842"/>
            <a:ext cx="7290055" cy="4464518"/>
          </a:xfrm>
        </p:spPr>
        <p:txBody>
          <a:bodyPr>
            <a:normAutofit fontScale="92500" lnSpcReduction="20000"/>
          </a:bodyPr>
          <a:lstStyle/>
          <a:p>
            <a:pPr marL="0" indent="0">
              <a:buNone/>
            </a:pPr>
            <a:r>
              <a:rPr lang="en-CA" sz="1600" b="1" dirty="0"/>
              <a:t>Pros:</a:t>
            </a:r>
          </a:p>
          <a:p>
            <a:pPr>
              <a:buFont typeface="Arial" panose="020B0604020202020204" pitchFamily="34" charset="0"/>
              <a:buChar char="•"/>
            </a:pPr>
            <a:r>
              <a:rPr lang="en-US" sz="1600" dirty="0"/>
              <a:t>Different environments for development version control and testing</a:t>
            </a:r>
          </a:p>
          <a:p>
            <a:pPr>
              <a:buFont typeface="Arial" panose="020B0604020202020204" pitchFamily="34" charset="0"/>
              <a:buChar char="•"/>
            </a:pPr>
            <a:r>
              <a:rPr lang="en-CA" sz="1600" dirty="0"/>
              <a:t>Reduced Standing code to 18</a:t>
            </a:r>
          </a:p>
          <a:p>
            <a:pPr>
              <a:buFont typeface="Arial" panose="020B0604020202020204" pitchFamily="34" charset="0"/>
              <a:buChar char="•"/>
            </a:pPr>
            <a:r>
              <a:rPr lang="en-CA" sz="1600" dirty="0"/>
              <a:t>Flexible to run Academic Standing for selected student(s)</a:t>
            </a:r>
          </a:p>
          <a:p>
            <a:pPr>
              <a:buFont typeface="Arial" panose="020B0604020202020204" pitchFamily="34" charset="0"/>
              <a:buChar char="•"/>
            </a:pPr>
            <a:r>
              <a:rPr lang="en-CA" sz="1600" dirty="0"/>
              <a:t>Simple job run to process Academic Standing.</a:t>
            </a:r>
          </a:p>
          <a:p>
            <a:pPr>
              <a:buFont typeface="Arial" panose="020B0604020202020204" pitchFamily="34" charset="0"/>
              <a:buChar char="•"/>
            </a:pPr>
            <a:r>
              <a:rPr lang="en-US" sz="1600" dirty="0"/>
              <a:t>Academic Standing Course Calc Groups are eliminated</a:t>
            </a:r>
          </a:p>
          <a:p>
            <a:pPr marL="0" indent="0">
              <a:buNone/>
            </a:pPr>
            <a:r>
              <a:rPr lang="en-CA" sz="1600" b="1" dirty="0"/>
              <a:t>Cons:</a:t>
            </a:r>
          </a:p>
          <a:p>
            <a:pPr>
              <a:buFont typeface="Arial" panose="020B0604020202020204" pitchFamily="34" charset="0"/>
              <a:buChar char="•"/>
            </a:pPr>
            <a:r>
              <a:rPr lang="en-CA" sz="1600" dirty="0"/>
              <a:t>Customization maintenance cost</a:t>
            </a:r>
          </a:p>
          <a:p>
            <a:pPr marL="0" indent="0">
              <a:buNone/>
            </a:pPr>
            <a:r>
              <a:rPr lang="en-CA" sz="1600" b="1" dirty="0"/>
              <a:t>Changes</a:t>
            </a:r>
          </a:p>
          <a:p>
            <a:pPr>
              <a:buFont typeface="Arial" panose="020B0604020202020204" pitchFamily="34" charset="0"/>
              <a:buChar char="•"/>
            </a:pPr>
            <a:r>
              <a:rPr lang="en-CA" sz="1600" dirty="0"/>
              <a:t>Academic Standing and Advisement are separate processes</a:t>
            </a:r>
          </a:p>
          <a:p>
            <a:pPr>
              <a:buFont typeface="Arial" panose="020B0604020202020204" pitchFamily="34" charset="0"/>
              <a:buChar char="•"/>
            </a:pPr>
            <a:r>
              <a:rPr lang="en-CA" sz="1600" dirty="0"/>
              <a:t>In-Course vs. Potential Graduate Student Academic Standing processes</a:t>
            </a:r>
          </a:p>
          <a:p>
            <a:pPr>
              <a:buFont typeface="Arial" panose="020B0604020202020204" pitchFamily="34" charset="0"/>
              <a:buChar char="•"/>
            </a:pPr>
            <a:r>
              <a:rPr lang="en-CA" sz="1600" dirty="0"/>
              <a:t>Potential Graduate Student Degree Checkout Status</a:t>
            </a:r>
          </a:p>
          <a:p>
            <a:pPr>
              <a:buFont typeface="Arial" panose="020B0604020202020204" pitchFamily="34" charset="0"/>
              <a:buChar char="•"/>
            </a:pPr>
            <a:r>
              <a:rPr lang="en-CA" sz="1600" dirty="0"/>
              <a:t>Validation queries to catch odd scenarios</a:t>
            </a:r>
          </a:p>
          <a:p>
            <a:pPr marL="0" indent="0">
              <a:buNone/>
            </a:pPr>
            <a:endParaRPr lang="en-CA" dirty="0"/>
          </a:p>
          <a:p>
            <a:endParaRPr lang="en-CA" dirty="0"/>
          </a:p>
        </p:txBody>
      </p:sp>
      <p:sp>
        <p:nvSpPr>
          <p:cNvPr id="4" name="Footer Placeholder 3">
            <a:extLst>
              <a:ext uri="{FF2B5EF4-FFF2-40B4-BE49-F238E27FC236}">
                <a16:creationId xmlns:a16="http://schemas.microsoft.com/office/drawing/2014/main" id="{B4F3C699-2C7A-49A9-A1F3-594223056CB4}"/>
              </a:ext>
            </a:extLst>
          </p:cNvPr>
          <p:cNvSpPr>
            <a:spLocks noGrp="1"/>
          </p:cNvSpPr>
          <p:nvPr>
            <p:ph type="ftr" sz="quarter" idx="11"/>
          </p:nvPr>
        </p:nvSpPr>
        <p:spPr/>
        <p:txBody>
          <a:bodyPr/>
          <a:lstStyle/>
          <a:p>
            <a:r>
              <a:rPr lang="en-US" dirty="0"/>
              <a:t>Canada Alliance   4 - 6 November 2019</a:t>
            </a:r>
          </a:p>
        </p:txBody>
      </p:sp>
    </p:spTree>
    <p:extLst>
      <p:ext uri="{BB962C8B-B14F-4D97-AF65-F5344CB8AC3E}">
        <p14:creationId xmlns:p14="http://schemas.microsoft.com/office/powerpoint/2010/main" val="37223413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747EC92-E003-4872-9A54-F744B28AE228}"/>
              </a:ext>
            </a:extLst>
          </p:cNvPr>
          <p:cNvPicPr>
            <a:picLocks noChangeAspect="1"/>
          </p:cNvPicPr>
          <p:nvPr/>
        </p:nvPicPr>
        <p:blipFill>
          <a:blip r:embed="rId2"/>
          <a:stretch>
            <a:fillRect/>
          </a:stretch>
        </p:blipFill>
        <p:spPr>
          <a:xfrm>
            <a:off x="1127109" y="1817533"/>
            <a:ext cx="5587673" cy="3497153"/>
          </a:xfrm>
          <a:prstGeom prst="rect">
            <a:avLst/>
          </a:prstGeom>
        </p:spPr>
      </p:pic>
      <p:pic>
        <p:nvPicPr>
          <p:cNvPr id="9" name="Picture 8">
            <a:extLst>
              <a:ext uri="{FF2B5EF4-FFF2-40B4-BE49-F238E27FC236}">
                <a16:creationId xmlns:a16="http://schemas.microsoft.com/office/drawing/2014/main" id="{E6F9A625-B076-4B10-9F1F-A72D31FCFA81}"/>
              </a:ext>
            </a:extLst>
          </p:cNvPr>
          <p:cNvPicPr>
            <a:picLocks noChangeAspect="1"/>
          </p:cNvPicPr>
          <p:nvPr/>
        </p:nvPicPr>
        <p:blipFill>
          <a:blip r:embed="rId3"/>
          <a:stretch>
            <a:fillRect/>
          </a:stretch>
        </p:blipFill>
        <p:spPr>
          <a:xfrm>
            <a:off x="1569788" y="2127569"/>
            <a:ext cx="5587673" cy="3497153"/>
          </a:xfrm>
          <a:prstGeom prst="rect">
            <a:avLst/>
          </a:prstGeom>
        </p:spPr>
      </p:pic>
      <p:sp>
        <p:nvSpPr>
          <p:cNvPr id="2" name="Title 1">
            <a:extLst>
              <a:ext uri="{FF2B5EF4-FFF2-40B4-BE49-F238E27FC236}">
                <a16:creationId xmlns:a16="http://schemas.microsoft.com/office/drawing/2014/main" id="{2144E8F7-EFA8-4AEB-AA34-6E401770F244}"/>
              </a:ext>
            </a:extLst>
          </p:cNvPr>
          <p:cNvSpPr>
            <a:spLocks noGrp="1"/>
          </p:cNvSpPr>
          <p:nvPr>
            <p:ph type="title"/>
          </p:nvPr>
        </p:nvSpPr>
        <p:spPr>
          <a:xfrm>
            <a:off x="768096" y="585216"/>
            <a:ext cx="7290054" cy="633984"/>
          </a:xfrm>
        </p:spPr>
        <p:txBody>
          <a:bodyPr>
            <a:normAutofit fontScale="90000"/>
          </a:bodyPr>
          <a:lstStyle/>
          <a:p>
            <a:pPr>
              <a:buFont typeface="Arial" panose="020B0604020202020204" pitchFamily="34" charset="0"/>
              <a:buChar char="•"/>
            </a:pPr>
            <a:r>
              <a:rPr lang="en-US" dirty="0"/>
              <a:t>Different system environments</a:t>
            </a:r>
          </a:p>
        </p:txBody>
      </p:sp>
      <p:sp>
        <p:nvSpPr>
          <p:cNvPr id="4" name="Footer Placeholder 3">
            <a:extLst>
              <a:ext uri="{FF2B5EF4-FFF2-40B4-BE49-F238E27FC236}">
                <a16:creationId xmlns:a16="http://schemas.microsoft.com/office/drawing/2014/main" id="{71ED39FE-CD64-4BA1-8F9A-55C13E7885FD}"/>
              </a:ext>
            </a:extLst>
          </p:cNvPr>
          <p:cNvSpPr>
            <a:spLocks noGrp="1"/>
          </p:cNvSpPr>
          <p:nvPr>
            <p:ph type="ftr" sz="quarter" idx="11"/>
          </p:nvPr>
        </p:nvSpPr>
        <p:spPr/>
        <p:txBody>
          <a:bodyPr/>
          <a:lstStyle/>
          <a:p>
            <a:r>
              <a:rPr lang="en-US" dirty="0"/>
              <a:t>Canada Alliance   4 - 6 November 2019</a:t>
            </a:r>
          </a:p>
        </p:txBody>
      </p:sp>
      <p:sp>
        <p:nvSpPr>
          <p:cNvPr id="3" name="TextBox 2">
            <a:extLst>
              <a:ext uri="{FF2B5EF4-FFF2-40B4-BE49-F238E27FC236}">
                <a16:creationId xmlns:a16="http://schemas.microsoft.com/office/drawing/2014/main" id="{988D1F93-7928-4988-94FA-D5E3277CB6A4}"/>
              </a:ext>
            </a:extLst>
          </p:cNvPr>
          <p:cNvSpPr txBox="1"/>
          <p:nvPr/>
        </p:nvSpPr>
        <p:spPr>
          <a:xfrm>
            <a:off x="1752600" y="1152525"/>
            <a:ext cx="4827732" cy="369332"/>
          </a:xfrm>
          <a:prstGeom prst="rect">
            <a:avLst/>
          </a:prstGeom>
          <a:noFill/>
        </p:spPr>
        <p:txBody>
          <a:bodyPr wrap="none" rtlCol="0">
            <a:spAutoFit/>
          </a:bodyPr>
          <a:lstStyle/>
          <a:p>
            <a:r>
              <a:rPr lang="en-CA" dirty="0">
                <a:solidFill>
                  <a:srgbClr val="C00000"/>
                </a:solidFill>
              </a:rPr>
              <a:t>Great </a:t>
            </a:r>
            <a:r>
              <a:rPr lang="en-US" dirty="0">
                <a:solidFill>
                  <a:srgbClr val="C00000"/>
                </a:solidFill>
              </a:rPr>
              <a:t>for development version control and testing</a:t>
            </a:r>
            <a:endParaRPr lang="en-CA" dirty="0">
              <a:solidFill>
                <a:srgbClr val="C00000"/>
              </a:solidFill>
            </a:endParaRPr>
          </a:p>
        </p:txBody>
      </p:sp>
      <p:pic>
        <p:nvPicPr>
          <p:cNvPr id="6" name="Picture 5">
            <a:extLst>
              <a:ext uri="{FF2B5EF4-FFF2-40B4-BE49-F238E27FC236}">
                <a16:creationId xmlns:a16="http://schemas.microsoft.com/office/drawing/2014/main" id="{080B6365-BDD3-4360-B5D7-828B3569A241}"/>
              </a:ext>
            </a:extLst>
          </p:cNvPr>
          <p:cNvPicPr>
            <a:picLocks noChangeAspect="1"/>
          </p:cNvPicPr>
          <p:nvPr/>
        </p:nvPicPr>
        <p:blipFill>
          <a:blip r:embed="rId4"/>
          <a:stretch>
            <a:fillRect/>
          </a:stretch>
        </p:blipFill>
        <p:spPr>
          <a:xfrm>
            <a:off x="1946258" y="2482598"/>
            <a:ext cx="5587672" cy="3497153"/>
          </a:xfrm>
          <a:prstGeom prst="rect">
            <a:avLst/>
          </a:prstGeom>
        </p:spPr>
      </p:pic>
      <p:pic>
        <p:nvPicPr>
          <p:cNvPr id="7" name="Picture 6">
            <a:extLst>
              <a:ext uri="{FF2B5EF4-FFF2-40B4-BE49-F238E27FC236}">
                <a16:creationId xmlns:a16="http://schemas.microsoft.com/office/drawing/2014/main" id="{2A18221D-3F87-498D-B17A-3F898738A21A}"/>
              </a:ext>
            </a:extLst>
          </p:cNvPr>
          <p:cNvPicPr>
            <a:picLocks noChangeAspect="1"/>
          </p:cNvPicPr>
          <p:nvPr/>
        </p:nvPicPr>
        <p:blipFill>
          <a:blip r:embed="rId5"/>
          <a:stretch>
            <a:fillRect/>
          </a:stretch>
        </p:blipFill>
        <p:spPr>
          <a:xfrm>
            <a:off x="2386190" y="2861795"/>
            <a:ext cx="5494855" cy="3439061"/>
          </a:xfrm>
          <a:prstGeom prst="rect">
            <a:avLst/>
          </a:prstGeom>
        </p:spPr>
      </p:pic>
    </p:spTree>
    <p:extLst>
      <p:ext uri="{BB962C8B-B14F-4D97-AF65-F5344CB8AC3E}">
        <p14:creationId xmlns:p14="http://schemas.microsoft.com/office/powerpoint/2010/main" val="32292360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4E8F7-EFA8-4AEB-AA34-6E401770F244}"/>
              </a:ext>
            </a:extLst>
          </p:cNvPr>
          <p:cNvSpPr>
            <a:spLocks noGrp="1"/>
          </p:cNvSpPr>
          <p:nvPr>
            <p:ph type="title"/>
          </p:nvPr>
        </p:nvSpPr>
        <p:spPr>
          <a:xfrm>
            <a:off x="768096" y="585216"/>
            <a:ext cx="7290054" cy="633984"/>
          </a:xfrm>
        </p:spPr>
        <p:txBody>
          <a:bodyPr>
            <a:normAutofit fontScale="90000"/>
          </a:bodyPr>
          <a:lstStyle/>
          <a:p>
            <a:r>
              <a:rPr lang="en-CA" dirty="0"/>
              <a:t>Significantly reduced standing code</a:t>
            </a:r>
          </a:p>
        </p:txBody>
      </p:sp>
      <p:sp>
        <p:nvSpPr>
          <p:cNvPr id="4" name="Footer Placeholder 3">
            <a:extLst>
              <a:ext uri="{FF2B5EF4-FFF2-40B4-BE49-F238E27FC236}">
                <a16:creationId xmlns:a16="http://schemas.microsoft.com/office/drawing/2014/main" id="{71ED39FE-CD64-4BA1-8F9A-55C13E7885FD}"/>
              </a:ext>
            </a:extLst>
          </p:cNvPr>
          <p:cNvSpPr>
            <a:spLocks noGrp="1"/>
          </p:cNvSpPr>
          <p:nvPr>
            <p:ph type="ftr" sz="quarter" idx="11"/>
          </p:nvPr>
        </p:nvSpPr>
        <p:spPr/>
        <p:txBody>
          <a:bodyPr/>
          <a:lstStyle/>
          <a:p>
            <a:r>
              <a:rPr lang="en-US" dirty="0"/>
              <a:t>Canada Alliance   4 - 6 November 2019</a:t>
            </a:r>
          </a:p>
        </p:txBody>
      </p:sp>
      <p:graphicFrame>
        <p:nvGraphicFramePr>
          <p:cNvPr id="5" name="Table 4">
            <a:extLst>
              <a:ext uri="{FF2B5EF4-FFF2-40B4-BE49-F238E27FC236}">
                <a16:creationId xmlns:a16="http://schemas.microsoft.com/office/drawing/2014/main" id="{5899E99B-39DB-4C06-8279-EA9CCFBF9CFA}"/>
              </a:ext>
            </a:extLst>
          </p:cNvPr>
          <p:cNvGraphicFramePr>
            <a:graphicFrameLocks noGrp="1"/>
          </p:cNvGraphicFramePr>
          <p:nvPr/>
        </p:nvGraphicFramePr>
        <p:xfrm>
          <a:off x="1678073" y="1607736"/>
          <a:ext cx="5757706" cy="4551906"/>
        </p:xfrm>
        <a:graphic>
          <a:graphicData uri="http://schemas.openxmlformats.org/drawingml/2006/table">
            <a:tbl>
              <a:tblPr>
                <a:tableStyleId>{5C22544A-7EE6-4342-B048-85BDC9FD1C3A}</a:tableStyleId>
              </a:tblPr>
              <a:tblGrid>
                <a:gridCol w="649365">
                  <a:extLst>
                    <a:ext uri="{9D8B030D-6E8A-4147-A177-3AD203B41FA5}">
                      <a16:colId xmlns:a16="http://schemas.microsoft.com/office/drawing/2014/main" val="333845681"/>
                    </a:ext>
                  </a:extLst>
                </a:gridCol>
                <a:gridCol w="454556">
                  <a:extLst>
                    <a:ext uri="{9D8B030D-6E8A-4147-A177-3AD203B41FA5}">
                      <a16:colId xmlns:a16="http://schemas.microsoft.com/office/drawing/2014/main" val="1471020876"/>
                    </a:ext>
                  </a:extLst>
                </a:gridCol>
                <a:gridCol w="1038985">
                  <a:extLst>
                    <a:ext uri="{9D8B030D-6E8A-4147-A177-3AD203B41FA5}">
                      <a16:colId xmlns:a16="http://schemas.microsoft.com/office/drawing/2014/main" val="1753208802"/>
                    </a:ext>
                  </a:extLst>
                </a:gridCol>
                <a:gridCol w="3614800">
                  <a:extLst>
                    <a:ext uri="{9D8B030D-6E8A-4147-A177-3AD203B41FA5}">
                      <a16:colId xmlns:a16="http://schemas.microsoft.com/office/drawing/2014/main" val="2750620007"/>
                    </a:ext>
                  </a:extLst>
                </a:gridCol>
              </a:tblGrid>
              <a:tr h="239574">
                <a:tc>
                  <a:txBody>
                    <a:bodyPr/>
                    <a:lstStyle/>
                    <a:p>
                      <a:pPr algn="l" fontAlgn="b"/>
                      <a:endParaRPr lang="en-CA" sz="11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CA" sz="1100" b="1" u="none" strike="noStrike">
                          <a:effectLst/>
                        </a:rPr>
                        <a:t>ID</a:t>
                      </a:r>
                      <a:endParaRPr lang="en-CA" sz="11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CA" sz="1100" b="1" u="none" strike="noStrike" dirty="0">
                          <a:effectLst/>
                        </a:rPr>
                        <a:t>Standing Code</a:t>
                      </a:r>
                      <a:endParaRPr lang="en-CA" sz="1100" b="1"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CA" sz="1100" b="1" u="none" strike="noStrike" dirty="0">
                          <a:effectLst/>
                        </a:rPr>
                        <a:t>Description</a:t>
                      </a:r>
                      <a:endParaRPr lang="en-CA" sz="1100" b="1"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729271438"/>
                  </a:ext>
                </a:extLst>
              </a:tr>
              <a:tr h="239574">
                <a:tc rowSpan="12">
                  <a:txBody>
                    <a:bodyPr/>
                    <a:lstStyle/>
                    <a:p>
                      <a:pPr algn="ctr" fontAlgn="ctr"/>
                      <a:r>
                        <a:rPr lang="en-CA" sz="1100" b="1" u="none" strike="noStrike" dirty="0">
                          <a:effectLst/>
                        </a:rPr>
                        <a:t>INCOURSE STANDING</a:t>
                      </a:r>
                      <a:endParaRPr lang="en-CA" sz="1100" b="1" i="0" u="none" strike="noStrike" dirty="0">
                        <a:solidFill>
                          <a:srgbClr val="000000"/>
                        </a:solidFill>
                        <a:effectLst/>
                        <a:latin typeface="Calibri" panose="020F0502020204030204" pitchFamily="34" charset="0"/>
                      </a:endParaRPr>
                    </a:p>
                  </a:txBody>
                  <a:tcPr marL="0" marR="0" marT="0" marB="0" vert="vert270" anchor="ctr"/>
                </a:tc>
                <a:tc>
                  <a:txBody>
                    <a:bodyPr/>
                    <a:lstStyle/>
                    <a:p>
                      <a:pPr algn="l" fontAlgn="b"/>
                      <a:r>
                        <a:rPr lang="en-CA" sz="1100" u="none" strike="noStrike">
                          <a:effectLst/>
                        </a:rPr>
                        <a:t>010</a:t>
                      </a:r>
                      <a:endParaRPr lang="en-CA"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CA" sz="1100" u="none" strike="noStrike">
                          <a:effectLst/>
                        </a:rPr>
                        <a:t>NULL</a:t>
                      </a:r>
                      <a:endParaRPr lang="en-CA"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CA" sz="1100" u="none" strike="noStrike">
                          <a:effectLst/>
                        </a:rPr>
                        <a:t>Nil (not reviewed)</a:t>
                      </a:r>
                      <a:endParaRPr lang="en-CA"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449443307"/>
                  </a:ext>
                </a:extLst>
              </a:tr>
              <a:tr h="239574">
                <a:tc vMerge="1">
                  <a:txBody>
                    <a:bodyPr/>
                    <a:lstStyle/>
                    <a:p>
                      <a:endParaRPr lang="en-CA"/>
                    </a:p>
                  </a:txBody>
                  <a:tcPr/>
                </a:tc>
                <a:tc>
                  <a:txBody>
                    <a:bodyPr/>
                    <a:lstStyle/>
                    <a:p>
                      <a:pPr algn="l" fontAlgn="b"/>
                      <a:r>
                        <a:rPr lang="en-CA" sz="1100" u="none" strike="noStrike">
                          <a:effectLst/>
                        </a:rPr>
                        <a:t>020</a:t>
                      </a:r>
                      <a:endParaRPr lang="en-CA"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CA" sz="1100" u="none" strike="noStrike">
                          <a:effectLst/>
                        </a:rPr>
                        <a:t>REV</a:t>
                      </a:r>
                      <a:endParaRPr lang="en-CA"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CA" sz="1100" u="none" strike="noStrike">
                          <a:effectLst/>
                        </a:rPr>
                        <a:t>Under Review</a:t>
                      </a:r>
                      <a:endParaRPr lang="en-CA"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809204921"/>
                  </a:ext>
                </a:extLst>
              </a:tr>
              <a:tr h="239574">
                <a:tc vMerge="1">
                  <a:txBody>
                    <a:bodyPr/>
                    <a:lstStyle/>
                    <a:p>
                      <a:endParaRPr lang="en-CA"/>
                    </a:p>
                  </a:txBody>
                  <a:tcPr/>
                </a:tc>
                <a:tc>
                  <a:txBody>
                    <a:bodyPr/>
                    <a:lstStyle/>
                    <a:p>
                      <a:pPr algn="l" fontAlgn="b"/>
                      <a:r>
                        <a:rPr lang="en-CA" sz="1100" u="none" strike="noStrike">
                          <a:effectLst/>
                        </a:rPr>
                        <a:t>030</a:t>
                      </a:r>
                      <a:endParaRPr lang="en-CA"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CA" sz="1100" u="none" strike="noStrike" dirty="0">
                          <a:effectLst/>
                        </a:rPr>
                        <a:t>BLNK</a:t>
                      </a:r>
                      <a:endParaRPr lang="en-CA"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CA" sz="1100" u="none" strike="noStrike">
                          <a:effectLst/>
                        </a:rPr>
                        <a:t>Pending Grades</a:t>
                      </a:r>
                      <a:endParaRPr lang="en-CA"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864263988"/>
                  </a:ext>
                </a:extLst>
              </a:tr>
              <a:tr h="239574">
                <a:tc vMerge="1">
                  <a:txBody>
                    <a:bodyPr/>
                    <a:lstStyle/>
                    <a:p>
                      <a:endParaRPr lang="en-CA"/>
                    </a:p>
                  </a:txBody>
                  <a:tcPr/>
                </a:tc>
                <a:tc>
                  <a:txBody>
                    <a:bodyPr/>
                    <a:lstStyle/>
                    <a:p>
                      <a:pPr algn="l" fontAlgn="b"/>
                      <a:r>
                        <a:rPr lang="en-CA" sz="1100" u="none" strike="noStrike">
                          <a:effectLst/>
                        </a:rPr>
                        <a:t>040</a:t>
                      </a:r>
                      <a:endParaRPr lang="en-CA"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CA" sz="1100" u="none" strike="noStrike">
                          <a:effectLst/>
                        </a:rPr>
                        <a:t>WDRW</a:t>
                      </a:r>
                      <a:endParaRPr lang="en-CA"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CA" sz="1100" u="none" strike="noStrike">
                          <a:effectLst/>
                        </a:rPr>
                        <a:t>Must withdraw from University</a:t>
                      </a:r>
                      <a:endParaRPr lang="en-CA"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692375280"/>
                  </a:ext>
                </a:extLst>
              </a:tr>
              <a:tr h="239574">
                <a:tc vMerge="1">
                  <a:txBody>
                    <a:bodyPr/>
                    <a:lstStyle/>
                    <a:p>
                      <a:endParaRPr lang="en-CA"/>
                    </a:p>
                  </a:txBody>
                  <a:tcPr/>
                </a:tc>
                <a:tc>
                  <a:txBody>
                    <a:bodyPr/>
                    <a:lstStyle/>
                    <a:p>
                      <a:pPr algn="l" fontAlgn="b"/>
                      <a:r>
                        <a:rPr lang="en-CA" sz="1100" u="none" strike="noStrike">
                          <a:effectLst/>
                        </a:rPr>
                        <a:t>050</a:t>
                      </a:r>
                      <a:endParaRPr lang="en-CA"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CA" sz="1100" u="none" strike="noStrike">
                          <a:effectLst/>
                        </a:rPr>
                        <a:t>CONU</a:t>
                      </a:r>
                      <a:endParaRPr lang="en-CA" sz="1100" b="0" i="0" u="none" strike="noStrike">
                        <a:solidFill>
                          <a:srgbClr val="FF0000"/>
                        </a:solidFill>
                        <a:effectLst/>
                        <a:latin typeface="Calibri" panose="020F0502020204030204" pitchFamily="34" charset="0"/>
                      </a:endParaRPr>
                    </a:p>
                  </a:txBody>
                  <a:tcPr marL="0" marR="0" marT="0" marB="0" anchor="b"/>
                </a:tc>
                <a:tc>
                  <a:txBody>
                    <a:bodyPr/>
                    <a:lstStyle/>
                    <a:p>
                      <a:pPr algn="l" fontAlgn="b"/>
                      <a:r>
                        <a:rPr lang="en-CA" sz="1100" u="none" strike="noStrike">
                          <a:effectLst/>
                        </a:rPr>
                        <a:t>May not continue at University</a:t>
                      </a:r>
                      <a:endParaRPr lang="en-CA" sz="1100" b="0" i="0" u="none" strike="noStrike">
                        <a:solidFill>
                          <a:srgbClr val="FF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186297941"/>
                  </a:ext>
                </a:extLst>
              </a:tr>
              <a:tr h="239574">
                <a:tc vMerge="1">
                  <a:txBody>
                    <a:bodyPr/>
                    <a:lstStyle/>
                    <a:p>
                      <a:endParaRPr lang="en-CA"/>
                    </a:p>
                  </a:txBody>
                  <a:tcPr/>
                </a:tc>
                <a:tc>
                  <a:txBody>
                    <a:bodyPr/>
                    <a:lstStyle/>
                    <a:p>
                      <a:pPr algn="l" fontAlgn="b"/>
                      <a:r>
                        <a:rPr lang="en-CA" sz="1100" u="none" strike="noStrike">
                          <a:effectLst/>
                        </a:rPr>
                        <a:t>060</a:t>
                      </a:r>
                      <a:endParaRPr lang="en-CA"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CA" sz="1100" u="none" strike="noStrike">
                          <a:effectLst/>
                        </a:rPr>
                        <a:t>CNPA</a:t>
                      </a:r>
                      <a:endParaRPr lang="en-CA" sz="1100" b="0" i="0" u="none" strike="noStrike">
                        <a:solidFill>
                          <a:srgbClr val="FF0000"/>
                        </a:solidFill>
                        <a:effectLst/>
                        <a:latin typeface="Calibri" panose="020F0502020204030204" pitchFamily="34" charset="0"/>
                      </a:endParaRPr>
                    </a:p>
                  </a:txBody>
                  <a:tcPr marL="0" marR="0" marT="0" marB="0" anchor="b"/>
                </a:tc>
                <a:tc>
                  <a:txBody>
                    <a:bodyPr/>
                    <a:lstStyle/>
                    <a:p>
                      <a:pPr algn="l" fontAlgn="b"/>
                      <a:r>
                        <a:rPr lang="en-CA" sz="1100" u="none" strike="noStrike">
                          <a:effectLst/>
                        </a:rPr>
                        <a:t>May Not Continue in Program - AP</a:t>
                      </a:r>
                      <a:endParaRPr lang="en-CA" sz="1100" b="0" i="0" u="none" strike="noStrike">
                        <a:solidFill>
                          <a:srgbClr val="FF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644462865"/>
                  </a:ext>
                </a:extLst>
              </a:tr>
              <a:tr h="239574">
                <a:tc vMerge="1">
                  <a:txBody>
                    <a:bodyPr/>
                    <a:lstStyle/>
                    <a:p>
                      <a:endParaRPr lang="en-CA"/>
                    </a:p>
                  </a:txBody>
                  <a:tcPr/>
                </a:tc>
                <a:tc>
                  <a:txBody>
                    <a:bodyPr/>
                    <a:lstStyle/>
                    <a:p>
                      <a:pPr algn="l" fontAlgn="b"/>
                      <a:r>
                        <a:rPr lang="en-CA" sz="1100" u="none" strike="noStrike">
                          <a:effectLst/>
                        </a:rPr>
                        <a:t>070</a:t>
                      </a:r>
                      <a:endParaRPr lang="en-CA"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CA" sz="1100" u="none" strike="noStrike">
                          <a:effectLst/>
                        </a:rPr>
                        <a:t>PROA</a:t>
                      </a:r>
                      <a:endParaRPr lang="en-CA"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CA" sz="1100" u="none" strike="noStrike" dirty="0">
                          <a:effectLst/>
                        </a:rPr>
                        <a:t>May Continue in Program - AP</a:t>
                      </a:r>
                      <a:endParaRPr lang="en-CA" sz="1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118398855"/>
                  </a:ext>
                </a:extLst>
              </a:tr>
              <a:tr h="239574">
                <a:tc vMerge="1">
                  <a:txBody>
                    <a:bodyPr/>
                    <a:lstStyle/>
                    <a:p>
                      <a:endParaRPr lang="en-CA"/>
                    </a:p>
                  </a:txBody>
                  <a:tcPr/>
                </a:tc>
                <a:tc>
                  <a:txBody>
                    <a:bodyPr/>
                    <a:lstStyle/>
                    <a:p>
                      <a:pPr algn="l" fontAlgn="b"/>
                      <a:r>
                        <a:rPr lang="en-CA" sz="1100" u="none" strike="noStrike">
                          <a:effectLst/>
                        </a:rPr>
                        <a:t>080</a:t>
                      </a:r>
                      <a:endParaRPr lang="en-CA"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CA" sz="1100" u="none" strike="noStrike">
                          <a:effectLst/>
                        </a:rPr>
                        <a:t>CONF</a:t>
                      </a:r>
                      <a:endParaRPr lang="en-CA"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CA" sz="1100" u="none" strike="noStrike">
                          <a:effectLst/>
                        </a:rPr>
                        <a:t>May not continue in Faculty</a:t>
                      </a:r>
                      <a:endParaRPr lang="en-CA"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620951998"/>
                  </a:ext>
                </a:extLst>
              </a:tr>
              <a:tr h="239574">
                <a:tc vMerge="1">
                  <a:txBody>
                    <a:bodyPr/>
                    <a:lstStyle/>
                    <a:p>
                      <a:endParaRPr lang="en-CA"/>
                    </a:p>
                  </a:txBody>
                  <a:tcPr/>
                </a:tc>
                <a:tc>
                  <a:txBody>
                    <a:bodyPr/>
                    <a:lstStyle/>
                    <a:p>
                      <a:pPr algn="l" fontAlgn="b"/>
                      <a:r>
                        <a:rPr lang="en-CA" sz="1100" u="none" strike="noStrike">
                          <a:effectLst/>
                        </a:rPr>
                        <a:t>090</a:t>
                      </a:r>
                      <a:endParaRPr lang="en-CA"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CA" sz="1100" u="none" strike="noStrike">
                          <a:effectLst/>
                        </a:rPr>
                        <a:t>PROB</a:t>
                      </a:r>
                      <a:endParaRPr lang="en-CA"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CA" sz="1100" u="none" strike="noStrike">
                          <a:effectLst/>
                        </a:rPr>
                        <a:t>May Continue in Program - PP</a:t>
                      </a:r>
                      <a:endParaRPr lang="en-CA"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131243587"/>
                  </a:ext>
                </a:extLst>
              </a:tr>
              <a:tr h="239574">
                <a:tc vMerge="1">
                  <a:txBody>
                    <a:bodyPr/>
                    <a:lstStyle/>
                    <a:p>
                      <a:endParaRPr lang="en-CA"/>
                    </a:p>
                  </a:txBody>
                  <a:tcPr/>
                </a:tc>
                <a:tc>
                  <a:txBody>
                    <a:bodyPr/>
                    <a:lstStyle/>
                    <a:p>
                      <a:pPr algn="l" fontAlgn="b"/>
                      <a:r>
                        <a:rPr lang="en-CA" sz="1100" u="none" strike="noStrike">
                          <a:effectLst/>
                        </a:rPr>
                        <a:t>100</a:t>
                      </a:r>
                      <a:endParaRPr lang="en-CA"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CA" sz="1100" u="none" strike="noStrike">
                          <a:effectLst/>
                        </a:rPr>
                        <a:t>CONP</a:t>
                      </a:r>
                      <a:endParaRPr lang="en-CA"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CA" sz="1100" u="none" strike="noStrike">
                          <a:effectLst/>
                        </a:rPr>
                        <a:t>May not continue in program</a:t>
                      </a:r>
                      <a:endParaRPr lang="en-CA"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168375457"/>
                  </a:ext>
                </a:extLst>
              </a:tr>
              <a:tr h="239574">
                <a:tc vMerge="1">
                  <a:txBody>
                    <a:bodyPr/>
                    <a:lstStyle/>
                    <a:p>
                      <a:endParaRPr lang="en-CA"/>
                    </a:p>
                  </a:txBody>
                  <a:tcPr/>
                </a:tc>
                <a:tc>
                  <a:txBody>
                    <a:bodyPr/>
                    <a:lstStyle/>
                    <a:p>
                      <a:pPr algn="l" fontAlgn="b"/>
                      <a:r>
                        <a:rPr lang="en-CA" sz="1100" u="none" strike="noStrike">
                          <a:effectLst/>
                        </a:rPr>
                        <a:t>110</a:t>
                      </a:r>
                      <a:endParaRPr lang="en-CA"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CA" sz="1100" u="none" strike="noStrike">
                          <a:effectLst/>
                        </a:rPr>
                        <a:t>GOOD</a:t>
                      </a:r>
                      <a:endParaRPr lang="en-CA"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CA" sz="1100" u="none" strike="noStrike">
                          <a:effectLst/>
                        </a:rPr>
                        <a:t>May continue</a:t>
                      </a:r>
                      <a:endParaRPr lang="en-CA"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797919733"/>
                  </a:ext>
                </a:extLst>
              </a:tr>
              <a:tr h="239574">
                <a:tc vMerge="1">
                  <a:txBody>
                    <a:bodyPr/>
                    <a:lstStyle/>
                    <a:p>
                      <a:endParaRPr lang="en-CA"/>
                    </a:p>
                  </a:txBody>
                  <a:tcPr/>
                </a:tc>
                <a:tc>
                  <a:txBody>
                    <a:bodyPr/>
                    <a:lstStyle/>
                    <a:p>
                      <a:pPr algn="l" fontAlgn="b"/>
                      <a:r>
                        <a:rPr lang="en-CA" sz="1100" u="none" strike="noStrike">
                          <a:effectLst/>
                        </a:rPr>
                        <a:t>120</a:t>
                      </a:r>
                      <a:endParaRPr lang="en-CA"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CA" sz="1100" u="none" strike="noStrike">
                          <a:effectLst/>
                        </a:rPr>
                        <a:t>CNFA</a:t>
                      </a:r>
                      <a:endParaRPr lang="en-CA" sz="1100" b="0" i="0" u="none" strike="noStrike">
                        <a:solidFill>
                          <a:srgbClr val="FF0000"/>
                        </a:solidFill>
                        <a:effectLst/>
                        <a:latin typeface="Calibri" panose="020F0502020204030204" pitchFamily="34" charset="0"/>
                      </a:endParaRPr>
                    </a:p>
                  </a:txBody>
                  <a:tcPr marL="0" marR="0" marT="0" marB="0" anchor="b"/>
                </a:tc>
                <a:tc>
                  <a:txBody>
                    <a:bodyPr/>
                    <a:lstStyle/>
                    <a:p>
                      <a:pPr algn="l" fontAlgn="b"/>
                      <a:r>
                        <a:rPr lang="en-CA" sz="1100" u="none" strike="noStrike">
                          <a:effectLst/>
                        </a:rPr>
                        <a:t>May Not Continue in Faculty - AP</a:t>
                      </a:r>
                      <a:endParaRPr lang="en-CA" sz="1100" b="0" i="0" u="none" strike="noStrike">
                        <a:solidFill>
                          <a:srgbClr val="FF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70243674"/>
                  </a:ext>
                </a:extLst>
              </a:tr>
              <a:tr h="239574">
                <a:tc rowSpan="6">
                  <a:txBody>
                    <a:bodyPr/>
                    <a:lstStyle/>
                    <a:p>
                      <a:pPr algn="ctr" fontAlgn="ctr"/>
                      <a:r>
                        <a:rPr lang="en-CA" sz="1000" b="1" u="none" strike="noStrike" dirty="0">
                          <a:effectLst/>
                        </a:rPr>
                        <a:t>GRADUATION STANDING</a:t>
                      </a:r>
                      <a:endParaRPr lang="en-CA" sz="1000" b="1" i="0" u="none" strike="noStrike" dirty="0">
                        <a:solidFill>
                          <a:srgbClr val="000000"/>
                        </a:solidFill>
                        <a:effectLst/>
                        <a:latin typeface="Calibri" panose="020F0502020204030204" pitchFamily="34" charset="0"/>
                      </a:endParaRPr>
                    </a:p>
                  </a:txBody>
                  <a:tcPr marL="0" marR="0" marT="0" marB="0" vert="vert270" anchor="ctr"/>
                </a:tc>
                <a:tc>
                  <a:txBody>
                    <a:bodyPr/>
                    <a:lstStyle/>
                    <a:p>
                      <a:pPr algn="l" fontAlgn="b"/>
                      <a:r>
                        <a:rPr lang="en-CA" sz="1100" u="none" strike="noStrike" dirty="0">
                          <a:effectLst/>
                        </a:rPr>
                        <a:t>130</a:t>
                      </a:r>
                      <a:endParaRPr lang="en-CA"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CA" sz="1100" u="none" strike="noStrike">
                          <a:effectLst/>
                        </a:rPr>
                        <a:t>BLNK</a:t>
                      </a:r>
                      <a:endParaRPr lang="en-CA"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CA" sz="1100" u="none" strike="noStrike">
                          <a:effectLst/>
                        </a:rPr>
                        <a:t>Pending Grades</a:t>
                      </a:r>
                      <a:endParaRPr lang="en-CA"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259136459"/>
                  </a:ext>
                </a:extLst>
              </a:tr>
              <a:tr h="239574">
                <a:tc vMerge="1">
                  <a:txBody>
                    <a:bodyPr/>
                    <a:lstStyle/>
                    <a:p>
                      <a:endParaRPr lang="en-CA"/>
                    </a:p>
                  </a:txBody>
                  <a:tcPr/>
                </a:tc>
                <a:tc>
                  <a:txBody>
                    <a:bodyPr/>
                    <a:lstStyle/>
                    <a:p>
                      <a:pPr algn="l" fontAlgn="b"/>
                      <a:r>
                        <a:rPr lang="en-CA" sz="1100" u="none" strike="noStrike" dirty="0">
                          <a:effectLst/>
                        </a:rPr>
                        <a:t>140</a:t>
                      </a:r>
                      <a:endParaRPr lang="en-CA"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CA" sz="1100" u="none" strike="noStrike">
                          <a:effectLst/>
                        </a:rPr>
                        <a:t>GRAD</a:t>
                      </a:r>
                      <a:endParaRPr lang="en-CA"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CA" sz="1100" u="none" strike="noStrike">
                          <a:effectLst/>
                        </a:rPr>
                        <a:t>Clear to Graduate</a:t>
                      </a:r>
                      <a:endParaRPr lang="en-CA" sz="1100" b="1" i="0" u="none" strike="noStrike">
                        <a:solidFill>
                          <a:srgbClr val="FF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174218508"/>
                  </a:ext>
                </a:extLst>
              </a:tr>
              <a:tr h="239574">
                <a:tc vMerge="1">
                  <a:txBody>
                    <a:bodyPr/>
                    <a:lstStyle/>
                    <a:p>
                      <a:endParaRPr lang="en-CA"/>
                    </a:p>
                  </a:txBody>
                  <a:tcPr/>
                </a:tc>
                <a:tc>
                  <a:txBody>
                    <a:bodyPr/>
                    <a:lstStyle/>
                    <a:p>
                      <a:pPr algn="l" fontAlgn="b"/>
                      <a:r>
                        <a:rPr lang="en-CA" sz="1100" u="none" strike="noStrike" dirty="0">
                          <a:effectLst/>
                        </a:rPr>
                        <a:t>150</a:t>
                      </a:r>
                      <a:endParaRPr lang="en-CA"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CA" sz="1100" u="none" strike="noStrike">
                          <a:effectLst/>
                        </a:rPr>
                        <a:t>GCNP</a:t>
                      </a:r>
                      <a:endParaRPr lang="en-CA" sz="1100" b="0" i="0" u="none" strike="noStrike">
                        <a:solidFill>
                          <a:srgbClr val="FF0000"/>
                        </a:solidFill>
                        <a:effectLst/>
                        <a:latin typeface="Calibri" panose="020F0502020204030204" pitchFamily="34" charset="0"/>
                      </a:endParaRPr>
                    </a:p>
                  </a:txBody>
                  <a:tcPr marL="0" marR="0" marT="0" marB="0" anchor="b"/>
                </a:tc>
                <a:tc>
                  <a:txBody>
                    <a:bodyPr/>
                    <a:lstStyle/>
                    <a:p>
                      <a:pPr algn="l" fontAlgn="b"/>
                      <a:r>
                        <a:rPr lang="en-CA" sz="1100" u="none" strike="noStrike">
                          <a:effectLst/>
                        </a:rPr>
                        <a:t>Not Eligible to Grad Prog Prob</a:t>
                      </a:r>
                      <a:endParaRPr lang="en-CA" sz="1100" b="0" i="0" u="none" strike="noStrike">
                        <a:solidFill>
                          <a:srgbClr val="FF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717209472"/>
                  </a:ext>
                </a:extLst>
              </a:tr>
              <a:tr h="239574">
                <a:tc vMerge="1">
                  <a:txBody>
                    <a:bodyPr/>
                    <a:lstStyle/>
                    <a:p>
                      <a:endParaRPr lang="en-CA"/>
                    </a:p>
                  </a:txBody>
                  <a:tcPr/>
                </a:tc>
                <a:tc>
                  <a:txBody>
                    <a:bodyPr/>
                    <a:lstStyle/>
                    <a:p>
                      <a:pPr algn="l" fontAlgn="b"/>
                      <a:r>
                        <a:rPr lang="en-CA" sz="1100" u="none" strike="noStrike" dirty="0">
                          <a:effectLst/>
                        </a:rPr>
                        <a:t>160</a:t>
                      </a:r>
                      <a:endParaRPr lang="en-CA"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CA" sz="1100" u="none" strike="noStrike">
                          <a:effectLst/>
                        </a:rPr>
                        <a:t>GNCL</a:t>
                      </a:r>
                      <a:endParaRPr lang="en-CA"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CA" sz="1100" u="none" strike="noStrike">
                          <a:effectLst/>
                        </a:rPr>
                        <a:t>Not Eligible to Graduate</a:t>
                      </a:r>
                      <a:endParaRPr lang="en-CA"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667497801"/>
                  </a:ext>
                </a:extLst>
              </a:tr>
              <a:tr h="239574">
                <a:tc vMerge="1">
                  <a:txBody>
                    <a:bodyPr/>
                    <a:lstStyle/>
                    <a:p>
                      <a:endParaRPr lang="en-CA"/>
                    </a:p>
                  </a:txBody>
                  <a:tcPr/>
                </a:tc>
                <a:tc>
                  <a:txBody>
                    <a:bodyPr/>
                    <a:lstStyle/>
                    <a:p>
                      <a:pPr algn="l" fontAlgn="b"/>
                      <a:r>
                        <a:rPr lang="en-CA" sz="1100" u="none" strike="noStrike" dirty="0">
                          <a:effectLst/>
                        </a:rPr>
                        <a:t>170</a:t>
                      </a:r>
                      <a:endParaRPr lang="en-CA"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CA" sz="1100" u="none" strike="noStrike">
                          <a:effectLst/>
                        </a:rPr>
                        <a:t>GCNA</a:t>
                      </a:r>
                      <a:endParaRPr lang="en-CA"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CA" sz="1100" u="none" strike="noStrike">
                          <a:effectLst/>
                        </a:rPr>
                        <a:t>Not Eligible to Grad Acad Prob</a:t>
                      </a:r>
                      <a:endParaRPr lang="en-CA"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769851316"/>
                  </a:ext>
                </a:extLst>
              </a:tr>
              <a:tr h="239574">
                <a:tc vMerge="1">
                  <a:txBody>
                    <a:bodyPr/>
                    <a:lstStyle/>
                    <a:p>
                      <a:endParaRPr lang="en-CA"/>
                    </a:p>
                  </a:txBody>
                  <a:tcPr/>
                </a:tc>
                <a:tc>
                  <a:txBody>
                    <a:bodyPr/>
                    <a:lstStyle/>
                    <a:p>
                      <a:pPr algn="l" fontAlgn="b"/>
                      <a:r>
                        <a:rPr lang="en-CA" sz="1100" u="none" strike="noStrike" dirty="0">
                          <a:effectLst/>
                        </a:rPr>
                        <a:t>180</a:t>
                      </a:r>
                      <a:endParaRPr lang="en-CA"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CA" sz="1100" u="none" strike="noStrike">
                          <a:effectLst/>
                        </a:rPr>
                        <a:t>GCNU</a:t>
                      </a:r>
                      <a:endParaRPr lang="en-CA"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CA" sz="1100" u="none" strike="noStrike" dirty="0">
                          <a:effectLst/>
                        </a:rPr>
                        <a:t>Not </a:t>
                      </a:r>
                      <a:r>
                        <a:rPr lang="en-CA" sz="1100" u="none" strike="noStrike" dirty="0" err="1">
                          <a:effectLst/>
                        </a:rPr>
                        <a:t>Elig</a:t>
                      </a:r>
                      <a:r>
                        <a:rPr lang="en-CA" sz="1100" u="none" strike="noStrike" dirty="0">
                          <a:effectLst/>
                        </a:rPr>
                        <a:t> Grad Not </a:t>
                      </a:r>
                      <a:r>
                        <a:rPr lang="en-CA" sz="1100" u="none" strike="noStrike" dirty="0" err="1">
                          <a:effectLst/>
                        </a:rPr>
                        <a:t>Cont</a:t>
                      </a:r>
                      <a:r>
                        <a:rPr lang="en-CA" sz="1100" u="none" strike="noStrike" dirty="0">
                          <a:effectLst/>
                        </a:rPr>
                        <a:t> </a:t>
                      </a:r>
                      <a:r>
                        <a:rPr lang="en-CA" sz="1100" u="none" strike="noStrike" dirty="0" err="1">
                          <a:effectLst/>
                        </a:rPr>
                        <a:t>Univer</a:t>
                      </a:r>
                      <a:endParaRPr lang="en-CA" sz="1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108319217"/>
                  </a:ext>
                </a:extLst>
              </a:tr>
            </a:tbl>
          </a:graphicData>
        </a:graphic>
      </p:graphicFrame>
    </p:spTree>
    <p:extLst>
      <p:ext uri="{BB962C8B-B14F-4D97-AF65-F5344CB8AC3E}">
        <p14:creationId xmlns:p14="http://schemas.microsoft.com/office/powerpoint/2010/main" val="764669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4E8F7-EFA8-4AEB-AA34-6E401770F244}"/>
              </a:ext>
            </a:extLst>
          </p:cNvPr>
          <p:cNvSpPr>
            <a:spLocks noGrp="1"/>
          </p:cNvSpPr>
          <p:nvPr>
            <p:ph type="title"/>
          </p:nvPr>
        </p:nvSpPr>
        <p:spPr>
          <a:xfrm>
            <a:off x="768096" y="585216"/>
            <a:ext cx="7290054" cy="633984"/>
          </a:xfrm>
        </p:spPr>
        <p:txBody>
          <a:bodyPr>
            <a:normAutofit fontScale="90000"/>
          </a:bodyPr>
          <a:lstStyle/>
          <a:p>
            <a:r>
              <a:rPr lang="en-CA" dirty="0"/>
              <a:t>Flexible to run academic Standing</a:t>
            </a:r>
          </a:p>
        </p:txBody>
      </p:sp>
      <p:sp>
        <p:nvSpPr>
          <p:cNvPr id="4" name="Footer Placeholder 3">
            <a:extLst>
              <a:ext uri="{FF2B5EF4-FFF2-40B4-BE49-F238E27FC236}">
                <a16:creationId xmlns:a16="http://schemas.microsoft.com/office/drawing/2014/main" id="{71ED39FE-CD64-4BA1-8F9A-55C13E7885FD}"/>
              </a:ext>
            </a:extLst>
          </p:cNvPr>
          <p:cNvSpPr>
            <a:spLocks noGrp="1"/>
          </p:cNvSpPr>
          <p:nvPr>
            <p:ph type="ftr" sz="quarter" idx="11"/>
          </p:nvPr>
        </p:nvSpPr>
        <p:spPr/>
        <p:txBody>
          <a:bodyPr/>
          <a:lstStyle/>
          <a:p>
            <a:r>
              <a:rPr lang="en-US" dirty="0"/>
              <a:t>Canada Alliance   4 - 6 November 2019</a:t>
            </a:r>
          </a:p>
        </p:txBody>
      </p:sp>
      <p:pic>
        <p:nvPicPr>
          <p:cNvPr id="9" name="Picture 8">
            <a:extLst>
              <a:ext uri="{FF2B5EF4-FFF2-40B4-BE49-F238E27FC236}">
                <a16:creationId xmlns:a16="http://schemas.microsoft.com/office/drawing/2014/main" id="{54F9BB4B-7FF8-42E8-958D-1ABE87CBCA50}"/>
              </a:ext>
            </a:extLst>
          </p:cNvPr>
          <p:cNvPicPr>
            <a:picLocks noChangeAspect="1"/>
          </p:cNvPicPr>
          <p:nvPr/>
        </p:nvPicPr>
        <p:blipFill>
          <a:blip r:embed="rId2"/>
          <a:stretch>
            <a:fillRect/>
          </a:stretch>
        </p:blipFill>
        <p:spPr>
          <a:xfrm>
            <a:off x="638175" y="2090423"/>
            <a:ext cx="7867650" cy="3762375"/>
          </a:xfrm>
          <a:prstGeom prst="rect">
            <a:avLst/>
          </a:prstGeom>
        </p:spPr>
      </p:pic>
    </p:spTree>
    <p:extLst>
      <p:ext uri="{BB962C8B-B14F-4D97-AF65-F5344CB8AC3E}">
        <p14:creationId xmlns:p14="http://schemas.microsoft.com/office/powerpoint/2010/main" val="39077896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4E8F7-EFA8-4AEB-AA34-6E401770F244}"/>
              </a:ext>
            </a:extLst>
          </p:cNvPr>
          <p:cNvSpPr>
            <a:spLocks noGrp="1"/>
          </p:cNvSpPr>
          <p:nvPr>
            <p:ph type="title"/>
          </p:nvPr>
        </p:nvSpPr>
        <p:spPr>
          <a:xfrm>
            <a:off x="768096" y="585216"/>
            <a:ext cx="7290054" cy="633984"/>
          </a:xfrm>
        </p:spPr>
        <p:txBody>
          <a:bodyPr>
            <a:normAutofit fontScale="90000"/>
          </a:bodyPr>
          <a:lstStyle/>
          <a:p>
            <a:r>
              <a:rPr lang="en-CA" dirty="0"/>
              <a:t>Flexible to run academic Standing</a:t>
            </a:r>
          </a:p>
        </p:txBody>
      </p:sp>
      <p:sp>
        <p:nvSpPr>
          <p:cNvPr id="4" name="Footer Placeholder 3">
            <a:extLst>
              <a:ext uri="{FF2B5EF4-FFF2-40B4-BE49-F238E27FC236}">
                <a16:creationId xmlns:a16="http://schemas.microsoft.com/office/drawing/2014/main" id="{71ED39FE-CD64-4BA1-8F9A-55C13E7885FD}"/>
              </a:ext>
            </a:extLst>
          </p:cNvPr>
          <p:cNvSpPr>
            <a:spLocks noGrp="1"/>
          </p:cNvSpPr>
          <p:nvPr>
            <p:ph type="ftr" sz="quarter" idx="11"/>
          </p:nvPr>
        </p:nvSpPr>
        <p:spPr>
          <a:xfrm>
            <a:off x="3632200" y="6470704"/>
            <a:ext cx="4426094" cy="274320"/>
          </a:xfrm>
        </p:spPr>
        <p:txBody>
          <a:bodyPr/>
          <a:lstStyle/>
          <a:p>
            <a:r>
              <a:rPr lang="en-US" dirty="0"/>
              <a:t>Canada Alliance   4 - 6 November 2019</a:t>
            </a:r>
          </a:p>
        </p:txBody>
      </p:sp>
      <p:pic>
        <p:nvPicPr>
          <p:cNvPr id="3" name="Picture 2">
            <a:extLst>
              <a:ext uri="{FF2B5EF4-FFF2-40B4-BE49-F238E27FC236}">
                <a16:creationId xmlns:a16="http://schemas.microsoft.com/office/drawing/2014/main" id="{2692F08B-0765-4AB6-8578-85D6EE7C9920}"/>
              </a:ext>
            </a:extLst>
          </p:cNvPr>
          <p:cNvPicPr>
            <a:picLocks noChangeAspect="1"/>
          </p:cNvPicPr>
          <p:nvPr/>
        </p:nvPicPr>
        <p:blipFill>
          <a:blip r:embed="rId2"/>
          <a:stretch>
            <a:fillRect/>
          </a:stretch>
        </p:blipFill>
        <p:spPr>
          <a:xfrm>
            <a:off x="647700" y="2080323"/>
            <a:ext cx="7810500" cy="4076700"/>
          </a:xfrm>
          <a:prstGeom prst="rect">
            <a:avLst/>
          </a:prstGeom>
        </p:spPr>
      </p:pic>
    </p:spTree>
    <p:extLst>
      <p:ext uri="{BB962C8B-B14F-4D97-AF65-F5344CB8AC3E}">
        <p14:creationId xmlns:p14="http://schemas.microsoft.com/office/powerpoint/2010/main" val="11354753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FF56A-E54F-49D0-99EF-4983DB3FB2C7}"/>
              </a:ext>
            </a:extLst>
          </p:cNvPr>
          <p:cNvSpPr>
            <a:spLocks noGrp="1"/>
          </p:cNvSpPr>
          <p:nvPr>
            <p:ph type="title"/>
          </p:nvPr>
        </p:nvSpPr>
        <p:spPr>
          <a:xfrm>
            <a:off x="768096" y="585216"/>
            <a:ext cx="7290054" cy="672084"/>
          </a:xfrm>
        </p:spPr>
        <p:txBody>
          <a:bodyPr/>
          <a:lstStyle/>
          <a:p>
            <a:r>
              <a:rPr lang="en-CA" sz="4000" dirty="0"/>
              <a:t>Customization</a:t>
            </a:r>
            <a:r>
              <a:rPr lang="en-CA" dirty="0"/>
              <a:t> </a:t>
            </a:r>
            <a:r>
              <a:rPr lang="en-CA" sz="4000" dirty="0"/>
              <a:t>cost</a:t>
            </a:r>
            <a:endParaRPr lang="en-CA" dirty="0"/>
          </a:p>
        </p:txBody>
      </p:sp>
      <p:sp>
        <p:nvSpPr>
          <p:cNvPr id="4" name="Footer Placeholder 3">
            <a:extLst>
              <a:ext uri="{FF2B5EF4-FFF2-40B4-BE49-F238E27FC236}">
                <a16:creationId xmlns:a16="http://schemas.microsoft.com/office/drawing/2014/main" id="{40597C6A-4A43-47CF-8D58-8ED8CCC1CE12}"/>
              </a:ext>
            </a:extLst>
          </p:cNvPr>
          <p:cNvSpPr>
            <a:spLocks noGrp="1"/>
          </p:cNvSpPr>
          <p:nvPr>
            <p:ph type="ftr" sz="quarter" idx="11"/>
          </p:nvPr>
        </p:nvSpPr>
        <p:spPr/>
        <p:txBody>
          <a:bodyPr/>
          <a:lstStyle/>
          <a:p>
            <a:r>
              <a:rPr lang="en-US" dirty="0"/>
              <a:t>Canada Alliance   4 - 6 November 2019</a:t>
            </a:r>
          </a:p>
        </p:txBody>
      </p:sp>
      <p:pic>
        <p:nvPicPr>
          <p:cNvPr id="5" name="Picture 4" descr="A picture containing metalware, gear&#10;&#10;Description automatically generated">
            <a:extLst>
              <a:ext uri="{FF2B5EF4-FFF2-40B4-BE49-F238E27FC236}">
                <a16:creationId xmlns:a16="http://schemas.microsoft.com/office/drawing/2014/main" id="{A928C584-6F8A-406C-A1D9-66C86312A76A}"/>
              </a:ext>
            </a:extLst>
          </p:cNvPr>
          <p:cNvPicPr>
            <a:picLocks noChangeAspect="1"/>
          </p:cNvPicPr>
          <p:nvPr/>
        </p:nvPicPr>
        <p:blipFill>
          <a:blip r:embed="rId2">
            <a:alphaModFix amt="20000"/>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489075" y="2210652"/>
            <a:ext cx="5673725" cy="4255294"/>
          </a:xfrm>
          <a:prstGeom prst="rect">
            <a:avLst/>
          </a:prstGeom>
        </p:spPr>
      </p:pic>
      <p:sp>
        <p:nvSpPr>
          <p:cNvPr id="6" name="TextBox 5">
            <a:extLst>
              <a:ext uri="{FF2B5EF4-FFF2-40B4-BE49-F238E27FC236}">
                <a16:creationId xmlns:a16="http://schemas.microsoft.com/office/drawing/2014/main" id="{776506C8-E2E0-4734-BC9A-ED10F89AFCCA}"/>
              </a:ext>
            </a:extLst>
          </p:cNvPr>
          <p:cNvSpPr txBox="1"/>
          <p:nvPr/>
        </p:nvSpPr>
        <p:spPr>
          <a:xfrm>
            <a:off x="3008384" y="6237493"/>
            <a:ext cx="5673725" cy="230832"/>
          </a:xfrm>
          <a:prstGeom prst="rect">
            <a:avLst/>
          </a:prstGeom>
          <a:noFill/>
        </p:spPr>
        <p:txBody>
          <a:bodyPr wrap="square" rtlCol="0">
            <a:spAutoFit/>
          </a:bodyPr>
          <a:lstStyle/>
          <a:p>
            <a:r>
              <a:rPr lang="en-CA" sz="900">
                <a:hlinkClick r:id="rId3" tooltip="http://vimeo.com/20453490"/>
              </a:rPr>
              <a:t>This Photo</a:t>
            </a:r>
            <a:r>
              <a:rPr lang="en-CA" sz="900"/>
              <a:t> by Unknown Author is licensed under </a:t>
            </a:r>
            <a:r>
              <a:rPr lang="en-CA" sz="900">
                <a:hlinkClick r:id="rId4" tooltip="https://creativecommons.org/licenses/by-nc/3.0/"/>
              </a:rPr>
              <a:t>CC BY-NC</a:t>
            </a:r>
            <a:endParaRPr lang="en-CA" sz="900"/>
          </a:p>
        </p:txBody>
      </p:sp>
    </p:spTree>
    <p:extLst>
      <p:ext uri="{BB962C8B-B14F-4D97-AF65-F5344CB8AC3E}">
        <p14:creationId xmlns:p14="http://schemas.microsoft.com/office/powerpoint/2010/main" val="40330725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FF56A-E54F-49D0-99EF-4983DB3FB2C7}"/>
              </a:ext>
            </a:extLst>
          </p:cNvPr>
          <p:cNvSpPr>
            <a:spLocks noGrp="1"/>
          </p:cNvSpPr>
          <p:nvPr>
            <p:ph type="title"/>
          </p:nvPr>
        </p:nvSpPr>
        <p:spPr>
          <a:xfrm>
            <a:off x="768096" y="585216"/>
            <a:ext cx="8052054" cy="672084"/>
          </a:xfrm>
        </p:spPr>
        <p:txBody>
          <a:bodyPr>
            <a:noAutofit/>
          </a:bodyPr>
          <a:lstStyle/>
          <a:p>
            <a:r>
              <a:rPr lang="en-CA" sz="2800" dirty="0"/>
              <a:t>Academic Standing and Advisement are separate processes</a:t>
            </a:r>
          </a:p>
        </p:txBody>
      </p:sp>
      <p:sp>
        <p:nvSpPr>
          <p:cNvPr id="4" name="Footer Placeholder 3">
            <a:extLst>
              <a:ext uri="{FF2B5EF4-FFF2-40B4-BE49-F238E27FC236}">
                <a16:creationId xmlns:a16="http://schemas.microsoft.com/office/drawing/2014/main" id="{40597C6A-4A43-47CF-8D58-8ED8CCC1CE12}"/>
              </a:ext>
            </a:extLst>
          </p:cNvPr>
          <p:cNvSpPr>
            <a:spLocks noGrp="1"/>
          </p:cNvSpPr>
          <p:nvPr>
            <p:ph type="ftr" sz="quarter" idx="11"/>
          </p:nvPr>
        </p:nvSpPr>
        <p:spPr/>
        <p:txBody>
          <a:bodyPr/>
          <a:lstStyle/>
          <a:p>
            <a:r>
              <a:rPr lang="en-US" dirty="0"/>
              <a:t>Canada Alliance   4 - 6 November 2019</a:t>
            </a:r>
          </a:p>
        </p:txBody>
      </p:sp>
      <p:graphicFrame>
        <p:nvGraphicFramePr>
          <p:cNvPr id="3" name="Diagram 2">
            <a:extLst>
              <a:ext uri="{FF2B5EF4-FFF2-40B4-BE49-F238E27FC236}">
                <a16:creationId xmlns:a16="http://schemas.microsoft.com/office/drawing/2014/main" id="{2B85222F-BDF0-4653-BCAD-7106461907CA}"/>
              </a:ext>
            </a:extLst>
          </p:cNvPr>
          <p:cNvGraphicFramePr/>
          <p:nvPr>
            <p:extLst>
              <p:ext uri="{D42A27DB-BD31-4B8C-83A1-F6EECF244321}">
                <p14:modId xmlns:p14="http://schemas.microsoft.com/office/powerpoint/2010/main" val="2673222715"/>
              </p:ext>
            </p:extLst>
          </p:nvPr>
        </p:nvGraphicFramePr>
        <p:xfrm>
          <a:off x="1485900" y="1863725"/>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358118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FF56A-E54F-49D0-99EF-4983DB3FB2C7}"/>
              </a:ext>
            </a:extLst>
          </p:cNvPr>
          <p:cNvSpPr>
            <a:spLocks noGrp="1"/>
          </p:cNvSpPr>
          <p:nvPr>
            <p:ph type="title"/>
          </p:nvPr>
        </p:nvSpPr>
        <p:spPr>
          <a:xfrm>
            <a:off x="768096" y="585216"/>
            <a:ext cx="8052054" cy="672084"/>
          </a:xfrm>
        </p:spPr>
        <p:txBody>
          <a:bodyPr>
            <a:noAutofit/>
          </a:bodyPr>
          <a:lstStyle/>
          <a:p>
            <a:pPr>
              <a:buFont typeface="Arial" panose="020B0604020202020204" pitchFamily="34" charset="0"/>
              <a:buChar char="•"/>
            </a:pPr>
            <a:r>
              <a:rPr lang="en-CA" sz="2800" dirty="0"/>
              <a:t>Potential Graduate vs. In-Course Student Academic Standing</a:t>
            </a:r>
          </a:p>
        </p:txBody>
      </p:sp>
      <p:sp>
        <p:nvSpPr>
          <p:cNvPr id="4" name="Footer Placeholder 3">
            <a:extLst>
              <a:ext uri="{FF2B5EF4-FFF2-40B4-BE49-F238E27FC236}">
                <a16:creationId xmlns:a16="http://schemas.microsoft.com/office/drawing/2014/main" id="{40597C6A-4A43-47CF-8D58-8ED8CCC1CE12}"/>
              </a:ext>
            </a:extLst>
          </p:cNvPr>
          <p:cNvSpPr>
            <a:spLocks noGrp="1"/>
          </p:cNvSpPr>
          <p:nvPr>
            <p:ph type="ftr" sz="quarter" idx="11"/>
          </p:nvPr>
        </p:nvSpPr>
        <p:spPr/>
        <p:txBody>
          <a:bodyPr/>
          <a:lstStyle/>
          <a:p>
            <a:r>
              <a:rPr lang="en-US" dirty="0"/>
              <a:t>Canada Alliance   4 - 6 November 2019</a:t>
            </a:r>
          </a:p>
        </p:txBody>
      </p:sp>
      <p:graphicFrame>
        <p:nvGraphicFramePr>
          <p:cNvPr id="5" name="Diagram 4">
            <a:extLst>
              <a:ext uri="{FF2B5EF4-FFF2-40B4-BE49-F238E27FC236}">
                <a16:creationId xmlns:a16="http://schemas.microsoft.com/office/drawing/2014/main" id="{683D4AC6-012C-4DCD-9826-224A4FF1988C}"/>
              </a:ext>
            </a:extLst>
          </p:cNvPr>
          <p:cNvGraphicFramePr/>
          <p:nvPr>
            <p:extLst>
              <p:ext uri="{D42A27DB-BD31-4B8C-83A1-F6EECF244321}">
                <p14:modId xmlns:p14="http://schemas.microsoft.com/office/powerpoint/2010/main" val="174775436"/>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280011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395111"/>
            <a:ext cx="9144000" cy="1784525"/>
          </a:xfrm>
          <a:prstGeom prst="rect">
            <a:avLst/>
          </a:prstGeom>
          <a:solidFill>
            <a:srgbClr val="B404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solidFill>
                  <a:schemeClr val="bg1"/>
                </a:solidFill>
              </a:rPr>
              <a:t>presenter</a:t>
            </a:r>
          </a:p>
        </p:txBody>
      </p:sp>
      <p:sp>
        <p:nvSpPr>
          <p:cNvPr id="3" name="Text Placeholder 2"/>
          <p:cNvSpPr>
            <a:spLocks noGrp="1"/>
          </p:cNvSpPr>
          <p:nvPr>
            <p:ph type="body" idx="1"/>
          </p:nvPr>
        </p:nvSpPr>
        <p:spPr>
          <a:xfrm>
            <a:off x="770753" y="2541377"/>
            <a:ext cx="7549282" cy="822960"/>
          </a:xfrm>
        </p:spPr>
        <p:txBody>
          <a:bodyPr/>
          <a:lstStyle/>
          <a:p>
            <a:r>
              <a:rPr lang="en-US" dirty="0"/>
              <a:t>Dennis Tian	</a:t>
            </a:r>
          </a:p>
        </p:txBody>
      </p:sp>
      <p:sp>
        <p:nvSpPr>
          <p:cNvPr id="4" name="Content Placeholder 3"/>
          <p:cNvSpPr>
            <a:spLocks noGrp="1"/>
          </p:cNvSpPr>
          <p:nvPr>
            <p:ph sz="half" idx="2"/>
          </p:nvPr>
        </p:nvSpPr>
        <p:spPr>
          <a:xfrm>
            <a:off x="770753" y="3329529"/>
            <a:ext cx="7549282" cy="1446168"/>
          </a:xfrm>
        </p:spPr>
        <p:txBody>
          <a:bodyPr/>
          <a:lstStyle/>
          <a:p>
            <a:r>
              <a:rPr lang="en-US" dirty="0"/>
              <a:t>Business Systems Analyst</a:t>
            </a:r>
          </a:p>
          <a:p>
            <a:r>
              <a:rPr lang="en-US" dirty="0"/>
              <a:t>Registrar Office, McMaster University</a:t>
            </a:r>
          </a:p>
          <a:p>
            <a:r>
              <a:rPr lang="en-US" dirty="0"/>
              <a:t>tianh@mcmaster.ca</a:t>
            </a:r>
          </a:p>
        </p:txBody>
      </p:sp>
      <p:sp>
        <p:nvSpPr>
          <p:cNvPr id="7" name="Content Placeholder 3"/>
          <p:cNvSpPr txBox="1">
            <a:spLocks/>
          </p:cNvSpPr>
          <p:nvPr/>
        </p:nvSpPr>
        <p:spPr>
          <a:xfrm>
            <a:off x="770753" y="5157529"/>
            <a:ext cx="7549282" cy="951868"/>
          </a:xfrm>
          <a:prstGeom prst="rect">
            <a:avLst/>
          </a:prstGeom>
        </p:spPr>
        <p:txBody>
          <a:bodyPr vert="horz" lIns="45720" tIns="45720" rIns="45720" bIns="45720" rtlCol="0">
            <a:normAutofit/>
          </a:bodyPr>
          <a:lst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a:lstStyle>
          <a:p>
            <a:r>
              <a:rPr lang="en-CA" dirty="0"/>
              <a:t>10+ years at McMaster, IT and Registrar Office</a:t>
            </a:r>
          </a:p>
          <a:p>
            <a:r>
              <a:rPr lang="en-CA" dirty="0"/>
              <a:t>4+ years of PeopleSoft CS experience</a:t>
            </a:r>
            <a:endParaRPr lang="en-US" dirty="0"/>
          </a:p>
        </p:txBody>
      </p:sp>
      <p:sp>
        <p:nvSpPr>
          <p:cNvPr id="12" name="Footer Placeholder 2">
            <a:extLst>
              <a:ext uri="{FF2B5EF4-FFF2-40B4-BE49-F238E27FC236}">
                <a16:creationId xmlns:a16="http://schemas.microsoft.com/office/drawing/2014/main" id="{E51EEB76-F292-461A-88BC-6BDF641234C5}"/>
              </a:ext>
            </a:extLst>
          </p:cNvPr>
          <p:cNvSpPr>
            <a:spLocks noGrp="1"/>
          </p:cNvSpPr>
          <p:nvPr>
            <p:ph type="ftr" sz="quarter" idx="11"/>
          </p:nvPr>
        </p:nvSpPr>
        <p:spPr>
          <a:xfrm>
            <a:off x="3632200" y="6470704"/>
            <a:ext cx="4426094" cy="274320"/>
          </a:xfrm>
        </p:spPr>
        <p:txBody>
          <a:bodyPr/>
          <a:lstStyle/>
          <a:p>
            <a:r>
              <a:rPr lang="en-US" dirty="0"/>
              <a:t>Canada Alliance   4 - 6 November 2019</a:t>
            </a:r>
          </a:p>
        </p:txBody>
      </p:sp>
    </p:spTree>
    <p:extLst>
      <p:ext uri="{BB962C8B-B14F-4D97-AF65-F5344CB8AC3E}">
        <p14:creationId xmlns:p14="http://schemas.microsoft.com/office/powerpoint/2010/main" val="8292749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4E8F7-EFA8-4AEB-AA34-6E401770F244}"/>
              </a:ext>
            </a:extLst>
          </p:cNvPr>
          <p:cNvSpPr>
            <a:spLocks noGrp="1"/>
          </p:cNvSpPr>
          <p:nvPr>
            <p:ph type="title"/>
          </p:nvPr>
        </p:nvSpPr>
        <p:spPr>
          <a:xfrm>
            <a:off x="768096" y="585216"/>
            <a:ext cx="7290054" cy="633984"/>
          </a:xfrm>
        </p:spPr>
        <p:txBody>
          <a:bodyPr>
            <a:normAutofit fontScale="90000"/>
          </a:bodyPr>
          <a:lstStyle/>
          <a:p>
            <a:r>
              <a:rPr lang="en-CA" dirty="0"/>
              <a:t>Degree checkout status</a:t>
            </a:r>
          </a:p>
        </p:txBody>
      </p:sp>
      <p:sp>
        <p:nvSpPr>
          <p:cNvPr id="4" name="Footer Placeholder 3">
            <a:extLst>
              <a:ext uri="{FF2B5EF4-FFF2-40B4-BE49-F238E27FC236}">
                <a16:creationId xmlns:a16="http://schemas.microsoft.com/office/drawing/2014/main" id="{71ED39FE-CD64-4BA1-8F9A-55C13E7885FD}"/>
              </a:ext>
            </a:extLst>
          </p:cNvPr>
          <p:cNvSpPr>
            <a:spLocks noGrp="1"/>
          </p:cNvSpPr>
          <p:nvPr>
            <p:ph type="ftr" sz="quarter" idx="11"/>
          </p:nvPr>
        </p:nvSpPr>
        <p:spPr/>
        <p:txBody>
          <a:bodyPr/>
          <a:lstStyle/>
          <a:p>
            <a:r>
              <a:rPr lang="en-US" dirty="0"/>
              <a:t>Canada Alliance   4 - 6 November 2019</a:t>
            </a:r>
          </a:p>
        </p:txBody>
      </p:sp>
      <p:pic>
        <p:nvPicPr>
          <p:cNvPr id="3" name="Picture 2">
            <a:extLst>
              <a:ext uri="{FF2B5EF4-FFF2-40B4-BE49-F238E27FC236}">
                <a16:creationId xmlns:a16="http://schemas.microsoft.com/office/drawing/2014/main" id="{7D2FB5E9-6FF0-47D1-AC90-CE73FBB4E583}"/>
              </a:ext>
            </a:extLst>
          </p:cNvPr>
          <p:cNvPicPr>
            <a:picLocks noChangeAspect="1"/>
          </p:cNvPicPr>
          <p:nvPr/>
        </p:nvPicPr>
        <p:blipFill>
          <a:blip r:embed="rId2"/>
          <a:stretch>
            <a:fillRect/>
          </a:stretch>
        </p:blipFill>
        <p:spPr>
          <a:xfrm>
            <a:off x="861698" y="1295630"/>
            <a:ext cx="7638580" cy="5175074"/>
          </a:xfrm>
          <a:prstGeom prst="rect">
            <a:avLst/>
          </a:prstGeom>
        </p:spPr>
      </p:pic>
    </p:spTree>
    <p:extLst>
      <p:ext uri="{BB962C8B-B14F-4D97-AF65-F5344CB8AC3E}">
        <p14:creationId xmlns:p14="http://schemas.microsoft.com/office/powerpoint/2010/main" val="13230458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4E8F7-EFA8-4AEB-AA34-6E401770F244}"/>
              </a:ext>
            </a:extLst>
          </p:cNvPr>
          <p:cNvSpPr>
            <a:spLocks noGrp="1"/>
          </p:cNvSpPr>
          <p:nvPr>
            <p:ph type="title"/>
          </p:nvPr>
        </p:nvSpPr>
        <p:spPr>
          <a:xfrm>
            <a:off x="768096" y="585216"/>
            <a:ext cx="7290054" cy="633984"/>
          </a:xfrm>
        </p:spPr>
        <p:txBody>
          <a:bodyPr>
            <a:noAutofit/>
          </a:bodyPr>
          <a:lstStyle/>
          <a:p>
            <a:r>
              <a:rPr lang="en-CA" sz="3600" dirty="0"/>
              <a:t>Validation queries to catch odd scenarios</a:t>
            </a:r>
          </a:p>
        </p:txBody>
      </p:sp>
      <p:sp>
        <p:nvSpPr>
          <p:cNvPr id="4" name="Footer Placeholder 3">
            <a:extLst>
              <a:ext uri="{FF2B5EF4-FFF2-40B4-BE49-F238E27FC236}">
                <a16:creationId xmlns:a16="http://schemas.microsoft.com/office/drawing/2014/main" id="{71ED39FE-CD64-4BA1-8F9A-55C13E7885FD}"/>
              </a:ext>
            </a:extLst>
          </p:cNvPr>
          <p:cNvSpPr>
            <a:spLocks noGrp="1"/>
          </p:cNvSpPr>
          <p:nvPr>
            <p:ph type="ftr" sz="quarter" idx="11"/>
          </p:nvPr>
        </p:nvSpPr>
        <p:spPr/>
        <p:txBody>
          <a:bodyPr/>
          <a:lstStyle/>
          <a:p>
            <a:r>
              <a:rPr lang="en-US" dirty="0"/>
              <a:t>Canada Alliance   4 - 6 November 2019</a:t>
            </a:r>
          </a:p>
        </p:txBody>
      </p:sp>
      <p:sp>
        <p:nvSpPr>
          <p:cNvPr id="5" name="Rectangle 4">
            <a:extLst>
              <a:ext uri="{FF2B5EF4-FFF2-40B4-BE49-F238E27FC236}">
                <a16:creationId xmlns:a16="http://schemas.microsoft.com/office/drawing/2014/main" id="{338606D7-DDF8-413B-AB25-25CFC6D4BC2B}"/>
              </a:ext>
            </a:extLst>
          </p:cNvPr>
          <p:cNvSpPr/>
          <p:nvPr/>
        </p:nvSpPr>
        <p:spPr>
          <a:xfrm>
            <a:off x="926973" y="1993143"/>
            <a:ext cx="7131177" cy="4401205"/>
          </a:xfrm>
          <a:prstGeom prst="rect">
            <a:avLst/>
          </a:prstGeom>
        </p:spPr>
        <p:txBody>
          <a:bodyPr wrap="square">
            <a:spAutoFit/>
          </a:bodyPr>
          <a:lstStyle/>
          <a:p>
            <a:r>
              <a:rPr lang="en-CA" sz="1400" dirty="0">
                <a:solidFill>
                  <a:srgbClr val="000000"/>
                </a:solidFill>
                <a:latin typeface="Calibri" panose="020F0502020204030204" pitchFamily="34" charset="0"/>
              </a:rPr>
              <a:t>Run Standing Validation Queries:</a:t>
            </a:r>
          </a:p>
          <a:p>
            <a:pPr marL="285750" indent="-285750">
              <a:buFont typeface="Arial" panose="020B0604020202020204" pitchFamily="34" charset="0"/>
              <a:buChar char="•"/>
            </a:pPr>
            <a:r>
              <a:rPr lang="en-CA" sz="1400" dirty="0">
                <a:solidFill>
                  <a:srgbClr val="000000"/>
                </a:solidFill>
                <a:latin typeface="Calibri" panose="020F0502020204030204" pitchFamily="34" charset="0"/>
              </a:rPr>
              <a:t>More than 18 attempted units but does not have standing assigned</a:t>
            </a:r>
          </a:p>
          <a:p>
            <a:pPr marL="285750" indent="-285750">
              <a:buFont typeface="Arial" panose="020B0604020202020204" pitchFamily="34" charset="0"/>
              <a:buChar char="•"/>
            </a:pPr>
            <a:r>
              <a:rPr lang="en-CA" sz="1400" dirty="0">
                <a:solidFill>
                  <a:srgbClr val="000000"/>
                </a:solidFill>
                <a:latin typeface="Calibri" panose="020F0502020204030204" pitchFamily="34" charset="0"/>
              </a:rPr>
              <a:t>Less than 18 attempted units but has standing assigned</a:t>
            </a:r>
          </a:p>
          <a:p>
            <a:pPr marL="285750" indent="-285750">
              <a:buFont typeface="Arial" panose="020B0604020202020204" pitchFamily="34" charset="0"/>
              <a:buChar char="•"/>
            </a:pPr>
            <a:r>
              <a:rPr lang="en-CA" sz="1400" dirty="0"/>
              <a:t>… …</a:t>
            </a:r>
          </a:p>
          <a:p>
            <a:r>
              <a:rPr lang="en-CA" sz="1400" dirty="0">
                <a:solidFill>
                  <a:srgbClr val="000000"/>
                </a:solidFill>
                <a:latin typeface="Calibri" panose="020F0502020204030204" pitchFamily="34" charset="0"/>
              </a:rPr>
              <a:t>Run Repeat Checking Validation Queries:                                                          </a:t>
            </a:r>
          </a:p>
          <a:p>
            <a:pPr marL="285750" indent="-285750">
              <a:buFont typeface="Arial" panose="020B0604020202020204" pitchFamily="34" charset="0"/>
              <a:buChar char="•"/>
            </a:pPr>
            <a:r>
              <a:rPr lang="en-CA" sz="1400" dirty="0">
                <a:solidFill>
                  <a:srgbClr val="000000"/>
                </a:solidFill>
                <a:latin typeface="Calibri" panose="020F0502020204030204" pitchFamily="34" charset="0"/>
              </a:rPr>
              <a:t>Students repeating courses, with a pre 2149 attempt (to add RRC codes)</a:t>
            </a:r>
          </a:p>
          <a:p>
            <a:pPr marL="285750" indent="-285750">
              <a:buFont typeface="Arial" panose="020B0604020202020204" pitchFamily="34" charset="0"/>
              <a:buChar char="•"/>
            </a:pPr>
            <a:r>
              <a:rPr lang="en-CA" sz="1400" dirty="0">
                <a:solidFill>
                  <a:srgbClr val="000000"/>
                </a:solidFill>
                <a:latin typeface="Calibri" panose="020F0502020204030204" pitchFamily="34" charset="0"/>
              </a:rPr>
              <a:t>2nd degree students repeating a course (to add RRC codes)</a:t>
            </a:r>
          </a:p>
          <a:p>
            <a:pPr marL="285750" indent="-285750">
              <a:buFont typeface="Arial" panose="020B0604020202020204" pitchFamily="34" charset="0"/>
              <a:buChar char="•"/>
            </a:pPr>
            <a:r>
              <a:rPr lang="en-CA" sz="1400" dirty="0">
                <a:solidFill>
                  <a:srgbClr val="000000"/>
                </a:solidFill>
                <a:latin typeface="Calibri" panose="020F0502020204030204" pitchFamily="34" charset="0"/>
              </a:rPr>
              <a:t>Students who are repeating a course where the first attempt was a transfer credit pre-2189 (to add RRC codes)</a:t>
            </a:r>
          </a:p>
          <a:p>
            <a:pPr marL="285750" indent="-285750">
              <a:buFont typeface="Arial" panose="020B0604020202020204" pitchFamily="34" charset="0"/>
              <a:buChar char="•"/>
            </a:pPr>
            <a:r>
              <a:rPr lang="en-CA" sz="1400" dirty="0">
                <a:solidFill>
                  <a:srgbClr val="000000"/>
                </a:solidFill>
                <a:latin typeface="Calibri" panose="020F0502020204030204" pitchFamily="34" charset="0"/>
              </a:rPr>
              <a:t>Students who are repeating a course where the first attempt had an IP (LOP) pre 2189 (to change to N.C. or T and add RRC Codes)</a:t>
            </a:r>
          </a:p>
          <a:p>
            <a:pPr marL="285750" indent="-285750">
              <a:buFont typeface="Arial" panose="020B0604020202020204" pitchFamily="34" charset="0"/>
              <a:buChar char="•"/>
            </a:pPr>
            <a:r>
              <a:rPr lang="en-CA" sz="1400" dirty="0">
                <a:solidFill>
                  <a:srgbClr val="000000"/>
                </a:solidFill>
                <a:latin typeface="Calibri" panose="020F0502020204030204" pitchFamily="34" charset="0"/>
              </a:rPr>
              <a:t>Students who are repeating a course where the first attempt had an IP (LOP) (to change to N.C. or T)</a:t>
            </a:r>
          </a:p>
          <a:p>
            <a:pPr marL="285750" indent="-285750">
              <a:buFont typeface="Arial" panose="020B0604020202020204" pitchFamily="34" charset="0"/>
              <a:buChar char="•"/>
            </a:pPr>
            <a:r>
              <a:rPr lang="en-CA" sz="1400" dirty="0">
                <a:solidFill>
                  <a:srgbClr val="000000"/>
                </a:solidFill>
                <a:latin typeface="Calibri" panose="020F0502020204030204" pitchFamily="34" charset="0"/>
              </a:rPr>
              <a:t>Students who are repeating a course with an EXNY code on the previous attempt (to change it to EXNN before repeat checking runs).</a:t>
            </a:r>
          </a:p>
          <a:p>
            <a:pPr marL="285750" indent="-285750">
              <a:buFont typeface="Arial" panose="020B0604020202020204" pitchFamily="34" charset="0"/>
              <a:buChar char="•"/>
            </a:pPr>
            <a:r>
              <a:rPr lang="en-CA" sz="1400" dirty="0">
                <a:solidFill>
                  <a:srgbClr val="000000"/>
                </a:solidFill>
                <a:latin typeface="Calibri" panose="020F0502020204030204" pitchFamily="34" charset="0"/>
              </a:rPr>
              <a:t> Grade changes prior 2189 (to adjust RRC codes)</a:t>
            </a:r>
          </a:p>
          <a:p>
            <a:pPr marL="285750" indent="-285750">
              <a:buFont typeface="Arial" panose="020B0604020202020204" pitchFamily="34" charset="0"/>
              <a:buChar char="•"/>
            </a:pPr>
            <a:r>
              <a:rPr lang="en-CA" sz="1400" dirty="0">
                <a:solidFill>
                  <a:srgbClr val="000000"/>
                </a:solidFill>
                <a:latin typeface="Calibri" panose="020F0502020204030204" pitchFamily="34" charset="0"/>
              </a:rPr>
              <a:t>Missing and in-progress grades for previous attempts</a:t>
            </a:r>
          </a:p>
          <a:p>
            <a:pPr marL="285750" indent="-285750">
              <a:buFont typeface="Arial" panose="020B0604020202020204" pitchFamily="34" charset="0"/>
              <a:buChar char="•"/>
            </a:pPr>
            <a:r>
              <a:rPr lang="en-CA" sz="1400" dirty="0">
                <a:solidFill>
                  <a:srgbClr val="000000"/>
                </a:solidFill>
                <a:latin typeface="Calibri" panose="020F0502020204030204" pitchFamily="34" charset="0"/>
              </a:rPr>
              <a:t>W’s with repeat codes</a:t>
            </a:r>
          </a:p>
          <a:p>
            <a:pPr marL="285750" indent="-285750">
              <a:buFont typeface="Arial" panose="020B0604020202020204" pitchFamily="34" charset="0"/>
              <a:buChar char="•"/>
            </a:pPr>
            <a:r>
              <a:rPr lang="en-CA" sz="1400" dirty="0">
                <a:solidFill>
                  <a:srgbClr val="000000"/>
                </a:solidFill>
                <a:latin typeface="Calibri" panose="020F0502020204030204" pitchFamily="34" charset="0"/>
              </a:rPr>
              <a:t>Courses with PERM code</a:t>
            </a:r>
            <a:r>
              <a:rPr lang="en-CA" sz="1400" dirty="0"/>
              <a:t> </a:t>
            </a:r>
          </a:p>
          <a:p>
            <a:pPr marL="285750" indent="-285750">
              <a:buFont typeface="Arial" panose="020B0604020202020204" pitchFamily="34" charset="0"/>
              <a:buChar char="•"/>
            </a:pPr>
            <a:r>
              <a:rPr lang="en-CA" sz="1400" dirty="0"/>
              <a:t>… …</a:t>
            </a:r>
          </a:p>
        </p:txBody>
      </p:sp>
    </p:spTree>
    <p:extLst>
      <p:ext uri="{BB962C8B-B14F-4D97-AF65-F5344CB8AC3E}">
        <p14:creationId xmlns:p14="http://schemas.microsoft.com/office/powerpoint/2010/main" val="3895268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CA" dirty="0"/>
              <a:t>System processes</a:t>
            </a:r>
          </a:p>
        </p:txBody>
      </p:sp>
      <p:sp>
        <p:nvSpPr>
          <p:cNvPr id="3" name="Subtitle 2"/>
          <p:cNvSpPr>
            <a:spLocks noGrp="1"/>
          </p:cNvSpPr>
          <p:nvPr>
            <p:ph type="subTitle" idx="1"/>
          </p:nvPr>
        </p:nvSpPr>
        <p:spPr/>
        <p:txBody>
          <a:bodyPr/>
          <a:lstStyle/>
          <a:p>
            <a:r>
              <a:rPr lang="en-US" dirty="0"/>
              <a:t>Challenge of managing systems processes</a:t>
            </a:r>
          </a:p>
        </p:txBody>
      </p:sp>
      <p:sp>
        <p:nvSpPr>
          <p:cNvPr id="5" name="Footer Placeholder 2">
            <a:extLst>
              <a:ext uri="{FF2B5EF4-FFF2-40B4-BE49-F238E27FC236}">
                <a16:creationId xmlns:a16="http://schemas.microsoft.com/office/drawing/2014/main" id="{A4DED9CD-6738-4BB5-8C42-8838EF3E7D4F}"/>
              </a:ext>
            </a:extLst>
          </p:cNvPr>
          <p:cNvSpPr>
            <a:spLocks noGrp="1"/>
          </p:cNvSpPr>
          <p:nvPr>
            <p:ph type="ftr" sz="quarter" idx="11"/>
          </p:nvPr>
        </p:nvSpPr>
        <p:spPr>
          <a:xfrm>
            <a:off x="3632200" y="6470704"/>
            <a:ext cx="4426094" cy="274320"/>
          </a:xfrm>
        </p:spPr>
        <p:txBody>
          <a:bodyPr/>
          <a:lstStyle/>
          <a:p>
            <a:r>
              <a:rPr lang="en-US" dirty="0"/>
              <a:t>Canada Alliance   4 - 6 November 2019</a:t>
            </a:r>
          </a:p>
        </p:txBody>
      </p:sp>
      <p:sp>
        <p:nvSpPr>
          <p:cNvPr id="4" name="Rectangle 3">
            <a:extLst>
              <a:ext uri="{FF2B5EF4-FFF2-40B4-BE49-F238E27FC236}">
                <a16:creationId xmlns:a16="http://schemas.microsoft.com/office/drawing/2014/main" id="{E5EA73CB-B41B-4F8E-B6C8-6848F55AA8DA}"/>
              </a:ext>
            </a:extLst>
          </p:cNvPr>
          <p:cNvSpPr/>
          <p:nvPr/>
        </p:nvSpPr>
        <p:spPr>
          <a:xfrm>
            <a:off x="952500" y="1714536"/>
            <a:ext cx="7376746" cy="830997"/>
          </a:xfrm>
          <a:prstGeom prst="rect">
            <a:avLst/>
          </a:prstGeom>
        </p:spPr>
        <p:txBody>
          <a:bodyPr wrap="square">
            <a:spAutoFit/>
          </a:bodyPr>
          <a:lstStyle/>
          <a:p>
            <a:r>
              <a:rPr lang="en-CA" sz="4800" dirty="0">
                <a:solidFill>
                  <a:schemeClr val="bg1"/>
                </a:solidFill>
              </a:rPr>
              <a:t>Managing Systems processes</a:t>
            </a:r>
          </a:p>
        </p:txBody>
      </p:sp>
    </p:spTree>
    <p:extLst>
      <p:ext uri="{BB962C8B-B14F-4D97-AF65-F5344CB8AC3E}">
        <p14:creationId xmlns:p14="http://schemas.microsoft.com/office/powerpoint/2010/main" val="21451515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End of term processes</a:t>
            </a:r>
          </a:p>
        </p:txBody>
      </p:sp>
      <p:sp>
        <p:nvSpPr>
          <p:cNvPr id="5" name="Footer Placeholder 2">
            <a:extLst>
              <a:ext uri="{FF2B5EF4-FFF2-40B4-BE49-F238E27FC236}">
                <a16:creationId xmlns:a16="http://schemas.microsoft.com/office/drawing/2014/main" id="{13A90641-D635-4A26-8264-E0695A0E2A6D}"/>
              </a:ext>
            </a:extLst>
          </p:cNvPr>
          <p:cNvSpPr>
            <a:spLocks noGrp="1"/>
          </p:cNvSpPr>
          <p:nvPr>
            <p:ph type="ftr" sz="quarter" idx="11"/>
          </p:nvPr>
        </p:nvSpPr>
        <p:spPr>
          <a:xfrm>
            <a:off x="3632200" y="6470704"/>
            <a:ext cx="4426094" cy="274320"/>
          </a:xfrm>
        </p:spPr>
        <p:txBody>
          <a:bodyPr/>
          <a:lstStyle/>
          <a:p>
            <a:r>
              <a:rPr lang="en-US" dirty="0"/>
              <a:t>Canada Alliance   4 - 6 November 2019</a:t>
            </a:r>
          </a:p>
        </p:txBody>
      </p:sp>
      <p:pic>
        <p:nvPicPr>
          <p:cNvPr id="2049" name="Picture 1">
            <a:extLst>
              <a:ext uri="{FF2B5EF4-FFF2-40B4-BE49-F238E27FC236}">
                <a16:creationId xmlns:a16="http://schemas.microsoft.com/office/drawing/2014/main" id="{811A8DB0-4A52-47EE-AF3B-0838C108B1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4159" y="1776354"/>
            <a:ext cx="6868949" cy="4694350"/>
          </a:xfrm>
          <a:prstGeom prst="rect">
            <a:avLst/>
          </a:prstGeom>
          <a:noFill/>
          <a:extLst>
            <a:ext uri="{909E8E84-426E-40DD-AFC4-6F175D3DCCD1}">
              <a14:hiddenFill xmlns:a14="http://schemas.microsoft.com/office/drawing/2010/main">
                <a:solidFill>
                  <a:srgbClr val="FFFFFF"/>
                </a:solidFill>
              </a14:hiddenFill>
            </a:ext>
          </a:extLst>
        </p:spPr>
      </p:pic>
      <p:sp>
        <p:nvSpPr>
          <p:cNvPr id="8" name="Lightning Bolt 7">
            <a:extLst>
              <a:ext uri="{FF2B5EF4-FFF2-40B4-BE49-F238E27FC236}">
                <a16:creationId xmlns:a16="http://schemas.microsoft.com/office/drawing/2014/main" id="{A2CFCE1F-734C-4445-8032-FFEBDA6CC2E9}"/>
              </a:ext>
            </a:extLst>
          </p:cNvPr>
          <p:cNvSpPr/>
          <p:nvPr/>
        </p:nvSpPr>
        <p:spPr>
          <a:xfrm>
            <a:off x="1410891" y="4204025"/>
            <a:ext cx="313690" cy="279400"/>
          </a:xfrm>
          <a:prstGeom prst="lightningBol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a:p>
        </p:txBody>
      </p:sp>
      <p:sp>
        <p:nvSpPr>
          <p:cNvPr id="9" name="Lightning Bolt 8">
            <a:extLst>
              <a:ext uri="{FF2B5EF4-FFF2-40B4-BE49-F238E27FC236}">
                <a16:creationId xmlns:a16="http://schemas.microsoft.com/office/drawing/2014/main" id="{49F41E34-B6AF-42FD-B976-69D077B015B3}"/>
              </a:ext>
            </a:extLst>
          </p:cNvPr>
          <p:cNvSpPr/>
          <p:nvPr/>
        </p:nvSpPr>
        <p:spPr>
          <a:xfrm>
            <a:off x="4152821" y="4631639"/>
            <a:ext cx="313690" cy="279400"/>
          </a:xfrm>
          <a:prstGeom prst="lightningBol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a:p>
        </p:txBody>
      </p:sp>
      <p:sp>
        <p:nvSpPr>
          <p:cNvPr id="10" name="Rectangle 5">
            <a:extLst>
              <a:ext uri="{FF2B5EF4-FFF2-40B4-BE49-F238E27FC236}">
                <a16:creationId xmlns:a16="http://schemas.microsoft.com/office/drawing/2014/main" id="{442006DA-C91C-49A0-B7A7-39B0B6D71BD7}"/>
              </a:ext>
            </a:extLst>
          </p:cNvPr>
          <p:cNvSpPr>
            <a:spLocks noChangeArrowheads="1"/>
          </p:cNvSpPr>
          <p:nvPr/>
        </p:nvSpPr>
        <p:spPr bwMode="auto">
          <a:xfrm>
            <a:off x="864159" y="35671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a:p>
        </p:txBody>
      </p:sp>
      <p:sp>
        <p:nvSpPr>
          <p:cNvPr id="11" name="Rectangle 6">
            <a:extLst>
              <a:ext uri="{FF2B5EF4-FFF2-40B4-BE49-F238E27FC236}">
                <a16:creationId xmlns:a16="http://schemas.microsoft.com/office/drawing/2014/main" id="{AE23EE57-A5B2-47E9-AB30-BFFAF280AD9B}"/>
              </a:ext>
            </a:extLst>
          </p:cNvPr>
          <p:cNvSpPr>
            <a:spLocks noChangeArrowheads="1"/>
          </p:cNvSpPr>
          <p:nvPr/>
        </p:nvSpPr>
        <p:spPr bwMode="auto">
          <a:xfrm>
            <a:off x="864159" y="693849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a:p>
        </p:txBody>
      </p:sp>
    </p:spTree>
    <p:extLst>
      <p:ext uri="{BB962C8B-B14F-4D97-AF65-F5344CB8AC3E}">
        <p14:creationId xmlns:p14="http://schemas.microsoft.com/office/powerpoint/2010/main" val="22859780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 management tool: Excel</a:t>
            </a:r>
          </a:p>
        </p:txBody>
      </p:sp>
      <p:sp>
        <p:nvSpPr>
          <p:cNvPr id="5" name="Footer Placeholder 2">
            <a:extLst>
              <a:ext uri="{FF2B5EF4-FFF2-40B4-BE49-F238E27FC236}">
                <a16:creationId xmlns:a16="http://schemas.microsoft.com/office/drawing/2014/main" id="{13A90641-D635-4A26-8264-E0695A0E2A6D}"/>
              </a:ext>
            </a:extLst>
          </p:cNvPr>
          <p:cNvSpPr>
            <a:spLocks noGrp="1"/>
          </p:cNvSpPr>
          <p:nvPr>
            <p:ph type="ftr" sz="quarter" idx="11"/>
          </p:nvPr>
        </p:nvSpPr>
        <p:spPr>
          <a:xfrm>
            <a:off x="3632200" y="6470704"/>
            <a:ext cx="4426094" cy="274320"/>
          </a:xfrm>
        </p:spPr>
        <p:txBody>
          <a:bodyPr/>
          <a:lstStyle/>
          <a:p>
            <a:r>
              <a:rPr lang="en-US" dirty="0"/>
              <a:t>Canada Alliance   4 - 6 November 2019</a:t>
            </a:r>
          </a:p>
        </p:txBody>
      </p:sp>
      <p:sp>
        <p:nvSpPr>
          <p:cNvPr id="10" name="Rectangle 5">
            <a:extLst>
              <a:ext uri="{FF2B5EF4-FFF2-40B4-BE49-F238E27FC236}">
                <a16:creationId xmlns:a16="http://schemas.microsoft.com/office/drawing/2014/main" id="{442006DA-C91C-49A0-B7A7-39B0B6D71BD7}"/>
              </a:ext>
            </a:extLst>
          </p:cNvPr>
          <p:cNvSpPr>
            <a:spLocks noChangeArrowheads="1"/>
          </p:cNvSpPr>
          <p:nvPr/>
        </p:nvSpPr>
        <p:spPr bwMode="auto">
          <a:xfrm>
            <a:off x="864159" y="35671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a:p>
        </p:txBody>
      </p:sp>
      <p:sp>
        <p:nvSpPr>
          <p:cNvPr id="11" name="Rectangle 6">
            <a:extLst>
              <a:ext uri="{FF2B5EF4-FFF2-40B4-BE49-F238E27FC236}">
                <a16:creationId xmlns:a16="http://schemas.microsoft.com/office/drawing/2014/main" id="{AE23EE57-A5B2-47E9-AB30-BFFAF280AD9B}"/>
              </a:ext>
            </a:extLst>
          </p:cNvPr>
          <p:cNvSpPr>
            <a:spLocks noChangeArrowheads="1"/>
          </p:cNvSpPr>
          <p:nvPr/>
        </p:nvSpPr>
        <p:spPr bwMode="auto">
          <a:xfrm>
            <a:off x="864159" y="693849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a:p>
        </p:txBody>
      </p:sp>
      <p:pic>
        <p:nvPicPr>
          <p:cNvPr id="3" name="Picture 2">
            <a:extLst>
              <a:ext uri="{FF2B5EF4-FFF2-40B4-BE49-F238E27FC236}">
                <a16:creationId xmlns:a16="http://schemas.microsoft.com/office/drawing/2014/main" id="{F8FF7F7B-FC0C-4873-B9DB-BF67C9BAF1DC}"/>
              </a:ext>
            </a:extLst>
          </p:cNvPr>
          <p:cNvPicPr>
            <a:picLocks noChangeAspect="1"/>
          </p:cNvPicPr>
          <p:nvPr/>
        </p:nvPicPr>
        <p:blipFill>
          <a:blip r:embed="rId2"/>
          <a:stretch>
            <a:fillRect/>
          </a:stretch>
        </p:blipFill>
        <p:spPr>
          <a:xfrm>
            <a:off x="676366" y="2192157"/>
            <a:ext cx="7791267" cy="3941931"/>
          </a:xfrm>
          <a:prstGeom prst="rect">
            <a:avLst/>
          </a:prstGeom>
        </p:spPr>
      </p:pic>
    </p:spTree>
    <p:extLst>
      <p:ext uri="{BB962C8B-B14F-4D97-AF65-F5344CB8AC3E}">
        <p14:creationId xmlns:p14="http://schemas.microsoft.com/office/powerpoint/2010/main" val="14269061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Ms</a:t>
            </a:r>
            <a:r>
              <a:rPr lang="en-US" dirty="0"/>
              <a:t> </a:t>
            </a:r>
            <a:r>
              <a:rPr lang="en-US" dirty="0" err="1"/>
              <a:t>todo</a:t>
            </a:r>
            <a:endParaRPr lang="en-US" dirty="0"/>
          </a:p>
        </p:txBody>
      </p:sp>
      <p:sp>
        <p:nvSpPr>
          <p:cNvPr id="5" name="Footer Placeholder 2">
            <a:extLst>
              <a:ext uri="{FF2B5EF4-FFF2-40B4-BE49-F238E27FC236}">
                <a16:creationId xmlns:a16="http://schemas.microsoft.com/office/drawing/2014/main" id="{13A90641-D635-4A26-8264-E0695A0E2A6D}"/>
              </a:ext>
            </a:extLst>
          </p:cNvPr>
          <p:cNvSpPr>
            <a:spLocks noGrp="1"/>
          </p:cNvSpPr>
          <p:nvPr>
            <p:ph type="ftr" sz="quarter" idx="11"/>
          </p:nvPr>
        </p:nvSpPr>
        <p:spPr>
          <a:xfrm>
            <a:off x="3632200" y="6470704"/>
            <a:ext cx="4426094" cy="274320"/>
          </a:xfrm>
        </p:spPr>
        <p:txBody>
          <a:bodyPr/>
          <a:lstStyle/>
          <a:p>
            <a:r>
              <a:rPr lang="en-US" dirty="0"/>
              <a:t>Canada Alliance   4 - 6 November 2019</a:t>
            </a:r>
          </a:p>
        </p:txBody>
      </p:sp>
      <p:sp>
        <p:nvSpPr>
          <p:cNvPr id="10" name="Rectangle 5">
            <a:extLst>
              <a:ext uri="{FF2B5EF4-FFF2-40B4-BE49-F238E27FC236}">
                <a16:creationId xmlns:a16="http://schemas.microsoft.com/office/drawing/2014/main" id="{442006DA-C91C-49A0-B7A7-39B0B6D71BD7}"/>
              </a:ext>
            </a:extLst>
          </p:cNvPr>
          <p:cNvSpPr>
            <a:spLocks noChangeArrowheads="1"/>
          </p:cNvSpPr>
          <p:nvPr/>
        </p:nvSpPr>
        <p:spPr bwMode="auto">
          <a:xfrm>
            <a:off x="864159" y="35671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a:p>
        </p:txBody>
      </p:sp>
      <p:sp>
        <p:nvSpPr>
          <p:cNvPr id="11" name="Rectangle 6">
            <a:extLst>
              <a:ext uri="{FF2B5EF4-FFF2-40B4-BE49-F238E27FC236}">
                <a16:creationId xmlns:a16="http://schemas.microsoft.com/office/drawing/2014/main" id="{AE23EE57-A5B2-47E9-AB30-BFFAF280AD9B}"/>
              </a:ext>
            </a:extLst>
          </p:cNvPr>
          <p:cNvSpPr>
            <a:spLocks noChangeArrowheads="1"/>
          </p:cNvSpPr>
          <p:nvPr/>
        </p:nvSpPr>
        <p:spPr bwMode="auto">
          <a:xfrm>
            <a:off x="864159" y="693849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a:p>
        </p:txBody>
      </p:sp>
      <p:pic>
        <p:nvPicPr>
          <p:cNvPr id="4098" name="Picture 2" descr="A smart phone and tablet computer displaying the same To Do list">
            <a:extLst>
              <a:ext uri="{FF2B5EF4-FFF2-40B4-BE49-F238E27FC236}">
                <a16:creationId xmlns:a16="http://schemas.microsoft.com/office/drawing/2014/main" id="{1FCF0832-E796-4DB7-B742-82BF2907E3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5486" y="1954772"/>
            <a:ext cx="6671214" cy="4272588"/>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CA53B0B8-652A-4FF7-88AD-BBEC1432D0C1}"/>
              </a:ext>
            </a:extLst>
          </p:cNvPr>
          <p:cNvSpPr txBox="1"/>
          <p:nvPr/>
        </p:nvSpPr>
        <p:spPr>
          <a:xfrm>
            <a:off x="1685925" y="1463768"/>
            <a:ext cx="5149295" cy="369332"/>
          </a:xfrm>
          <a:prstGeom prst="rect">
            <a:avLst/>
          </a:prstGeom>
          <a:noFill/>
        </p:spPr>
        <p:txBody>
          <a:bodyPr wrap="none" rtlCol="0">
            <a:spAutoFit/>
          </a:bodyPr>
          <a:lstStyle/>
          <a:p>
            <a:r>
              <a:rPr lang="en-CA" dirty="0">
                <a:solidFill>
                  <a:srgbClr val="C00000"/>
                </a:solidFill>
              </a:rPr>
              <a:t>A promising process/task management tool to explore</a:t>
            </a:r>
          </a:p>
        </p:txBody>
      </p:sp>
    </p:spTree>
    <p:extLst>
      <p:ext uri="{BB962C8B-B14F-4D97-AF65-F5344CB8AC3E}">
        <p14:creationId xmlns:p14="http://schemas.microsoft.com/office/powerpoint/2010/main" val="21071665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Concluding thoughts and future work</a:t>
            </a:r>
          </a:p>
        </p:txBody>
      </p:sp>
      <p:sp>
        <p:nvSpPr>
          <p:cNvPr id="3" name="Subtitle 2"/>
          <p:cNvSpPr>
            <a:spLocks noGrp="1"/>
          </p:cNvSpPr>
          <p:nvPr>
            <p:ph type="subTitle" idx="1"/>
          </p:nvPr>
        </p:nvSpPr>
        <p:spPr/>
        <p:txBody>
          <a:bodyPr/>
          <a:lstStyle/>
          <a:p>
            <a:r>
              <a:rPr lang="en-US" dirty="0"/>
              <a:t>ANY QUESTIONS?</a:t>
            </a:r>
          </a:p>
        </p:txBody>
      </p:sp>
      <p:sp>
        <p:nvSpPr>
          <p:cNvPr id="5" name="Footer Placeholder 2">
            <a:extLst>
              <a:ext uri="{FF2B5EF4-FFF2-40B4-BE49-F238E27FC236}">
                <a16:creationId xmlns:a16="http://schemas.microsoft.com/office/drawing/2014/main" id="{38B06EF8-CF9C-4791-A3C3-FDDC2851E0D4}"/>
              </a:ext>
            </a:extLst>
          </p:cNvPr>
          <p:cNvSpPr>
            <a:spLocks noGrp="1"/>
          </p:cNvSpPr>
          <p:nvPr>
            <p:ph type="ftr" sz="quarter" idx="11"/>
          </p:nvPr>
        </p:nvSpPr>
        <p:spPr>
          <a:xfrm>
            <a:off x="3632200" y="6470704"/>
            <a:ext cx="4426094" cy="274320"/>
          </a:xfrm>
        </p:spPr>
        <p:txBody>
          <a:bodyPr/>
          <a:lstStyle/>
          <a:p>
            <a:r>
              <a:rPr lang="en-US" dirty="0"/>
              <a:t>Canada Alliance   4 - 6 November 2019</a:t>
            </a:r>
          </a:p>
        </p:txBody>
      </p:sp>
      <p:sp>
        <p:nvSpPr>
          <p:cNvPr id="7" name="TextBox 6">
            <a:extLst>
              <a:ext uri="{FF2B5EF4-FFF2-40B4-BE49-F238E27FC236}">
                <a16:creationId xmlns:a16="http://schemas.microsoft.com/office/drawing/2014/main" id="{5689CC5F-EEB5-4054-9E75-0144CB61A1C6}"/>
              </a:ext>
            </a:extLst>
          </p:cNvPr>
          <p:cNvSpPr txBox="1"/>
          <p:nvPr/>
        </p:nvSpPr>
        <p:spPr>
          <a:xfrm>
            <a:off x="140677" y="160772"/>
            <a:ext cx="8912888" cy="3877985"/>
          </a:xfrm>
          <a:prstGeom prst="rect">
            <a:avLst/>
          </a:prstGeom>
          <a:noFill/>
        </p:spPr>
        <p:txBody>
          <a:bodyPr wrap="square" rtlCol="0">
            <a:spAutoFit/>
          </a:bodyPr>
          <a:lstStyle/>
          <a:p>
            <a:r>
              <a:rPr lang="en-CA" sz="2400" b="1" dirty="0">
                <a:solidFill>
                  <a:schemeClr val="bg1"/>
                </a:solidFill>
              </a:rPr>
              <a:t>Summary:</a:t>
            </a:r>
          </a:p>
          <a:p>
            <a:pPr marL="285750" indent="-285750">
              <a:buFont typeface="Arial" panose="020B0604020202020204" pitchFamily="34" charset="0"/>
              <a:buChar char="•"/>
            </a:pPr>
            <a:r>
              <a:rPr lang="en-CA" dirty="0">
                <a:solidFill>
                  <a:schemeClr val="bg1"/>
                </a:solidFill>
              </a:rPr>
              <a:t>Balance customization and business requirements</a:t>
            </a:r>
          </a:p>
          <a:p>
            <a:pPr marL="285750" indent="-285750">
              <a:buFont typeface="Arial" panose="020B0604020202020204" pitchFamily="34" charset="0"/>
              <a:buChar char="•"/>
            </a:pPr>
            <a:r>
              <a:rPr lang="en-CA" dirty="0">
                <a:solidFill>
                  <a:schemeClr val="bg1"/>
                </a:solidFill>
              </a:rPr>
              <a:t>Keep and update design documents and operation documents </a:t>
            </a:r>
          </a:p>
          <a:p>
            <a:pPr marL="285750" indent="-285750">
              <a:buFont typeface="Arial" panose="020B0604020202020204" pitchFamily="34" charset="0"/>
              <a:buChar char="•"/>
            </a:pPr>
            <a:r>
              <a:rPr lang="en-CA" dirty="0">
                <a:solidFill>
                  <a:schemeClr val="bg1"/>
                </a:solidFill>
              </a:rPr>
              <a:t>On going improvements to keep team excited</a:t>
            </a:r>
          </a:p>
          <a:p>
            <a:pPr marL="285750" indent="-285750">
              <a:buFont typeface="Arial" panose="020B0604020202020204" pitchFamily="34" charset="0"/>
              <a:buChar char="•"/>
            </a:pPr>
            <a:r>
              <a:rPr lang="en-CA" dirty="0">
                <a:solidFill>
                  <a:schemeClr val="bg1"/>
                </a:solidFill>
              </a:rPr>
              <a:t>Change management</a:t>
            </a:r>
          </a:p>
          <a:p>
            <a:pPr marL="285750" indent="-285750">
              <a:buFont typeface="Arial" panose="020B0604020202020204" pitchFamily="34" charset="0"/>
              <a:buChar char="•"/>
            </a:pPr>
            <a:r>
              <a:rPr lang="en-CA" dirty="0">
                <a:solidFill>
                  <a:schemeClr val="bg1"/>
                </a:solidFill>
              </a:rPr>
              <a:t>Be aware of impacts from new initiatives. E.g. introducing new repeat rule, new grade, new class type</a:t>
            </a:r>
          </a:p>
          <a:p>
            <a:pPr marL="285750" indent="-285750">
              <a:buFont typeface="Arial" panose="020B0604020202020204" pitchFamily="34" charset="0"/>
              <a:buChar char="•"/>
            </a:pPr>
            <a:r>
              <a:rPr lang="en-CA" dirty="0">
                <a:solidFill>
                  <a:schemeClr val="bg1"/>
                </a:solidFill>
              </a:rPr>
              <a:t>Thorough functional testing for PeopleSoft upgrade/selective adoption</a:t>
            </a:r>
          </a:p>
          <a:p>
            <a:pPr marL="285750" indent="-285750">
              <a:buFont typeface="Arial" panose="020B0604020202020204" pitchFamily="34" charset="0"/>
              <a:buChar char="•"/>
            </a:pPr>
            <a:endParaRPr lang="en-CA" dirty="0">
              <a:solidFill>
                <a:schemeClr val="bg1"/>
              </a:solidFill>
            </a:endParaRPr>
          </a:p>
          <a:p>
            <a:r>
              <a:rPr lang="en-CA" sz="2400" b="1" dirty="0">
                <a:solidFill>
                  <a:schemeClr val="bg1"/>
                </a:solidFill>
              </a:rPr>
              <a:t>Future work:</a:t>
            </a:r>
          </a:p>
          <a:p>
            <a:pPr marL="285750" indent="-285750">
              <a:buFont typeface="Arial" panose="020B0604020202020204" pitchFamily="34" charset="0"/>
              <a:buChar char="•"/>
            </a:pPr>
            <a:r>
              <a:rPr lang="en-CA" dirty="0">
                <a:solidFill>
                  <a:schemeClr val="bg1"/>
                </a:solidFill>
              </a:rPr>
              <a:t>PeopleSoft Program Enrollment function to enhance Academic Progression and Advisement </a:t>
            </a:r>
          </a:p>
          <a:p>
            <a:pPr marL="285750" indent="-285750">
              <a:buFont typeface="Arial" panose="020B0604020202020204" pitchFamily="34" charset="0"/>
              <a:buChar char="•"/>
            </a:pPr>
            <a:r>
              <a:rPr lang="en-CA" dirty="0">
                <a:solidFill>
                  <a:schemeClr val="bg1"/>
                </a:solidFill>
              </a:rPr>
              <a:t>Microsoft 365 suite to help manage work/process flow. E.g. </a:t>
            </a:r>
            <a:r>
              <a:rPr lang="en-CA" dirty="0" err="1">
                <a:solidFill>
                  <a:schemeClr val="bg1"/>
                </a:solidFill>
              </a:rPr>
              <a:t>ToDo</a:t>
            </a:r>
            <a:endParaRPr lang="en-CA" dirty="0">
              <a:solidFill>
                <a:schemeClr val="bg1"/>
              </a:solidFill>
            </a:endParaRPr>
          </a:p>
          <a:p>
            <a:endParaRPr lang="en-CA" dirty="0">
              <a:solidFill>
                <a:schemeClr val="bg1"/>
              </a:solidFill>
            </a:endParaRPr>
          </a:p>
        </p:txBody>
      </p:sp>
    </p:spTree>
    <p:extLst>
      <p:ext uri="{BB962C8B-B14F-4D97-AF65-F5344CB8AC3E}">
        <p14:creationId xmlns:p14="http://schemas.microsoft.com/office/powerpoint/2010/main" val="14864251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395111"/>
            <a:ext cx="9144000" cy="1784525"/>
          </a:xfrm>
          <a:prstGeom prst="rect">
            <a:avLst/>
          </a:prstGeom>
          <a:solidFill>
            <a:srgbClr val="B404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solidFill>
                  <a:schemeClr val="bg1"/>
                </a:solidFill>
              </a:rPr>
              <a:t>presenter</a:t>
            </a:r>
          </a:p>
        </p:txBody>
      </p:sp>
      <p:sp>
        <p:nvSpPr>
          <p:cNvPr id="3" name="Text Placeholder 2"/>
          <p:cNvSpPr>
            <a:spLocks noGrp="1"/>
          </p:cNvSpPr>
          <p:nvPr>
            <p:ph type="body" idx="1"/>
          </p:nvPr>
        </p:nvSpPr>
        <p:spPr>
          <a:xfrm>
            <a:off x="770753" y="2179636"/>
            <a:ext cx="7549282" cy="822960"/>
          </a:xfrm>
        </p:spPr>
        <p:txBody>
          <a:bodyPr/>
          <a:lstStyle/>
          <a:p>
            <a:r>
              <a:rPr lang="en-US" dirty="0"/>
              <a:t>Dennis Tian	</a:t>
            </a:r>
          </a:p>
        </p:txBody>
      </p:sp>
      <p:sp>
        <p:nvSpPr>
          <p:cNvPr id="4" name="Content Placeholder 3"/>
          <p:cNvSpPr>
            <a:spLocks noGrp="1"/>
          </p:cNvSpPr>
          <p:nvPr>
            <p:ph sz="half" idx="2"/>
          </p:nvPr>
        </p:nvSpPr>
        <p:spPr>
          <a:xfrm>
            <a:off x="770753" y="2967788"/>
            <a:ext cx="7549282" cy="1446168"/>
          </a:xfrm>
        </p:spPr>
        <p:txBody>
          <a:bodyPr/>
          <a:lstStyle/>
          <a:p>
            <a:r>
              <a:rPr lang="en-US" dirty="0"/>
              <a:t>Business Systems Analyst</a:t>
            </a:r>
          </a:p>
          <a:p>
            <a:r>
              <a:rPr lang="en-US" dirty="0"/>
              <a:t>Registrar Office, McMaster University</a:t>
            </a:r>
          </a:p>
          <a:p>
            <a:r>
              <a:rPr lang="en-US" dirty="0"/>
              <a:t>tianh@mcmaster.ca</a:t>
            </a:r>
          </a:p>
        </p:txBody>
      </p:sp>
      <p:sp>
        <p:nvSpPr>
          <p:cNvPr id="12" name="Footer Placeholder 2">
            <a:extLst>
              <a:ext uri="{FF2B5EF4-FFF2-40B4-BE49-F238E27FC236}">
                <a16:creationId xmlns:a16="http://schemas.microsoft.com/office/drawing/2014/main" id="{E51EEB76-F292-461A-88BC-6BDF641234C5}"/>
              </a:ext>
            </a:extLst>
          </p:cNvPr>
          <p:cNvSpPr>
            <a:spLocks noGrp="1"/>
          </p:cNvSpPr>
          <p:nvPr>
            <p:ph type="ftr" sz="quarter" idx="11"/>
          </p:nvPr>
        </p:nvSpPr>
        <p:spPr>
          <a:xfrm>
            <a:off x="3632200" y="6470704"/>
            <a:ext cx="4426094" cy="274320"/>
          </a:xfrm>
        </p:spPr>
        <p:txBody>
          <a:bodyPr/>
          <a:lstStyle/>
          <a:p>
            <a:r>
              <a:rPr lang="en-US" dirty="0"/>
              <a:t>Canada Alliance   4 - 6 November 2019</a:t>
            </a:r>
          </a:p>
        </p:txBody>
      </p:sp>
      <p:sp>
        <p:nvSpPr>
          <p:cNvPr id="8" name="Title 1">
            <a:extLst>
              <a:ext uri="{FF2B5EF4-FFF2-40B4-BE49-F238E27FC236}">
                <a16:creationId xmlns:a16="http://schemas.microsoft.com/office/drawing/2014/main" id="{940E97A2-030B-4AA3-B502-06687F07CD74}"/>
              </a:ext>
            </a:extLst>
          </p:cNvPr>
          <p:cNvSpPr txBox="1">
            <a:spLocks/>
          </p:cNvSpPr>
          <p:nvPr/>
        </p:nvSpPr>
        <p:spPr>
          <a:xfrm>
            <a:off x="926973" y="4869349"/>
            <a:ext cx="7290054" cy="1499616"/>
          </a:xfrm>
          <a:prstGeom prst="rect">
            <a:avLst/>
          </a:prstGeom>
        </p:spPr>
        <p:txBody>
          <a:bodyPr vert="horz" lIns="91440" tIns="45720" rIns="91440" bIns="45720" rtlCol="0" anchor="ctr">
            <a:noAutofit/>
          </a:bodyPr>
          <a:lstStyle>
            <a:lvl1pPr algn="l" defTabSz="914377" rtl="0" eaLnBrk="1" latinLnBrk="0" hangingPunct="1">
              <a:lnSpc>
                <a:spcPct val="80000"/>
              </a:lnSpc>
              <a:spcBef>
                <a:spcPct val="0"/>
              </a:spcBef>
              <a:buNone/>
              <a:defRPr sz="4400" kern="1200" cap="all" spc="100" baseline="0">
                <a:solidFill>
                  <a:schemeClr val="tx1">
                    <a:lumMod val="90000"/>
                    <a:lumOff val="10000"/>
                  </a:schemeClr>
                </a:solidFill>
                <a:latin typeface="+mj-lt"/>
                <a:ea typeface="+mj-ea"/>
                <a:cs typeface="+mj-cs"/>
              </a:defRPr>
            </a:lvl1pPr>
          </a:lstStyle>
          <a:p>
            <a:r>
              <a:rPr lang="en-US" sz="3200" dirty="0">
                <a:solidFill>
                  <a:schemeClr val="tx1"/>
                </a:solidFill>
              </a:rPr>
              <a:t>all Alliance presentations will be available for download from the Conference Site</a:t>
            </a:r>
          </a:p>
        </p:txBody>
      </p:sp>
    </p:spTree>
    <p:extLst>
      <p:ext uri="{BB962C8B-B14F-4D97-AF65-F5344CB8AC3E}">
        <p14:creationId xmlns:p14="http://schemas.microsoft.com/office/powerpoint/2010/main" val="13870076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115489"/>
            <a:ext cx="9144000" cy="668282"/>
          </a:xfrm>
          <a:prstGeom prst="rect">
            <a:avLst/>
          </a:prstGeom>
          <a:solidFill>
            <a:srgbClr val="B404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ooter Placeholder 2">
            <a:extLst>
              <a:ext uri="{FF2B5EF4-FFF2-40B4-BE49-F238E27FC236}">
                <a16:creationId xmlns:a16="http://schemas.microsoft.com/office/drawing/2014/main" id="{E51EEB76-F292-461A-88BC-6BDF641234C5}"/>
              </a:ext>
            </a:extLst>
          </p:cNvPr>
          <p:cNvSpPr>
            <a:spLocks noGrp="1"/>
          </p:cNvSpPr>
          <p:nvPr>
            <p:ph type="ftr" sz="quarter" idx="11"/>
          </p:nvPr>
        </p:nvSpPr>
        <p:spPr/>
        <p:txBody>
          <a:bodyPr/>
          <a:lstStyle/>
          <a:p>
            <a:r>
              <a:rPr lang="en-US" dirty="0"/>
              <a:t>Canada Alliance   4 - 6 November 2019</a:t>
            </a:r>
          </a:p>
        </p:txBody>
      </p:sp>
      <p:sp>
        <p:nvSpPr>
          <p:cNvPr id="2" name="Title 1"/>
          <p:cNvSpPr>
            <a:spLocks noGrp="1"/>
          </p:cNvSpPr>
          <p:nvPr>
            <p:ph type="title" idx="4294967295"/>
          </p:nvPr>
        </p:nvSpPr>
        <p:spPr>
          <a:xfrm>
            <a:off x="-1" y="267676"/>
            <a:ext cx="9143999" cy="469900"/>
          </a:xfrm>
        </p:spPr>
        <p:txBody>
          <a:bodyPr>
            <a:normAutofit fontScale="90000"/>
          </a:bodyPr>
          <a:lstStyle/>
          <a:p>
            <a:pPr algn="ctr"/>
            <a:r>
              <a:rPr lang="en-US" dirty="0">
                <a:solidFill>
                  <a:schemeClr val="bg1"/>
                </a:solidFill>
              </a:rPr>
              <a:t>Other McMaster presentations</a:t>
            </a:r>
          </a:p>
        </p:txBody>
      </p:sp>
      <p:sp>
        <p:nvSpPr>
          <p:cNvPr id="17" name="TextBox 16">
            <a:extLst>
              <a:ext uri="{FF2B5EF4-FFF2-40B4-BE49-F238E27FC236}">
                <a16:creationId xmlns:a16="http://schemas.microsoft.com/office/drawing/2014/main" id="{3BBA52FF-190D-4D08-931E-53A3F1B0CEBF}"/>
              </a:ext>
            </a:extLst>
          </p:cNvPr>
          <p:cNvSpPr txBox="1"/>
          <p:nvPr/>
        </p:nvSpPr>
        <p:spPr>
          <a:xfrm>
            <a:off x="411982" y="944544"/>
            <a:ext cx="8199455" cy="5355312"/>
          </a:xfrm>
          <a:prstGeom prst="rect">
            <a:avLst/>
          </a:prstGeom>
          <a:noFill/>
        </p:spPr>
        <p:txBody>
          <a:bodyPr wrap="square" rtlCol="0">
            <a:spAutoFit/>
          </a:bodyPr>
          <a:lstStyle/>
          <a:p>
            <a:r>
              <a:rPr lang="en-CA" b="1" dirty="0"/>
              <a:t>Tue, Nov 05, 2019 (03:00 PM - 04:00 PM)</a:t>
            </a:r>
          </a:p>
          <a:p>
            <a:pPr marL="285750" indent="-285750">
              <a:buFont typeface="Arial" panose="020B0604020202020204" pitchFamily="34" charset="0"/>
              <a:buChar char="•"/>
            </a:pPr>
            <a:r>
              <a:rPr lang="en-CA" dirty="0">
                <a:solidFill>
                  <a:schemeClr val="bg1">
                    <a:lumMod val="65000"/>
                  </a:schemeClr>
                </a:solidFill>
              </a:rPr>
              <a:t>TRBI		7046:	Developing an Application to Support Collective 				Bargaining using Oracle Business Intelligence	</a:t>
            </a:r>
          </a:p>
          <a:p>
            <a:pPr marL="285750" indent="-285750">
              <a:buFont typeface="Arial" panose="020B0604020202020204" pitchFamily="34" charset="0"/>
              <a:buChar char="•"/>
            </a:pPr>
            <a:r>
              <a:rPr lang="en-CA" dirty="0">
                <a:solidFill>
                  <a:schemeClr val="bg1">
                    <a:lumMod val="65000"/>
                  </a:schemeClr>
                </a:solidFill>
              </a:rPr>
              <a:t>Finance	7018:	Travel &amp; Expense Fluid - McMaster's Experience With 			Implementation &amp; Adoption</a:t>
            </a:r>
          </a:p>
          <a:p>
            <a:r>
              <a:rPr lang="en-CA" b="1" dirty="0"/>
              <a:t>Wed, Nov 06, 2019 (10:30 AM - 11:30 AM)</a:t>
            </a:r>
          </a:p>
          <a:p>
            <a:pPr marL="285750" indent="-285750">
              <a:buFont typeface="Arial" panose="020B0604020202020204" pitchFamily="34" charset="0"/>
              <a:buChar char="•"/>
            </a:pPr>
            <a:r>
              <a:rPr lang="en-CA" dirty="0">
                <a:solidFill>
                  <a:schemeClr val="bg1">
                    <a:lumMod val="65000"/>
                  </a:schemeClr>
                </a:solidFill>
              </a:rPr>
              <a:t>TRBI		7047:	PeopleSoft Lifecycle Management at McMaster - 				Maximizing Productivity through Collaboration</a:t>
            </a:r>
          </a:p>
          <a:p>
            <a:pPr marL="285750" indent="-285750">
              <a:buFont typeface="Arial" panose="020B0604020202020204" pitchFamily="34" charset="0"/>
              <a:buChar char="•"/>
            </a:pPr>
            <a:r>
              <a:rPr lang="en-CA" dirty="0">
                <a:solidFill>
                  <a:schemeClr val="bg1">
                    <a:lumMod val="65000"/>
                  </a:schemeClr>
                </a:solidFill>
              </a:rPr>
              <a:t>HRMS		7039:	Process Efficiency- The Smart Choice</a:t>
            </a:r>
          </a:p>
          <a:p>
            <a:pPr marL="285750" indent="-285750">
              <a:buFont typeface="Arial" panose="020B0604020202020204" pitchFamily="34" charset="0"/>
              <a:buChar char="•"/>
            </a:pPr>
            <a:r>
              <a:rPr lang="en-CA" dirty="0">
                <a:solidFill>
                  <a:schemeClr val="bg1">
                    <a:lumMod val="65000"/>
                  </a:schemeClr>
                </a:solidFill>
              </a:rPr>
              <a:t>SF		7017:	The Essentials of Non-Essential Fees</a:t>
            </a:r>
          </a:p>
          <a:p>
            <a:pPr marL="285750" indent="-285750">
              <a:buFont typeface="Arial" panose="020B0604020202020204" pitchFamily="34" charset="0"/>
              <a:buChar char="•"/>
            </a:pPr>
            <a:r>
              <a:rPr lang="en-CA" dirty="0">
                <a:solidFill>
                  <a:schemeClr val="bg1">
                    <a:lumMod val="65000"/>
                  </a:schemeClr>
                </a:solidFill>
              </a:rPr>
              <a:t>Finance	7001:	Working with Peoplesoft Forms and Approval Builder: 			Fluid vs. Classic</a:t>
            </a:r>
          </a:p>
          <a:p>
            <a:r>
              <a:rPr lang="en-CA" b="1" dirty="0"/>
              <a:t>Wed, Nov 06, 2019 (01:00 PM - 02:00 PM)</a:t>
            </a:r>
          </a:p>
          <a:p>
            <a:pPr marL="285750" indent="-285750">
              <a:buFont typeface="Arial" panose="020B0604020202020204" pitchFamily="34" charset="0"/>
              <a:buChar char="•"/>
            </a:pPr>
            <a:r>
              <a:rPr lang="en-CA" dirty="0">
                <a:solidFill>
                  <a:schemeClr val="bg1">
                    <a:lumMod val="65000"/>
                  </a:schemeClr>
                </a:solidFill>
              </a:rPr>
              <a:t>SF		7015:	Automagically UHIP</a:t>
            </a:r>
          </a:p>
          <a:p>
            <a:pPr marL="285750" indent="-285750">
              <a:buFont typeface="Arial" panose="020B0604020202020204" pitchFamily="34" charset="0"/>
              <a:buChar char="•"/>
            </a:pPr>
            <a:r>
              <a:rPr lang="en-CA" dirty="0">
                <a:solidFill>
                  <a:schemeClr val="bg1">
                    <a:lumMod val="65000"/>
                  </a:schemeClr>
                </a:solidFill>
              </a:rPr>
              <a:t>TRBI		7037:	</a:t>
            </a:r>
            <a:r>
              <a:rPr lang="en-CA" dirty="0" err="1">
                <a:solidFill>
                  <a:schemeClr val="bg1">
                    <a:lumMod val="65000"/>
                  </a:schemeClr>
                </a:solidFill>
              </a:rPr>
              <a:t>ExaCC</a:t>
            </a:r>
            <a:r>
              <a:rPr lang="en-CA" dirty="0">
                <a:solidFill>
                  <a:schemeClr val="bg1">
                    <a:lumMod val="65000"/>
                  </a:schemeClr>
                </a:solidFill>
              </a:rPr>
              <a:t> (Oracle Database Exadata Cloud at Customer ) 			Overview</a:t>
            </a:r>
          </a:p>
          <a:p>
            <a:pPr marL="285750" indent="-285750">
              <a:buFont typeface="Arial" panose="020B0604020202020204" pitchFamily="34" charset="0"/>
              <a:buChar char="•"/>
            </a:pPr>
            <a:r>
              <a:rPr lang="en-CA" dirty="0">
                <a:solidFill>
                  <a:schemeClr val="bg1">
                    <a:lumMod val="65000"/>
                  </a:schemeClr>
                </a:solidFill>
              </a:rPr>
              <a:t>Finance	7034:	Hyperion Planning - A year in a life of a McMaster 			Planner</a:t>
            </a:r>
          </a:p>
          <a:p>
            <a:pPr marL="285750" indent="-285750">
              <a:buFont typeface="Arial" panose="020B0604020202020204" pitchFamily="34" charset="0"/>
              <a:buChar char="•"/>
            </a:pPr>
            <a:r>
              <a:rPr lang="en-CA" dirty="0"/>
              <a:t>Student Records	7000:	McMaster's Journey with the Blockchain Technology</a:t>
            </a:r>
          </a:p>
        </p:txBody>
      </p:sp>
    </p:spTree>
    <p:extLst>
      <p:ext uri="{BB962C8B-B14F-4D97-AF65-F5344CB8AC3E}">
        <p14:creationId xmlns:p14="http://schemas.microsoft.com/office/powerpoint/2010/main" val="10666732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sp>
        <p:nvSpPr>
          <p:cNvPr id="3" name="Footer Placeholder 2"/>
          <p:cNvSpPr>
            <a:spLocks noGrp="1"/>
          </p:cNvSpPr>
          <p:nvPr>
            <p:ph type="ftr" sz="quarter" idx="11"/>
          </p:nvPr>
        </p:nvSpPr>
        <p:spPr/>
        <p:txBody>
          <a:bodyPr/>
          <a:lstStyle/>
          <a:p>
            <a:r>
              <a:rPr lang="en-US" dirty="0"/>
              <a:t>Canada Alliance   4 - 6 November 2019</a:t>
            </a:r>
          </a:p>
        </p:txBody>
      </p:sp>
      <p:pic>
        <p:nvPicPr>
          <p:cNvPr id="9" name="Picture 8" descr="A close up of a sign&#10;&#10;Description generated with very high confidence">
            <a:extLst>
              <a:ext uri="{FF2B5EF4-FFF2-40B4-BE49-F238E27FC236}">
                <a16:creationId xmlns:a16="http://schemas.microsoft.com/office/drawing/2014/main" id="{C6CF15D4-36DE-4A24-9D78-0DF0093F7FD3}"/>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655605" y="4960138"/>
            <a:ext cx="1621130" cy="1236316"/>
          </a:xfrm>
          <a:prstGeom prst="rect">
            <a:avLst/>
          </a:prstGeom>
        </p:spPr>
      </p:pic>
      <p:sp>
        <p:nvSpPr>
          <p:cNvPr id="8" name="Rectangle 7">
            <a:extLst>
              <a:ext uri="{FF2B5EF4-FFF2-40B4-BE49-F238E27FC236}">
                <a16:creationId xmlns:a16="http://schemas.microsoft.com/office/drawing/2014/main" id="{96C94364-2E86-4F86-90DA-A1D498842ACC}"/>
              </a:ext>
            </a:extLst>
          </p:cNvPr>
          <p:cNvSpPr/>
          <p:nvPr/>
        </p:nvSpPr>
        <p:spPr>
          <a:xfrm>
            <a:off x="6210605" y="741676"/>
            <a:ext cx="2601798" cy="3283306"/>
          </a:xfrm>
          <a:prstGeom prst="rect">
            <a:avLst/>
          </a:prstGeom>
          <a:solidFill>
            <a:srgbClr val="B404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CCBF488D-72D6-4334-BA03-8E1B8A8A2C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8745" y="1487170"/>
            <a:ext cx="2047908" cy="1691468"/>
          </a:xfrm>
          <a:prstGeom prst="rect">
            <a:avLst/>
          </a:prstGeom>
        </p:spPr>
      </p:pic>
      <p:pic>
        <p:nvPicPr>
          <p:cNvPr id="12" name="Picture 4" descr="McMaster University Main Campus">
            <a:extLst>
              <a:ext uri="{FF2B5EF4-FFF2-40B4-BE49-F238E27FC236}">
                <a16:creationId xmlns:a16="http://schemas.microsoft.com/office/drawing/2014/main" id="{F3997088-7DA0-4FB1-B483-E1430A928D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782" y="746002"/>
            <a:ext cx="5829299" cy="3278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39150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MCMASTER UNIVERSITY</a:t>
            </a:r>
            <a:endParaRPr lang="en-US" dirty="0"/>
          </a:p>
        </p:txBody>
      </p:sp>
      <p:sp>
        <p:nvSpPr>
          <p:cNvPr id="4" name="Text Placeholder 3"/>
          <p:cNvSpPr>
            <a:spLocks noGrp="1"/>
          </p:cNvSpPr>
          <p:nvPr>
            <p:ph type="body" sz="half" idx="2"/>
          </p:nvPr>
        </p:nvSpPr>
        <p:spPr/>
        <p:txBody>
          <a:bodyPr>
            <a:normAutofit/>
          </a:bodyPr>
          <a:lstStyle/>
          <a:p>
            <a:r>
              <a:rPr lang="en-US" dirty="0"/>
              <a:t>A research-intensive public institution. </a:t>
            </a:r>
          </a:p>
        </p:txBody>
      </p:sp>
      <p:sp>
        <p:nvSpPr>
          <p:cNvPr id="6" name="Footer Placeholder 2">
            <a:extLst>
              <a:ext uri="{FF2B5EF4-FFF2-40B4-BE49-F238E27FC236}">
                <a16:creationId xmlns:a16="http://schemas.microsoft.com/office/drawing/2014/main" id="{CA7ECCF4-C992-4CA5-91C3-5760B94E9754}"/>
              </a:ext>
            </a:extLst>
          </p:cNvPr>
          <p:cNvSpPr>
            <a:spLocks noGrp="1"/>
          </p:cNvSpPr>
          <p:nvPr>
            <p:ph type="ftr" sz="quarter" idx="11"/>
          </p:nvPr>
        </p:nvSpPr>
        <p:spPr>
          <a:xfrm>
            <a:off x="3632200" y="6470704"/>
            <a:ext cx="4426094" cy="274320"/>
          </a:xfrm>
        </p:spPr>
        <p:txBody>
          <a:bodyPr/>
          <a:lstStyle/>
          <a:p>
            <a:r>
              <a:rPr lang="en-US" dirty="0"/>
              <a:t>Canada Alliance   4 - 6 November 2019</a:t>
            </a:r>
          </a:p>
        </p:txBody>
      </p:sp>
      <p:sp>
        <p:nvSpPr>
          <p:cNvPr id="9" name="TextBox 8">
            <a:extLst>
              <a:ext uri="{FF2B5EF4-FFF2-40B4-BE49-F238E27FC236}">
                <a16:creationId xmlns:a16="http://schemas.microsoft.com/office/drawing/2014/main" id="{AAC3FDCE-9936-4AF5-A97F-35620B033730}"/>
              </a:ext>
            </a:extLst>
          </p:cNvPr>
          <p:cNvSpPr txBox="1"/>
          <p:nvPr/>
        </p:nvSpPr>
        <p:spPr>
          <a:xfrm>
            <a:off x="502417" y="2967335"/>
            <a:ext cx="8139165" cy="1938992"/>
          </a:xfrm>
          <a:prstGeom prst="rect">
            <a:avLst/>
          </a:prstGeom>
          <a:noFill/>
        </p:spPr>
        <p:txBody>
          <a:bodyPr wrap="square" rtlCol="0">
            <a:spAutoFit/>
          </a:bodyPr>
          <a:lstStyle/>
          <a:p>
            <a:r>
              <a:rPr lang="en-CA" sz="2000" dirty="0">
                <a:solidFill>
                  <a:schemeClr val="bg1">
                    <a:lumMod val="50000"/>
                  </a:schemeClr>
                </a:solidFill>
              </a:rPr>
              <a:t>• Founded in 1887 </a:t>
            </a:r>
          </a:p>
          <a:p>
            <a:r>
              <a:rPr lang="en-CA" sz="2000" dirty="0">
                <a:solidFill>
                  <a:schemeClr val="bg1">
                    <a:lumMod val="50000"/>
                  </a:schemeClr>
                </a:solidFill>
              </a:rPr>
              <a:t>• Located in Hamilton, Ontario </a:t>
            </a:r>
          </a:p>
          <a:p>
            <a:r>
              <a:rPr lang="en-CA" sz="2000" dirty="0">
                <a:solidFill>
                  <a:schemeClr val="bg1">
                    <a:lumMod val="50000"/>
                  </a:schemeClr>
                </a:solidFill>
              </a:rPr>
              <a:t>• A medical-doctoral, research-intensive university </a:t>
            </a:r>
          </a:p>
          <a:p>
            <a:r>
              <a:rPr lang="en-CA" sz="2000" dirty="0">
                <a:solidFill>
                  <a:schemeClr val="bg1">
                    <a:lumMod val="50000"/>
                  </a:schemeClr>
                </a:solidFill>
              </a:rPr>
              <a:t>• ~28K full-time students </a:t>
            </a:r>
          </a:p>
          <a:p>
            <a:r>
              <a:rPr lang="en-CA" sz="2000" dirty="0">
                <a:solidFill>
                  <a:schemeClr val="bg1">
                    <a:lumMod val="50000"/>
                  </a:schemeClr>
                </a:solidFill>
              </a:rPr>
              <a:t>• 955 full-time faculty members </a:t>
            </a:r>
          </a:p>
          <a:p>
            <a:r>
              <a:rPr lang="en-CA" sz="2000" dirty="0">
                <a:solidFill>
                  <a:schemeClr val="bg1">
                    <a:lumMod val="50000"/>
                  </a:schemeClr>
                </a:solidFill>
              </a:rPr>
              <a:t>• ~11K staff members</a:t>
            </a:r>
          </a:p>
        </p:txBody>
      </p:sp>
      <p:pic>
        <p:nvPicPr>
          <p:cNvPr id="4098" name="Picture 2" descr="Image result for mcmaster university photo">
            <a:extLst>
              <a:ext uri="{FF2B5EF4-FFF2-40B4-BE49-F238E27FC236}">
                <a16:creationId xmlns:a16="http://schemas.microsoft.com/office/drawing/2014/main" id="{1CB12B0E-10EB-4FE9-AD6C-E09F8960D3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 y="387296"/>
            <a:ext cx="8515350" cy="2476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89700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ormAutofit/>
          </a:bodyPr>
          <a:lstStyle/>
          <a:p>
            <a:r>
              <a:rPr lang="en-US" sz="4000" dirty="0"/>
              <a:t>McMaster University &amp; ORACLE</a:t>
            </a:r>
          </a:p>
        </p:txBody>
      </p:sp>
      <p:pic>
        <p:nvPicPr>
          <p:cNvPr id="6" name="Picture Placeholder 5"/>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12493" b="12493"/>
          <a:stretch>
            <a:fillRect/>
          </a:stretch>
        </p:blipFill>
        <p:spPr/>
      </p:pic>
      <p:sp>
        <p:nvSpPr>
          <p:cNvPr id="4" name="Text Placeholder 3"/>
          <p:cNvSpPr>
            <a:spLocks noGrp="1"/>
          </p:cNvSpPr>
          <p:nvPr>
            <p:ph type="body" sz="half" idx="2"/>
          </p:nvPr>
        </p:nvSpPr>
        <p:spPr/>
        <p:txBody>
          <a:bodyPr>
            <a:normAutofit/>
          </a:bodyPr>
          <a:lstStyle/>
          <a:p>
            <a:r>
              <a:rPr lang="en-US" dirty="0">
                <a:solidFill>
                  <a:schemeClr val="tx1"/>
                </a:solidFill>
              </a:rPr>
              <a:t>PeopleSoft 9. 2, PUM 7, </a:t>
            </a:r>
            <a:r>
              <a:rPr lang="en-US" dirty="0" err="1">
                <a:solidFill>
                  <a:schemeClr val="tx1"/>
                </a:solidFill>
              </a:rPr>
              <a:t>PeopleTools</a:t>
            </a:r>
            <a:r>
              <a:rPr lang="en-US" dirty="0">
                <a:solidFill>
                  <a:schemeClr val="tx1"/>
                </a:solidFill>
              </a:rPr>
              <a:t> 8.55.22</a:t>
            </a:r>
            <a:endParaRPr lang="en-US" sz="2000" cap="all" dirty="0">
              <a:solidFill>
                <a:schemeClr val="tx1"/>
              </a:solidFill>
            </a:endParaRPr>
          </a:p>
        </p:txBody>
      </p:sp>
      <p:sp>
        <p:nvSpPr>
          <p:cNvPr id="7" name="Footer Placeholder 2">
            <a:extLst>
              <a:ext uri="{FF2B5EF4-FFF2-40B4-BE49-F238E27FC236}">
                <a16:creationId xmlns:a16="http://schemas.microsoft.com/office/drawing/2014/main" id="{33F4C823-5B6C-41BC-AC0E-7113C564382A}"/>
              </a:ext>
            </a:extLst>
          </p:cNvPr>
          <p:cNvSpPr>
            <a:spLocks noGrp="1"/>
          </p:cNvSpPr>
          <p:nvPr>
            <p:ph type="ftr" sz="quarter" idx="11"/>
          </p:nvPr>
        </p:nvSpPr>
        <p:spPr>
          <a:xfrm>
            <a:off x="3632200" y="6470704"/>
            <a:ext cx="4426094" cy="274320"/>
          </a:xfrm>
        </p:spPr>
        <p:txBody>
          <a:bodyPr/>
          <a:lstStyle/>
          <a:p>
            <a:r>
              <a:rPr lang="en-US" dirty="0"/>
              <a:t>Canada Alliance   4 - 6 November 2019</a:t>
            </a:r>
          </a:p>
        </p:txBody>
      </p:sp>
    </p:spTree>
    <p:extLst>
      <p:ext uri="{BB962C8B-B14F-4D97-AF65-F5344CB8AC3E}">
        <p14:creationId xmlns:p14="http://schemas.microsoft.com/office/powerpoint/2010/main" val="33489780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a:xfrm>
            <a:off x="768096" y="2286000"/>
            <a:ext cx="7783051" cy="4023360"/>
          </a:xfrm>
        </p:spPr>
        <p:txBody>
          <a:bodyPr>
            <a:normAutofit/>
          </a:bodyPr>
          <a:lstStyle/>
          <a:p>
            <a:pPr marL="457200" indent="-457200">
              <a:buFont typeface="+mj-lt"/>
              <a:buAutoNum type="arabicPeriod"/>
            </a:pPr>
            <a:r>
              <a:rPr lang="en-CA" dirty="0"/>
              <a:t>Background: How Academic Standing is processed in home-grown Student Information System in the past. Pro and Cons that we had</a:t>
            </a:r>
          </a:p>
          <a:p>
            <a:pPr marL="457200" indent="-457200">
              <a:buFont typeface="+mj-lt"/>
              <a:buAutoNum type="arabicPeriod"/>
            </a:pPr>
            <a:r>
              <a:rPr lang="en-CA" dirty="0"/>
              <a:t>How Academic Standing is evolved when McMaster moved to PeopleSoft 9.0 in March 2015, then upgraded to PeopleSoft 9.2 in October 2018</a:t>
            </a:r>
          </a:p>
          <a:p>
            <a:pPr marL="457200" indent="-457200">
              <a:buFont typeface="+mj-lt"/>
              <a:buAutoNum type="arabicPeriod"/>
            </a:pPr>
            <a:r>
              <a:rPr lang="en-CA" dirty="0"/>
              <a:t>A brief introduction of how McMaster's Registrar Office manages End-of-Term processes which Academic Standing process is part of it.</a:t>
            </a:r>
          </a:p>
          <a:p>
            <a:pPr marL="457200" indent="-457200">
              <a:buFont typeface="+mj-lt"/>
              <a:buAutoNum type="arabicPeriod"/>
            </a:pPr>
            <a:r>
              <a:rPr lang="en-CA" dirty="0"/>
              <a:t>A summary of how McMaster balance the business requirement and Peoplesoft customization in the case of Academic Standing process evolvement.</a:t>
            </a:r>
            <a:br>
              <a:rPr lang="en-US" dirty="0"/>
            </a:br>
            <a:endParaRPr lang="en-US" dirty="0"/>
          </a:p>
        </p:txBody>
      </p:sp>
      <p:sp>
        <p:nvSpPr>
          <p:cNvPr id="5" name="Footer Placeholder 2">
            <a:extLst>
              <a:ext uri="{FF2B5EF4-FFF2-40B4-BE49-F238E27FC236}">
                <a16:creationId xmlns:a16="http://schemas.microsoft.com/office/drawing/2014/main" id="{C9A9B778-8EA0-4B47-BF18-CCB1A807AE42}"/>
              </a:ext>
            </a:extLst>
          </p:cNvPr>
          <p:cNvSpPr>
            <a:spLocks noGrp="1"/>
          </p:cNvSpPr>
          <p:nvPr>
            <p:ph type="ftr" sz="quarter" idx="11"/>
          </p:nvPr>
        </p:nvSpPr>
        <p:spPr>
          <a:xfrm>
            <a:off x="3632200" y="6470704"/>
            <a:ext cx="4426094" cy="274320"/>
          </a:xfrm>
        </p:spPr>
        <p:txBody>
          <a:bodyPr/>
          <a:lstStyle/>
          <a:p>
            <a:r>
              <a:rPr lang="en-US" dirty="0"/>
              <a:t>Canada Alliance   4 - 6 November 2019</a:t>
            </a:r>
          </a:p>
        </p:txBody>
      </p:sp>
    </p:spTree>
    <p:extLst>
      <p:ext uri="{BB962C8B-B14F-4D97-AF65-F5344CB8AC3E}">
        <p14:creationId xmlns:p14="http://schemas.microsoft.com/office/powerpoint/2010/main" val="569215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CA" dirty="0"/>
              <a:t>Background</a:t>
            </a:r>
          </a:p>
        </p:txBody>
      </p:sp>
      <p:sp>
        <p:nvSpPr>
          <p:cNvPr id="3" name="Subtitle 2"/>
          <p:cNvSpPr>
            <a:spLocks noGrp="1"/>
          </p:cNvSpPr>
          <p:nvPr>
            <p:ph type="subTitle" idx="1"/>
          </p:nvPr>
        </p:nvSpPr>
        <p:spPr/>
        <p:txBody>
          <a:bodyPr/>
          <a:lstStyle/>
          <a:p>
            <a:r>
              <a:rPr lang="en-US" dirty="0"/>
              <a:t>What happened in legacy system</a:t>
            </a:r>
          </a:p>
        </p:txBody>
      </p:sp>
      <p:sp>
        <p:nvSpPr>
          <p:cNvPr id="5" name="Footer Placeholder 2">
            <a:extLst>
              <a:ext uri="{FF2B5EF4-FFF2-40B4-BE49-F238E27FC236}">
                <a16:creationId xmlns:a16="http://schemas.microsoft.com/office/drawing/2014/main" id="{A4DED9CD-6738-4BB5-8C42-8838EF3E7D4F}"/>
              </a:ext>
            </a:extLst>
          </p:cNvPr>
          <p:cNvSpPr>
            <a:spLocks noGrp="1"/>
          </p:cNvSpPr>
          <p:nvPr>
            <p:ph type="ftr" sz="quarter" idx="11"/>
          </p:nvPr>
        </p:nvSpPr>
        <p:spPr>
          <a:xfrm>
            <a:off x="3632200" y="6470704"/>
            <a:ext cx="4426094" cy="274320"/>
          </a:xfrm>
        </p:spPr>
        <p:txBody>
          <a:bodyPr/>
          <a:lstStyle/>
          <a:p>
            <a:r>
              <a:rPr lang="en-US" dirty="0"/>
              <a:t>Canada Alliance   4 - 6 November 2019</a:t>
            </a:r>
          </a:p>
        </p:txBody>
      </p:sp>
      <p:sp>
        <p:nvSpPr>
          <p:cNvPr id="4" name="Rectangle 3">
            <a:extLst>
              <a:ext uri="{FF2B5EF4-FFF2-40B4-BE49-F238E27FC236}">
                <a16:creationId xmlns:a16="http://schemas.microsoft.com/office/drawing/2014/main" id="{E5EA73CB-B41B-4F8E-B6C8-6848F55AA8DA}"/>
              </a:ext>
            </a:extLst>
          </p:cNvPr>
          <p:cNvSpPr/>
          <p:nvPr/>
        </p:nvSpPr>
        <p:spPr>
          <a:xfrm>
            <a:off x="685800" y="771561"/>
            <a:ext cx="7791450" cy="2800767"/>
          </a:xfrm>
          <a:prstGeom prst="rect">
            <a:avLst/>
          </a:prstGeom>
        </p:spPr>
        <p:txBody>
          <a:bodyPr wrap="square">
            <a:spAutoFit/>
          </a:bodyPr>
          <a:lstStyle/>
          <a:p>
            <a:pPr algn="ctr"/>
            <a:r>
              <a:rPr lang="en-CA" sz="4400" dirty="0">
                <a:solidFill>
                  <a:schemeClr val="bg1"/>
                </a:solidFill>
              </a:rPr>
              <a:t>How Academic Standing is processed in home-grown Student Information System in the past. Pro and Cons that we had</a:t>
            </a:r>
          </a:p>
        </p:txBody>
      </p:sp>
    </p:spTree>
    <p:extLst>
      <p:ext uri="{BB962C8B-B14F-4D97-AF65-F5344CB8AC3E}">
        <p14:creationId xmlns:p14="http://schemas.microsoft.com/office/powerpoint/2010/main" val="41147586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1FA51-503E-4FCE-A174-079D88AE646B}"/>
              </a:ext>
            </a:extLst>
          </p:cNvPr>
          <p:cNvSpPr>
            <a:spLocks noGrp="1"/>
          </p:cNvSpPr>
          <p:nvPr>
            <p:ph type="title"/>
          </p:nvPr>
        </p:nvSpPr>
        <p:spPr>
          <a:xfrm>
            <a:off x="768096" y="675651"/>
            <a:ext cx="7290054" cy="505449"/>
          </a:xfrm>
        </p:spPr>
        <p:txBody>
          <a:bodyPr>
            <a:normAutofit fontScale="90000"/>
          </a:bodyPr>
          <a:lstStyle/>
          <a:p>
            <a:r>
              <a:rPr lang="en-CA" dirty="0"/>
              <a:t>Legacy system Pros &amp; cons</a:t>
            </a:r>
          </a:p>
        </p:txBody>
      </p:sp>
      <p:sp>
        <p:nvSpPr>
          <p:cNvPr id="3" name="Content Placeholder 2">
            <a:extLst>
              <a:ext uri="{FF2B5EF4-FFF2-40B4-BE49-F238E27FC236}">
                <a16:creationId xmlns:a16="http://schemas.microsoft.com/office/drawing/2014/main" id="{2AAF4F4E-1F38-466B-8621-BA46B7C7763D}"/>
              </a:ext>
            </a:extLst>
          </p:cNvPr>
          <p:cNvSpPr>
            <a:spLocks noGrp="1"/>
          </p:cNvSpPr>
          <p:nvPr>
            <p:ph idx="1"/>
          </p:nvPr>
        </p:nvSpPr>
        <p:spPr>
          <a:xfrm>
            <a:off x="768096" y="1844842"/>
            <a:ext cx="7290055" cy="4464518"/>
          </a:xfrm>
        </p:spPr>
        <p:txBody>
          <a:bodyPr>
            <a:normAutofit/>
          </a:bodyPr>
          <a:lstStyle/>
          <a:p>
            <a:r>
              <a:rPr lang="en-CA" dirty="0"/>
              <a:t>Cons:</a:t>
            </a:r>
          </a:p>
          <a:p>
            <a:pPr>
              <a:buFont typeface="Arial" panose="020B0604020202020204" pitchFamily="34" charset="0"/>
              <a:buChar char="•"/>
            </a:pPr>
            <a:r>
              <a:rPr lang="en-CA" dirty="0"/>
              <a:t>Lack of flexibility and configurability to adapt changes</a:t>
            </a:r>
          </a:p>
          <a:p>
            <a:pPr>
              <a:buFont typeface="Arial" panose="020B0604020202020204" pitchFamily="34" charset="0"/>
              <a:buChar char="•"/>
            </a:pPr>
            <a:r>
              <a:rPr lang="en-CA" dirty="0"/>
              <a:t>Cumbersome job execution and configuration updates</a:t>
            </a:r>
          </a:p>
          <a:p>
            <a:pPr>
              <a:buFont typeface="Arial" panose="020B0604020202020204" pitchFamily="34" charset="0"/>
              <a:buChar char="•"/>
            </a:pPr>
            <a:r>
              <a:rPr lang="en-CA" dirty="0"/>
              <a:t>Multiple steps and places to update and prep for production run</a:t>
            </a:r>
          </a:p>
          <a:p>
            <a:pPr>
              <a:buFont typeface="Arial" panose="020B0604020202020204" pitchFamily="34" charset="0"/>
              <a:buChar char="•"/>
            </a:pPr>
            <a:endParaRPr lang="en-CA" dirty="0"/>
          </a:p>
          <a:p>
            <a:r>
              <a:rPr lang="en-CA" dirty="0"/>
              <a:t>Pros:</a:t>
            </a:r>
          </a:p>
          <a:p>
            <a:pPr>
              <a:buFont typeface="Arial" panose="020B0604020202020204" pitchFamily="34" charset="0"/>
              <a:buChar char="•"/>
            </a:pPr>
            <a:r>
              <a:rPr lang="en-CA" dirty="0"/>
              <a:t>customized features tailored to business process. e.g. course calcs group, special rules designed for specific programs.</a:t>
            </a:r>
          </a:p>
          <a:p>
            <a:pPr>
              <a:buFont typeface="Arial" panose="020B0604020202020204" pitchFamily="34" charset="0"/>
              <a:buChar char="•"/>
            </a:pPr>
            <a:r>
              <a:rPr lang="en-CA" dirty="0"/>
              <a:t>combined result of session and academic advisement in one process</a:t>
            </a:r>
          </a:p>
          <a:p>
            <a:pPr>
              <a:buFont typeface="Arial" panose="020B0604020202020204" pitchFamily="34" charset="0"/>
              <a:buChar char="•"/>
            </a:pPr>
            <a:r>
              <a:rPr lang="en-CA" dirty="0"/>
              <a:t>use flag to ease academic review. e.g. clear to graduate flag</a:t>
            </a:r>
          </a:p>
          <a:p>
            <a:endParaRPr lang="en-CA" dirty="0"/>
          </a:p>
        </p:txBody>
      </p:sp>
      <p:sp>
        <p:nvSpPr>
          <p:cNvPr id="4" name="Footer Placeholder 3">
            <a:extLst>
              <a:ext uri="{FF2B5EF4-FFF2-40B4-BE49-F238E27FC236}">
                <a16:creationId xmlns:a16="http://schemas.microsoft.com/office/drawing/2014/main" id="{B4F3C699-2C7A-49A9-A1F3-594223056CB4}"/>
              </a:ext>
            </a:extLst>
          </p:cNvPr>
          <p:cNvSpPr>
            <a:spLocks noGrp="1"/>
          </p:cNvSpPr>
          <p:nvPr>
            <p:ph type="ftr" sz="quarter" idx="11"/>
          </p:nvPr>
        </p:nvSpPr>
        <p:spPr/>
        <p:txBody>
          <a:bodyPr/>
          <a:lstStyle/>
          <a:p>
            <a:r>
              <a:rPr lang="en-US" dirty="0"/>
              <a:t>Canada Alliance   4 - 6 November 2019</a:t>
            </a:r>
          </a:p>
        </p:txBody>
      </p:sp>
    </p:spTree>
    <p:extLst>
      <p:ext uri="{BB962C8B-B14F-4D97-AF65-F5344CB8AC3E}">
        <p14:creationId xmlns:p14="http://schemas.microsoft.com/office/powerpoint/2010/main" val="1143391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7E94E-10A5-4683-87C0-ABFF51FCF305}"/>
              </a:ext>
            </a:extLst>
          </p:cNvPr>
          <p:cNvSpPr>
            <a:spLocks noGrp="1"/>
          </p:cNvSpPr>
          <p:nvPr>
            <p:ph type="title"/>
          </p:nvPr>
        </p:nvSpPr>
        <p:spPr>
          <a:xfrm>
            <a:off x="768095" y="585216"/>
            <a:ext cx="7806409" cy="601900"/>
          </a:xfrm>
        </p:spPr>
        <p:txBody>
          <a:bodyPr>
            <a:normAutofit fontScale="90000"/>
          </a:bodyPr>
          <a:lstStyle/>
          <a:p>
            <a:r>
              <a:rPr lang="en-CA" dirty="0"/>
              <a:t>Result of session decision rules</a:t>
            </a:r>
          </a:p>
        </p:txBody>
      </p:sp>
      <p:pic>
        <p:nvPicPr>
          <p:cNvPr id="5" name="Content Placeholder 4">
            <a:extLst>
              <a:ext uri="{FF2B5EF4-FFF2-40B4-BE49-F238E27FC236}">
                <a16:creationId xmlns:a16="http://schemas.microsoft.com/office/drawing/2014/main" id="{C306989A-A7E9-4ADC-912B-4685FFA042B3}"/>
              </a:ext>
            </a:extLst>
          </p:cNvPr>
          <p:cNvPicPr>
            <a:picLocks noGrp="1" noChangeAspect="1"/>
          </p:cNvPicPr>
          <p:nvPr>
            <p:ph idx="1"/>
          </p:nvPr>
        </p:nvPicPr>
        <p:blipFill>
          <a:blip r:embed="rId2"/>
          <a:stretch>
            <a:fillRect/>
          </a:stretch>
        </p:blipFill>
        <p:spPr>
          <a:xfrm>
            <a:off x="1435789" y="1388336"/>
            <a:ext cx="6165305" cy="4920389"/>
          </a:xfrm>
          <a:prstGeom prst="rect">
            <a:avLst/>
          </a:prstGeom>
        </p:spPr>
      </p:pic>
      <p:sp>
        <p:nvSpPr>
          <p:cNvPr id="4" name="Footer Placeholder 3">
            <a:extLst>
              <a:ext uri="{FF2B5EF4-FFF2-40B4-BE49-F238E27FC236}">
                <a16:creationId xmlns:a16="http://schemas.microsoft.com/office/drawing/2014/main" id="{F63F0CB5-4E5A-4F13-B7FC-780B425443A6}"/>
              </a:ext>
            </a:extLst>
          </p:cNvPr>
          <p:cNvSpPr>
            <a:spLocks noGrp="1"/>
          </p:cNvSpPr>
          <p:nvPr>
            <p:ph type="ftr" sz="quarter" idx="11"/>
          </p:nvPr>
        </p:nvSpPr>
        <p:spPr>
          <a:xfrm>
            <a:off x="3632200" y="6470704"/>
            <a:ext cx="4426094" cy="274320"/>
          </a:xfrm>
        </p:spPr>
        <p:txBody>
          <a:bodyPr/>
          <a:lstStyle/>
          <a:p>
            <a:r>
              <a:rPr lang="en-US" dirty="0"/>
              <a:t>Canada Alliance   4 - 6 November 2019</a:t>
            </a:r>
          </a:p>
        </p:txBody>
      </p:sp>
    </p:spTree>
    <p:extLst>
      <p:ext uri="{BB962C8B-B14F-4D97-AF65-F5344CB8AC3E}">
        <p14:creationId xmlns:p14="http://schemas.microsoft.com/office/powerpoint/2010/main" val="11463364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4FBC7-8825-4CDF-8CBD-689CBB3E69CD}"/>
              </a:ext>
            </a:extLst>
          </p:cNvPr>
          <p:cNvSpPr>
            <a:spLocks noGrp="1"/>
          </p:cNvSpPr>
          <p:nvPr>
            <p:ph type="title"/>
          </p:nvPr>
        </p:nvSpPr>
        <p:spPr>
          <a:xfrm>
            <a:off x="768096" y="632841"/>
            <a:ext cx="6980241" cy="486462"/>
          </a:xfrm>
        </p:spPr>
        <p:txBody>
          <a:bodyPr>
            <a:normAutofit fontScale="90000"/>
          </a:bodyPr>
          <a:lstStyle/>
          <a:p>
            <a:r>
              <a:rPr lang="en-CA" dirty="0"/>
              <a:t>Result of Session code</a:t>
            </a:r>
          </a:p>
        </p:txBody>
      </p:sp>
      <p:graphicFrame>
        <p:nvGraphicFramePr>
          <p:cNvPr id="5" name="Content Placeholder 4">
            <a:extLst>
              <a:ext uri="{FF2B5EF4-FFF2-40B4-BE49-F238E27FC236}">
                <a16:creationId xmlns:a16="http://schemas.microsoft.com/office/drawing/2014/main" id="{27299D61-A97F-4F0B-B854-B4F69BAFA132}"/>
              </a:ext>
            </a:extLst>
          </p:cNvPr>
          <p:cNvGraphicFramePr>
            <a:graphicFrameLocks noGrp="1"/>
          </p:cNvGraphicFramePr>
          <p:nvPr>
            <p:ph idx="1"/>
            <p:extLst>
              <p:ext uri="{D42A27DB-BD31-4B8C-83A1-F6EECF244321}">
                <p14:modId xmlns:p14="http://schemas.microsoft.com/office/powerpoint/2010/main" val="2496978621"/>
              </p:ext>
            </p:extLst>
          </p:nvPr>
        </p:nvGraphicFramePr>
        <p:xfrm>
          <a:off x="1469864" y="1291388"/>
          <a:ext cx="5508454" cy="5233926"/>
        </p:xfrm>
        <a:graphic>
          <a:graphicData uri="http://schemas.openxmlformats.org/drawingml/2006/table">
            <a:tbl>
              <a:tblPr/>
              <a:tblGrid>
                <a:gridCol w="393461">
                  <a:extLst>
                    <a:ext uri="{9D8B030D-6E8A-4147-A177-3AD203B41FA5}">
                      <a16:colId xmlns:a16="http://schemas.microsoft.com/office/drawing/2014/main" val="604666812"/>
                    </a:ext>
                  </a:extLst>
                </a:gridCol>
                <a:gridCol w="786922">
                  <a:extLst>
                    <a:ext uri="{9D8B030D-6E8A-4147-A177-3AD203B41FA5}">
                      <a16:colId xmlns:a16="http://schemas.microsoft.com/office/drawing/2014/main" val="2103913453"/>
                    </a:ext>
                  </a:extLst>
                </a:gridCol>
                <a:gridCol w="393461">
                  <a:extLst>
                    <a:ext uri="{9D8B030D-6E8A-4147-A177-3AD203B41FA5}">
                      <a16:colId xmlns:a16="http://schemas.microsoft.com/office/drawing/2014/main" val="4031345521"/>
                    </a:ext>
                  </a:extLst>
                </a:gridCol>
                <a:gridCol w="393461">
                  <a:extLst>
                    <a:ext uri="{9D8B030D-6E8A-4147-A177-3AD203B41FA5}">
                      <a16:colId xmlns:a16="http://schemas.microsoft.com/office/drawing/2014/main" val="3559419436"/>
                    </a:ext>
                  </a:extLst>
                </a:gridCol>
                <a:gridCol w="393461">
                  <a:extLst>
                    <a:ext uri="{9D8B030D-6E8A-4147-A177-3AD203B41FA5}">
                      <a16:colId xmlns:a16="http://schemas.microsoft.com/office/drawing/2014/main" val="2034756089"/>
                    </a:ext>
                  </a:extLst>
                </a:gridCol>
                <a:gridCol w="393461">
                  <a:extLst>
                    <a:ext uri="{9D8B030D-6E8A-4147-A177-3AD203B41FA5}">
                      <a16:colId xmlns:a16="http://schemas.microsoft.com/office/drawing/2014/main" val="2509172806"/>
                    </a:ext>
                  </a:extLst>
                </a:gridCol>
                <a:gridCol w="393461">
                  <a:extLst>
                    <a:ext uri="{9D8B030D-6E8A-4147-A177-3AD203B41FA5}">
                      <a16:colId xmlns:a16="http://schemas.microsoft.com/office/drawing/2014/main" val="1845603096"/>
                    </a:ext>
                  </a:extLst>
                </a:gridCol>
                <a:gridCol w="393461">
                  <a:extLst>
                    <a:ext uri="{9D8B030D-6E8A-4147-A177-3AD203B41FA5}">
                      <a16:colId xmlns:a16="http://schemas.microsoft.com/office/drawing/2014/main" val="3172588843"/>
                    </a:ext>
                  </a:extLst>
                </a:gridCol>
                <a:gridCol w="393461">
                  <a:extLst>
                    <a:ext uri="{9D8B030D-6E8A-4147-A177-3AD203B41FA5}">
                      <a16:colId xmlns:a16="http://schemas.microsoft.com/office/drawing/2014/main" val="592284389"/>
                    </a:ext>
                  </a:extLst>
                </a:gridCol>
                <a:gridCol w="393461">
                  <a:extLst>
                    <a:ext uri="{9D8B030D-6E8A-4147-A177-3AD203B41FA5}">
                      <a16:colId xmlns:a16="http://schemas.microsoft.com/office/drawing/2014/main" val="1291526363"/>
                    </a:ext>
                  </a:extLst>
                </a:gridCol>
                <a:gridCol w="393461">
                  <a:extLst>
                    <a:ext uri="{9D8B030D-6E8A-4147-A177-3AD203B41FA5}">
                      <a16:colId xmlns:a16="http://schemas.microsoft.com/office/drawing/2014/main" val="3841227127"/>
                    </a:ext>
                  </a:extLst>
                </a:gridCol>
                <a:gridCol w="393461">
                  <a:extLst>
                    <a:ext uri="{9D8B030D-6E8A-4147-A177-3AD203B41FA5}">
                      <a16:colId xmlns:a16="http://schemas.microsoft.com/office/drawing/2014/main" val="103603610"/>
                    </a:ext>
                  </a:extLst>
                </a:gridCol>
                <a:gridCol w="393461">
                  <a:extLst>
                    <a:ext uri="{9D8B030D-6E8A-4147-A177-3AD203B41FA5}">
                      <a16:colId xmlns:a16="http://schemas.microsoft.com/office/drawing/2014/main" val="1522223500"/>
                    </a:ext>
                  </a:extLst>
                </a:gridCol>
              </a:tblGrid>
              <a:tr h="186282">
                <a:tc>
                  <a:txBody>
                    <a:bodyPr/>
                    <a:lstStyle/>
                    <a:p>
                      <a:pPr algn="ctr" fontAlgn="b"/>
                      <a:r>
                        <a:rPr lang="en-CA" sz="900" b="1" i="0" u="none" strike="noStrike">
                          <a:solidFill>
                            <a:srgbClr val="000000"/>
                          </a:solidFill>
                          <a:effectLst/>
                          <a:latin typeface="Calibri" panose="020F0502020204030204" pitchFamily="34" charset="0"/>
                        </a:rPr>
                        <a:t>ROS</a:t>
                      </a:r>
                    </a:p>
                  </a:txBody>
                  <a:tcPr marL="4619" marR="4619" marT="4619" marB="0" anchor="b">
                    <a:lnL>
                      <a:noFill/>
                    </a:lnL>
                    <a:lnR>
                      <a:noFill/>
                    </a:lnR>
                    <a:lnT>
                      <a:noFill/>
                    </a:lnT>
                    <a:lnB>
                      <a:noFill/>
                    </a:lnB>
                  </a:tcPr>
                </a:tc>
                <a:tc>
                  <a:txBody>
                    <a:bodyPr/>
                    <a:lstStyle/>
                    <a:p>
                      <a:pPr algn="l" fontAlgn="b"/>
                      <a:r>
                        <a:rPr lang="en-CA" sz="900" b="1" i="0" u="none" strike="noStrike">
                          <a:solidFill>
                            <a:srgbClr val="000000"/>
                          </a:solidFill>
                          <a:effectLst/>
                          <a:latin typeface="Calibri" panose="020F0502020204030204" pitchFamily="34" charset="0"/>
                        </a:rPr>
                        <a:t>Description</a:t>
                      </a: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extLst>
                  <a:ext uri="{0D108BD9-81ED-4DB2-BD59-A6C34878D82A}">
                    <a16:rowId xmlns:a16="http://schemas.microsoft.com/office/drawing/2014/main" val="39714574"/>
                  </a:ext>
                </a:extLst>
              </a:tr>
              <a:tr h="120182">
                <a:tc>
                  <a:txBody>
                    <a:bodyPr/>
                    <a:lstStyle/>
                    <a:p>
                      <a:pPr algn="ctr" fontAlgn="b"/>
                      <a:r>
                        <a:rPr lang="en-CA" sz="500" b="0" i="0" u="none" strike="noStrike">
                          <a:solidFill>
                            <a:srgbClr val="000000"/>
                          </a:solidFill>
                          <a:effectLst/>
                          <a:latin typeface="Calibri" panose="020F0502020204030204" pitchFamily="34" charset="0"/>
                        </a:rPr>
                        <a:t>1</a:t>
                      </a:r>
                    </a:p>
                  </a:txBody>
                  <a:tcPr marL="4619" marR="4619" marT="4619" marB="0" anchor="b">
                    <a:lnL>
                      <a:noFill/>
                    </a:lnL>
                    <a:lnR>
                      <a:noFill/>
                    </a:lnR>
                    <a:lnT>
                      <a:noFill/>
                    </a:lnT>
                    <a:lnB>
                      <a:noFill/>
                    </a:lnB>
                  </a:tcPr>
                </a:tc>
                <a:tc gridSpan="2">
                  <a:txBody>
                    <a:bodyPr/>
                    <a:lstStyle/>
                    <a:p>
                      <a:pPr algn="l" fontAlgn="b"/>
                      <a:r>
                        <a:rPr lang="en-CA" sz="500" b="0" i="0" u="none" strike="noStrike">
                          <a:solidFill>
                            <a:srgbClr val="000000"/>
                          </a:solidFill>
                          <a:effectLst/>
                          <a:latin typeface="Calibri" panose="020F0502020204030204" pitchFamily="34" charset="0"/>
                        </a:rPr>
                        <a:t>CLEAR TO GRADUATE.</a:t>
                      </a:r>
                    </a:p>
                  </a:txBody>
                  <a:tcPr marL="4619" marR="4619" marT="4619" marB="0" anchor="b">
                    <a:lnL>
                      <a:noFill/>
                    </a:lnL>
                    <a:lnR>
                      <a:noFill/>
                    </a:lnR>
                    <a:lnT>
                      <a:noFill/>
                    </a:lnT>
                    <a:lnB>
                      <a:noFill/>
                    </a:lnB>
                  </a:tcPr>
                </a:tc>
                <a:tc hMerge="1">
                  <a:txBody>
                    <a:bodyPr/>
                    <a:lstStyle/>
                    <a:p>
                      <a:endParaRPr lang="en-CA"/>
                    </a:p>
                  </a:txBody>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extLst>
                  <a:ext uri="{0D108BD9-81ED-4DB2-BD59-A6C34878D82A}">
                    <a16:rowId xmlns:a16="http://schemas.microsoft.com/office/drawing/2014/main" val="3496062029"/>
                  </a:ext>
                </a:extLst>
              </a:tr>
              <a:tr h="120182">
                <a:tc>
                  <a:txBody>
                    <a:bodyPr/>
                    <a:lstStyle/>
                    <a:p>
                      <a:pPr algn="ctr" fontAlgn="b"/>
                      <a:r>
                        <a:rPr lang="en-CA" sz="500" b="0" i="0" u="none" strike="noStrike">
                          <a:solidFill>
                            <a:srgbClr val="000000"/>
                          </a:solidFill>
                          <a:effectLst/>
                          <a:latin typeface="Calibri" panose="020F0502020204030204" pitchFamily="34" charset="0"/>
                        </a:rPr>
                        <a:t>3</a:t>
                      </a:r>
                    </a:p>
                  </a:txBody>
                  <a:tcPr marL="4619" marR="4619" marT="4619" marB="0" anchor="b">
                    <a:lnL>
                      <a:noFill/>
                    </a:lnL>
                    <a:lnR>
                      <a:noFill/>
                    </a:lnR>
                    <a:lnT>
                      <a:noFill/>
                    </a:lnT>
                    <a:lnB>
                      <a:noFill/>
                    </a:lnB>
                  </a:tcPr>
                </a:tc>
                <a:tc>
                  <a:txBody>
                    <a:bodyPr/>
                    <a:lstStyle/>
                    <a:p>
                      <a:pPr algn="l" fontAlgn="b"/>
                      <a:r>
                        <a:rPr lang="en-CA" sz="500" b="0" i="0" u="none" strike="noStrike">
                          <a:solidFill>
                            <a:srgbClr val="000000"/>
                          </a:solidFill>
                          <a:effectLst/>
                          <a:latin typeface="Calibri" panose="020F0502020204030204" pitchFamily="34" charset="0"/>
                        </a:rPr>
                        <a:t>WORK COMPLETE.</a:t>
                      </a: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extLst>
                  <a:ext uri="{0D108BD9-81ED-4DB2-BD59-A6C34878D82A}">
                    <a16:rowId xmlns:a16="http://schemas.microsoft.com/office/drawing/2014/main" val="465876919"/>
                  </a:ext>
                </a:extLst>
              </a:tr>
              <a:tr h="120182">
                <a:tc>
                  <a:txBody>
                    <a:bodyPr/>
                    <a:lstStyle/>
                    <a:p>
                      <a:pPr algn="ctr" fontAlgn="b"/>
                      <a:r>
                        <a:rPr lang="en-CA" sz="500" b="0" i="0" u="none" strike="noStrike">
                          <a:solidFill>
                            <a:srgbClr val="000000"/>
                          </a:solidFill>
                          <a:effectLst/>
                          <a:latin typeface="Calibri" panose="020F0502020204030204" pitchFamily="34" charset="0"/>
                        </a:rPr>
                        <a:t>8</a:t>
                      </a:r>
                    </a:p>
                  </a:txBody>
                  <a:tcPr marL="4619" marR="4619" marT="4619" marB="0" anchor="b">
                    <a:lnL>
                      <a:noFill/>
                    </a:lnL>
                    <a:lnR>
                      <a:noFill/>
                    </a:lnR>
                    <a:lnT>
                      <a:noFill/>
                    </a:lnT>
                    <a:lnB>
                      <a:noFill/>
                    </a:lnB>
                  </a:tcPr>
                </a:tc>
                <a:tc>
                  <a:txBody>
                    <a:bodyPr/>
                    <a:lstStyle/>
                    <a:p>
                      <a:pPr algn="l" fontAlgn="b"/>
                      <a:r>
                        <a:rPr lang="en-CA" sz="500" b="0" i="0" u="none" strike="noStrike">
                          <a:solidFill>
                            <a:srgbClr val="000000"/>
                          </a:solidFill>
                          <a:effectLst/>
                          <a:latin typeface="Calibri" panose="020F0502020204030204" pitchFamily="34" charset="0"/>
                        </a:rPr>
                        <a:t>MISSED WORK.</a:t>
                      </a: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extLst>
                  <a:ext uri="{0D108BD9-81ED-4DB2-BD59-A6C34878D82A}">
                    <a16:rowId xmlns:a16="http://schemas.microsoft.com/office/drawing/2014/main" val="130208351"/>
                  </a:ext>
                </a:extLst>
              </a:tr>
              <a:tr h="120182">
                <a:tc>
                  <a:txBody>
                    <a:bodyPr/>
                    <a:lstStyle/>
                    <a:p>
                      <a:pPr algn="ctr" fontAlgn="b"/>
                      <a:r>
                        <a:rPr lang="en-CA" sz="500" b="0" i="0" u="none" strike="noStrike">
                          <a:solidFill>
                            <a:srgbClr val="000000"/>
                          </a:solidFill>
                          <a:effectLst/>
                          <a:latin typeface="Calibri" panose="020F0502020204030204" pitchFamily="34" charset="0"/>
                        </a:rPr>
                        <a:t>9</a:t>
                      </a:r>
                    </a:p>
                  </a:txBody>
                  <a:tcPr marL="4619" marR="4619" marT="4619" marB="0" anchor="b">
                    <a:lnL>
                      <a:noFill/>
                    </a:lnL>
                    <a:lnR>
                      <a:noFill/>
                    </a:lnR>
                    <a:lnT>
                      <a:noFill/>
                    </a:lnT>
                    <a:lnB>
                      <a:noFill/>
                    </a:lnB>
                  </a:tcPr>
                </a:tc>
                <a:tc>
                  <a:txBody>
                    <a:bodyPr/>
                    <a:lstStyle/>
                    <a:p>
                      <a:pPr algn="l" fontAlgn="b"/>
                      <a:r>
                        <a:rPr lang="en-CA" sz="500" b="0" i="0" u="none" strike="noStrike">
                          <a:solidFill>
                            <a:srgbClr val="000000"/>
                          </a:solidFill>
                          <a:effectLst/>
                          <a:latin typeface="Calibri" panose="020F0502020204030204" pitchFamily="34" charset="0"/>
                        </a:rPr>
                        <a:t>WITHDREW.</a:t>
                      </a: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extLst>
                  <a:ext uri="{0D108BD9-81ED-4DB2-BD59-A6C34878D82A}">
                    <a16:rowId xmlns:a16="http://schemas.microsoft.com/office/drawing/2014/main" val="1311973599"/>
                  </a:ext>
                </a:extLst>
              </a:tr>
              <a:tr h="120182">
                <a:tc>
                  <a:txBody>
                    <a:bodyPr/>
                    <a:lstStyle/>
                    <a:p>
                      <a:pPr algn="ctr" fontAlgn="b"/>
                      <a:r>
                        <a:rPr lang="en-CA" sz="500" b="0" i="0" u="none" strike="noStrike">
                          <a:solidFill>
                            <a:srgbClr val="000000"/>
                          </a:solidFill>
                          <a:effectLst/>
                          <a:latin typeface="Calibri" panose="020F0502020204030204" pitchFamily="34" charset="0"/>
                        </a:rPr>
                        <a:t>13</a:t>
                      </a:r>
                    </a:p>
                  </a:txBody>
                  <a:tcPr marL="4619" marR="4619" marT="4619" marB="0" anchor="b">
                    <a:lnL>
                      <a:noFill/>
                    </a:lnL>
                    <a:lnR>
                      <a:noFill/>
                    </a:lnR>
                    <a:lnT>
                      <a:noFill/>
                    </a:lnT>
                    <a:lnB>
                      <a:noFill/>
                    </a:lnB>
                  </a:tcPr>
                </a:tc>
                <a:tc gridSpan="4">
                  <a:txBody>
                    <a:bodyPr/>
                    <a:lstStyle/>
                    <a:p>
                      <a:pPr algn="l" fontAlgn="b"/>
                      <a:r>
                        <a:rPr lang="en-CA" sz="500" b="0" i="0" u="none" strike="noStrike">
                          <a:solidFill>
                            <a:srgbClr val="000000"/>
                          </a:solidFill>
                          <a:effectLst/>
                          <a:latin typeface="Calibri" panose="020F0502020204030204" pitchFamily="34" charset="0"/>
                        </a:rPr>
                        <a:t>REQUIRED TO WITHDRAW FROM UNIVERSITY.</a:t>
                      </a:r>
                    </a:p>
                  </a:txBody>
                  <a:tcPr marL="4619" marR="4619" marT="4619" marB="0" anchor="b">
                    <a:lnL>
                      <a:noFill/>
                    </a:lnL>
                    <a:lnR>
                      <a:noFill/>
                    </a:lnR>
                    <a:lnT>
                      <a:noFill/>
                    </a:lnT>
                    <a:lnB>
                      <a:noFill/>
                    </a:lnB>
                  </a:tcPr>
                </a:tc>
                <a:tc hMerge="1">
                  <a:txBody>
                    <a:bodyPr/>
                    <a:lstStyle/>
                    <a:p>
                      <a:endParaRPr lang="en-CA"/>
                    </a:p>
                  </a:txBody>
                  <a:tcPr/>
                </a:tc>
                <a:tc hMerge="1">
                  <a:txBody>
                    <a:bodyPr/>
                    <a:lstStyle/>
                    <a:p>
                      <a:endParaRPr lang="en-CA"/>
                    </a:p>
                  </a:txBody>
                  <a:tcPr/>
                </a:tc>
                <a:tc hMerge="1">
                  <a:txBody>
                    <a:bodyPr/>
                    <a:lstStyle/>
                    <a:p>
                      <a:endParaRPr lang="en-CA"/>
                    </a:p>
                  </a:txBody>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extLst>
                  <a:ext uri="{0D108BD9-81ED-4DB2-BD59-A6C34878D82A}">
                    <a16:rowId xmlns:a16="http://schemas.microsoft.com/office/drawing/2014/main" val="3555890281"/>
                  </a:ext>
                </a:extLst>
              </a:tr>
              <a:tr h="120182">
                <a:tc>
                  <a:txBody>
                    <a:bodyPr/>
                    <a:lstStyle/>
                    <a:p>
                      <a:pPr algn="ctr" fontAlgn="b"/>
                      <a:r>
                        <a:rPr lang="en-CA" sz="500" b="0" i="0" u="none" strike="noStrike">
                          <a:solidFill>
                            <a:srgbClr val="000000"/>
                          </a:solidFill>
                          <a:effectLst/>
                          <a:latin typeface="Calibri" panose="020F0502020204030204" pitchFamily="34" charset="0"/>
                        </a:rPr>
                        <a:t>16</a:t>
                      </a:r>
                    </a:p>
                  </a:txBody>
                  <a:tcPr marL="4619" marR="4619" marT="4619" marB="0" anchor="b">
                    <a:lnL>
                      <a:noFill/>
                    </a:lnL>
                    <a:lnR>
                      <a:noFill/>
                    </a:lnR>
                    <a:lnT>
                      <a:noFill/>
                    </a:lnT>
                    <a:lnB>
                      <a:noFill/>
                    </a:lnB>
                  </a:tcPr>
                </a:tc>
                <a:tc>
                  <a:txBody>
                    <a:bodyPr/>
                    <a:lstStyle/>
                    <a:p>
                      <a:pPr algn="l" fontAlgn="b"/>
                      <a:r>
                        <a:rPr lang="en-CA" sz="500" b="0" i="0" u="none" strike="noStrike">
                          <a:solidFill>
                            <a:srgbClr val="000000"/>
                          </a:solidFill>
                          <a:effectLst/>
                          <a:latin typeface="Calibri" panose="020F0502020204030204" pitchFamily="34" charset="0"/>
                        </a:rPr>
                        <a:t>G.P.A. BELOW 5.</a:t>
                      </a: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extLst>
                  <a:ext uri="{0D108BD9-81ED-4DB2-BD59-A6C34878D82A}">
                    <a16:rowId xmlns:a16="http://schemas.microsoft.com/office/drawing/2014/main" val="906024216"/>
                  </a:ext>
                </a:extLst>
              </a:tr>
              <a:tr h="120182">
                <a:tc>
                  <a:txBody>
                    <a:bodyPr/>
                    <a:lstStyle/>
                    <a:p>
                      <a:pPr algn="ctr" fontAlgn="b"/>
                      <a:r>
                        <a:rPr lang="en-CA" sz="500" b="0" i="0" u="none" strike="noStrike">
                          <a:solidFill>
                            <a:srgbClr val="000000"/>
                          </a:solidFill>
                          <a:effectLst/>
                          <a:latin typeface="Calibri" panose="020F0502020204030204" pitchFamily="34" charset="0"/>
                        </a:rPr>
                        <a:t>19</a:t>
                      </a:r>
                    </a:p>
                  </a:txBody>
                  <a:tcPr marL="4619" marR="4619" marT="4619" marB="0" anchor="b">
                    <a:lnL>
                      <a:noFill/>
                    </a:lnL>
                    <a:lnR>
                      <a:noFill/>
                    </a:lnR>
                    <a:lnT>
                      <a:noFill/>
                    </a:lnT>
                    <a:lnB>
                      <a:noFill/>
                    </a:lnB>
                  </a:tcPr>
                </a:tc>
                <a:tc>
                  <a:txBody>
                    <a:bodyPr/>
                    <a:lstStyle/>
                    <a:p>
                      <a:pPr algn="l" fontAlgn="b"/>
                      <a:r>
                        <a:rPr lang="en-CA" sz="500" b="0" i="0" u="none" strike="noStrike">
                          <a:solidFill>
                            <a:srgbClr val="000000"/>
                          </a:solidFill>
                          <a:effectLst/>
                          <a:latin typeface="Calibri" panose="020F0502020204030204" pitchFamily="34" charset="0"/>
                        </a:rPr>
                        <a:t>DECEASED.</a:t>
                      </a: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extLst>
                  <a:ext uri="{0D108BD9-81ED-4DB2-BD59-A6C34878D82A}">
                    <a16:rowId xmlns:a16="http://schemas.microsoft.com/office/drawing/2014/main" val="518875989"/>
                  </a:ext>
                </a:extLst>
              </a:tr>
              <a:tr h="120182">
                <a:tc>
                  <a:txBody>
                    <a:bodyPr/>
                    <a:lstStyle/>
                    <a:p>
                      <a:pPr algn="ctr" fontAlgn="b"/>
                      <a:r>
                        <a:rPr lang="en-CA" sz="500" b="0" i="0" u="none" strike="noStrike">
                          <a:solidFill>
                            <a:srgbClr val="000000"/>
                          </a:solidFill>
                          <a:effectLst/>
                          <a:latin typeface="Calibri" panose="020F0502020204030204" pitchFamily="34" charset="0"/>
                        </a:rPr>
                        <a:t>20</a:t>
                      </a:r>
                    </a:p>
                  </a:txBody>
                  <a:tcPr marL="4619" marR="4619" marT="4619" marB="0" anchor="b">
                    <a:lnL>
                      <a:noFill/>
                    </a:lnL>
                    <a:lnR>
                      <a:noFill/>
                    </a:lnR>
                    <a:lnT>
                      <a:noFill/>
                    </a:lnT>
                    <a:lnB>
                      <a:noFill/>
                    </a:lnB>
                  </a:tcPr>
                </a:tc>
                <a:tc gridSpan="3">
                  <a:txBody>
                    <a:bodyPr/>
                    <a:lstStyle/>
                    <a:p>
                      <a:pPr algn="l" fontAlgn="b"/>
                      <a:r>
                        <a:rPr lang="en-CA" sz="500" b="0" i="0" u="none" strike="noStrike">
                          <a:solidFill>
                            <a:srgbClr val="000000"/>
                          </a:solidFill>
                          <a:effectLst/>
                          <a:latin typeface="Calibri" panose="020F0502020204030204" pitchFamily="34" charset="0"/>
                        </a:rPr>
                        <a:t>MAY NOT CONTINUE IN PROGRAM.</a:t>
                      </a:r>
                    </a:p>
                  </a:txBody>
                  <a:tcPr marL="4619" marR="4619" marT="4619" marB="0" anchor="b">
                    <a:lnL>
                      <a:noFill/>
                    </a:lnL>
                    <a:lnR>
                      <a:noFill/>
                    </a:lnR>
                    <a:lnT>
                      <a:noFill/>
                    </a:lnT>
                    <a:lnB>
                      <a:noFill/>
                    </a:lnB>
                  </a:tcPr>
                </a:tc>
                <a:tc hMerge="1">
                  <a:txBody>
                    <a:bodyPr/>
                    <a:lstStyle/>
                    <a:p>
                      <a:endParaRPr lang="en-CA"/>
                    </a:p>
                  </a:txBody>
                  <a:tcPr/>
                </a:tc>
                <a:tc hMerge="1">
                  <a:txBody>
                    <a:bodyPr/>
                    <a:lstStyle/>
                    <a:p>
                      <a:endParaRPr lang="en-CA"/>
                    </a:p>
                  </a:txBody>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extLst>
                  <a:ext uri="{0D108BD9-81ED-4DB2-BD59-A6C34878D82A}">
                    <a16:rowId xmlns:a16="http://schemas.microsoft.com/office/drawing/2014/main" val="612282869"/>
                  </a:ext>
                </a:extLst>
              </a:tr>
              <a:tr h="120182">
                <a:tc>
                  <a:txBody>
                    <a:bodyPr/>
                    <a:lstStyle/>
                    <a:p>
                      <a:pPr algn="ctr" fontAlgn="b"/>
                      <a:r>
                        <a:rPr lang="en-CA" sz="500" b="0" i="0" u="none" strike="noStrike">
                          <a:solidFill>
                            <a:srgbClr val="000000"/>
                          </a:solidFill>
                          <a:effectLst/>
                          <a:latin typeface="Calibri" panose="020F0502020204030204" pitchFamily="34" charset="0"/>
                        </a:rPr>
                        <a:t>30</a:t>
                      </a:r>
                    </a:p>
                  </a:txBody>
                  <a:tcPr marL="4619" marR="4619" marT="4619" marB="0" anchor="b">
                    <a:lnL>
                      <a:noFill/>
                    </a:lnL>
                    <a:lnR>
                      <a:noFill/>
                    </a:lnR>
                    <a:lnT>
                      <a:noFill/>
                    </a:lnT>
                    <a:lnB>
                      <a:noFill/>
                    </a:lnB>
                  </a:tcPr>
                </a:tc>
                <a:tc gridSpan="2">
                  <a:txBody>
                    <a:bodyPr/>
                    <a:lstStyle/>
                    <a:p>
                      <a:pPr algn="l" fontAlgn="b"/>
                      <a:r>
                        <a:rPr lang="en-CA" sz="500" b="0" i="0" u="none" strike="noStrike">
                          <a:solidFill>
                            <a:srgbClr val="000000"/>
                          </a:solidFill>
                          <a:effectLst/>
                          <a:latin typeface="Calibri" panose="020F0502020204030204" pitchFamily="34" charset="0"/>
                        </a:rPr>
                        <a:t>MAY PROCEED IN PROGRAM.</a:t>
                      </a:r>
                    </a:p>
                  </a:txBody>
                  <a:tcPr marL="4619" marR="4619" marT="4619" marB="0" anchor="b">
                    <a:lnL>
                      <a:noFill/>
                    </a:lnL>
                    <a:lnR>
                      <a:noFill/>
                    </a:lnR>
                    <a:lnT>
                      <a:noFill/>
                    </a:lnT>
                    <a:lnB>
                      <a:noFill/>
                    </a:lnB>
                  </a:tcPr>
                </a:tc>
                <a:tc hMerge="1">
                  <a:txBody>
                    <a:bodyPr/>
                    <a:lstStyle/>
                    <a:p>
                      <a:endParaRPr lang="en-CA"/>
                    </a:p>
                  </a:txBody>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extLst>
                  <a:ext uri="{0D108BD9-81ED-4DB2-BD59-A6C34878D82A}">
                    <a16:rowId xmlns:a16="http://schemas.microsoft.com/office/drawing/2014/main" val="3611922564"/>
                  </a:ext>
                </a:extLst>
              </a:tr>
              <a:tr h="120182">
                <a:tc>
                  <a:txBody>
                    <a:bodyPr/>
                    <a:lstStyle/>
                    <a:p>
                      <a:pPr algn="ctr" fontAlgn="b"/>
                      <a:r>
                        <a:rPr lang="en-CA" sz="500" b="0" i="0" u="none" strike="noStrike">
                          <a:solidFill>
                            <a:srgbClr val="000000"/>
                          </a:solidFill>
                          <a:effectLst/>
                          <a:latin typeface="Calibri" panose="020F0502020204030204" pitchFamily="34" charset="0"/>
                        </a:rPr>
                        <a:t>31</a:t>
                      </a:r>
                    </a:p>
                  </a:txBody>
                  <a:tcPr marL="4619" marR="4619" marT="4619" marB="0" anchor="b">
                    <a:lnL>
                      <a:noFill/>
                    </a:lnL>
                    <a:lnR>
                      <a:noFill/>
                    </a:lnR>
                    <a:lnT>
                      <a:noFill/>
                    </a:lnT>
                    <a:lnB>
                      <a:noFill/>
                    </a:lnB>
                  </a:tcPr>
                </a:tc>
                <a:tc gridSpan="2">
                  <a:txBody>
                    <a:bodyPr/>
                    <a:lstStyle/>
                    <a:p>
                      <a:pPr algn="l" fontAlgn="b"/>
                      <a:r>
                        <a:rPr lang="en-CA" sz="500" b="0" i="0" u="none" strike="noStrike">
                          <a:solidFill>
                            <a:srgbClr val="000000"/>
                          </a:solidFill>
                          <a:effectLst/>
                          <a:latin typeface="Calibri" panose="020F0502020204030204" pitchFamily="34" charset="0"/>
                        </a:rPr>
                        <a:t>INELIGIBLE TO CONTINUE.</a:t>
                      </a:r>
                    </a:p>
                  </a:txBody>
                  <a:tcPr marL="4619" marR="4619" marT="4619" marB="0" anchor="b">
                    <a:lnL>
                      <a:noFill/>
                    </a:lnL>
                    <a:lnR>
                      <a:noFill/>
                    </a:lnR>
                    <a:lnT>
                      <a:noFill/>
                    </a:lnT>
                    <a:lnB>
                      <a:noFill/>
                    </a:lnB>
                  </a:tcPr>
                </a:tc>
                <a:tc hMerge="1">
                  <a:txBody>
                    <a:bodyPr/>
                    <a:lstStyle/>
                    <a:p>
                      <a:endParaRPr lang="en-CA"/>
                    </a:p>
                  </a:txBody>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extLst>
                  <a:ext uri="{0D108BD9-81ED-4DB2-BD59-A6C34878D82A}">
                    <a16:rowId xmlns:a16="http://schemas.microsoft.com/office/drawing/2014/main" val="2717177539"/>
                  </a:ext>
                </a:extLst>
              </a:tr>
              <a:tr h="120182">
                <a:tc>
                  <a:txBody>
                    <a:bodyPr/>
                    <a:lstStyle/>
                    <a:p>
                      <a:pPr algn="ctr" fontAlgn="b"/>
                      <a:r>
                        <a:rPr lang="en-CA" sz="500" b="0" i="0" u="none" strike="noStrike">
                          <a:solidFill>
                            <a:srgbClr val="000000"/>
                          </a:solidFill>
                          <a:effectLst/>
                          <a:latin typeface="Calibri" panose="020F0502020204030204" pitchFamily="34" charset="0"/>
                        </a:rPr>
                        <a:t>40</a:t>
                      </a:r>
                    </a:p>
                  </a:txBody>
                  <a:tcPr marL="4619" marR="4619" marT="4619" marB="0" anchor="b">
                    <a:lnL>
                      <a:noFill/>
                    </a:lnL>
                    <a:lnR>
                      <a:noFill/>
                    </a:lnR>
                    <a:lnT>
                      <a:noFill/>
                    </a:lnT>
                    <a:lnB>
                      <a:noFill/>
                    </a:lnB>
                  </a:tcPr>
                </a:tc>
                <a:tc gridSpan="2">
                  <a:txBody>
                    <a:bodyPr/>
                    <a:lstStyle/>
                    <a:p>
                      <a:pPr algn="l" fontAlgn="b"/>
                      <a:r>
                        <a:rPr lang="en-CA" sz="500" b="0" i="0" u="none" strike="noStrike">
                          <a:solidFill>
                            <a:srgbClr val="000000"/>
                          </a:solidFill>
                          <a:effectLst/>
                          <a:latin typeface="Calibri" panose="020F0502020204030204" pitchFamily="34" charset="0"/>
                        </a:rPr>
                        <a:t>WORK INCOMPLETE.</a:t>
                      </a:r>
                    </a:p>
                  </a:txBody>
                  <a:tcPr marL="4619" marR="4619" marT="4619" marB="0" anchor="b">
                    <a:lnL>
                      <a:noFill/>
                    </a:lnL>
                    <a:lnR>
                      <a:noFill/>
                    </a:lnR>
                    <a:lnT>
                      <a:noFill/>
                    </a:lnT>
                    <a:lnB>
                      <a:noFill/>
                    </a:lnB>
                  </a:tcPr>
                </a:tc>
                <a:tc hMerge="1">
                  <a:txBody>
                    <a:bodyPr/>
                    <a:lstStyle/>
                    <a:p>
                      <a:endParaRPr lang="en-CA"/>
                    </a:p>
                  </a:txBody>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extLst>
                  <a:ext uri="{0D108BD9-81ED-4DB2-BD59-A6C34878D82A}">
                    <a16:rowId xmlns:a16="http://schemas.microsoft.com/office/drawing/2014/main" val="3033160008"/>
                  </a:ext>
                </a:extLst>
              </a:tr>
              <a:tr h="120182">
                <a:tc>
                  <a:txBody>
                    <a:bodyPr/>
                    <a:lstStyle/>
                    <a:p>
                      <a:pPr algn="ctr" fontAlgn="b"/>
                      <a:r>
                        <a:rPr lang="en-CA" sz="500" b="0" i="0" u="none" strike="noStrike">
                          <a:solidFill>
                            <a:srgbClr val="000000"/>
                          </a:solidFill>
                          <a:effectLst/>
                          <a:latin typeface="Calibri" panose="020F0502020204030204" pitchFamily="34" charset="0"/>
                        </a:rPr>
                        <a:t>50</a:t>
                      </a:r>
                    </a:p>
                  </a:txBody>
                  <a:tcPr marL="4619" marR="4619" marT="4619" marB="0" anchor="b">
                    <a:lnL>
                      <a:noFill/>
                    </a:lnL>
                    <a:lnR>
                      <a:noFill/>
                    </a:lnR>
                    <a:lnT>
                      <a:noFill/>
                    </a:lnT>
                    <a:lnB>
                      <a:noFill/>
                    </a:lnB>
                  </a:tcPr>
                </a:tc>
                <a:tc gridSpan="2">
                  <a:txBody>
                    <a:bodyPr/>
                    <a:lstStyle/>
                    <a:p>
                      <a:pPr algn="l" fontAlgn="b"/>
                      <a:r>
                        <a:rPr lang="en-CA" sz="500" b="0" i="0" u="none" strike="noStrike">
                          <a:solidFill>
                            <a:srgbClr val="000000"/>
                          </a:solidFill>
                          <a:effectLst/>
                          <a:latin typeface="Calibri" panose="020F0502020204030204" pitchFamily="34" charset="0"/>
                        </a:rPr>
                        <a:t>MAY CONTINUE IN PROGRAM.</a:t>
                      </a:r>
                    </a:p>
                  </a:txBody>
                  <a:tcPr marL="4619" marR="4619" marT="4619" marB="0" anchor="b">
                    <a:lnL>
                      <a:noFill/>
                    </a:lnL>
                    <a:lnR>
                      <a:noFill/>
                    </a:lnR>
                    <a:lnT>
                      <a:noFill/>
                    </a:lnT>
                    <a:lnB>
                      <a:noFill/>
                    </a:lnB>
                  </a:tcPr>
                </a:tc>
                <a:tc hMerge="1">
                  <a:txBody>
                    <a:bodyPr/>
                    <a:lstStyle/>
                    <a:p>
                      <a:endParaRPr lang="en-CA"/>
                    </a:p>
                  </a:txBody>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extLst>
                  <a:ext uri="{0D108BD9-81ED-4DB2-BD59-A6C34878D82A}">
                    <a16:rowId xmlns:a16="http://schemas.microsoft.com/office/drawing/2014/main" val="3029088210"/>
                  </a:ext>
                </a:extLst>
              </a:tr>
              <a:tr h="120182">
                <a:tc>
                  <a:txBody>
                    <a:bodyPr/>
                    <a:lstStyle/>
                    <a:p>
                      <a:pPr algn="ctr" fontAlgn="b"/>
                      <a:r>
                        <a:rPr lang="en-CA" sz="500" b="0" i="0" u="none" strike="noStrike">
                          <a:solidFill>
                            <a:srgbClr val="000000"/>
                          </a:solidFill>
                          <a:effectLst/>
                          <a:latin typeface="Calibri" panose="020F0502020204030204" pitchFamily="34" charset="0"/>
                        </a:rPr>
                        <a:t>51</a:t>
                      </a:r>
                    </a:p>
                  </a:txBody>
                  <a:tcPr marL="4619" marR="4619" marT="4619" marB="0" anchor="b">
                    <a:lnL>
                      <a:noFill/>
                    </a:lnL>
                    <a:lnR>
                      <a:noFill/>
                    </a:lnR>
                    <a:lnT>
                      <a:noFill/>
                    </a:lnT>
                    <a:lnB>
                      <a:noFill/>
                    </a:lnB>
                  </a:tcPr>
                </a:tc>
                <a:tc gridSpan="4">
                  <a:txBody>
                    <a:bodyPr/>
                    <a:lstStyle/>
                    <a:p>
                      <a:pPr algn="l" fontAlgn="b"/>
                      <a:r>
                        <a:rPr lang="en-CA" sz="500" b="0" i="0" u="none" strike="noStrike">
                          <a:solidFill>
                            <a:srgbClr val="000000"/>
                          </a:solidFill>
                          <a:effectLst/>
                          <a:latin typeface="Calibri" panose="020F0502020204030204" pitchFamily="34" charset="0"/>
                        </a:rPr>
                        <a:t>MAY CONTINUE ON PROGRAM PROBATION.</a:t>
                      </a:r>
                    </a:p>
                  </a:txBody>
                  <a:tcPr marL="4619" marR="4619" marT="4619" marB="0" anchor="b">
                    <a:lnL>
                      <a:noFill/>
                    </a:lnL>
                    <a:lnR>
                      <a:noFill/>
                    </a:lnR>
                    <a:lnT>
                      <a:noFill/>
                    </a:lnT>
                    <a:lnB>
                      <a:noFill/>
                    </a:lnB>
                  </a:tcPr>
                </a:tc>
                <a:tc hMerge="1">
                  <a:txBody>
                    <a:bodyPr/>
                    <a:lstStyle/>
                    <a:p>
                      <a:endParaRPr lang="en-CA"/>
                    </a:p>
                  </a:txBody>
                  <a:tcPr/>
                </a:tc>
                <a:tc hMerge="1">
                  <a:txBody>
                    <a:bodyPr/>
                    <a:lstStyle/>
                    <a:p>
                      <a:endParaRPr lang="en-CA"/>
                    </a:p>
                  </a:txBody>
                  <a:tcPr/>
                </a:tc>
                <a:tc hMerge="1">
                  <a:txBody>
                    <a:bodyPr/>
                    <a:lstStyle/>
                    <a:p>
                      <a:endParaRPr lang="en-CA"/>
                    </a:p>
                  </a:txBody>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extLst>
                  <a:ext uri="{0D108BD9-81ED-4DB2-BD59-A6C34878D82A}">
                    <a16:rowId xmlns:a16="http://schemas.microsoft.com/office/drawing/2014/main" val="14259643"/>
                  </a:ext>
                </a:extLst>
              </a:tr>
              <a:tr h="120182">
                <a:tc>
                  <a:txBody>
                    <a:bodyPr/>
                    <a:lstStyle/>
                    <a:p>
                      <a:pPr algn="ctr" fontAlgn="b"/>
                      <a:r>
                        <a:rPr lang="en-CA" sz="500" b="0" i="0" u="none" strike="noStrike">
                          <a:solidFill>
                            <a:srgbClr val="000000"/>
                          </a:solidFill>
                          <a:effectLst/>
                          <a:latin typeface="Calibri" panose="020F0502020204030204" pitchFamily="34" charset="0"/>
                        </a:rPr>
                        <a:t>53</a:t>
                      </a:r>
                    </a:p>
                  </a:txBody>
                  <a:tcPr marL="4619" marR="4619" marT="4619" marB="0" anchor="b">
                    <a:lnL>
                      <a:noFill/>
                    </a:lnL>
                    <a:lnR>
                      <a:noFill/>
                    </a:lnR>
                    <a:lnT>
                      <a:noFill/>
                    </a:lnT>
                    <a:lnB>
                      <a:noFill/>
                    </a:lnB>
                  </a:tcPr>
                </a:tc>
                <a:tc>
                  <a:txBody>
                    <a:bodyPr/>
                    <a:lstStyle/>
                    <a:p>
                      <a:pPr algn="l" fontAlgn="b"/>
                      <a:r>
                        <a:rPr lang="en-CA" sz="500" b="0" i="0" u="none" strike="noStrike">
                          <a:solidFill>
                            <a:srgbClr val="000000"/>
                          </a:solidFill>
                          <a:effectLst/>
                          <a:latin typeface="Calibri" panose="020F0502020204030204" pitchFamily="34" charset="0"/>
                        </a:rPr>
                        <a:t>MAY CONTINUE.</a:t>
                      </a: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extLst>
                  <a:ext uri="{0D108BD9-81ED-4DB2-BD59-A6C34878D82A}">
                    <a16:rowId xmlns:a16="http://schemas.microsoft.com/office/drawing/2014/main" val="1560215177"/>
                  </a:ext>
                </a:extLst>
              </a:tr>
              <a:tr h="120182">
                <a:tc>
                  <a:txBody>
                    <a:bodyPr/>
                    <a:lstStyle/>
                    <a:p>
                      <a:pPr algn="ctr" fontAlgn="b"/>
                      <a:r>
                        <a:rPr lang="en-CA" sz="500" b="0" i="0" u="none" strike="noStrike">
                          <a:solidFill>
                            <a:srgbClr val="000000"/>
                          </a:solidFill>
                          <a:effectLst/>
                          <a:latin typeface="Calibri" panose="020F0502020204030204" pitchFamily="34" charset="0"/>
                        </a:rPr>
                        <a:t>54</a:t>
                      </a:r>
                    </a:p>
                  </a:txBody>
                  <a:tcPr marL="4619" marR="4619" marT="4619" marB="0" anchor="b">
                    <a:lnL>
                      <a:noFill/>
                    </a:lnL>
                    <a:lnR>
                      <a:noFill/>
                    </a:lnR>
                    <a:lnT>
                      <a:noFill/>
                    </a:lnT>
                    <a:lnB>
                      <a:noFill/>
                    </a:lnB>
                  </a:tcPr>
                </a:tc>
                <a:tc gridSpan="5">
                  <a:txBody>
                    <a:bodyPr/>
                    <a:lstStyle/>
                    <a:p>
                      <a:pPr algn="l" fontAlgn="b"/>
                      <a:r>
                        <a:rPr lang="en-CA" sz="500" b="0" i="0" u="none" strike="noStrike">
                          <a:solidFill>
                            <a:srgbClr val="000000"/>
                          </a:solidFill>
                          <a:effectLst/>
                          <a:latin typeface="Calibri" panose="020F0502020204030204" pitchFamily="34" charset="0"/>
                        </a:rPr>
                        <a:t>MAY CONTINUE TOWARDS HON B. COMMERCE DEGREE.</a:t>
                      </a:r>
                    </a:p>
                  </a:txBody>
                  <a:tcPr marL="4619" marR="4619" marT="4619" marB="0" anchor="b">
                    <a:lnL>
                      <a:noFill/>
                    </a:lnL>
                    <a:lnR>
                      <a:noFill/>
                    </a:lnR>
                    <a:lnT>
                      <a:noFill/>
                    </a:lnT>
                    <a:lnB>
                      <a:noFill/>
                    </a:lnB>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extLst>
                  <a:ext uri="{0D108BD9-81ED-4DB2-BD59-A6C34878D82A}">
                    <a16:rowId xmlns:a16="http://schemas.microsoft.com/office/drawing/2014/main" val="3504471291"/>
                  </a:ext>
                </a:extLst>
              </a:tr>
              <a:tr h="120182">
                <a:tc>
                  <a:txBody>
                    <a:bodyPr/>
                    <a:lstStyle/>
                    <a:p>
                      <a:pPr algn="ctr" fontAlgn="b"/>
                      <a:r>
                        <a:rPr lang="en-CA" sz="500" b="0" i="0" u="none" strike="noStrike">
                          <a:solidFill>
                            <a:srgbClr val="000000"/>
                          </a:solidFill>
                          <a:effectLst/>
                          <a:latin typeface="Calibri" panose="020F0502020204030204" pitchFamily="34" charset="0"/>
                        </a:rPr>
                        <a:t>55</a:t>
                      </a:r>
                    </a:p>
                  </a:txBody>
                  <a:tcPr marL="4619" marR="4619" marT="4619" marB="0" anchor="b">
                    <a:lnL>
                      <a:noFill/>
                    </a:lnL>
                    <a:lnR>
                      <a:noFill/>
                    </a:lnR>
                    <a:lnT>
                      <a:noFill/>
                    </a:lnT>
                    <a:lnB>
                      <a:noFill/>
                    </a:lnB>
                  </a:tcPr>
                </a:tc>
                <a:tc gridSpan="4">
                  <a:txBody>
                    <a:bodyPr/>
                    <a:lstStyle/>
                    <a:p>
                      <a:pPr algn="l" fontAlgn="b"/>
                      <a:r>
                        <a:rPr lang="en-CA" sz="500" b="0" i="0" u="none" strike="noStrike">
                          <a:solidFill>
                            <a:srgbClr val="000000"/>
                          </a:solidFill>
                          <a:effectLst/>
                          <a:latin typeface="Calibri" panose="020F0502020204030204" pitchFamily="34" charset="0"/>
                        </a:rPr>
                        <a:t>MAY CONTINUE TOWARDS B. COMMERCE DEGREE.</a:t>
                      </a:r>
                    </a:p>
                  </a:txBody>
                  <a:tcPr marL="4619" marR="4619" marT="4619" marB="0" anchor="b">
                    <a:lnL>
                      <a:noFill/>
                    </a:lnL>
                    <a:lnR>
                      <a:noFill/>
                    </a:lnR>
                    <a:lnT>
                      <a:noFill/>
                    </a:lnT>
                    <a:lnB>
                      <a:noFill/>
                    </a:lnB>
                  </a:tcPr>
                </a:tc>
                <a:tc hMerge="1">
                  <a:txBody>
                    <a:bodyPr/>
                    <a:lstStyle/>
                    <a:p>
                      <a:endParaRPr lang="en-CA"/>
                    </a:p>
                  </a:txBody>
                  <a:tcPr/>
                </a:tc>
                <a:tc hMerge="1">
                  <a:txBody>
                    <a:bodyPr/>
                    <a:lstStyle/>
                    <a:p>
                      <a:endParaRPr lang="en-CA"/>
                    </a:p>
                  </a:txBody>
                  <a:tcPr/>
                </a:tc>
                <a:tc hMerge="1">
                  <a:txBody>
                    <a:bodyPr/>
                    <a:lstStyle/>
                    <a:p>
                      <a:endParaRPr lang="en-CA"/>
                    </a:p>
                  </a:txBody>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extLst>
                  <a:ext uri="{0D108BD9-81ED-4DB2-BD59-A6C34878D82A}">
                    <a16:rowId xmlns:a16="http://schemas.microsoft.com/office/drawing/2014/main" val="2120882918"/>
                  </a:ext>
                </a:extLst>
              </a:tr>
              <a:tr h="120182">
                <a:tc>
                  <a:txBody>
                    <a:bodyPr/>
                    <a:lstStyle/>
                    <a:p>
                      <a:pPr algn="ctr" fontAlgn="b"/>
                      <a:r>
                        <a:rPr lang="en-CA" sz="500" b="0" i="0" u="none" strike="noStrike">
                          <a:solidFill>
                            <a:srgbClr val="000000"/>
                          </a:solidFill>
                          <a:effectLst/>
                          <a:latin typeface="Calibri" panose="020F0502020204030204" pitchFamily="34" charset="0"/>
                        </a:rPr>
                        <a:t>56</a:t>
                      </a:r>
                    </a:p>
                  </a:txBody>
                  <a:tcPr marL="4619" marR="4619" marT="4619" marB="0" anchor="b">
                    <a:lnL>
                      <a:noFill/>
                    </a:lnL>
                    <a:lnR>
                      <a:noFill/>
                    </a:lnR>
                    <a:lnT>
                      <a:noFill/>
                    </a:lnT>
                    <a:lnB>
                      <a:noFill/>
                    </a:lnB>
                  </a:tcPr>
                </a:tc>
                <a:tc gridSpan="4">
                  <a:txBody>
                    <a:bodyPr/>
                    <a:lstStyle/>
                    <a:p>
                      <a:pPr algn="l" fontAlgn="b"/>
                      <a:r>
                        <a:rPr lang="en-CA" sz="500" b="0" i="0" u="none" strike="noStrike">
                          <a:solidFill>
                            <a:srgbClr val="000000"/>
                          </a:solidFill>
                          <a:effectLst/>
                          <a:latin typeface="Calibri" panose="020F0502020204030204" pitchFamily="34" charset="0"/>
                        </a:rPr>
                        <a:t>ELIGIBLE FOR CONSIDERATION FOR COMMERCE II.</a:t>
                      </a:r>
                    </a:p>
                  </a:txBody>
                  <a:tcPr marL="4619" marR="4619" marT="4619" marB="0" anchor="b">
                    <a:lnL>
                      <a:noFill/>
                    </a:lnL>
                    <a:lnR>
                      <a:noFill/>
                    </a:lnR>
                    <a:lnT>
                      <a:noFill/>
                    </a:lnT>
                    <a:lnB>
                      <a:noFill/>
                    </a:lnB>
                  </a:tcPr>
                </a:tc>
                <a:tc hMerge="1">
                  <a:txBody>
                    <a:bodyPr/>
                    <a:lstStyle/>
                    <a:p>
                      <a:endParaRPr lang="en-CA"/>
                    </a:p>
                  </a:txBody>
                  <a:tcPr/>
                </a:tc>
                <a:tc hMerge="1">
                  <a:txBody>
                    <a:bodyPr/>
                    <a:lstStyle/>
                    <a:p>
                      <a:endParaRPr lang="en-CA"/>
                    </a:p>
                  </a:txBody>
                  <a:tcPr/>
                </a:tc>
                <a:tc hMerge="1">
                  <a:txBody>
                    <a:bodyPr/>
                    <a:lstStyle/>
                    <a:p>
                      <a:endParaRPr lang="en-CA"/>
                    </a:p>
                  </a:txBody>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extLst>
                  <a:ext uri="{0D108BD9-81ED-4DB2-BD59-A6C34878D82A}">
                    <a16:rowId xmlns:a16="http://schemas.microsoft.com/office/drawing/2014/main" val="2641991737"/>
                  </a:ext>
                </a:extLst>
              </a:tr>
              <a:tr h="120182">
                <a:tc>
                  <a:txBody>
                    <a:bodyPr/>
                    <a:lstStyle/>
                    <a:p>
                      <a:pPr algn="ctr" fontAlgn="b"/>
                      <a:r>
                        <a:rPr lang="en-CA" sz="500" b="0" i="0" u="none" strike="noStrike">
                          <a:solidFill>
                            <a:srgbClr val="000000"/>
                          </a:solidFill>
                          <a:effectLst/>
                          <a:latin typeface="Calibri" panose="020F0502020204030204" pitchFamily="34" charset="0"/>
                        </a:rPr>
                        <a:t>57</a:t>
                      </a:r>
                    </a:p>
                  </a:txBody>
                  <a:tcPr marL="4619" marR="4619" marT="4619" marB="0" anchor="b">
                    <a:lnL>
                      <a:noFill/>
                    </a:lnL>
                    <a:lnR>
                      <a:noFill/>
                    </a:lnR>
                    <a:lnT>
                      <a:noFill/>
                    </a:lnT>
                    <a:lnB>
                      <a:noFill/>
                    </a:lnB>
                  </a:tcPr>
                </a:tc>
                <a:tc gridSpan="5">
                  <a:txBody>
                    <a:bodyPr/>
                    <a:lstStyle/>
                    <a:p>
                      <a:pPr algn="l" fontAlgn="b"/>
                      <a:r>
                        <a:rPr lang="en-CA" sz="500" b="0" i="0" u="none" strike="noStrike">
                          <a:solidFill>
                            <a:srgbClr val="000000"/>
                          </a:solidFill>
                          <a:effectLst/>
                          <a:latin typeface="Calibri" panose="020F0502020204030204" pitchFamily="34" charset="0"/>
                        </a:rPr>
                        <a:t>MAY CONTINUE TOWARDS HON B. COMMERCE/ARTS DEGREE.</a:t>
                      </a:r>
                    </a:p>
                  </a:txBody>
                  <a:tcPr marL="4619" marR="4619" marT="4619" marB="0" anchor="b">
                    <a:lnL>
                      <a:noFill/>
                    </a:lnL>
                    <a:lnR>
                      <a:noFill/>
                    </a:lnR>
                    <a:lnT>
                      <a:noFill/>
                    </a:lnT>
                    <a:lnB>
                      <a:noFill/>
                    </a:lnB>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extLst>
                  <a:ext uri="{0D108BD9-81ED-4DB2-BD59-A6C34878D82A}">
                    <a16:rowId xmlns:a16="http://schemas.microsoft.com/office/drawing/2014/main" val="2063302304"/>
                  </a:ext>
                </a:extLst>
              </a:tr>
              <a:tr h="120182">
                <a:tc>
                  <a:txBody>
                    <a:bodyPr/>
                    <a:lstStyle/>
                    <a:p>
                      <a:pPr algn="ctr" fontAlgn="b"/>
                      <a:r>
                        <a:rPr lang="en-CA" sz="500" b="0" i="0" u="none" strike="noStrike">
                          <a:solidFill>
                            <a:srgbClr val="000000"/>
                          </a:solidFill>
                          <a:effectLst/>
                          <a:latin typeface="Calibri" panose="020F0502020204030204" pitchFamily="34" charset="0"/>
                        </a:rPr>
                        <a:t>64</a:t>
                      </a:r>
                    </a:p>
                  </a:txBody>
                  <a:tcPr marL="4619" marR="4619" marT="4619" marB="0" anchor="b">
                    <a:lnL>
                      <a:noFill/>
                    </a:lnL>
                    <a:lnR>
                      <a:noFill/>
                    </a:lnR>
                    <a:lnT>
                      <a:noFill/>
                    </a:lnT>
                    <a:lnB>
                      <a:noFill/>
                    </a:lnB>
                  </a:tcPr>
                </a:tc>
                <a:tc gridSpan="7">
                  <a:txBody>
                    <a:bodyPr/>
                    <a:lstStyle/>
                    <a:p>
                      <a:pPr algn="l" fontAlgn="b"/>
                      <a:r>
                        <a:rPr lang="en-CA" sz="500" b="0" i="0" u="none" strike="noStrike">
                          <a:solidFill>
                            <a:srgbClr val="000000"/>
                          </a:solidFill>
                          <a:effectLst/>
                          <a:latin typeface="Calibri" panose="020F0502020204030204" pitchFamily="34" charset="0"/>
                        </a:rPr>
                        <a:t>MAY NOT CONTINUE IN FACULTY, MAY SEEK TRANSFER TO ANOTHER FACULTY.</a:t>
                      </a:r>
                    </a:p>
                  </a:txBody>
                  <a:tcPr marL="4619" marR="4619" marT="4619" marB="0" anchor="b">
                    <a:lnL>
                      <a:noFill/>
                    </a:lnL>
                    <a:lnR>
                      <a:noFill/>
                    </a:lnR>
                    <a:lnT>
                      <a:noFill/>
                    </a:lnT>
                    <a:lnB>
                      <a:noFill/>
                    </a:lnB>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extLst>
                  <a:ext uri="{0D108BD9-81ED-4DB2-BD59-A6C34878D82A}">
                    <a16:rowId xmlns:a16="http://schemas.microsoft.com/office/drawing/2014/main" val="3576406486"/>
                  </a:ext>
                </a:extLst>
              </a:tr>
              <a:tr h="120182">
                <a:tc>
                  <a:txBody>
                    <a:bodyPr/>
                    <a:lstStyle/>
                    <a:p>
                      <a:pPr algn="ctr" fontAlgn="b"/>
                      <a:r>
                        <a:rPr lang="en-CA" sz="500" b="0" i="0" u="none" strike="noStrike">
                          <a:solidFill>
                            <a:srgbClr val="000000"/>
                          </a:solidFill>
                          <a:effectLst/>
                          <a:latin typeface="Calibri" panose="020F0502020204030204" pitchFamily="34" charset="0"/>
                        </a:rPr>
                        <a:t>65</a:t>
                      </a:r>
                    </a:p>
                  </a:txBody>
                  <a:tcPr marL="4619" marR="4619" marT="4619" marB="0" anchor="b">
                    <a:lnL>
                      <a:noFill/>
                    </a:lnL>
                    <a:lnR>
                      <a:noFill/>
                    </a:lnR>
                    <a:lnT>
                      <a:noFill/>
                    </a:lnT>
                    <a:lnB>
                      <a:noFill/>
                    </a:lnB>
                  </a:tcPr>
                </a:tc>
                <a:tc gridSpan="2">
                  <a:txBody>
                    <a:bodyPr/>
                    <a:lstStyle/>
                    <a:p>
                      <a:pPr algn="l" fontAlgn="b"/>
                      <a:r>
                        <a:rPr lang="en-CA" sz="500" b="0" i="0" u="none" strike="noStrike">
                          <a:solidFill>
                            <a:srgbClr val="000000"/>
                          </a:solidFill>
                          <a:effectLst/>
                          <a:latin typeface="Calibri" panose="020F0502020204030204" pitchFamily="34" charset="0"/>
                        </a:rPr>
                        <a:t>NOT ELIGIBLE TO GRADUATE.</a:t>
                      </a:r>
                    </a:p>
                  </a:txBody>
                  <a:tcPr marL="4619" marR="4619" marT="4619" marB="0" anchor="b">
                    <a:lnL>
                      <a:noFill/>
                    </a:lnL>
                    <a:lnR>
                      <a:noFill/>
                    </a:lnR>
                    <a:lnT>
                      <a:noFill/>
                    </a:lnT>
                    <a:lnB>
                      <a:noFill/>
                    </a:lnB>
                  </a:tcPr>
                </a:tc>
                <a:tc hMerge="1">
                  <a:txBody>
                    <a:bodyPr/>
                    <a:lstStyle/>
                    <a:p>
                      <a:endParaRPr lang="en-CA"/>
                    </a:p>
                  </a:txBody>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extLst>
                  <a:ext uri="{0D108BD9-81ED-4DB2-BD59-A6C34878D82A}">
                    <a16:rowId xmlns:a16="http://schemas.microsoft.com/office/drawing/2014/main" val="866508504"/>
                  </a:ext>
                </a:extLst>
              </a:tr>
              <a:tr h="120182">
                <a:tc>
                  <a:txBody>
                    <a:bodyPr/>
                    <a:lstStyle/>
                    <a:p>
                      <a:pPr algn="ctr" fontAlgn="b"/>
                      <a:r>
                        <a:rPr lang="en-CA" sz="500" b="0" i="0" u="none" strike="noStrike">
                          <a:solidFill>
                            <a:srgbClr val="000000"/>
                          </a:solidFill>
                          <a:effectLst/>
                          <a:latin typeface="Calibri" panose="020F0502020204030204" pitchFamily="34" charset="0"/>
                        </a:rPr>
                        <a:t>79</a:t>
                      </a:r>
                    </a:p>
                  </a:txBody>
                  <a:tcPr marL="4619" marR="4619" marT="4619" marB="0" anchor="b">
                    <a:lnL>
                      <a:noFill/>
                    </a:lnL>
                    <a:lnR>
                      <a:noFill/>
                    </a:lnR>
                    <a:lnT>
                      <a:noFill/>
                    </a:lnT>
                    <a:lnB>
                      <a:noFill/>
                    </a:lnB>
                  </a:tcPr>
                </a:tc>
                <a:tc gridSpan="8">
                  <a:txBody>
                    <a:bodyPr/>
                    <a:lstStyle/>
                    <a:p>
                      <a:pPr algn="l" fontAlgn="b"/>
                      <a:r>
                        <a:rPr lang="en-CA" sz="500" b="0" i="0" u="none" strike="noStrike">
                          <a:solidFill>
                            <a:srgbClr val="000000"/>
                          </a:solidFill>
                          <a:effectLst/>
                          <a:latin typeface="Calibri" panose="020F0502020204030204" pitchFamily="34" charset="0"/>
                        </a:rPr>
                        <a:t>MAY CONTINUE TOWARDS B. COMMERCE DEGREE OR TOWARDS HON B. COMMERCE DEGREE.</a:t>
                      </a:r>
                    </a:p>
                  </a:txBody>
                  <a:tcPr marL="4619" marR="4619" marT="4619" marB="0" anchor="b">
                    <a:lnL>
                      <a:noFill/>
                    </a:lnL>
                    <a:lnR>
                      <a:noFill/>
                    </a:lnR>
                    <a:lnT>
                      <a:noFill/>
                    </a:lnT>
                    <a:lnB>
                      <a:noFill/>
                    </a:lnB>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extLst>
                  <a:ext uri="{0D108BD9-81ED-4DB2-BD59-A6C34878D82A}">
                    <a16:rowId xmlns:a16="http://schemas.microsoft.com/office/drawing/2014/main" val="3252752253"/>
                  </a:ext>
                </a:extLst>
              </a:tr>
              <a:tr h="120182">
                <a:tc>
                  <a:txBody>
                    <a:bodyPr/>
                    <a:lstStyle/>
                    <a:p>
                      <a:pPr algn="ctr" fontAlgn="b"/>
                      <a:r>
                        <a:rPr lang="en-CA" sz="500" b="0" i="0" u="none" strike="noStrike">
                          <a:solidFill>
                            <a:srgbClr val="000000"/>
                          </a:solidFill>
                          <a:effectLst/>
                          <a:latin typeface="Calibri" panose="020F0502020204030204" pitchFamily="34" charset="0"/>
                        </a:rPr>
                        <a:t>80</a:t>
                      </a:r>
                    </a:p>
                  </a:txBody>
                  <a:tcPr marL="4619" marR="4619" marT="4619" marB="0" anchor="b">
                    <a:lnL>
                      <a:noFill/>
                    </a:lnL>
                    <a:lnR>
                      <a:noFill/>
                    </a:lnR>
                    <a:lnT>
                      <a:noFill/>
                    </a:lnT>
                    <a:lnB>
                      <a:noFill/>
                    </a:lnB>
                  </a:tcPr>
                </a:tc>
                <a:tc gridSpan="11">
                  <a:txBody>
                    <a:bodyPr/>
                    <a:lstStyle/>
                    <a:p>
                      <a:pPr algn="l" fontAlgn="b"/>
                      <a:r>
                        <a:rPr lang="en-CA" sz="500" b="0" i="0" u="none" strike="noStrike">
                          <a:solidFill>
                            <a:srgbClr val="000000"/>
                          </a:solidFill>
                          <a:effectLst/>
                          <a:latin typeface="Calibri" panose="020F0502020204030204" pitchFamily="34" charset="0"/>
                        </a:rPr>
                        <a:t>INELIGIBLE TO CONTINUE TOWARDS HON B. COMMERCE DEGREE, MAY CONTINUE TOWARDS B. COMMERCE DEGREE.</a:t>
                      </a:r>
                    </a:p>
                  </a:txBody>
                  <a:tcPr marL="4619" marR="4619" marT="4619" marB="0" anchor="b">
                    <a:lnL>
                      <a:noFill/>
                    </a:lnL>
                    <a:lnR>
                      <a:noFill/>
                    </a:lnR>
                    <a:lnT>
                      <a:noFill/>
                    </a:lnT>
                    <a:lnB>
                      <a:noFill/>
                    </a:lnB>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extLst>
                  <a:ext uri="{0D108BD9-81ED-4DB2-BD59-A6C34878D82A}">
                    <a16:rowId xmlns:a16="http://schemas.microsoft.com/office/drawing/2014/main" val="2659551276"/>
                  </a:ext>
                </a:extLst>
              </a:tr>
              <a:tr h="120182">
                <a:tc>
                  <a:txBody>
                    <a:bodyPr/>
                    <a:lstStyle/>
                    <a:p>
                      <a:pPr algn="ctr" fontAlgn="b"/>
                      <a:r>
                        <a:rPr lang="en-CA" sz="500" b="0" i="0" u="none" strike="noStrike">
                          <a:solidFill>
                            <a:srgbClr val="000000"/>
                          </a:solidFill>
                          <a:effectLst/>
                          <a:latin typeface="Calibri" panose="020F0502020204030204" pitchFamily="34" charset="0"/>
                        </a:rPr>
                        <a:t>85</a:t>
                      </a:r>
                    </a:p>
                  </a:txBody>
                  <a:tcPr marL="4619" marR="4619" marT="4619" marB="0" anchor="b">
                    <a:lnL>
                      <a:noFill/>
                    </a:lnL>
                    <a:lnR>
                      <a:noFill/>
                    </a:lnR>
                    <a:lnT>
                      <a:noFill/>
                    </a:lnT>
                    <a:lnB>
                      <a:noFill/>
                    </a:lnB>
                  </a:tcPr>
                </a:tc>
                <a:tc gridSpan="11">
                  <a:txBody>
                    <a:bodyPr/>
                    <a:lstStyle/>
                    <a:p>
                      <a:pPr algn="l" fontAlgn="b"/>
                      <a:r>
                        <a:rPr lang="en-CA" sz="500" b="0" i="0" u="none" strike="noStrike">
                          <a:solidFill>
                            <a:srgbClr val="000000"/>
                          </a:solidFill>
                          <a:effectLst/>
                          <a:latin typeface="Calibri" panose="020F0502020204030204" pitchFamily="34" charset="0"/>
                        </a:rPr>
                        <a:t>INELIGIBLE TO CONTINUE TOWARDS HON B. COMMERCE/ARTS DEGREE, MAY CONTINUE TOWARDS B. COMMERCE DEGREE.</a:t>
                      </a:r>
                    </a:p>
                  </a:txBody>
                  <a:tcPr marL="4619" marR="4619" marT="4619" marB="0" anchor="b">
                    <a:lnL>
                      <a:noFill/>
                    </a:lnL>
                    <a:lnR>
                      <a:noFill/>
                    </a:lnR>
                    <a:lnT>
                      <a:noFill/>
                    </a:lnT>
                    <a:lnB>
                      <a:noFill/>
                    </a:lnB>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extLst>
                  <a:ext uri="{0D108BD9-81ED-4DB2-BD59-A6C34878D82A}">
                    <a16:rowId xmlns:a16="http://schemas.microsoft.com/office/drawing/2014/main" val="3024140400"/>
                  </a:ext>
                </a:extLst>
              </a:tr>
              <a:tr h="120182">
                <a:tc>
                  <a:txBody>
                    <a:bodyPr/>
                    <a:lstStyle/>
                    <a:p>
                      <a:pPr algn="ctr" fontAlgn="b"/>
                      <a:r>
                        <a:rPr lang="en-CA" sz="500" b="0" i="0" u="none" strike="noStrike">
                          <a:solidFill>
                            <a:srgbClr val="000000"/>
                          </a:solidFill>
                          <a:effectLst/>
                          <a:latin typeface="Calibri" panose="020F0502020204030204" pitchFamily="34" charset="0"/>
                        </a:rPr>
                        <a:t>90</a:t>
                      </a:r>
                    </a:p>
                  </a:txBody>
                  <a:tcPr marL="4619" marR="4619" marT="4619" marB="0" anchor="b">
                    <a:lnL>
                      <a:noFill/>
                    </a:lnL>
                    <a:lnR>
                      <a:noFill/>
                    </a:lnR>
                    <a:lnT>
                      <a:noFill/>
                    </a:lnT>
                    <a:lnB>
                      <a:noFill/>
                    </a:lnB>
                  </a:tcPr>
                </a:tc>
                <a:tc gridSpan="7">
                  <a:txBody>
                    <a:bodyPr/>
                    <a:lstStyle/>
                    <a:p>
                      <a:pPr algn="l" fontAlgn="b"/>
                      <a:r>
                        <a:rPr lang="en-CA" sz="500" b="0" i="0" u="none" strike="noStrike">
                          <a:solidFill>
                            <a:srgbClr val="000000"/>
                          </a:solidFill>
                          <a:effectLst/>
                          <a:latin typeface="Calibri" panose="020F0502020204030204" pitchFamily="34" charset="0"/>
                        </a:rPr>
                        <a:t>MAY ONLY RE-REGISTER IN YOUR LEVEL I PROGRAM ON ACADEMIC PROBATION.</a:t>
                      </a:r>
                    </a:p>
                  </a:txBody>
                  <a:tcPr marL="4619" marR="4619" marT="4619" marB="0" anchor="b">
                    <a:lnL>
                      <a:noFill/>
                    </a:lnL>
                    <a:lnR>
                      <a:noFill/>
                    </a:lnR>
                    <a:lnT>
                      <a:noFill/>
                    </a:lnT>
                    <a:lnB>
                      <a:noFill/>
                    </a:lnB>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extLst>
                  <a:ext uri="{0D108BD9-81ED-4DB2-BD59-A6C34878D82A}">
                    <a16:rowId xmlns:a16="http://schemas.microsoft.com/office/drawing/2014/main" val="2520849912"/>
                  </a:ext>
                </a:extLst>
              </a:tr>
              <a:tr h="120182">
                <a:tc>
                  <a:txBody>
                    <a:bodyPr/>
                    <a:lstStyle/>
                    <a:p>
                      <a:pPr algn="ctr" fontAlgn="b"/>
                      <a:r>
                        <a:rPr lang="en-CA" sz="500" b="0" i="0" u="none" strike="noStrike">
                          <a:solidFill>
                            <a:srgbClr val="000000"/>
                          </a:solidFill>
                          <a:effectLst/>
                          <a:latin typeface="Calibri" panose="020F0502020204030204" pitchFamily="34" charset="0"/>
                        </a:rPr>
                        <a:t>100</a:t>
                      </a:r>
                    </a:p>
                  </a:txBody>
                  <a:tcPr marL="4619" marR="4619" marT="4619" marB="0" anchor="b">
                    <a:lnL>
                      <a:noFill/>
                    </a:lnL>
                    <a:lnR>
                      <a:noFill/>
                    </a:lnR>
                    <a:lnT>
                      <a:noFill/>
                    </a:lnT>
                    <a:lnB>
                      <a:noFill/>
                    </a:lnB>
                  </a:tcPr>
                </a:tc>
                <a:tc gridSpan="3">
                  <a:txBody>
                    <a:bodyPr/>
                    <a:lstStyle/>
                    <a:p>
                      <a:pPr algn="l" fontAlgn="b"/>
                      <a:r>
                        <a:rPr lang="en-CA" sz="500" b="0" i="0" u="none" strike="noStrike">
                          <a:solidFill>
                            <a:srgbClr val="000000"/>
                          </a:solidFill>
                          <a:effectLst/>
                          <a:latin typeface="Calibri" panose="020F0502020204030204" pitchFamily="34" charset="0"/>
                        </a:rPr>
                        <a:t>MAY NOT CONTINUE AT UNIVERSITY.</a:t>
                      </a:r>
                    </a:p>
                  </a:txBody>
                  <a:tcPr marL="4619" marR="4619" marT="4619" marB="0" anchor="b">
                    <a:lnL>
                      <a:noFill/>
                    </a:lnL>
                    <a:lnR>
                      <a:noFill/>
                    </a:lnR>
                    <a:lnT>
                      <a:noFill/>
                    </a:lnT>
                    <a:lnB>
                      <a:noFill/>
                    </a:lnB>
                  </a:tcPr>
                </a:tc>
                <a:tc hMerge="1">
                  <a:txBody>
                    <a:bodyPr/>
                    <a:lstStyle/>
                    <a:p>
                      <a:endParaRPr lang="en-CA"/>
                    </a:p>
                  </a:txBody>
                  <a:tcPr/>
                </a:tc>
                <a:tc hMerge="1">
                  <a:txBody>
                    <a:bodyPr/>
                    <a:lstStyle/>
                    <a:p>
                      <a:endParaRPr lang="en-CA"/>
                    </a:p>
                  </a:txBody>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extLst>
                  <a:ext uri="{0D108BD9-81ED-4DB2-BD59-A6C34878D82A}">
                    <a16:rowId xmlns:a16="http://schemas.microsoft.com/office/drawing/2014/main" val="222044736"/>
                  </a:ext>
                </a:extLst>
              </a:tr>
              <a:tr h="120182">
                <a:tc>
                  <a:txBody>
                    <a:bodyPr/>
                    <a:lstStyle/>
                    <a:p>
                      <a:pPr algn="ctr" fontAlgn="b"/>
                      <a:r>
                        <a:rPr lang="en-CA" sz="500" b="0" i="0" u="none" strike="noStrike">
                          <a:solidFill>
                            <a:srgbClr val="000000"/>
                          </a:solidFill>
                          <a:effectLst/>
                          <a:latin typeface="Calibri" panose="020F0502020204030204" pitchFamily="34" charset="0"/>
                        </a:rPr>
                        <a:t>101</a:t>
                      </a:r>
                    </a:p>
                  </a:txBody>
                  <a:tcPr marL="4619" marR="4619" marT="4619" marB="0" anchor="b">
                    <a:lnL>
                      <a:noFill/>
                    </a:lnL>
                    <a:lnR>
                      <a:noFill/>
                    </a:lnR>
                    <a:lnT>
                      <a:noFill/>
                    </a:lnT>
                    <a:lnB>
                      <a:noFill/>
                    </a:lnB>
                  </a:tcPr>
                </a:tc>
                <a:tc gridSpan="7">
                  <a:txBody>
                    <a:bodyPr/>
                    <a:lstStyle/>
                    <a:p>
                      <a:pPr algn="l" fontAlgn="b"/>
                      <a:r>
                        <a:rPr lang="en-CA" sz="500" b="0" i="0" u="none" strike="noStrike">
                          <a:solidFill>
                            <a:srgbClr val="000000"/>
                          </a:solidFill>
                          <a:effectLst/>
                          <a:latin typeface="Calibri" panose="020F0502020204030204" pitchFamily="34" charset="0"/>
                        </a:rPr>
                        <a:t>NOT ELIGIBLE TO GRADUATE, MAY CONTINUE ON PROGRAM PROBATION.</a:t>
                      </a:r>
                    </a:p>
                  </a:txBody>
                  <a:tcPr marL="4619" marR="4619" marT="4619" marB="0" anchor="b">
                    <a:lnL>
                      <a:noFill/>
                    </a:lnL>
                    <a:lnR>
                      <a:noFill/>
                    </a:lnR>
                    <a:lnT>
                      <a:noFill/>
                    </a:lnT>
                    <a:lnB>
                      <a:noFill/>
                    </a:lnB>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extLst>
                  <a:ext uri="{0D108BD9-81ED-4DB2-BD59-A6C34878D82A}">
                    <a16:rowId xmlns:a16="http://schemas.microsoft.com/office/drawing/2014/main" val="3037580933"/>
                  </a:ext>
                </a:extLst>
              </a:tr>
              <a:tr h="120182">
                <a:tc>
                  <a:txBody>
                    <a:bodyPr/>
                    <a:lstStyle/>
                    <a:p>
                      <a:pPr algn="ctr" fontAlgn="b"/>
                      <a:r>
                        <a:rPr lang="en-CA" sz="500" b="0" i="0" u="none" strike="noStrike">
                          <a:solidFill>
                            <a:srgbClr val="000000"/>
                          </a:solidFill>
                          <a:effectLst/>
                          <a:latin typeface="Calibri" panose="020F0502020204030204" pitchFamily="34" charset="0"/>
                        </a:rPr>
                        <a:t>102</a:t>
                      </a:r>
                    </a:p>
                  </a:txBody>
                  <a:tcPr marL="4619" marR="4619" marT="4619" marB="0" anchor="b">
                    <a:lnL>
                      <a:noFill/>
                    </a:lnL>
                    <a:lnR>
                      <a:noFill/>
                    </a:lnR>
                    <a:lnT>
                      <a:noFill/>
                    </a:lnT>
                    <a:lnB>
                      <a:noFill/>
                    </a:lnB>
                  </a:tcPr>
                </a:tc>
                <a:tc gridSpan="6">
                  <a:txBody>
                    <a:bodyPr/>
                    <a:lstStyle/>
                    <a:p>
                      <a:pPr algn="l" fontAlgn="b"/>
                      <a:r>
                        <a:rPr lang="en-CA" sz="500" b="0" i="0" u="none" strike="noStrike">
                          <a:solidFill>
                            <a:srgbClr val="000000"/>
                          </a:solidFill>
                          <a:effectLst/>
                          <a:latin typeface="Calibri" panose="020F0502020204030204" pitchFamily="34" charset="0"/>
                        </a:rPr>
                        <a:t>NOT ELIGIBLE TO GRADUATE, MAY NOT CONTINUE AT UNIVERSITY.</a:t>
                      </a:r>
                    </a:p>
                  </a:txBody>
                  <a:tcPr marL="4619" marR="4619" marT="4619" marB="0" anchor="b">
                    <a:lnL>
                      <a:noFill/>
                    </a:lnL>
                    <a:lnR>
                      <a:noFill/>
                    </a:lnR>
                    <a:lnT>
                      <a:noFill/>
                    </a:lnT>
                    <a:lnB>
                      <a:noFill/>
                    </a:lnB>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extLst>
                  <a:ext uri="{0D108BD9-81ED-4DB2-BD59-A6C34878D82A}">
                    <a16:rowId xmlns:a16="http://schemas.microsoft.com/office/drawing/2014/main" val="3327630476"/>
                  </a:ext>
                </a:extLst>
              </a:tr>
              <a:tr h="120182">
                <a:tc>
                  <a:txBody>
                    <a:bodyPr/>
                    <a:lstStyle/>
                    <a:p>
                      <a:pPr algn="ctr" fontAlgn="b"/>
                      <a:r>
                        <a:rPr lang="en-CA" sz="500" b="0" i="0" u="none" strike="noStrike">
                          <a:solidFill>
                            <a:srgbClr val="000000"/>
                          </a:solidFill>
                          <a:effectLst/>
                          <a:latin typeface="Calibri" panose="020F0502020204030204" pitchFamily="34" charset="0"/>
                        </a:rPr>
                        <a:t>103</a:t>
                      </a:r>
                    </a:p>
                  </a:txBody>
                  <a:tcPr marL="4619" marR="4619" marT="4619" marB="0" anchor="b">
                    <a:lnL>
                      <a:noFill/>
                    </a:lnL>
                    <a:lnR>
                      <a:noFill/>
                    </a:lnR>
                    <a:lnT>
                      <a:noFill/>
                    </a:lnT>
                    <a:lnB>
                      <a:noFill/>
                    </a:lnB>
                  </a:tcPr>
                </a:tc>
                <a:tc gridSpan="6">
                  <a:txBody>
                    <a:bodyPr/>
                    <a:lstStyle/>
                    <a:p>
                      <a:pPr algn="l" fontAlgn="b"/>
                      <a:r>
                        <a:rPr lang="en-CA" sz="500" b="0" i="0" u="none" strike="noStrike">
                          <a:solidFill>
                            <a:srgbClr val="000000"/>
                          </a:solidFill>
                          <a:effectLst/>
                          <a:latin typeface="Calibri" panose="020F0502020204030204" pitchFamily="34" charset="0"/>
                        </a:rPr>
                        <a:t>WITH PERMISSION MAY CONTINUE ON PROGRAM PROBATION.</a:t>
                      </a:r>
                    </a:p>
                  </a:txBody>
                  <a:tcPr marL="4619" marR="4619" marT="4619" marB="0" anchor="b">
                    <a:lnL>
                      <a:noFill/>
                    </a:lnL>
                    <a:lnR>
                      <a:noFill/>
                    </a:lnR>
                    <a:lnT>
                      <a:noFill/>
                    </a:lnT>
                    <a:lnB>
                      <a:noFill/>
                    </a:lnB>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extLst>
                  <a:ext uri="{0D108BD9-81ED-4DB2-BD59-A6C34878D82A}">
                    <a16:rowId xmlns:a16="http://schemas.microsoft.com/office/drawing/2014/main" val="3626378207"/>
                  </a:ext>
                </a:extLst>
              </a:tr>
              <a:tr h="120182">
                <a:tc>
                  <a:txBody>
                    <a:bodyPr/>
                    <a:lstStyle/>
                    <a:p>
                      <a:pPr algn="ctr" fontAlgn="b"/>
                      <a:r>
                        <a:rPr lang="en-CA" sz="500" b="0" i="0" u="none" strike="noStrike">
                          <a:solidFill>
                            <a:srgbClr val="000000"/>
                          </a:solidFill>
                          <a:effectLst/>
                          <a:latin typeface="Calibri" panose="020F0502020204030204" pitchFamily="34" charset="0"/>
                        </a:rPr>
                        <a:t>104</a:t>
                      </a:r>
                    </a:p>
                  </a:txBody>
                  <a:tcPr marL="4619" marR="4619" marT="4619" marB="0" anchor="b">
                    <a:lnL>
                      <a:noFill/>
                    </a:lnL>
                    <a:lnR>
                      <a:noFill/>
                    </a:lnR>
                    <a:lnT>
                      <a:noFill/>
                    </a:lnT>
                    <a:lnB>
                      <a:noFill/>
                    </a:lnB>
                  </a:tcPr>
                </a:tc>
                <a:tc gridSpan="4">
                  <a:txBody>
                    <a:bodyPr/>
                    <a:lstStyle/>
                    <a:p>
                      <a:pPr algn="l" fontAlgn="b"/>
                      <a:r>
                        <a:rPr lang="en-CA" sz="500" b="0" i="0" u="none" strike="noStrike">
                          <a:solidFill>
                            <a:srgbClr val="000000"/>
                          </a:solidFill>
                          <a:effectLst/>
                          <a:latin typeface="Calibri" panose="020F0502020204030204" pitchFamily="34" charset="0"/>
                        </a:rPr>
                        <a:t>MAY CONTINUE ON ACADEMIC PROBATION.</a:t>
                      </a:r>
                    </a:p>
                  </a:txBody>
                  <a:tcPr marL="4619" marR="4619" marT="4619" marB="0" anchor="b">
                    <a:lnL>
                      <a:noFill/>
                    </a:lnL>
                    <a:lnR>
                      <a:noFill/>
                    </a:lnR>
                    <a:lnT>
                      <a:noFill/>
                    </a:lnT>
                    <a:lnB>
                      <a:noFill/>
                    </a:lnB>
                  </a:tcPr>
                </a:tc>
                <a:tc hMerge="1">
                  <a:txBody>
                    <a:bodyPr/>
                    <a:lstStyle/>
                    <a:p>
                      <a:endParaRPr lang="en-CA"/>
                    </a:p>
                  </a:txBody>
                  <a:tcPr/>
                </a:tc>
                <a:tc hMerge="1">
                  <a:txBody>
                    <a:bodyPr/>
                    <a:lstStyle/>
                    <a:p>
                      <a:endParaRPr lang="en-CA"/>
                    </a:p>
                  </a:txBody>
                  <a:tcPr/>
                </a:tc>
                <a:tc hMerge="1">
                  <a:txBody>
                    <a:bodyPr/>
                    <a:lstStyle/>
                    <a:p>
                      <a:endParaRPr lang="en-CA"/>
                    </a:p>
                  </a:txBody>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extLst>
                  <a:ext uri="{0D108BD9-81ED-4DB2-BD59-A6C34878D82A}">
                    <a16:rowId xmlns:a16="http://schemas.microsoft.com/office/drawing/2014/main" val="3203549139"/>
                  </a:ext>
                </a:extLst>
              </a:tr>
              <a:tr h="120182">
                <a:tc>
                  <a:txBody>
                    <a:bodyPr/>
                    <a:lstStyle/>
                    <a:p>
                      <a:pPr algn="ctr" fontAlgn="b"/>
                      <a:r>
                        <a:rPr lang="en-CA" sz="500" b="0" i="0" u="none" strike="noStrike">
                          <a:solidFill>
                            <a:srgbClr val="000000"/>
                          </a:solidFill>
                          <a:effectLst/>
                          <a:latin typeface="Calibri" panose="020F0502020204030204" pitchFamily="34" charset="0"/>
                        </a:rPr>
                        <a:t>105</a:t>
                      </a:r>
                    </a:p>
                  </a:txBody>
                  <a:tcPr marL="4619" marR="4619" marT="4619" marB="0" anchor="b">
                    <a:lnL>
                      <a:noFill/>
                    </a:lnL>
                    <a:lnR>
                      <a:noFill/>
                    </a:lnR>
                    <a:lnT>
                      <a:noFill/>
                    </a:lnT>
                    <a:lnB>
                      <a:noFill/>
                    </a:lnB>
                  </a:tcPr>
                </a:tc>
                <a:tc gridSpan="7">
                  <a:txBody>
                    <a:bodyPr/>
                    <a:lstStyle/>
                    <a:p>
                      <a:pPr algn="l" fontAlgn="b"/>
                      <a:r>
                        <a:rPr lang="en-CA" sz="500" b="0" i="0" u="none" strike="noStrike">
                          <a:solidFill>
                            <a:srgbClr val="000000"/>
                          </a:solidFill>
                          <a:effectLst/>
                          <a:latin typeface="Calibri" panose="020F0502020204030204" pitchFamily="34" charset="0"/>
                        </a:rPr>
                        <a:t>NOT ELIGIBLE TO GRADUATE, MAY CONTINUE ON ACADEMIC PROBATION.</a:t>
                      </a:r>
                    </a:p>
                  </a:txBody>
                  <a:tcPr marL="4619" marR="4619" marT="4619" marB="0" anchor="b">
                    <a:lnL>
                      <a:noFill/>
                    </a:lnL>
                    <a:lnR>
                      <a:noFill/>
                    </a:lnR>
                    <a:lnT>
                      <a:noFill/>
                    </a:lnT>
                    <a:lnB>
                      <a:noFill/>
                    </a:lnB>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extLst>
                  <a:ext uri="{0D108BD9-81ED-4DB2-BD59-A6C34878D82A}">
                    <a16:rowId xmlns:a16="http://schemas.microsoft.com/office/drawing/2014/main" val="441924961"/>
                  </a:ext>
                </a:extLst>
              </a:tr>
              <a:tr h="120182">
                <a:tc>
                  <a:txBody>
                    <a:bodyPr/>
                    <a:lstStyle/>
                    <a:p>
                      <a:pPr algn="ctr" fontAlgn="b"/>
                      <a:r>
                        <a:rPr lang="en-CA" sz="500" b="0" i="0" u="none" strike="noStrike">
                          <a:solidFill>
                            <a:srgbClr val="000000"/>
                          </a:solidFill>
                          <a:effectLst/>
                          <a:latin typeface="Calibri" panose="020F0502020204030204" pitchFamily="34" charset="0"/>
                        </a:rPr>
                        <a:t>106</a:t>
                      </a:r>
                    </a:p>
                  </a:txBody>
                  <a:tcPr marL="4619" marR="4619" marT="4619" marB="0" anchor="b">
                    <a:lnL>
                      <a:noFill/>
                    </a:lnL>
                    <a:lnR>
                      <a:noFill/>
                    </a:lnR>
                    <a:lnT>
                      <a:noFill/>
                    </a:lnT>
                    <a:lnB>
                      <a:noFill/>
                    </a:lnB>
                  </a:tcPr>
                </a:tc>
                <a:tc gridSpan="10">
                  <a:txBody>
                    <a:bodyPr/>
                    <a:lstStyle/>
                    <a:p>
                      <a:pPr algn="l" fontAlgn="b"/>
                      <a:r>
                        <a:rPr lang="en-CA" sz="500" b="0" i="0" u="none" strike="noStrike">
                          <a:solidFill>
                            <a:srgbClr val="000000"/>
                          </a:solidFill>
                          <a:effectLst/>
                          <a:latin typeface="Calibri" panose="020F0502020204030204" pitchFamily="34" charset="0"/>
                        </a:rPr>
                        <a:t>MAY NOT CONTINUE IN PROGRAM, MAY REQUEST TRANSFER TO A 3-LEVEL PROGRAM ON ACADEMIC PROBATION.</a:t>
                      </a:r>
                    </a:p>
                  </a:txBody>
                  <a:tcPr marL="4619" marR="4619" marT="4619" marB="0" anchor="b">
                    <a:lnL>
                      <a:noFill/>
                    </a:lnL>
                    <a:lnR>
                      <a:noFill/>
                    </a:lnR>
                    <a:lnT>
                      <a:noFill/>
                    </a:lnT>
                    <a:lnB>
                      <a:noFill/>
                    </a:lnB>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extLst>
                  <a:ext uri="{0D108BD9-81ED-4DB2-BD59-A6C34878D82A}">
                    <a16:rowId xmlns:a16="http://schemas.microsoft.com/office/drawing/2014/main" val="1119936063"/>
                  </a:ext>
                </a:extLst>
              </a:tr>
              <a:tr h="120182">
                <a:tc>
                  <a:txBody>
                    <a:bodyPr/>
                    <a:lstStyle/>
                    <a:p>
                      <a:pPr algn="ctr" fontAlgn="b"/>
                      <a:r>
                        <a:rPr lang="en-CA" sz="500" b="0" i="0" u="none" strike="noStrike">
                          <a:solidFill>
                            <a:srgbClr val="000000"/>
                          </a:solidFill>
                          <a:effectLst/>
                          <a:latin typeface="Calibri" panose="020F0502020204030204" pitchFamily="34" charset="0"/>
                        </a:rPr>
                        <a:t>107</a:t>
                      </a:r>
                    </a:p>
                  </a:txBody>
                  <a:tcPr marL="4619" marR="4619" marT="4619" marB="0" anchor="b">
                    <a:lnL>
                      <a:noFill/>
                    </a:lnL>
                    <a:lnR>
                      <a:noFill/>
                    </a:lnR>
                    <a:lnT>
                      <a:noFill/>
                    </a:lnT>
                    <a:lnB>
                      <a:noFill/>
                    </a:lnB>
                  </a:tcPr>
                </a:tc>
                <a:tc gridSpan="10">
                  <a:txBody>
                    <a:bodyPr/>
                    <a:lstStyle/>
                    <a:p>
                      <a:pPr algn="l" fontAlgn="b"/>
                      <a:r>
                        <a:rPr lang="en-CA" sz="500" b="0" i="0" u="none" strike="noStrike">
                          <a:solidFill>
                            <a:srgbClr val="000000"/>
                          </a:solidFill>
                          <a:effectLst/>
                          <a:latin typeface="Calibri" panose="020F0502020204030204" pitchFamily="34" charset="0"/>
                        </a:rPr>
                        <a:t>NOT ELIGIBLE TO GRADUATE, MAY REQUEST TRANSFER TO A 3-LEVEL PROGRAM ON ACADEMIC PROBATION.</a:t>
                      </a:r>
                    </a:p>
                  </a:txBody>
                  <a:tcPr marL="4619" marR="4619" marT="4619" marB="0" anchor="b">
                    <a:lnL>
                      <a:noFill/>
                    </a:lnL>
                    <a:lnR>
                      <a:noFill/>
                    </a:lnR>
                    <a:lnT>
                      <a:noFill/>
                    </a:lnT>
                    <a:lnB>
                      <a:noFill/>
                    </a:lnB>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extLst>
                  <a:ext uri="{0D108BD9-81ED-4DB2-BD59-A6C34878D82A}">
                    <a16:rowId xmlns:a16="http://schemas.microsoft.com/office/drawing/2014/main" val="288051988"/>
                  </a:ext>
                </a:extLst>
              </a:tr>
              <a:tr h="120182">
                <a:tc>
                  <a:txBody>
                    <a:bodyPr/>
                    <a:lstStyle/>
                    <a:p>
                      <a:pPr algn="ctr" fontAlgn="b"/>
                      <a:r>
                        <a:rPr lang="en-CA" sz="500" b="0" i="0" u="none" strike="noStrike">
                          <a:solidFill>
                            <a:srgbClr val="000000"/>
                          </a:solidFill>
                          <a:effectLst/>
                          <a:latin typeface="Calibri" panose="020F0502020204030204" pitchFamily="34" charset="0"/>
                        </a:rPr>
                        <a:t>108</a:t>
                      </a:r>
                    </a:p>
                  </a:txBody>
                  <a:tcPr marL="4619" marR="4619" marT="4619" marB="0" anchor="b">
                    <a:lnL>
                      <a:noFill/>
                    </a:lnL>
                    <a:lnR>
                      <a:noFill/>
                    </a:lnR>
                    <a:lnT>
                      <a:noFill/>
                    </a:lnT>
                    <a:lnB>
                      <a:noFill/>
                    </a:lnB>
                  </a:tcPr>
                </a:tc>
                <a:tc gridSpan="10">
                  <a:txBody>
                    <a:bodyPr/>
                    <a:lstStyle/>
                    <a:p>
                      <a:pPr algn="l" fontAlgn="b"/>
                      <a:r>
                        <a:rPr lang="en-CA" sz="500" b="0" i="0" u="none" strike="noStrike">
                          <a:solidFill>
                            <a:srgbClr val="000000"/>
                          </a:solidFill>
                          <a:effectLst/>
                          <a:latin typeface="Calibri" panose="020F0502020204030204" pitchFamily="34" charset="0"/>
                        </a:rPr>
                        <a:t>NOT ELIGIBLE TO GRADUATE, MAY APPLY TO GRADUATE FROM A 3-LEVEL PROGRAM AT FALL CONVOCATION.</a:t>
                      </a:r>
                    </a:p>
                  </a:txBody>
                  <a:tcPr marL="4619" marR="4619" marT="4619" marB="0" anchor="b">
                    <a:lnL>
                      <a:noFill/>
                    </a:lnL>
                    <a:lnR>
                      <a:noFill/>
                    </a:lnR>
                    <a:lnT>
                      <a:noFill/>
                    </a:lnT>
                    <a:lnB>
                      <a:noFill/>
                    </a:lnB>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extLst>
                  <a:ext uri="{0D108BD9-81ED-4DB2-BD59-A6C34878D82A}">
                    <a16:rowId xmlns:a16="http://schemas.microsoft.com/office/drawing/2014/main" val="161253018"/>
                  </a:ext>
                </a:extLst>
              </a:tr>
              <a:tr h="120182">
                <a:tc>
                  <a:txBody>
                    <a:bodyPr/>
                    <a:lstStyle/>
                    <a:p>
                      <a:pPr algn="ctr" fontAlgn="b"/>
                      <a:r>
                        <a:rPr lang="en-CA" sz="500" b="0" i="0" u="none" strike="noStrike">
                          <a:solidFill>
                            <a:srgbClr val="000000"/>
                          </a:solidFill>
                          <a:effectLst/>
                          <a:latin typeface="Calibri" panose="020F0502020204030204" pitchFamily="34" charset="0"/>
                        </a:rPr>
                        <a:t>109</a:t>
                      </a:r>
                    </a:p>
                  </a:txBody>
                  <a:tcPr marL="4619" marR="4619" marT="4619" marB="0" anchor="b">
                    <a:lnL>
                      <a:noFill/>
                    </a:lnL>
                    <a:lnR>
                      <a:noFill/>
                    </a:lnR>
                    <a:lnT>
                      <a:noFill/>
                    </a:lnT>
                    <a:lnB>
                      <a:noFill/>
                    </a:lnB>
                  </a:tcPr>
                </a:tc>
                <a:tc gridSpan="7">
                  <a:txBody>
                    <a:bodyPr/>
                    <a:lstStyle/>
                    <a:p>
                      <a:pPr algn="l" fontAlgn="b"/>
                      <a:r>
                        <a:rPr lang="en-CA" sz="500" b="0" i="0" u="none" strike="noStrike">
                          <a:solidFill>
                            <a:srgbClr val="000000"/>
                          </a:solidFill>
                          <a:effectLst/>
                          <a:latin typeface="Calibri" panose="020F0502020204030204" pitchFamily="34" charset="0"/>
                        </a:rPr>
                        <a:t>NOT ELIGIBLE TO GRADUATE, MAY CONTINUE ON PROGRAM PROBATION.</a:t>
                      </a:r>
                    </a:p>
                  </a:txBody>
                  <a:tcPr marL="4619" marR="4619" marT="4619" marB="0" anchor="b">
                    <a:lnL>
                      <a:noFill/>
                    </a:lnL>
                    <a:lnR>
                      <a:noFill/>
                    </a:lnR>
                    <a:lnT>
                      <a:noFill/>
                    </a:lnT>
                    <a:lnB>
                      <a:noFill/>
                    </a:lnB>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extLst>
                  <a:ext uri="{0D108BD9-81ED-4DB2-BD59-A6C34878D82A}">
                    <a16:rowId xmlns:a16="http://schemas.microsoft.com/office/drawing/2014/main" val="420053003"/>
                  </a:ext>
                </a:extLst>
              </a:tr>
              <a:tr h="120182">
                <a:tc>
                  <a:txBody>
                    <a:bodyPr/>
                    <a:lstStyle/>
                    <a:p>
                      <a:pPr algn="ctr" fontAlgn="b"/>
                      <a:r>
                        <a:rPr lang="en-CA" sz="500" b="0" i="0" u="none" strike="noStrike">
                          <a:solidFill>
                            <a:srgbClr val="000000"/>
                          </a:solidFill>
                          <a:effectLst/>
                          <a:latin typeface="Calibri" panose="020F0502020204030204" pitchFamily="34" charset="0"/>
                        </a:rPr>
                        <a:t>110</a:t>
                      </a:r>
                    </a:p>
                  </a:txBody>
                  <a:tcPr marL="4619" marR="4619" marT="4619" marB="0" anchor="b">
                    <a:lnL>
                      <a:noFill/>
                    </a:lnL>
                    <a:lnR>
                      <a:noFill/>
                    </a:lnR>
                    <a:lnT>
                      <a:noFill/>
                    </a:lnT>
                    <a:lnB>
                      <a:noFill/>
                    </a:lnB>
                  </a:tcPr>
                </a:tc>
                <a:tc gridSpan="8">
                  <a:txBody>
                    <a:bodyPr/>
                    <a:lstStyle/>
                    <a:p>
                      <a:pPr algn="l" fontAlgn="b"/>
                      <a:r>
                        <a:rPr lang="en-CA" sz="500" b="0" i="0" u="none" strike="noStrike">
                          <a:solidFill>
                            <a:srgbClr val="000000"/>
                          </a:solidFill>
                          <a:effectLst/>
                          <a:latin typeface="Calibri" panose="020F0502020204030204" pitchFamily="34" charset="0"/>
                        </a:rPr>
                        <a:t>NOT ELIGIBLE FOR COMMERCE II, MAY CONTINUE AS IRREGULAR ON ACADEMIC PROBATION.</a:t>
                      </a:r>
                    </a:p>
                  </a:txBody>
                  <a:tcPr marL="4619" marR="4619" marT="4619" marB="0" anchor="b">
                    <a:lnL>
                      <a:noFill/>
                    </a:lnL>
                    <a:lnR>
                      <a:noFill/>
                    </a:lnR>
                    <a:lnT>
                      <a:noFill/>
                    </a:lnT>
                    <a:lnB>
                      <a:noFill/>
                    </a:lnB>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extLst>
                  <a:ext uri="{0D108BD9-81ED-4DB2-BD59-A6C34878D82A}">
                    <a16:rowId xmlns:a16="http://schemas.microsoft.com/office/drawing/2014/main" val="3679925937"/>
                  </a:ext>
                </a:extLst>
              </a:tr>
              <a:tr h="120182">
                <a:tc>
                  <a:txBody>
                    <a:bodyPr/>
                    <a:lstStyle/>
                    <a:p>
                      <a:pPr algn="ctr" fontAlgn="b"/>
                      <a:r>
                        <a:rPr lang="en-CA" sz="500" b="0" i="0" u="none" strike="noStrike">
                          <a:solidFill>
                            <a:srgbClr val="000000"/>
                          </a:solidFill>
                          <a:effectLst/>
                          <a:latin typeface="Calibri" panose="020F0502020204030204" pitchFamily="34" charset="0"/>
                        </a:rPr>
                        <a:t>111</a:t>
                      </a:r>
                    </a:p>
                  </a:txBody>
                  <a:tcPr marL="4619" marR="4619" marT="4619" marB="0" anchor="b">
                    <a:lnL>
                      <a:noFill/>
                    </a:lnL>
                    <a:lnR>
                      <a:noFill/>
                    </a:lnR>
                    <a:lnT>
                      <a:noFill/>
                    </a:lnT>
                    <a:lnB>
                      <a:noFill/>
                    </a:lnB>
                  </a:tcPr>
                </a:tc>
                <a:tc gridSpan="10">
                  <a:txBody>
                    <a:bodyPr/>
                    <a:lstStyle/>
                    <a:p>
                      <a:pPr algn="l" fontAlgn="b"/>
                      <a:r>
                        <a:rPr lang="en-CA" sz="500" b="0" i="0" u="none" strike="noStrike">
                          <a:solidFill>
                            <a:srgbClr val="000000"/>
                          </a:solidFill>
                          <a:effectLst/>
                          <a:latin typeface="Calibri" panose="020F0502020204030204" pitchFamily="34" charset="0"/>
                        </a:rPr>
                        <a:t>NOT ELIGIBLE FOR COMMERCE II, MAY CONTINUE AS IRREGULAR OR SEEK TRANSFER TO ANOTHER FACULTY.</a:t>
                      </a:r>
                    </a:p>
                  </a:txBody>
                  <a:tcPr marL="4619" marR="4619" marT="4619" marB="0" anchor="b">
                    <a:lnL>
                      <a:noFill/>
                    </a:lnL>
                    <a:lnR>
                      <a:noFill/>
                    </a:lnR>
                    <a:lnT>
                      <a:noFill/>
                    </a:lnT>
                    <a:lnB>
                      <a:noFill/>
                    </a:lnB>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extLst>
                  <a:ext uri="{0D108BD9-81ED-4DB2-BD59-A6C34878D82A}">
                    <a16:rowId xmlns:a16="http://schemas.microsoft.com/office/drawing/2014/main" val="2263607101"/>
                  </a:ext>
                </a:extLst>
              </a:tr>
              <a:tr h="120182">
                <a:tc>
                  <a:txBody>
                    <a:bodyPr/>
                    <a:lstStyle/>
                    <a:p>
                      <a:pPr algn="ctr" fontAlgn="b"/>
                      <a:r>
                        <a:rPr lang="en-CA" sz="500" b="0" i="0" u="none" strike="noStrike">
                          <a:solidFill>
                            <a:srgbClr val="000000"/>
                          </a:solidFill>
                          <a:effectLst/>
                          <a:latin typeface="Calibri" panose="020F0502020204030204" pitchFamily="34" charset="0"/>
                        </a:rPr>
                        <a:t>112</a:t>
                      </a:r>
                    </a:p>
                  </a:txBody>
                  <a:tcPr marL="4619" marR="4619" marT="4619" marB="0" anchor="b">
                    <a:lnL>
                      <a:noFill/>
                    </a:lnL>
                    <a:lnR>
                      <a:noFill/>
                    </a:lnR>
                    <a:lnT>
                      <a:noFill/>
                    </a:lnT>
                    <a:lnB>
                      <a:noFill/>
                    </a:lnB>
                  </a:tcPr>
                </a:tc>
                <a:tc gridSpan="5">
                  <a:txBody>
                    <a:bodyPr/>
                    <a:lstStyle/>
                    <a:p>
                      <a:pPr algn="l" fontAlgn="b"/>
                      <a:r>
                        <a:rPr lang="en-CA" sz="500" b="0" i="0" u="none" strike="noStrike">
                          <a:solidFill>
                            <a:srgbClr val="000000"/>
                          </a:solidFill>
                          <a:effectLst/>
                          <a:latin typeface="Calibri" panose="020F0502020204030204" pitchFamily="34" charset="0"/>
                        </a:rPr>
                        <a:t>MAY CONTINUE TO B. COMMERCE ON PROGRAM PROBATION.</a:t>
                      </a:r>
                    </a:p>
                  </a:txBody>
                  <a:tcPr marL="4619" marR="4619" marT="4619" marB="0" anchor="b">
                    <a:lnL>
                      <a:noFill/>
                    </a:lnL>
                    <a:lnR>
                      <a:noFill/>
                    </a:lnR>
                    <a:lnT>
                      <a:noFill/>
                    </a:lnT>
                    <a:lnB>
                      <a:noFill/>
                    </a:lnB>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extLst>
                  <a:ext uri="{0D108BD9-81ED-4DB2-BD59-A6C34878D82A}">
                    <a16:rowId xmlns:a16="http://schemas.microsoft.com/office/drawing/2014/main" val="4000530844"/>
                  </a:ext>
                </a:extLst>
              </a:tr>
              <a:tr h="120182">
                <a:tc>
                  <a:txBody>
                    <a:bodyPr/>
                    <a:lstStyle/>
                    <a:p>
                      <a:pPr algn="ctr" fontAlgn="b"/>
                      <a:r>
                        <a:rPr lang="en-CA" sz="500" b="0" i="0" u="none" strike="noStrike">
                          <a:solidFill>
                            <a:srgbClr val="000000"/>
                          </a:solidFill>
                          <a:effectLst/>
                          <a:latin typeface="Calibri" panose="020F0502020204030204" pitchFamily="34" charset="0"/>
                        </a:rPr>
                        <a:t>113</a:t>
                      </a:r>
                    </a:p>
                  </a:txBody>
                  <a:tcPr marL="4619" marR="4619" marT="4619" marB="0" anchor="b">
                    <a:lnL>
                      <a:noFill/>
                    </a:lnL>
                    <a:lnR>
                      <a:noFill/>
                    </a:lnR>
                    <a:lnT>
                      <a:noFill/>
                    </a:lnT>
                    <a:lnB>
                      <a:noFill/>
                    </a:lnB>
                  </a:tcPr>
                </a:tc>
                <a:tc gridSpan="6">
                  <a:txBody>
                    <a:bodyPr/>
                    <a:lstStyle/>
                    <a:p>
                      <a:pPr algn="l" fontAlgn="b"/>
                      <a:r>
                        <a:rPr lang="en-CA" sz="500" b="0" i="0" u="none" strike="noStrike">
                          <a:solidFill>
                            <a:srgbClr val="000000"/>
                          </a:solidFill>
                          <a:effectLst/>
                          <a:latin typeface="Calibri" panose="020F0502020204030204" pitchFamily="34" charset="0"/>
                        </a:rPr>
                        <a:t>NOT ELIGIBLE TO GRADUATE, WITH PERMISSION MAY CONTINUE.</a:t>
                      </a:r>
                    </a:p>
                  </a:txBody>
                  <a:tcPr marL="4619" marR="4619" marT="4619" marB="0" anchor="b">
                    <a:lnL>
                      <a:noFill/>
                    </a:lnL>
                    <a:lnR>
                      <a:noFill/>
                    </a:lnR>
                    <a:lnT>
                      <a:noFill/>
                    </a:lnT>
                    <a:lnB>
                      <a:noFill/>
                    </a:lnB>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extLst>
                  <a:ext uri="{0D108BD9-81ED-4DB2-BD59-A6C34878D82A}">
                    <a16:rowId xmlns:a16="http://schemas.microsoft.com/office/drawing/2014/main" val="3055569168"/>
                  </a:ext>
                </a:extLst>
              </a:tr>
              <a:tr h="120182">
                <a:tc>
                  <a:txBody>
                    <a:bodyPr/>
                    <a:lstStyle/>
                    <a:p>
                      <a:pPr algn="ctr" fontAlgn="b"/>
                      <a:r>
                        <a:rPr lang="en-CA" sz="500" b="0" i="0" u="none" strike="noStrike">
                          <a:solidFill>
                            <a:srgbClr val="000000"/>
                          </a:solidFill>
                          <a:effectLst/>
                          <a:latin typeface="Calibri" panose="020F0502020204030204" pitchFamily="34" charset="0"/>
                        </a:rPr>
                        <a:t>114</a:t>
                      </a:r>
                    </a:p>
                  </a:txBody>
                  <a:tcPr marL="4619" marR="4619" marT="4619" marB="0" anchor="b">
                    <a:lnL>
                      <a:noFill/>
                    </a:lnL>
                    <a:lnR>
                      <a:noFill/>
                    </a:lnR>
                    <a:lnT>
                      <a:noFill/>
                    </a:lnT>
                    <a:lnB>
                      <a:noFill/>
                    </a:lnB>
                  </a:tcPr>
                </a:tc>
                <a:tc gridSpan="12">
                  <a:txBody>
                    <a:bodyPr/>
                    <a:lstStyle/>
                    <a:p>
                      <a:pPr algn="l" fontAlgn="b"/>
                      <a:r>
                        <a:rPr lang="en-CA" sz="500" b="0" i="0" u="none" strike="noStrike">
                          <a:solidFill>
                            <a:srgbClr val="000000"/>
                          </a:solidFill>
                          <a:effectLst/>
                          <a:latin typeface="Calibri" panose="020F0502020204030204" pitchFamily="34" charset="0"/>
                        </a:rPr>
                        <a:t>NOT ELIGIBLE TO GRADUATE, MAY NOT CONTINUE IN FACULTY, MAY  SEEK TRANSFER TO ANOTHER FACULTY ON ACADEMIC PROBATION.</a:t>
                      </a:r>
                    </a:p>
                  </a:txBody>
                  <a:tcPr marL="4619" marR="4619" marT="4619" marB="0" anchor="b">
                    <a:lnL>
                      <a:noFill/>
                    </a:lnL>
                    <a:lnR>
                      <a:noFill/>
                    </a:lnR>
                    <a:lnT>
                      <a:noFill/>
                    </a:lnT>
                    <a:lnB>
                      <a:noFill/>
                    </a:lnB>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3920758352"/>
                  </a:ext>
                </a:extLst>
              </a:tr>
              <a:tr h="120182">
                <a:tc>
                  <a:txBody>
                    <a:bodyPr/>
                    <a:lstStyle/>
                    <a:p>
                      <a:pPr algn="ctr" fontAlgn="b"/>
                      <a:r>
                        <a:rPr lang="en-CA" sz="500" b="0" i="0" u="none" strike="noStrike">
                          <a:solidFill>
                            <a:srgbClr val="000000"/>
                          </a:solidFill>
                          <a:effectLst/>
                          <a:latin typeface="Calibri" panose="020F0502020204030204" pitchFamily="34" charset="0"/>
                        </a:rPr>
                        <a:t>115</a:t>
                      </a:r>
                    </a:p>
                  </a:txBody>
                  <a:tcPr marL="4619" marR="4619" marT="4619" marB="0" anchor="b">
                    <a:lnL>
                      <a:noFill/>
                    </a:lnL>
                    <a:lnR>
                      <a:noFill/>
                    </a:lnR>
                    <a:lnT>
                      <a:noFill/>
                    </a:lnT>
                    <a:lnB>
                      <a:noFill/>
                    </a:lnB>
                  </a:tcPr>
                </a:tc>
                <a:tc gridSpan="6">
                  <a:txBody>
                    <a:bodyPr/>
                    <a:lstStyle/>
                    <a:p>
                      <a:pPr algn="l" fontAlgn="b"/>
                      <a:r>
                        <a:rPr lang="en-CA" sz="500" b="0" i="0" u="none" strike="noStrike">
                          <a:solidFill>
                            <a:srgbClr val="000000"/>
                          </a:solidFill>
                          <a:effectLst/>
                          <a:latin typeface="Calibri" panose="020F0502020204030204" pitchFamily="34" charset="0"/>
                        </a:rPr>
                        <a:t>NOT ELIGIBLE TO GRADUATE, MAY NOT CONTINUE IN FACULTY.</a:t>
                      </a:r>
                    </a:p>
                  </a:txBody>
                  <a:tcPr marL="4619" marR="4619" marT="4619" marB="0" anchor="b">
                    <a:lnL>
                      <a:noFill/>
                    </a:lnL>
                    <a:lnR>
                      <a:noFill/>
                    </a:lnR>
                    <a:lnT>
                      <a:noFill/>
                    </a:lnT>
                    <a:lnB>
                      <a:noFill/>
                    </a:lnB>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extLst>
                  <a:ext uri="{0D108BD9-81ED-4DB2-BD59-A6C34878D82A}">
                    <a16:rowId xmlns:a16="http://schemas.microsoft.com/office/drawing/2014/main" val="1471368161"/>
                  </a:ext>
                </a:extLst>
              </a:tr>
              <a:tr h="120182">
                <a:tc>
                  <a:txBody>
                    <a:bodyPr/>
                    <a:lstStyle/>
                    <a:p>
                      <a:pPr algn="ctr" fontAlgn="b"/>
                      <a:r>
                        <a:rPr lang="en-CA" sz="500" b="0" i="0" u="none" strike="noStrike">
                          <a:solidFill>
                            <a:srgbClr val="000000"/>
                          </a:solidFill>
                          <a:effectLst/>
                          <a:latin typeface="Calibri" panose="020F0502020204030204" pitchFamily="34" charset="0"/>
                        </a:rPr>
                        <a:t>116</a:t>
                      </a:r>
                    </a:p>
                  </a:txBody>
                  <a:tcPr marL="4619" marR="4619" marT="4619" marB="0" anchor="b">
                    <a:lnL>
                      <a:noFill/>
                    </a:lnL>
                    <a:lnR>
                      <a:noFill/>
                    </a:lnR>
                    <a:lnT>
                      <a:noFill/>
                    </a:lnT>
                    <a:lnB>
                      <a:noFill/>
                    </a:lnB>
                  </a:tcPr>
                </a:tc>
                <a:tc gridSpan="6">
                  <a:txBody>
                    <a:bodyPr/>
                    <a:lstStyle/>
                    <a:p>
                      <a:pPr algn="l" fontAlgn="b"/>
                      <a:r>
                        <a:rPr lang="en-CA" sz="500" b="0" i="0" u="none" strike="noStrike">
                          <a:solidFill>
                            <a:srgbClr val="000000"/>
                          </a:solidFill>
                          <a:effectLst/>
                          <a:latin typeface="Calibri" panose="020F0502020204030204" pitchFamily="34" charset="0"/>
                        </a:rPr>
                        <a:t>MAY CONTINUE IN FACULTY ON ACADEMIC PROBATION AS IRREGULAR.</a:t>
                      </a:r>
                    </a:p>
                  </a:txBody>
                  <a:tcPr marL="4619" marR="4619" marT="4619" marB="0" anchor="b">
                    <a:lnL>
                      <a:noFill/>
                    </a:lnL>
                    <a:lnR>
                      <a:noFill/>
                    </a:lnR>
                    <a:lnT>
                      <a:noFill/>
                    </a:lnT>
                    <a:lnB>
                      <a:noFill/>
                    </a:lnB>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extLst>
                  <a:ext uri="{0D108BD9-81ED-4DB2-BD59-A6C34878D82A}">
                    <a16:rowId xmlns:a16="http://schemas.microsoft.com/office/drawing/2014/main" val="2256880249"/>
                  </a:ext>
                </a:extLst>
              </a:tr>
              <a:tr h="120182">
                <a:tc>
                  <a:txBody>
                    <a:bodyPr/>
                    <a:lstStyle/>
                    <a:p>
                      <a:pPr algn="ctr" fontAlgn="b"/>
                      <a:r>
                        <a:rPr lang="en-CA" sz="500" b="0" i="0" u="none" strike="noStrike">
                          <a:solidFill>
                            <a:srgbClr val="000000"/>
                          </a:solidFill>
                          <a:effectLst/>
                          <a:latin typeface="Calibri" panose="020F0502020204030204" pitchFamily="34" charset="0"/>
                        </a:rPr>
                        <a:t>117</a:t>
                      </a:r>
                    </a:p>
                  </a:txBody>
                  <a:tcPr marL="4619" marR="4619" marT="4619" marB="0" anchor="b">
                    <a:lnL>
                      <a:noFill/>
                    </a:lnL>
                    <a:lnR>
                      <a:noFill/>
                    </a:lnR>
                    <a:lnT>
                      <a:noFill/>
                    </a:lnT>
                    <a:lnB>
                      <a:noFill/>
                    </a:lnB>
                  </a:tcPr>
                </a:tc>
                <a:tc gridSpan="8">
                  <a:txBody>
                    <a:bodyPr/>
                    <a:lstStyle/>
                    <a:p>
                      <a:pPr algn="l" fontAlgn="b"/>
                      <a:r>
                        <a:rPr lang="en-CA" sz="500" b="0" i="0" u="none" strike="noStrike">
                          <a:solidFill>
                            <a:srgbClr val="000000"/>
                          </a:solidFill>
                          <a:effectLst/>
                          <a:latin typeface="Calibri" panose="020F0502020204030204" pitchFamily="34" charset="0"/>
                        </a:rPr>
                        <a:t>NOT ELIGIBLE TO GRADUATE, MAY CONTINUE TO B. COMMERCE ON PROGRAM PROBATION.</a:t>
                      </a:r>
                    </a:p>
                  </a:txBody>
                  <a:tcPr marL="4619" marR="4619" marT="4619" marB="0" anchor="b">
                    <a:lnL>
                      <a:noFill/>
                    </a:lnL>
                    <a:lnR>
                      <a:noFill/>
                    </a:lnR>
                    <a:lnT>
                      <a:noFill/>
                    </a:lnT>
                    <a:lnB>
                      <a:noFill/>
                    </a:lnB>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a:solidFill>
                          <a:srgbClr val="000000"/>
                        </a:solidFill>
                        <a:effectLst/>
                        <a:latin typeface="Calibri" panose="020F0502020204030204" pitchFamily="34" charset="0"/>
                      </a:endParaRPr>
                    </a:p>
                  </a:txBody>
                  <a:tcPr marL="4619" marR="4619" marT="4619" marB="0" anchor="b">
                    <a:lnL>
                      <a:noFill/>
                    </a:lnL>
                    <a:lnR>
                      <a:noFill/>
                    </a:lnR>
                    <a:lnT>
                      <a:noFill/>
                    </a:lnT>
                    <a:lnB>
                      <a:noFill/>
                    </a:lnB>
                  </a:tcPr>
                </a:tc>
                <a:tc>
                  <a:txBody>
                    <a:bodyPr/>
                    <a:lstStyle/>
                    <a:p>
                      <a:pPr algn="l" fontAlgn="b"/>
                      <a:endParaRPr lang="en-CA" sz="500" b="0" i="0" u="none" strike="noStrike" dirty="0">
                        <a:solidFill>
                          <a:srgbClr val="000000"/>
                        </a:solidFill>
                        <a:effectLst/>
                        <a:latin typeface="Calibri" panose="020F0502020204030204" pitchFamily="34" charset="0"/>
                      </a:endParaRPr>
                    </a:p>
                  </a:txBody>
                  <a:tcPr marL="4619" marR="4619" marT="4619" marB="0" anchor="b">
                    <a:lnL>
                      <a:noFill/>
                    </a:lnL>
                    <a:lnR>
                      <a:noFill/>
                    </a:lnR>
                    <a:lnT>
                      <a:noFill/>
                    </a:lnT>
                    <a:lnB>
                      <a:noFill/>
                    </a:lnB>
                  </a:tcPr>
                </a:tc>
                <a:extLst>
                  <a:ext uri="{0D108BD9-81ED-4DB2-BD59-A6C34878D82A}">
                    <a16:rowId xmlns:a16="http://schemas.microsoft.com/office/drawing/2014/main" val="695892806"/>
                  </a:ext>
                </a:extLst>
              </a:tr>
            </a:tbl>
          </a:graphicData>
        </a:graphic>
      </p:graphicFrame>
      <p:sp>
        <p:nvSpPr>
          <p:cNvPr id="4" name="Footer Placeholder 3">
            <a:extLst>
              <a:ext uri="{FF2B5EF4-FFF2-40B4-BE49-F238E27FC236}">
                <a16:creationId xmlns:a16="http://schemas.microsoft.com/office/drawing/2014/main" id="{CE3E70B6-DA17-4A8B-ADD5-C935682A4520}"/>
              </a:ext>
            </a:extLst>
          </p:cNvPr>
          <p:cNvSpPr>
            <a:spLocks noGrp="1"/>
          </p:cNvSpPr>
          <p:nvPr>
            <p:ph type="ftr" sz="quarter" idx="11"/>
          </p:nvPr>
        </p:nvSpPr>
        <p:spPr/>
        <p:txBody>
          <a:bodyPr/>
          <a:lstStyle/>
          <a:p>
            <a:r>
              <a:rPr lang="en-US" dirty="0"/>
              <a:t>Canada Alliance   4 - 6 November 2019</a:t>
            </a:r>
          </a:p>
        </p:txBody>
      </p:sp>
      <p:graphicFrame>
        <p:nvGraphicFramePr>
          <p:cNvPr id="6" name="Table 5">
            <a:extLst>
              <a:ext uri="{FF2B5EF4-FFF2-40B4-BE49-F238E27FC236}">
                <a16:creationId xmlns:a16="http://schemas.microsoft.com/office/drawing/2014/main" id="{82769FC0-F9A8-40FF-BB0A-A9EC699B5A63}"/>
              </a:ext>
            </a:extLst>
          </p:cNvPr>
          <p:cNvGraphicFramePr>
            <a:graphicFrameLocks noGrp="1"/>
          </p:cNvGraphicFramePr>
          <p:nvPr>
            <p:extLst>
              <p:ext uri="{D42A27DB-BD31-4B8C-83A1-F6EECF244321}">
                <p14:modId xmlns:p14="http://schemas.microsoft.com/office/powerpoint/2010/main" val="3926132373"/>
              </p:ext>
            </p:extLst>
          </p:nvPr>
        </p:nvGraphicFramePr>
        <p:xfrm>
          <a:off x="3825345" y="2029328"/>
          <a:ext cx="4909582" cy="1103330"/>
        </p:xfrm>
        <a:graphic>
          <a:graphicData uri="http://schemas.openxmlformats.org/drawingml/2006/table">
            <a:tbl>
              <a:tblPr/>
              <a:tblGrid>
                <a:gridCol w="447815">
                  <a:extLst>
                    <a:ext uri="{9D8B030D-6E8A-4147-A177-3AD203B41FA5}">
                      <a16:colId xmlns:a16="http://schemas.microsoft.com/office/drawing/2014/main" val="2951672014"/>
                    </a:ext>
                  </a:extLst>
                </a:gridCol>
                <a:gridCol w="4461767">
                  <a:extLst>
                    <a:ext uri="{9D8B030D-6E8A-4147-A177-3AD203B41FA5}">
                      <a16:colId xmlns:a16="http://schemas.microsoft.com/office/drawing/2014/main" val="936141871"/>
                    </a:ext>
                  </a:extLst>
                </a:gridCol>
              </a:tblGrid>
              <a:tr h="128607">
                <a:tc>
                  <a:txBody>
                    <a:bodyPr/>
                    <a:lstStyle/>
                    <a:p>
                      <a:pPr algn="ctr" fontAlgn="b"/>
                      <a:r>
                        <a:rPr lang="en-CA" sz="1400" b="0" i="0" u="none" strike="noStrike" baseline="0">
                          <a:solidFill>
                            <a:srgbClr val="000000"/>
                          </a:solidFill>
                          <a:effectLst/>
                          <a:latin typeface="Calibri" panose="020F0502020204030204" pitchFamily="34" charset="0"/>
                        </a:rPr>
                        <a:t>50</a:t>
                      </a:r>
                    </a:p>
                  </a:txBody>
                  <a:tcPr marL="7306" marR="7306" marT="7306" marB="0" anchor="b">
                    <a:lnL w="12700" cap="flat" cmpd="sng" algn="ctr">
                      <a:solidFill>
                        <a:srgbClr val="FF0000"/>
                      </a:solidFill>
                      <a:prstDash val="solid"/>
                      <a:round/>
                      <a:headEnd type="none" w="med" len="med"/>
                      <a:tailEnd type="none" w="med" len="med"/>
                    </a:lnL>
                    <a:lnR>
                      <a:noFill/>
                    </a:lnR>
                    <a:lnT w="12700" cap="flat" cmpd="sng" algn="ctr">
                      <a:solidFill>
                        <a:srgbClr val="FF0000"/>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l" fontAlgn="b"/>
                      <a:r>
                        <a:rPr lang="en-CA" sz="1400" b="0" i="0" u="none" strike="noStrike" baseline="0" dirty="0">
                          <a:solidFill>
                            <a:srgbClr val="000000"/>
                          </a:solidFill>
                          <a:effectLst/>
                          <a:latin typeface="Calibri" panose="020F0502020204030204" pitchFamily="34" charset="0"/>
                        </a:rPr>
                        <a:t>MAY CONTINUE IN PROGRAM.</a:t>
                      </a:r>
                    </a:p>
                  </a:txBody>
                  <a:tcPr marL="7306" marR="7306" marT="7306" marB="0" anchor="b">
                    <a:lnL>
                      <a:noFill/>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2487100408"/>
                  </a:ext>
                </a:extLst>
              </a:tr>
              <a:tr h="128607">
                <a:tc>
                  <a:txBody>
                    <a:bodyPr/>
                    <a:lstStyle/>
                    <a:p>
                      <a:pPr algn="ctr" fontAlgn="b"/>
                      <a:r>
                        <a:rPr lang="en-CA" sz="1400" b="0" i="0" u="none" strike="noStrike" baseline="0">
                          <a:solidFill>
                            <a:srgbClr val="000000"/>
                          </a:solidFill>
                          <a:effectLst/>
                          <a:latin typeface="Calibri" panose="020F0502020204030204" pitchFamily="34" charset="0"/>
                        </a:rPr>
                        <a:t>51</a:t>
                      </a:r>
                    </a:p>
                  </a:txBody>
                  <a:tcPr marL="7306" marR="7306" marT="7306" marB="0" anchor="b">
                    <a:lnL w="12700" cap="flat" cmpd="sng" algn="ctr">
                      <a:solidFill>
                        <a:srgbClr val="FF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l" fontAlgn="b"/>
                      <a:r>
                        <a:rPr lang="en-CA" sz="1400" b="0" i="0" u="none" strike="noStrike" baseline="0" dirty="0">
                          <a:solidFill>
                            <a:srgbClr val="000000"/>
                          </a:solidFill>
                          <a:effectLst/>
                          <a:latin typeface="Calibri" panose="020F0502020204030204" pitchFamily="34" charset="0"/>
                        </a:rPr>
                        <a:t>MAY CONTINUE ON PROGRAM PROBATION.</a:t>
                      </a:r>
                    </a:p>
                  </a:txBody>
                  <a:tcPr marL="7306" marR="7306" marT="7306" marB="0" anchor="b">
                    <a:lnL>
                      <a:noFill/>
                    </a:lnL>
                    <a:lnR w="12700" cap="flat" cmpd="sng" algn="ctr">
                      <a:solidFill>
                        <a:srgbClr val="FF0000"/>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913043871"/>
                  </a:ext>
                </a:extLst>
              </a:tr>
              <a:tr h="128607">
                <a:tc>
                  <a:txBody>
                    <a:bodyPr/>
                    <a:lstStyle/>
                    <a:p>
                      <a:pPr algn="ctr" fontAlgn="b"/>
                      <a:r>
                        <a:rPr lang="en-CA" sz="1400" b="0" i="0" u="none" strike="noStrike" baseline="0">
                          <a:solidFill>
                            <a:srgbClr val="000000"/>
                          </a:solidFill>
                          <a:effectLst/>
                          <a:latin typeface="Calibri" panose="020F0502020204030204" pitchFamily="34" charset="0"/>
                        </a:rPr>
                        <a:t>53</a:t>
                      </a:r>
                    </a:p>
                  </a:txBody>
                  <a:tcPr marL="7306" marR="7306" marT="7306" marB="0" anchor="b">
                    <a:lnL w="12700" cap="flat" cmpd="sng" algn="ctr">
                      <a:solidFill>
                        <a:srgbClr val="FF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l" fontAlgn="b"/>
                      <a:r>
                        <a:rPr lang="en-CA" sz="1400" b="0" i="0" u="none" strike="noStrike" baseline="0" dirty="0">
                          <a:solidFill>
                            <a:srgbClr val="000000"/>
                          </a:solidFill>
                          <a:effectLst/>
                          <a:latin typeface="Calibri" panose="020F0502020204030204" pitchFamily="34" charset="0"/>
                        </a:rPr>
                        <a:t>MAY CONTINUE.</a:t>
                      </a:r>
                    </a:p>
                  </a:txBody>
                  <a:tcPr marL="7306" marR="7306" marT="7306" marB="0" anchor="b">
                    <a:lnL>
                      <a:noFill/>
                    </a:lnL>
                    <a:lnR w="12700" cap="flat" cmpd="sng" algn="ctr">
                      <a:solidFill>
                        <a:srgbClr val="FF0000"/>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389863527"/>
                  </a:ext>
                </a:extLst>
              </a:tr>
              <a:tr h="128607">
                <a:tc>
                  <a:txBody>
                    <a:bodyPr/>
                    <a:lstStyle/>
                    <a:p>
                      <a:pPr algn="ctr" fontAlgn="b"/>
                      <a:r>
                        <a:rPr lang="en-CA" sz="1400" b="0" i="0" u="none" strike="noStrike" baseline="0">
                          <a:solidFill>
                            <a:srgbClr val="000000"/>
                          </a:solidFill>
                          <a:effectLst/>
                          <a:latin typeface="Calibri" panose="020F0502020204030204" pitchFamily="34" charset="0"/>
                        </a:rPr>
                        <a:t>54</a:t>
                      </a:r>
                    </a:p>
                  </a:txBody>
                  <a:tcPr marL="7306" marR="7306" marT="7306" marB="0" anchor="b">
                    <a:lnL w="12700" cap="flat" cmpd="sng" algn="ctr">
                      <a:solidFill>
                        <a:srgbClr val="FF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l" fontAlgn="b"/>
                      <a:r>
                        <a:rPr lang="en-CA" sz="1400" b="0" i="0" u="none" strike="noStrike" baseline="0" dirty="0">
                          <a:solidFill>
                            <a:srgbClr val="000000"/>
                          </a:solidFill>
                          <a:effectLst/>
                          <a:latin typeface="Calibri" panose="020F0502020204030204" pitchFamily="34" charset="0"/>
                        </a:rPr>
                        <a:t>MAY CONTINUE TOWARDS HON B. COMMERCE DEGREE.</a:t>
                      </a:r>
                    </a:p>
                  </a:txBody>
                  <a:tcPr marL="7306" marR="7306" marT="7306" marB="0" anchor="b">
                    <a:lnL>
                      <a:noFill/>
                    </a:lnL>
                    <a:lnR w="12700" cap="flat" cmpd="sng" algn="ctr">
                      <a:solidFill>
                        <a:srgbClr val="FF0000"/>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902680614"/>
                  </a:ext>
                </a:extLst>
              </a:tr>
              <a:tr h="76653">
                <a:tc>
                  <a:txBody>
                    <a:bodyPr/>
                    <a:lstStyle/>
                    <a:p>
                      <a:pPr algn="ctr" fontAlgn="b"/>
                      <a:r>
                        <a:rPr lang="en-CA" sz="1400" b="0" i="0" u="none" strike="noStrike" baseline="0">
                          <a:solidFill>
                            <a:srgbClr val="000000"/>
                          </a:solidFill>
                          <a:effectLst/>
                          <a:latin typeface="Calibri" panose="020F0502020204030204" pitchFamily="34" charset="0"/>
                        </a:rPr>
                        <a:t>55</a:t>
                      </a:r>
                    </a:p>
                  </a:txBody>
                  <a:tcPr marL="7306" marR="7306" marT="7306" marB="0" anchor="b">
                    <a:lnL w="12700" cap="flat" cmpd="sng" algn="ctr">
                      <a:solidFill>
                        <a:srgbClr val="FF0000"/>
                      </a:solidFill>
                      <a:prstDash val="solid"/>
                      <a:round/>
                      <a:headEnd type="none" w="med" len="med"/>
                      <a:tailEnd type="none" w="med" len="med"/>
                    </a:lnL>
                    <a:lnR>
                      <a:noFill/>
                    </a:lnR>
                    <a:lnT>
                      <a:noFill/>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CA" sz="1400" b="0" i="0" u="none" strike="noStrike" baseline="0" dirty="0">
                          <a:solidFill>
                            <a:srgbClr val="000000"/>
                          </a:solidFill>
                          <a:effectLst/>
                          <a:latin typeface="Calibri" panose="020F0502020204030204" pitchFamily="34" charset="0"/>
                        </a:rPr>
                        <a:t>MAY CONTINUE TOWARDS B. COMMERCE DEGREE.</a:t>
                      </a:r>
                    </a:p>
                  </a:txBody>
                  <a:tcPr marL="7306" marR="7306" marT="7306" marB="0" anchor="b">
                    <a:lnL>
                      <a:noFill/>
                    </a:lnL>
                    <a:lnR w="12700" cap="flat" cmpd="sng" algn="ctr">
                      <a:solidFill>
                        <a:srgbClr val="FF0000"/>
                      </a:solidFill>
                      <a:prstDash val="solid"/>
                      <a:round/>
                      <a:headEnd type="none" w="med" len="med"/>
                      <a:tailEnd type="none" w="med" len="med"/>
                    </a:lnR>
                    <a:lnT>
                      <a:noFill/>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86657131"/>
                  </a:ext>
                </a:extLst>
              </a:tr>
            </a:tbl>
          </a:graphicData>
        </a:graphic>
      </p:graphicFrame>
    </p:spTree>
    <p:extLst>
      <p:ext uri="{BB962C8B-B14F-4D97-AF65-F5344CB8AC3E}">
        <p14:creationId xmlns:p14="http://schemas.microsoft.com/office/powerpoint/2010/main" val="245503859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Custom 4">
      <a:dk1>
        <a:sysClr val="windowText" lastClr="000000"/>
      </a:dk1>
      <a:lt1>
        <a:sysClr val="window" lastClr="FFFFFF"/>
      </a:lt1>
      <a:dk2>
        <a:srgbClr val="373545"/>
      </a:dk2>
      <a:lt2>
        <a:srgbClr val="DCD8DC"/>
      </a:lt2>
      <a:accent1>
        <a:srgbClr val="F30303"/>
      </a:accent1>
      <a:accent2>
        <a:srgbClr val="B40404"/>
      </a:accent2>
      <a:accent3>
        <a:srgbClr val="BABABA"/>
      </a:accent3>
      <a:accent4>
        <a:srgbClr val="696969"/>
      </a:accent4>
      <a:accent5>
        <a:srgbClr val="870203"/>
      </a:accent5>
      <a:accent6>
        <a:srgbClr val="6F8183"/>
      </a:accent6>
      <a:hlink>
        <a:srgbClr val="69A020"/>
      </a:hlink>
      <a:folHlink>
        <a:srgbClr val="8C8C8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CAE9D5D8182B842B369753939373CCF" ma:contentTypeVersion="6" ma:contentTypeDescription="Create a new document." ma:contentTypeScope="" ma:versionID="575c6c46146b4f6c58b49faa1b7dd222">
  <xsd:schema xmlns:xsd="http://www.w3.org/2001/XMLSchema" xmlns:xs="http://www.w3.org/2001/XMLSchema" xmlns:p="http://schemas.microsoft.com/office/2006/metadata/properties" xmlns:ns2="ebd4167e-429c-454a-9baa-c80872e592a2" targetNamespace="http://schemas.microsoft.com/office/2006/metadata/properties" ma:root="true" ma:fieldsID="628adc675699b1c541c16fb784d1ce2c" ns2:_="">
    <xsd:import namespace="ebd4167e-429c-454a-9baa-c80872e592a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d4167e-429c-454a-9baa-c80872e592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080D336-9E54-45B0-BD8D-40F05DF887A0}">
  <ds:schemaRefs>
    <ds:schemaRef ds:uri="http://purl.org/dc/terms/"/>
    <ds:schemaRef ds:uri="http://schemas.microsoft.com/office/infopath/2007/PartnerControls"/>
    <ds:schemaRef ds:uri="http://purl.org/dc/elements/1.1/"/>
    <ds:schemaRef ds:uri="http://schemas.microsoft.com/office/2006/documentManagement/types"/>
    <ds:schemaRef ds:uri="http://www.w3.org/XML/1998/namespace"/>
    <ds:schemaRef ds:uri="http://schemas.openxmlformats.org/package/2006/metadata/core-properties"/>
    <ds:schemaRef ds:uri="ebd4167e-429c-454a-9baa-c80872e592a2"/>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3E888AEB-2AE8-427F-8536-AC8316B9349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d4167e-429c-454a-9baa-c80872e592a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353BCED-04CE-4F40-BEEB-0CD9FCCAF12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331</TotalTime>
  <Words>1665</Words>
  <Application>Microsoft Office PowerPoint</Application>
  <PresentationFormat>On-screen Show (4:3)</PresentationFormat>
  <Paragraphs>326</Paragraphs>
  <Slides>29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Tw Cen MT</vt:lpstr>
      <vt:lpstr>Tw Cen MT Condensed</vt:lpstr>
      <vt:lpstr>Wingdings 3</vt:lpstr>
      <vt:lpstr>Integral</vt:lpstr>
      <vt:lpstr>The evolution of Academic Standing process at McMaster University</vt:lpstr>
      <vt:lpstr>presenter</vt:lpstr>
      <vt:lpstr>MCMASTER UNIVERSITY</vt:lpstr>
      <vt:lpstr>McMaster University &amp; ORACLE</vt:lpstr>
      <vt:lpstr>Agenda</vt:lpstr>
      <vt:lpstr>Background</vt:lpstr>
      <vt:lpstr>Legacy system Pros &amp; cons</vt:lpstr>
      <vt:lpstr>Result of session decision rules</vt:lpstr>
      <vt:lpstr>Result of Session code</vt:lpstr>
      <vt:lpstr>Course Calcs group</vt:lpstr>
      <vt:lpstr>PeopleSoft</vt:lpstr>
      <vt:lpstr>Peoplesoft Pros &amp; cons</vt:lpstr>
      <vt:lpstr>Different system environments</vt:lpstr>
      <vt:lpstr>Significantly reduced standing code</vt:lpstr>
      <vt:lpstr>Flexible to run academic Standing</vt:lpstr>
      <vt:lpstr>Flexible to run academic Standing</vt:lpstr>
      <vt:lpstr>Customization cost</vt:lpstr>
      <vt:lpstr>Academic Standing and Advisement are separate processes</vt:lpstr>
      <vt:lpstr>Potential Graduate vs. In-Course Student Academic Standing</vt:lpstr>
      <vt:lpstr>Degree checkout status</vt:lpstr>
      <vt:lpstr>Validation queries to catch odd scenarios</vt:lpstr>
      <vt:lpstr>System processes</vt:lpstr>
      <vt:lpstr>Overview End of term processes</vt:lpstr>
      <vt:lpstr>Process management tool: Excel</vt:lpstr>
      <vt:lpstr>Ms todo</vt:lpstr>
      <vt:lpstr>Concluding thoughts and future work</vt:lpstr>
      <vt:lpstr>presenter</vt:lpstr>
      <vt:lpstr>Other McMaster presentations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evolution of Academic Standing process at McMaster University</dc:title>
  <dc:creator>Dennis Tian</dc:creator>
  <cp:lastModifiedBy>Dennis Tian</cp:lastModifiedBy>
  <cp:revision>13</cp:revision>
  <dcterms:created xsi:type="dcterms:W3CDTF">2019-10-24T15:04:46Z</dcterms:created>
  <dcterms:modified xsi:type="dcterms:W3CDTF">2019-10-24T20:36:46Z</dcterms:modified>
</cp:coreProperties>
</file>