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269" r:id="rId4"/>
    <p:sldId id="268" r:id="rId5"/>
    <p:sldId id="257" r:id="rId6"/>
    <p:sldId id="262" r:id="rId7"/>
    <p:sldId id="266" r:id="rId8"/>
    <p:sldId id="286" r:id="rId9"/>
    <p:sldId id="270" r:id="rId10"/>
    <p:sldId id="271" r:id="rId11"/>
    <p:sldId id="287" r:id="rId12"/>
    <p:sldId id="263" r:id="rId13"/>
    <p:sldId id="272" r:id="rId14"/>
    <p:sldId id="299" r:id="rId15"/>
    <p:sldId id="288" r:id="rId16"/>
    <p:sldId id="291" r:id="rId17"/>
    <p:sldId id="264" r:id="rId18"/>
    <p:sldId id="273" r:id="rId19"/>
    <p:sldId id="289" r:id="rId20"/>
    <p:sldId id="290" r:id="rId21"/>
    <p:sldId id="294" r:id="rId22"/>
    <p:sldId id="296" r:id="rId23"/>
    <p:sldId id="297" r:id="rId24"/>
    <p:sldId id="298" r:id="rId25"/>
    <p:sldId id="293" r:id="rId26"/>
    <p:sldId id="300" r:id="rId27"/>
    <p:sldId id="301" r:id="rId28"/>
    <p:sldId id="302" r:id="rId29"/>
    <p:sldId id="265" r:id="rId30"/>
    <p:sldId id="292" r:id="rId31"/>
    <p:sldId id="274" r:id="rId32"/>
    <p:sldId id="281" r:id="rId33"/>
    <p:sldId id="283" r:id="rId34"/>
    <p:sldId id="282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E1DB7-9679-4034-8128-8523F4C7B4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E1EC6-D094-4E1E-A083-46CB6CC4F98A}">
      <dgm:prSet phldrT="[Text]"/>
      <dgm:spPr/>
      <dgm:t>
        <a:bodyPr/>
        <a:lstStyle/>
        <a:p>
          <a:r>
            <a:rPr lang="en-US" dirty="0" smtClean="0"/>
            <a:t>Digitized Form</a:t>
          </a:r>
          <a:endParaRPr lang="en-US" dirty="0"/>
        </a:p>
      </dgm:t>
    </dgm:pt>
    <dgm:pt modelId="{B710FCE0-10A7-439C-B1D3-D873D0143370}" type="parTrans" cxnId="{E6A41F98-2F39-41D7-BE0C-2E53596E34BD}">
      <dgm:prSet/>
      <dgm:spPr/>
      <dgm:t>
        <a:bodyPr/>
        <a:lstStyle/>
        <a:p>
          <a:endParaRPr lang="en-US"/>
        </a:p>
      </dgm:t>
    </dgm:pt>
    <dgm:pt modelId="{0848CABA-D20F-4CA3-8FA0-974083C845D3}" type="sibTrans" cxnId="{E6A41F98-2F39-41D7-BE0C-2E53596E34BD}">
      <dgm:prSet/>
      <dgm:spPr/>
      <dgm:t>
        <a:bodyPr/>
        <a:lstStyle/>
        <a:p>
          <a:endParaRPr lang="en-US"/>
        </a:p>
      </dgm:t>
    </dgm:pt>
    <dgm:pt modelId="{64C6FB28-5583-4D99-B1CE-E2E35C92F681}">
      <dgm:prSet phldrT="[Text]"/>
      <dgm:spPr/>
      <dgm:t>
        <a:bodyPr/>
        <a:lstStyle/>
        <a:p>
          <a:r>
            <a:rPr lang="en-US" dirty="0" smtClean="0"/>
            <a:t>Automatic Billing</a:t>
          </a:r>
          <a:endParaRPr lang="en-US" dirty="0"/>
        </a:p>
      </dgm:t>
    </dgm:pt>
    <dgm:pt modelId="{AC193F32-2571-4A64-A779-B5DD4FF7C970}" type="parTrans" cxnId="{890B420F-5C46-4B02-93FD-1E62BB1BBC9D}">
      <dgm:prSet/>
      <dgm:spPr/>
      <dgm:t>
        <a:bodyPr/>
        <a:lstStyle/>
        <a:p>
          <a:endParaRPr lang="en-US"/>
        </a:p>
      </dgm:t>
    </dgm:pt>
    <dgm:pt modelId="{B646550A-B687-43E2-8CC0-332474CACF18}" type="sibTrans" cxnId="{890B420F-5C46-4B02-93FD-1E62BB1BBC9D}">
      <dgm:prSet/>
      <dgm:spPr/>
      <dgm:t>
        <a:bodyPr/>
        <a:lstStyle/>
        <a:p>
          <a:endParaRPr lang="en-US"/>
        </a:p>
      </dgm:t>
    </dgm:pt>
    <dgm:pt modelId="{080A9C74-ED1C-4D4D-956B-AF8DE0E35264}">
      <dgm:prSet phldrT="[Text]"/>
      <dgm:spPr/>
      <dgm:t>
        <a:bodyPr/>
        <a:lstStyle/>
        <a:p>
          <a:r>
            <a:rPr lang="en-US" dirty="0" smtClean="0"/>
            <a:t>Reduced Credit Risk</a:t>
          </a:r>
          <a:endParaRPr lang="en-US" dirty="0"/>
        </a:p>
      </dgm:t>
    </dgm:pt>
    <dgm:pt modelId="{21593613-3017-4DB9-BC9E-3ABA84DF21EE}" type="parTrans" cxnId="{BEC9BAC6-CADD-4F70-99C5-4684F7E01802}">
      <dgm:prSet/>
      <dgm:spPr/>
      <dgm:t>
        <a:bodyPr/>
        <a:lstStyle/>
        <a:p>
          <a:endParaRPr lang="en-US"/>
        </a:p>
      </dgm:t>
    </dgm:pt>
    <dgm:pt modelId="{4D4F5758-D507-4608-A0E9-EF14CED89DC1}" type="sibTrans" cxnId="{BEC9BAC6-CADD-4F70-99C5-4684F7E01802}">
      <dgm:prSet/>
      <dgm:spPr/>
      <dgm:t>
        <a:bodyPr/>
        <a:lstStyle/>
        <a:p>
          <a:endParaRPr lang="en-US"/>
        </a:p>
      </dgm:t>
    </dgm:pt>
    <dgm:pt modelId="{723EE1C8-D9C8-433D-8A4C-CB3C9C57962A}">
      <dgm:prSet phldrT="[Text]"/>
      <dgm:spPr/>
      <dgm:t>
        <a:bodyPr/>
        <a:lstStyle/>
        <a:p>
          <a:r>
            <a:rPr lang="en-US" dirty="0" smtClean="0"/>
            <a:t>Simplified and Standardized Billing Processes</a:t>
          </a:r>
          <a:endParaRPr lang="en-US" dirty="0"/>
        </a:p>
      </dgm:t>
    </dgm:pt>
    <dgm:pt modelId="{2FF683BE-0C35-41E6-81EF-B79523287B29}" type="parTrans" cxnId="{70B80E48-B2DB-4833-8957-0E3670F1C22A}">
      <dgm:prSet/>
      <dgm:spPr/>
      <dgm:t>
        <a:bodyPr/>
        <a:lstStyle/>
        <a:p>
          <a:endParaRPr lang="en-US"/>
        </a:p>
      </dgm:t>
    </dgm:pt>
    <dgm:pt modelId="{5FB7A6C4-D278-4BB8-9ECD-3D43A1B7AE31}" type="sibTrans" cxnId="{70B80E48-B2DB-4833-8957-0E3670F1C22A}">
      <dgm:prSet/>
      <dgm:spPr/>
      <dgm:t>
        <a:bodyPr/>
        <a:lstStyle/>
        <a:p>
          <a:endParaRPr lang="en-US"/>
        </a:p>
      </dgm:t>
    </dgm:pt>
    <dgm:pt modelId="{F54E85E9-79E2-4E37-8BB1-F9F417CE6A24}" type="pres">
      <dgm:prSet presAssocID="{1ACE1DB7-9679-4034-8128-8523F4C7B4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CBC4-5533-48F9-A732-DADDC550BB81}" type="pres">
      <dgm:prSet presAssocID="{E72E1EC6-D094-4E1E-A083-46CB6CC4F98A}" presName="parentLin" presStyleCnt="0"/>
      <dgm:spPr/>
    </dgm:pt>
    <dgm:pt modelId="{CF109BBE-7579-413D-B287-0BEBA5418D24}" type="pres">
      <dgm:prSet presAssocID="{E72E1EC6-D094-4E1E-A083-46CB6CC4F98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F48DB6D-0F84-4300-A238-A231F14248BF}" type="pres">
      <dgm:prSet presAssocID="{E72E1EC6-D094-4E1E-A083-46CB6CC4F98A}" presName="parentText" presStyleLbl="node1" presStyleIdx="0" presStyleCnt="4" custScaleX="106762" custScaleY="146217" custLinFactNeighborX="-14286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9B2AC-85B2-4C19-8716-02DC396EEACD}" type="pres">
      <dgm:prSet presAssocID="{E72E1EC6-D094-4E1E-A083-46CB6CC4F98A}" presName="negativeSpace" presStyleCnt="0"/>
      <dgm:spPr/>
    </dgm:pt>
    <dgm:pt modelId="{0C22014A-2265-4D43-B9D6-07B07D3A4C63}" type="pres">
      <dgm:prSet presAssocID="{E72E1EC6-D094-4E1E-A083-46CB6CC4F98A}" presName="childText" presStyleLbl="conFgAcc1" presStyleIdx="0" presStyleCnt="4">
        <dgm:presLayoutVars>
          <dgm:bulletEnabled val="1"/>
        </dgm:presLayoutVars>
      </dgm:prSet>
      <dgm:spPr/>
    </dgm:pt>
    <dgm:pt modelId="{40ED4207-361D-46B2-800F-827B393E0E05}" type="pres">
      <dgm:prSet presAssocID="{0848CABA-D20F-4CA3-8FA0-974083C845D3}" presName="spaceBetweenRectangles" presStyleCnt="0"/>
      <dgm:spPr/>
    </dgm:pt>
    <dgm:pt modelId="{63BC4874-2EB6-43A2-9808-9D45907BE18A}" type="pres">
      <dgm:prSet presAssocID="{64C6FB28-5583-4D99-B1CE-E2E35C92F681}" presName="parentLin" presStyleCnt="0"/>
      <dgm:spPr/>
    </dgm:pt>
    <dgm:pt modelId="{602BC66A-1634-452C-973D-8630079A56A4}" type="pres">
      <dgm:prSet presAssocID="{64C6FB28-5583-4D99-B1CE-E2E35C92F68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CAA843-71BD-471B-9FC9-0AC3475009CF}" type="pres">
      <dgm:prSet presAssocID="{64C6FB28-5583-4D99-B1CE-E2E35C92F681}" presName="parentText" presStyleLbl="node1" presStyleIdx="1" presStyleCnt="4" custScaleX="107101" custScaleY="124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B5BE-F0BE-4D7A-A7D1-580DFFA3DFF3}" type="pres">
      <dgm:prSet presAssocID="{64C6FB28-5583-4D99-B1CE-E2E35C92F681}" presName="negativeSpace" presStyleCnt="0"/>
      <dgm:spPr/>
    </dgm:pt>
    <dgm:pt modelId="{D2347AE8-316B-4B78-8D6A-B9F6AD7434C3}" type="pres">
      <dgm:prSet presAssocID="{64C6FB28-5583-4D99-B1CE-E2E35C92F681}" presName="childText" presStyleLbl="conFgAcc1" presStyleIdx="1" presStyleCnt="4">
        <dgm:presLayoutVars>
          <dgm:bulletEnabled val="1"/>
        </dgm:presLayoutVars>
      </dgm:prSet>
      <dgm:spPr/>
    </dgm:pt>
    <dgm:pt modelId="{C94F23DE-DE3B-4AEE-9BC3-125EA4BAAE5B}" type="pres">
      <dgm:prSet presAssocID="{B646550A-B687-43E2-8CC0-332474CACF18}" presName="spaceBetweenRectangles" presStyleCnt="0"/>
      <dgm:spPr/>
    </dgm:pt>
    <dgm:pt modelId="{957E2EFF-0196-47BE-BEB6-948C13B87FFA}" type="pres">
      <dgm:prSet presAssocID="{080A9C74-ED1C-4D4D-956B-AF8DE0E35264}" presName="parentLin" presStyleCnt="0"/>
      <dgm:spPr/>
    </dgm:pt>
    <dgm:pt modelId="{5DCA85CA-D2A2-4EA7-83DF-77DA84F13E7F}" type="pres">
      <dgm:prSet presAssocID="{080A9C74-ED1C-4D4D-956B-AF8DE0E3526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009ADE6-20ED-4C80-B10E-4E62D4F43309}" type="pres">
      <dgm:prSet presAssocID="{080A9C74-ED1C-4D4D-956B-AF8DE0E35264}" presName="parentText" presStyleLbl="node1" presStyleIdx="2" presStyleCnt="4" custScaleX="107147" custScaleY="116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A093-CEB2-4EF4-935E-B84D7FD4CDEF}" type="pres">
      <dgm:prSet presAssocID="{080A9C74-ED1C-4D4D-956B-AF8DE0E35264}" presName="negativeSpace" presStyleCnt="0"/>
      <dgm:spPr/>
    </dgm:pt>
    <dgm:pt modelId="{E78B7C3C-0F18-4E00-959C-C99270E067AC}" type="pres">
      <dgm:prSet presAssocID="{080A9C74-ED1C-4D4D-956B-AF8DE0E35264}" presName="childText" presStyleLbl="conFgAcc1" presStyleIdx="2" presStyleCnt="4">
        <dgm:presLayoutVars>
          <dgm:bulletEnabled val="1"/>
        </dgm:presLayoutVars>
      </dgm:prSet>
      <dgm:spPr/>
    </dgm:pt>
    <dgm:pt modelId="{9648CFC7-883F-4ED0-9F70-6B3FC7BC4FF3}" type="pres">
      <dgm:prSet presAssocID="{4D4F5758-D507-4608-A0E9-EF14CED89DC1}" presName="spaceBetweenRectangles" presStyleCnt="0"/>
      <dgm:spPr/>
    </dgm:pt>
    <dgm:pt modelId="{51D37C6E-8E40-4D1D-893B-70DE94D42CC8}" type="pres">
      <dgm:prSet presAssocID="{723EE1C8-D9C8-433D-8A4C-CB3C9C57962A}" presName="parentLin" presStyleCnt="0"/>
      <dgm:spPr/>
    </dgm:pt>
    <dgm:pt modelId="{11055496-A7D7-4BE9-A431-A6DF52B7ED81}" type="pres">
      <dgm:prSet presAssocID="{723EE1C8-D9C8-433D-8A4C-CB3C9C57962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1F9623-CCDF-4182-98C0-E2EE2434B5C1}" type="pres">
      <dgm:prSet presAssocID="{723EE1C8-D9C8-433D-8A4C-CB3C9C57962A}" presName="parentText" presStyleLbl="node1" presStyleIdx="3" presStyleCnt="4" custScaleX="107823" custScaleY="1312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9EC2-640B-4B1D-9BB3-BE6EEB782833}" type="pres">
      <dgm:prSet presAssocID="{723EE1C8-D9C8-433D-8A4C-CB3C9C57962A}" presName="negativeSpace" presStyleCnt="0"/>
      <dgm:spPr/>
    </dgm:pt>
    <dgm:pt modelId="{528736A0-8A5A-45DE-A334-761318B9589D}" type="pres">
      <dgm:prSet presAssocID="{723EE1C8-D9C8-433D-8A4C-CB3C9C5796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D1D96B-C381-42C8-886A-1DDC42976670}" type="presOf" srcId="{080A9C74-ED1C-4D4D-956B-AF8DE0E35264}" destId="{A009ADE6-20ED-4C80-B10E-4E62D4F43309}" srcOrd="1" destOrd="0" presId="urn:microsoft.com/office/officeart/2005/8/layout/list1"/>
    <dgm:cxn modelId="{4CD1EB49-A4F8-4ECC-B00C-81009BAAB2A4}" type="presOf" srcId="{1ACE1DB7-9679-4034-8128-8523F4C7B4EB}" destId="{F54E85E9-79E2-4E37-8BB1-F9F417CE6A24}" srcOrd="0" destOrd="0" presId="urn:microsoft.com/office/officeart/2005/8/layout/list1"/>
    <dgm:cxn modelId="{CC0CFCCF-6826-4BFB-B0EB-C5CC89298400}" type="presOf" srcId="{64C6FB28-5583-4D99-B1CE-E2E35C92F681}" destId="{08CAA843-71BD-471B-9FC9-0AC3475009CF}" srcOrd="1" destOrd="0" presId="urn:microsoft.com/office/officeart/2005/8/layout/list1"/>
    <dgm:cxn modelId="{BEC9BAC6-CADD-4F70-99C5-4684F7E01802}" srcId="{1ACE1DB7-9679-4034-8128-8523F4C7B4EB}" destId="{080A9C74-ED1C-4D4D-956B-AF8DE0E35264}" srcOrd="2" destOrd="0" parTransId="{21593613-3017-4DB9-BC9E-3ABA84DF21EE}" sibTransId="{4D4F5758-D507-4608-A0E9-EF14CED89DC1}"/>
    <dgm:cxn modelId="{70B80E48-B2DB-4833-8957-0E3670F1C22A}" srcId="{1ACE1DB7-9679-4034-8128-8523F4C7B4EB}" destId="{723EE1C8-D9C8-433D-8A4C-CB3C9C57962A}" srcOrd="3" destOrd="0" parTransId="{2FF683BE-0C35-41E6-81EF-B79523287B29}" sibTransId="{5FB7A6C4-D278-4BB8-9ECD-3D43A1B7AE31}"/>
    <dgm:cxn modelId="{5E16B588-0201-4B41-B6DB-687CF74E243B}" type="presOf" srcId="{E72E1EC6-D094-4E1E-A083-46CB6CC4F98A}" destId="{CF109BBE-7579-413D-B287-0BEBA5418D24}" srcOrd="0" destOrd="0" presId="urn:microsoft.com/office/officeart/2005/8/layout/list1"/>
    <dgm:cxn modelId="{39A9846F-17D7-41F8-87A6-1796399911AD}" type="presOf" srcId="{64C6FB28-5583-4D99-B1CE-E2E35C92F681}" destId="{602BC66A-1634-452C-973D-8630079A56A4}" srcOrd="0" destOrd="0" presId="urn:microsoft.com/office/officeart/2005/8/layout/list1"/>
    <dgm:cxn modelId="{E6A41F98-2F39-41D7-BE0C-2E53596E34BD}" srcId="{1ACE1DB7-9679-4034-8128-8523F4C7B4EB}" destId="{E72E1EC6-D094-4E1E-A083-46CB6CC4F98A}" srcOrd="0" destOrd="0" parTransId="{B710FCE0-10A7-439C-B1D3-D873D0143370}" sibTransId="{0848CABA-D20F-4CA3-8FA0-974083C845D3}"/>
    <dgm:cxn modelId="{5FCD8B49-3F65-4087-85AC-3CE972D4FD73}" type="presOf" srcId="{723EE1C8-D9C8-433D-8A4C-CB3C9C57962A}" destId="{331F9623-CCDF-4182-98C0-E2EE2434B5C1}" srcOrd="1" destOrd="0" presId="urn:microsoft.com/office/officeart/2005/8/layout/list1"/>
    <dgm:cxn modelId="{2620DA2B-2E8B-4112-AD9D-2D39CA241E4C}" type="presOf" srcId="{723EE1C8-D9C8-433D-8A4C-CB3C9C57962A}" destId="{11055496-A7D7-4BE9-A431-A6DF52B7ED81}" srcOrd="0" destOrd="0" presId="urn:microsoft.com/office/officeart/2005/8/layout/list1"/>
    <dgm:cxn modelId="{890B420F-5C46-4B02-93FD-1E62BB1BBC9D}" srcId="{1ACE1DB7-9679-4034-8128-8523F4C7B4EB}" destId="{64C6FB28-5583-4D99-B1CE-E2E35C92F681}" srcOrd="1" destOrd="0" parTransId="{AC193F32-2571-4A64-A779-B5DD4FF7C970}" sibTransId="{B646550A-B687-43E2-8CC0-332474CACF18}"/>
    <dgm:cxn modelId="{70C98FCC-582F-459F-8D2B-736FD9FB340D}" type="presOf" srcId="{E72E1EC6-D094-4E1E-A083-46CB6CC4F98A}" destId="{AF48DB6D-0F84-4300-A238-A231F14248BF}" srcOrd="1" destOrd="0" presId="urn:microsoft.com/office/officeart/2005/8/layout/list1"/>
    <dgm:cxn modelId="{83508860-E0E2-41C1-A809-D01D4535FFE3}" type="presOf" srcId="{080A9C74-ED1C-4D4D-956B-AF8DE0E35264}" destId="{5DCA85CA-D2A2-4EA7-83DF-77DA84F13E7F}" srcOrd="0" destOrd="0" presId="urn:microsoft.com/office/officeart/2005/8/layout/list1"/>
    <dgm:cxn modelId="{FDC7C098-CC57-4E6F-AF37-18CDF50498E2}" type="presParOf" srcId="{F54E85E9-79E2-4E37-8BB1-F9F417CE6A24}" destId="{BE28CBC4-5533-48F9-A732-DADDC550BB81}" srcOrd="0" destOrd="0" presId="urn:microsoft.com/office/officeart/2005/8/layout/list1"/>
    <dgm:cxn modelId="{6440276B-7554-4B5F-B06F-87C62EB57241}" type="presParOf" srcId="{BE28CBC4-5533-48F9-A732-DADDC550BB81}" destId="{CF109BBE-7579-413D-B287-0BEBA5418D24}" srcOrd="0" destOrd="0" presId="urn:microsoft.com/office/officeart/2005/8/layout/list1"/>
    <dgm:cxn modelId="{093477F0-7763-4469-8EB0-38FFB45E0D69}" type="presParOf" srcId="{BE28CBC4-5533-48F9-A732-DADDC550BB81}" destId="{AF48DB6D-0F84-4300-A238-A231F14248BF}" srcOrd="1" destOrd="0" presId="urn:microsoft.com/office/officeart/2005/8/layout/list1"/>
    <dgm:cxn modelId="{78BD47D5-ABC9-4AA8-8938-CFF54CA1F5DA}" type="presParOf" srcId="{F54E85E9-79E2-4E37-8BB1-F9F417CE6A24}" destId="{0009B2AC-85B2-4C19-8716-02DC396EEACD}" srcOrd="1" destOrd="0" presId="urn:microsoft.com/office/officeart/2005/8/layout/list1"/>
    <dgm:cxn modelId="{260A8B5D-A750-4730-B9F9-7D324A7375DC}" type="presParOf" srcId="{F54E85E9-79E2-4E37-8BB1-F9F417CE6A24}" destId="{0C22014A-2265-4D43-B9D6-07B07D3A4C63}" srcOrd="2" destOrd="0" presId="urn:microsoft.com/office/officeart/2005/8/layout/list1"/>
    <dgm:cxn modelId="{AF61FBC4-6742-4C61-B1F6-A3BE9FC20AE4}" type="presParOf" srcId="{F54E85E9-79E2-4E37-8BB1-F9F417CE6A24}" destId="{40ED4207-361D-46B2-800F-827B393E0E05}" srcOrd="3" destOrd="0" presId="urn:microsoft.com/office/officeart/2005/8/layout/list1"/>
    <dgm:cxn modelId="{A93221A8-27B5-490C-8714-332463DD0E95}" type="presParOf" srcId="{F54E85E9-79E2-4E37-8BB1-F9F417CE6A24}" destId="{63BC4874-2EB6-43A2-9808-9D45907BE18A}" srcOrd="4" destOrd="0" presId="urn:microsoft.com/office/officeart/2005/8/layout/list1"/>
    <dgm:cxn modelId="{1F736D26-B04D-460D-BF33-8BFDE72A9368}" type="presParOf" srcId="{63BC4874-2EB6-43A2-9808-9D45907BE18A}" destId="{602BC66A-1634-452C-973D-8630079A56A4}" srcOrd="0" destOrd="0" presId="urn:microsoft.com/office/officeart/2005/8/layout/list1"/>
    <dgm:cxn modelId="{5F5A47C4-6410-4322-97E0-38885C175D4D}" type="presParOf" srcId="{63BC4874-2EB6-43A2-9808-9D45907BE18A}" destId="{08CAA843-71BD-471B-9FC9-0AC3475009CF}" srcOrd="1" destOrd="0" presId="urn:microsoft.com/office/officeart/2005/8/layout/list1"/>
    <dgm:cxn modelId="{C4301A70-8637-4B75-9562-F996612232DB}" type="presParOf" srcId="{F54E85E9-79E2-4E37-8BB1-F9F417CE6A24}" destId="{A0E8B5BE-F0BE-4D7A-A7D1-580DFFA3DFF3}" srcOrd="5" destOrd="0" presId="urn:microsoft.com/office/officeart/2005/8/layout/list1"/>
    <dgm:cxn modelId="{F2D4C11C-CA22-40D8-A0D3-DFF5A89ADBD9}" type="presParOf" srcId="{F54E85E9-79E2-4E37-8BB1-F9F417CE6A24}" destId="{D2347AE8-316B-4B78-8D6A-B9F6AD7434C3}" srcOrd="6" destOrd="0" presId="urn:microsoft.com/office/officeart/2005/8/layout/list1"/>
    <dgm:cxn modelId="{0962A38E-E6AC-42BA-9ABE-BD212A26B424}" type="presParOf" srcId="{F54E85E9-79E2-4E37-8BB1-F9F417CE6A24}" destId="{C94F23DE-DE3B-4AEE-9BC3-125EA4BAAE5B}" srcOrd="7" destOrd="0" presId="urn:microsoft.com/office/officeart/2005/8/layout/list1"/>
    <dgm:cxn modelId="{48A77EB7-E125-4CB9-8DBE-6C352F821978}" type="presParOf" srcId="{F54E85E9-79E2-4E37-8BB1-F9F417CE6A24}" destId="{957E2EFF-0196-47BE-BEB6-948C13B87FFA}" srcOrd="8" destOrd="0" presId="urn:microsoft.com/office/officeart/2005/8/layout/list1"/>
    <dgm:cxn modelId="{C5BE1478-82B4-4D1B-8F66-3115DE687BA7}" type="presParOf" srcId="{957E2EFF-0196-47BE-BEB6-948C13B87FFA}" destId="{5DCA85CA-D2A2-4EA7-83DF-77DA84F13E7F}" srcOrd="0" destOrd="0" presId="urn:microsoft.com/office/officeart/2005/8/layout/list1"/>
    <dgm:cxn modelId="{90B2E6BF-435F-46CF-A748-4E001D087968}" type="presParOf" srcId="{957E2EFF-0196-47BE-BEB6-948C13B87FFA}" destId="{A009ADE6-20ED-4C80-B10E-4E62D4F43309}" srcOrd="1" destOrd="0" presId="urn:microsoft.com/office/officeart/2005/8/layout/list1"/>
    <dgm:cxn modelId="{86DD0DB4-F029-4FDA-87CF-D5B5B21A423F}" type="presParOf" srcId="{F54E85E9-79E2-4E37-8BB1-F9F417CE6A24}" destId="{3C3DA093-CEB2-4EF4-935E-B84D7FD4CDEF}" srcOrd="9" destOrd="0" presId="urn:microsoft.com/office/officeart/2005/8/layout/list1"/>
    <dgm:cxn modelId="{0AF15C4A-4A3C-4149-B149-D3F56A2A294A}" type="presParOf" srcId="{F54E85E9-79E2-4E37-8BB1-F9F417CE6A24}" destId="{E78B7C3C-0F18-4E00-959C-C99270E067AC}" srcOrd="10" destOrd="0" presId="urn:microsoft.com/office/officeart/2005/8/layout/list1"/>
    <dgm:cxn modelId="{0DAE5B95-25B3-4D24-8120-6762B158C283}" type="presParOf" srcId="{F54E85E9-79E2-4E37-8BB1-F9F417CE6A24}" destId="{9648CFC7-883F-4ED0-9F70-6B3FC7BC4FF3}" srcOrd="11" destOrd="0" presId="urn:microsoft.com/office/officeart/2005/8/layout/list1"/>
    <dgm:cxn modelId="{3DF40FB3-4279-4466-9274-C342B270D9C7}" type="presParOf" srcId="{F54E85E9-79E2-4E37-8BB1-F9F417CE6A24}" destId="{51D37C6E-8E40-4D1D-893B-70DE94D42CC8}" srcOrd="12" destOrd="0" presId="urn:microsoft.com/office/officeart/2005/8/layout/list1"/>
    <dgm:cxn modelId="{6D47DB60-5374-4B64-99FE-0F7A84D1EA5F}" type="presParOf" srcId="{51D37C6E-8E40-4D1D-893B-70DE94D42CC8}" destId="{11055496-A7D7-4BE9-A431-A6DF52B7ED81}" srcOrd="0" destOrd="0" presId="urn:microsoft.com/office/officeart/2005/8/layout/list1"/>
    <dgm:cxn modelId="{B6574ABE-9ED7-4C84-91FD-98D6326BF884}" type="presParOf" srcId="{51D37C6E-8E40-4D1D-893B-70DE94D42CC8}" destId="{331F9623-CCDF-4182-98C0-E2EE2434B5C1}" srcOrd="1" destOrd="0" presId="urn:microsoft.com/office/officeart/2005/8/layout/list1"/>
    <dgm:cxn modelId="{3F686F19-C288-4F82-8619-299121B16716}" type="presParOf" srcId="{F54E85E9-79E2-4E37-8BB1-F9F417CE6A24}" destId="{801E9EC2-640B-4B1D-9BB3-BE6EEB782833}" srcOrd="13" destOrd="0" presId="urn:microsoft.com/office/officeart/2005/8/layout/list1"/>
    <dgm:cxn modelId="{3A39C521-9CAD-42B6-8E90-66F6C38E64D6}" type="presParOf" srcId="{F54E85E9-79E2-4E37-8BB1-F9F417CE6A24}" destId="{528736A0-8A5A-45DE-A334-761318B958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014A-2265-4D43-B9D6-07B07D3A4C63}">
      <dsp:nvSpPr>
        <dsp:cNvPr id="0" name=""/>
        <dsp:cNvSpPr/>
      </dsp:nvSpPr>
      <dsp:spPr>
        <a:xfrm>
          <a:off x="0" y="546519"/>
          <a:ext cx="7289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DB6D-0F84-4300-A238-A231F14248BF}">
      <dsp:nvSpPr>
        <dsp:cNvPr id="0" name=""/>
        <dsp:cNvSpPr/>
      </dsp:nvSpPr>
      <dsp:spPr>
        <a:xfrm>
          <a:off x="312418" y="0"/>
          <a:ext cx="5447915" cy="820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Digitized Form</a:t>
          </a:r>
          <a:endParaRPr lang="en-US" sz="1900" kern="1200" dirty="0"/>
        </a:p>
      </dsp:txBody>
      <dsp:txXfrm>
        <a:off x="352452" y="40034"/>
        <a:ext cx="5367847" cy="740033"/>
      </dsp:txXfrm>
    </dsp:sp>
    <dsp:sp modelId="{D2347AE8-316B-4B78-8D6A-B9F6AD7434C3}">
      <dsp:nvSpPr>
        <dsp:cNvPr id="0" name=""/>
        <dsp:cNvSpPr/>
      </dsp:nvSpPr>
      <dsp:spPr>
        <a:xfrm>
          <a:off x="0" y="1543166"/>
          <a:ext cx="7289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AA843-71BD-471B-9FC9-0AC3475009CF}">
      <dsp:nvSpPr>
        <dsp:cNvPr id="0" name=""/>
        <dsp:cNvSpPr/>
      </dsp:nvSpPr>
      <dsp:spPr>
        <a:xfrm>
          <a:off x="364490" y="1127919"/>
          <a:ext cx="5465214" cy="695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Automatic Billing</a:t>
          </a:r>
          <a:endParaRPr lang="en-US" sz="1900" kern="1200" dirty="0"/>
        </a:p>
      </dsp:txBody>
      <dsp:txXfrm>
        <a:off x="398451" y="1161880"/>
        <a:ext cx="5397292" cy="627765"/>
      </dsp:txXfrm>
    </dsp:sp>
    <dsp:sp modelId="{E78B7C3C-0F18-4E00-959C-C99270E067AC}">
      <dsp:nvSpPr>
        <dsp:cNvPr id="0" name=""/>
        <dsp:cNvSpPr/>
      </dsp:nvSpPr>
      <dsp:spPr>
        <a:xfrm>
          <a:off x="0" y="2500233"/>
          <a:ext cx="7289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9ADE6-20ED-4C80-B10E-4E62D4F43309}">
      <dsp:nvSpPr>
        <dsp:cNvPr id="0" name=""/>
        <dsp:cNvSpPr/>
      </dsp:nvSpPr>
      <dsp:spPr>
        <a:xfrm>
          <a:off x="364490" y="2124566"/>
          <a:ext cx="5467561" cy="6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Reduced Credit Risk</a:t>
          </a:r>
          <a:endParaRPr lang="en-US" sz="1900" kern="1200" dirty="0"/>
        </a:p>
      </dsp:txBody>
      <dsp:txXfrm>
        <a:off x="396518" y="2156594"/>
        <a:ext cx="5403505" cy="592050"/>
      </dsp:txXfrm>
    </dsp:sp>
    <dsp:sp modelId="{528736A0-8A5A-45DE-A334-761318B9589D}">
      <dsp:nvSpPr>
        <dsp:cNvPr id="0" name=""/>
        <dsp:cNvSpPr/>
      </dsp:nvSpPr>
      <dsp:spPr>
        <a:xfrm>
          <a:off x="0" y="3537067"/>
          <a:ext cx="7289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F9623-CCDF-4182-98C0-E2EE2434B5C1}">
      <dsp:nvSpPr>
        <dsp:cNvPr id="0" name=""/>
        <dsp:cNvSpPr/>
      </dsp:nvSpPr>
      <dsp:spPr>
        <a:xfrm>
          <a:off x="364490" y="3081633"/>
          <a:ext cx="5502056" cy="735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Simplified and Standardized Billing Processes</a:t>
          </a:r>
          <a:endParaRPr lang="en-US" sz="1900" kern="1200" dirty="0"/>
        </a:p>
      </dsp:txBody>
      <dsp:txXfrm>
        <a:off x="400412" y="3117555"/>
        <a:ext cx="5430212" cy="66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4CA4-5126-46D9-BABD-46EA8B03C628}" type="datetimeFigureOut">
              <a:rPr lang="en-AU" smtClean="0"/>
              <a:t>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3DE8-0966-4B4B-83C7-CF35CF3B4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65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024969"/>
            <a:ext cx="5865960" cy="1445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</a:t>
            </a:r>
            <a:r>
              <a:rPr lang="en-US" dirty="0" smtClean="0"/>
              <a:t>Invoice request form–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 journey to Accounts </a:t>
            </a:r>
            <a:br>
              <a:rPr lang="en-US" dirty="0" smtClean="0"/>
            </a:br>
            <a:r>
              <a:rPr lang="en-US" dirty="0" smtClean="0"/>
              <a:t>Receivable automation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13EA650-4845-4094-8D0E-3544DAC93D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6178"/>
          <a:stretch>
            <a:fillRect/>
          </a:stretch>
        </p:blipFill>
        <p:spPr>
          <a:xfrm>
            <a:off x="0" y="0"/>
            <a:ext cx="9141714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1351" y="5210354"/>
            <a:ext cx="1793216" cy="121282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6013</a:t>
            </a:r>
            <a:endParaRPr lang="en-US" dirty="0"/>
          </a:p>
          <a:p>
            <a:r>
              <a:rPr lang="en-US" dirty="0" smtClean="0"/>
              <a:t>7 November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5519456"/>
            <a:ext cx="1091006" cy="10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case for change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" y="1951518"/>
            <a:ext cx="8188014" cy="39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1" y="585216"/>
            <a:ext cx="8375904" cy="1528256"/>
          </a:xfrm>
        </p:spPr>
        <p:txBody>
          <a:bodyPr/>
          <a:lstStyle/>
          <a:p>
            <a:r>
              <a:rPr lang="en-AU" dirty="0" smtClean="0"/>
              <a:t>Why use </a:t>
            </a:r>
            <a:r>
              <a:rPr lang="en-AU" dirty="0" smtClean="0"/>
              <a:t>the </a:t>
            </a:r>
            <a:r>
              <a:rPr lang="en-AU" dirty="0" smtClean="0"/>
              <a:t>Online Invoice Request Form?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2113472"/>
            <a:ext cx="8177841" cy="4150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</a:t>
            </a:r>
            <a:r>
              <a:rPr lang="en-AU" dirty="0" smtClean="0"/>
              <a:t>Improve </a:t>
            </a:r>
            <a:r>
              <a:rPr lang="en-AU" dirty="0"/>
              <a:t>UQ cash </a:t>
            </a:r>
            <a:r>
              <a:rPr lang="en-AU" dirty="0" smtClean="0"/>
              <a:t>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Simplify and standardise processes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Convert </a:t>
            </a:r>
            <a:r>
              <a:rPr lang="en-AU" dirty="0"/>
              <a:t>manual procedures to paperless processes 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Manage </a:t>
            </a:r>
            <a:r>
              <a:rPr lang="en-AU" dirty="0"/>
              <a:t>credit risk before work is provided to customers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Reduce </a:t>
            </a:r>
            <a:r>
              <a:rPr lang="en-AU" dirty="0"/>
              <a:t>the administrative burden 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Enable </a:t>
            </a:r>
            <a:r>
              <a:rPr lang="en-AU" dirty="0"/>
              <a:t>the automatic </a:t>
            </a:r>
            <a:r>
              <a:rPr lang="en-AU" dirty="0" smtClean="0"/>
              <a:t>billing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9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did we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0" y="0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manual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539142" cy="4023360"/>
          </a:xfrm>
        </p:spPr>
        <p:txBody>
          <a:bodyPr>
            <a:normAutofit/>
          </a:bodyPr>
          <a:lstStyle/>
          <a:p>
            <a:r>
              <a:rPr lang="en-AU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39" y="2246176"/>
            <a:ext cx="8123056" cy="374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96" y="1755836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Automatic generation of invoice will replace the following </a:t>
            </a:r>
            <a:r>
              <a:rPr lang="en-AU" dirty="0"/>
              <a:t>as-is steps</a:t>
            </a:r>
          </a:p>
          <a:p>
            <a:r>
              <a:rPr lang="en-AU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08" y="464446"/>
            <a:ext cx="7290054" cy="1499616"/>
          </a:xfrm>
        </p:spPr>
        <p:txBody>
          <a:bodyPr/>
          <a:lstStyle/>
          <a:p>
            <a:r>
              <a:rPr lang="en-AU" dirty="0" smtClean="0"/>
              <a:t>Current UniFi Billing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4" y="2176471"/>
            <a:ext cx="7750238" cy="4202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108" y="1761666"/>
            <a:ext cx="793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Automatic generation of invoice will replace the following as-is </a:t>
            </a:r>
            <a:r>
              <a:rPr lang="en-AU" dirty="0" smtClean="0"/>
              <a:t>steps in UniFi Billing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99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84" y="896947"/>
            <a:ext cx="7290054" cy="803637"/>
          </a:xfrm>
        </p:spPr>
        <p:txBody>
          <a:bodyPr/>
          <a:lstStyle/>
          <a:p>
            <a:r>
              <a:rPr lang="en-AU" dirty="0" smtClean="0"/>
              <a:t>Business </a:t>
            </a:r>
            <a:r>
              <a:rPr lang="en-AU" dirty="0" smtClean="0"/>
              <a:t>process (Current State)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0523" y="1791077"/>
            <a:ext cx="7874737" cy="42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Business process </a:t>
            </a:r>
            <a:r>
              <a:rPr lang="en-AU" dirty="0" smtClean="0"/>
              <a:t>(Future </a:t>
            </a:r>
            <a:r>
              <a:rPr lang="en-AU" dirty="0"/>
              <a:t>State)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788" y="1984906"/>
            <a:ext cx="8428298" cy="44072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7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Invoice Request Form layout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0" y="0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Invoic</a:t>
            </a:r>
            <a:r>
              <a:rPr lang="en-US" dirty="0" smtClean="0"/>
              <a:t>e request form</a:t>
            </a:r>
            <a:r>
              <a:rPr lang="en-US" dirty="0" smtClean="0"/>
              <a:t>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29005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Implemented </a:t>
            </a:r>
            <a:r>
              <a:rPr lang="en-AU" dirty="0"/>
              <a:t>a workbench custom built online form 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Simplifying the manual forms and UniFi billing pages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Digitise </a:t>
            </a:r>
            <a:r>
              <a:rPr lang="en-AU" dirty="0"/>
              <a:t>the </a:t>
            </a:r>
            <a:r>
              <a:rPr lang="en-AU" dirty="0" smtClean="0"/>
              <a:t>Request for Invoice form, Request for Invoice Additional Line Information form and New Customer Request Form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Approved </a:t>
            </a:r>
            <a:r>
              <a:rPr lang="en-AU" dirty="0" smtClean="0"/>
              <a:t>Online Invoice Request Form</a:t>
            </a:r>
            <a:r>
              <a:rPr lang="en-AU" dirty="0" smtClean="0"/>
              <a:t> </a:t>
            </a:r>
            <a:r>
              <a:rPr lang="en-AU" dirty="0"/>
              <a:t>data </a:t>
            </a:r>
            <a:r>
              <a:rPr lang="en-AU" dirty="0" smtClean="0"/>
              <a:t>to be </a:t>
            </a:r>
            <a:r>
              <a:rPr lang="en-AU" dirty="0"/>
              <a:t>stored in the staging table 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/>
              <a:t>Online Invoice Request Form data </a:t>
            </a:r>
            <a:r>
              <a:rPr lang="en-AU" dirty="0" smtClean="0"/>
              <a:t>extracted </a:t>
            </a:r>
            <a:r>
              <a:rPr lang="en-AU" dirty="0"/>
              <a:t>to create new bills </a:t>
            </a:r>
            <a:r>
              <a:rPr lang="en-AU" dirty="0" smtClean="0"/>
              <a:t>automatically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RTI Workbench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" y="2180879"/>
            <a:ext cx="4804568" cy="28432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084" y="1811547"/>
            <a:ext cx="61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Navigation</a:t>
            </a:r>
            <a:r>
              <a:rPr lang="en-AU" i="1" dirty="0" smtClean="0"/>
              <a:t>: Main </a:t>
            </a:r>
            <a:r>
              <a:rPr lang="en-AU" i="1" dirty="0"/>
              <a:t>Menu &gt; Billing &gt; RTI Workbench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084" y="4897329"/>
            <a:ext cx="7599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user </a:t>
            </a:r>
            <a:r>
              <a:rPr lang="en-AU" dirty="0"/>
              <a:t>can also do one of the following actions by selecting it from the </a:t>
            </a:r>
            <a:r>
              <a:rPr lang="en-AU" i="1" dirty="0"/>
              <a:t>Action drop-down</a:t>
            </a:r>
            <a:r>
              <a:rPr lang="en-AU" dirty="0"/>
              <a:t> and clicking the </a:t>
            </a:r>
            <a:r>
              <a:rPr lang="en-AU" i="1" dirty="0"/>
              <a:t>Go button</a:t>
            </a:r>
            <a:r>
              <a:rPr lang="en-AU" dirty="0"/>
              <a:t>.</a:t>
            </a:r>
          </a:p>
          <a:p>
            <a:pPr lvl="0"/>
            <a:r>
              <a:rPr lang="en-AU" b="1" dirty="0"/>
              <a:t>View / Edit </a:t>
            </a:r>
            <a:r>
              <a:rPr lang="en-AU" dirty="0"/>
              <a:t>– Displays a saved RTI form. </a:t>
            </a:r>
            <a:endParaRPr lang="en-AU" dirty="0" smtClean="0"/>
          </a:p>
          <a:p>
            <a:pPr lvl="0"/>
            <a:r>
              <a:rPr lang="en-AU" b="1" dirty="0" smtClean="0"/>
              <a:t>Copy </a:t>
            </a:r>
            <a:r>
              <a:rPr lang="en-AU" dirty="0"/>
              <a:t>– Copies data from a saved RTI form into a new one. </a:t>
            </a:r>
            <a:endParaRPr lang="en-AU" dirty="0" smtClean="0"/>
          </a:p>
          <a:p>
            <a:pPr lvl="0"/>
            <a:r>
              <a:rPr lang="en-AU" b="1" dirty="0" smtClean="0"/>
              <a:t>Cancel</a:t>
            </a:r>
            <a:r>
              <a:rPr lang="en-AU" dirty="0" smtClean="0"/>
              <a:t> </a:t>
            </a:r>
            <a:r>
              <a:rPr lang="en-AU" dirty="0"/>
              <a:t>– Cancels a saved RTI </a:t>
            </a:r>
            <a:r>
              <a:rPr lang="en-AU" dirty="0" smtClean="0"/>
              <a:t>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711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695412"/>
            <a:ext cx="3566160" cy="822960"/>
          </a:xfrm>
        </p:spPr>
        <p:txBody>
          <a:bodyPr/>
          <a:lstStyle/>
          <a:p>
            <a:r>
              <a:rPr lang="en-US" dirty="0" smtClean="0"/>
              <a:t>Angela Liu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084" y="3699799"/>
            <a:ext cx="4528524" cy="18383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Business Systems </a:t>
            </a:r>
            <a:r>
              <a:rPr lang="en-US" dirty="0" smtClean="0"/>
              <a:t>Analyst</a:t>
            </a:r>
          </a:p>
          <a:p>
            <a:r>
              <a:rPr lang="en-US" dirty="0" smtClean="0"/>
              <a:t>Enterprise Support Systems</a:t>
            </a:r>
            <a:endParaRPr lang="en-US" dirty="0" smtClean="0"/>
          </a:p>
          <a:p>
            <a:r>
              <a:rPr lang="en-US" dirty="0" smtClean="0"/>
              <a:t>Information Technology Services</a:t>
            </a:r>
            <a:endParaRPr lang="en-US" dirty="0"/>
          </a:p>
          <a:p>
            <a:r>
              <a:rPr lang="en-US" dirty="0" smtClean="0"/>
              <a:t>The University of Queensland</a:t>
            </a:r>
            <a:endParaRPr lang="en-US" dirty="0"/>
          </a:p>
          <a:p>
            <a:r>
              <a:rPr lang="en-US" dirty="0" smtClean="0"/>
              <a:t>y.liu15@uq.edu.au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Invoice request details tab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14"/>
          <a:stretch/>
        </p:blipFill>
        <p:spPr bwMode="auto">
          <a:xfrm>
            <a:off x="966158" y="1897810"/>
            <a:ext cx="5308912" cy="4847213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88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 Attachments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152001"/>
            <a:ext cx="6251383" cy="2578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4542" y="1902117"/>
            <a:ext cx="7513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dirty="0"/>
              <a:t>Users </a:t>
            </a:r>
            <a:r>
              <a:rPr lang="en-AU" dirty="0"/>
              <a:t>are able </a:t>
            </a:r>
            <a:r>
              <a:rPr lang="en-AU" dirty="0"/>
              <a:t>to attach supporting documentation relevant to the invoice request. </a:t>
            </a:r>
            <a:r>
              <a:rPr lang="en-AU" dirty="0"/>
              <a:t>They also can specify </a:t>
            </a:r>
            <a:r>
              <a:rPr lang="en-AU" dirty="0"/>
              <a:t>if the attached file should be internal-only (i.e. not dispatched to the customer).</a:t>
            </a:r>
          </a:p>
        </p:txBody>
      </p:sp>
    </p:spTree>
    <p:extLst>
      <p:ext uri="{BB962C8B-B14F-4D97-AF65-F5344CB8AC3E}">
        <p14:creationId xmlns:p14="http://schemas.microsoft.com/office/powerpoint/2010/main" val="394287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Customer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3271" y="2920849"/>
            <a:ext cx="5760085" cy="24231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7199" y="1832915"/>
            <a:ext cx="8117457" cy="9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If a customer is not found through the look-up, users are not required to fill out a New Customer Request Form. Instead, they’ll tick the New checkbox on the left of the Customer ID field to display text boxes on all customer-related fields.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5624422"/>
            <a:ext cx="818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Once the form is submitted, an email will be automatically sent to AR team for creating the new customer in the financial system.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44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customer but new contact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9" y="3108024"/>
            <a:ext cx="5753100" cy="240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00332" y="1708031"/>
            <a:ext cx="8100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If a </a:t>
            </a:r>
            <a:r>
              <a:rPr lang="en-AU" dirty="0"/>
              <a:t>contact </a:t>
            </a:r>
            <a:r>
              <a:rPr lang="en-AU" dirty="0"/>
              <a:t>is not found through the look-up, users are not required to fill out a New Customer </a:t>
            </a:r>
            <a:r>
              <a:rPr lang="en-AU" dirty="0"/>
              <a:t>Contact Request </a:t>
            </a:r>
            <a:r>
              <a:rPr lang="en-AU" dirty="0"/>
              <a:t>Form. </a:t>
            </a:r>
            <a:r>
              <a:rPr lang="en-AU" dirty="0"/>
              <a:t>Instead, they’ll tick the New </a:t>
            </a:r>
            <a:r>
              <a:rPr lang="en-AU" dirty="0"/>
              <a:t>checkbox</a:t>
            </a:r>
            <a:r>
              <a:rPr lang="en-AU" dirty="0" smtClean="0"/>
              <a:t>. Once the form is submitted, an email will be automatically sent to the AR team for creating the new customer contact in UniFi.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98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customer but new address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3128801"/>
            <a:ext cx="5760720" cy="2377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38355" y="1716658"/>
            <a:ext cx="773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If </a:t>
            </a:r>
            <a:r>
              <a:rPr lang="en-AU" dirty="0" smtClean="0"/>
              <a:t>an address is </a:t>
            </a:r>
            <a:r>
              <a:rPr lang="en-AU" dirty="0"/>
              <a:t>not found through the look-up, users are not required to fill out a New Customer </a:t>
            </a:r>
            <a:r>
              <a:rPr lang="en-AU" dirty="0" smtClean="0"/>
              <a:t>Address </a:t>
            </a:r>
            <a:r>
              <a:rPr lang="en-AU" dirty="0"/>
              <a:t>Request Form. Instead, they’ll tick the New checkbox. Once the form is submitted, an email will be automatically sent to the AR team for creating the new customer </a:t>
            </a:r>
            <a:r>
              <a:rPr lang="en-AU" dirty="0" smtClean="0"/>
              <a:t>address </a:t>
            </a:r>
            <a:r>
              <a:rPr lang="en-AU" dirty="0"/>
              <a:t>in UniFi. </a:t>
            </a:r>
          </a:p>
        </p:txBody>
      </p:sp>
    </p:spTree>
    <p:extLst>
      <p:ext uri="{BB962C8B-B14F-4D97-AF65-F5344CB8AC3E}">
        <p14:creationId xmlns:p14="http://schemas.microsoft.com/office/powerpoint/2010/main" val="194883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Transaction details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6017" y="2590099"/>
            <a:ext cx="5760085" cy="376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65825" y="1554889"/>
            <a:ext cx="8126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dirty="0"/>
              <a:t>Users </a:t>
            </a:r>
            <a:r>
              <a:rPr lang="en-AU" dirty="0" smtClean="0"/>
              <a:t>are able </a:t>
            </a:r>
            <a:r>
              <a:rPr lang="en-AU" dirty="0"/>
              <a:t>to add multiple transaction lines either by selecting an identifier or by directly inputting information. </a:t>
            </a:r>
            <a:r>
              <a:rPr lang="en-AU" dirty="0"/>
              <a:t>They should also be able to specify one or multiple chart strings so that the revenue goes to the correct department and account.</a:t>
            </a:r>
          </a:p>
        </p:txBody>
      </p:sp>
    </p:spTree>
    <p:extLst>
      <p:ext uri="{BB962C8B-B14F-4D97-AF65-F5344CB8AC3E}">
        <p14:creationId xmlns:p14="http://schemas.microsoft.com/office/powerpoint/2010/main" val="244159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Adding Line Notes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4" y="2659642"/>
            <a:ext cx="7027281" cy="1877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212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5"/>
            <a:ext cx="8117112" cy="1588641"/>
          </a:xfrm>
        </p:spPr>
        <p:txBody>
          <a:bodyPr/>
          <a:lstStyle/>
          <a:p>
            <a:r>
              <a:rPr lang="en-AU" dirty="0" smtClean="0"/>
              <a:t>Adding More Than one transaction line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2157" y="2397957"/>
            <a:ext cx="7589586" cy="23379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9321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Splitting Chart Strings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27" y="2294627"/>
            <a:ext cx="7453223" cy="2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15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&amp; next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did we learn and what we will do next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6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0" y="0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6812" y="4314100"/>
            <a:ext cx="6806241" cy="2156604"/>
          </a:xfrm>
        </p:spPr>
        <p:txBody>
          <a:bodyPr>
            <a:normAutofit/>
          </a:bodyPr>
          <a:lstStyle/>
          <a:p>
            <a:r>
              <a:rPr lang="en-US" dirty="0" smtClean="0"/>
              <a:t>The University of Queensland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423" y="4672845"/>
            <a:ext cx="2737247" cy="188121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Founded in December 1909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Founding member </a:t>
            </a:r>
            <a:r>
              <a:rPr lang="en-AU" dirty="0" smtClean="0"/>
              <a:t>of the Group </a:t>
            </a:r>
            <a:r>
              <a:rPr lang="en-AU" dirty="0"/>
              <a:t>of Eight (Go8</a:t>
            </a:r>
            <a:r>
              <a:rPr lang="en-AU" dirty="0" smtClean="0"/>
              <a:t>) universities and a member of </a:t>
            </a:r>
            <a:r>
              <a:rPr lang="en-AU" dirty="0"/>
              <a:t>the </a:t>
            </a:r>
            <a:r>
              <a:rPr lang="en-AU" dirty="0" smtClean="0"/>
              <a:t>global </a:t>
            </a:r>
            <a:r>
              <a:rPr lang="en-AU" dirty="0" err="1" smtClean="0"/>
              <a:t>Universitas</a:t>
            </a:r>
            <a:r>
              <a:rPr lang="en-AU" dirty="0" smtClean="0"/>
              <a:t> 21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 </a:t>
            </a:r>
            <a:r>
              <a:rPr lang="en-US" dirty="0"/>
              <a:t>main </a:t>
            </a:r>
            <a:r>
              <a:rPr lang="en-US" dirty="0" smtClean="0"/>
              <a:t>campuses (St Lucia, Gatton &amp; Herston)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About 52,331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Nearly 6,613 full-time staff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Total revenue (2017): $1,828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Total expense (2017): $1,777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Assets (2017): $3,113 million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16" y="5613454"/>
            <a:ext cx="762000" cy="857250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&amp; next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User friendly 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Too much information vs Not enough data for auto billing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One-UQ approach vs Decentralised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Design change 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</a:t>
            </a:r>
            <a:r>
              <a:rPr lang="en-AU" dirty="0" smtClean="0"/>
              <a:t>tage 1 pilot trial for one division and assess the business impacts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</a:t>
            </a:r>
            <a:r>
              <a:rPr lang="en-AU" dirty="0" smtClean="0"/>
              <a:t>tage 2 roll out to all sections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70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2746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703895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0" y="0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Angela Liu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21476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Business Systems Analyst</a:t>
            </a:r>
          </a:p>
          <a:p>
            <a:r>
              <a:rPr lang="en-US" dirty="0"/>
              <a:t>Enterprise Support Systems</a:t>
            </a:r>
          </a:p>
          <a:p>
            <a:r>
              <a:rPr lang="en-US" dirty="0"/>
              <a:t>Information Technology Services</a:t>
            </a:r>
          </a:p>
          <a:p>
            <a:r>
              <a:rPr lang="en-US" dirty="0"/>
              <a:t>The University of Queensland</a:t>
            </a:r>
          </a:p>
          <a:p>
            <a:r>
              <a:rPr lang="en-US" dirty="0"/>
              <a:t>y.liu15@uq.edu.au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5245408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335" y="4887602"/>
            <a:ext cx="2642532" cy="79471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7" y="5136513"/>
            <a:ext cx="1706875" cy="1280157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3A33016-6691-4662-934A-86B2433204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6178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331F4-431F-47CE-AA7A-448F011A3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94495"/>
            <a:ext cx="1781119" cy="17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Peoplesoft</a:t>
            </a:r>
            <a:r>
              <a:rPr lang="en-US" dirty="0" smtClean="0"/>
              <a:t> financials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-82378"/>
            <a:ext cx="2400300" cy="65055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UniFi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Version 9.2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PeopleTools</a:t>
            </a:r>
            <a:r>
              <a:rPr lang="en-US" dirty="0" smtClean="0"/>
              <a:t> </a:t>
            </a:r>
            <a:r>
              <a:rPr lang="en-AU" dirty="0" smtClean="0"/>
              <a:t>8.56.08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Oracle 12.2.0.1.0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Image 27 </a:t>
            </a:r>
            <a:r>
              <a:rPr lang="en-US" dirty="0" smtClean="0"/>
              <a:t>(went </a:t>
            </a:r>
            <a:r>
              <a:rPr lang="en-US" dirty="0" smtClean="0"/>
              <a:t>live </a:t>
            </a:r>
            <a:r>
              <a:rPr lang="en-US" dirty="0" smtClean="0"/>
              <a:t>in September </a:t>
            </a:r>
            <a:r>
              <a:rPr lang="en-US" dirty="0" smtClean="0"/>
              <a:t>2018)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Modules</a:t>
            </a:r>
          </a:p>
          <a:p>
            <a:pPr lvl="1"/>
            <a:r>
              <a:rPr lang="en-AU" dirty="0"/>
              <a:t>• General Ledger</a:t>
            </a:r>
          </a:p>
          <a:p>
            <a:pPr lvl="1"/>
            <a:r>
              <a:rPr lang="en-AU" dirty="0"/>
              <a:t>• eProcurement</a:t>
            </a:r>
          </a:p>
          <a:p>
            <a:pPr lvl="1"/>
            <a:r>
              <a:rPr lang="en-AU" dirty="0"/>
              <a:t>• Purchasing</a:t>
            </a:r>
          </a:p>
          <a:p>
            <a:pPr lvl="1"/>
            <a:r>
              <a:rPr lang="en-AU" dirty="0"/>
              <a:t>• Accounts Payable</a:t>
            </a:r>
          </a:p>
          <a:p>
            <a:pPr lvl="1"/>
            <a:r>
              <a:rPr lang="en-AU" dirty="0"/>
              <a:t>• Billing</a:t>
            </a:r>
          </a:p>
          <a:p>
            <a:pPr lvl="1"/>
            <a:r>
              <a:rPr lang="en-AU" dirty="0"/>
              <a:t>• Accounts Receivable</a:t>
            </a:r>
          </a:p>
          <a:p>
            <a:pPr lvl="1"/>
            <a:r>
              <a:rPr lang="en-AU" dirty="0"/>
              <a:t>• Project Costing</a:t>
            </a:r>
          </a:p>
          <a:p>
            <a:pPr lvl="1"/>
            <a:r>
              <a:rPr lang="en-AU" dirty="0"/>
              <a:t>• Contract &amp; Grants</a:t>
            </a:r>
          </a:p>
          <a:p>
            <a:pPr lvl="1"/>
            <a:r>
              <a:rPr lang="en-AU" dirty="0"/>
              <a:t>• Cash Management</a:t>
            </a:r>
          </a:p>
          <a:p>
            <a:pPr lvl="1"/>
            <a:r>
              <a:rPr lang="en-AU" dirty="0"/>
              <a:t>• Asset Management</a:t>
            </a:r>
          </a:p>
          <a:p>
            <a:pPr lvl="1"/>
            <a:r>
              <a:rPr lang="en-AU" dirty="0"/>
              <a:t>• UQ Travel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0"/>
            <a:ext cx="6309071" cy="4334611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12487"/>
          <a:stretch>
            <a:fillRect/>
          </a:stretch>
        </p:blipFill>
        <p:spPr>
          <a:xfrm>
            <a:off x="6004" y="0"/>
            <a:ext cx="6309071" cy="4960138"/>
          </a:xfrm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958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APARA PROJECT CONTEXT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Background and drivers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PROCESS MAPPING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did we 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SOLUTION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Invoice Request Form</a:t>
            </a:r>
            <a:r>
              <a:rPr lang="en-US" dirty="0" smtClean="0">
                <a:solidFill>
                  <a:schemeClr val="bg1"/>
                </a:solidFill>
              </a:rPr>
              <a:t> layout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LESSONS &amp; NEXT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did we learn and what we will do next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62" y="4960137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Accounts Payable and accounts Receivable Automation PROJECT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Background and drivers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6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0" y="0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828800"/>
            <a:ext cx="7290055" cy="42131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</a:t>
            </a:r>
            <a:r>
              <a:rPr lang="en-AU" dirty="0"/>
              <a:t>Stands for </a:t>
            </a:r>
            <a:r>
              <a:rPr lang="en-AU" i="1" dirty="0"/>
              <a:t>Accounts Payable and Accounts Receivable Automation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Initiated by Chief Operating Office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Streamline </a:t>
            </a:r>
            <a:r>
              <a:rPr lang="en-AU" i="1" dirty="0"/>
              <a:t>and standardise </a:t>
            </a:r>
            <a:r>
              <a:rPr lang="en-AU" i="1" dirty="0" smtClean="0"/>
              <a:t>AP/AR processes</a:t>
            </a:r>
            <a:endParaRPr lang="en-AU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 Implement </a:t>
            </a:r>
            <a:r>
              <a:rPr lang="en-AU" i="1" dirty="0"/>
              <a:t>a system solution to provide automation to </a:t>
            </a:r>
            <a:r>
              <a:rPr lang="en-AU" i="1" dirty="0" smtClean="0"/>
              <a:t>accounts payable </a:t>
            </a:r>
            <a:r>
              <a:rPr lang="en-AU" i="1" dirty="0"/>
              <a:t>and receivable processes through Optical </a:t>
            </a:r>
            <a:r>
              <a:rPr lang="en-AU" i="1" dirty="0" smtClean="0"/>
              <a:t>Character Recognition </a:t>
            </a:r>
            <a:r>
              <a:rPr lang="en-AU" i="1" dirty="0"/>
              <a:t>(OCR) capabilities, robotics and intelligent </a:t>
            </a:r>
            <a:r>
              <a:rPr lang="en-AU" i="1" dirty="0" smtClean="0"/>
              <a:t>workflow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dirty="0" smtClean="0"/>
              <a:t>Project to be completed by March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 Business Benefits: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 </a:t>
            </a:r>
            <a:r>
              <a:rPr lang="en-AU" i="1" dirty="0" smtClean="0"/>
              <a:t>Standardised AP/AR processes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 Reduced </a:t>
            </a:r>
            <a:r>
              <a:rPr lang="en-AU" i="1" dirty="0"/>
              <a:t>processing time for invoices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 Improved </a:t>
            </a:r>
            <a:r>
              <a:rPr lang="en-AU" i="1" dirty="0"/>
              <a:t>management of debtors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 smtClean="0"/>
              <a:t> </a:t>
            </a:r>
            <a:r>
              <a:rPr lang="en-AU" i="1" dirty="0" smtClean="0"/>
              <a:t>Enhanced </a:t>
            </a:r>
            <a:r>
              <a:rPr lang="en-AU" i="1" dirty="0"/>
              <a:t>functionality for process owners and end </a:t>
            </a:r>
            <a:r>
              <a:rPr lang="en-AU" i="1" dirty="0" smtClean="0"/>
              <a:t>users</a:t>
            </a:r>
            <a:endParaRPr lang="en-AU" i="1" dirty="0"/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19510"/>
            <a:ext cx="4563029" cy="1009290"/>
          </a:xfrm>
        </p:spPr>
        <p:txBody>
          <a:bodyPr>
            <a:normAutofit/>
          </a:bodyPr>
          <a:lstStyle/>
          <a:p>
            <a:r>
              <a:rPr lang="en-AU" dirty="0" smtClean="0"/>
              <a:t>AR FUNCTIONS Review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7" y="2242518"/>
            <a:ext cx="7289800" cy="3471333"/>
          </a:xfrm>
        </p:spPr>
      </p:pic>
    </p:spTree>
    <p:extLst>
      <p:ext uri="{BB962C8B-B14F-4D97-AF65-F5344CB8AC3E}">
        <p14:creationId xmlns:p14="http://schemas.microsoft.com/office/powerpoint/2010/main" val="35030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95594"/>
            <a:ext cx="7290054" cy="859881"/>
          </a:xfrm>
        </p:spPr>
        <p:txBody>
          <a:bodyPr/>
          <a:lstStyle/>
          <a:p>
            <a:r>
              <a:rPr lang="en-US" dirty="0" smtClean="0"/>
              <a:t>AR Case for change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2108355"/>
            <a:ext cx="8036353" cy="36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50901</TotalTime>
  <Words>1049</Words>
  <Application>Microsoft Office PowerPoint</Application>
  <PresentationFormat>On-screen Show (4:3)</PresentationFormat>
  <Paragraphs>171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Online Invoice request form–   A journey to Accounts  Receivable automation</vt:lpstr>
      <vt:lpstr>presenter</vt:lpstr>
      <vt:lpstr>The University of Queensland</vt:lpstr>
      <vt:lpstr>Peoplesoft financials</vt:lpstr>
      <vt:lpstr>Overview</vt:lpstr>
      <vt:lpstr>Accounts Payable and accounts Receivable Automation PROJECT context</vt:lpstr>
      <vt:lpstr>APARA PROJECT</vt:lpstr>
      <vt:lpstr>AR FUNCTIONS Review</vt:lpstr>
      <vt:lpstr>AR Case for change</vt:lpstr>
      <vt:lpstr>AR case for change </vt:lpstr>
      <vt:lpstr>Why use the Online Invoice Request Form? </vt:lpstr>
      <vt:lpstr>process mapping</vt:lpstr>
      <vt:lpstr>Current manual Forms</vt:lpstr>
      <vt:lpstr>Current UniFi Billing</vt:lpstr>
      <vt:lpstr>Business process (Current State)</vt:lpstr>
      <vt:lpstr>Business process (Future State)</vt:lpstr>
      <vt:lpstr>Solution</vt:lpstr>
      <vt:lpstr>Online Invoice request form DESIGN</vt:lpstr>
      <vt:lpstr>RTI Workbench</vt:lpstr>
      <vt:lpstr>Invoice request details tab</vt:lpstr>
      <vt:lpstr>Manage Attachments</vt:lpstr>
      <vt:lpstr>New Customer</vt:lpstr>
      <vt:lpstr>Existing customer but new contact</vt:lpstr>
      <vt:lpstr>Existing customer but new address</vt:lpstr>
      <vt:lpstr>Transaction details</vt:lpstr>
      <vt:lpstr>Adding Line Notes</vt:lpstr>
      <vt:lpstr>Adding More Than one transaction line</vt:lpstr>
      <vt:lpstr>Splitting Chart Strings </vt:lpstr>
      <vt:lpstr>LESSONS &amp; next</vt:lpstr>
      <vt:lpstr>LESSONS &amp; next</vt:lpstr>
      <vt:lpstr>SUMMARY</vt:lpstr>
      <vt:lpstr>Concluding thoughts</vt:lpstr>
      <vt:lpstr>presenter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Angela Liu</cp:lastModifiedBy>
  <cp:revision>132</cp:revision>
  <cp:lastPrinted>2018-11-06T05:46:30Z</cp:lastPrinted>
  <dcterms:created xsi:type="dcterms:W3CDTF">2015-09-02T14:36:24Z</dcterms:created>
  <dcterms:modified xsi:type="dcterms:W3CDTF">2018-11-07T13:00:11Z</dcterms:modified>
</cp:coreProperties>
</file>