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2"/>
  </p:notesMasterIdLst>
  <p:sldIdLst>
    <p:sldId id="256" r:id="rId2"/>
    <p:sldId id="257" r:id="rId3"/>
    <p:sldId id="258" r:id="rId4"/>
    <p:sldId id="309" r:id="rId5"/>
    <p:sldId id="260" r:id="rId6"/>
    <p:sldId id="310" r:id="rId7"/>
    <p:sldId id="259" r:id="rId8"/>
    <p:sldId id="262" r:id="rId9"/>
    <p:sldId id="261" r:id="rId10"/>
    <p:sldId id="268" r:id="rId11"/>
    <p:sldId id="264" r:id="rId12"/>
    <p:sldId id="263" r:id="rId13"/>
    <p:sldId id="265" r:id="rId14"/>
    <p:sldId id="266" r:id="rId15"/>
    <p:sldId id="326" r:id="rId16"/>
    <p:sldId id="267" r:id="rId17"/>
    <p:sldId id="327" r:id="rId18"/>
    <p:sldId id="269" r:id="rId19"/>
    <p:sldId id="328" r:id="rId20"/>
    <p:sldId id="329" r:id="rId21"/>
    <p:sldId id="330" r:id="rId22"/>
    <p:sldId id="331" r:id="rId23"/>
    <p:sldId id="270" r:id="rId24"/>
    <p:sldId id="332" r:id="rId25"/>
    <p:sldId id="333" r:id="rId26"/>
    <p:sldId id="334" r:id="rId27"/>
    <p:sldId id="271" r:id="rId28"/>
    <p:sldId id="335" r:id="rId29"/>
    <p:sldId id="336" r:id="rId30"/>
    <p:sldId id="337" r:id="rId31"/>
    <p:sldId id="272" r:id="rId32"/>
    <p:sldId id="338" r:id="rId33"/>
    <p:sldId id="339" r:id="rId34"/>
    <p:sldId id="340" r:id="rId35"/>
    <p:sldId id="341" r:id="rId36"/>
    <p:sldId id="342" r:id="rId37"/>
    <p:sldId id="288" r:id="rId38"/>
    <p:sldId id="273" r:id="rId39"/>
    <p:sldId id="274" r:id="rId40"/>
    <p:sldId id="276" r:id="rId41"/>
    <p:sldId id="278" r:id="rId42"/>
    <p:sldId id="277" r:id="rId43"/>
    <p:sldId id="343" r:id="rId44"/>
    <p:sldId id="275" r:id="rId45"/>
    <p:sldId id="279" r:id="rId46"/>
    <p:sldId id="344" r:id="rId47"/>
    <p:sldId id="345" r:id="rId48"/>
    <p:sldId id="346" r:id="rId49"/>
    <p:sldId id="280" r:id="rId50"/>
    <p:sldId id="347" r:id="rId51"/>
    <p:sldId id="281" r:id="rId52"/>
    <p:sldId id="348" r:id="rId53"/>
    <p:sldId id="349" r:id="rId54"/>
    <p:sldId id="350" r:id="rId55"/>
    <p:sldId id="351" r:id="rId56"/>
    <p:sldId id="353" r:id="rId57"/>
    <p:sldId id="354" r:id="rId58"/>
    <p:sldId id="352" r:id="rId59"/>
    <p:sldId id="289" r:id="rId60"/>
    <p:sldId id="283" r:id="rId61"/>
    <p:sldId id="355" r:id="rId62"/>
    <p:sldId id="284" r:id="rId63"/>
    <p:sldId id="356" r:id="rId64"/>
    <p:sldId id="357" r:id="rId65"/>
    <p:sldId id="358" r:id="rId66"/>
    <p:sldId id="359" r:id="rId67"/>
    <p:sldId id="282" r:id="rId68"/>
    <p:sldId id="360" r:id="rId69"/>
    <p:sldId id="285" r:id="rId70"/>
    <p:sldId id="361" r:id="rId71"/>
    <p:sldId id="286" r:id="rId72"/>
    <p:sldId id="362" r:id="rId73"/>
    <p:sldId id="363" r:id="rId74"/>
    <p:sldId id="364" r:id="rId75"/>
    <p:sldId id="290" r:id="rId76"/>
    <p:sldId id="295" r:id="rId77"/>
    <p:sldId id="365" r:id="rId78"/>
    <p:sldId id="366" r:id="rId79"/>
    <p:sldId id="296" r:id="rId80"/>
    <p:sldId id="297" r:id="rId81"/>
    <p:sldId id="367" r:id="rId82"/>
    <p:sldId id="298" r:id="rId83"/>
    <p:sldId id="368" r:id="rId84"/>
    <p:sldId id="299" r:id="rId85"/>
    <p:sldId id="300" r:id="rId86"/>
    <p:sldId id="301" r:id="rId87"/>
    <p:sldId id="369" r:id="rId88"/>
    <p:sldId id="370" r:id="rId89"/>
    <p:sldId id="371" r:id="rId90"/>
    <p:sldId id="372" r:id="rId91"/>
    <p:sldId id="373" r:id="rId92"/>
    <p:sldId id="302" r:id="rId93"/>
    <p:sldId id="374" r:id="rId94"/>
    <p:sldId id="291" r:id="rId95"/>
    <p:sldId id="287" r:id="rId96"/>
    <p:sldId id="292" r:id="rId97"/>
    <p:sldId id="293" r:id="rId98"/>
    <p:sldId id="303" r:id="rId99"/>
    <p:sldId id="294" r:id="rId100"/>
    <p:sldId id="304" r:id="rId101"/>
    <p:sldId id="375" r:id="rId102"/>
    <p:sldId id="376" r:id="rId103"/>
    <p:sldId id="377" r:id="rId104"/>
    <p:sldId id="378" r:id="rId105"/>
    <p:sldId id="305" r:id="rId106"/>
    <p:sldId id="307" r:id="rId107"/>
    <p:sldId id="379" r:id="rId108"/>
    <p:sldId id="308" r:id="rId109"/>
    <p:sldId id="380" r:id="rId110"/>
    <p:sldId id="382" r:id="rId111"/>
    <p:sldId id="381" r:id="rId112"/>
    <p:sldId id="383" r:id="rId113"/>
    <p:sldId id="311" r:id="rId114"/>
    <p:sldId id="312" r:id="rId115"/>
    <p:sldId id="314" r:id="rId116"/>
    <p:sldId id="315" r:id="rId117"/>
    <p:sldId id="316" r:id="rId118"/>
    <p:sldId id="317" r:id="rId119"/>
    <p:sldId id="318" r:id="rId120"/>
    <p:sldId id="313" r:id="rId121"/>
    <p:sldId id="319" r:id="rId122"/>
    <p:sldId id="320" r:id="rId123"/>
    <p:sldId id="321" r:id="rId124"/>
    <p:sldId id="384" r:id="rId125"/>
    <p:sldId id="322" r:id="rId126"/>
    <p:sldId id="323" r:id="rId127"/>
    <p:sldId id="325" r:id="rId128"/>
    <p:sldId id="324" r:id="rId129"/>
    <p:sldId id="385" r:id="rId130"/>
    <p:sldId id="386"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44" autoAdjust="0"/>
    <p:restoredTop sz="86421" autoAdjust="0"/>
  </p:normalViewPr>
  <p:slideViewPr>
    <p:cSldViewPr snapToGrid="0">
      <p:cViewPr varScale="1">
        <p:scale>
          <a:sx n="100" d="100"/>
          <a:sy n="100" d="100"/>
        </p:scale>
        <p:origin x="192" y="96"/>
      </p:cViewPr>
      <p:guideLst/>
    </p:cSldViewPr>
  </p:slideViewPr>
  <p:outlineViewPr>
    <p:cViewPr>
      <p:scale>
        <a:sx n="33" d="100"/>
        <a:sy n="33" d="100"/>
      </p:scale>
      <p:origin x="0" y="-40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8B918-147D-4A03-A429-CDFB4B0D767D}" type="datetimeFigureOut">
              <a:rPr lang="en-US" smtClean="0"/>
              <a:t>10/11/2017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70CF4-2607-4C1B-B088-E8549C9692BD}" type="slidenum">
              <a:rPr lang="en-US" smtClean="0"/>
              <a:t>‹#›</a:t>
            </a:fld>
            <a:endParaRPr lang="en-US" dirty="0"/>
          </a:p>
        </p:txBody>
      </p:sp>
    </p:spTree>
    <p:extLst>
      <p:ext uri="{BB962C8B-B14F-4D97-AF65-F5344CB8AC3E}">
        <p14:creationId xmlns:p14="http://schemas.microsoft.com/office/powerpoint/2010/main" val="265628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70CF4-2607-4C1B-B088-E8549C9692BD}" type="slidenum">
              <a:rPr lang="en-US" smtClean="0"/>
              <a:t>5</a:t>
            </a:fld>
            <a:endParaRPr lang="en-US" dirty="0"/>
          </a:p>
        </p:txBody>
      </p:sp>
    </p:spTree>
    <p:extLst>
      <p:ext uri="{BB962C8B-B14F-4D97-AF65-F5344CB8AC3E}">
        <p14:creationId xmlns:p14="http://schemas.microsoft.com/office/powerpoint/2010/main" val="369840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 SQL </a:t>
            </a:r>
          </a:p>
          <a:p>
            <a:r>
              <a:rPr lang="en-US" dirty="0" smtClean="0">
                <a:effectLst/>
              </a:rPr>
              <a:t>SELECT A.EMPLID, A.INSTITUTION, A.AID_YEAR, A.ITEM_TYPE, A.ACAD_CAREER, B.LOCK_AWARD_FLAG, B.SFA_EA_INDICATOR, C.DISBURSE_METHOD </a:t>
            </a:r>
            <a:br>
              <a:rPr lang="en-US" dirty="0" smtClean="0">
                <a:effectLst/>
              </a:rPr>
            </a:br>
            <a:r>
              <a:rPr lang="en-US" dirty="0" smtClean="0">
                <a:effectLst/>
              </a:rPr>
              <a:t>  FROM PS_SCCPU_STAWD_BND A, PS_STDNT_AWARDS B, PS_ITEM_TYPE_FA C </a:t>
            </a:r>
            <a:br>
              <a:rPr lang="en-US" dirty="0" smtClean="0">
                <a:effectLst/>
              </a:rPr>
            </a:br>
            <a:r>
              <a:rPr lang="en-US" dirty="0" smtClean="0">
                <a:effectLst/>
              </a:rPr>
              <a:t>  WHERE ( A.EMPLID = B.EMPLID </a:t>
            </a:r>
            <a:br>
              <a:rPr lang="en-US" dirty="0" smtClean="0">
                <a:effectLst/>
              </a:rPr>
            </a:br>
            <a:r>
              <a:rPr lang="en-US" dirty="0" smtClean="0">
                <a:effectLst/>
              </a:rPr>
              <a:t>     AND A.INSTITUTION = B.INSTITUTION </a:t>
            </a:r>
            <a:br>
              <a:rPr lang="en-US" dirty="0" smtClean="0">
                <a:effectLst/>
              </a:rPr>
            </a:br>
            <a:r>
              <a:rPr lang="en-US" dirty="0" smtClean="0">
                <a:effectLst/>
              </a:rPr>
              <a:t>     AND A.AID_YEAR = B.AID_YEAR </a:t>
            </a:r>
            <a:br>
              <a:rPr lang="en-US" dirty="0" smtClean="0">
                <a:effectLst/>
              </a:rPr>
            </a:br>
            <a:r>
              <a:rPr lang="en-US" dirty="0" smtClean="0">
                <a:effectLst/>
              </a:rPr>
              <a:t>     AND A.ITEM_TYPE = B.ITEM_TYPE </a:t>
            </a:r>
            <a:br>
              <a:rPr lang="en-US" dirty="0" smtClean="0">
                <a:effectLst/>
              </a:rPr>
            </a:br>
            <a:r>
              <a:rPr lang="en-US" dirty="0" smtClean="0">
                <a:effectLst/>
              </a:rPr>
              <a:t>     AND A.ACAD_CAREER = B.ACAD_CAREER </a:t>
            </a:r>
            <a:br>
              <a:rPr lang="en-US" dirty="0" smtClean="0">
                <a:effectLst/>
              </a:rPr>
            </a:br>
            <a:r>
              <a:rPr lang="en-US" dirty="0" smtClean="0">
                <a:effectLst/>
              </a:rPr>
              <a:t>     AND A.INSTITUTION = 'DPAUL' </a:t>
            </a:r>
            <a:br>
              <a:rPr lang="en-US" dirty="0" smtClean="0">
                <a:effectLst/>
              </a:rPr>
            </a:br>
            <a:r>
              <a:rPr lang="en-US" dirty="0" smtClean="0">
                <a:effectLst/>
              </a:rPr>
              <a:t>     AND A.AID_YEAR = :1 </a:t>
            </a:r>
            <a:br>
              <a:rPr lang="en-US" dirty="0" smtClean="0">
                <a:effectLst/>
              </a:rPr>
            </a:br>
            <a:r>
              <a:rPr lang="en-US" dirty="0" smtClean="0">
                <a:effectLst/>
              </a:rPr>
              <a:t>     AND B.SFA_EA_INDICATOR = 'Y' </a:t>
            </a:r>
            <a:br>
              <a:rPr lang="en-US" dirty="0" smtClean="0">
                <a:effectLst/>
              </a:rPr>
            </a:br>
            <a:r>
              <a:rPr lang="en-US" dirty="0" smtClean="0">
                <a:effectLst/>
              </a:rPr>
              <a:t>     AND B.AID_YEAR = C.AID_YEAR </a:t>
            </a:r>
            <a:br>
              <a:rPr lang="en-US" dirty="0" smtClean="0">
                <a:effectLst/>
              </a:rPr>
            </a:br>
            <a:r>
              <a:rPr lang="en-US" dirty="0" smtClean="0">
                <a:effectLst/>
              </a:rPr>
              <a:t>     AND B.ITEM_TYPE = C.ITEM_TYPE </a:t>
            </a:r>
            <a:br>
              <a:rPr lang="en-US" dirty="0" smtClean="0">
                <a:effectLst/>
              </a:rPr>
            </a:br>
            <a:r>
              <a:rPr lang="en-US" dirty="0" smtClean="0">
                <a:effectLst/>
              </a:rPr>
              <a:t>     AND C.SETID = B.SETID </a:t>
            </a:r>
            <a:br>
              <a:rPr lang="en-US" dirty="0" smtClean="0">
                <a:effectLst/>
              </a:rPr>
            </a:br>
            <a:r>
              <a:rPr lang="en-US" dirty="0" smtClean="0">
                <a:effectLst/>
              </a:rPr>
              <a:t>     AND C.EFFDT = </a:t>
            </a:r>
            <a:br>
              <a:rPr lang="en-US" dirty="0" smtClean="0">
                <a:effectLst/>
              </a:rPr>
            </a:br>
            <a:r>
              <a:rPr lang="en-US" dirty="0" smtClean="0">
                <a:effectLst/>
              </a:rPr>
              <a:t>        (SELECT MAX(C_ED.EFFDT) FROM PS_ITEM_TYPE_FA C_ED </a:t>
            </a:r>
            <a:br>
              <a:rPr lang="en-US" dirty="0" smtClean="0">
                <a:effectLst/>
              </a:rPr>
            </a:br>
            <a:r>
              <a:rPr lang="en-US" dirty="0" smtClean="0">
                <a:effectLst/>
              </a:rPr>
              <a:t>        WHERE C.SETID = C_ED.SETID </a:t>
            </a:r>
            <a:br>
              <a:rPr lang="en-US" dirty="0" smtClean="0">
                <a:effectLst/>
              </a:rPr>
            </a:br>
            <a:r>
              <a:rPr lang="en-US" dirty="0" smtClean="0">
                <a:effectLst/>
              </a:rPr>
              <a:t>          AND C.ITEM_TYPE = C_ED.ITEM_TYPE </a:t>
            </a:r>
            <a:br>
              <a:rPr lang="en-US" dirty="0" smtClean="0">
                <a:effectLst/>
              </a:rPr>
            </a:br>
            <a:r>
              <a:rPr lang="en-US" dirty="0" smtClean="0">
                <a:effectLst/>
              </a:rPr>
              <a:t>          AND C.AID_YEAR = C_ED.AID_YEAR))</a:t>
            </a:r>
            <a:endParaRPr lang="en-US" dirty="0" smtClean="0"/>
          </a:p>
          <a:p>
            <a:endParaRPr lang="en-US" dirty="0"/>
          </a:p>
        </p:txBody>
      </p:sp>
      <p:sp>
        <p:nvSpPr>
          <p:cNvPr id="4" name="Slide Number Placeholder 3"/>
          <p:cNvSpPr>
            <a:spLocks noGrp="1"/>
          </p:cNvSpPr>
          <p:nvPr>
            <p:ph type="sldNum" sz="quarter" idx="10"/>
          </p:nvPr>
        </p:nvSpPr>
        <p:spPr/>
        <p:txBody>
          <a:bodyPr/>
          <a:lstStyle/>
          <a:p>
            <a:fld id="{8C370CF4-2607-4C1B-B088-E8549C9692BD}" type="slidenum">
              <a:rPr lang="en-US" smtClean="0"/>
              <a:t>124</a:t>
            </a:fld>
            <a:endParaRPr lang="en-US" dirty="0"/>
          </a:p>
        </p:txBody>
      </p:sp>
    </p:spTree>
    <p:extLst>
      <p:ext uri="{BB962C8B-B14F-4D97-AF65-F5344CB8AC3E}">
        <p14:creationId xmlns:p14="http://schemas.microsoft.com/office/powerpoint/2010/main" val="12007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See Julie’s “EA_EXCLUDE.docx” for an equation</a:t>
            </a:r>
            <a:r>
              <a:rPr lang="en-US" baseline="0" dirty="0" smtClean="0"/>
              <a:t> to add to the run control for the Load External Awards process to change packaging status to Completed when there is no overaward created by the EA Processes.</a:t>
            </a:r>
            <a:endParaRPr lang="en-US" dirty="0"/>
          </a:p>
        </p:txBody>
      </p:sp>
      <p:sp>
        <p:nvSpPr>
          <p:cNvPr id="4" name="Slide Number Placeholder 3"/>
          <p:cNvSpPr>
            <a:spLocks noGrp="1"/>
          </p:cNvSpPr>
          <p:nvPr>
            <p:ph type="sldNum" sz="quarter" idx="10"/>
          </p:nvPr>
        </p:nvSpPr>
        <p:spPr/>
        <p:txBody>
          <a:bodyPr/>
          <a:lstStyle/>
          <a:p>
            <a:fld id="{8C370CF4-2607-4C1B-B088-E8549C9692BD}" type="slidenum">
              <a:rPr lang="en-US" smtClean="0"/>
              <a:t>6</a:t>
            </a:fld>
            <a:endParaRPr lang="en-US" dirty="0"/>
          </a:p>
        </p:txBody>
      </p:sp>
    </p:spTree>
    <p:extLst>
      <p:ext uri="{BB962C8B-B14F-4D97-AF65-F5344CB8AC3E}">
        <p14:creationId xmlns:p14="http://schemas.microsoft.com/office/powerpoint/2010/main" val="172321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outline the information that</a:t>
            </a:r>
            <a:r>
              <a:rPr lang="en-US" baseline="0" dirty="0" smtClean="0"/>
              <a:t> needs to be entered in order to use this page.</a:t>
            </a:r>
            <a:endParaRPr lang="en-US" dirty="0"/>
          </a:p>
        </p:txBody>
      </p:sp>
      <p:sp>
        <p:nvSpPr>
          <p:cNvPr id="4" name="Slide Number Placeholder 3"/>
          <p:cNvSpPr>
            <a:spLocks noGrp="1"/>
          </p:cNvSpPr>
          <p:nvPr>
            <p:ph type="sldNum" sz="quarter" idx="10"/>
          </p:nvPr>
        </p:nvSpPr>
        <p:spPr/>
        <p:txBody>
          <a:bodyPr/>
          <a:lstStyle/>
          <a:p>
            <a:fld id="{8C370CF4-2607-4C1B-B088-E8549C9692BD}" type="slidenum">
              <a:rPr lang="en-US" smtClean="0"/>
              <a:t>15</a:t>
            </a:fld>
            <a:endParaRPr lang="en-US" dirty="0"/>
          </a:p>
        </p:txBody>
      </p:sp>
    </p:spTree>
    <p:extLst>
      <p:ext uri="{BB962C8B-B14F-4D97-AF65-F5344CB8AC3E}">
        <p14:creationId xmlns:p14="http://schemas.microsoft.com/office/powerpoint/2010/main" val="8670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70CF4-2607-4C1B-B088-E8549C9692BD}" type="slidenum">
              <a:rPr lang="en-US" smtClean="0"/>
              <a:t>54</a:t>
            </a:fld>
            <a:endParaRPr lang="en-US" dirty="0"/>
          </a:p>
        </p:txBody>
      </p:sp>
    </p:spTree>
    <p:extLst>
      <p:ext uri="{BB962C8B-B14F-4D97-AF65-F5344CB8AC3E}">
        <p14:creationId xmlns:p14="http://schemas.microsoft.com/office/powerpoint/2010/main" val="266346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70CF4-2607-4C1B-B088-E8549C9692BD}" type="slidenum">
              <a:rPr lang="en-US" smtClean="0"/>
              <a:t>55</a:t>
            </a:fld>
            <a:endParaRPr lang="en-US" dirty="0"/>
          </a:p>
        </p:txBody>
      </p:sp>
    </p:spTree>
    <p:extLst>
      <p:ext uri="{BB962C8B-B14F-4D97-AF65-F5344CB8AC3E}">
        <p14:creationId xmlns:p14="http://schemas.microsoft.com/office/powerpoint/2010/main" val="142274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70CF4-2607-4C1B-B088-E8549C9692BD}" type="slidenum">
              <a:rPr lang="en-US" smtClean="0"/>
              <a:t>56</a:t>
            </a:fld>
            <a:endParaRPr lang="en-US" dirty="0"/>
          </a:p>
        </p:txBody>
      </p:sp>
    </p:spTree>
    <p:extLst>
      <p:ext uri="{BB962C8B-B14F-4D97-AF65-F5344CB8AC3E}">
        <p14:creationId xmlns:p14="http://schemas.microsoft.com/office/powerpoint/2010/main" val="10303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70CF4-2607-4C1B-B088-E8549C9692BD}" type="slidenum">
              <a:rPr lang="en-US" smtClean="0"/>
              <a:t>57</a:t>
            </a:fld>
            <a:endParaRPr lang="en-US" dirty="0"/>
          </a:p>
        </p:txBody>
      </p:sp>
    </p:spTree>
    <p:extLst>
      <p:ext uri="{BB962C8B-B14F-4D97-AF65-F5344CB8AC3E}">
        <p14:creationId xmlns:p14="http://schemas.microsoft.com/office/powerpoint/2010/main" val="160623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70CF4-2607-4C1B-B088-E8549C9692BD}" type="slidenum">
              <a:rPr lang="en-US" smtClean="0"/>
              <a:t>58</a:t>
            </a:fld>
            <a:endParaRPr lang="en-US" dirty="0"/>
          </a:p>
        </p:txBody>
      </p:sp>
    </p:spTree>
    <p:extLst>
      <p:ext uri="{BB962C8B-B14F-4D97-AF65-F5344CB8AC3E}">
        <p14:creationId xmlns:p14="http://schemas.microsoft.com/office/powerpoint/2010/main" val="338325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 SQL </a:t>
            </a:r>
          </a:p>
          <a:p>
            <a:r>
              <a:rPr lang="en-US" dirty="0" smtClean="0">
                <a:effectLst/>
              </a:rPr>
              <a:t>SELECT DISTINCT A.AID_YEAR, A.ACAD_CAREER, A.EMPLID, A.PROCESSING_STATUS, B.AWARD_PERIOD, B.FED_OVRAWD_AMT, B.FED_OVRAWD_COA, G.AWARD_PERIOD, G.FED_OVRAWD_AMT, G.FED_OVRAWD_COA, A.INSTITUTION, E.ITEM_TYPE </a:t>
            </a:r>
            <a:br>
              <a:rPr lang="en-US" dirty="0" smtClean="0">
                <a:effectLst/>
              </a:rPr>
            </a:br>
            <a:r>
              <a:rPr lang="en-US" dirty="0" smtClean="0">
                <a:effectLst/>
              </a:rPr>
              <a:t>  FROM PS_STDNT_AID_ATRBT A, PS_STDNT_AWD_PER B, PS_SCCPU_STDNT_BND C, PS_SCC_PS_FINA_BND D, PS_SFA_EASTAGE_DTL E, PS_SFA_EASTAGE_HDR F, PS_STDNT_AWD_PER G </a:t>
            </a:r>
            <a:br>
              <a:rPr lang="en-US" dirty="0" smtClean="0">
                <a:effectLst/>
              </a:rPr>
            </a:br>
            <a:r>
              <a:rPr lang="en-US" dirty="0" smtClean="0">
                <a:effectLst/>
              </a:rPr>
              <a:t>  WHERE ( A.INSTITUTION = 'DPAUL' </a:t>
            </a:r>
            <a:br>
              <a:rPr lang="en-US" dirty="0" smtClean="0">
                <a:effectLst/>
              </a:rPr>
            </a:br>
            <a:r>
              <a:rPr lang="en-US" dirty="0" smtClean="0">
                <a:effectLst/>
              </a:rPr>
              <a:t>     AND A.AID_YEAR = :1 </a:t>
            </a:r>
            <a:br>
              <a:rPr lang="en-US" dirty="0" smtClean="0">
                <a:effectLst/>
              </a:rPr>
            </a:br>
            <a:r>
              <a:rPr lang="en-US" dirty="0" smtClean="0">
                <a:effectLst/>
              </a:rPr>
              <a:t>     AND A.EMPLID = C.EMPLID </a:t>
            </a:r>
            <a:br>
              <a:rPr lang="en-US" dirty="0" smtClean="0">
                <a:effectLst/>
              </a:rPr>
            </a:br>
            <a:r>
              <a:rPr lang="en-US" dirty="0" smtClean="0">
                <a:effectLst/>
              </a:rPr>
              <a:t>     AND (( A.EMPLID = B.EMPLID </a:t>
            </a:r>
            <a:br>
              <a:rPr lang="en-US" dirty="0" smtClean="0">
                <a:effectLst/>
              </a:rPr>
            </a:br>
            <a:r>
              <a:rPr lang="en-US" dirty="0" smtClean="0">
                <a:effectLst/>
              </a:rPr>
              <a:t>     AND A.INSTITUTION = B.INSTITUTION </a:t>
            </a:r>
            <a:br>
              <a:rPr lang="en-US" dirty="0" smtClean="0">
                <a:effectLst/>
              </a:rPr>
            </a:br>
            <a:r>
              <a:rPr lang="en-US" dirty="0" smtClean="0">
                <a:effectLst/>
              </a:rPr>
              <a:t>     AND A.AID_YEAR = B.AID_YEAR </a:t>
            </a:r>
            <a:br>
              <a:rPr lang="en-US" dirty="0" smtClean="0">
                <a:effectLst/>
              </a:rPr>
            </a:br>
            <a:r>
              <a:rPr lang="en-US" dirty="0" smtClean="0">
                <a:effectLst/>
              </a:rPr>
              <a:t>     AND B.FED_OVRAWD_AMT = 0.00 </a:t>
            </a:r>
            <a:br>
              <a:rPr lang="en-US" dirty="0" smtClean="0">
                <a:effectLst/>
              </a:rPr>
            </a:br>
            <a:r>
              <a:rPr lang="en-US" dirty="0" smtClean="0">
                <a:effectLst/>
              </a:rPr>
              <a:t>     AND B.FED_OVRAWD_COA = 0.00 </a:t>
            </a:r>
            <a:br>
              <a:rPr lang="en-US" dirty="0" smtClean="0">
                <a:effectLst/>
              </a:rPr>
            </a:br>
            <a:r>
              <a:rPr lang="en-US" dirty="0" smtClean="0">
                <a:effectLst/>
              </a:rPr>
              <a:t>     AND B.AWARD_PERIOD = 'A') </a:t>
            </a:r>
            <a:br>
              <a:rPr lang="en-US" dirty="0" smtClean="0">
                <a:effectLst/>
              </a:rPr>
            </a:br>
            <a:r>
              <a:rPr lang="en-US" dirty="0" smtClean="0">
                <a:effectLst/>
              </a:rPr>
              <a:t>     AND ( A.EMPLID = G.EMPLID </a:t>
            </a:r>
            <a:br>
              <a:rPr lang="en-US" dirty="0" smtClean="0">
                <a:effectLst/>
              </a:rPr>
            </a:br>
            <a:r>
              <a:rPr lang="en-US" dirty="0" smtClean="0">
                <a:effectLst/>
              </a:rPr>
              <a:t>     AND A.INSTITUTION = G.INSTITUTION </a:t>
            </a:r>
            <a:br>
              <a:rPr lang="en-US" dirty="0" smtClean="0">
                <a:effectLst/>
              </a:rPr>
            </a:br>
            <a:r>
              <a:rPr lang="en-US" dirty="0" smtClean="0">
                <a:effectLst/>
              </a:rPr>
              <a:t>     AND A.AID_YEAR = G.AID_YEAR </a:t>
            </a:r>
            <a:br>
              <a:rPr lang="en-US" dirty="0" smtClean="0">
                <a:effectLst/>
              </a:rPr>
            </a:br>
            <a:r>
              <a:rPr lang="en-US" dirty="0" smtClean="0">
                <a:effectLst/>
              </a:rPr>
              <a:t>     AND G.AWARD_PERIOD = 'N' </a:t>
            </a:r>
            <a:br>
              <a:rPr lang="en-US" dirty="0" smtClean="0">
                <a:effectLst/>
              </a:rPr>
            </a:br>
            <a:r>
              <a:rPr lang="en-US" dirty="0" smtClean="0">
                <a:effectLst/>
              </a:rPr>
              <a:t>     AND G.FED_OVRAWD_AMT = 0.00 </a:t>
            </a:r>
            <a:br>
              <a:rPr lang="en-US" dirty="0" smtClean="0">
                <a:effectLst/>
              </a:rPr>
            </a:br>
            <a:r>
              <a:rPr lang="en-US" dirty="0" smtClean="0">
                <a:effectLst/>
              </a:rPr>
              <a:t>     AND G.FED_OVRAWD_COA = 0.00 </a:t>
            </a:r>
            <a:br>
              <a:rPr lang="en-US" dirty="0" smtClean="0">
                <a:effectLst/>
              </a:rPr>
            </a:br>
            <a:r>
              <a:rPr lang="en-US" dirty="0" smtClean="0">
                <a:effectLst/>
              </a:rPr>
              <a:t>     AND A.PROCESSING_STATUS = '4')) </a:t>
            </a:r>
            <a:br>
              <a:rPr lang="en-US" dirty="0" smtClean="0">
                <a:effectLst/>
              </a:rPr>
            </a:br>
            <a:r>
              <a:rPr lang="en-US" dirty="0" smtClean="0">
                <a:effectLst/>
              </a:rPr>
              <a:t>     AND A.EMPLID = D.EMPLID </a:t>
            </a:r>
            <a:br>
              <a:rPr lang="en-US" dirty="0" smtClean="0">
                <a:effectLst/>
              </a:rPr>
            </a:br>
            <a:r>
              <a:rPr lang="en-US" dirty="0" smtClean="0">
                <a:effectLst/>
              </a:rPr>
              <a:t>     AND A.INSTITUTION = D.INSTITUTION </a:t>
            </a:r>
            <a:br>
              <a:rPr lang="en-US" dirty="0" smtClean="0">
                <a:effectLst/>
              </a:rPr>
            </a:br>
            <a:r>
              <a:rPr lang="en-US" dirty="0" smtClean="0">
                <a:effectLst/>
              </a:rPr>
              <a:t>     AND A.AID_YEAR = D.AID_YEAR </a:t>
            </a:r>
            <a:br>
              <a:rPr lang="en-US" dirty="0" smtClean="0">
                <a:effectLst/>
              </a:rPr>
            </a:br>
            <a:r>
              <a:rPr lang="en-US" dirty="0" smtClean="0">
                <a:effectLst/>
              </a:rPr>
              <a:t>     AND A.EMPLID = E.EMPLID </a:t>
            </a:r>
            <a:br>
              <a:rPr lang="en-US" dirty="0" smtClean="0">
                <a:effectLst/>
              </a:rPr>
            </a:br>
            <a:r>
              <a:rPr lang="en-US" dirty="0" smtClean="0">
                <a:effectLst/>
              </a:rPr>
              <a:t>     AND A.INSTITUTION = E.INSTITUTION </a:t>
            </a:r>
            <a:br>
              <a:rPr lang="en-US" dirty="0" smtClean="0">
                <a:effectLst/>
              </a:rPr>
            </a:br>
            <a:r>
              <a:rPr lang="en-US" dirty="0" smtClean="0">
                <a:effectLst/>
              </a:rPr>
              <a:t>     AND A.AID_YEAR = E.AID_YEAR </a:t>
            </a:r>
            <a:br>
              <a:rPr lang="en-US" dirty="0" smtClean="0">
                <a:effectLst/>
              </a:rPr>
            </a:br>
            <a:r>
              <a:rPr lang="en-US" dirty="0" smtClean="0">
                <a:effectLst/>
              </a:rPr>
              <a:t>     AND E.SFA_EA_TRANS_NBR = F.SFA_EA_TRANS_NBR </a:t>
            </a:r>
            <a:br>
              <a:rPr lang="en-US" dirty="0" smtClean="0">
                <a:effectLst/>
              </a:rPr>
            </a:br>
            <a:r>
              <a:rPr lang="en-US" dirty="0" smtClean="0">
                <a:effectLst/>
              </a:rPr>
              <a:t>     AND F.TRANSACTION_DATE &gt; (SYSDATE)-2) </a:t>
            </a:r>
            <a:br>
              <a:rPr lang="en-US" dirty="0" smtClean="0">
                <a:effectLst/>
              </a:rPr>
            </a:br>
            <a:r>
              <a:rPr lang="en-US" dirty="0" smtClean="0">
                <a:effectLst/>
              </a:rPr>
              <a:t>  ORDER BY 2, 3</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C370CF4-2607-4C1B-B088-E8549C9692BD}" type="slidenum">
              <a:rPr lang="en-US" smtClean="0"/>
              <a:t>122</a:t>
            </a:fld>
            <a:endParaRPr lang="en-US" dirty="0"/>
          </a:p>
        </p:txBody>
      </p:sp>
    </p:spTree>
    <p:extLst>
      <p:ext uri="{BB962C8B-B14F-4D97-AF65-F5344CB8AC3E}">
        <p14:creationId xmlns:p14="http://schemas.microsoft.com/office/powerpoint/2010/main" val="2671757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Version 4, page 1.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5842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Version 4,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dirty="0"/>
          </a:p>
        </p:txBody>
      </p:sp>
    </p:spTree>
    <p:extLst>
      <p:ext uri="{BB962C8B-B14F-4D97-AF65-F5344CB8AC3E}">
        <p14:creationId xmlns:p14="http://schemas.microsoft.com/office/powerpoint/2010/main" val="202773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Version 4, page 2.jpg"/>
          <p:cNvPicPr>
            <a:picLocks noChangeAspect="1"/>
          </p:cNvPicPr>
          <p:nvPr/>
        </p:nvPicPr>
        <p:blipFill>
          <a:blip r:embed="rId2"/>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dirty="0"/>
          </a:p>
        </p:txBody>
      </p:sp>
    </p:spTree>
    <p:extLst>
      <p:ext uri="{BB962C8B-B14F-4D97-AF65-F5344CB8AC3E}">
        <p14:creationId xmlns:p14="http://schemas.microsoft.com/office/powerpoint/2010/main" val="370026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Version 4,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dirty="0"/>
          </a:p>
        </p:txBody>
      </p:sp>
    </p:spTree>
    <p:extLst>
      <p:ext uri="{BB962C8B-B14F-4D97-AF65-F5344CB8AC3E}">
        <p14:creationId xmlns:p14="http://schemas.microsoft.com/office/powerpoint/2010/main" val="402164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Version 4,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dirty="0"/>
          </a:p>
        </p:txBody>
      </p:sp>
    </p:spTree>
    <p:extLst>
      <p:ext uri="{BB962C8B-B14F-4D97-AF65-F5344CB8AC3E}">
        <p14:creationId xmlns:p14="http://schemas.microsoft.com/office/powerpoint/2010/main" val="346433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Version 4,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dirty="0"/>
          </a:p>
        </p:txBody>
      </p:sp>
    </p:spTree>
    <p:extLst>
      <p:ext uri="{BB962C8B-B14F-4D97-AF65-F5344CB8AC3E}">
        <p14:creationId xmlns:p14="http://schemas.microsoft.com/office/powerpoint/2010/main" val="7697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Version 4,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dirty="0"/>
          </a:p>
        </p:txBody>
      </p:sp>
    </p:spTree>
    <p:extLst>
      <p:ext uri="{BB962C8B-B14F-4D97-AF65-F5344CB8AC3E}">
        <p14:creationId xmlns:p14="http://schemas.microsoft.com/office/powerpoint/2010/main" val="72149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Version 4,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dirty="0"/>
          </a:p>
        </p:txBody>
      </p:sp>
    </p:spTree>
    <p:extLst>
      <p:ext uri="{BB962C8B-B14F-4D97-AF65-F5344CB8AC3E}">
        <p14:creationId xmlns:p14="http://schemas.microsoft.com/office/powerpoint/2010/main" val="356883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Version 4, page 2.jpg"/>
          <p:cNvPicPr>
            <a:picLocks noChangeAspect="1"/>
          </p:cNvPicPr>
          <p:nvPr/>
        </p:nvPicPr>
        <p:blipFill>
          <a:blip r:embed="rId2"/>
          <a:stretch>
            <a:fillRect/>
          </a:stretch>
        </p:blipFill>
        <p:spPr>
          <a:xfrm>
            <a:off x="0" y="0"/>
            <a:ext cx="12192000" cy="6858000"/>
          </a:xfrm>
          <a:prstGeom prst="rect">
            <a:avLst/>
          </a:prstGeom>
        </p:spPr>
      </p:pic>
      <p:sp>
        <p:nvSpPr>
          <p:cNvPr id="3"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dirty="0"/>
          </a:p>
        </p:txBody>
      </p:sp>
    </p:spTree>
    <p:extLst>
      <p:ext uri="{BB962C8B-B14F-4D97-AF65-F5344CB8AC3E}">
        <p14:creationId xmlns:p14="http://schemas.microsoft.com/office/powerpoint/2010/main" val="205589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Version 4,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dirty="0"/>
          </a:p>
        </p:txBody>
      </p:sp>
    </p:spTree>
    <p:extLst>
      <p:ext uri="{BB962C8B-B14F-4D97-AF65-F5344CB8AC3E}">
        <p14:creationId xmlns:p14="http://schemas.microsoft.com/office/powerpoint/2010/main" val="226718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Version 4,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dirty="0"/>
          </a:p>
        </p:txBody>
      </p:sp>
    </p:spTree>
    <p:extLst>
      <p:ext uri="{BB962C8B-B14F-4D97-AF65-F5344CB8AC3E}">
        <p14:creationId xmlns:p14="http://schemas.microsoft.com/office/powerpoint/2010/main" val="374238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ACDF-A9C4-4F45-BE16-473CEDBE784E}" type="datetimeFigureOut">
              <a:rPr lang="en-US" smtClean="0"/>
              <a:t>10/11/2017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3493A-6DF3-4A28-A2D2-2370DEDE4FA1}" type="slidenum">
              <a:rPr lang="en-US" smtClean="0"/>
              <a:t>‹#›</a:t>
            </a:fld>
            <a:endParaRPr lang="en-US" dirty="0"/>
          </a:p>
        </p:txBody>
      </p:sp>
    </p:spTree>
    <p:extLst>
      <p:ext uri="{BB962C8B-B14F-4D97-AF65-F5344CB8AC3E}">
        <p14:creationId xmlns:p14="http://schemas.microsoft.com/office/powerpoint/2010/main" val="1686033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External </a:t>
            </a:r>
            <a:r>
              <a:rPr lang="en-US" dirty="0" smtClean="0"/>
              <a:t>Award</a:t>
            </a:r>
            <a:r>
              <a:rPr lang="en-US" baseline="0" dirty="0" smtClean="0"/>
              <a:t> Load</a:t>
            </a:r>
            <a:r>
              <a:rPr lang="en-US" dirty="0" smtClean="0"/>
              <a:t> </a:t>
            </a:r>
            <a:r>
              <a:rPr lang="en-US" dirty="0"/>
              <a:t>- Taking Full Advantage of this Excellent</a:t>
            </a:r>
            <a:br>
              <a:rPr lang="en-US" dirty="0"/>
            </a:br>
            <a:r>
              <a:rPr lang="en-US" dirty="0" smtClean="0"/>
              <a:t>Tool</a:t>
            </a:r>
            <a:endParaRPr lang="en-US" dirty="0"/>
          </a:p>
        </p:txBody>
      </p:sp>
      <p:sp>
        <p:nvSpPr>
          <p:cNvPr id="3" name="Subtitle 2"/>
          <p:cNvSpPr>
            <a:spLocks noGrp="1"/>
          </p:cNvSpPr>
          <p:nvPr>
            <p:ph type="subTitle" idx="1"/>
          </p:nvPr>
        </p:nvSpPr>
        <p:spPr/>
        <p:txBody>
          <a:bodyPr/>
          <a:lstStyle/>
          <a:p>
            <a:r>
              <a:rPr lang="en-US" dirty="0" smtClean="0">
                <a:solidFill>
                  <a:schemeClr val="tx1">
                    <a:lumMod val="85000"/>
                    <a:lumOff val="15000"/>
                  </a:schemeClr>
                </a:solidFill>
              </a:rPr>
              <a:t>MidHEUG 2017 Workshop Presentation</a:t>
            </a:r>
          </a:p>
          <a:p>
            <a:r>
              <a:rPr lang="en-US" dirty="0" smtClean="0">
                <a:solidFill>
                  <a:schemeClr val="tx1">
                    <a:lumMod val="85000"/>
                    <a:lumOff val="15000"/>
                  </a:schemeClr>
                </a:solidFill>
              </a:rPr>
              <a:t>Thursday, 12 October, 2017</a:t>
            </a:r>
          </a:p>
          <a:p>
            <a:r>
              <a:rPr lang="en-US" dirty="0" smtClean="0">
                <a:solidFill>
                  <a:schemeClr val="tx1">
                    <a:lumMod val="85000"/>
                    <a:lumOff val="15000"/>
                  </a:schemeClr>
                </a:solidFill>
              </a:rPr>
              <a:t>St. Charles, Illinois</a:t>
            </a:r>
            <a:endParaRPr lang="en-US" dirty="0">
              <a:solidFill>
                <a:schemeClr val="tx1">
                  <a:lumMod val="85000"/>
                  <a:lumOff val="15000"/>
                </a:schemeClr>
              </a:solidFill>
            </a:endParaRPr>
          </a:p>
        </p:txBody>
      </p:sp>
    </p:spTree>
    <p:extLst>
      <p:ext uri="{BB962C8B-B14F-4D97-AF65-F5344CB8AC3E}">
        <p14:creationId xmlns:p14="http://schemas.microsoft.com/office/powerpoint/2010/main" val="2694276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External Award - Overall Design &amp; Functionality</a:t>
            </a:r>
          </a:p>
        </p:txBody>
      </p:sp>
      <p:sp>
        <p:nvSpPr>
          <p:cNvPr id="3" name="Content Placeholder 2"/>
          <p:cNvSpPr>
            <a:spLocks noGrp="1"/>
          </p:cNvSpPr>
          <p:nvPr>
            <p:ph idx="1"/>
          </p:nvPr>
        </p:nvSpPr>
        <p:spPr/>
        <p:txBody>
          <a:bodyPr>
            <a:normAutofit lnSpcReduction="10000"/>
          </a:bodyPr>
          <a:lstStyle/>
          <a:p>
            <a:r>
              <a:rPr lang="en-US" dirty="0" smtClean="0"/>
              <a:t>Some basics – External Award “Report Codes”</a:t>
            </a:r>
          </a:p>
          <a:p>
            <a:pPr lvl="1"/>
            <a:r>
              <a:rPr lang="en-US" dirty="0" smtClean="0"/>
              <a:t>Report Codes determine how the external awards are jammed in to a Student’s Award.</a:t>
            </a:r>
          </a:p>
          <a:p>
            <a:pPr lvl="2"/>
            <a:r>
              <a:rPr lang="en-US" b="1" dirty="0" smtClean="0">
                <a:effectLst>
                  <a:outerShdw blurRad="38100" dist="38100" dir="2700000" algn="tl">
                    <a:srgbClr val="000000">
                      <a:alpha val="43137"/>
                    </a:srgbClr>
                  </a:outerShdw>
                </a:effectLst>
              </a:rPr>
              <a:t>A – Append </a:t>
            </a:r>
            <a:r>
              <a:rPr lang="en-US" dirty="0" smtClean="0"/>
              <a:t>– Add to an existing item type</a:t>
            </a:r>
          </a:p>
          <a:p>
            <a:pPr lvl="3"/>
            <a:r>
              <a:rPr lang="en-US" dirty="0" smtClean="0"/>
              <a:t>If the item type to be posted does not already exist on the Student’s award, the External Award transaction will treat it as if it the Report Code value is “New”</a:t>
            </a:r>
          </a:p>
          <a:p>
            <a:pPr lvl="2"/>
            <a:r>
              <a:rPr lang="en-US" b="1" dirty="0" smtClean="0">
                <a:effectLst>
                  <a:outerShdw blurRad="38100" dist="38100" dir="2700000" algn="tl">
                    <a:srgbClr val="000000">
                      <a:alpha val="43137"/>
                    </a:srgbClr>
                  </a:outerShdw>
                </a:effectLst>
              </a:rPr>
              <a:t>N – New </a:t>
            </a:r>
            <a:r>
              <a:rPr lang="en-US" dirty="0" smtClean="0"/>
              <a:t>– Used only to add new item types to a Student’s Award</a:t>
            </a:r>
          </a:p>
          <a:p>
            <a:pPr lvl="3"/>
            <a:r>
              <a:rPr lang="en-US" dirty="0" smtClean="0"/>
              <a:t>If the item type to be posted already exists on the Student’s Award, the External Award transaction will error.</a:t>
            </a:r>
          </a:p>
          <a:p>
            <a:pPr lvl="2"/>
            <a:r>
              <a:rPr lang="en-US" b="1" dirty="0" smtClean="0">
                <a:effectLst>
                  <a:outerShdw blurRad="38100" dist="38100" dir="2700000" algn="tl">
                    <a:srgbClr val="000000">
                      <a:alpha val="43137"/>
                    </a:srgbClr>
                  </a:outerShdw>
                </a:effectLst>
              </a:rPr>
              <a:t>R – Replace </a:t>
            </a:r>
            <a:r>
              <a:rPr lang="en-US" dirty="0" smtClean="0"/>
              <a:t>– Used to overlay an existing item type</a:t>
            </a:r>
          </a:p>
          <a:p>
            <a:pPr lvl="3"/>
            <a:r>
              <a:rPr lang="en-US" dirty="0" smtClean="0"/>
              <a:t>If the item type to be posted does not already exist on the Student’s award, the External Award transaction will treat it as if the Report Code value is “New”</a:t>
            </a:r>
          </a:p>
        </p:txBody>
      </p:sp>
    </p:spTree>
    <p:extLst>
      <p:ext uri="{BB962C8B-B14F-4D97-AF65-F5344CB8AC3E}">
        <p14:creationId xmlns:p14="http://schemas.microsoft.com/office/powerpoint/2010/main" val="34838775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A PopSelect Query Example</a:t>
            </a:r>
            <a:endParaRPr lang="en-US" sz="4000" dirty="0"/>
          </a:p>
        </p:txBody>
      </p:sp>
      <p:sp>
        <p:nvSpPr>
          <p:cNvPr id="3" name="Content Placeholder 2"/>
          <p:cNvSpPr>
            <a:spLocks noGrp="1"/>
          </p:cNvSpPr>
          <p:nvPr>
            <p:ph idx="1"/>
          </p:nvPr>
        </p:nvSpPr>
        <p:spPr/>
        <p:txBody>
          <a:bodyPr/>
          <a:lstStyle/>
          <a:p>
            <a:r>
              <a:rPr lang="en-US" dirty="0" smtClean="0"/>
              <a:t>On the Query tab - remember to include the Bind record – SSF_EA_BIND</a:t>
            </a:r>
          </a:p>
          <a:p>
            <a:r>
              <a:rPr lang="en-US" dirty="0" smtClean="0"/>
              <a:t>On the Fields tab - remember to include all of the key fields from the bind record</a:t>
            </a:r>
          </a:p>
        </p:txBody>
      </p:sp>
    </p:spTree>
    <p:extLst>
      <p:ext uri="{BB962C8B-B14F-4D97-AF65-F5344CB8AC3E}">
        <p14:creationId xmlns:p14="http://schemas.microsoft.com/office/powerpoint/2010/main" val="25214666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A PopSelect Query Example</a:t>
            </a:r>
            <a:endParaRPr lang="en-US" sz="4000" dirty="0"/>
          </a:p>
        </p:txBody>
      </p:sp>
      <p:sp>
        <p:nvSpPr>
          <p:cNvPr id="3" name="Content Placeholder 2"/>
          <p:cNvSpPr>
            <a:spLocks noGrp="1"/>
          </p:cNvSpPr>
          <p:nvPr>
            <p:ph idx="1"/>
          </p:nvPr>
        </p:nvSpPr>
        <p:spPr/>
        <p:txBody>
          <a:bodyPr/>
          <a:lstStyle/>
          <a:p>
            <a:r>
              <a:rPr lang="en-US" dirty="0" smtClean="0"/>
              <a:t>On the Query tab - remember to include the Bind record – SSF_EA_BIND</a:t>
            </a:r>
          </a:p>
          <a:p>
            <a:r>
              <a:rPr lang="en-US" dirty="0" smtClean="0"/>
              <a:t>On the Fields tab - remember to include all of the key fields from the bind record</a:t>
            </a:r>
          </a:p>
        </p:txBody>
      </p:sp>
    </p:spTree>
    <p:extLst>
      <p:ext uri="{BB962C8B-B14F-4D97-AF65-F5344CB8AC3E}">
        <p14:creationId xmlns:p14="http://schemas.microsoft.com/office/powerpoint/2010/main" val="29202812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A PopSelect Query Example</a:t>
            </a:r>
            <a:endParaRPr lang="en-US" sz="4000" dirty="0"/>
          </a:p>
        </p:txBody>
      </p:sp>
      <p:pic>
        <p:nvPicPr>
          <p:cNvPr id="4" name="Picture 3"/>
          <p:cNvPicPr>
            <a:picLocks noChangeAspect="1"/>
          </p:cNvPicPr>
          <p:nvPr/>
        </p:nvPicPr>
        <p:blipFill>
          <a:blip r:embed="rId2"/>
          <a:stretch>
            <a:fillRect/>
          </a:stretch>
        </p:blipFill>
        <p:spPr>
          <a:xfrm>
            <a:off x="92466" y="1174791"/>
            <a:ext cx="6829425" cy="3867150"/>
          </a:xfrm>
          <a:prstGeom prst="rect">
            <a:avLst/>
          </a:prstGeom>
        </p:spPr>
      </p:pic>
      <p:pic>
        <p:nvPicPr>
          <p:cNvPr id="6" name="Picture 5"/>
          <p:cNvPicPr>
            <a:picLocks noChangeAspect="1"/>
          </p:cNvPicPr>
          <p:nvPr/>
        </p:nvPicPr>
        <p:blipFill>
          <a:blip r:embed="rId3"/>
          <a:stretch>
            <a:fillRect/>
          </a:stretch>
        </p:blipFill>
        <p:spPr>
          <a:xfrm>
            <a:off x="3393867" y="3303629"/>
            <a:ext cx="8610600" cy="3267075"/>
          </a:xfrm>
          <a:prstGeom prst="rect">
            <a:avLst/>
          </a:prstGeom>
        </p:spPr>
      </p:pic>
    </p:spTree>
    <p:extLst>
      <p:ext uri="{BB962C8B-B14F-4D97-AF65-F5344CB8AC3E}">
        <p14:creationId xmlns:p14="http://schemas.microsoft.com/office/powerpoint/2010/main" val="8761921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A PopSelect Query Example</a:t>
            </a:r>
            <a:endParaRPr lang="en-US" sz="4000" dirty="0"/>
          </a:p>
        </p:txBody>
      </p:sp>
      <p:pic>
        <p:nvPicPr>
          <p:cNvPr id="6" name="Picture 5"/>
          <p:cNvPicPr>
            <a:picLocks noChangeAspect="1"/>
          </p:cNvPicPr>
          <p:nvPr/>
        </p:nvPicPr>
        <p:blipFill>
          <a:blip r:embed="rId2"/>
          <a:stretch>
            <a:fillRect/>
          </a:stretch>
        </p:blipFill>
        <p:spPr>
          <a:xfrm>
            <a:off x="2424112" y="1486456"/>
            <a:ext cx="7343775" cy="5286375"/>
          </a:xfrm>
          <a:prstGeom prst="rect">
            <a:avLst/>
          </a:prstGeom>
        </p:spPr>
      </p:pic>
    </p:spTree>
    <p:extLst>
      <p:ext uri="{BB962C8B-B14F-4D97-AF65-F5344CB8AC3E}">
        <p14:creationId xmlns:p14="http://schemas.microsoft.com/office/powerpoint/2010/main" val="41522046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A PopSelect Query Example</a:t>
            </a:r>
            <a:endParaRPr lang="en-US" sz="4000" dirty="0"/>
          </a:p>
        </p:txBody>
      </p:sp>
      <p:sp>
        <p:nvSpPr>
          <p:cNvPr id="4" name="Rectangle 3"/>
          <p:cNvSpPr/>
          <p:nvPr/>
        </p:nvSpPr>
        <p:spPr>
          <a:xfrm>
            <a:off x="415635" y="755488"/>
            <a:ext cx="11566567" cy="5632311"/>
          </a:xfrm>
          <a:prstGeom prst="rect">
            <a:avLst/>
          </a:prstGeom>
        </p:spPr>
        <p:txBody>
          <a:bodyPr wrap="square">
            <a:spAutoFit/>
          </a:bodyPr>
          <a:lstStyle/>
          <a:p>
            <a:r>
              <a:rPr lang="en-US" dirty="0"/>
              <a:t>Query SQL</a:t>
            </a:r>
          </a:p>
          <a:p>
            <a:r>
              <a:rPr lang="en-US" dirty="0"/>
              <a:t>	</a:t>
            </a:r>
          </a:p>
          <a:p>
            <a:r>
              <a:rPr lang="en-US" dirty="0"/>
              <a:t>SELECT DISTINCT C.EMPLID, C.INSTITUTION, C.AID_YEAR, D.SFA_EA_TYPE, D.SFA_EA_SOURCE, D.SFA_EA_PROGRAM_CD</a:t>
            </a:r>
          </a:p>
          <a:p>
            <a:r>
              <a:rPr lang="en-US" dirty="0"/>
              <a:t>  FROM PS_PAYMENT_TBL A, PS_STDNT_AID_ATRBT B, PS_SSF_EA_BIND C, PS_ITEM_TYPE_TBL D</a:t>
            </a:r>
          </a:p>
          <a:p>
            <a:r>
              <a:rPr lang="en-US" dirty="0"/>
              <a:t>  WHERE ( B.EMPLID = A.EMPLID</a:t>
            </a:r>
          </a:p>
          <a:p>
            <a:r>
              <a:rPr lang="en-US" dirty="0"/>
              <a:t>     AND C.EMPLID = A.EMPLID</a:t>
            </a:r>
          </a:p>
          <a:p>
            <a:r>
              <a:rPr lang="en-US" dirty="0"/>
              <a:t>     AND A.BUSINESS_UNIT = 'DPAUL'</a:t>
            </a:r>
          </a:p>
          <a:p>
            <a:r>
              <a:rPr lang="en-US" dirty="0"/>
              <a:t>     AND B.TABLE_ID = '1'</a:t>
            </a:r>
          </a:p>
          <a:p>
            <a:r>
              <a:rPr lang="en-US" dirty="0"/>
              <a:t>     AND B.AID_APP_STATUS &lt;&gt; 'C'</a:t>
            </a:r>
          </a:p>
          <a:p>
            <a:r>
              <a:rPr lang="en-US" dirty="0"/>
              <a:t>     AND B.AID_YEAR = :1</a:t>
            </a:r>
          </a:p>
          <a:p>
            <a:r>
              <a:rPr lang="en-US" dirty="0"/>
              <a:t>     AND A.STRM IN (:2,:3,:4,:5)</a:t>
            </a:r>
          </a:p>
          <a:p>
            <a:r>
              <a:rPr lang="en-US" dirty="0"/>
              <a:t>     AND B.AID_YEAR = C.AID_YEAR</a:t>
            </a:r>
          </a:p>
          <a:p>
            <a:r>
              <a:rPr lang="en-US" dirty="0"/>
              <a:t>     AND D.ITEM_TYPE = A.ITEM_TYPE</a:t>
            </a:r>
          </a:p>
          <a:p>
            <a:r>
              <a:rPr lang="en-US" dirty="0"/>
              <a:t>     AND D.EFFDT =</a:t>
            </a:r>
          </a:p>
          <a:p>
            <a:r>
              <a:rPr lang="en-US" dirty="0"/>
              <a:t>        (SELECT MAX(D_ED.EFFDT) FROM PS_ITEM_TYPE_TBL D_ED</a:t>
            </a:r>
          </a:p>
          <a:p>
            <a:r>
              <a:rPr lang="en-US" dirty="0"/>
              <a:t>        WHERE D.SETID = D_ED.SETID</a:t>
            </a:r>
          </a:p>
          <a:p>
            <a:r>
              <a:rPr lang="en-US" dirty="0"/>
              <a:t>          AND D.ITEM_TYPE = D_ED.ITEM_TYPE)</a:t>
            </a:r>
          </a:p>
          <a:p>
            <a:r>
              <a:rPr lang="en-US" dirty="0"/>
              <a:t>     AND D.SFA_EA_TYPE = :8</a:t>
            </a:r>
          </a:p>
          <a:p>
            <a:r>
              <a:rPr lang="en-US" dirty="0"/>
              <a:t>     AND D.SFA_EA_SOURCE = :6</a:t>
            </a:r>
          </a:p>
          <a:p>
            <a:r>
              <a:rPr lang="en-US" dirty="0"/>
              <a:t>     AND D.SFA_EA_PROGRAM_CD = :7)</a:t>
            </a:r>
          </a:p>
        </p:txBody>
      </p:sp>
    </p:spTree>
    <p:extLst>
      <p:ext uri="{BB962C8B-B14F-4D97-AF65-F5344CB8AC3E}">
        <p14:creationId xmlns:p14="http://schemas.microsoft.com/office/powerpoint/2010/main" val="33102963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Reviewing the Results</a:t>
            </a:r>
            <a:endParaRPr lang="en-US" sz="4000" dirty="0"/>
          </a:p>
        </p:txBody>
      </p:sp>
      <p:sp>
        <p:nvSpPr>
          <p:cNvPr id="3" name="Content Placeholder 2"/>
          <p:cNvSpPr>
            <a:spLocks noGrp="1"/>
          </p:cNvSpPr>
          <p:nvPr>
            <p:ph idx="1"/>
          </p:nvPr>
        </p:nvSpPr>
        <p:spPr/>
        <p:txBody>
          <a:bodyPr/>
          <a:lstStyle/>
          <a:p>
            <a:r>
              <a:rPr lang="en-US" dirty="0" smtClean="0"/>
              <a:t>Use the Manage Awards by Status component and search for Processing Status = Unprocessed and Transaction Source = Student Financials</a:t>
            </a:r>
          </a:p>
          <a:p>
            <a:endParaRPr lang="en-US" dirty="0"/>
          </a:p>
          <a:p>
            <a:r>
              <a:rPr lang="en-US" dirty="0" smtClean="0"/>
              <a:t>Remember – this is not an external file – that’s why you cannot review these using the View </a:t>
            </a:r>
            <a:r>
              <a:rPr lang="en-US" dirty="0" smtClean="0">
                <a:effectLst>
                  <a:outerShdw blurRad="38100" dist="38100" dir="2700000" algn="tl">
                    <a:srgbClr val="000000">
                      <a:alpha val="43137"/>
                    </a:srgbClr>
                  </a:outerShdw>
                </a:effectLst>
              </a:rPr>
              <a:t>Data File </a:t>
            </a:r>
            <a:r>
              <a:rPr lang="en-US" dirty="0" smtClean="0"/>
              <a:t>Staging Results component</a:t>
            </a:r>
            <a:endParaRPr lang="en-US" dirty="0"/>
          </a:p>
        </p:txBody>
      </p:sp>
    </p:spTree>
    <p:extLst>
      <p:ext uri="{BB962C8B-B14F-4D97-AF65-F5344CB8AC3E}">
        <p14:creationId xmlns:p14="http://schemas.microsoft.com/office/powerpoint/2010/main" val="3277737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Load External Awards</a:t>
            </a:r>
            <a:endParaRPr lang="en-US" sz="4000" dirty="0"/>
          </a:p>
        </p:txBody>
      </p:sp>
      <p:sp>
        <p:nvSpPr>
          <p:cNvPr id="3" name="Content Placeholder 2"/>
          <p:cNvSpPr>
            <a:spLocks noGrp="1"/>
          </p:cNvSpPr>
          <p:nvPr>
            <p:ph idx="1"/>
          </p:nvPr>
        </p:nvSpPr>
        <p:spPr>
          <a:xfrm>
            <a:off x="838200" y="1311275"/>
            <a:ext cx="10515600" cy="4851622"/>
          </a:xfrm>
        </p:spPr>
        <p:txBody>
          <a:bodyPr>
            <a:normAutofit fontScale="85000" lnSpcReduction="20000"/>
          </a:bodyPr>
          <a:lstStyle/>
          <a:p>
            <a:r>
              <a:rPr lang="en-US" dirty="0"/>
              <a:t>Proceed with an appropriate amount of caution…this is one of the pages where you can wreak havoc</a:t>
            </a:r>
          </a:p>
          <a:p>
            <a:r>
              <a:rPr lang="en-US" dirty="0"/>
              <a:t>Used to programmatically load data already saved to the External Award Staging tables for a particular</a:t>
            </a:r>
          </a:p>
          <a:p>
            <a:pPr lvl="1"/>
            <a:r>
              <a:rPr lang="en-US" dirty="0"/>
              <a:t>Status – generally “Unprocessed”</a:t>
            </a:r>
          </a:p>
          <a:p>
            <a:pPr lvl="1"/>
            <a:r>
              <a:rPr lang="en-US" dirty="0"/>
              <a:t>Data Source – in this case </a:t>
            </a:r>
            <a:r>
              <a:rPr lang="en-US" dirty="0" smtClean="0"/>
              <a:t>“Student Financials”</a:t>
            </a:r>
            <a:endParaRPr lang="en-US" dirty="0"/>
          </a:p>
          <a:p>
            <a:pPr lvl="1"/>
            <a:r>
              <a:rPr lang="en-US" dirty="0" smtClean="0"/>
              <a:t>Perhaps Transaction Date</a:t>
            </a:r>
          </a:p>
          <a:p>
            <a:pPr lvl="1"/>
            <a:r>
              <a:rPr lang="en-US" dirty="0" smtClean="0"/>
              <a:t>Perhaps Award Type, Source, and/or Program code</a:t>
            </a:r>
            <a:endParaRPr lang="en-US" dirty="0"/>
          </a:p>
          <a:p>
            <a:pPr lvl="1"/>
            <a:endParaRPr lang="en-US" dirty="0"/>
          </a:p>
          <a:p>
            <a:pPr lvl="1"/>
            <a:endParaRPr lang="en-US" dirty="0"/>
          </a:p>
          <a:p>
            <a:pPr marL="457200" lvl="1" indent="0">
              <a:buNone/>
            </a:pPr>
            <a:r>
              <a:rPr lang="en-US" dirty="0"/>
              <a:t>Populate the run control page with just enough information to load only the awards you intend (“overpopulating” this page can mean that nothing gets processed)</a:t>
            </a:r>
          </a:p>
          <a:p>
            <a:endParaRPr lang="en-US" dirty="0"/>
          </a:p>
        </p:txBody>
      </p:sp>
    </p:spTree>
    <p:extLst>
      <p:ext uri="{BB962C8B-B14F-4D97-AF65-F5344CB8AC3E}">
        <p14:creationId xmlns:p14="http://schemas.microsoft.com/office/powerpoint/2010/main" val="25688364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Load External Awards</a:t>
            </a:r>
            <a:endParaRPr lang="en-US" sz="4000" dirty="0"/>
          </a:p>
        </p:txBody>
      </p:sp>
      <p:pic>
        <p:nvPicPr>
          <p:cNvPr id="5" name="Picture 4"/>
          <p:cNvPicPr>
            <a:picLocks noChangeAspect="1"/>
          </p:cNvPicPr>
          <p:nvPr/>
        </p:nvPicPr>
        <p:blipFill>
          <a:blip r:embed="rId2"/>
          <a:stretch>
            <a:fillRect/>
          </a:stretch>
        </p:blipFill>
        <p:spPr>
          <a:xfrm>
            <a:off x="2828925" y="1385887"/>
            <a:ext cx="6534150" cy="4486275"/>
          </a:xfrm>
          <a:prstGeom prst="rect">
            <a:avLst/>
          </a:prstGeom>
        </p:spPr>
      </p:pic>
    </p:spTree>
    <p:extLst>
      <p:ext uri="{BB962C8B-B14F-4D97-AF65-F5344CB8AC3E}">
        <p14:creationId xmlns:p14="http://schemas.microsoft.com/office/powerpoint/2010/main" val="38720851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Projecting for the Full Aid Year</a:t>
            </a:r>
            <a:endParaRPr lang="en-US" sz="4000" dirty="0"/>
          </a:p>
        </p:txBody>
      </p:sp>
      <p:sp>
        <p:nvSpPr>
          <p:cNvPr id="3" name="Content Placeholder 2"/>
          <p:cNvSpPr>
            <a:spLocks noGrp="1"/>
          </p:cNvSpPr>
          <p:nvPr>
            <p:ph idx="1"/>
          </p:nvPr>
        </p:nvSpPr>
        <p:spPr>
          <a:xfrm>
            <a:off x="838200" y="1216024"/>
            <a:ext cx="10515600" cy="5032375"/>
          </a:xfrm>
        </p:spPr>
        <p:txBody>
          <a:bodyPr>
            <a:normAutofit fontScale="85000" lnSpcReduction="10000"/>
          </a:bodyPr>
          <a:lstStyle/>
          <a:p>
            <a:r>
              <a:rPr lang="en-US" dirty="0" smtClean="0"/>
              <a:t>SF Feed awards are ALWAYS loaded using the Report Code of “Replace”</a:t>
            </a:r>
          </a:p>
          <a:p>
            <a:r>
              <a:rPr lang="en-US" dirty="0" smtClean="0"/>
              <a:t>If an award includes a full year amount, when the SF Feed runs that will be replaced with just the amounts that appear on the Student’s tuition and fees account</a:t>
            </a:r>
          </a:p>
          <a:p>
            <a:r>
              <a:rPr lang="en-US" dirty="0" smtClean="0"/>
              <a:t>To reduce over-awards we project that amount for the rest of the academic year using the most recent amount from the SF Feed</a:t>
            </a:r>
          </a:p>
          <a:p>
            <a:r>
              <a:rPr lang="en-US" dirty="0" smtClean="0"/>
              <a:t>Create a query from the EA staging tables of the SF Feed data to create an External File to APPEND to the existing award</a:t>
            </a:r>
          </a:p>
          <a:p>
            <a:r>
              <a:rPr lang="en-US" dirty="0" smtClean="0"/>
              <a:t>Load and Process that file to the EA staging tables</a:t>
            </a:r>
          </a:p>
          <a:p>
            <a:r>
              <a:rPr lang="en-US" dirty="0" smtClean="0"/>
              <a:t>CAUTION! Set up separate run controls to “force” SF Feed to run first – when left to its own devices, PeopleSoft will process Data Sources </a:t>
            </a:r>
            <a:r>
              <a:rPr lang="en-US" dirty="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lphabetically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21929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Projecting for the Full Aid Year</a:t>
            </a:r>
            <a:endParaRPr lang="en-US" sz="4000" dirty="0"/>
          </a:p>
        </p:txBody>
      </p:sp>
      <p:pic>
        <p:nvPicPr>
          <p:cNvPr id="5" name="Picture 4"/>
          <p:cNvPicPr>
            <a:picLocks noChangeAspect="1"/>
          </p:cNvPicPr>
          <p:nvPr/>
        </p:nvPicPr>
        <p:blipFill>
          <a:blip r:embed="rId2"/>
          <a:stretch>
            <a:fillRect/>
          </a:stretch>
        </p:blipFill>
        <p:spPr>
          <a:xfrm>
            <a:off x="2128837" y="1981200"/>
            <a:ext cx="7934325" cy="2895600"/>
          </a:xfrm>
          <a:prstGeom prst="rect">
            <a:avLst/>
          </a:prstGeom>
        </p:spPr>
      </p:pic>
    </p:spTree>
    <p:extLst>
      <p:ext uri="{BB962C8B-B14F-4D97-AF65-F5344CB8AC3E}">
        <p14:creationId xmlns:p14="http://schemas.microsoft.com/office/powerpoint/2010/main" val="316130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External Award - Overall Design &amp; Functionality</a:t>
            </a:r>
          </a:p>
        </p:txBody>
      </p:sp>
      <p:sp>
        <p:nvSpPr>
          <p:cNvPr id="3" name="Content Placeholder 2"/>
          <p:cNvSpPr>
            <a:spLocks noGrp="1"/>
          </p:cNvSpPr>
          <p:nvPr>
            <p:ph idx="1"/>
          </p:nvPr>
        </p:nvSpPr>
        <p:spPr/>
        <p:txBody>
          <a:bodyPr/>
          <a:lstStyle/>
          <a:p>
            <a:r>
              <a:rPr lang="en-US" dirty="0" smtClean="0"/>
              <a:t>What External Awards Cannot Do…</a:t>
            </a:r>
          </a:p>
          <a:p>
            <a:pPr lvl="1"/>
            <a:r>
              <a:rPr lang="en-US" dirty="0" smtClean="0"/>
              <a:t>Sequence a Loan anywhere other than at the BOTTOM of an award</a:t>
            </a:r>
          </a:p>
          <a:p>
            <a:pPr lvl="1"/>
            <a:r>
              <a:rPr lang="en-US" dirty="0" smtClean="0"/>
              <a:t>Sequence a Grant/Scholarship/Assistantship/Bursary anywhere other than at the TOP of an award</a:t>
            </a:r>
            <a:endParaRPr lang="en-US" dirty="0"/>
          </a:p>
        </p:txBody>
      </p:sp>
    </p:spTree>
    <p:extLst>
      <p:ext uri="{BB962C8B-B14F-4D97-AF65-F5344CB8AC3E}">
        <p14:creationId xmlns:p14="http://schemas.microsoft.com/office/powerpoint/2010/main" val="21920431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Projecting for the Full Aid Year</a:t>
            </a:r>
            <a:endParaRPr lang="en-US" sz="4000" dirty="0"/>
          </a:p>
        </p:txBody>
      </p:sp>
      <p:pic>
        <p:nvPicPr>
          <p:cNvPr id="3" name="Picture 2"/>
          <p:cNvPicPr>
            <a:picLocks noChangeAspect="1"/>
          </p:cNvPicPr>
          <p:nvPr/>
        </p:nvPicPr>
        <p:blipFill>
          <a:blip r:embed="rId2"/>
          <a:stretch>
            <a:fillRect/>
          </a:stretch>
        </p:blipFill>
        <p:spPr>
          <a:xfrm>
            <a:off x="1933575" y="1747837"/>
            <a:ext cx="8324850" cy="3362325"/>
          </a:xfrm>
          <a:prstGeom prst="rect">
            <a:avLst/>
          </a:prstGeom>
        </p:spPr>
      </p:pic>
    </p:spTree>
    <p:extLst>
      <p:ext uri="{BB962C8B-B14F-4D97-AF65-F5344CB8AC3E}">
        <p14:creationId xmlns:p14="http://schemas.microsoft.com/office/powerpoint/2010/main" val="10226141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Projecting for the Full Aid Year</a:t>
            </a:r>
            <a:endParaRPr lang="en-US" sz="4000" dirty="0"/>
          </a:p>
        </p:txBody>
      </p:sp>
      <p:pic>
        <p:nvPicPr>
          <p:cNvPr id="3" name="Picture 2"/>
          <p:cNvPicPr>
            <a:picLocks noChangeAspect="1"/>
          </p:cNvPicPr>
          <p:nvPr/>
        </p:nvPicPr>
        <p:blipFill>
          <a:blip r:embed="rId2"/>
          <a:stretch>
            <a:fillRect/>
          </a:stretch>
        </p:blipFill>
        <p:spPr>
          <a:xfrm>
            <a:off x="1471612" y="1409700"/>
            <a:ext cx="9248775" cy="4743450"/>
          </a:xfrm>
          <a:prstGeom prst="rect">
            <a:avLst/>
          </a:prstGeom>
        </p:spPr>
      </p:pic>
    </p:spTree>
    <p:extLst>
      <p:ext uri="{BB962C8B-B14F-4D97-AF65-F5344CB8AC3E}">
        <p14:creationId xmlns:p14="http://schemas.microsoft.com/office/powerpoint/2010/main" val="13931411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Projecting for the Full Aid Year</a:t>
            </a:r>
            <a:endParaRPr lang="en-US" sz="4000" dirty="0"/>
          </a:p>
        </p:txBody>
      </p:sp>
      <p:pic>
        <p:nvPicPr>
          <p:cNvPr id="3" name="Picture 2"/>
          <p:cNvPicPr>
            <a:picLocks noChangeAspect="1"/>
          </p:cNvPicPr>
          <p:nvPr/>
        </p:nvPicPr>
        <p:blipFill>
          <a:blip r:embed="rId2"/>
          <a:stretch>
            <a:fillRect/>
          </a:stretch>
        </p:blipFill>
        <p:spPr>
          <a:xfrm>
            <a:off x="2095500" y="1319212"/>
            <a:ext cx="8001000" cy="4886325"/>
          </a:xfrm>
          <a:prstGeom prst="rect">
            <a:avLst/>
          </a:prstGeom>
        </p:spPr>
      </p:pic>
    </p:spTree>
    <p:extLst>
      <p:ext uri="{BB962C8B-B14F-4D97-AF65-F5344CB8AC3E}">
        <p14:creationId xmlns:p14="http://schemas.microsoft.com/office/powerpoint/2010/main" val="21858661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Resolving Error and Suspend Status </a:t>
            </a:r>
            <a:r>
              <a:rPr lang="en-US" sz="4000" dirty="0" smtClean="0"/>
              <a:t>Awards</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The most frequent Errors we see are:</a:t>
            </a:r>
          </a:p>
          <a:p>
            <a:pPr lvl="1"/>
            <a:r>
              <a:rPr lang="en-US" dirty="0" smtClean="0"/>
              <a:t>601 - Student is not active for Aid Year </a:t>
            </a:r>
            <a:r>
              <a:rPr lang="en-US" dirty="0" smtClean="0"/>
              <a:t>specified</a:t>
            </a:r>
            <a:r>
              <a:rPr lang="en-US" dirty="0" smtClean="0"/>
              <a:t>.  No row found in PS_STUDENT_AID</a:t>
            </a:r>
          </a:p>
          <a:p>
            <a:pPr lvl="1"/>
            <a:r>
              <a:rPr lang="en-US" dirty="0" smtClean="0"/>
              <a:t>604 – No valid FA Term data found. No rows found in </a:t>
            </a:r>
            <a:r>
              <a:rPr lang="en-US" dirty="0" smtClean="0"/>
              <a:t>PS_STDNT_FA_TERM</a:t>
            </a:r>
          </a:p>
          <a:p>
            <a:pPr lvl="1"/>
            <a:r>
              <a:rPr lang="en-US" dirty="0" smtClean="0"/>
              <a:t>608 – Invalid Disbursement Plan and Split Code. The specified disbursement plan and split code would result in invalid disbursement rows for the student</a:t>
            </a:r>
            <a:endParaRPr lang="en-US" dirty="0" smtClean="0"/>
          </a:p>
          <a:p>
            <a:pPr lvl="1"/>
            <a:r>
              <a:rPr lang="en-US" dirty="0"/>
              <a:t>610 </a:t>
            </a:r>
            <a:r>
              <a:rPr lang="en-US" dirty="0" smtClean="0"/>
              <a:t>– Invalid tem </a:t>
            </a:r>
            <a:r>
              <a:rPr lang="en-US" dirty="0"/>
              <a:t>specified. The term specified on a disbursement entry is not a valid term for the </a:t>
            </a:r>
            <a:r>
              <a:rPr lang="en-US" dirty="0" smtClean="0"/>
              <a:t>student</a:t>
            </a:r>
            <a:endParaRPr lang="en-US" dirty="0"/>
          </a:p>
          <a:p>
            <a:pPr lvl="1"/>
            <a:r>
              <a:rPr lang="en-US" dirty="0" smtClean="0"/>
              <a:t>622 – Charge Priority not found for Item Type</a:t>
            </a:r>
            <a:endParaRPr lang="en-US" dirty="0" smtClean="0"/>
          </a:p>
          <a:p>
            <a:pPr lvl="1"/>
            <a:r>
              <a:rPr lang="en-US" dirty="0" smtClean="0"/>
              <a:t>637 – New award with 0.00 amount cannot be posted</a:t>
            </a:r>
          </a:p>
          <a:p>
            <a:pPr lvl="1"/>
            <a:endParaRPr lang="en-US" dirty="0"/>
          </a:p>
          <a:p>
            <a:endParaRPr lang="en-US" dirty="0"/>
          </a:p>
        </p:txBody>
      </p:sp>
    </p:spTree>
    <p:extLst>
      <p:ext uri="{BB962C8B-B14F-4D97-AF65-F5344CB8AC3E}">
        <p14:creationId xmlns:p14="http://schemas.microsoft.com/office/powerpoint/2010/main" val="20481883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Resolving Error and Suspend Status </a:t>
            </a:r>
            <a:r>
              <a:rPr lang="en-US" sz="4000" dirty="0" smtClean="0"/>
              <a:t>Awards</a:t>
            </a:r>
            <a:endParaRPr lang="en-US" sz="4000" dirty="0"/>
          </a:p>
        </p:txBody>
      </p:sp>
      <p:sp>
        <p:nvSpPr>
          <p:cNvPr id="3" name="Content Placeholder 2"/>
          <p:cNvSpPr>
            <a:spLocks noGrp="1"/>
          </p:cNvSpPr>
          <p:nvPr>
            <p:ph idx="1"/>
          </p:nvPr>
        </p:nvSpPr>
        <p:spPr/>
        <p:txBody>
          <a:bodyPr/>
          <a:lstStyle/>
          <a:p>
            <a:r>
              <a:rPr lang="en-US" dirty="0" smtClean="0"/>
              <a:t>601 </a:t>
            </a:r>
            <a:r>
              <a:rPr lang="en-US" dirty="0" smtClean="0"/>
              <a:t>- Student is not active for Aid Year </a:t>
            </a:r>
            <a:r>
              <a:rPr lang="en-US" dirty="0" smtClean="0"/>
              <a:t>specified</a:t>
            </a:r>
            <a:r>
              <a:rPr lang="en-US" dirty="0" smtClean="0"/>
              <a:t>.  No row found in PS_STUDENT_AID</a:t>
            </a:r>
          </a:p>
          <a:p>
            <a:pPr lvl="1"/>
            <a:r>
              <a:rPr lang="en-US" dirty="0" smtClean="0"/>
              <a:t>Short Term – Aid Year activate the student(s)</a:t>
            </a:r>
          </a:p>
          <a:p>
            <a:pPr lvl="1"/>
            <a:r>
              <a:rPr lang="en-US" dirty="0" smtClean="0"/>
              <a:t>Long Term – consider running the Process Aid Years App Engine using a PopSelect Query/Equation/File prior to processing</a:t>
            </a:r>
          </a:p>
          <a:p>
            <a:pPr marL="457200" lvl="1" indent="0">
              <a:buNone/>
            </a:pPr>
            <a:endParaRPr lang="en-US" dirty="0"/>
          </a:p>
          <a:p>
            <a:endParaRPr lang="en-US" dirty="0"/>
          </a:p>
        </p:txBody>
      </p:sp>
    </p:spTree>
    <p:extLst>
      <p:ext uri="{BB962C8B-B14F-4D97-AF65-F5344CB8AC3E}">
        <p14:creationId xmlns:p14="http://schemas.microsoft.com/office/powerpoint/2010/main" val="41869329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Resolving Error and Suspend Status </a:t>
            </a:r>
            <a:r>
              <a:rPr lang="en-US" sz="4000" dirty="0" smtClean="0"/>
              <a:t>Awards</a:t>
            </a:r>
            <a:endParaRPr lang="en-US" sz="4000" dirty="0"/>
          </a:p>
        </p:txBody>
      </p:sp>
      <p:sp>
        <p:nvSpPr>
          <p:cNvPr id="3" name="Content Placeholder 2"/>
          <p:cNvSpPr>
            <a:spLocks noGrp="1"/>
          </p:cNvSpPr>
          <p:nvPr>
            <p:ph idx="1"/>
          </p:nvPr>
        </p:nvSpPr>
        <p:spPr/>
        <p:txBody>
          <a:bodyPr/>
          <a:lstStyle/>
          <a:p>
            <a:r>
              <a:rPr lang="en-US" dirty="0" smtClean="0"/>
              <a:t>604 </a:t>
            </a:r>
            <a:r>
              <a:rPr lang="en-US" dirty="0" smtClean="0"/>
              <a:t>– No valid FA Term data found. No rows found in </a:t>
            </a:r>
            <a:r>
              <a:rPr lang="en-US" dirty="0" smtClean="0"/>
              <a:t>PS_STDNT_FA_TERM</a:t>
            </a:r>
          </a:p>
          <a:p>
            <a:pPr lvl="1"/>
            <a:r>
              <a:rPr lang="en-US" dirty="0" smtClean="0"/>
              <a:t>Short Term – Build FA Terms for the student(s)</a:t>
            </a:r>
          </a:p>
          <a:p>
            <a:pPr lvl="1"/>
            <a:r>
              <a:rPr lang="en-US" dirty="0" smtClean="0"/>
              <a:t>Long Term – consider running the FA Term Build processes prior to processing</a:t>
            </a:r>
            <a:endParaRPr lang="en-US" dirty="0" smtClean="0"/>
          </a:p>
          <a:p>
            <a:pPr lvl="1"/>
            <a:endParaRPr lang="en-US" dirty="0"/>
          </a:p>
          <a:p>
            <a:endParaRPr lang="en-US" dirty="0"/>
          </a:p>
        </p:txBody>
      </p:sp>
    </p:spTree>
    <p:extLst>
      <p:ext uri="{BB962C8B-B14F-4D97-AF65-F5344CB8AC3E}">
        <p14:creationId xmlns:p14="http://schemas.microsoft.com/office/powerpoint/2010/main" val="27456063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Resolving Error and Suspend Status </a:t>
            </a:r>
            <a:r>
              <a:rPr lang="en-US" sz="4000" dirty="0" smtClean="0"/>
              <a:t>Awards</a:t>
            </a:r>
            <a:endParaRPr lang="en-US" sz="4000" dirty="0"/>
          </a:p>
        </p:txBody>
      </p:sp>
      <p:sp>
        <p:nvSpPr>
          <p:cNvPr id="3" name="Content Placeholder 2"/>
          <p:cNvSpPr>
            <a:spLocks noGrp="1"/>
          </p:cNvSpPr>
          <p:nvPr>
            <p:ph idx="1"/>
          </p:nvPr>
        </p:nvSpPr>
        <p:spPr/>
        <p:txBody>
          <a:bodyPr/>
          <a:lstStyle/>
          <a:p>
            <a:r>
              <a:rPr lang="en-US" dirty="0" smtClean="0"/>
              <a:t>608 – Invalid Disbursement Plan and Split Code. The specified disbursement plan and split code would result in invalid disbursement rows for the student</a:t>
            </a:r>
            <a:endParaRPr lang="en-US" dirty="0" smtClean="0"/>
          </a:p>
          <a:p>
            <a:pPr lvl="1"/>
            <a:r>
              <a:rPr lang="en-US" dirty="0" smtClean="0"/>
              <a:t>Short Term – review and edit the data in the staging tables and Process the data again</a:t>
            </a:r>
          </a:p>
          <a:p>
            <a:pPr lvl="1"/>
            <a:r>
              <a:rPr lang="en-US" dirty="0" smtClean="0"/>
              <a:t>Long Term – no simple solution here – could be a training issue for folks providing data, sometimes is a function of forgetting to Preview the data, and then sometimes Students’ information changes unexpectedly…</a:t>
            </a:r>
            <a:endParaRPr lang="en-US" dirty="0" smtClean="0"/>
          </a:p>
          <a:p>
            <a:pPr lvl="1"/>
            <a:endParaRPr lang="en-US" dirty="0"/>
          </a:p>
          <a:p>
            <a:endParaRPr lang="en-US" dirty="0"/>
          </a:p>
        </p:txBody>
      </p:sp>
    </p:spTree>
    <p:extLst>
      <p:ext uri="{BB962C8B-B14F-4D97-AF65-F5344CB8AC3E}">
        <p14:creationId xmlns:p14="http://schemas.microsoft.com/office/powerpoint/2010/main" val="29724777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Resolving Error and Suspend Status </a:t>
            </a:r>
            <a:r>
              <a:rPr lang="en-US" sz="4000" dirty="0" smtClean="0"/>
              <a:t>Awards</a:t>
            </a:r>
            <a:endParaRPr lang="en-US" sz="4000" dirty="0"/>
          </a:p>
        </p:txBody>
      </p:sp>
      <p:sp>
        <p:nvSpPr>
          <p:cNvPr id="3" name="Content Placeholder 2"/>
          <p:cNvSpPr>
            <a:spLocks noGrp="1"/>
          </p:cNvSpPr>
          <p:nvPr>
            <p:ph idx="1"/>
          </p:nvPr>
        </p:nvSpPr>
        <p:spPr/>
        <p:txBody>
          <a:bodyPr/>
          <a:lstStyle/>
          <a:p>
            <a:r>
              <a:rPr lang="en-US" dirty="0" smtClean="0"/>
              <a:t>610 </a:t>
            </a:r>
            <a:r>
              <a:rPr lang="en-US" dirty="0" smtClean="0"/>
              <a:t>– Invalid tem </a:t>
            </a:r>
            <a:r>
              <a:rPr lang="en-US" dirty="0"/>
              <a:t>specified. The term specified on a disbursement entry is not a valid term for the </a:t>
            </a:r>
            <a:r>
              <a:rPr lang="en-US" dirty="0" smtClean="0"/>
              <a:t>student</a:t>
            </a:r>
            <a:endParaRPr lang="en-US" dirty="0"/>
          </a:p>
          <a:p>
            <a:pPr lvl="1"/>
            <a:r>
              <a:rPr lang="en-US" dirty="0" smtClean="0"/>
              <a:t>Short Term – review and edit the data in the staging tables and attempt to Process the data again</a:t>
            </a:r>
            <a:endParaRPr lang="en-US" dirty="0" smtClean="0"/>
          </a:p>
          <a:p>
            <a:pPr lvl="1"/>
            <a:r>
              <a:rPr lang="en-US" dirty="0"/>
              <a:t>Long Term – no simple solution here – could be a training issue for folks providing data, sometimes is a function of forgetting to Preview the data, and then sometimes Students’ information </a:t>
            </a:r>
            <a:r>
              <a:rPr lang="en-US" dirty="0" smtClean="0"/>
              <a:t>changes unexpectedly…</a:t>
            </a:r>
            <a:endParaRPr lang="en-US" dirty="0"/>
          </a:p>
          <a:p>
            <a:pPr lvl="1"/>
            <a:endParaRPr lang="en-US" dirty="0"/>
          </a:p>
          <a:p>
            <a:endParaRPr lang="en-US" dirty="0"/>
          </a:p>
        </p:txBody>
      </p:sp>
    </p:spTree>
    <p:extLst>
      <p:ext uri="{BB962C8B-B14F-4D97-AF65-F5344CB8AC3E}">
        <p14:creationId xmlns:p14="http://schemas.microsoft.com/office/powerpoint/2010/main" val="18142952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Resolving Error and Suspend Status </a:t>
            </a:r>
            <a:r>
              <a:rPr lang="en-US" sz="4000" dirty="0" smtClean="0"/>
              <a:t>Awards</a:t>
            </a:r>
            <a:endParaRPr lang="en-US" sz="4000" dirty="0"/>
          </a:p>
        </p:txBody>
      </p:sp>
      <p:sp>
        <p:nvSpPr>
          <p:cNvPr id="3" name="Content Placeholder 2"/>
          <p:cNvSpPr>
            <a:spLocks noGrp="1"/>
          </p:cNvSpPr>
          <p:nvPr>
            <p:ph idx="1"/>
          </p:nvPr>
        </p:nvSpPr>
        <p:spPr/>
        <p:txBody>
          <a:bodyPr/>
          <a:lstStyle/>
          <a:p>
            <a:r>
              <a:rPr lang="en-US" dirty="0" smtClean="0"/>
              <a:t>622 – Charge Priority not found for Item Type</a:t>
            </a:r>
            <a:endParaRPr lang="en-US" dirty="0" smtClean="0"/>
          </a:p>
          <a:p>
            <a:pPr lvl="1"/>
            <a:r>
              <a:rPr lang="en-US" dirty="0" smtClean="0"/>
              <a:t>Short Term – Review and update the SF Item Type, attempt to process the data again</a:t>
            </a:r>
          </a:p>
          <a:p>
            <a:pPr lvl="1"/>
            <a:r>
              <a:rPr lang="en-US" dirty="0" smtClean="0"/>
              <a:t>Long Term – make it a business practice always to have a Charge Priority on every financial aid item type – even those set up with a Disburse  Method = No</a:t>
            </a:r>
            <a:endParaRPr lang="en-US" dirty="0" smtClean="0"/>
          </a:p>
          <a:p>
            <a:pPr lvl="1"/>
            <a:endParaRPr lang="en-US" dirty="0"/>
          </a:p>
          <a:p>
            <a:endParaRPr lang="en-US" dirty="0"/>
          </a:p>
        </p:txBody>
      </p:sp>
    </p:spTree>
    <p:extLst>
      <p:ext uri="{BB962C8B-B14F-4D97-AF65-F5344CB8AC3E}">
        <p14:creationId xmlns:p14="http://schemas.microsoft.com/office/powerpoint/2010/main" val="11351387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Resolving Error and Suspend Status </a:t>
            </a:r>
            <a:r>
              <a:rPr lang="en-US" sz="4000" dirty="0" smtClean="0"/>
              <a:t>Awards</a:t>
            </a:r>
            <a:endParaRPr lang="en-US" sz="4000" dirty="0"/>
          </a:p>
        </p:txBody>
      </p:sp>
      <p:sp>
        <p:nvSpPr>
          <p:cNvPr id="3" name="Content Placeholder 2"/>
          <p:cNvSpPr>
            <a:spLocks noGrp="1"/>
          </p:cNvSpPr>
          <p:nvPr>
            <p:ph idx="1"/>
          </p:nvPr>
        </p:nvSpPr>
        <p:spPr/>
        <p:txBody>
          <a:bodyPr/>
          <a:lstStyle/>
          <a:p>
            <a:r>
              <a:rPr lang="en-US" dirty="0" smtClean="0"/>
              <a:t>637 </a:t>
            </a:r>
            <a:r>
              <a:rPr lang="en-US" dirty="0" smtClean="0"/>
              <a:t>– New award with 0.00 amount cannot be </a:t>
            </a:r>
            <a:r>
              <a:rPr lang="en-US" dirty="0" smtClean="0"/>
              <a:t>posted</a:t>
            </a:r>
          </a:p>
          <a:p>
            <a:pPr lvl="1"/>
            <a:r>
              <a:rPr lang="en-US" dirty="0" smtClean="0"/>
              <a:t>Short Term – either leave it be or delete the rows from the staging tables</a:t>
            </a:r>
          </a:p>
          <a:p>
            <a:pPr lvl="1"/>
            <a:r>
              <a:rPr lang="en-US" dirty="0" smtClean="0"/>
              <a:t>Long Term – generally encountered when canceling awards via External File Load, so remember to use the Report Code of R-replace when awarding a 0.00 amount</a:t>
            </a:r>
            <a:endParaRPr lang="en-US" dirty="0" smtClean="0"/>
          </a:p>
          <a:p>
            <a:pPr lvl="1"/>
            <a:endParaRPr lang="en-US" dirty="0"/>
          </a:p>
          <a:p>
            <a:endParaRPr lang="en-US" dirty="0"/>
          </a:p>
        </p:txBody>
      </p:sp>
    </p:spTree>
    <p:extLst>
      <p:ext uri="{BB962C8B-B14F-4D97-AF65-F5344CB8AC3E}">
        <p14:creationId xmlns:p14="http://schemas.microsoft.com/office/powerpoint/2010/main" val="26568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External Award - Overall Design &amp; Functionality</a:t>
            </a:r>
          </a:p>
        </p:txBody>
      </p:sp>
      <p:sp>
        <p:nvSpPr>
          <p:cNvPr id="3" name="Content Placeholder 2"/>
          <p:cNvSpPr>
            <a:spLocks noGrp="1"/>
          </p:cNvSpPr>
          <p:nvPr>
            <p:ph idx="1"/>
          </p:nvPr>
        </p:nvSpPr>
        <p:spPr/>
        <p:txBody>
          <a:bodyPr>
            <a:normAutofit fontScale="92500" lnSpcReduction="20000"/>
          </a:bodyPr>
          <a:lstStyle/>
          <a:p>
            <a:r>
              <a:rPr lang="en-US" dirty="0" smtClean="0"/>
              <a:t>What External Awards Can Do</a:t>
            </a:r>
            <a:r>
              <a:rPr lang="en-US" dirty="0"/>
              <a:t>…</a:t>
            </a:r>
          </a:p>
          <a:p>
            <a:pPr lvl="1"/>
            <a:r>
              <a:rPr lang="en-US" sz="2600" dirty="0"/>
              <a:t>Load Full-Year </a:t>
            </a:r>
            <a:r>
              <a:rPr lang="en-US" sz="2600" dirty="0" smtClean="0"/>
              <a:t>Awards</a:t>
            </a:r>
            <a:endParaRPr lang="en-US" sz="2600" dirty="0"/>
          </a:p>
          <a:p>
            <a:pPr lvl="1"/>
            <a:r>
              <a:rPr lang="en-US" sz="2600" dirty="0"/>
              <a:t>Load Custom Split </a:t>
            </a:r>
            <a:r>
              <a:rPr lang="en-US" sz="2600" dirty="0" smtClean="0"/>
              <a:t>Awards</a:t>
            </a:r>
            <a:endParaRPr lang="en-US" sz="2600" dirty="0"/>
          </a:p>
          <a:p>
            <a:pPr lvl="1"/>
            <a:r>
              <a:rPr lang="en-US" sz="2600" dirty="0"/>
              <a:t>Load Single-Term </a:t>
            </a:r>
            <a:r>
              <a:rPr lang="en-US" sz="2600" dirty="0" smtClean="0"/>
              <a:t>Awards</a:t>
            </a:r>
            <a:endParaRPr lang="en-US" sz="2600" dirty="0"/>
          </a:p>
          <a:p>
            <a:pPr lvl="1"/>
            <a:r>
              <a:rPr lang="en-US" sz="2600" dirty="0" smtClean="0"/>
              <a:t>Add </a:t>
            </a:r>
            <a:r>
              <a:rPr lang="en-US" sz="2600" i="1" dirty="0" smtClean="0">
                <a:effectLst>
                  <a:outerShdw blurRad="38100" dist="38100" dir="2700000" algn="tl">
                    <a:srgbClr val="000000">
                      <a:alpha val="43137"/>
                    </a:srgbClr>
                  </a:outerShdw>
                </a:effectLst>
              </a:rPr>
              <a:t>New</a:t>
            </a:r>
            <a:r>
              <a:rPr lang="en-US" sz="2600" baseline="0" dirty="0" smtClean="0">
                <a:effectLst>
                  <a:outerShdw blurRad="38100" dist="38100" dir="2700000" algn="tl">
                    <a:srgbClr val="000000">
                      <a:alpha val="43137"/>
                    </a:srgbClr>
                  </a:outerShdw>
                </a:effectLst>
              </a:rPr>
              <a:t> </a:t>
            </a:r>
            <a:r>
              <a:rPr lang="en-US" sz="2600" baseline="0" dirty="0" smtClean="0"/>
              <a:t>Awards</a:t>
            </a:r>
          </a:p>
          <a:p>
            <a:pPr lvl="1"/>
            <a:r>
              <a:rPr lang="en-US" sz="2600" i="1" dirty="0" smtClean="0">
                <a:effectLst>
                  <a:outerShdw blurRad="38100" dist="38100" dir="2700000" algn="tl">
                    <a:srgbClr val="000000">
                      <a:alpha val="43137"/>
                    </a:srgbClr>
                  </a:outerShdw>
                </a:effectLst>
              </a:rPr>
              <a:t>Replace</a:t>
            </a:r>
            <a:r>
              <a:rPr lang="en-US" sz="2600" dirty="0" smtClean="0">
                <a:effectLst>
                  <a:outerShdw blurRad="38100" dist="38100" dir="2700000" algn="tl">
                    <a:srgbClr val="000000">
                      <a:alpha val="43137"/>
                    </a:srgbClr>
                  </a:outerShdw>
                </a:effectLst>
              </a:rPr>
              <a:t> </a:t>
            </a:r>
            <a:r>
              <a:rPr lang="en-US" sz="2600" dirty="0" smtClean="0"/>
              <a:t>Existing </a:t>
            </a:r>
            <a:r>
              <a:rPr lang="en-US" sz="2600" dirty="0"/>
              <a:t>Awards</a:t>
            </a:r>
          </a:p>
          <a:p>
            <a:pPr lvl="1"/>
            <a:r>
              <a:rPr lang="en-US" sz="2600" i="1" dirty="0">
                <a:effectLst>
                  <a:outerShdw blurRad="38100" dist="38100" dir="2700000" algn="tl">
                    <a:srgbClr val="000000">
                      <a:alpha val="43137"/>
                    </a:srgbClr>
                  </a:outerShdw>
                </a:effectLst>
              </a:rPr>
              <a:t>Append</a:t>
            </a:r>
            <a:r>
              <a:rPr lang="en-US" sz="2600" dirty="0">
                <a:effectLst>
                  <a:outerShdw blurRad="38100" dist="38100" dir="2700000" algn="tl">
                    <a:srgbClr val="000000">
                      <a:alpha val="43137"/>
                    </a:srgbClr>
                  </a:outerShdw>
                </a:effectLst>
              </a:rPr>
              <a:t> </a:t>
            </a:r>
            <a:r>
              <a:rPr lang="en-US" sz="2600" dirty="0"/>
              <a:t>Existing Awards</a:t>
            </a:r>
          </a:p>
          <a:p>
            <a:pPr lvl="1"/>
            <a:r>
              <a:rPr lang="en-US" sz="2600" dirty="0"/>
              <a:t>Load more than one item type at a time</a:t>
            </a:r>
          </a:p>
          <a:p>
            <a:pPr lvl="1"/>
            <a:r>
              <a:rPr lang="en-US" sz="2600" dirty="0"/>
              <a:t>Load awards to more than one career at a time</a:t>
            </a:r>
          </a:p>
          <a:p>
            <a:pPr lvl="1"/>
            <a:r>
              <a:rPr lang="en-US" sz="2600" dirty="0"/>
              <a:t>Cause over-awards</a:t>
            </a:r>
          </a:p>
          <a:p>
            <a:pPr lvl="1"/>
            <a:r>
              <a:rPr lang="en-US" sz="2600" i="1" dirty="0" smtClean="0"/>
              <a:t>And if you’re not cautious… </a:t>
            </a:r>
            <a:r>
              <a:rPr lang="en-US" sz="2600" i="1" u="sng" dirty="0" smtClean="0"/>
              <a:t>wreak havoc</a:t>
            </a:r>
            <a:endParaRPr lang="en-US" sz="2600" i="1" u="sng" dirty="0"/>
          </a:p>
          <a:p>
            <a:endParaRPr lang="en-US" dirty="0"/>
          </a:p>
        </p:txBody>
      </p:sp>
    </p:spTree>
    <p:extLst>
      <p:ext uri="{BB962C8B-B14F-4D97-AF65-F5344CB8AC3E}">
        <p14:creationId xmlns:p14="http://schemas.microsoft.com/office/powerpoint/2010/main" val="2806381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Resolving Error and Suspend Status </a:t>
            </a:r>
            <a:r>
              <a:rPr lang="en-US" sz="4000" dirty="0" smtClean="0"/>
              <a:t>Awards</a:t>
            </a:r>
            <a:endParaRPr lang="en-US" sz="4000" dirty="0"/>
          </a:p>
        </p:txBody>
      </p:sp>
      <p:sp>
        <p:nvSpPr>
          <p:cNvPr id="3" name="Content Placeholder 2"/>
          <p:cNvSpPr>
            <a:spLocks noGrp="1"/>
          </p:cNvSpPr>
          <p:nvPr>
            <p:ph idx="1"/>
          </p:nvPr>
        </p:nvSpPr>
        <p:spPr/>
        <p:txBody>
          <a:bodyPr/>
          <a:lstStyle/>
          <a:p>
            <a:r>
              <a:rPr lang="en-US" dirty="0" smtClean="0"/>
              <a:t>The most frequent </a:t>
            </a:r>
            <a:r>
              <a:rPr lang="en-US" dirty="0" smtClean="0"/>
              <a:t>Suspend reason is:</a:t>
            </a:r>
          </a:p>
          <a:p>
            <a:pPr lvl="1"/>
            <a:r>
              <a:rPr lang="en-US" dirty="0" smtClean="0"/>
              <a:t>I forgot to make certain the item type has available funds</a:t>
            </a:r>
            <a:endParaRPr lang="en-US" dirty="0" smtClean="0"/>
          </a:p>
          <a:p>
            <a:pPr lvl="1"/>
            <a:endParaRPr lang="en-US" dirty="0"/>
          </a:p>
          <a:p>
            <a:endParaRPr lang="en-US" dirty="0"/>
          </a:p>
        </p:txBody>
      </p:sp>
    </p:spTree>
    <p:extLst>
      <p:ext uri="{BB962C8B-B14F-4D97-AF65-F5344CB8AC3E}">
        <p14:creationId xmlns:p14="http://schemas.microsoft.com/office/powerpoint/2010/main" val="22074191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Follow-Up Processes/Queries</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Reset Packaging Status (STDNT_AID_ATRBT.PROCESSING_STATUS) – we use a PopUpdate process driven by a query.  Please know there are other ways of doing this.</a:t>
            </a:r>
          </a:p>
          <a:p>
            <a:endParaRPr lang="en-US" dirty="0"/>
          </a:p>
          <a:p>
            <a:r>
              <a:rPr lang="en-US" dirty="0" smtClean="0"/>
              <a:t>EA Sets Packaging Status to 4=Repackage only when Packaging Status is currently 9=Completed.  This prevents students from accepting awards through self service.</a:t>
            </a:r>
          </a:p>
          <a:p>
            <a:r>
              <a:rPr lang="en-US" dirty="0" smtClean="0"/>
              <a:t>EA does NOT change when Packaging Status is:</a:t>
            </a:r>
          </a:p>
          <a:p>
            <a:pPr lvl="1"/>
            <a:r>
              <a:rPr lang="en-US" dirty="0" smtClean="0"/>
              <a:t>0=No App Rcd</a:t>
            </a:r>
          </a:p>
          <a:p>
            <a:pPr lvl="1"/>
            <a:r>
              <a:rPr lang="en-US" dirty="0" smtClean="0"/>
              <a:t>1=Applied</a:t>
            </a:r>
          </a:p>
          <a:p>
            <a:pPr lvl="1"/>
            <a:r>
              <a:rPr lang="en-US" dirty="0" smtClean="0"/>
              <a:t>2=Ready for Counselor Review</a:t>
            </a:r>
          </a:p>
          <a:p>
            <a:pPr lvl="1"/>
            <a:r>
              <a:rPr lang="en-US" dirty="0" smtClean="0"/>
              <a:t>3=Ready for Packaging</a:t>
            </a:r>
          </a:p>
          <a:p>
            <a:endParaRPr lang="en-US" dirty="0"/>
          </a:p>
        </p:txBody>
      </p:sp>
    </p:spTree>
    <p:extLst>
      <p:ext uri="{BB962C8B-B14F-4D97-AF65-F5344CB8AC3E}">
        <p14:creationId xmlns:p14="http://schemas.microsoft.com/office/powerpoint/2010/main" val="36300613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Follow-Up Processes/Queries</a:t>
            </a:r>
            <a:endParaRPr lang="en-US" sz="4000" dirty="0"/>
          </a:p>
        </p:txBody>
      </p:sp>
      <p:pic>
        <p:nvPicPr>
          <p:cNvPr id="4" name="Picture 3"/>
          <p:cNvPicPr>
            <a:picLocks noChangeAspect="1"/>
          </p:cNvPicPr>
          <p:nvPr/>
        </p:nvPicPr>
        <p:blipFill>
          <a:blip r:embed="rId3"/>
          <a:stretch>
            <a:fillRect/>
          </a:stretch>
        </p:blipFill>
        <p:spPr>
          <a:xfrm>
            <a:off x="2100262" y="1490662"/>
            <a:ext cx="7991475" cy="3876675"/>
          </a:xfrm>
          <a:prstGeom prst="rect">
            <a:avLst/>
          </a:prstGeom>
        </p:spPr>
      </p:pic>
    </p:spTree>
    <p:extLst>
      <p:ext uri="{BB962C8B-B14F-4D97-AF65-F5344CB8AC3E}">
        <p14:creationId xmlns:p14="http://schemas.microsoft.com/office/powerpoint/2010/main" val="16875863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Follow-Up Processes/Queries</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Remove EA Flag – we have recently come to the conclusion that it is better for us to remove the EA Flag from any/all item types in Students’ awards.</a:t>
            </a:r>
          </a:p>
          <a:p>
            <a:pPr lvl="1"/>
            <a:r>
              <a:rPr lang="en-US" dirty="0" smtClean="0"/>
              <a:t>If an award is made prior to packaging and that item type is included in a packaging plan:</a:t>
            </a:r>
          </a:p>
          <a:p>
            <a:pPr lvl="2"/>
            <a:r>
              <a:rPr lang="en-US" dirty="0" smtClean="0"/>
              <a:t>When EA Flag is set to Y Mass Packaging will increase the existing award by the amount in the packaging plan</a:t>
            </a:r>
          </a:p>
          <a:p>
            <a:pPr lvl="2"/>
            <a:r>
              <a:rPr lang="en-US" dirty="0" smtClean="0"/>
              <a:t>When the EA Flag is blank for set to N, mass packaging will re-package the item type to be consistent with the packaging plan setup</a:t>
            </a:r>
          </a:p>
          <a:p>
            <a:pPr lvl="1"/>
            <a:r>
              <a:rPr lang="en-US" dirty="0" smtClean="0"/>
              <a:t>If an award has been canceled using EA and is subsequently re-awarded manually:</a:t>
            </a:r>
          </a:p>
          <a:p>
            <a:pPr lvl="2"/>
            <a:r>
              <a:rPr lang="en-US" dirty="0" smtClean="0"/>
              <a:t>When the EA Flag is set to Y, that acts similar to the PJ flag and allows the User to award ANY amount.</a:t>
            </a:r>
          </a:p>
          <a:p>
            <a:pPr lvl="2"/>
            <a:r>
              <a:rPr lang="en-US" dirty="0" smtClean="0"/>
              <a:t>When the FA Flag is blank or set to N, the packaging engine does its job and saves the User from egregious error.</a:t>
            </a:r>
          </a:p>
        </p:txBody>
      </p:sp>
    </p:spTree>
    <p:extLst>
      <p:ext uri="{BB962C8B-B14F-4D97-AF65-F5344CB8AC3E}">
        <p14:creationId xmlns:p14="http://schemas.microsoft.com/office/powerpoint/2010/main" val="22679873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Follow-Up Processes/Queries</a:t>
            </a:r>
            <a:endParaRPr lang="en-US" sz="4000" dirty="0"/>
          </a:p>
        </p:txBody>
      </p:sp>
      <p:pic>
        <p:nvPicPr>
          <p:cNvPr id="5" name="Picture 4"/>
          <p:cNvPicPr>
            <a:picLocks noChangeAspect="1"/>
          </p:cNvPicPr>
          <p:nvPr/>
        </p:nvPicPr>
        <p:blipFill>
          <a:blip r:embed="rId3"/>
          <a:stretch>
            <a:fillRect/>
          </a:stretch>
        </p:blipFill>
        <p:spPr>
          <a:xfrm>
            <a:off x="1995487" y="1562100"/>
            <a:ext cx="8201025" cy="3733800"/>
          </a:xfrm>
          <a:prstGeom prst="rect">
            <a:avLst/>
          </a:prstGeom>
        </p:spPr>
      </p:pic>
    </p:spTree>
    <p:extLst>
      <p:ext uri="{BB962C8B-B14F-4D97-AF65-F5344CB8AC3E}">
        <p14:creationId xmlns:p14="http://schemas.microsoft.com/office/powerpoint/2010/main" val="17627827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Myriad Uses for External </a:t>
            </a:r>
            <a:r>
              <a:rPr lang="en-US" sz="4000" dirty="0" smtClean="0"/>
              <a:t>Awarding</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An alternative title for this section could be:</a:t>
            </a:r>
          </a:p>
          <a:p>
            <a:pPr marL="0" indent="0">
              <a:buNone/>
            </a:pPr>
            <a:endParaRPr lang="en-US" dirty="0" smtClean="0"/>
          </a:p>
          <a:p>
            <a:pPr marL="0" indent="0" algn="ctr">
              <a:buNone/>
            </a:pPr>
            <a:r>
              <a:rPr lang="en-US" dirty="0" smtClean="0"/>
              <a:t>“All the Tangents We Didn’t Take Earlier”</a:t>
            </a:r>
          </a:p>
          <a:p>
            <a:pPr marL="0" indent="0">
              <a:buNone/>
            </a:pPr>
            <a:endParaRPr lang="en-US" dirty="0" smtClean="0"/>
          </a:p>
          <a:p>
            <a:r>
              <a:rPr lang="en-US" dirty="0" smtClean="0"/>
              <a:t>Item Type Swaps</a:t>
            </a:r>
          </a:p>
          <a:p>
            <a:pPr lvl="1"/>
            <a:r>
              <a:rPr lang="en-US" dirty="0" smtClean="0"/>
              <a:t>October 1 Loan Fees</a:t>
            </a:r>
          </a:p>
          <a:p>
            <a:pPr lvl="1"/>
            <a:r>
              <a:rPr lang="en-US" dirty="0" smtClean="0"/>
              <a:t>Generic Grant award for Endowed Scholarship</a:t>
            </a:r>
            <a:endParaRPr lang="en-US" dirty="0"/>
          </a:p>
          <a:p>
            <a:pPr marL="0" indent="0">
              <a:buNone/>
            </a:pPr>
            <a:endParaRPr lang="en-US" dirty="0"/>
          </a:p>
        </p:txBody>
      </p:sp>
    </p:spTree>
    <p:extLst>
      <p:ext uri="{BB962C8B-B14F-4D97-AF65-F5344CB8AC3E}">
        <p14:creationId xmlns:p14="http://schemas.microsoft.com/office/powerpoint/2010/main" val="36599644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Myriad Uses for External </a:t>
            </a:r>
            <a:r>
              <a:rPr lang="en-US" sz="4000" dirty="0" smtClean="0"/>
              <a:t>Awarding</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An alternative title for this section could be:</a:t>
            </a:r>
          </a:p>
          <a:p>
            <a:pPr marL="0" indent="0">
              <a:buNone/>
            </a:pPr>
            <a:r>
              <a:rPr lang="en-US" dirty="0" smtClean="0"/>
              <a:t>“All the Tangents We Didn’t Take Earlier”</a:t>
            </a:r>
          </a:p>
          <a:p>
            <a:pPr marL="0" indent="0">
              <a:buNone/>
            </a:pPr>
            <a:endParaRPr lang="en-US" dirty="0" smtClean="0"/>
          </a:p>
          <a:p>
            <a:r>
              <a:rPr lang="en-US" dirty="0" smtClean="0"/>
              <a:t>Target Cancellation:</a:t>
            </a:r>
          </a:p>
          <a:p>
            <a:pPr lvl="1"/>
            <a:r>
              <a:rPr lang="en-US" dirty="0" smtClean="0"/>
              <a:t>Canceling specific term(s) after SAP Processing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629962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Myriad Uses for External </a:t>
            </a:r>
            <a:r>
              <a:rPr lang="en-US" sz="4000" dirty="0" smtClean="0"/>
              <a:t>Awarding</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An alternative title for this section could be:</a:t>
            </a:r>
          </a:p>
          <a:p>
            <a:pPr marL="0" indent="0">
              <a:buNone/>
            </a:pPr>
            <a:r>
              <a:rPr lang="en-US" dirty="0" smtClean="0"/>
              <a:t>“All the Tangents We Didn’t Take Earlier”</a:t>
            </a:r>
          </a:p>
          <a:p>
            <a:pPr marL="0" indent="0">
              <a:buNone/>
            </a:pPr>
            <a:endParaRPr lang="en-US" dirty="0" smtClean="0"/>
          </a:p>
          <a:p>
            <a:r>
              <a:rPr lang="en-US" dirty="0" smtClean="0"/>
              <a:t>State or other Governmental Grants</a:t>
            </a:r>
          </a:p>
          <a:p>
            <a:pPr lvl="1"/>
            <a:r>
              <a:rPr lang="en-US" dirty="0" smtClean="0"/>
              <a:t>Awarding Grants from a Flag File</a:t>
            </a:r>
          </a:p>
          <a:p>
            <a:pPr lvl="1"/>
            <a:r>
              <a:rPr lang="en-US" dirty="0" smtClean="0"/>
              <a:t>Mass reduction of existing awards…but only for one term</a:t>
            </a:r>
          </a:p>
          <a:p>
            <a:pPr lvl="1"/>
            <a:r>
              <a:rPr lang="en-US" dirty="0" smtClean="0"/>
              <a:t>Reinstating those reductions when funds suddenly become available again</a:t>
            </a:r>
          </a:p>
        </p:txBody>
      </p:sp>
    </p:spTree>
    <p:extLst>
      <p:ext uri="{BB962C8B-B14F-4D97-AF65-F5344CB8AC3E}">
        <p14:creationId xmlns:p14="http://schemas.microsoft.com/office/powerpoint/2010/main" val="19279148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Myriad Uses for External </a:t>
            </a:r>
            <a:r>
              <a:rPr lang="en-US" sz="4000" dirty="0" smtClean="0"/>
              <a:t>Awarding</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An alternative title for this section could be:</a:t>
            </a:r>
          </a:p>
          <a:p>
            <a:pPr marL="0" indent="0">
              <a:buNone/>
            </a:pPr>
            <a:r>
              <a:rPr lang="en-US" dirty="0" smtClean="0"/>
              <a:t>“All the Tangents We Didn’t Take Earlier”</a:t>
            </a:r>
          </a:p>
          <a:p>
            <a:pPr marL="0" indent="0">
              <a:buNone/>
            </a:pPr>
            <a:endParaRPr lang="en-US" dirty="0" smtClean="0"/>
          </a:p>
          <a:p>
            <a:r>
              <a:rPr lang="en-US" dirty="0" smtClean="0"/>
              <a:t>Testing</a:t>
            </a:r>
          </a:p>
          <a:p>
            <a:pPr lvl="1"/>
            <a:r>
              <a:rPr lang="en-US" dirty="0" smtClean="0"/>
              <a:t>Creating large numbers of refunds for SF</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686016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838200"/>
            <a:ext cx="7024744" cy="709714"/>
          </a:xfrm>
          <a:extLst/>
        </p:spPr>
        <p:txBody>
          <a:bodyPr rtlCol="0">
            <a:normAutofit fontScale="90000"/>
          </a:bodyPr>
          <a:lstStyle/>
          <a:p>
            <a:pPr>
              <a:defRPr/>
            </a:pPr>
            <a:r>
              <a:rPr lang="en-US" dirty="0"/>
              <a:t>Contact Information</a:t>
            </a:r>
            <a:endParaRPr lang="en-US" dirty="0"/>
          </a:p>
        </p:txBody>
      </p:sp>
      <p:sp>
        <p:nvSpPr>
          <p:cNvPr id="3" name="Content Placeholder 2"/>
          <p:cNvSpPr>
            <a:spLocks noGrp="1"/>
          </p:cNvSpPr>
          <p:nvPr>
            <p:ph idx="1"/>
          </p:nvPr>
        </p:nvSpPr>
        <p:spPr>
          <a:xfrm>
            <a:off x="2566989" y="1917701"/>
            <a:ext cx="6777037" cy="3508375"/>
          </a:xfrm>
        </p:spPr>
        <p:txBody>
          <a:bodyPr rtlCol="0">
            <a:normAutofit/>
          </a:bodyPr>
          <a:lstStyle/>
          <a:p>
            <a:pPr indent="-274320">
              <a:lnSpc>
                <a:spcPct val="80000"/>
              </a:lnSpc>
              <a:spcBef>
                <a:spcPct val="50000"/>
              </a:spcBef>
              <a:spcAft>
                <a:spcPct val="25000"/>
              </a:spcAft>
              <a:defRPr/>
            </a:pPr>
            <a:r>
              <a:rPr lang="en-US" sz="2000" dirty="0">
                <a:solidFill>
                  <a:schemeClr val="tx1">
                    <a:lumMod val="85000"/>
                    <a:lumOff val="15000"/>
                  </a:schemeClr>
                </a:solidFill>
                <a:latin typeface="Arial" charset="0"/>
              </a:rPr>
              <a:t>Jessica Holler</a:t>
            </a:r>
            <a:endParaRPr lang="en-US" sz="2000" dirty="0">
              <a:solidFill>
                <a:schemeClr val="tx1">
                  <a:lumMod val="85000"/>
                  <a:lumOff val="15000"/>
                </a:schemeClr>
              </a:solidFill>
              <a:latin typeface="Arial" charset="0"/>
            </a:endParaRPr>
          </a:p>
          <a:p>
            <a:pPr marL="640080" lvl="1" indent="-274320">
              <a:lnSpc>
                <a:spcPct val="80000"/>
              </a:lnSpc>
              <a:spcBef>
                <a:spcPct val="50000"/>
              </a:spcBef>
              <a:spcAft>
                <a:spcPct val="25000"/>
              </a:spcAft>
              <a:defRPr/>
            </a:pPr>
            <a:r>
              <a:rPr lang="en-US" sz="1600" dirty="0">
                <a:solidFill>
                  <a:schemeClr val="tx1">
                    <a:lumMod val="85000"/>
                    <a:lumOff val="15000"/>
                  </a:schemeClr>
                </a:solidFill>
                <a:latin typeface="Arial" charset="0"/>
              </a:rPr>
              <a:t>System Integration Analyst</a:t>
            </a:r>
            <a:endParaRPr lang="en-US" sz="1600" dirty="0">
              <a:solidFill>
                <a:schemeClr val="tx1">
                  <a:lumMod val="85000"/>
                  <a:lumOff val="15000"/>
                </a:schemeClr>
              </a:solidFill>
              <a:latin typeface="Arial" charset="0"/>
            </a:endParaRPr>
          </a:p>
          <a:p>
            <a:pPr marL="640080" lvl="1" indent="-274320">
              <a:lnSpc>
                <a:spcPct val="80000"/>
              </a:lnSpc>
              <a:spcBef>
                <a:spcPct val="50000"/>
              </a:spcBef>
              <a:spcAft>
                <a:spcPct val="25000"/>
              </a:spcAft>
              <a:defRPr/>
            </a:pPr>
            <a:r>
              <a:rPr lang="en-US" sz="1600" dirty="0">
                <a:solidFill>
                  <a:schemeClr val="tx1">
                    <a:lumMod val="85000"/>
                    <a:lumOff val="15000"/>
                  </a:schemeClr>
                </a:solidFill>
                <a:latin typeface="Arial" charset="0"/>
              </a:rPr>
              <a:t>Enrollment Management &amp; Marketing</a:t>
            </a:r>
            <a:endParaRPr lang="en-US" sz="1600" dirty="0">
              <a:solidFill>
                <a:schemeClr val="tx1">
                  <a:lumMod val="85000"/>
                  <a:lumOff val="15000"/>
                </a:schemeClr>
              </a:solidFill>
              <a:latin typeface="Arial" charset="0"/>
            </a:endParaRPr>
          </a:p>
          <a:p>
            <a:pPr marL="640080" lvl="1" indent="-274320">
              <a:lnSpc>
                <a:spcPct val="80000"/>
              </a:lnSpc>
              <a:spcBef>
                <a:spcPct val="50000"/>
              </a:spcBef>
              <a:spcAft>
                <a:spcPct val="25000"/>
              </a:spcAft>
              <a:defRPr/>
            </a:pPr>
            <a:r>
              <a:rPr lang="en-US" sz="1600" dirty="0">
                <a:solidFill>
                  <a:schemeClr val="tx1">
                    <a:lumMod val="85000"/>
                    <a:lumOff val="15000"/>
                  </a:schemeClr>
                </a:solidFill>
                <a:latin typeface="Arial" charset="0"/>
              </a:rPr>
              <a:t>DePaul University</a:t>
            </a:r>
            <a:endParaRPr lang="en-US" sz="1600" dirty="0">
              <a:solidFill>
                <a:schemeClr val="tx1">
                  <a:lumMod val="85000"/>
                  <a:lumOff val="15000"/>
                </a:schemeClr>
              </a:solidFill>
              <a:latin typeface="Arial" charset="0"/>
            </a:endParaRPr>
          </a:p>
          <a:p>
            <a:pPr marL="640080" lvl="1" indent="-274320">
              <a:lnSpc>
                <a:spcPct val="80000"/>
              </a:lnSpc>
              <a:spcBef>
                <a:spcPct val="50000"/>
              </a:spcBef>
              <a:spcAft>
                <a:spcPct val="25000"/>
              </a:spcAft>
              <a:defRPr/>
            </a:pPr>
            <a:r>
              <a:rPr lang="en-US" sz="1600" dirty="0">
                <a:solidFill>
                  <a:schemeClr val="tx1">
                    <a:lumMod val="85000"/>
                    <a:lumOff val="15000"/>
                  </a:schemeClr>
                </a:solidFill>
                <a:latin typeface="Arial" charset="0"/>
              </a:rPr>
              <a:t>jshisler@depaul.edu</a:t>
            </a:r>
            <a:r>
              <a:rPr lang="en-US" sz="1400" dirty="0"/>
              <a:t/>
            </a:r>
            <a:br>
              <a:rPr lang="en-US" sz="1400" dirty="0"/>
            </a:br>
            <a:endParaRPr lang="en-US" sz="1400" dirty="0"/>
          </a:p>
        </p:txBody>
      </p:sp>
      <p:sp>
        <p:nvSpPr>
          <p:cNvPr id="4" name="Footer Placeholder 3"/>
          <p:cNvSpPr>
            <a:spLocks noGrp="1"/>
          </p:cNvSpPr>
          <p:nvPr>
            <p:ph type="ftr" sz="quarter" idx="4294967295"/>
          </p:nvPr>
        </p:nvSpPr>
        <p:spPr>
          <a:xfrm>
            <a:off x="5105401" y="6340476"/>
            <a:ext cx="4181475" cy="365125"/>
          </a:xfrm>
          <a:prstGeom prst="rect">
            <a:avLst/>
          </a:prstGeom>
        </p:spPr>
        <p:txBody>
          <a:bodyPr/>
          <a:lstStyle/>
          <a:p>
            <a:pPr>
              <a:defRPr/>
            </a:pPr>
            <a:r>
              <a:rPr lang="en-US" dirty="0" smtClean="0"/>
              <a:t>2017 </a:t>
            </a:r>
            <a:r>
              <a:rPr lang="en-US" dirty="0" smtClean="0"/>
              <a:t>HEUG Midwest Regional</a:t>
            </a:r>
            <a:endParaRPr lang="en-US" dirty="0"/>
          </a:p>
        </p:txBody>
      </p:sp>
    </p:spTree>
    <p:extLst>
      <p:ext uri="{BB962C8B-B14F-4D97-AF65-F5344CB8AC3E}">
        <p14:creationId xmlns:p14="http://schemas.microsoft.com/office/powerpoint/2010/main" val="2200621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Manual Entry – FA &gt; Awards &gt; External Awards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Add External Awards by Type</a:t>
            </a:r>
          </a:p>
          <a:p>
            <a:r>
              <a:rPr lang="en-US" dirty="0" smtClean="0"/>
              <a:t>Add External Awards to Student</a:t>
            </a:r>
          </a:p>
          <a:p>
            <a:r>
              <a:rPr lang="en-US" dirty="0" smtClean="0"/>
              <a:t>Manage External Award Data</a:t>
            </a:r>
          </a:p>
          <a:p>
            <a:r>
              <a:rPr lang="en-US" dirty="0" smtClean="0"/>
              <a:t>Manage Awards by Status</a:t>
            </a:r>
          </a:p>
          <a:p>
            <a:r>
              <a:rPr lang="en-US" dirty="0" smtClean="0"/>
              <a:t>Manage Student External Awards</a:t>
            </a:r>
          </a:p>
          <a:p>
            <a:endParaRPr lang="en-US" dirty="0"/>
          </a:p>
          <a:p>
            <a:pPr marL="0" indent="0">
              <a:buNone/>
            </a:pPr>
            <a:r>
              <a:rPr lang="en-US" dirty="0" smtClean="0"/>
              <a:t>See “External Award Component Security” document uploaded to this presentation.</a:t>
            </a:r>
            <a:endParaRPr lang="en-US" dirty="0"/>
          </a:p>
        </p:txBody>
      </p:sp>
    </p:spTree>
    <p:extLst>
      <p:ext uri="{BB962C8B-B14F-4D97-AF65-F5344CB8AC3E}">
        <p14:creationId xmlns:p14="http://schemas.microsoft.com/office/powerpoint/2010/main" val="11105184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637338" cy="5181600"/>
          </a:xfrm>
        </p:spPr>
        <p:txBody>
          <a:bodyPr rtlCol="0">
            <a:normAutofit/>
          </a:bodyPr>
          <a:lstStyle/>
          <a:p>
            <a:pPr algn="ctr">
              <a:defRPr/>
            </a:pPr>
            <a:r>
              <a:rPr lang="en-US" sz="3100" dirty="0">
                <a:solidFill>
                  <a:schemeClr val="tx1">
                    <a:lumMod val="85000"/>
                    <a:lumOff val="15000"/>
                  </a:schemeClr>
                </a:solidFill>
              </a:rPr>
              <a:t>This presentation and all MIDHEUG presentations are available for download from the Conference site at</a:t>
            </a:r>
            <a:r>
              <a:rPr lang="en-US" sz="3100" dirty="0">
                <a:solidFill>
                  <a:schemeClr val="tx1">
                    <a:lumMod val="85000"/>
                    <a:lumOff val="15000"/>
                  </a:schemeClr>
                </a:solidFill>
              </a:rPr>
              <a:t/>
            </a:r>
            <a:br>
              <a:rPr lang="en-US" sz="3100" dirty="0">
                <a:solidFill>
                  <a:schemeClr val="tx1">
                    <a:lumMod val="85000"/>
                    <a:lumOff val="15000"/>
                  </a:schemeClr>
                </a:solidFill>
              </a:rPr>
            </a:br>
            <a:r>
              <a:rPr lang="en-US" sz="3100" dirty="0">
                <a:solidFill>
                  <a:schemeClr val="tx1">
                    <a:lumMod val="85000"/>
                    <a:lumOff val="15000"/>
                  </a:schemeClr>
                </a:solidFill>
              </a:rPr>
              <a:t>www. </a:t>
            </a:r>
            <a:r>
              <a:rPr lang="en-US" sz="3100" dirty="0">
                <a:solidFill>
                  <a:schemeClr val="tx1">
                    <a:lumMod val="85000"/>
                    <a:lumOff val="15000"/>
                  </a:schemeClr>
                </a:solidFill>
              </a:rPr>
              <a:t>heug.org</a:t>
            </a:r>
            <a:r>
              <a:rPr lang="en-US" sz="3600" dirty="0">
                <a:solidFill>
                  <a:schemeClr val="tx1">
                    <a:lumMod val="85000"/>
                    <a:lumOff val="15000"/>
                  </a:schemeClr>
                </a:solidFill>
              </a:rPr>
              <a:t/>
            </a:r>
            <a:br>
              <a:rPr lang="en-US" sz="3600" dirty="0">
                <a:solidFill>
                  <a:schemeClr val="tx1">
                    <a:lumMod val="85000"/>
                    <a:lumOff val="15000"/>
                  </a:schemeClr>
                </a:solidFill>
              </a:rPr>
            </a:br>
            <a:r>
              <a:rPr lang="en-US" sz="3600" dirty="0">
                <a:solidFill>
                  <a:schemeClr val="tx1">
                    <a:lumMod val="85000"/>
                    <a:lumOff val="15000"/>
                  </a:schemeClr>
                </a:solidFill>
              </a:rPr>
              <a:t/>
            </a:r>
            <a:br>
              <a:rPr lang="en-US" sz="3600" dirty="0">
                <a:solidFill>
                  <a:schemeClr val="tx1">
                    <a:lumMod val="85000"/>
                    <a:lumOff val="15000"/>
                  </a:schemeClr>
                </a:solidFill>
              </a:rPr>
            </a:br>
            <a:r>
              <a:rPr lang="en-US" sz="2400" dirty="0">
                <a:solidFill>
                  <a:schemeClr val="tx1">
                    <a:lumMod val="85000"/>
                    <a:lumOff val="15000"/>
                  </a:schemeClr>
                </a:solidFill>
              </a:rPr>
              <a:t>Note: Sessions from </a:t>
            </a:r>
            <a:r>
              <a:rPr lang="en-US" sz="2400" dirty="0" smtClean="0">
                <a:solidFill>
                  <a:schemeClr val="tx1">
                    <a:lumMod val="85000"/>
                    <a:lumOff val="15000"/>
                  </a:schemeClr>
                </a:solidFill>
              </a:rPr>
              <a:t>EACH AND EVERY HEUG Conference and Webinar </a:t>
            </a:r>
            <a:r>
              <a:rPr lang="en-US" sz="2400" dirty="0">
                <a:solidFill>
                  <a:schemeClr val="tx1">
                    <a:lumMod val="85000"/>
                    <a:lumOff val="15000"/>
                  </a:schemeClr>
                </a:solidFill>
              </a:rPr>
              <a:t>are also </a:t>
            </a:r>
            <a:r>
              <a:rPr lang="en-US" sz="2400" dirty="0" smtClean="0">
                <a:solidFill>
                  <a:schemeClr val="tx1">
                    <a:lumMod val="85000"/>
                    <a:lumOff val="15000"/>
                  </a:schemeClr>
                </a:solidFill>
              </a:rPr>
              <a:t>available</a:t>
            </a:r>
            <a:br>
              <a:rPr lang="en-US" sz="2400" dirty="0" smtClean="0">
                <a:solidFill>
                  <a:schemeClr val="tx1">
                    <a:lumMod val="85000"/>
                    <a:lumOff val="15000"/>
                  </a:schemeClr>
                </a:solidFill>
              </a:rPr>
            </a:br>
            <a:r>
              <a:rPr lang="en-US" sz="2400" dirty="0">
                <a:solidFill>
                  <a:schemeClr val="tx1">
                    <a:lumMod val="85000"/>
                    <a:lumOff val="15000"/>
                  </a:schemeClr>
                </a:solidFill>
              </a:rPr>
              <a:t/>
            </a:r>
            <a:br>
              <a:rPr lang="en-US" sz="2400" dirty="0">
                <a:solidFill>
                  <a:schemeClr val="tx1">
                    <a:lumMod val="85000"/>
                    <a:lumOff val="15000"/>
                  </a:schemeClr>
                </a:solidFill>
              </a:rPr>
            </a:br>
            <a:r>
              <a:rPr lang="en-US" sz="2400" i="1" dirty="0" smtClean="0">
                <a:solidFill>
                  <a:schemeClr val="tx1">
                    <a:lumMod val="85000"/>
                    <a:lumOff val="15000"/>
                  </a:schemeClr>
                </a:solidFill>
              </a:rPr>
              <a:t>Go Wild!</a:t>
            </a:r>
            <a:endParaRPr lang="en-US" i="1" dirty="0">
              <a:solidFill>
                <a:schemeClr val="tx1">
                  <a:lumMod val="85000"/>
                  <a:lumOff val="15000"/>
                </a:schemeClr>
              </a:solidFill>
            </a:endParaRPr>
          </a:p>
        </p:txBody>
      </p:sp>
      <p:sp>
        <p:nvSpPr>
          <p:cNvPr id="4" name="Footer Placeholder 3"/>
          <p:cNvSpPr>
            <a:spLocks noGrp="1"/>
          </p:cNvSpPr>
          <p:nvPr>
            <p:ph type="ftr" sz="quarter" idx="4294967295"/>
          </p:nvPr>
        </p:nvSpPr>
        <p:spPr>
          <a:xfrm>
            <a:off x="4953001" y="6324600"/>
            <a:ext cx="4333875" cy="381000"/>
          </a:xfrm>
          <a:prstGeom prst="rect">
            <a:avLst/>
          </a:prstGeom>
        </p:spPr>
        <p:txBody>
          <a:bodyPr/>
          <a:lstStyle/>
          <a:p>
            <a:pPr>
              <a:defRPr/>
            </a:pPr>
            <a:r>
              <a:rPr lang="en-US" dirty="0" smtClean="0"/>
              <a:t>2017HEUG </a:t>
            </a:r>
            <a:r>
              <a:rPr lang="en-US" dirty="0" smtClean="0"/>
              <a:t>Midwest Regional</a:t>
            </a:r>
            <a:endParaRPr lang="en-US" dirty="0"/>
          </a:p>
        </p:txBody>
      </p:sp>
    </p:spTree>
    <p:extLst>
      <p:ext uri="{BB962C8B-B14F-4D97-AF65-F5344CB8AC3E}">
        <p14:creationId xmlns:p14="http://schemas.microsoft.com/office/powerpoint/2010/main" val="2620227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External Awards by Type</a:t>
            </a:r>
            <a:endParaRPr lang="en-US" sz="4000" dirty="0"/>
          </a:p>
        </p:txBody>
      </p:sp>
      <p:sp>
        <p:nvSpPr>
          <p:cNvPr id="3" name="Content Placeholder 2"/>
          <p:cNvSpPr>
            <a:spLocks noGrp="1"/>
          </p:cNvSpPr>
          <p:nvPr>
            <p:ph idx="1"/>
          </p:nvPr>
        </p:nvSpPr>
        <p:spPr/>
        <p:txBody>
          <a:bodyPr/>
          <a:lstStyle/>
          <a:p>
            <a:r>
              <a:rPr lang="en-US" dirty="0" smtClean="0"/>
              <a:t>External Award setup not required to use this component</a:t>
            </a:r>
          </a:p>
          <a:p>
            <a:r>
              <a:rPr lang="en-US" dirty="0" smtClean="0"/>
              <a:t>Used to enter awards from </a:t>
            </a:r>
            <a:r>
              <a:rPr lang="en-US" u="sng" dirty="0" smtClean="0"/>
              <a:t>one item type </a:t>
            </a:r>
            <a:r>
              <a:rPr lang="en-US" dirty="0" smtClean="0"/>
              <a:t>to </a:t>
            </a:r>
            <a:r>
              <a:rPr lang="en-US" b="1" dirty="0" smtClean="0"/>
              <a:t>multiple Students</a:t>
            </a:r>
            <a:r>
              <a:rPr lang="en-US" dirty="0" smtClean="0"/>
              <a:t>’ awards</a:t>
            </a:r>
          </a:p>
          <a:p>
            <a:r>
              <a:rPr lang="en-US" dirty="0" smtClean="0"/>
              <a:t>Unless specified, Disbursement Plan/Split Code from FA Item Type 5 page will be used.</a:t>
            </a:r>
          </a:p>
          <a:p>
            <a:r>
              <a:rPr lang="en-US" dirty="0" smtClean="0"/>
              <a:t>Use the +… button to add this more than one row for entry.</a:t>
            </a:r>
          </a:p>
          <a:p>
            <a:endParaRPr lang="en-US" dirty="0" smtClean="0"/>
          </a:p>
          <a:p>
            <a:endParaRPr lang="en-US" dirty="0"/>
          </a:p>
        </p:txBody>
      </p:sp>
    </p:spTree>
    <p:extLst>
      <p:ext uri="{BB962C8B-B14F-4D97-AF65-F5344CB8AC3E}">
        <p14:creationId xmlns:p14="http://schemas.microsoft.com/office/powerpoint/2010/main" val="125980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440887" y="4799178"/>
            <a:ext cx="2295525" cy="1381125"/>
          </a:xfrm>
          <a:prstGeom prst="rect">
            <a:avLst/>
          </a:prstGeom>
        </p:spPr>
      </p:pic>
      <p:sp>
        <p:nvSpPr>
          <p:cNvPr id="2" name="Title 1"/>
          <p:cNvSpPr>
            <a:spLocks noGrp="1"/>
          </p:cNvSpPr>
          <p:nvPr>
            <p:ph type="title"/>
          </p:nvPr>
        </p:nvSpPr>
        <p:spPr/>
        <p:txBody>
          <a:bodyPr>
            <a:normAutofit/>
          </a:bodyPr>
          <a:lstStyle/>
          <a:p>
            <a:r>
              <a:rPr lang="en-US" sz="4000" dirty="0" smtClean="0"/>
              <a:t>Manual Entry – External Awards by Type</a:t>
            </a:r>
            <a:endParaRPr lang="en-US" sz="4000" dirty="0"/>
          </a:p>
        </p:txBody>
      </p:sp>
      <p:pic>
        <p:nvPicPr>
          <p:cNvPr id="5" name="Picture 4"/>
          <p:cNvPicPr>
            <a:picLocks noChangeAspect="1"/>
          </p:cNvPicPr>
          <p:nvPr/>
        </p:nvPicPr>
        <p:blipFill>
          <a:blip r:embed="rId4"/>
          <a:stretch>
            <a:fillRect/>
          </a:stretch>
        </p:blipFill>
        <p:spPr>
          <a:xfrm>
            <a:off x="2237388" y="1222541"/>
            <a:ext cx="6648450" cy="4267200"/>
          </a:xfrm>
          <a:prstGeom prst="rect">
            <a:avLst/>
          </a:prstGeom>
          <a:effectLst>
            <a:outerShdw blurRad="63500" sx="102000" sy="102000" algn="ctr" rotWithShape="0">
              <a:prstClr val="black">
                <a:alpha val="40000"/>
              </a:prstClr>
            </a:outerShdw>
          </a:effectLst>
        </p:spPr>
      </p:pic>
      <p:sp>
        <p:nvSpPr>
          <p:cNvPr id="6" name="Rounded Rectangle 5"/>
          <p:cNvSpPr/>
          <p:nvPr/>
        </p:nvSpPr>
        <p:spPr>
          <a:xfrm>
            <a:off x="1793181" y="3716980"/>
            <a:ext cx="7386452" cy="1306285"/>
          </a:xfrm>
          <a:prstGeom prst="roundRect">
            <a:avLst/>
          </a:prstGeom>
          <a:noFill/>
          <a:ln w="4445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7925670" y="4587466"/>
            <a:ext cx="1721922" cy="510639"/>
          </a:xfrm>
          <a:prstGeom prst="straightConnector1">
            <a:avLst/>
          </a:prstGeom>
          <a:ln w="412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13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Add External Awards</a:t>
            </a:r>
            <a:r>
              <a:rPr lang="en-US" sz="4000" baseline="0" dirty="0" smtClean="0"/>
              <a:t> to Student</a:t>
            </a:r>
            <a:endParaRPr lang="en-US" sz="4000" dirty="0"/>
          </a:p>
        </p:txBody>
      </p:sp>
      <p:sp>
        <p:nvSpPr>
          <p:cNvPr id="3" name="Content Placeholder 2"/>
          <p:cNvSpPr>
            <a:spLocks noGrp="1"/>
          </p:cNvSpPr>
          <p:nvPr>
            <p:ph idx="1"/>
          </p:nvPr>
        </p:nvSpPr>
        <p:spPr/>
        <p:txBody>
          <a:bodyPr/>
          <a:lstStyle/>
          <a:p>
            <a:r>
              <a:rPr lang="en-US" dirty="0" smtClean="0"/>
              <a:t>External Award setup not required to use this component</a:t>
            </a:r>
          </a:p>
          <a:p>
            <a:r>
              <a:rPr lang="en-US" dirty="0" smtClean="0"/>
              <a:t>Used to enter award from </a:t>
            </a:r>
            <a:r>
              <a:rPr lang="en-US" u="sng" dirty="0" smtClean="0"/>
              <a:t>many item types </a:t>
            </a:r>
            <a:r>
              <a:rPr lang="en-US" dirty="0" smtClean="0"/>
              <a:t>to </a:t>
            </a:r>
            <a:r>
              <a:rPr lang="en-US" b="1" dirty="0" smtClean="0"/>
              <a:t>one Student’s </a:t>
            </a:r>
            <a:r>
              <a:rPr lang="en-US" dirty="0" smtClean="0"/>
              <a:t>award</a:t>
            </a:r>
            <a:endParaRPr lang="en-US" baseline="0" dirty="0" smtClean="0"/>
          </a:p>
          <a:p>
            <a:r>
              <a:rPr lang="en-US" baseline="0" dirty="0" smtClean="0"/>
              <a:t>Unless specified, Disbursement Plan/Split Code from FA Item Type 5 page will be used.</a:t>
            </a:r>
          </a:p>
          <a:p>
            <a:r>
              <a:rPr lang="en-US" baseline="0" dirty="0" smtClean="0"/>
              <a:t>Use the + button to add additional item</a:t>
            </a:r>
            <a:r>
              <a:rPr lang="en-US" dirty="0" smtClean="0"/>
              <a:t> types for this Student</a:t>
            </a:r>
            <a:r>
              <a:rPr lang="en-US" baseline="0" dirty="0" smtClean="0"/>
              <a:t>.</a:t>
            </a:r>
            <a:endParaRPr lang="en-US" dirty="0"/>
          </a:p>
        </p:txBody>
      </p:sp>
    </p:spTree>
    <p:extLst>
      <p:ext uri="{BB962C8B-B14F-4D97-AF65-F5344CB8AC3E}">
        <p14:creationId xmlns:p14="http://schemas.microsoft.com/office/powerpoint/2010/main" val="196315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Add External Awards</a:t>
            </a:r>
            <a:r>
              <a:rPr lang="en-US" sz="4000" baseline="0" dirty="0" smtClean="0"/>
              <a:t> to Student</a:t>
            </a:r>
            <a:endParaRPr lang="en-US" sz="4000" dirty="0"/>
          </a:p>
        </p:txBody>
      </p:sp>
      <p:pic>
        <p:nvPicPr>
          <p:cNvPr id="5" name="Picture 4"/>
          <p:cNvPicPr>
            <a:picLocks noChangeAspect="1"/>
          </p:cNvPicPr>
          <p:nvPr/>
        </p:nvPicPr>
        <p:blipFill>
          <a:blip r:embed="rId2"/>
          <a:stretch>
            <a:fillRect/>
          </a:stretch>
        </p:blipFill>
        <p:spPr>
          <a:xfrm>
            <a:off x="2509837" y="1215611"/>
            <a:ext cx="7172325" cy="5353050"/>
          </a:xfrm>
          <a:prstGeom prst="rect">
            <a:avLst/>
          </a:prstGeom>
          <a:effectLst>
            <a:outerShdw blurRad="63500" sx="102000" sy="102000" algn="ctr" rotWithShape="0">
              <a:prstClr val="black">
                <a:alpha val="40000"/>
              </a:prstClr>
            </a:outerShdw>
          </a:effectLst>
        </p:spPr>
      </p:pic>
      <p:sp>
        <p:nvSpPr>
          <p:cNvPr id="6" name="Rounded Rectangle 5"/>
          <p:cNvSpPr/>
          <p:nvPr/>
        </p:nvSpPr>
        <p:spPr>
          <a:xfrm>
            <a:off x="8633361" y="2802577"/>
            <a:ext cx="1211283" cy="831272"/>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86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a:t>
            </a:r>
            <a:r>
              <a:rPr lang="en-US" sz="4000" baseline="0" dirty="0" smtClean="0"/>
              <a:t> – Manage External Award Data</a:t>
            </a:r>
            <a:endParaRPr lang="en-US" sz="4000" dirty="0"/>
          </a:p>
        </p:txBody>
      </p:sp>
      <p:sp>
        <p:nvSpPr>
          <p:cNvPr id="3" name="Content Placeholder 2"/>
          <p:cNvSpPr>
            <a:spLocks noGrp="1"/>
          </p:cNvSpPr>
          <p:nvPr>
            <p:ph idx="1"/>
          </p:nvPr>
        </p:nvSpPr>
        <p:spPr/>
        <p:txBody>
          <a:bodyPr/>
          <a:lstStyle/>
          <a:p>
            <a:r>
              <a:rPr lang="en-US" dirty="0" smtClean="0"/>
              <a:t> Used to view/edit data already saved to the External Award Staging tables</a:t>
            </a:r>
          </a:p>
          <a:p>
            <a:r>
              <a:rPr lang="en-US" dirty="0" smtClean="0"/>
              <a:t>On the Search page, select Data Source of “Manual Entry” to review/edit information entered using the previous two components (and perhaps Transaction Date or Transaction Nbr)</a:t>
            </a:r>
            <a:endParaRPr lang="en-US" dirty="0"/>
          </a:p>
        </p:txBody>
      </p:sp>
    </p:spTree>
    <p:extLst>
      <p:ext uri="{BB962C8B-B14F-4D97-AF65-F5344CB8AC3E}">
        <p14:creationId xmlns:p14="http://schemas.microsoft.com/office/powerpoint/2010/main" val="653983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a:t>
            </a:r>
            <a:r>
              <a:rPr lang="en-US" sz="4000" baseline="0" dirty="0" smtClean="0"/>
              <a:t> – Manage External Award Data</a:t>
            </a:r>
            <a:endParaRPr lang="en-US" sz="4000" dirty="0"/>
          </a:p>
        </p:txBody>
      </p:sp>
      <p:pic>
        <p:nvPicPr>
          <p:cNvPr id="5" name="Picture 4"/>
          <p:cNvPicPr>
            <a:picLocks noChangeAspect="1"/>
          </p:cNvPicPr>
          <p:nvPr/>
        </p:nvPicPr>
        <p:blipFill>
          <a:blip r:embed="rId2"/>
          <a:stretch>
            <a:fillRect/>
          </a:stretch>
        </p:blipFill>
        <p:spPr>
          <a:xfrm>
            <a:off x="1762125" y="1538287"/>
            <a:ext cx="8667750" cy="3781425"/>
          </a:xfrm>
          <a:prstGeom prst="rect">
            <a:avLst/>
          </a:prstGeom>
        </p:spPr>
      </p:pic>
    </p:spTree>
    <p:extLst>
      <p:ext uri="{BB962C8B-B14F-4D97-AF65-F5344CB8AC3E}">
        <p14:creationId xmlns:p14="http://schemas.microsoft.com/office/powerpoint/2010/main" val="218314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Your</a:t>
            </a:r>
            <a:r>
              <a:rPr lang="en-US" sz="4000" baseline="0" dirty="0" smtClean="0"/>
              <a:t> Presenter</a:t>
            </a:r>
            <a:endParaRPr lang="en-US" sz="4000" dirty="0"/>
          </a:p>
        </p:txBody>
      </p:sp>
      <p:sp>
        <p:nvSpPr>
          <p:cNvPr id="3" name="Content Placeholder 2"/>
          <p:cNvSpPr>
            <a:spLocks noGrp="1"/>
          </p:cNvSpPr>
          <p:nvPr>
            <p:ph idx="1"/>
          </p:nvPr>
        </p:nvSpPr>
        <p:spPr/>
        <p:txBody>
          <a:bodyPr/>
          <a:lstStyle/>
          <a:p>
            <a:r>
              <a:rPr lang="en-US" dirty="0" smtClean="0"/>
              <a:t>Jessica Holler</a:t>
            </a:r>
          </a:p>
          <a:p>
            <a:pPr lvl="1"/>
            <a:r>
              <a:rPr lang="en-US" dirty="0" smtClean="0"/>
              <a:t>In my LAST year on the FA-Product Advisory Group</a:t>
            </a:r>
          </a:p>
          <a:p>
            <a:pPr lvl="1"/>
            <a:r>
              <a:rPr lang="en-US" dirty="0" smtClean="0"/>
              <a:t>This month marks 30 years in Higher Education for me</a:t>
            </a:r>
          </a:p>
          <a:p>
            <a:pPr lvl="2"/>
            <a:r>
              <a:rPr lang="en-US" dirty="0" smtClean="0"/>
              <a:t>3 years in Student Accounts</a:t>
            </a:r>
          </a:p>
          <a:p>
            <a:pPr lvl="2"/>
            <a:r>
              <a:rPr lang="en-US" dirty="0" smtClean="0"/>
              <a:t>9 years in a Financial Aid Office</a:t>
            </a:r>
          </a:p>
          <a:p>
            <a:pPr lvl="2"/>
            <a:r>
              <a:rPr lang="en-US" dirty="0" smtClean="0"/>
              <a:t>18 years as a Financial Aid Business Analyst</a:t>
            </a:r>
          </a:p>
          <a:p>
            <a:pPr lvl="2"/>
            <a:r>
              <a:rPr lang="en-US" dirty="0" smtClean="0"/>
              <a:t>SCARY!</a:t>
            </a:r>
          </a:p>
          <a:p>
            <a:pPr lvl="1"/>
            <a:r>
              <a:rPr lang="en-US" dirty="0"/>
              <a:t>Avid </a:t>
            </a:r>
            <a:r>
              <a:rPr lang="en-US" dirty="0" smtClean="0"/>
              <a:t>knitter – I promise this is pertinent</a:t>
            </a:r>
          </a:p>
          <a:p>
            <a:pPr lvl="1"/>
            <a:endParaRPr lang="en-US" dirty="0"/>
          </a:p>
        </p:txBody>
      </p:sp>
    </p:spTree>
    <p:extLst>
      <p:ext uri="{BB962C8B-B14F-4D97-AF65-F5344CB8AC3E}">
        <p14:creationId xmlns:p14="http://schemas.microsoft.com/office/powerpoint/2010/main" val="4088080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a:t>
            </a:r>
            <a:r>
              <a:rPr lang="en-US" sz="4000" baseline="0" dirty="0" smtClean="0"/>
              <a:t> – Manage External Award Data</a:t>
            </a:r>
            <a:endParaRPr lang="en-US" sz="4000" dirty="0"/>
          </a:p>
        </p:txBody>
      </p:sp>
      <p:pic>
        <p:nvPicPr>
          <p:cNvPr id="3" name="Picture 2"/>
          <p:cNvPicPr>
            <a:picLocks noChangeAspect="1"/>
          </p:cNvPicPr>
          <p:nvPr/>
        </p:nvPicPr>
        <p:blipFill>
          <a:blip r:embed="rId2"/>
          <a:stretch>
            <a:fillRect/>
          </a:stretch>
        </p:blipFill>
        <p:spPr>
          <a:xfrm>
            <a:off x="866775" y="1428750"/>
            <a:ext cx="10458450" cy="4000500"/>
          </a:xfrm>
          <a:prstGeom prst="rect">
            <a:avLst/>
          </a:prstGeom>
        </p:spPr>
      </p:pic>
    </p:spTree>
    <p:extLst>
      <p:ext uri="{BB962C8B-B14F-4D97-AF65-F5344CB8AC3E}">
        <p14:creationId xmlns:p14="http://schemas.microsoft.com/office/powerpoint/2010/main" val="302933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a:t>
            </a:r>
            <a:r>
              <a:rPr lang="en-US" sz="4000" baseline="0" dirty="0" smtClean="0"/>
              <a:t> – Manage External Award Data</a:t>
            </a:r>
            <a:endParaRPr lang="en-US" sz="4000" dirty="0"/>
          </a:p>
        </p:txBody>
      </p:sp>
      <p:pic>
        <p:nvPicPr>
          <p:cNvPr id="3" name="Picture 2"/>
          <p:cNvPicPr>
            <a:picLocks noChangeAspect="1"/>
          </p:cNvPicPr>
          <p:nvPr/>
        </p:nvPicPr>
        <p:blipFill>
          <a:blip r:embed="rId2"/>
          <a:stretch>
            <a:fillRect/>
          </a:stretch>
        </p:blipFill>
        <p:spPr>
          <a:xfrm>
            <a:off x="3562350" y="1399381"/>
            <a:ext cx="5067300" cy="409575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609600" y="1523206"/>
            <a:ext cx="1952625" cy="1924050"/>
          </a:xfrm>
          <a:prstGeom prst="rect">
            <a:avLst/>
          </a:prstGeom>
          <a:effectLst>
            <a:outerShdw blurRad="63500" sx="102000" sy="102000" algn="ctr" rotWithShape="0">
              <a:prstClr val="black">
                <a:alpha val="40000"/>
              </a:prstClr>
            </a:outerShdw>
          </a:effectLst>
        </p:spPr>
      </p:pic>
      <p:sp>
        <p:nvSpPr>
          <p:cNvPr id="5" name="Rounded Rectangle 4"/>
          <p:cNvSpPr/>
          <p:nvPr/>
        </p:nvSpPr>
        <p:spPr>
          <a:xfrm>
            <a:off x="1436914" y="2351314"/>
            <a:ext cx="961902" cy="463138"/>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Straight Arrow Connector 6"/>
          <p:cNvCxnSpPr/>
          <p:nvPr/>
        </p:nvCxnSpPr>
        <p:spPr>
          <a:xfrm>
            <a:off x="2280062" y="2755075"/>
            <a:ext cx="1971304" cy="558141"/>
          </a:xfrm>
          <a:prstGeom prst="straightConnector1">
            <a:avLst/>
          </a:prstGeom>
          <a:ln>
            <a:solidFill>
              <a:schemeClr val="accent3">
                <a:lumMod val="75000"/>
              </a:schemeClr>
            </a:solidFill>
            <a:tailEnd type="triangle"/>
          </a:ln>
          <a:effectLst>
            <a:outerShdw blurRad="40000" dist="20000" dir="5400000" rotWithShape="0">
              <a:schemeClr val="accent6">
                <a:lumMod val="75000"/>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67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a:t>
            </a:r>
            <a:r>
              <a:rPr lang="en-US" sz="4000" baseline="0" dirty="0" smtClean="0"/>
              <a:t> – Manage External Award Data</a:t>
            </a:r>
            <a:endParaRPr lang="en-US" sz="4000" dirty="0"/>
          </a:p>
        </p:txBody>
      </p:sp>
      <p:pic>
        <p:nvPicPr>
          <p:cNvPr id="6" name="Picture 5"/>
          <p:cNvPicPr>
            <a:picLocks noChangeAspect="1"/>
          </p:cNvPicPr>
          <p:nvPr/>
        </p:nvPicPr>
        <p:blipFill>
          <a:blip r:embed="rId2"/>
          <a:stretch>
            <a:fillRect/>
          </a:stretch>
        </p:blipFill>
        <p:spPr>
          <a:xfrm>
            <a:off x="2262187" y="1466850"/>
            <a:ext cx="7667625" cy="39243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3372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Manage Awards by Status</a:t>
            </a:r>
            <a:endParaRPr lang="en-US" sz="4000" dirty="0"/>
          </a:p>
        </p:txBody>
      </p:sp>
      <p:sp>
        <p:nvSpPr>
          <p:cNvPr id="3" name="Content Placeholder 2"/>
          <p:cNvSpPr>
            <a:spLocks noGrp="1"/>
          </p:cNvSpPr>
          <p:nvPr>
            <p:ph idx="1"/>
          </p:nvPr>
        </p:nvSpPr>
        <p:spPr/>
        <p:txBody>
          <a:bodyPr/>
          <a:lstStyle/>
          <a:p>
            <a:r>
              <a:rPr lang="en-US" dirty="0" smtClean="0"/>
              <a:t>Used to view/edit data already saved to the External Award Staging tables by a particular status</a:t>
            </a:r>
          </a:p>
          <a:p>
            <a:r>
              <a:rPr lang="en-US" dirty="0" smtClean="0"/>
              <a:t>On the Search page, select Data Source of “Manual Entry” and then a particular status (Unprocessed, Error*, etc.) to review/edit information</a:t>
            </a:r>
          </a:p>
          <a:p>
            <a:endParaRPr lang="en-US" dirty="0" smtClean="0"/>
          </a:p>
          <a:p>
            <a:endParaRPr lang="en-US" dirty="0"/>
          </a:p>
          <a:p>
            <a:pPr marL="0" indent="0">
              <a:buNone/>
            </a:pPr>
            <a:r>
              <a:rPr lang="en-US" sz="2000" dirty="0" smtClean="0"/>
              <a:t>* We’ll discuss resolving errors later on…</a:t>
            </a:r>
            <a:endParaRPr lang="en-US" sz="2000" dirty="0"/>
          </a:p>
        </p:txBody>
      </p:sp>
    </p:spTree>
    <p:extLst>
      <p:ext uri="{BB962C8B-B14F-4D97-AF65-F5344CB8AC3E}">
        <p14:creationId xmlns:p14="http://schemas.microsoft.com/office/powerpoint/2010/main" val="648872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Manage Awards by Status</a:t>
            </a:r>
            <a:endParaRPr lang="en-US" sz="4000" dirty="0"/>
          </a:p>
        </p:txBody>
      </p:sp>
      <p:pic>
        <p:nvPicPr>
          <p:cNvPr id="5" name="Picture 4"/>
          <p:cNvPicPr>
            <a:picLocks noChangeAspect="1"/>
          </p:cNvPicPr>
          <p:nvPr/>
        </p:nvPicPr>
        <p:blipFill>
          <a:blip r:embed="rId2"/>
          <a:stretch>
            <a:fillRect/>
          </a:stretch>
        </p:blipFill>
        <p:spPr>
          <a:xfrm>
            <a:off x="2247900" y="1361762"/>
            <a:ext cx="7696200" cy="4371975"/>
          </a:xfrm>
          <a:prstGeom prst="rect">
            <a:avLst/>
          </a:prstGeom>
        </p:spPr>
      </p:pic>
    </p:spTree>
    <p:extLst>
      <p:ext uri="{BB962C8B-B14F-4D97-AF65-F5344CB8AC3E}">
        <p14:creationId xmlns:p14="http://schemas.microsoft.com/office/powerpoint/2010/main" val="271486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Manage Awards by Status</a:t>
            </a:r>
            <a:endParaRPr lang="en-US" sz="4000" dirty="0"/>
          </a:p>
        </p:txBody>
      </p:sp>
      <p:pic>
        <p:nvPicPr>
          <p:cNvPr id="5" name="Picture 4"/>
          <p:cNvPicPr>
            <a:picLocks noChangeAspect="1"/>
          </p:cNvPicPr>
          <p:nvPr/>
        </p:nvPicPr>
        <p:blipFill>
          <a:blip r:embed="rId2"/>
          <a:stretch>
            <a:fillRect/>
          </a:stretch>
        </p:blipFill>
        <p:spPr>
          <a:xfrm>
            <a:off x="1647825" y="1433512"/>
            <a:ext cx="8896350" cy="3990975"/>
          </a:xfrm>
          <a:prstGeom prst="rect">
            <a:avLst/>
          </a:prstGeom>
        </p:spPr>
      </p:pic>
    </p:spTree>
    <p:extLst>
      <p:ext uri="{BB962C8B-B14F-4D97-AF65-F5344CB8AC3E}">
        <p14:creationId xmlns:p14="http://schemas.microsoft.com/office/powerpoint/2010/main" val="1039528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Manage Awards by Status</a:t>
            </a:r>
            <a:endParaRPr lang="en-US" sz="4000" dirty="0"/>
          </a:p>
        </p:txBody>
      </p:sp>
      <p:pic>
        <p:nvPicPr>
          <p:cNvPr id="5" name="Picture 4"/>
          <p:cNvPicPr>
            <a:picLocks noChangeAspect="1"/>
          </p:cNvPicPr>
          <p:nvPr/>
        </p:nvPicPr>
        <p:blipFill>
          <a:blip r:embed="rId2"/>
          <a:stretch>
            <a:fillRect/>
          </a:stretch>
        </p:blipFill>
        <p:spPr>
          <a:xfrm>
            <a:off x="2276475" y="1343025"/>
            <a:ext cx="7639050" cy="4171950"/>
          </a:xfrm>
          <a:prstGeom prst="rect">
            <a:avLst/>
          </a:prstGeom>
        </p:spPr>
      </p:pic>
    </p:spTree>
    <p:extLst>
      <p:ext uri="{BB962C8B-B14F-4D97-AF65-F5344CB8AC3E}">
        <p14:creationId xmlns:p14="http://schemas.microsoft.com/office/powerpoint/2010/main" val="181669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a:t>
            </a:r>
            <a:r>
              <a:rPr lang="en-US" sz="4000" baseline="0" dirty="0" smtClean="0"/>
              <a:t> Entry – Manage Student External Awards</a:t>
            </a:r>
            <a:endParaRPr lang="en-US" sz="4000" dirty="0"/>
          </a:p>
        </p:txBody>
      </p:sp>
      <p:pic>
        <p:nvPicPr>
          <p:cNvPr id="6" name="Picture 5"/>
          <p:cNvPicPr>
            <a:picLocks noChangeAspect="1"/>
          </p:cNvPicPr>
          <p:nvPr/>
        </p:nvPicPr>
        <p:blipFill>
          <a:blip r:embed="rId2"/>
          <a:stretch>
            <a:fillRect/>
          </a:stretch>
        </p:blipFill>
        <p:spPr>
          <a:xfrm>
            <a:off x="2233612" y="1438275"/>
            <a:ext cx="7724775" cy="3981450"/>
          </a:xfrm>
          <a:prstGeom prst="rect">
            <a:avLst/>
          </a:prstGeom>
        </p:spPr>
      </p:pic>
    </p:spTree>
    <p:extLst>
      <p:ext uri="{BB962C8B-B14F-4D97-AF65-F5344CB8AC3E}">
        <p14:creationId xmlns:p14="http://schemas.microsoft.com/office/powerpoint/2010/main" val="342516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a:t>
            </a:r>
            <a:r>
              <a:rPr lang="en-US" sz="4000" baseline="0" dirty="0" smtClean="0"/>
              <a:t> Entry – Manage Student External Awards</a:t>
            </a:r>
            <a:endParaRPr lang="en-US" sz="4000" dirty="0"/>
          </a:p>
        </p:txBody>
      </p:sp>
      <p:pic>
        <p:nvPicPr>
          <p:cNvPr id="4" name="Picture 3"/>
          <p:cNvPicPr>
            <a:picLocks noChangeAspect="1"/>
          </p:cNvPicPr>
          <p:nvPr/>
        </p:nvPicPr>
        <p:blipFill>
          <a:blip r:embed="rId2"/>
          <a:stretch>
            <a:fillRect/>
          </a:stretch>
        </p:blipFill>
        <p:spPr>
          <a:xfrm>
            <a:off x="2247900" y="1300162"/>
            <a:ext cx="7696200" cy="4257675"/>
          </a:xfrm>
          <a:prstGeom prst="rect">
            <a:avLst/>
          </a:prstGeom>
        </p:spPr>
      </p:pic>
    </p:spTree>
    <p:extLst>
      <p:ext uri="{BB962C8B-B14F-4D97-AF65-F5344CB8AC3E}">
        <p14:creationId xmlns:p14="http://schemas.microsoft.com/office/powerpoint/2010/main" val="2565063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a:t>
            </a:r>
            <a:r>
              <a:rPr lang="en-US" sz="4000" baseline="0" dirty="0" smtClean="0"/>
              <a:t> Entry – Manage Student External Awards</a:t>
            </a:r>
            <a:endParaRPr lang="en-US" sz="4000" dirty="0"/>
          </a:p>
        </p:txBody>
      </p:sp>
      <p:pic>
        <p:nvPicPr>
          <p:cNvPr id="4" name="Picture 3"/>
          <p:cNvPicPr>
            <a:picLocks noChangeAspect="1"/>
          </p:cNvPicPr>
          <p:nvPr/>
        </p:nvPicPr>
        <p:blipFill>
          <a:blip r:embed="rId2"/>
          <a:stretch>
            <a:fillRect/>
          </a:stretch>
        </p:blipFill>
        <p:spPr>
          <a:xfrm>
            <a:off x="2085975" y="1208994"/>
            <a:ext cx="8020050" cy="4962525"/>
          </a:xfrm>
          <a:prstGeom prst="rect">
            <a:avLst/>
          </a:prstGeom>
        </p:spPr>
      </p:pic>
    </p:spTree>
    <p:extLst>
      <p:ext uri="{BB962C8B-B14F-4D97-AF65-F5344CB8AC3E}">
        <p14:creationId xmlns:p14="http://schemas.microsoft.com/office/powerpoint/2010/main" val="243577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DePaul University</a:t>
            </a:r>
            <a:endParaRPr lang="en-US" sz="4000" dirty="0"/>
          </a:p>
        </p:txBody>
      </p:sp>
      <p:sp>
        <p:nvSpPr>
          <p:cNvPr id="3" name="Content Placeholder 2"/>
          <p:cNvSpPr>
            <a:spLocks noGrp="1"/>
          </p:cNvSpPr>
          <p:nvPr>
            <p:ph idx="1"/>
          </p:nvPr>
        </p:nvSpPr>
        <p:spPr/>
        <p:txBody>
          <a:bodyPr/>
          <a:lstStyle/>
          <a:p>
            <a:pPr>
              <a:buSzPct val="95000"/>
              <a:defRPr/>
            </a:pPr>
            <a:r>
              <a:rPr lang="en-US" dirty="0"/>
              <a:t>We are the largest Roman Catholic University in the United States.</a:t>
            </a:r>
          </a:p>
          <a:p>
            <a:pPr>
              <a:buSzPct val="95000"/>
              <a:defRPr/>
            </a:pPr>
            <a:r>
              <a:rPr lang="en-US" dirty="0"/>
              <a:t>We serve about 24,000 </a:t>
            </a:r>
            <a:r>
              <a:rPr lang="en-US" dirty="0" smtClean="0"/>
              <a:t>students.</a:t>
            </a:r>
            <a:endParaRPr lang="en-US" dirty="0"/>
          </a:p>
          <a:p>
            <a:pPr>
              <a:buSzPct val="95000"/>
              <a:defRPr/>
            </a:pPr>
            <a:r>
              <a:rPr lang="en-US" dirty="0"/>
              <a:t>We have Undergraduate, Graduate, and Law programs</a:t>
            </a:r>
            <a:r>
              <a:rPr lang="en-US" dirty="0" smtClean="0"/>
              <a:t>.</a:t>
            </a:r>
            <a:endParaRPr lang="en-US" dirty="0"/>
          </a:p>
        </p:txBody>
      </p:sp>
    </p:spTree>
    <p:extLst>
      <p:ext uri="{BB962C8B-B14F-4D97-AF65-F5344CB8AC3E}">
        <p14:creationId xmlns:p14="http://schemas.microsoft.com/office/powerpoint/2010/main" val="153231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a:t>
            </a:r>
            <a:r>
              <a:rPr lang="en-US" sz="4000" baseline="0" dirty="0" smtClean="0"/>
              <a:t> Entry – Manage Student External Awards</a:t>
            </a:r>
            <a:endParaRPr lang="en-US" sz="4000" dirty="0"/>
          </a:p>
        </p:txBody>
      </p:sp>
      <p:pic>
        <p:nvPicPr>
          <p:cNvPr id="4" name="Picture 3"/>
          <p:cNvPicPr>
            <a:picLocks noChangeAspect="1"/>
          </p:cNvPicPr>
          <p:nvPr/>
        </p:nvPicPr>
        <p:blipFill>
          <a:blip r:embed="rId2"/>
          <a:stretch>
            <a:fillRect/>
          </a:stretch>
        </p:blipFill>
        <p:spPr>
          <a:xfrm>
            <a:off x="2219325" y="1404937"/>
            <a:ext cx="7753350" cy="4048125"/>
          </a:xfrm>
          <a:prstGeom prst="rect">
            <a:avLst/>
          </a:prstGeom>
        </p:spPr>
      </p:pic>
      <p:sp>
        <p:nvSpPr>
          <p:cNvPr id="5" name="Rounded Rectangle 4"/>
          <p:cNvSpPr/>
          <p:nvPr/>
        </p:nvSpPr>
        <p:spPr>
          <a:xfrm>
            <a:off x="3883231" y="4393869"/>
            <a:ext cx="1128156" cy="403761"/>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21724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Load External Awards</a:t>
            </a:r>
            <a:endParaRPr lang="en-US" sz="4000" dirty="0"/>
          </a:p>
        </p:txBody>
      </p:sp>
      <p:sp>
        <p:nvSpPr>
          <p:cNvPr id="3" name="Content Placeholder 2"/>
          <p:cNvSpPr>
            <a:spLocks noGrp="1"/>
          </p:cNvSpPr>
          <p:nvPr>
            <p:ph idx="1"/>
          </p:nvPr>
        </p:nvSpPr>
        <p:spPr/>
        <p:txBody>
          <a:bodyPr>
            <a:normAutofit fontScale="85000" lnSpcReduction="10000"/>
          </a:bodyPr>
          <a:lstStyle/>
          <a:p>
            <a:r>
              <a:rPr lang="en-US" dirty="0" smtClean="0"/>
              <a:t>Proceed with an appropriate amount of caution…this is one of the pages where you can wreak havoc</a:t>
            </a:r>
          </a:p>
          <a:p>
            <a:r>
              <a:rPr lang="en-US" dirty="0" smtClean="0"/>
              <a:t>Used to programmatically load data already saved to the External Award Staging tables for a particular</a:t>
            </a:r>
          </a:p>
          <a:p>
            <a:pPr lvl="1"/>
            <a:r>
              <a:rPr lang="en-US" dirty="0" smtClean="0"/>
              <a:t>Status – generally “Unprocessed”</a:t>
            </a:r>
          </a:p>
          <a:p>
            <a:pPr lvl="1"/>
            <a:r>
              <a:rPr lang="en-US" dirty="0" smtClean="0"/>
              <a:t>Data Source – in this case “Manual Entry”</a:t>
            </a:r>
          </a:p>
          <a:p>
            <a:pPr lvl="1"/>
            <a:r>
              <a:rPr lang="en-US" dirty="0" smtClean="0"/>
              <a:t>Transaction Date</a:t>
            </a:r>
          </a:p>
          <a:p>
            <a:pPr lvl="1"/>
            <a:r>
              <a:rPr lang="en-US" dirty="0" smtClean="0"/>
              <a:t>Transaction Nbr</a:t>
            </a:r>
          </a:p>
          <a:p>
            <a:pPr lvl="1"/>
            <a:endParaRPr lang="en-US" dirty="0"/>
          </a:p>
          <a:p>
            <a:pPr marL="457200" lvl="1" indent="0">
              <a:buNone/>
            </a:pPr>
            <a:r>
              <a:rPr lang="en-US" dirty="0" smtClean="0"/>
              <a:t>Populate the run control page with just enough information to load only the awards you intend (“overpopulating” this page can mean that nothing gets processed)</a:t>
            </a:r>
            <a:endParaRPr lang="en-US" dirty="0"/>
          </a:p>
        </p:txBody>
      </p:sp>
    </p:spTree>
    <p:extLst>
      <p:ext uri="{BB962C8B-B14F-4D97-AF65-F5344CB8AC3E}">
        <p14:creationId xmlns:p14="http://schemas.microsoft.com/office/powerpoint/2010/main" val="1761980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Load External Awards</a:t>
            </a:r>
            <a:endParaRPr lang="en-US" sz="4000" dirty="0"/>
          </a:p>
        </p:txBody>
      </p:sp>
      <p:pic>
        <p:nvPicPr>
          <p:cNvPr id="5" name="Picture 4"/>
          <p:cNvPicPr>
            <a:picLocks noChangeAspect="1"/>
          </p:cNvPicPr>
          <p:nvPr/>
        </p:nvPicPr>
        <p:blipFill>
          <a:blip r:embed="rId2"/>
          <a:stretch>
            <a:fillRect/>
          </a:stretch>
        </p:blipFill>
        <p:spPr>
          <a:xfrm>
            <a:off x="2867025" y="1598592"/>
            <a:ext cx="6457950" cy="4895850"/>
          </a:xfrm>
          <a:prstGeom prst="rect">
            <a:avLst/>
          </a:prstGeom>
        </p:spPr>
      </p:pic>
    </p:spTree>
    <p:extLst>
      <p:ext uri="{BB962C8B-B14F-4D97-AF65-F5344CB8AC3E}">
        <p14:creationId xmlns:p14="http://schemas.microsoft.com/office/powerpoint/2010/main" val="42279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Load External Awards</a:t>
            </a:r>
            <a:endParaRPr lang="en-US" sz="4000" dirty="0"/>
          </a:p>
        </p:txBody>
      </p:sp>
      <p:pic>
        <p:nvPicPr>
          <p:cNvPr id="5" name="Picture 4"/>
          <p:cNvPicPr>
            <a:picLocks noChangeAspect="1"/>
          </p:cNvPicPr>
          <p:nvPr/>
        </p:nvPicPr>
        <p:blipFill>
          <a:blip r:embed="rId2"/>
          <a:stretch>
            <a:fillRect/>
          </a:stretch>
        </p:blipFill>
        <p:spPr>
          <a:xfrm>
            <a:off x="2867025" y="1384838"/>
            <a:ext cx="6457950" cy="4895850"/>
          </a:xfrm>
          <a:prstGeom prst="rect">
            <a:avLst/>
          </a:prstGeom>
        </p:spPr>
      </p:pic>
    </p:spTree>
    <p:extLst>
      <p:ext uri="{BB962C8B-B14F-4D97-AF65-F5344CB8AC3E}">
        <p14:creationId xmlns:p14="http://schemas.microsoft.com/office/powerpoint/2010/main" val="171885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Load External Awards</a:t>
            </a:r>
            <a:endParaRPr lang="en-US" sz="4000" dirty="0"/>
          </a:p>
        </p:txBody>
      </p:sp>
      <p:pic>
        <p:nvPicPr>
          <p:cNvPr id="3" name="Picture 2"/>
          <p:cNvPicPr>
            <a:picLocks noChangeAspect="1"/>
          </p:cNvPicPr>
          <p:nvPr/>
        </p:nvPicPr>
        <p:blipFill>
          <a:blip r:embed="rId2"/>
          <a:stretch>
            <a:fillRect/>
          </a:stretch>
        </p:blipFill>
        <p:spPr>
          <a:xfrm>
            <a:off x="2176462" y="1371600"/>
            <a:ext cx="7839075" cy="4114800"/>
          </a:xfrm>
          <a:prstGeom prst="rect">
            <a:avLst/>
          </a:prstGeom>
        </p:spPr>
      </p:pic>
      <p:sp>
        <p:nvSpPr>
          <p:cNvPr id="6" name="Rounded Rectangle 5"/>
          <p:cNvSpPr/>
          <p:nvPr/>
        </p:nvSpPr>
        <p:spPr>
          <a:xfrm>
            <a:off x="6638308" y="2410692"/>
            <a:ext cx="1126174" cy="332509"/>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ounded Rectangle 6"/>
          <p:cNvSpPr/>
          <p:nvPr/>
        </p:nvSpPr>
        <p:spPr>
          <a:xfrm>
            <a:off x="1900051" y="4987640"/>
            <a:ext cx="7837715" cy="451261"/>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64267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Load External Awards</a:t>
            </a:r>
            <a:endParaRPr lang="en-US" sz="4000" dirty="0"/>
          </a:p>
        </p:txBody>
      </p:sp>
      <p:pic>
        <p:nvPicPr>
          <p:cNvPr id="4" name="Picture 3"/>
          <p:cNvPicPr>
            <a:picLocks noChangeAspect="1"/>
          </p:cNvPicPr>
          <p:nvPr/>
        </p:nvPicPr>
        <p:blipFill>
          <a:blip r:embed="rId2"/>
          <a:stretch>
            <a:fillRect/>
          </a:stretch>
        </p:blipFill>
        <p:spPr>
          <a:xfrm>
            <a:off x="2300287" y="1147762"/>
            <a:ext cx="7591425" cy="4562475"/>
          </a:xfrm>
          <a:prstGeom prst="rect">
            <a:avLst/>
          </a:prstGeom>
        </p:spPr>
      </p:pic>
      <p:sp>
        <p:nvSpPr>
          <p:cNvPr id="5" name="Rounded Rectangle 4"/>
          <p:cNvSpPr/>
          <p:nvPr/>
        </p:nvSpPr>
        <p:spPr>
          <a:xfrm>
            <a:off x="2173184" y="4773881"/>
            <a:ext cx="2968832" cy="866898"/>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56474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Manual Entry – Load External Awards</a:t>
            </a:r>
            <a:endParaRPr lang="en-US" sz="4000" dirty="0"/>
          </a:p>
        </p:txBody>
      </p:sp>
      <p:pic>
        <p:nvPicPr>
          <p:cNvPr id="4" name="Picture 3"/>
          <p:cNvPicPr>
            <a:picLocks noChangeAspect="1"/>
          </p:cNvPicPr>
          <p:nvPr/>
        </p:nvPicPr>
        <p:blipFill>
          <a:blip r:embed="rId2"/>
          <a:stretch>
            <a:fillRect/>
          </a:stretch>
        </p:blipFill>
        <p:spPr>
          <a:xfrm>
            <a:off x="2276475" y="1473158"/>
            <a:ext cx="7639050" cy="4552950"/>
          </a:xfrm>
          <a:prstGeom prst="rect">
            <a:avLst/>
          </a:prstGeom>
        </p:spPr>
      </p:pic>
      <p:sp>
        <p:nvSpPr>
          <p:cNvPr id="5" name="Rounded Rectangle 4"/>
          <p:cNvSpPr/>
          <p:nvPr/>
        </p:nvSpPr>
        <p:spPr>
          <a:xfrm>
            <a:off x="2173183" y="5379521"/>
            <a:ext cx="7837715" cy="451261"/>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ounded Rectangle 5"/>
          <p:cNvSpPr/>
          <p:nvPr/>
        </p:nvSpPr>
        <p:spPr>
          <a:xfrm>
            <a:off x="6638308" y="2814451"/>
            <a:ext cx="1126174" cy="332509"/>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43993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a:t>
            </a:r>
            <a:endParaRPr lang="en-US" sz="4000" dirty="0"/>
          </a:p>
        </p:txBody>
      </p:sp>
      <p:sp>
        <p:nvSpPr>
          <p:cNvPr id="3" name="Content Placeholder 2"/>
          <p:cNvSpPr>
            <a:spLocks noGrp="1"/>
          </p:cNvSpPr>
          <p:nvPr>
            <p:ph idx="1"/>
          </p:nvPr>
        </p:nvSpPr>
        <p:spPr>
          <a:xfrm>
            <a:off x="838200" y="1825624"/>
            <a:ext cx="10515600" cy="4727575"/>
          </a:xfrm>
        </p:spPr>
        <p:txBody>
          <a:bodyPr>
            <a:normAutofit fontScale="70000" lnSpcReduction="20000"/>
          </a:bodyPr>
          <a:lstStyle/>
          <a:p>
            <a:r>
              <a:rPr lang="en-US" dirty="0" smtClean="0"/>
              <a:t>External Award setup not required to use this aspect of EA</a:t>
            </a:r>
          </a:p>
          <a:p>
            <a:r>
              <a:rPr lang="en-US" dirty="0" smtClean="0"/>
              <a:t>Set Up of File Mapping </a:t>
            </a:r>
            <a:r>
              <a:rPr lang="en-US" i="1" dirty="0" smtClean="0"/>
              <a:t>is required </a:t>
            </a:r>
            <a:r>
              <a:rPr lang="en-US" dirty="0" smtClean="0"/>
              <a:t>to use this aspect of EA</a:t>
            </a:r>
          </a:p>
          <a:p>
            <a:r>
              <a:rPr lang="en-US" dirty="0" smtClean="0"/>
              <a:t>Used to process large numbers of awards for many Students</a:t>
            </a:r>
          </a:p>
          <a:p>
            <a:pPr lvl="1"/>
            <a:r>
              <a:rPr lang="en-US" dirty="0" smtClean="0"/>
              <a:t>No limit to the number of item types in one file **</a:t>
            </a:r>
          </a:p>
          <a:p>
            <a:pPr lvl="1"/>
            <a:r>
              <a:rPr lang="en-US" dirty="0" smtClean="0"/>
              <a:t>No limit to the number of Student EmplIDs in one file **</a:t>
            </a:r>
          </a:p>
          <a:p>
            <a:r>
              <a:rPr lang="en-US" dirty="0" smtClean="0"/>
              <a:t>Create a file</a:t>
            </a:r>
          </a:p>
          <a:p>
            <a:r>
              <a:rPr lang="en-US" dirty="0" smtClean="0"/>
              <a:t>Load it to the EA Staging Tables</a:t>
            </a:r>
          </a:p>
          <a:p>
            <a:r>
              <a:rPr lang="en-US" dirty="0" smtClean="0"/>
              <a:t>Process the awards to the Students’ records</a:t>
            </a:r>
          </a:p>
          <a:p>
            <a:pPr lvl="1"/>
            <a:endParaRPr lang="en-US" dirty="0" smtClean="0"/>
          </a:p>
          <a:p>
            <a:pPr lvl="1"/>
            <a:endParaRPr lang="en-US" dirty="0"/>
          </a:p>
          <a:p>
            <a:pPr lvl="1"/>
            <a:endParaRPr lang="en-US" dirty="0" smtClean="0"/>
          </a:p>
          <a:p>
            <a:pPr marL="457200" lvl="1" indent="0">
              <a:buNone/>
            </a:pPr>
            <a:r>
              <a:rPr lang="en-US" dirty="0" smtClean="0"/>
              <a:t>** There is an open bug at Oracle discovered when processing very large files.</a:t>
            </a:r>
          </a:p>
          <a:p>
            <a:pPr marL="457200" lvl="1" indent="0">
              <a:buNone/>
            </a:pPr>
            <a:r>
              <a:rPr lang="en-US" dirty="0"/>
              <a:t>	</a:t>
            </a:r>
            <a:r>
              <a:rPr lang="en-US" dirty="0" smtClean="0"/>
              <a:t>Bug:</a:t>
            </a:r>
          </a:p>
          <a:p>
            <a:pPr marL="457200" lvl="1" indent="0">
              <a:buNone/>
            </a:pPr>
            <a:r>
              <a:rPr lang="en-US" dirty="0"/>
              <a:t>	</a:t>
            </a:r>
            <a:r>
              <a:rPr lang="en-US" dirty="0" smtClean="0"/>
              <a:t>Workaround: Limit number of rows in a file to 1,000</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131702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External File Load – Set </a:t>
            </a:r>
            <a:r>
              <a:rPr lang="en-US" sz="4000" baseline="0" dirty="0" smtClean="0"/>
              <a:t>Up SACR &gt; System Administration &gt; Utilities &gt; File Parser</a:t>
            </a:r>
            <a:endParaRPr lang="en-US" sz="4000" dirty="0"/>
          </a:p>
        </p:txBody>
      </p:sp>
      <p:sp>
        <p:nvSpPr>
          <p:cNvPr id="3" name="Content Placeholder 2"/>
          <p:cNvSpPr>
            <a:spLocks noGrp="1"/>
          </p:cNvSpPr>
          <p:nvPr>
            <p:ph idx="1"/>
          </p:nvPr>
        </p:nvSpPr>
        <p:spPr/>
        <p:txBody>
          <a:bodyPr/>
          <a:lstStyle/>
          <a:p>
            <a:r>
              <a:rPr lang="en-US" dirty="0"/>
              <a:t>Set Up SACR &gt; System Administration &gt; Utilities &gt; File Parser </a:t>
            </a:r>
            <a:endParaRPr lang="en-US" dirty="0" smtClean="0"/>
          </a:p>
          <a:p>
            <a:r>
              <a:rPr lang="en-US" dirty="0" smtClean="0"/>
              <a:t>Context Definition</a:t>
            </a:r>
          </a:p>
          <a:p>
            <a:r>
              <a:rPr lang="en-US" dirty="0" smtClean="0"/>
              <a:t>File Mapping Definition</a:t>
            </a:r>
          </a:p>
          <a:p>
            <a:r>
              <a:rPr lang="en-US" dirty="0" smtClean="0"/>
              <a:t>Copy File Mapping Definition</a:t>
            </a:r>
            <a:endParaRPr lang="en-US" dirty="0"/>
          </a:p>
        </p:txBody>
      </p:sp>
    </p:spTree>
    <p:extLst>
      <p:ext uri="{BB962C8B-B14F-4D97-AF65-F5344CB8AC3E}">
        <p14:creationId xmlns:p14="http://schemas.microsoft.com/office/powerpoint/2010/main" val="909548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Context</a:t>
            </a:r>
            <a:r>
              <a:rPr lang="en-US" sz="4000" baseline="0" dirty="0" smtClean="0"/>
              <a:t> Definition</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You really only need the delivered “External Award Load” context definition</a:t>
            </a:r>
          </a:p>
          <a:p>
            <a:r>
              <a:rPr lang="en-US" dirty="0" smtClean="0"/>
              <a:t>Make changes on the context definition to make fields “Visible for Mapping”</a:t>
            </a:r>
          </a:p>
          <a:p>
            <a:pPr lvl="1"/>
            <a:r>
              <a:rPr lang="en-US" dirty="0" smtClean="0"/>
              <a:t>Feel free to “start simple” – you can always come back here to make additional fields visible for mapping</a:t>
            </a:r>
          </a:p>
          <a:p>
            <a:r>
              <a:rPr lang="en-US" dirty="0" smtClean="0"/>
              <a:t>If an item in the “Mapping Action” column has been set to “Inherit from Parent” or “Default Value” do not change it unless you have an excellent reason</a:t>
            </a:r>
          </a:p>
          <a:p>
            <a:pPr marL="0" indent="0">
              <a:buNone/>
            </a:pPr>
            <a:endParaRPr lang="en-US" dirty="0" smtClean="0"/>
          </a:p>
        </p:txBody>
      </p:sp>
    </p:spTree>
    <p:extLst>
      <p:ext uri="{BB962C8B-B14F-4D97-AF65-F5344CB8AC3E}">
        <p14:creationId xmlns:p14="http://schemas.microsoft.com/office/powerpoint/2010/main" val="6174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DePaul University</a:t>
            </a:r>
            <a:endParaRPr lang="en-US" dirty="0"/>
          </a:p>
        </p:txBody>
      </p:sp>
      <p:sp>
        <p:nvSpPr>
          <p:cNvPr id="3" name="Content Placeholder 2"/>
          <p:cNvSpPr>
            <a:spLocks noGrp="1"/>
          </p:cNvSpPr>
          <p:nvPr>
            <p:ph idx="1"/>
          </p:nvPr>
        </p:nvSpPr>
        <p:spPr/>
        <p:txBody>
          <a:bodyPr/>
          <a:lstStyle/>
          <a:p>
            <a:pPr>
              <a:buSzPct val="95000"/>
              <a:defRPr/>
            </a:pPr>
            <a:r>
              <a:rPr lang="en-US" dirty="0"/>
              <a:t>Initial PeopleSoft implementation was Version 7.6 for the 2000-01 Processing Cycle</a:t>
            </a:r>
          </a:p>
          <a:p>
            <a:pPr>
              <a:buSzPct val="95000"/>
              <a:defRPr/>
            </a:pPr>
            <a:r>
              <a:rPr lang="en-US" dirty="0"/>
              <a:t>Currently running on 9.0, Tools 8.54, Bundle </a:t>
            </a:r>
            <a:r>
              <a:rPr lang="en-US" dirty="0" smtClean="0"/>
              <a:t>46</a:t>
            </a:r>
          </a:p>
          <a:p>
            <a:pPr>
              <a:buSzPct val="95000"/>
              <a:defRPr/>
            </a:pPr>
            <a:r>
              <a:rPr lang="en-US" dirty="0" smtClean="0"/>
              <a:t>Testing the Critical Fix for 2018-19</a:t>
            </a:r>
          </a:p>
          <a:p>
            <a:pPr>
              <a:buSzPct val="95000"/>
              <a:defRPr/>
            </a:pPr>
            <a:r>
              <a:rPr lang="en-US" dirty="0" smtClean="0"/>
              <a:t>Implementing 9.2 Summer of 2018</a:t>
            </a:r>
            <a:endParaRPr lang="en-US" dirty="0"/>
          </a:p>
        </p:txBody>
      </p:sp>
    </p:spTree>
    <p:extLst>
      <p:ext uri="{BB962C8B-B14F-4D97-AF65-F5344CB8AC3E}">
        <p14:creationId xmlns:p14="http://schemas.microsoft.com/office/powerpoint/2010/main" val="1999953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File Load – File Mapping</a:t>
            </a:r>
            <a:r>
              <a:rPr lang="en-US" baseline="0" dirty="0" smtClean="0"/>
              <a:t> Definition</a:t>
            </a:r>
            <a:endParaRPr lang="en-US" dirty="0"/>
          </a:p>
        </p:txBody>
      </p:sp>
      <p:sp>
        <p:nvSpPr>
          <p:cNvPr id="3" name="Content Placeholder 2"/>
          <p:cNvSpPr>
            <a:spLocks noGrp="1"/>
          </p:cNvSpPr>
          <p:nvPr>
            <p:ph idx="1"/>
          </p:nvPr>
        </p:nvSpPr>
        <p:spPr/>
        <p:txBody>
          <a:bodyPr/>
          <a:lstStyle/>
          <a:p>
            <a:r>
              <a:rPr lang="en-US" dirty="0"/>
              <a:t>Set up field-to-field mapping to load data from a spreadsheet or flat file to the External Award Staging </a:t>
            </a:r>
            <a:r>
              <a:rPr lang="en-US" dirty="0" smtClean="0"/>
              <a:t>tables</a:t>
            </a:r>
          </a:p>
          <a:p>
            <a:r>
              <a:rPr lang="en-US" dirty="0" smtClean="0"/>
              <a:t>This just </a:t>
            </a:r>
            <a:r>
              <a:rPr lang="en-US" dirty="0"/>
              <a:t>like the Manual Entry pages, but </a:t>
            </a:r>
            <a:r>
              <a:rPr lang="en-US" dirty="0" smtClean="0"/>
              <a:t>to enter data on </a:t>
            </a:r>
            <a:r>
              <a:rPr lang="en-US" dirty="0"/>
              <a:t>a </a:t>
            </a:r>
            <a:r>
              <a:rPr lang="en-US" dirty="0" smtClean="0"/>
              <a:t>larger, faster </a:t>
            </a:r>
            <a:r>
              <a:rPr lang="en-US" dirty="0"/>
              <a:t>scale</a:t>
            </a:r>
          </a:p>
          <a:p>
            <a:endParaRPr lang="en-US" dirty="0"/>
          </a:p>
        </p:txBody>
      </p:sp>
    </p:spTree>
    <p:extLst>
      <p:ext uri="{BB962C8B-B14F-4D97-AF65-F5344CB8AC3E}">
        <p14:creationId xmlns:p14="http://schemas.microsoft.com/office/powerpoint/2010/main" val="4108460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File Mapping Definition</a:t>
            </a:r>
            <a:endParaRPr lang="en-US" sz="4000" dirty="0"/>
          </a:p>
        </p:txBody>
      </p:sp>
      <p:sp>
        <p:nvSpPr>
          <p:cNvPr id="3" name="Content Placeholder 2"/>
          <p:cNvSpPr>
            <a:spLocks noGrp="1"/>
          </p:cNvSpPr>
          <p:nvPr>
            <p:ph idx="1"/>
          </p:nvPr>
        </p:nvSpPr>
        <p:spPr/>
        <p:txBody>
          <a:bodyPr/>
          <a:lstStyle/>
          <a:p>
            <a:r>
              <a:rPr lang="en-US" dirty="0"/>
              <a:t>File Definition </a:t>
            </a:r>
            <a:r>
              <a:rPr lang="en-US" dirty="0" smtClean="0"/>
              <a:t>page</a:t>
            </a:r>
            <a:endParaRPr lang="en-US" dirty="0"/>
          </a:p>
          <a:p>
            <a:pPr lvl="1"/>
            <a:r>
              <a:rPr lang="en-US" dirty="0"/>
              <a:t>Map Name: 30 Characters is the limit</a:t>
            </a:r>
          </a:p>
          <a:p>
            <a:pPr lvl="1"/>
            <a:r>
              <a:rPr lang="en-US" dirty="0"/>
              <a:t>Map Name will default to ALL CAPS</a:t>
            </a:r>
          </a:p>
          <a:p>
            <a:pPr lvl="1"/>
            <a:r>
              <a:rPr lang="en-US" dirty="0"/>
              <a:t>Context Definition:  External Award Load</a:t>
            </a:r>
          </a:p>
          <a:p>
            <a:pPr lvl="1"/>
            <a:r>
              <a:rPr lang="en-US" dirty="0"/>
              <a:t>File Type:  “Flat” or “Delimited</a:t>
            </a:r>
            <a:r>
              <a:rPr lang="en-US" dirty="0" smtClean="0"/>
              <a:t>” – we’ll start with a Delimited file</a:t>
            </a:r>
          </a:p>
          <a:p>
            <a:pPr marL="457200" lvl="1" indent="0">
              <a:buNone/>
            </a:pPr>
            <a:endParaRPr lang="en-US" dirty="0" smtClean="0"/>
          </a:p>
          <a:p>
            <a:pPr marL="457200" lvl="1" indent="0">
              <a:buNone/>
            </a:pPr>
            <a:r>
              <a:rPr lang="en-US" dirty="0" smtClean="0"/>
              <a:t>We’ll start with a more straightforward example – mapping in a full year award.</a:t>
            </a:r>
            <a:endParaRPr lang="en-US" dirty="0"/>
          </a:p>
          <a:p>
            <a:endParaRPr lang="en-US" dirty="0"/>
          </a:p>
        </p:txBody>
      </p:sp>
    </p:spTree>
    <p:extLst>
      <p:ext uri="{BB962C8B-B14F-4D97-AF65-F5344CB8AC3E}">
        <p14:creationId xmlns:p14="http://schemas.microsoft.com/office/powerpoint/2010/main" val="975049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File – File Mapping Definition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File Layout page – For</a:t>
            </a:r>
            <a:r>
              <a:rPr lang="en-US" baseline="0" dirty="0" smtClean="0"/>
              <a:t> a </a:t>
            </a:r>
            <a:r>
              <a:rPr lang="en-US" baseline="0" dirty="0" smtClean="0"/>
              <a:t>straightforward </a:t>
            </a:r>
            <a:r>
              <a:rPr lang="en-US" dirty="0" smtClean="0"/>
              <a:t>Full </a:t>
            </a:r>
            <a:r>
              <a:rPr lang="en-US" dirty="0" smtClean="0"/>
              <a:t>Year Award</a:t>
            </a:r>
          </a:p>
          <a:p>
            <a:pPr lvl="1"/>
            <a:r>
              <a:rPr lang="en-US" dirty="0" smtClean="0"/>
              <a:t>Select SFA_EASTAGE_DTL from the Staging Table dropdown (caution – the fields are presented in alphabetical order)</a:t>
            </a:r>
          </a:p>
          <a:p>
            <a:pPr lvl="1"/>
            <a:r>
              <a:rPr lang="en-US" dirty="0" smtClean="0"/>
              <a:t>Click “Load Fields”</a:t>
            </a:r>
          </a:p>
          <a:p>
            <a:pPr lvl="2"/>
            <a:r>
              <a:rPr lang="en-US" dirty="0" smtClean="0"/>
              <a:t>All of the fields you set to “Visible for Mapping” in the External Award Load context definition appear – delete the ones you do not need</a:t>
            </a:r>
          </a:p>
          <a:p>
            <a:pPr lvl="2"/>
            <a:r>
              <a:rPr lang="en-US" dirty="0" smtClean="0"/>
              <a:t>If you want to, change the values in the Sort Order column to start with 10 and then increment by 10 – you can also change the order to match your spreadsheet</a:t>
            </a:r>
          </a:p>
          <a:p>
            <a:pPr lvl="2"/>
            <a:r>
              <a:rPr lang="en-US" dirty="0" smtClean="0"/>
              <a:t>Field Position is used to map Comma Delimited files enter the number corresponding to the column</a:t>
            </a:r>
          </a:p>
          <a:p>
            <a:pPr lvl="2"/>
            <a:r>
              <a:rPr lang="en-US" dirty="0" smtClean="0"/>
              <a:t>Starting </a:t>
            </a:r>
            <a:r>
              <a:rPr lang="en-US" dirty="0" smtClean="0"/>
              <a:t>Position and Field Length are used to map flat files</a:t>
            </a:r>
          </a:p>
          <a:p>
            <a:pPr lvl="1"/>
            <a:r>
              <a:rPr lang="en-US" dirty="0" smtClean="0"/>
              <a:t>Save your work – this</a:t>
            </a:r>
            <a:r>
              <a:rPr lang="en-US" baseline="0" dirty="0" smtClean="0"/>
              <a:t> is required </a:t>
            </a:r>
            <a:r>
              <a:rPr lang="en-US" dirty="0" smtClean="0"/>
              <a:t>so that these fields are available on the Mapping tab</a:t>
            </a:r>
          </a:p>
        </p:txBody>
      </p:sp>
    </p:spTree>
    <p:extLst>
      <p:ext uri="{BB962C8B-B14F-4D97-AF65-F5344CB8AC3E}">
        <p14:creationId xmlns:p14="http://schemas.microsoft.com/office/powerpoint/2010/main" val="2422856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File – File Mapping Definition</a:t>
            </a:r>
            <a:endParaRPr lang="en-US" dirty="0"/>
          </a:p>
        </p:txBody>
      </p:sp>
      <p:pic>
        <p:nvPicPr>
          <p:cNvPr id="5" name="Picture 4"/>
          <p:cNvPicPr>
            <a:picLocks noChangeAspect="1"/>
          </p:cNvPicPr>
          <p:nvPr/>
        </p:nvPicPr>
        <p:blipFill>
          <a:blip r:embed="rId2"/>
          <a:stretch>
            <a:fillRect/>
          </a:stretch>
        </p:blipFill>
        <p:spPr>
          <a:xfrm>
            <a:off x="2219325" y="1249565"/>
            <a:ext cx="7753350" cy="4810125"/>
          </a:xfrm>
          <a:prstGeom prst="rect">
            <a:avLst/>
          </a:prstGeom>
        </p:spPr>
      </p:pic>
    </p:spTree>
    <p:extLst>
      <p:ext uri="{BB962C8B-B14F-4D97-AF65-F5344CB8AC3E}">
        <p14:creationId xmlns:p14="http://schemas.microsoft.com/office/powerpoint/2010/main" val="1394643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File Load – File Mapping Definition</a:t>
            </a:r>
            <a:endParaRPr lang="en-US" dirty="0"/>
          </a:p>
        </p:txBody>
      </p:sp>
      <p:sp>
        <p:nvSpPr>
          <p:cNvPr id="3" name="Content Placeholder 2"/>
          <p:cNvSpPr>
            <a:spLocks noGrp="1"/>
          </p:cNvSpPr>
          <p:nvPr>
            <p:ph idx="1"/>
          </p:nvPr>
        </p:nvSpPr>
        <p:spPr/>
        <p:txBody>
          <a:bodyPr>
            <a:normAutofit lnSpcReduction="10000"/>
          </a:bodyPr>
          <a:lstStyle/>
          <a:p>
            <a:r>
              <a:rPr lang="en-US" dirty="0" smtClean="0"/>
              <a:t>Mapping page – general information</a:t>
            </a:r>
          </a:p>
          <a:p>
            <a:pPr lvl="1"/>
            <a:r>
              <a:rPr lang="en-US" dirty="0" smtClean="0"/>
              <a:t>Always include the SFA_EASTAGE_HDR even</a:t>
            </a:r>
            <a:r>
              <a:rPr lang="en-US" baseline="0" dirty="0" smtClean="0"/>
              <a:t> though we did not load any fields from this record.  I</a:t>
            </a:r>
            <a:r>
              <a:rPr lang="en-US" sz="2400" kern="1200" dirty="0" smtClean="0">
                <a:solidFill>
                  <a:schemeClr val="tx1"/>
                </a:solidFill>
                <a:effectLst/>
                <a:latin typeface="+mn-lt"/>
                <a:ea typeface="+mn-ea"/>
                <a:cs typeface="+mn-cs"/>
              </a:rPr>
              <a:t>t’s the Parent Record for the others.</a:t>
            </a:r>
            <a:endParaRPr lang="en-US" dirty="0" smtClean="0"/>
          </a:p>
          <a:p>
            <a:pPr lvl="1"/>
            <a:r>
              <a:rPr lang="en-US" dirty="0" smtClean="0"/>
              <a:t>Next is SFA_EASTAGE_DTL – this is the award level and always</a:t>
            </a:r>
            <a:r>
              <a:rPr lang="en-US" baseline="0" dirty="0" smtClean="0"/>
              <a:t> needs to be included because it contains fields like Career, Item Type, and disbursement plan</a:t>
            </a:r>
            <a:endParaRPr lang="en-US" dirty="0" smtClean="0"/>
          </a:p>
          <a:p>
            <a:pPr lvl="1"/>
            <a:r>
              <a:rPr lang="en-US" dirty="0" smtClean="0"/>
              <a:t>Third is SFA_EASTAGE_DSB – this is the disbursement ID level</a:t>
            </a:r>
          </a:p>
          <a:p>
            <a:pPr lvl="1"/>
            <a:r>
              <a:rPr lang="en-US" dirty="0" smtClean="0"/>
              <a:t>Finally is SFA_EASTAGE_CNT – this </a:t>
            </a:r>
            <a:r>
              <a:rPr lang="en-US" dirty="0" smtClean="0"/>
              <a:t>could be used </a:t>
            </a:r>
            <a:r>
              <a:rPr lang="en-US" baseline="0" dirty="0" smtClean="0"/>
              <a:t>for </a:t>
            </a:r>
            <a:r>
              <a:rPr lang="en-US" baseline="0" dirty="0" smtClean="0"/>
              <a:t>mapping in data from an external entity like a Government </a:t>
            </a:r>
            <a:r>
              <a:rPr lang="en-US" baseline="0" dirty="0" smtClean="0"/>
              <a:t>Agency that has a trailer record containing record</a:t>
            </a:r>
            <a:r>
              <a:rPr lang="en-US" dirty="0" smtClean="0"/>
              <a:t> count, etc.</a:t>
            </a:r>
            <a:endParaRPr lang="en-US" dirty="0"/>
          </a:p>
        </p:txBody>
      </p:sp>
    </p:spTree>
    <p:extLst>
      <p:ext uri="{BB962C8B-B14F-4D97-AF65-F5344CB8AC3E}">
        <p14:creationId xmlns:p14="http://schemas.microsoft.com/office/powerpoint/2010/main" val="3169824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File Load – File Mapping Definition</a:t>
            </a:r>
            <a:endParaRPr lang="en-US" dirty="0"/>
          </a:p>
        </p:txBody>
      </p:sp>
      <p:sp>
        <p:nvSpPr>
          <p:cNvPr id="3" name="Content Placeholder 2"/>
          <p:cNvSpPr>
            <a:spLocks noGrp="1"/>
          </p:cNvSpPr>
          <p:nvPr>
            <p:ph idx="1"/>
          </p:nvPr>
        </p:nvSpPr>
        <p:spPr/>
        <p:txBody>
          <a:bodyPr/>
          <a:lstStyle/>
          <a:p>
            <a:r>
              <a:rPr lang="en-US" dirty="0" smtClean="0"/>
              <a:t>Mapping page – For a Full Year Award</a:t>
            </a:r>
          </a:p>
          <a:p>
            <a:pPr lvl="1"/>
            <a:r>
              <a:rPr lang="en-US" dirty="0" smtClean="0"/>
              <a:t>Select SFA_EASTAGE_HDR</a:t>
            </a:r>
          </a:p>
          <a:p>
            <a:pPr lvl="1"/>
            <a:r>
              <a:rPr lang="en-US" dirty="0" smtClean="0"/>
              <a:t>Insert a row and select SFA_EASTAGE_DTL (again, the fields are presented in alphabetical order)</a:t>
            </a:r>
          </a:p>
          <a:p>
            <a:pPr lvl="1"/>
            <a:r>
              <a:rPr lang="en-US" dirty="0" smtClean="0"/>
              <a:t>If you click Auto Map all of the fields from your File Layout tab will appear with the names – you can change the field names here if you choose to</a:t>
            </a:r>
          </a:p>
          <a:p>
            <a:pPr lvl="1"/>
            <a:endParaRPr lang="en-US" dirty="0"/>
          </a:p>
        </p:txBody>
      </p:sp>
    </p:spTree>
    <p:extLst>
      <p:ext uri="{BB962C8B-B14F-4D97-AF65-F5344CB8AC3E}">
        <p14:creationId xmlns:p14="http://schemas.microsoft.com/office/powerpoint/2010/main" val="720189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File Load – File Mapping Definition</a:t>
            </a:r>
            <a:endParaRPr lang="en-US" dirty="0"/>
          </a:p>
        </p:txBody>
      </p:sp>
      <p:pic>
        <p:nvPicPr>
          <p:cNvPr id="5" name="Picture 4"/>
          <p:cNvPicPr>
            <a:picLocks noChangeAspect="1"/>
          </p:cNvPicPr>
          <p:nvPr/>
        </p:nvPicPr>
        <p:blipFill>
          <a:blip r:embed="rId2"/>
          <a:stretch>
            <a:fillRect/>
          </a:stretch>
        </p:blipFill>
        <p:spPr>
          <a:xfrm>
            <a:off x="957262" y="1362075"/>
            <a:ext cx="10277475" cy="4133850"/>
          </a:xfrm>
          <a:prstGeom prst="rect">
            <a:avLst/>
          </a:prstGeom>
        </p:spPr>
      </p:pic>
    </p:spTree>
    <p:extLst>
      <p:ext uri="{BB962C8B-B14F-4D97-AF65-F5344CB8AC3E}">
        <p14:creationId xmlns:p14="http://schemas.microsoft.com/office/powerpoint/2010/main" val="764147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File Load – File Mapping Definition</a:t>
            </a:r>
            <a:endParaRPr lang="en-US" dirty="0"/>
          </a:p>
        </p:txBody>
      </p:sp>
      <p:pic>
        <p:nvPicPr>
          <p:cNvPr id="6" name="Picture 5"/>
          <p:cNvPicPr>
            <a:picLocks noChangeAspect="1"/>
          </p:cNvPicPr>
          <p:nvPr/>
        </p:nvPicPr>
        <p:blipFill>
          <a:blip r:embed="rId2"/>
          <a:stretch>
            <a:fillRect/>
          </a:stretch>
        </p:blipFill>
        <p:spPr>
          <a:xfrm>
            <a:off x="1252537" y="1237640"/>
            <a:ext cx="9686925" cy="4857750"/>
          </a:xfrm>
          <a:prstGeom prst="rect">
            <a:avLst/>
          </a:prstGeom>
        </p:spPr>
      </p:pic>
      <p:sp>
        <p:nvSpPr>
          <p:cNvPr id="7" name="Rounded Rectangle 6"/>
          <p:cNvSpPr/>
          <p:nvPr/>
        </p:nvSpPr>
        <p:spPr>
          <a:xfrm>
            <a:off x="6792686" y="2280062"/>
            <a:ext cx="1116280" cy="558141"/>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90334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File Load – File Mapping Definition</a:t>
            </a:r>
            <a:endParaRPr lang="en-US" dirty="0"/>
          </a:p>
        </p:txBody>
      </p:sp>
      <p:pic>
        <p:nvPicPr>
          <p:cNvPr id="3" name="Picture 2"/>
          <p:cNvPicPr>
            <a:picLocks noChangeAspect="1"/>
          </p:cNvPicPr>
          <p:nvPr/>
        </p:nvPicPr>
        <p:blipFill>
          <a:blip r:embed="rId2"/>
          <a:stretch>
            <a:fillRect/>
          </a:stretch>
        </p:blipFill>
        <p:spPr>
          <a:xfrm>
            <a:off x="2608873" y="1290274"/>
            <a:ext cx="7937373" cy="5304758"/>
          </a:xfrm>
          <a:prstGeom prst="rect">
            <a:avLst/>
          </a:prstGeom>
        </p:spPr>
      </p:pic>
    </p:spTree>
    <p:extLst>
      <p:ext uri="{BB962C8B-B14F-4D97-AF65-F5344CB8AC3E}">
        <p14:creationId xmlns:p14="http://schemas.microsoft.com/office/powerpoint/2010/main" val="1144685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File Mapping Definition</a:t>
            </a:r>
            <a:endParaRPr lang="en-US" sz="4000" dirty="0"/>
          </a:p>
        </p:txBody>
      </p:sp>
      <p:sp>
        <p:nvSpPr>
          <p:cNvPr id="3" name="Content Placeholder 2"/>
          <p:cNvSpPr>
            <a:spLocks noGrp="1"/>
          </p:cNvSpPr>
          <p:nvPr>
            <p:ph idx="1"/>
          </p:nvPr>
        </p:nvSpPr>
        <p:spPr/>
        <p:txBody>
          <a:bodyPr/>
          <a:lstStyle/>
          <a:p>
            <a:r>
              <a:rPr lang="en-US" dirty="0" smtClean="0"/>
              <a:t>Preview Layout page</a:t>
            </a:r>
          </a:p>
          <a:p>
            <a:pPr lvl="1"/>
            <a:r>
              <a:rPr lang="en-US" dirty="0" smtClean="0"/>
              <a:t>Click</a:t>
            </a:r>
            <a:r>
              <a:rPr lang="en-US" baseline="0" dirty="0" smtClean="0"/>
              <a:t> the Refresh Layout Tree button</a:t>
            </a:r>
          </a:p>
          <a:p>
            <a:pPr lvl="1"/>
            <a:r>
              <a:rPr lang="en-US" baseline="0" dirty="0" smtClean="0"/>
              <a:t>Any fields that appear on the File Layout page should have (0,0) after the name</a:t>
            </a:r>
          </a:p>
          <a:p>
            <a:pPr lvl="1"/>
            <a:r>
              <a:rPr lang="en-US" baseline="0" dirty="0" smtClean="0"/>
              <a:t>Any fields that do not appear on the File Layout page should have (None) after the name</a:t>
            </a:r>
          </a:p>
        </p:txBody>
      </p:sp>
    </p:spTree>
    <p:extLst>
      <p:ext uri="{BB962C8B-B14F-4D97-AF65-F5344CB8AC3E}">
        <p14:creationId xmlns:p14="http://schemas.microsoft.com/office/powerpoint/2010/main" val="54538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on the Shoulders of Giants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This presentation would not have been possible without these earlier ones…</a:t>
            </a:r>
          </a:p>
          <a:p>
            <a:pPr lvl="1"/>
            <a:r>
              <a:rPr lang="en-US" dirty="0" smtClean="0"/>
              <a:t>2008 Alliance – “A Closer Look at External Awards and Repackaging”</a:t>
            </a:r>
          </a:p>
          <a:p>
            <a:pPr lvl="2"/>
            <a:r>
              <a:rPr lang="en-US" dirty="0" smtClean="0"/>
              <a:t>Barbara Fong – Oracle</a:t>
            </a:r>
          </a:p>
          <a:p>
            <a:pPr lvl="1"/>
            <a:r>
              <a:rPr lang="en-US" dirty="0" smtClean="0"/>
              <a:t>2008 Alliance – “External Awards – Student Financials Feed”</a:t>
            </a:r>
          </a:p>
          <a:p>
            <a:pPr lvl="2"/>
            <a:r>
              <a:rPr lang="en-US" dirty="0" smtClean="0"/>
              <a:t>Ken Lyman – Oracle</a:t>
            </a:r>
          </a:p>
          <a:p>
            <a:pPr lvl="1"/>
            <a:r>
              <a:rPr lang="en-US" dirty="0" smtClean="0"/>
              <a:t>2009 Alliance – “External Awards- Alive and Kicking”</a:t>
            </a:r>
          </a:p>
          <a:p>
            <a:pPr lvl="2"/>
            <a:r>
              <a:rPr lang="en-US" dirty="0" smtClean="0"/>
              <a:t>Elaine Nowak – University of Michigan</a:t>
            </a:r>
          </a:p>
          <a:p>
            <a:pPr lvl="2"/>
            <a:r>
              <a:rPr lang="en-US" dirty="0" smtClean="0"/>
              <a:t>Barbara Fong – Oracle</a:t>
            </a:r>
          </a:p>
          <a:p>
            <a:pPr lvl="1"/>
            <a:r>
              <a:rPr lang="en-US" dirty="0" smtClean="0"/>
              <a:t>2011 HEUG-UM “External Award Load Amazing Uses”</a:t>
            </a:r>
          </a:p>
          <a:p>
            <a:pPr lvl="2"/>
            <a:r>
              <a:rPr lang="en-US" dirty="0" smtClean="0"/>
              <a:t>Luann Kiesow – Fox Valley Technical College</a:t>
            </a:r>
          </a:p>
          <a:p>
            <a:pPr lvl="2"/>
            <a:r>
              <a:rPr lang="en-US" dirty="0" smtClean="0"/>
              <a:t>John Whitt – UW- Madison</a:t>
            </a:r>
          </a:p>
          <a:p>
            <a:pPr lvl="1"/>
            <a:r>
              <a:rPr lang="en-US" dirty="0" smtClean="0"/>
              <a:t>2011 HEUG-UM – “Scholarship Processing with External Awards and File Parser”</a:t>
            </a:r>
          </a:p>
          <a:p>
            <a:pPr lvl="2"/>
            <a:r>
              <a:rPr lang="en-US" dirty="0" smtClean="0"/>
              <a:t>Scott Cho – ‘nuff said!</a:t>
            </a:r>
          </a:p>
          <a:p>
            <a:endParaRPr lang="en-US" dirty="0"/>
          </a:p>
        </p:txBody>
      </p:sp>
    </p:spTree>
    <p:extLst>
      <p:ext uri="{BB962C8B-B14F-4D97-AF65-F5344CB8AC3E}">
        <p14:creationId xmlns:p14="http://schemas.microsoft.com/office/powerpoint/2010/main" val="1978820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File Mapping Definition</a:t>
            </a:r>
            <a:endParaRPr lang="en-US" sz="4000" dirty="0"/>
          </a:p>
        </p:txBody>
      </p:sp>
      <p:pic>
        <p:nvPicPr>
          <p:cNvPr id="5" name="Picture 4"/>
          <p:cNvPicPr>
            <a:picLocks noChangeAspect="1"/>
          </p:cNvPicPr>
          <p:nvPr/>
        </p:nvPicPr>
        <p:blipFill>
          <a:blip r:embed="rId2"/>
          <a:stretch>
            <a:fillRect/>
          </a:stretch>
        </p:blipFill>
        <p:spPr>
          <a:xfrm>
            <a:off x="4252912" y="1455525"/>
            <a:ext cx="3686175" cy="5324475"/>
          </a:xfrm>
          <a:prstGeom prst="rect">
            <a:avLst/>
          </a:prstGeom>
        </p:spPr>
      </p:pic>
    </p:spTree>
    <p:extLst>
      <p:ext uri="{BB962C8B-B14F-4D97-AF65-F5344CB8AC3E}">
        <p14:creationId xmlns:p14="http://schemas.microsoft.com/office/powerpoint/2010/main" val="3096555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File Load – Preview Data</a:t>
            </a:r>
            <a:endParaRPr lang="en-US" dirty="0"/>
          </a:p>
        </p:txBody>
      </p:sp>
      <p:sp>
        <p:nvSpPr>
          <p:cNvPr id="3" name="Content Placeholder 2"/>
          <p:cNvSpPr>
            <a:spLocks noGrp="1"/>
          </p:cNvSpPr>
          <p:nvPr>
            <p:ph idx="1"/>
          </p:nvPr>
        </p:nvSpPr>
        <p:spPr>
          <a:xfrm>
            <a:off x="838200" y="1825624"/>
            <a:ext cx="10515600" cy="4860925"/>
          </a:xfrm>
        </p:spPr>
        <p:txBody>
          <a:bodyPr>
            <a:normAutofit fontScale="77500" lnSpcReduction="20000"/>
          </a:bodyPr>
          <a:lstStyle/>
          <a:p>
            <a:r>
              <a:rPr lang="en-US" dirty="0" smtClean="0"/>
              <a:t>We ALWAYS check the Preview Data page before loading ANY file</a:t>
            </a:r>
          </a:p>
          <a:p>
            <a:pPr lvl="1"/>
            <a:r>
              <a:rPr lang="en-US" dirty="0" smtClean="0"/>
              <a:t>This is like knitting a “gauge swatch” to confirm that your knitted garment will end up the size you intend – the knitting adage translated into financial aid-speak is: To save time, take the time to preview your data</a:t>
            </a:r>
          </a:p>
          <a:p>
            <a:r>
              <a:rPr lang="en-US" dirty="0" smtClean="0"/>
              <a:t>Click the “Add Attachment” button and find the file on our hard drive or shared drive.</a:t>
            </a:r>
          </a:p>
          <a:p>
            <a:r>
              <a:rPr lang="en-US" dirty="0" smtClean="0"/>
              <a:t>Click the Preview Data button</a:t>
            </a:r>
          </a:p>
          <a:p>
            <a:pPr lvl="1"/>
            <a:r>
              <a:rPr lang="en-US" dirty="0" smtClean="0"/>
              <a:t>Most error messages are straightforward</a:t>
            </a:r>
          </a:p>
          <a:p>
            <a:pPr lvl="1"/>
            <a:r>
              <a:rPr lang="en-US" dirty="0" smtClean="0"/>
              <a:t>The SFA_EASTAGE_HDR record in the preview is really boring, so go to the next row</a:t>
            </a:r>
          </a:p>
          <a:p>
            <a:pPr lvl="1"/>
            <a:r>
              <a:rPr lang="en-US" dirty="0" smtClean="0"/>
              <a:t>On the SFA_EASTAGE_DTL record click the “View Add” link at the Field Values level</a:t>
            </a:r>
          </a:p>
          <a:p>
            <a:pPr lvl="2"/>
            <a:r>
              <a:rPr lang="en-US" dirty="0" smtClean="0"/>
              <a:t>How does it look?</a:t>
            </a:r>
          </a:p>
          <a:p>
            <a:pPr lvl="3"/>
            <a:r>
              <a:rPr lang="en-US" dirty="0" smtClean="0"/>
              <a:t>If good – move on!</a:t>
            </a:r>
          </a:p>
          <a:p>
            <a:pPr lvl="3"/>
            <a:r>
              <a:rPr lang="en-US" dirty="0" smtClean="0"/>
              <a:t>If not so good – edit the column order on your spreadsheet or the order of fields on the File Layout tab of your mapping definition</a:t>
            </a:r>
          </a:p>
        </p:txBody>
      </p:sp>
    </p:spTree>
    <p:extLst>
      <p:ext uri="{BB962C8B-B14F-4D97-AF65-F5344CB8AC3E}">
        <p14:creationId xmlns:p14="http://schemas.microsoft.com/office/powerpoint/2010/main" val="286840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File Load – Preview Data</a:t>
            </a:r>
            <a:endParaRPr lang="en-US" dirty="0"/>
          </a:p>
        </p:txBody>
      </p:sp>
      <p:pic>
        <p:nvPicPr>
          <p:cNvPr id="5" name="Picture 4"/>
          <p:cNvPicPr>
            <a:picLocks noChangeAspect="1"/>
          </p:cNvPicPr>
          <p:nvPr/>
        </p:nvPicPr>
        <p:blipFill>
          <a:blip r:embed="rId2"/>
          <a:stretch>
            <a:fillRect/>
          </a:stretch>
        </p:blipFill>
        <p:spPr>
          <a:xfrm>
            <a:off x="238125" y="1133846"/>
            <a:ext cx="5857875" cy="5581650"/>
          </a:xfrm>
          <a:prstGeom prst="rect">
            <a:avLst/>
          </a:prstGeom>
        </p:spPr>
      </p:pic>
      <p:pic>
        <p:nvPicPr>
          <p:cNvPr id="6" name="Picture 5"/>
          <p:cNvPicPr>
            <a:picLocks noChangeAspect="1"/>
          </p:cNvPicPr>
          <p:nvPr/>
        </p:nvPicPr>
        <p:blipFill>
          <a:blip r:embed="rId3"/>
          <a:stretch>
            <a:fillRect/>
          </a:stretch>
        </p:blipFill>
        <p:spPr>
          <a:xfrm>
            <a:off x="5076327" y="1757362"/>
            <a:ext cx="4248150" cy="3343275"/>
          </a:xfrm>
          <a:prstGeom prst="rect">
            <a:avLst/>
          </a:prstGeom>
        </p:spPr>
      </p:pic>
    </p:spTree>
    <p:extLst>
      <p:ext uri="{BB962C8B-B14F-4D97-AF65-F5344CB8AC3E}">
        <p14:creationId xmlns:p14="http://schemas.microsoft.com/office/powerpoint/2010/main" val="905382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3184" y="193646"/>
            <a:ext cx="4352925" cy="5876925"/>
          </a:xfrm>
          <a:prstGeom prst="rect">
            <a:avLst/>
          </a:prstGeom>
        </p:spPr>
      </p:pic>
      <p:pic>
        <p:nvPicPr>
          <p:cNvPr id="8" name="Picture 7"/>
          <p:cNvPicPr>
            <a:picLocks noChangeAspect="1"/>
          </p:cNvPicPr>
          <p:nvPr/>
        </p:nvPicPr>
        <p:blipFill>
          <a:blip r:embed="rId3"/>
          <a:stretch>
            <a:fillRect/>
          </a:stretch>
        </p:blipFill>
        <p:spPr>
          <a:xfrm>
            <a:off x="4216359" y="730084"/>
            <a:ext cx="5857875" cy="5581650"/>
          </a:xfrm>
          <a:prstGeom prst="rect">
            <a:avLst/>
          </a:prstGeom>
        </p:spPr>
      </p:pic>
      <p:pic>
        <p:nvPicPr>
          <p:cNvPr id="6" name="Picture 5"/>
          <p:cNvPicPr>
            <a:picLocks noChangeAspect="1"/>
          </p:cNvPicPr>
          <p:nvPr/>
        </p:nvPicPr>
        <p:blipFill>
          <a:blip r:embed="rId4"/>
          <a:stretch>
            <a:fillRect/>
          </a:stretch>
        </p:blipFill>
        <p:spPr>
          <a:xfrm>
            <a:off x="7700777" y="2727296"/>
            <a:ext cx="4248150" cy="3343275"/>
          </a:xfrm>
          <a:prstGeom prst="rect">
            <a:avLst/>
          </a:prstGeom>
        </p:spPr>
      </p:pic>
    </p:spTree>
    <p:extLst>
      <p:ext uri="{BB962C8B-B14F-4D97-AF65-F5344CB8AC3E}">
        <p14:creationId xmlns:p14="http://schemas.microsoft.com/office/powerpoint/2010/main" val="2022080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06210" y="364107"/>
            <a:ext cx="6110225" cy="4808720"/>
          </a:xfrm>
          <a:prstGeom prst="rect">
            <a:avLst/>
          </a:prstGeom>
        </p:spPr>
      </p:pic>
      <p:sp>
        <p:nvSpPr>
          <p:cNvPr id="2" name="TextBox 1"/>
          <p:cNvSpPr txBox="1"/>
          <p:nvPr/>
        </p:nvSpPr>
        <p:spPr>
          <a:xfrm>
            <a:off x="7813964" y="760022"/>
            <a:ext cx="4144488" cy="1754326"/>
          </a:xfrm>
          <a:prstGeom prst="rect">
            <a:avLst/>
          </a:prstGeom>
          <a:noFill/>
        </p:spPr>
        <p:txBody>
          <a:bodyPr wrap="square" rtlCol="0">
            <a:spAutoFit/>
          </a:bodyPr>
          <a:lstStyle/>
          <a:p>
            <a:r>
              <a:rPr lang="en-US" dirty="0" smtClean="0"/>
              <a:t>Let’s do two things:</a:t>
            </a:r>
          </a:p>
          <a:p>
            <a:pPr marL="342900" indent="-342900">
              <a:buAutoNum type="arabicParenR"/>
            </a:pPr>
            <a:r>
              <a:rPr lang="en-US" dirty="0" smtClean="0"/>
              <a:t>Remove SFA_EA_PROC_STAT and SPLIT_CODE from the file layout and have those be default values</a:t>
            </a:r>
          </a:p>
          <a:p>
            <a:pPr marL="342900" indent="-342900">
              <a:buAutoNum type="arabicParenR"/>
            </a:pPr>
            <a:r>
              <a:rPr lang="en-US" dirty="0" smtClean="0"/>
              <a:t>Update the field numbers to match the file </a:t>
            </a:r>
            <a:endParaRPr lang="en-US" dirty="0"/>
          </a:p>
        </p:txBody>
      </p:sp>
    </p:spTree>
    <p:extLst>
      <p:ext uri="{BB962C8B-B14F-4D97-AF65-F5344CB8AC3E}">
        <p14:creationId xmlns:p14="http://schemas.microsoft.com/office/powerpoint/2010/main" val="275243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18025" y="818964"/>
            <a:ext cx="7077075" cy="3533775"/>
          </a:xfrm>
          <a:prstGeom prst="rect">
            <a:avLst/>
          </a:prstGeom>
        </p:spPr>
      </p:pic>
      <p:sp>
        <p:nvSpPr>
          <p:cNvPr id="2" name="TextBox 1"/>
          <p:cNvSpPr txBox="1"/>
          <p:nvPr/>
        </p:nvSpPr>
        <p:spPr>
          <a:xfrm>
            <a:off x="7331281" y="760022"/>
            <a:ext cx="4852802" cy="1754326"/>
          </a:xfrm>
          <a:prstGeom prst="rect">
            <a:avLst/>
          </a:prstGeom>
          <a:noFill/>
        </p:spPr>
        <p:txBody>
          <a:bodyPr wrap="square" rtlCol="0">
            <a:spAutoFit/>
          </a:bodyPr>
          <a:lstStyle/>
          <a:p>
            <a:pPr marL="342900" indent="-342900">
              <a:buAutoNum type="arabicParenR"/>
            </a:pPr>
            <a:r>
              <a:rPr lang="en-US" dirty="0" smtClean="0"/>
              <a:t>Remove </a:t>
            </a:r>
            <a:r>
              <a:rPr lang="en-US" dirty="0" err="1" smtClean="0"/>
              <a:t>SFA_EA_PROC_Stat</a:t>
            </a:r>
            <a:r>
              <a:rPr lang="en-US" dirty="0" smtClean="0"/>
              <a:t> and SPLIT_CODE from the file layout and have that be a default value</a:t>
            </a:r>
          </a:p>
          <a:p>
            <a:pPr marL="800100" lvl="1" indent="-342900">
              <a:buFont typeface="+mj-lt"/>
              <a:buAutoNum type="alphaLcPeriod"/>
            </a:pPr>
            <a:r>
              <a:rPr lang="en-US" dirty="0" smtClean="0"/>
              <a:t>File Layout page – delete the rows</a:t>
            </a:r>
          </a:p>
          <a:p>
            <a:pPr marL="800100" lvl="1" indent="-342900">
              <a:buFont typeface="+mj-lt"/>
              <a:buAutoNum type="alphaLcPeriod"/>
            </a:pPr>
            <a:r>
              <a:rPr lang="en-US" dirty="0" smtClean="0"/>
              <a:t>File Mapping page – change the Mapping Action and add the Default values</a:t>
            </a:r>
          </a:p>
        </p:txBody>
      </p:sp>
      <p:sp>
        <p:nvSpPr>
          <p:cNvPr id="7" name="Rounded Rectangle 6"/>
          <p:cNvSpPr/>
          <p:nvPr/>
        </p:nvSpPr>
        <p:spPr>
          <a:xfrm>
            <a:off x="225631" y="3099458"/>
            <a:ext cx="6577447" cy="1334553"/>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ounded Rectangle 8"/>
          <p:cNvSpPr/>
          <p:nvPr/>
        </p:nvSpPr>
        <p:spPr>
          <a:xfrm>
            <a:off x="950026" y="760022"/>
            <a:ext cx="997527" cy="475012"/>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39618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577" y="320636"/>
            <a:ext cx="8633079" cy="6483477"/>
          </a:xfrm>
          <a:prstGeom prst="rect">
            <a:avLst/>
          </a:prstGeom>
        </p:spPr>
      </p:pic>
      <p:sp>
        <p:nvSpPr>
          <p:cNvPr id="2" name="TextBox 1"/>
          <p:cNvSpPr txBox="1"/>
          <p:nvPr/>
        </p:nvSpPr>
        <p:spPr>
          <a:xfrm>
            <a:off x="8785656" y="130628"/>
            <a:ext cx="3172796" cy="2585323"/>
          </a:xfrm>
          <a:prstGeom prst="rect">
            <a:avLst/>
          </a:prstGeom>
          <a:noFill/>
        </p:spPr>
        <p:txBody>
          <a:bodyPr wrap="square" rtlCol="0">
            <a:spAutoFit/>
          </a:bodyPr>
          <a:lstStyle/>
          <a:p>
            <a:pPr marL="342900" indent="-342900">
              <a:buAutoNum type="arabicParenR"/>
            </a:pPr>
            <a:r>
              <a:rPr lang="en-US" dirty="0" smtClean="0"/>
              <a:t>Remove </a:t>
            </a:r>
            <a:r>
              <a:rPr lang="en-US" dirty="0" err="1" smtClean="0"/>
              <a:t>SFA_EA_PROC_Stat</a:t>
            </a:r>
            <a:r>
              <a:rPr lang="en-US" dirty="0" smtClean="0"/>
              <a:t> from the file layout and have that be a default value</a:t>
            </a:r>
          </a:p>
          <a:p>
            <a:pPr marL="800100" lvl="1" indent="-342900">
              <a:buFont typeface="+mj-lt"/>
              <a:buAutoNum type="alphaLcPeriod"/>
            </a:pPr>
            <a:r>
              <a:rPr lang="en-US" dirty="0" smtClean="0"/>
              <a:t>File Layout page – delete the rows</a:t>
            </a:r>
          </a:p>
          <a:p>
            <a:pPr marL="800100" lvl="1" indent="-342900">
              <a:buFont typeface="+mj-lt"/>
              <a:buAutoNum type="alphaLcPeriod"/>
            </a:pPr>
            <a:r>
              <a:rPr lang="en-US" dirty="0" smtClean="0"/>
              <a:t>Mapping page – change the Mapping Action and add the Default values</a:t>
            </a:r>
          </a:p>
        </p:txBody>
      </p:sp>
      <p:sp>
        <p:nvSpPr>
          <p:cNvPr id="7" name="Rounded Rectangle 6"/>
          <p:cNvSpPr/>
          <p:nvPr/>
        </p:nvSpPr>
        <p:spPr>
          <a:xfrm>
            <a:off x="95003" y="4013861"/>
            <a:ext cx="10153402" cy="415632"/>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ounded Rectangle 4"/>
          <p:cNvSpPr/>
          <p:nvPr/>
        </p:nvSpPr>
        <p:spPr>
          <a:xfrm>
            <a:off x="1579418" y="190009"/>
            <a:ext cx="1068779" cy="748145"/>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ounded Rectangle 7"/>
          <p:cNvSpPr/>
          <p:nvPr/>
        </p:nvSpPr>
        <p:spPr>
          <a:xfrm>
            <a:off x="33648" y="6327567"/>
            <a:ext cx="10153402" cy="415632"/>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85004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3964" y="760022"/>
            <a:ext cx="4144488" cy="646331"/>
          </a:xfrm>
          <a:prstGeom prst="rect">
            <a:avLst/>
          </a:prstGeom>
          <a:noFill/>
        </p:spPr>
        <p:txBody>
          <a:bodyPr wrap="square" rtlCol="0">
            <a:spAutoFit/>
          </a:bodyPr>
          <a:lstStyle/>
          <a:p>
            <a:pPr marL="342900" indent="-342900">
              <a:buFont typeface="+mj-lt"/>
              <a:buAutoNum type="arabicParenR" startAt="2"/>
            </a:pPr>
            <a:r>
              <a:rPr lang="en-US" dirty="0" smtClean="0"/>
              <a:t>Update the field numbers to match the file </a:t>
            </a:r>
            <a:endParaRPr lang="en-US" dirty="0"/>
          </a:p>
        </p:txBody>
      </p:sp>
      <p:pic>
        <p:nvPicPr>
          <p:cNvPr id="4" name="Picture 3"/>
          <p:cNvPicPr>
            <a:picLocks noChangeAspect="1"/>
          </p:cNvPicPr>
          <p:nvPr/>
        </p:nvPicPr>
        <p:blipFill>
          <a:blip r:embed="rId3"/>
          <a:stretch>
            <a:fillRect/>
          </a:stretch>
        </p:blipFill>
        <p:spPr>
          <a:xfrm>
            <a:off x="189327" y="75086"/>
            <a:ext cx="7229475" cy="3905250"/>
          </a:xfrm>
          <a:prstGeom prst="rect">
            <a:avLst/>
          </a:prstGeom>
        </p:spPr>
      </p:pic>
      <p:pic>
        <p:nvPicPr>
          <p:cNvPr id="6" name="Picture 5"/>
          <p:cNvPicPr>
            <a:picLocks noChangeAspect="1"/>
          </p:cNvPicPr>
          <p:nvPr/>
        </p:nvPicPr>
        <p:blipFill>
          <a:blip r:embed="rId4"/>
          <a:stretch>
            <a:fillRect/>
          </a:stretch>
        </p:blipFill>
        <p:spPr>
          <a:xfrm>
            <a:off x="3883231" y="4353478"/>
            <a:ext cx="5315712" cy="1505426"/>
          </a:xfrm>
          <a:prstGeom prst="rect">
            <a:avLst/>
          </a:prstGeom>
        </p:spPr>
      </p:pic>
    </p:spTree>
    <p:extLst>
      <p:ext uri="{BB962C8B-B14F-4D97-AF65-F5344CB8AC3E}">
        <p14:creationId xmlns:p14="http://schemas.microsoft.com/office/powerpoint/2010/main" val="1252399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00910" y="249382"/>
            <a:ext cx="6772275" cy="6480810"/>
          </a:xfrm>
          <a:prstGeom prst="rect">
            <a:avLst/>
          </a:prstGeom>
        </p:spPr>
      </p:pic>
    </p:spTree>
    <p:extLst>
      <p:ext uri="{BB962C8B-B14F-4D97-AF65-F5344CB8AC3E}">
        <p14:creationId xmlns:p14="http://schemas.microsoft.com/office/powerpoint/2010/main" val="2960339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FA &gt; Awards &gt; External Awards</a:t>
            </a:r>
            <a:endParaRPr lang="en-US" sz="4000" dirty="0"/>
          </a:p>
        </p:txBody>
      </p:sp>
      <p:sp>
        <p:nvSpPr>
          <p:cNvPr id="3" name="Content Placeholder 2"/>
          <p:cNvSpPr>
            <a:spLocks noGrp="1"/>
          </p:cNvSpPr>
          <p:nvPr>
            <p:ph idx="1"/>
          </p:nvPr>
        </p:nvSpPr>
        <p:spPr/>
        <p:txBody>
          <a:bodyPr>
            <a:normAutofit/>
          </a:bodyPr>
          <a:lstStyle/>
          <a:p>
            <a:r>
              <a:rPr lang="en-US" dirty="0" smtClean="0"/>
              <a:t>Process External File</a:t>
            </a:r>
          </a:p>
          <a:p>
            <a:r>
              <a:rPr lang="en-US" dirty="0" smtClean="0"/>
              <a:t>View File Staging Results</a:t>
            </a:r>
          </a:p>
          <a:p>
            <a:r>
              <a:rPr lang="en-US" dirty="0" smtClean="0"/>
              <a:t>Process External File</a:t>
            </a:r>
          </a:p>
          <a:p>
            <a:r>
              <a:rPr lang="en-US" dirty="0" smtClean="0"/>
              <a:t>External Award Load Summary</a:t>
            </a:r>
          </a:p>
          <a:p>
            <a:r>
              <a:rPr lang="en-US" dirty="0" smtClean="0"/>
              <a:t>External Award Load Detail</a:t>
            </a:r>
          </a:p>
          <a:p>
            <a:r>
              <a:rPr lang="en-US" dirty="0" smtClean="0"/>
              <a:t>Manage Awards by Status</a:t>
            </a:r>
          </a:p>
          <a:p>
            <a:endParaRPr lang="en-US" dirty="0"/>
          </a:p>
        </p:txBody>
      </p:sp>
    </p:spTree>
    <p:extLst>
      <p:ext uri="{BB962C8B-B14F-4D97-AF65-F5344CB8AC3E}">
        <p14:creationId xmlns:p14="http://schemas.microsoft.com/office/powerpoint/2010/main" val="154045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 on the Shoulders of Giants</a:t>
            </a:r>
            <a:endParaRPr lang="en-US" dirty="0"/>
          </a:p>
        </p:txBody>
      </p:sp>
      <p:sp>
        <p:nvSpPr>
          <p:cNvPr id="3" name="Content Placeholder 2"/>
          <p:cNvSpPr>
            <a:spLocks noGrp="1"/>
          </p:cNvSpPr>
          <p:nvPr>
            <p:ph idx="1"/>
          </p:nvPr>
        </p:nvSpPr>
        <p:spPr>
          <a:xfrm>
            <a:off x="838200" y="1825624"/>
            <a:ext cx="10515600" cy="4756045"/>
          </a:xfrm>
        </p:spPr>
        <p:txBody>
          <a:bodyPr>
            <a:normAutofit lnSpcReduction="10000"/>
          </a:bodyPr>
          <a:lstStyle/>
          <a:p>
            <a:r>
              <a:rPr lang="en-US" dirty="0" smtClean="0"/>
              <a:t>Here are some more recent presentations that will help you move forward…</a:t>
            </a:r>
          </a:p>
          <a:p>
            <a:pPr lvl="1"/>
            <a:r>
              <a:rPr lang="en-US" dirty="0" smtClean="0"/>
              <a:t>2014 Alliance – “Just the Basics: Cancel the Aid”</a:t>
            </a:r>
          </a:p>
          <a:p>
            <a:pPr lvl="2"/>
            <a:r>
              <a:rPr lang="en-US" dirty="0" smtClean="0"/>
              <a:t>Julie Churchill – UW-Parkside</a:t>
            </a:r>
          </a:p>
          <a:p>
            <a:pPr lvl="1"/>
            <a:r>
              <a:rPr lang="en-US" dirty="0" smtClean="0"/>
              <a:t>2016 Alliance – “Ride the Great Wheel of External Award Load”</a:t>
            </a:r>
          </a:p>
          <a:p>
            <a:pPr lvl="2"/>
            <a:r>
              <a:rPr lang="en-US" dirty="0" smtClean="0"/>
              <a:t>Thara Baker-Alley – University of Missouri-Columbia</a:t>
            </a:r>
          </a:p>
          <a:p>
            <a:pPr lvl="2"/>
            <a:endParaRPr lang="en-US" dirty="0" smtClean="0"/>
          </a:p>
          <a:p>
            <a:pPr marL="0" lvl="0" indent="0">
              <a:buNone/>
            </a:pPr>
            <a:r>
              <a:rPr lang="en-US" dirty="0" smtClean="0"/>
              <a:t>There are even more, just go out to HEUG Online, access the ”Files” area and search on External Award – you</a:t>
            </a:r>
            <a:r>
              <a:rPr lang="en-US" baseline="0" dirty="0" smtClean="0"/>
              <a:t> will find a vast resources there, </a:t>
            </a:r>
            <a:r>
              <a:rPr lang="en-US" i="1" baseline="0" dirty="0" smtClean="0">
                <a:effectLst>
                  <a:outerShdw blurRad="38100" dist="38100" dir="2700000" algn="tl">
                    <a:srgbClr val="000000">
                      <a:alpha val="43137"/>
                    </a:srgbClr>
                  </a:outerShdw>
                </a:effectLst>
              </a:rPr>
              <a:t>take advantage of them!</a:t>
            </a:r>
            <a:endParaRPr lang="en-US"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36292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Process External Award File</a:t>
            </a:r>
            <a:endParaRPr lang="en-US" sz="4000" dirty="0"/>
          </a:p>
        </p:txBody>
      </p:sp>
      <p:sp>
        <p:nvSpPr>
          <p:cNvPr id="3" name="Content Placeholder 2"/>
          <p:cNvSpPr>
            <a:spLocks noGrp="1"/>
          </p:cNvSpPr>
          <p:nvPr>
            <p:ph idx="1"/>
          </p:nvPr>
        </p:nvSpPr>
        <p:spPr/>
        <p:txBody>
          <a:bodyPr>
            <a:normAutofit lnSpcReduction="10000"/>
          </a:bodyPr>
          <a:lstStyle/>
          <a:p>
            <a:r>
              <a:rPr lang="en-US" dirty="0"/>
              <a:t>Proceed with an appropriate amount of </a:t>
            </a:r>
            <a:r>
              <a:rPr lang="en-US" dirty="0" smtClean="0"/>
              <a:t>caution…this is one </a:t>
            </a:r>
            <a:r>
              <a:rPr lang="en-US" dirty="0"/>
              <a:t>of the pages where you can wreak havoc</a:t>
            </a:r>
          </a:p>
          <a:p>
            <a:r>
              <a:rPr lang="en-US" dirty="0"/>
              <a:t>Used to programmatically load data </a:t>
            </a:r>
            <a:r>
              <a:rPr lang="en-US" dirty="0" smtClean="0"/>
              <a:t>to </a:t>
            </a:r>
            <a:r>
              <a:rPr lang="en-US" dirty="0"/>
              <a:t>the External Award Staging </a:t>
            </a:r>
            <a:r>
              <a:rPr lang="en-US" dirty="0" smtClean="0"/>
              <a:t>tables</a:t>
            </a:r>
            <a:endParaRPr lang="en-US" dirty="0"/>
          </a:p>
          <a:p>
            <a:pPr lvl="1"/>
            <a:r>
              <a:rPr lang="en-US" dirty="0" smtClean="0"/>
              <a:t>Select your Aid Year even if you have that in your file</a:t>
            </a:r>
          </a:p>
          <a:p>
            <a:pPr lvl="2"/>
            <a:r>
              <a:rPr lang="en-US" dirty="0" smtClean="0"/>
              <a:t>Aid You will default in here from your User Defaults – be aware!</a:t>
            </a:r>
          </a:p>
          <a:p>
            <a:pPr lvl="1"/>
            <a:r>
              <a:rPr lang="en-US" dirty="0" smtClean="0"/>
              <a:t>Select the appropriate value for “Load Action”</a:t>
            </a:r>
            <a:endParaRPr lang="en-US" dirty="0"/>
          </a:p>
          <a:p>
            <a:pPr lvl="1"/>
            <a:r>
              <a:rPr lang="en-US" dirty="0" smtClean="0"/>
              <a:t>Select the appropriate File Mapping ID</a:t>
            </a:r>
          </a:p>
          <a:p>
            <a:pPr lvl="1"/>
            <a:r>
              <a:rPr lang="en-US" dirty="0" smtClean="0"/>
              <a:t>Enter the full File Path and Name</a:t>
            </a:r>
            <a:endParaRPr lang="en-US" dirty="0"/>
          </a:p>
        </p:txBody>
      </p:sp>
    </p:spTree>
    <p:extLst>
      <p:ext uri="{BB962C8B-B14F-4D97-AF65-F5344CB8AC3E}">
        <p14:creationId xmlns:p14="http://schemas.microsoft.com/office/powerpoint/2010/main" val="1259109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Process External Award File</a:t>
            </a:r>
            <a:endParaRPr lang="en-US" sz="4000" dirty="0"/>
          </a:p>
        </p:txBody>
      </p:sp>
      <p:pic>
        <p:nvPicPr>
          <p:cNvPr id="5" name="Picture 4"/>
          <p:cNvPicPr>
            <a:picLocks noChangeAspect="1"/>
          </p:cNvPicPr>
          <p:nvPr/>
        </p:nvPicPr>
        <p:blipFill>
          <a:blip r:embed="rId2"/>
          <a:stretch>
            <a:fillRect/>
          </a:stretch>
        </p:blipFill>
        <p:spPr>
          <a:xfrm>
            <a:off x="2562225" y="1873208"/>
            <a:ext cx="7067550" cy="3752850"/>
          </a:xfrm>
          <a:prstGeom prst="rect">
            <a:avLst/>
          </a:prstGeom>
        </p:spPr>
      </p:pic>
    </p:spTree>
    <p:extLst>
      <p:ext uri="{BB962C8B-B14F-4D97-AF65-F5344CB8AC3E}">
        <p14:creationId xmlns:p14="http://schemas.microsoft.com/office/powerpoint/2010/main" val="3839469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View Data File Staging Results</a:t>
            </a:r>
            <a:endParaRPr lang="en-US" sz="4000" dirty="0"/>
          </a:p>
        </p:txBody>
      </p:sp>
      <p:sp>
        <p:nvSpPr>
          <p:cNvPr id="3" name="Content Placeholder 2"/>
          <p:cNvSpPr>
            <a:spLocks noGrp="1"/>
          </p:cNvSpPr>
          <p:nvPr>
            <p:ph idx="1"/>
          </p:nvPr>
        </p:nvSpPr>
        <p:spPr>
          <a:xfrm>
            <a:off x="838200" y="1243732"/>
            <a:ext cx="10515600" cy="5453951"/>
          </a:xfrm>
        </p:spPr>
        <p:txBody>
          <a:bodyPr>
            <a:normAutofit fontScale="85000" lnSpcReduction="20000"/>
          </a:bodyPr>
          <a:lstStyle/>
          <a:p>
            <a:r>
              <a:rPr lang="en-US" dirty="0" smtClean="0"/>
              <a:t>Used to view/edit data loaded to the EA Staging Tables from external files</a:t>
            </a:r>
          </a:p>
          <a:p>
            <a:r>
              <a:rPr lang="en-US" dirty="0" smtClean="0"/>
              <a:t>If you used the Preview Data on the File Mapping component most things will be fine, but still check - </a:t>
            </a:r>
          </a:p>
          <a:p>
            <a:pPr lvl="1"/>
            <a:r>
              <a:rPr lang="en-US" dirty="0" smtClean="0"/>
              <a:t>File Mapping ID – if you selected an incorrect Mapping ID (or forgot to change it) you can avoid processing this data any further</a:t>
            </a:r>
          </a:p>
          <a:p>
            <a:pPr lvl="1"/>
            <a:r>
              <a:rPr lang="en-US" dirty="0" smtClean="0"/>
              <a:t>Award Total – if the file has only one item type now would be a good time to check whether there is enough available n the Fiscal Item Type Setup to process the data</a:t>
            </a:r>
          </a:p>
          <a:p>
            <a:pPr lvl="1"/>
            <a:r>
              <a:rPr lang="en-US" dirty="0" smtClean="0"/>
              <a:t>Load Action – if you are loading a loan file and see “Offer/Accept” when you intended to load them as “Offered” you can avoid processing this data any further</a:t>
            </a:r>
          </a:p>
          <a:p>
            <a:pPr lvl="1"/>
            <a:r>
              <a:rPr lang="en-US" dirty="0" smtClean="0"/>
              <a:t>Disbursement – does the data behind this link look correct</a:t>
            </a:r>
            <a:r>
              <a:rPr lang="en-US" dirty="0" smtClean="0"/>
              <a:t>?</a:t>
            </a:r>
          </a:p>
          <a:p>
            <a:pPr lvl="1"/>
            <a:endParaRPr lang="en-US" dirty="0"/>
          </a:p>
          <a:p>
            <a:pPr lvl="1"/>
            <a:r>
              <a:rPr lang="en-US" dirty="0" smtClean="0"/>
              <a:t>To save time, take the time…</a:t>
            </a:r>
            <a:endParaRPr lang="en-US" dirty="0" smtClean="0"/>
          </a:p>
          <a:p>
            <a:pPr marL="457200" lvl="1" indent="0">
              <a:buNone/>
            </a:pPr>
            <a:endParaRPr lang="en-US" dirty="0" smtClean="0"/>
          </a:p>
          <a:p>
            <a:pPr lvl="2"/>
            <a:endParaRPr lang="en-US" dirty="0" smtClean="0"/>
          </a:p>
        </p:txBody>
      </p:sp>
    </p:spTree>
    <p:extLst>
      <p:ext uri="{BB962C8B-B14F-4D97-AF65-F5344CB8AC3E}">
        <p14:creationId xmlns:p14="http://schemas.microsoft.com/office/powerpoint/2010/main" val="305073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5062" y="438150"/>
            <a:ext cx="7381875" cy="5981700"/>
          </a:xfrm>
          <a:prstGeom prst="rect">
            <a:avLst/>
          </a:prstGeom>
        </p:spPr>
      </p:pic>
    </p:spTree>
    <p:extLst>
      <p:ext uri="{BB962C8B-B14F-4D97-AF65-F5344CB8AC3E}">
        <p14:creationId xmlns:p14="http://schemas.microsoft.com/office/powerpoint/2010/main" val="24731802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View Data File Staging Results</a:t>
            </a:r>
            <a:endParaRPr lang="en-US" sz="4000" dirty="0"/>
          </a:p>
        </p:txBody>
      </p:sp>
      <p:pic>
        <p:nvPicPr>
          <p:cNvPr id="3" name="Picture 2"/>
          <p:cNvPicPr>
            <a:picLocks noChangeAspect="1"/>
          </p:cNvPicPr>
          <p:nvPr/>
        </p:nvPicPr>
        <p:blipFill>
          <a:blip r:embed="rId2"/>
          <a:stretch>
            <a:fillRect/>
          </a:stretch>
        </p:blipFill>
        <p:spPr>
          <a:xfrm>
            <a:off x="2371725" y="1524927"/>
            <a:ext cx="7448550" cy="4924425"/>
          </a:xfrm>
          <a:prstGeom prst="rect">
            <a:avLst/>
          </a:prstGeom>
        </p:spPr>
      </p:pic>
    </p:spTree>
    <p:extLst>
      <p:ext uri="{BB962C8B-B14F-4D97-AF65-F5344CB8AC3E}">
        <p14:creationId xmlns:p14="http://schemas.microsoft.com/office/powerpoint/2010/main" val="1194271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View Data File Staging Results</a:t>
            </a:r>
            <a:endParaRPr lang="en-US" sz="4000" dirty="0"/>
          </a:p>
        </p:txBody>
      </p:sp>
      <p:pic>
        <p:nvPicPr>
          <p:cNvPr id="3" name="Picture 2"/>
          <p:cNvPicPr>
            <a:picLocks noChangeAspect="1"/>
          </p:cNvPicPr>
          <p:nvPr/>
        </p:nvPicPr>
        <p:blipFill>
          <a:blip r:embed="rId2"/>
          <a:stretch>
            <a:fillRect/>
          </a:stretch>
        </p:blipFill>
        <p:spPr>
          <a:xfrm>
            <a:off x="0" y="1248697"/>
            <a:ext cx="7629525" cy="5476875"/>
          </a:xfrm>
          <a:prstGeom prst="rect">
            <a:avLst/>
          </a:prstGeom>
        </p:spPr>
      </p:pic>
      <p:pic>
        <p:nvPicPr>
          <p:cNvPr id="5" name="Picture 4"/>
          <p:cNvPicPr>
            <a:picLocks noChangeAspect="1"/>
          </p:cNvPicPr>
          <p:nvPr/>
        </p:nvPicPr>
        <p:blipFill>
          <a:blip r:embed="rId3"/>
          <a:stretch>
            <a:fillRect/>
          </a:stretch>
        </p:blipFill>
        <p:spPr>
          <a:xfrm>
            <a:off x="7662485" y="1914525"/>
            <a:ext cx="4467225" cy="3028950"/>
          </a:xfrm>
          <a:prstGeom prst="rect">
            <a:avLst/>
          </a:prstGeom>
        </p:spPr>
      </p:pic>
      <p:sp>
        <p:nvSpPr>
          <p:cNvPr id="6" name="Rounded Rectangle 5"/>
          <p:cNvSpPr/>
          <p:nvPr/>
        </p:nvSpPr>
        <p:spPr>
          <a:xfrm>
            <a:off x="5878286" y="4678878"/>
            <a:ext cx="1494064" cy="415636"/>
          </a:xfrm>
          <a:prstGeom prst="round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1956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View Data File Staging Results</a:t>
            </a:r>
            <a:endParaRPr lang="en-US" sz="4000" dirty="0"/>
          </a:p>
        </p:txBody>
      </p:sp>
      <p:pic>
        <p:nvPicPr>
          <p:cNvPr id="3" name="Picture 2"/>
          <p:cNvPicPr>
            <a:picLocks noChangeAspect="1"/>
          </p:cNvPicPr>
          <p:nvPr/>
        </p:nvPicPr>
        <p:blipFill>
          <a:blip r:embed="rId2"/>
          <a:stretch>
            <a:fillRect/>
          </a:stretch>
        </p:blipFill>
        <p:spPr>
          <a:xfrm>
            <a:off x="2347912" y="1710850"/>
            <a:ext cx="7496175" cy="4410075"/>
          </a:xfrm>
          <a:prstGeom prst="rect">
            <a:avLst/>
          </a:prstGeom>
        </p:spPr>
      </p:pic>
    </p:spTree>
    <p:extLst>
      <p:ext uri="{BB962C8B-B14F-4D97-AF65-F5344CB8AC3E}">
        <p14:creationId xmlns:p14="http://schemas.microsoft.com/office/powerpoint/2010/main" val="966300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Load External Awards</a:t>
            </a:r>
            <a:endParaRPr lang="en-US" sz="4000" dirty="0"/>
          </a:p>
        </p:txBody>
      </p:sp>
      <p:sp>
        <p:nvSpPr>
          <p:cNvPr id="3" name="Content Placeholder 2"/>
          <p:cNvSpPr>
            <a:spLocks noGrp="1"/>
          </p:cNvSpPr>
          <p:nvPr>
            <p:ph idx="1"/>
          </p:nvPr>
        </p:nvSpPr>
        <p:spPr>
          <a:xfrm>
            <a:off x="838200" y="1690688"/>
            <a:ext cx="10515600" cy="4351338"/>
          </a:xfrm>
        </p:spPr>
        <p:txBody>
          <a:bodyPr>
            <a:normAutofit fontScale="85000" lnSpcReduction="20000"/>
          </a:bodyPr>
          <a:lstStyle/>
          <a:p>
            <a:r>
              <a:rPr lang="en-US" dirty="0"/>
              <a:t>Proceed with an appropriate amount of </a:t>
            </a:r>
            <a:r>
              <a:rPr lang="en-US" dirty="0" smtClean="0"/>
              <a:t>caution…this is one </a:t>
            </a:r>
            <a:r>
              <a:rPr lang="en-US" dirty="0"/>
              <a:t>of the pages where you can wreak havoc</a:t>
            </a:r>
          </a:p>
          <a:p>
            <a:r>
              <a:rPr lang="en-US" dirty="0"/>
              <a:t>Used to programmatically load data already saved to the External Award Staging tables for a particular</a:t>
            </a:r>
          </a:p>
          <a:p>
            <a:pPr lvl="1"/>
            <a:r>
              <a:rPr lang="en-US" dirty="0"/>
              <a:t>Status – generally “Unprocessed”</a:t>
            </a:r>
          </a:p>
          <a:p>
            <a:pPr lvl="1"/>
            <a:r>
              <a:rPr lang="en-US" dirty="0"/>
              <a:t>Data Source – in this case </a:t>
            </a:r>
            <a:r>
              <a:rPr lang="en-US" dirty="0" smtClean="0"/>
              <a:t>“External File</a:t>
            </a:r>
            <a:r>
              <a:rPr lang="en-US" dirty="0" smtClean="0"/>
              <a:t>”</a:t>
            </a:r>
          </a:p>
          <a:p>
            <a:pPr lvl="1"/>
            <a:r>
              <a:rPr lang="en-US" dirty="0" smtClean="0"/>
              <a:t>File Mapping ID – in this case “MIDHEUG PRESENTATION”</a:t>
            </a:r>
            <a:endParaRPr lang="en-US" dirty="0"/>
          </a:p>
          <a:p>
            <a:pPr lvl="1"/>
            <a:r>
              <a:rPr lang="en-US" dirty="0"/>
              <a:t>Transaction </a:t>
            </a:r>
            <a:r>
              <a:rPr lang="en-US" dirty="0" smtClean="0"/>
              <a:t>Date…optional</a:t>
            </a:r>
            <a:endParaRPr lang="en-US" dirty="0"/>
          </a:p>
          <a:p>
            <a:pPr lvl="1"/>
            <a:r>
              <a:rPr lang="en-US" dirty="0"/>
              <a:t>Transaction </a:t>
            </a:r>
            <a:r>
              <a:rPr lang="en-US" dirty="0" smtClean="0"/>
              <a:t>Nbr…optional</a:t>
            </a:r>
            <a:endParaRPr lang="en-US" dirty="0" smtClean="0"/>
          </a:p>
          <a:p>
            <a:pPr lvl="1"/>
            <a:endParaRPr lang="en-US" dirty="0" smtClean="0"/>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sz="2400" kern="1200" dirty="0" smtClean="0">
                <a:solidFill>
                  <a:schemeClr val="tx1"/>
                </a:solidFill>
                <a:effectLst/>
                <a:latin typeface="+mn-lt"/>
                <a:ea typeface="+mn-ea"/>
                <a:cs typeface="+mn-cs"/>
              </a:rPr>
              <a:t>Populate the run control page with just enough information to load only the awards you intend (“overpopulating” this page can mean that nothing gets processed)</a:t>
            </a:r>
            <a:endParaRPr lang="en-US" dirty="0" smtClean="0">
              <a:effectLst/>
            </a:endParaRPr>
          </a:p>
          <a:p>
            <a:pPr marL="457200" lvl="1" indent="0">
              <a:buNone/>
            </a:pPr>
            <a:endParaRPr lang="en-US" dirty="0"/>
          </a:p>
        </p:txBody>
      </p:sp>
    </p:spTree>
    <p:extLst>
      <p:ext uri="{BB962C8B-B14F-4D97-AF65-F5344CB8AC3E}">
        <p14:creationId xmlns:p14="http://schemas.microsoft.com/office/powerpoint/2010/main" val="278005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Load External Awards</a:t>
            </a:r>
            <a:endParaRPr lang="en-US" sz="4000" dirty="0"/>
          </a:p>
        </p:txBody>
      </p:sp>
      <p:pic>
        <p:nvPicPr>
          <p:cNvPr id="5" name="Picture 4"/>
          <p:cNvPicPr>
            <a:picLocks noChangeAspect="1"/>
          </p:cNvPicPr>
          <p:nvPr/>
        </p:nvPicPr>
        <p:blipFill>
          <a:blip r:embed="rId2"/>
          <a:stretch>
            <a:fillRect/>
          </a:stretch>
        </p:blipFill>
        <p:spPr>
          <a:xfrm>
            <a:off x="3028950" y="1256494"/>
            <a:ext cx="6134100" cy="4962525"/>
          </a:xfrm>
          <a:prstGeom prst="rect">
            <a:avLst/>
          </a:prstGeom>
        </p:spPr>
      </p:pic>
    </p:spTree>
    <p:extLst>
      <p:ext uri="{BB962C8B-B14F-4D97-AF65-F5344CB8AC3E}">
        <p14:creationId xmlns:p14="http://schemas.microsoft.com/office/powerpoint/2010/main" val="1905104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External</a:t>
            </a:r>
            <a:r>
              <a:rPr lang="en-US" sz="4000" baseline="0" dirty="0" smtClean="0"/>
              <a:t> Award Load Summary</a:t>
            </a:r>
            <a:endParaRPr lang="en-US" sz="4000" dirty="0"/>
          </a:p>
        </p:txBody>
      </p:sp>
      <p:sp>
        <p:nvSpPr>
          <p:cNvPr id="3" name="Content Placeholder 2"/>
          <p:cNvSpPr>
            <a:spLocks noGrp="1"/>
          </p:cNvSpPr>
          <p:nvPr>
            <p:ph idx="1"/>
          </p:nvPr>
        </p:nvSpPr>
        <p:spPr>
          <a:xfrm>
            <a:off x="838200" y="1825625"/>
            <a:ext cx="10515600" cy="4832350"/>
          </a:xfrm>
        </p:spPr>
        <p:txBody>
          <a:bodyPr>
            <a:normAutofit fontScale="92500" lnSpcReduction="10000"/>
          </a:bodyPr>
          <a:lstStyle/>
          <a:p>
            <a:r>
              <a:rPr lang="en-US" dirty="0" smtClean="0"/>
              <a:t>Used for a quick glance to see whether any records in the External File errored</a:t>
            </a:r>
          </a:p>
          <a:p>
            <a:r>
              <a:rPr lang="en-US" dirty="0" smtClean="0"/>
              <a:t>Make certain the Selected number totals those in the Processed, Skipped, and In Error statuses *</a:t>
            </a:r>
          </a:p>
          <a:p>
            <a:pPr lvl="1"/>
            <a:r>
              <a:rPr lang="en-US" dirty="0" smtClean="0"/>
              <a:t>If Selected and Processed totals are the same – move on!</a:t>
            </a:r>
          </a:p>
          <a:p>
            <a:pPr lvl="1"/>
            <a:r>
              <a:rPr lang="en-US" dirty="0" smtClean="0"/>
              <a:t>If Selected and the sum of the other three are the same – there’s some exception processing to deal with</a:t>
            </a:r>
          </a:p>
          <a:p>
            <a:pPr lvl="1"/>
            <a:r>
              <a:rPr lang="en-US" dirty="0" smtClean="0"/>
              <a:t>If Selected and the sum of the other three are not the same – there’s a little more processing to deal with</a:t>
            </a:r>
          </a:p>
          <a:p>
            <a:pPr lvl="1"/>
            <a:endParaRPr lang="en-US" dirty="0"/>
          </a:p>
          <a:p>
            <a:pPr marL="457200" lvl="1" indent="0">
              <a:buNone/>
            </a:pPr>
            <a:r>
              <a:rPr lang="en-US" sz="2000" dirty="0" smtClean="0"/>
              <a:t>* Resolving errors will be discussed later on…</a:t>
            </a:r>
            <a:endParaRPr lang="en-US" sz="2000" dirty="0"/>
          </a:p>
        </p:txBody>
      </p:sp>
    </p:spTree>
    <p:extLst>
      <p:ext uri="{BB962C8B-B14F-4D97-AF65-F5344CB8AC3E}">
        <p14:creationId xmlns:p14="http://schemas.microsoft.com/office/powerpoint/2010/main" val="340715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 Starting Small and Expanding</a:t>
            </a:r>
            <a:endParaRPr lang="en-US" dirty="0"/>
          </a:p>
        </p:txBody>
      </p:sp>
      <p:sp>
        <p:nvSpPr>
          <p:cNvPr id="3" name="Content Placeholder 2"/>
          <p:cNvSpPr>
            <a:spLocks noGrp="1"/>
          </p:cNvSpPr>
          <p:nvPr>
            <p:ph idx="1"/>
          </p:nvPr>
        </p:nvSpPr>
        <p:spPr>
          <a:xfrm>
            <a:off x="838200" y="1371600"/>
            <a:ext cx="10515600" cy="5333999"/>
          </a:xfrm>
        </p:spPr>
        <p:txBody>
          <a:bodyPr>
            <a:normAutofit/>
          </a:bodyPr>
          <a:lstStyle/>
          <a:p>
            <a:r>
              <a:rPr lang="en-US" sz="2800" dirty="0" smtClean="0"/>
              <a:t>External Award Overall Design and Functionality</a:t>
            </a:r>
          </a:p>
          <a:p>
            <a:r>
              <a:rPr lang="en-US" sz="2800" dirty="0" smtClean="0"/>
              <a:t>Manual Entry</a:t>
            </a:r>
          </a:p>
          <a:p>
            <a:r>
              <a:rPr lang="en-US" sz="2800" dirty="0" smtClean="0"/>
              <a:t>External File Load</a:t>
            </a:r>
          </a:p>
          <a:p>
            <a:r>
              <a:rPr lang="en-US" sz="2800" dirty="0" smtClean="0"/>
              <a:t>Student Financials Feed</a:t>
            </a:r>
          </a:p>
          <a:p>
            <a:r>
              <a:rPr lang="en-US" sz="2800" baseline="0" dirty="0" smtClean="0"/>
              <a:t>Reporting Scholarships via the Student Center</a:t>
            </a:r>
          </a:p>
          <a:p>
            <a:r>
              <a:rPr lang="en-US" sz="2800" dirty="0" smtClean="0"/>
              <a:t>Resolving Error and Suspend Status </a:t>
            </a:r>
            <a:r>
              <a:rPr lang="en-US" sz="2800" dirty="0" smtClean="0"/>
              <a:t>Awards</a:t>
            </a:r>
          </a:p>
          <a:p>
            <a:r>
              <a:rPr lang="en-US" sz="2800" baseline="0" dirty="0" smtClean="0"/>
              <a:t>Follow-Up Processes/Queries</a:t>
            </a:r>
            <a:endParaRPr lang="en-US" sz="2800" baseline="0" dirty="0" smtClean="0"/>
          </a:p>
          <a:p>
            <a:r>
              <a:rPr lang="en-US" sz="2800" baseline="0" dirty="0" smtClean="0"/>
              <a:t>Myriad Uses for External </a:t>
            </a:r>
            <a:r>
              <a:rPr lang="en-US" sz="2800" baseline="0" dirty="0" smtClean="0"/>
              <a:t>Awarding</a:t>
            </a:r>
            <a:endParaRPr lang="en-US" sz="2800" baseline="0" dirty="0" smtClean="0"/>
          </a:p>
          <a:p>
            <a:r>
              <a:rPr lang="en-US" sz="2800" dirty="0" smtClean="0"/>
              <a:t>PET Items Pertaining to External Award Functionality</a:t>
            </a:r>
            <a:endParaRPr lang="en-US" sz="2800" baseline="0" dirty="0" smtClean="0"/>
          </a:p>
          <a:p>
            <a:endParaRPr lang="en-US" dirty="0" smtClean="0"/>
          </a:p>
          <a:p>
            <a:endParaRPr lang="en-US" dirty="0"/>
          </a:p>
        </p:txBody>
      </p:sp>
    </p:spTree>
    <p:extLst>
      <p:ext uri="{BB962C8B-B14F-4D97-AF65-F5344CB8AC3E}">
        <p14:creationId xmlns:p14="http://schemas.microsoft.com/office/powerpoint/2010/main" val="3195200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External</a:t>
            </a:r>
            <a:r>
              <a:rPr lang="en-US" sz="4000" baseline="0" dirty="0" smtClean="0"/>
              <a:t> Award Load Summary</a:t>
            </a:r>
            <a:endParaRPr lang="en-US" sz="4000" dirty="0"/>
          </a:p>
        </p:txBody>
      </p:sp>
      <p:pic>
        <p:nvPicPr>
          <p:cNvPr id="5" name="Picture 4"/>
          <p:cNvPicPr>
            <a:picLocks noChangeAspect="1"/>
          </p:cNvPicPr>
          <p:nvPr/>
        </p:nvPicPr>
        <p:blipFill>
          <a:blip r:embed="rId2"/>
          <a:stretch>
            <a:fillRect/>
          </a:stretch>
        </p:blipFill>
        <p:spPr>
          <a:xfrm>
            <a:off x="3095625" y="1562100"/>
            <a:ext cx="6000750" cy="3733800"/>
          </a:xfrm>
          <a:prstGeom prst="rect">
            <a:avLst/>
          </a:prstGeom>
        </p:spPr>
      </p:pic>
    </p:spTree>
    <p:extLst>
      <p:ext uri="{BB962C8B-B14F-4D97-AF65-F5344CB8AC3E}">
        <p14:creationId xmlns:p14="http://schemas.microsoft.com/office/powerpoint/2010/main" val="2883802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External Award Load Detail</a:t>
            </a:r>
            <a:endParaRPr lang="en-US" sz="4000" dirty="0"/>
          </a:p>
        </p:txBody>
      </p:sp>
      <p:sp>
        <p:nvSpPr>
          <p:cNvPr id="3" name="Content Placeholder 2"/>
          <p:cNvSpPr>
            <a:spLocks noGrp="1"/>
          </p:cNvSpPr>
          <p:nvPr>
            <p:ph idx="1"/>
          </p:nvPr>
        </p:nvSpPr>
        <p:spPr/>
        <p:txBody>
          <a:bodyPr/>
          <a:lstStyle/>
          <a:p>
            <a:r>
              <a:rPr lang="en-US" dirty="0" smtClean="0"/>
              <a:t>Used to view (only) the full details for each transaction in an External File that has been loaded to the staging tables and processed.</a:t>
            </a:r>
          </a:p>
          <a:p>
            <a:pPr marL="0" indent="0">
              <a:buNone/>
            </a:pPr>
            <a:endParaRPr lang="en-US" dirty="0" smtClean="0"/>
          </a:p>
        </p:txBody>
      </p:sp>
    </p:spTree>
    <p:extLst>
      <p:ext uri="{BB962C8B-B14F-4D97-AF65-F5344CB8AC3E}">
        <p14:creationId xmlns:p14="http://schemas.microsoft.com/office/powerpoint/2010/main" val="28652909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External Award Load Detail</a:t>
            </a:r>
            <a:endParaRPr lang="en-US" sz="4000" dirty="0"/>
          </a:p>
        </p:txBody>
      </p:sp>
      <p:pic>
        <p:nvPicPr>
          <p:cNvPr id="5" name="Picture 4"/>
          <p:cNvPicPr>
            <a:picLocks noChangeAspect="1"/>
          </p:cNvPicPr>
          <p:nvPr/>
        </p:nvPicPr>
        <p:blipFill>
          <a:blip r:embed="rId2"/>
          <a:stretch>
            <a:fillRect/>
          </a:stretch>
        </p:blipFill>
        <p:spPr>
          <a:xfrm>
            <a:off x="2349330" y="593766"/>
            <a:ext cx="6722364" cy="6152388"/>
          </a:xfrm>
          <a:prstGeom prst="rect">
            <a:avLst/>
          </a:prstGeom>
        </p:spPr>
      </p:pic>
    </p:spTree>
    <p:extLst>
      <p:ext uri="{BB962C8B-B14F-4D97-AF65-F5344CB8AC3E}">
        <p14:creationId xmlns:p14="http://schemas.microsoft.com/office/powerpoint/2010/main" val="20409611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External Award Load Detail</a:t>
            </a:r>
            <a:endParaRPr lang="en-US" sz="4000" dirty="0"/>
          </a:p>
        </p:txBody>
      </p:sp>
      <p:pic>
        <p:nvPicPr>
          <p:cNvPr id="3" name="Picture 2"/>
          <p:cNvPicPr>
            <a:picLocks noChangeAspect="1"/>
          </p:cNvPicPr>
          <p:nvPr/>
        </p:nvPicPr>
        <p:blipFill>
          <a:blip r:embed="rId2"/>
          <a:stretch>
            <a:fillRect/>
          </a:stretch>
        </p:blipFill>
        <p:spPr>
          <a:xfrm>
            <a:off x="2619375" y="962025"/>
            <a:ext cx="6953250" cy="4933950"/>
          </a:xfrm>
          <a:prstGeom prst="rect">
            <a:avLst/>
          </a:prstGeom>
        </p:spPr>
      </p:pic>
    </p:spTree>
    <p:extLst>
      <p:ext uri="{BB962C8B-B14F-4D97-AF65-F5344CB8AC3E}">
        <p14:creationId xmlns:p14="http://schemas.microsoft.com/office/powerpoint/2010/main" val="12941599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File Load – External Award Load Detail</a:t>
            </a:r>
            <a:endParaRPr lang="en-US" sz="4000" dirty="0"/>
          </a:p>
        </p:txBody>
      </p:sp>
      <p:pic>
        <p:nvPicPr>
          <p:cNvPr id="3" name="Picture 2"/>
          <p:cNvPicPr>
            <a:picLocks noChangeAspect="1"/>
          </p:cNvPicPr>
          <p:nvPr/>
        </p:nvPicPr>
        <p:blipFill>
          <a:blip r:embed="rId2"/>
          <a:stretch>
            <a:fillRect/>
          </a:stretch>
        </p:blipFill>
        <p:spPr>
          <a:xfrm>
            <a:off x="2476500" y="577621"/>
            <a:ext cx="6877050" cy="6162199"/>
          </a:xfrm>
          <a:prstGeom prst="rect">
            <a:avLst/>
          </a:prstGeom>
        </p:spPr>
      </p:pic>
    </p:spTree>
    <p:extLst>
      <p:ext uri="{BB962C8B-B14F-4D97-AF65-F5344CB8AC3E}">
        <p14:creationId xmlns:p14="http://schemas.microsoft.com/office/powerpoint/2010/main" val="4696515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Student Financials Feed (SF Feed)</a:t>
            </a:r>
            <a:endParaRPr lang="en-US" sz="4000" dirty="0"/>
          </a:p>
        </p:txBody>
      </p:sp>
      <p:sp>
        <p:nvSpPr>
          <p:cNvPr id="3" name="Content Placeholder 2"/>
          <p:cNvSpPr>
            <a:spLocks noGrp="1"/>
          </p:cNvSpPr>
          <p:nvPr>
            <p:ph idx="1"/>
          </p:nvPr>
        </p:nvSpPr>
        <p:spPr>
          <a:xfrm>
            <a:off x="838200" y="1825624"/>
            <a:ext cx="10515600" cy="4724031"/>
          </a:xfrm>
        </p:spPr>
        <p:txBody>
          <a:bodyPr>
            <a:normAutofit fontScale="92500" lnSpcReduction="20000"/>
          </a:bodyPr>
          <a:lstStyle/>
          <a:p>
            <a:r>
              <a:rPr lang="en-US" dirty="0"/>
              <a:t>External Award setup </a:t>
            </a:r>
            <a:r>
              <a:rPr lang="en-US" dirty="0" smtClean="0"/>
              <a:t>IS REQUIRED to </a:t>
            </a:r>
            <a:r>
              <a:rPr lang="en-US" dirty="0"/>
              <a:t>use this aspect of EA</a:t>
            </a:r>
          </a:p>
          <a:p>
            <a:r>
              <a:rPr lang="en-US" dirty="0" smtClean="0"/>
              <a:t>Used </a:t>
            </a:r>
            <a:r>
              <a:rPr lang="en-US" dirty="0"/>
              <a:t>to </a:t>
            </a:r>
            <a:r>
              <a:rPr lang="en-US" dirty="0" smtClean="0"/>
              <a:t>draw tuition discounts, 3</a:t>
            </a:r>
            <a:r>
              <a:rPr lang="en-US" baseline="30000" dirty="0" smtClean="0"/>
              <a:t>rd</a:t>
            </a:r>
            <a:r>
              <a:rPr lang="en-US" dirty="0" smtClean="0"/>
              <a:t> Party Payments, employee/dependent tuition waivers into Students’ awards</a:t>
            </a:r>
          </a:p>
          <a:p>
            <a:r>
              <a:rPr lang="en-US" dirty="0" smtClean="0"/>
              <a:t>Many SF Item types can be mapped to one FA item type</a:t>
            </a:r>
          </a:p>
          <a:p>
            <a:r>
              <a:rPr lang="en-US" dirty="0" smtClean="0"/>
              <a:t>External Award setup is added to the “many SF” item types</a:t>
            </a:r>
            <a:endParaRPr lang="en-US" dirty="0"/>
          </a:p>
          <a:p>
            <a:r>
              <a:rPr lang="en-US" dirty="0" smtClean="0"/>
              <a:t>FA Item Type should have Disbursement Method = No</a:t>
            </a:r>
          </a:p>
          <a:p>
            <a:r>
              <a:rPr lang="en-US" dirty="0" smtClean="0"/>
              <a:t>Pull the credits into the EA Staging tables using a PopSelect Query and Delivered Process</a:t>
            </a:r>
            <a:endParaRPr lang="en-US" dirty="0"/>
          </a:p>
          <a:p>
            <a:r>
              <a:rPr lang="en-US" dirty="0"/>
              <a:t>Process the awards to the Students’ </a:t>
            </a:r>
            <a:r>
              <a:rPr lang="en-US" dirty="0" smtClean="0"/>
              <a:t>records</a:t>
            </a:r>
          </a:p>
          <a:p>
            <a:r>
              <a:rPr lang="en-US" dirty="0" smtClean="0"/>
              <a:t>Optional Step: Project the award for the remainder of the year</a:t>
            </a:r>
            <a:endParaRPr lang="en-US" dirty="0"/>
          </a:p>
          <a:p>
            <a:endParaRPr lang="en-US" dirty="0"/>
          </a:p>
        </p:txBody>
      </p:sp>
    </p:spTree>
    <p:extLst>
      <p:ext uri="{BB962C8B-B14F-4D97-AF65-F5344CB8AC3E}">
        <p14:creationId xmlns:p14="http://schemas.microsoft.com/office/powerpoint/2010/main" val="2104241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SF  Feed – Set Up SACR &gt; PR &gt; SF &gt; Item Types &gt; Item Types</a:t>
            </a:r>
            <a:endParaRPr lang="en-US" sz="4000" dirty="0"/>
          </a:p>
        </p:txBody>
      </p:sp>
      <p:sp>
        <p:nvSpPr>
          <p:cNvPr id="3" name="Content Placeholder 2"/>
          <p:cNvSpPr>
            <a:spLocks noGrp="1"/>
          </p:cNvSpPr>
          <p:nvPr>
            <p:ph idx="1"/>
          </p:nvPr>
        </p:nvSpPr>
        <p:spPr/>
        <p:txBody>
          <a:bodyPr/>
          <a:lstStyle/>
          <a:p>
            <a:r>
              <a:rPr lang="en-US" dirty="0" smtClean="0"/>
              <a:t>Item Types</a:t>
            </a:r>
          </a:p>
          <a:p>
            <a:pPr lvl="1"/>
            <a:r>
              <a:rPr lang="en-US" dirty="0" smtClean="0"/>
              <a:t>Add External Award setup to existing Waiver item types (NO FA Item Type Setup)</a:t>
            </a:r>
          </a:p>
          <a:p>
            <a:pPr lvl="1"/>
            <a:r>
              <a:rPr lang="en-US" dirty="0" smtClean="0"/>
              <a:t>Create new Financial Aid Item Types to be “receiver” Item Types (Full FA Item Type Setup required)</a:t>
            </a:r>
            <a:endParaRPr lang="en-US" dirty="0"/>
          </a:p>
        </p:txBody>
      </p:sp>
    </p:spTree>
    <p:extLst>
      <p:ext uri="{BB962C8B-B14F-4D97-AF65-F5344CB8AC3E}">
        <p14:creationId xmlns:p14="http://schemas.microsoft.com/office/powerpoint/2010/main" val="1319721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SF  Feed – Set Up SACR &gt; PR &gt; SF &gt; Item Types &gt; Item Types</a:t>
            </a:r>
            <a:endParaRPr lang="en-US" sz="4000" dirty="0"/>
          </a:p>
        </p:txBody>
      </p:sp>
      <p:pic>
        <p:nvPicPr>
          <p:cNvPr id="5" name="Picture 4"/>
          <p:cNvPicPr>
            <a:picLocks noChangeAspect="1"/>
          </p:cNvPicPr>
          <p:nvPr/>
        </p:nvPicPr>
        <p:blipFill>
          <a:blip r:embed="rId2"/>
          <a:stretch>
            <a:fillRect/>
          </a:stretch>
        </p:blipFill>
        <p:spPr>
          <a:xfrm>
            <a:off x="198046" y="1409700"/>
            <a:ext cx="7829550" cy="4038600"/>
          </a:xfrm>
          <a:prstGeom prst="rect">
            <a:avLst/>
          </a:prstGeom>
        </p:spPr>
      </p:pic>
    </p:spTree>
    <p:extLst>
      <p:ext uri="{BB962C8B-B14F-4D97-AF65-F5344CB8AC3E}">
        <p14:creationId xmlns:p14="http://schemas.microsoft.com/office/powerpoint/2010/main" val="21581338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SF  Feed – Set Up SACR &gt; PR &gt; SF &gt; Item Types &gt; Item Types</a:t>
            </a:r>
            <a:endParaRPr lang="en-US" sz="4000" dirty="0"/>
          </a:p>
        </p:txBody>
      </p:sp>
      <p:pic>
        <p:nvPicPr>
          <p:cNvPr id="5" name="Picture 4"/>
          <p:cNvPicPr>
            <a:picLocks noChangeAspect="1"/>
          </p:cNvPicPr>
          <p:nvPr/>
        </p:nvPicPr>
        <p:blipFill>
          <a:blip r:embed="rId2"/>
          <a:stretch>
            <a:fillRect/>
          </a:stretch>
        </p:blipFill>
        <p:spPr>
          <a:xfrm>
            <a:off x="4497347" y="1601313"/>
            <a:ext cx="7496175" cy="4629150"/>
          </a:xfrm>
          <a:prstGeom prst="rect">
            <a:avLst/>
          </a:prstGeom>
        </p:spPr>
      </p:pic>
    </p:spTree>
    <p:extLst>
      <p:ext uri="{BB962C8B-B14F-4D97-AF65-F5344CB8AC3E}">
        <p14:creationId xmlns:p14="http://schemas.microsoft.com/office/powerpoint/2010/main" val="24037850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Set Up SACR &gt; PR &gt; FA &gt; Awards</a:t>
            </a:r>
            <a:endParaRPr lang="en-US" sz="4000" dirty="0"/>
          </a:p>
        </p:txBody>
      </p:sp>
      <p:sp>
        <p:nvSpPr>
          <p:cNvPr id="3" name="Content Placeholder 2"/>
          <p:cNvSpPr>
            <a:spLocks noGrp="1"/>
          </p:cNvSpPr>
          <p:nvPr>
            <p:ph idx="1"/>
          </p:nvPr>
        </p:nvSpPr>
        <p:spPr/>
        <p:txBody>
          <a:bodyPr/>
          <a:lstStyle/>
          <a:p>
            <a:r>
              <a:rPr lang="en-US" dirty="0" smtClean="0"/>
              <a:t>Disbursement Plan Table</a:t>
            </a:r>
          </a:p>
          <a:p>
            <a:r>
              <a:rPr lang="en-US" dirty="0" smtClean="0"/>
              <a:t>Disbursement ID Table</a:t>
            </a:r>
          </a:p>
          <a:p>
            <a:r>
              <a:rPr lang="en-US" dirty="0" smtClean="0"/>
              <a:t>Disbursement Split Codes</a:t>
            </a:r>
          </a:p>
          <a:p>
            <a:r>
              <a:rPr lang="en-US" dirty="0" smtClean="0"/>
              <a:t>Disbursement Split Cd Formula</a:t>
            </a:r>
          </a:p>
          <a:p>
            <a:r>
              <a:rPr lang="en-US" dirty="0" smtClean="0"/>
              <a:t>Financial Aid Item Types</a:t>
            </a:r>
          </a:p>
          <a:p>
            <a:r>
              <a:rPr lang="en-US" dirty="0" smtClean="0"/>
              <a:t>Fiscal Item Types</a:t>
            </a:r>
            <a:endParaRPr lang="en-US" dirty="0"/>
          </a:p>
        </p:txBody>
      </p:sp>
    </p:spTree>
    <p:extLst>
      <p:ext uri="{BB962C8B-B14F-4D97-AF65-F5344CB8AC3E}">
        <p14:creationId xmlns:p14="http://schemas.microsoft.com/office/powerpoint/2010/main" val="2080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External Award - Overall Design &amp; Functionality</a:t>
            </a:r>
          </a:p>
        </p:txBody>
      </p:sp>
      <p:sp>
        <p:nvSpPr>
          <p:cNvPr id="3" name="Content Placeholder 2"/>
          <p:cNvSpPr>
            <a:spLocks noGrp="1"/>
          </p:cNvSpPr>
          <p:nvPr>
            <p:ph idx="1"/>
          </p:nvPr>
        </p:nvSpPr>
        <p:spPr/>
        <p:txBody>
          <a:bodyPr/>
          <a:lstStyle/>
          <a:p>
            <a:r>
              <a:rPr lang="en-US" dirty="0" smtClean="0"/>
              <a:t>Data are initially loaded to staging tables and then processed to Student’s awards</a:t>
            </a:r>
          </a:p>
          <a:p>
            <a:r>
              <a:rPr lang="en-US" dirty="0" smtClean="0"/>
              <a:t>Data can be entered to the staging tables in several ways:</a:t>
            </a:r>
          </a:p>
          <a:p>
            <a:pPr lvl="1"/>
            <a:r>
              <a:rPr lang="en-US" dirty="0" smtClean="0"/>
              <a:t>Manual</a:t>
            </a:r>
          </a:p>
          <a:p>
            <a:pPr lvl="1"/>
            <a:r>
              <a:rPr lang="en-US" dirty="0" smtClean="0"/>
              <a:t>External File</a:t>
            </a:r>
          </a:p>
          <a:p>
            <a:pPr lvl="1"/>
            <a:r>
              <a:rPr lang="en-US" dirty="0" smtClean="0"/>
              <a:t>A feed from Student Financials</a:t>
            </a:r>
          </a:p>
          <a:p>
            <a:pPr lvl="1"/>
            <a:r>
              <a:rPr lang="en-US" dirty="0" smtClean="0"/>
              <a:t>From the Student Center</a:t>
            </a:r>
          </a:p>
          <a:p>
            <a:endParaRPr lang="en-US" dirty="0" smtClean="0"/>
          </a:p>
          <a:p>
            <a:pPr lvl="1"/>
            <a:endParaRPr lang="en-US" dirty="0"/>
          </a:p>
        </p:txBody>
      </p:sp>
    </p:spTree>
    <p:extLst>
      <p:ext uri="{BB962C8B-B14F-4D97-AF65-F5344CB8AC3E}">
        <p14:creationId xmlns:p14="http://schemas.microsoft.com/office/powerpoint/2010/main" val="1119901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Disbursement Plan Table</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Set up a disbursement plan that will span both Academic and Non-Standard terms</a:t>
            </a:r>
          </a:p>
          <a:p>
            <a:pPr lvl="1"/>
            <a:r>
              <a:rPr lang="en-US" dirty="0" smtClean="0"/>
              <a:t>Student Financials Waiver item types are keyed by Term (among other things) so the SAME item type can be used for Fall, Winter, Spring, AND SUMMER.</a:t>
            </a:r>
          </a:p>
          <a:p>
            <a:pPr lvl="1"/>
            <a:r>
              <a:rPr lang="en-US" dirty="0" smtClean="0"/>
              <a:t>Financial Aid Item types are not keyed by Term or even Award Period, so we cannot use the same item type for the Regular Academic Year that we do for Summer</a:t>
            </a:r>
          </a:p>
          <a:p>
            <a:pPr lvl="1"/>
            <a:r>
              <a:rPr lang="en-US" dirty="0" smtClean="0"/>
              <a:t>One SF Waiver item type cannot map to more than one External Award item type</a:t>
            </a:r>
            <a:endParaRPr lang="en-US" dirty="0"/>
          </a:p>
        </p:txBody>
      </p:sp>
    </p:spTree>
    <p:extLst>
      <p:ext uri="{BB962C8B-B14F-4D97-AF65-F5344CB8AC3E}">
        <p14:creationId xmlns:p14="http://schemas.microsoft.com/office/powerpoint/2010/main" val="15994405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Disbursement Plan Table</a:t>
            </a:r>
            <a:endParaRPr lang="en-US" sz="4000" dirty="0"/>
          </a:p>
        </p:txBody>
      </p:sp>
      <p:pic>
        <p:nvPicPr>
          <p:cNvPr id="5" name="Picture 4"/>
          <p:cNvPicPr>
            <a:picLocks noChangeAspect="1"/>
          </p:cNvPicPr>
          <p:nvPr/>
        </p:nvPicPr>
        <p:blipFill>
          <a:blip r:embed="rId2"/>
          <a:stretch>
            <a:fillRect/>
          </a:stretch>
        </p:blipFill>
        <p:spPr>
          <a:xfrm>
            <a:off x="2414587" y="1285875"/>
            <a:ext cx="7362825" cy="4286250"/>
          </a:xfrm>
          <a:prstGeom prst="rect">
            <a:avLst/>
          </a:prstGeom>
        </p:spPr>
      </p:pic>
    </p:spTree>
    <p:extLst>
      <p:ext uri="{BB962C8B-B14F-4D97-AF65-F5344CB8AC3E}">
        <p14:creationId xmlns:p14="http://schemas.microsoft.com/office/powerpoint/2010/main" val="3594242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Disbursement ID Table</a:t>
            </a:r>
            <a:endParaRPr lang="en-US" sz="4000" dirty="0"/>
          </a:p>
        </p:txBody>
      </p:sp>
      <p:sp>
        <p:nvSpPr>
          <p:cNvPr id="3" name="Content Placeholder 2"/>
          <p:cNvSpPr>
            <a:spLocks noGrp="1"/>
          </p:cNvSpPr>
          <p:nvPr>
            <p:ph idx="1"/>
          </p:nvPr>
        </p:nvSpPr>
        <p:spPr/>
        <p:txBody>
          <a:bodyPr/>
          <a:lstStyle/>
          <a:p>
            <a:r>
              <a:rPr lang="en-US" dirty="0" smtClean="0"/>
              <a:t>Insert a row for each term for each possible term within an aid year.</a:t>
            </a:r>
          </a:p>
          <a:p>
            <a:endParaRPr lang="en-US" dirty="0"/>
          </a:p>
        </p:txBody>
      </p:sp>
    </p:spTree>
    <p:extLst>
      <p:ext uri="{BB962C8B-B14F-4D97-AF65-F5344CB8AC3E}">
        <p14:creationId xmlns:p14="http://schemas.microsoft.com/office/powerpoint/2010/main" val="23749524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Disbursement ID Table</a:t>
            </a:r>
            <a:endParaRPr lang="en-US" sz="4000" dirty="0"/>
          </a:p>
        </p:txBody>
      </p:sp>
      <p:pic>
        <p:nvPicPr>
          <p:cNvPr id="6" name="Picture 5"/>
          <p:cNvPicPr>
            <a:picLocks noChangeAspect="1"/>
          </p:cNvPicPr>
          <p:nvPr/>
        </p:nvPicPr>
        <p:blipFill>
          <a:blip r:embed="rId2"/>
          <a:stretch>
            <a:fillRect/>
          </a:stretch>
        </p:blipFill>
        <p:spPr>
          <a:xfrm>
            <a:off x="37361" y="34758"/>
            <a:ext cx="7200900" cy="5695950"/>
          </a:xfrm>
          <a:prstGeom prst="rect">
            <a:avLst/>
          </a:prstGeom>
        </p:spPr>
      </p:pic>
      <p:pic>
        <p:nvPicPr>
          <p:cNvPr id="5" name="Picture 4"/>
          <p:cNvPicPr>
            <a:picLocks noChangeAspect="1"/>
          </p:cNvPicPr>
          <p:nvPr/>
        </p:nvPicPr>
        <p:blipFill>
          <a:blip r:embed="rId3"/>
          <a:stretch>
            <a:fillRect/>
          </a:stretch>
        </p:blipFill>
        <p:spPr>
          <a:xfrm>
            <a:off x="4763485" y="566051"/>
            <a:ext cx="7391400" cy="6248400"/>
          </a:xfrm>
          <a:prstGeom prst="rect">
            <a:avLst/>
          </a:prstGeom>
        </p:spPr>
      </p:pic>
    </p:spTree>
    <p:extLst>
      <p:ext uri="{BB962C8B-B14F-4D97-AF65-F5344CB8AC3E}">
        <p14:creationId xmlns:p14="http://schemas.microsoft.com/office/powerpoint/2010/main" val="28079690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–Disbursement Split Codes</a:t>
            </a:r>
            <a:endParaRPr lang="en-US" sz="4000" dirty="0"/>
          </a:p>
        </p:txBody>
      </p:sp>
      <p:sp>
        <p:nvSpPr>
          <p:cNvPr id="3" name="Content Placeholder 2"/>
          <p:cNvSpPr>
            <a:spLocks noGrp="1"/>
          </p:cNvSpPr>
          <p:nvPr>
            <p:ph idx="1"/>
          </p:nvPr>
        </p:nvSpPr>
        <p:spPr/>
        <p:txBody>
          <a:bodyPr/>
          <a:lstStyle/>
          <a:p>
            <a:r>
              <a:rPr lang="en-US" dirty="0" smtClean="0"/>
              <a:t>Just set up one as if all awards will be an even split</a:t>
            </a:r>
          </a:p>
          <a:p>
            <a:r>
              <a:rPr lang="en-US" dirty="0" smtClean="0"/>
              <a:t>When the awards are loaded they will automatically go to a custom split</a:t>
            </a:r>
          </a:p>
        </p:txBody>
      </p:sp>
      <p:pic>
        <p:nvPicPr>
          <p:cNvPr id="4" name="Picture 3"/>
          <p:cNvPicPr>
            <a:picLocks noChangeAspect="1"/>
          </p:cNvPicPr>
          <p:nvPr/>
        </p:nvPicPr>
        <p:blipFill>
          <a:blip r:embed="rId2"/>
          <a:stretch>
            <a:fillRect/>
          </a:stretch>
        </p:blipFill>
        <p:spPr>
          <a:xfrm>
            <a:off x="2381250" y="3979904"/>
            <a:ext cx="7429500" cy="1914525"/>
          </a:xfrm>
          <a:prstGeom prst="rect">
            <a:avLst/>
          </a:prstGeom>
        </p:spPr>
      </p:pic>
    </p:spTree>
    <p:extLst>
      <p:ext uri="{BB962C8B-B14F-4D97-AF65-F5344CB8AC3E}">
        <p14:creationId xmlns:p14="http://schemas.microsoft.com/office/powerpoint/2010/main" val="14621061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Disbursement Split Cd Formula</a:t>
            </a:r>
            <a:endParaRPr lang="en-US" sz="4000" dirty="0"/>
          </a:p>
        </p:txBody>
      </p:sp>
      <p:sp>
        <p:nvSpPr>
          <p:cNvPr id="3" name="Content Placeholder 2"/>
          <p:cNvSpPr>
            <a:spLocks noGrp="1"/>
          </p:cNvSpPr>
          <p:nvPr>
            <p:ph idx="1"/>
          </p:nvPr>
        </p:nvSpPr>
        <p:spPr/>
        <p:txBody>
          <a:bodyPr/>
          <a:lstStyle/>
          <a:p>
            <a:r>
              <a:rPr lang="en-US" dirty="0" smtClean="0"/>
              <a:t>Again – Just one, plain Split Code Formula</a:t>
            </a:r>
            <a:endParaRPr lang="en-US" dirty="0"/>
          </a:p>
        </p:txBody>
      </p:sp>
      <p:pic>
        <p:nvPicPr>
          <p:cNvPr id="4" name="Picture 3"/>
          <p:cNvPicPr>
            <a:picLocks noChangeAspect="1"/>
          </p:cNvPicPr>
          <p:nvPr/>
        </p:nvPicPr>
        <p:blipFill>
          <a:blip r:embed="rId2"/>
          <a:stretch>
            <a:fillRect/>
          </a:stretch>
        </p:blipFill>
        <p:spPr>
          <a:xfrm>
            <a:off x="2747962" y="2600264"/>
            <a:ext cx="6696075" cy="3533775"/>
          </a:xfrm>
          <a:prstGeom prst="rect">
            <a:avLst/>
          </a:prstGeom>
        </p:spPr>
      </p:pic>
    </p:spTree>
    <p:extLst>
      <p:ext uri="{BB962C8B-B14F-4D97-AF65-F5344CB8AC3E}">
        <p14:creationId xmlns:p14="http://schemas.microsoft.com/office/powerpoint/2010/main" val="21200689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Financial</a:t>
            </a:r>
            <a:r>
              <a:rPr lang="en-US" sz="4000" baseline="0" dirty="0" smtClean="0"/>
              <a:t> Aid Item Type</a:t>
            </a:r>
            <a:endParaRPr lang="en-US" sz="4000" dirty="0"/>
          </a:p>
        </p:txBody>
      </p:sp>
      <p:sp>
        <p:nvSpPr>
          <p:cNvPr id="3" name="Content Placeholder 2"/>
          <p:cNvSpPr>
            <a:spLocks noGrp="1"/>
          </p:cNvSpPr>
          <p:nvPr>
            <p:ph idx="1"/>
          </p:nvPr>
        </p:nvSpPr>
        <p:spPr/>
        <p:txBody>
          <a:bodyPr/>
          <a:lstStyle/>
          <a:p>
            <a:r>
              <a:rPr lang="en-US" dirty="0" smtClean="0"/>
              <a:t>This is the item type that will receive the awards drawn in from Student Financials</a:t>
            </a:r>
          </a:p>
          <a:p>
            <a:r>
              <a:rPr lang="en-US" dirty="0" smtClean="0"/>
              <a:t>Type = Waiver</a:t>
            </a:r>
          </a:p>
          <a:p>
            <a:r>
              <a:rPr lang="en-US" dirty="0" smtClean="0"/>
              <a:t>Disburse Method = No</a:t>
            </a:r>
          </a:p>
          <a:p>
            <a:r>
              <a:rPr lang="en-US" dirty="0" smtClean="0"/>
              <a:t>Default Disbursement Plans = your new SF disbursement plans</a:t>
            </a:r>
            <a:endParaRPr lang="en-US" dirty="0"/>
          </a:p>
        </p:txBody>
      </p:sp>
    </p:spTree>
    <p:extLst>
      <p:ext uri="{BB962C8B-B14F-4D97-AF65-F5344CB8AC3E}">
        <p14:creationId xmlns:p14="http://schemas.microsoft.com/office/powerpoint/2010/main" val="18071404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Financial</a:t>
            </a:r>
            <a:r>
              <a:rPr lang="en-US" sz="4000" baseline="0" dirty="0" smtClean="0"/>
              <a:t> Aid Item Type</a:t>
            </a:r>
            <a:endParaRPr lang="en-US" sz="4000" dirty="0"/>
          </a:p>
        </p:txBody>
      </p:sp>
      <p:sp>
        <p:nvSpPr>
          <p:cNvPr id="3" name="Content Placeholder 2"/>
          <p:cNvSpPr>
            <a:spLocks noGrp="1"/>
          </p:cNvSpPr>
          <p:nvPr>
            <p:ph idx="1"/>
          </p:nvPr>
        </p:nvSpPr>
        <p:spPr/>
        <p:txBody>
          <a:bodyPr/>
          <a:lstStyle/>
          <a:p>
            <a:r>
              <a:rPr lang="en-US" dirty="0" smtClean="0"/>
              <a:t>This is the item type that will receive the awards drawn in from Student Financials</a:t>
            </a:r>
          </a:p>
          <a:p>
            <a:r>
              <a:rPr lang="en-US" dirty="0" smtClean="0"/>
              <a:t>Type = Waiver</a:t>
            </a:r>
          </a:p>
          <a:p>
            <a:r>
              <a:rPr lang="en-US" dirty="0" smtClean="0"/>
              <a:t>Disburse Method = No</a:t>
            </a:r>
          </a:p>
          <a:p>
            <a:r>
              <a:rPr lang="en-US" dirty="0" smtClean="0"/>
              <a:t>Default Disbursement Plans = your new SF disbursement plans</a:t>
            </a:r>
            <a:endParaRPr lang="en-US" dirty="0"/>
          </a:p>
        </p:txBody>
      </p:sp>
    </p:spTree>
    <p:extLst>
      <p:ext uri="{BB962C8B-B14F-4D97-AF65-F5344CB8AC3E}">
        <p14:creationId xmlns:p14="http://schemas.microsoft.com/office/powerpoint/2010/main" val="11062017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Financial</a:t>
            </a:r>
            <a:r>
              <a:rPr lang="en-US" sz="4000" baseline="0" dirty="0" smtClean="0"/>
              <a:t> Aid Item Type</a:t>
            </a:r>
            <a:endParaRPr lang="en-US" sz="4000" dirty="0"/>
          </a:p>
        </p:txBody>
      </p:sp>
      <p:pic>
        <p:nvPicPr>
          <p:cNvPr id="5" name="Picture 4"/>
          <p:cNvPicPr>
            <a:picLocks noChangeAspect="1"/>
          </p:cNvPicPr>
          <p:nvPr/>
        </p:nvPicPr>
        <p:blipFill>
          <a:blip r:embed="rId2"/>
          <a:stretch>
            <a:fillRect/>
          </a:stretch>
        </p:blipFill>
        <p:spPr>
          <a:xfrm>
            <a:off x="2462212" y="1504950"/>
            <a:ext cx="7267575" cy="3848100"/>
          </a:xfrm>
          <a:prstGeom prst="rect">
            <a:avLst/>
          </a:prstGeom>
        </p:spPr>
      </p:pic>
    </p:spTree>
    <p:extLst>
      <p:ext uri="{BB962C8B-B14F-4D97-AF65-F5344CB8AC3E}">
        <p14:creationId xmlns:p14="http://schemas.microsoft.com/office/powerpoint/2010/main" val="4171288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Financial</a:t>
            </a:r>
            <a:r>
              <a:rPr lang="en-US" sz="4000" baseline="0" dirty="0" smtClean="0"/>
              <a:t> Aid Item Type</a:t>
            </a:r>
            <a:endParaRPr lang="en-US" sz="4000" dirty="0"/>
          </a:p>
        </p:txBody>
      </p:sp>
      <p:pic>
        <p:nvPicPr>
          <p:cNvPr id="5" name="Picture 4"/>
          <p:cNvPicPr>
            <a:picLocks noChangeAspect="1"/>
          </p:cNvPicPr>
          <p:nvPr/>
        </p:nvPicPr>
        <p:blipFill>
          <a:blip r:embed="rId2"/>
          <a:stretch>
            <a:fillRect/>
          </a:stretch>
        </p:blipFill>
        <p:spPr>
          <a:xfrm>
            <a:off x="2428875" y="1619250"/>
            <a:ext cx="7334250" cy="3619500"/>
          </a:xfrm>
          <a:prstGeom prst="rect">
            <a:avLst/>
          </a:prstGeom>
        </p:spPr>
      </p:pic>
    </p:spTree>
    <p:extLst>
      <p:ext uri="{BB962C8B-B14F-4D97-AF65-F5344CB8AC3E}">
        <p14:creationId xmlns:p14="http://schemas.microsoft.com/office/powerpoint/2010/main" val="332961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External Award - Overall Design &amp; Functionality</a:t>
            </a:r>
            <a:endParaRPr lang="en-US" sz="4000" dirty="0"/>
          </a:p>
        </p:txBody>
      </p:sp>
      <p:sp>
        <p:nvSpPr>
          <p:cNvPr id="3" name="Content Placeholder 2"/>
          <p:cNvSpPr>
            <a:spLocks noGrp="1"/>
          </p:cNvSpPr>
          <p:nvPr>
            <p:ph idx="1"/>
          </p:nvPr>
        </p:nvSpPr>
        <p:spPr/>
        <p:txBody>
          <a:bodyPr>
            <a:normAutofit fontScale="92500"/>
          </a:bodyPr>
          <a:lstStyle/>
          <a:p>
            <a:r>
              <a:rPr lang="en-US" dirty="0" smtClean="0"/>
              <a:t>External Awarding “jams” awards/changes in to a Student’s Award</a:t>
            </a:r>
          </a:p>
          <a:p>
            <a:pPr lvl="1"/>
            <a:r>
              <a:rPr lang="en-US" dirty="0" smtClean="0"/>
              <a:t>Scholarships are jammed at the TOP of the award (low award sequence)</a:t>
            </a:r>
          </a:p>
          <a:p>
            <a:pPr lvl="1"/>
            <a:r>
              <a:rPr lang="en-US" dirty="0" smtClean="0"/>
              <a:t>Loans are jammed at the BOTTOM of the award (high award sequence)</a:t>
            </a:r>
          </a:p>
          <a:p>
            <a:r>
              <a:rPr lang="en-US" dirty="0" smtClean="0"/>
              <a:t>Packaging Status set to “Repackage” based on the assumption that jamming an award on to a Student’s award can cause problems like overawards…from time to time</a:t>
            </a:r>
          </a:p>
          <a:p>
            <a:r>
              <a:rPr lang="en-US" dirty="0" smtClean="0"/>
              <a:t>Packaging Status of Repackage prevents a Student from accepting loans</a:t>
            </a:r>
            <a:endParaRPr lang="en-US" dirty="0"/>
          </a:p>
        </p:txBody>
      </p:sp>
    </p:spTree>
    <p:extLst>
      <p:ext uri="{BB962C8B-B14F-4D97-AF65-F5344CB8AC3E}">
        <p14:creationId xmlns:p14="http://schemas.microsoft.com/office/powerpoint/2010/main" val="20679618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Financial</a:t>
            </a:r>
            <a:r>
              <a:rPr lang="en-US" sz="4000" baseline="0" dirty="0" smtClean="0"/>
              <a:t> Aid Item Type</a:t>
            </a:r>
            <a:endParaRPr lang="en-US" sz="4000" dirty="0"/>
          </a:p>
        </p:txBody>
      </p:sp>
      <p:pic>
        <p:nvPicPr>
          <p:cNvPr id="3" name="Picture 2"/>
          <p:cNvPicPr>
            <a:picLocks noChangeAspect="1"/>
          </p:cNvPicPr>
          <p:nvPr/>
        </p:nvPicPr>
        <p:blipFill>
          <a:blip r:embed="rId2"/>
          <a:stretch>
            <a:fillRect/>
          </a:stretch>
        </p:blipFill>
        <p:spPr>
          <a:xfrm>
            <a:off x="2409825" y="1557337"/>
            <a:ext cx="7372350" cy="3743325"/>
          </a:xfrm>
          <a:prstGeom prst="rect">
            <a:avLst/>
          </a:prstGeom>
        </p:spPr>
      </p:pic>
    </p:spTree>
    <p:extLst>
      <p:ext uri="{BB962C8B-B14F-4D97-AF65-F5344CB8AC3E}">
        <p14:creationId xmlns:p14="http://schemas.microsoft.com/office/powerpoint/2010/main" val="11786757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Financial</a:t>
            </a:r>
            <a:r>
              <a:rPr lang="en-US" sz="4000" baseline="0" dirty="0" smtClean="0"/>
              <a:t> Aid Item Type</a:t>
            </a:r>
            <a:endParaRPr lang="en-US" sz="4000" dirty="0"/>
          </a:p>
        </p:txBody>
      </p:sp>
      <p:pic>
        <p:nvPicPr>
          <p:cNvPr id="3" name="Picture 2"/>
          <p:cNvPicPr>
            <a:picLocks noChangeAspect="1"/>
          </p:cNvPicPr>
          <p:nvPr/>
        </p:nvPicPr>
        <p:blipFill>
          <a:blip r:embed="rId2"/>
          <a:stretch>
            <a:fillRect/>
          </a:stretch>
        </p:blipFill>
        <p:spPr>
          <a:xfrm>
            <a:off x="2419350" y="1628775"/>
            <a:ext cx="7353300" cy="3600450"/>
          </a:xfrm>
          <a:prstGeom prst="rect">
            <a:avLst/>
          </a:prstGeom>
        </p:spPr>
      </p:pic>
    </p:spTree>
    <p:extLst>
      <p:ext uri="{BB962C8B-B14F-4D97-AF65-F5344CB8AC3E}">
        <p14:creationId xmlns:p14="http://schemas.microsoft.com/office/powerpoint/2010/main" val="42815146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Fiscal Item Types</a:t>
            </a:r>
            <a:endParaRPr lang="en-US" sz="4000" dirty="0"/>
          </a:p>
        </p:txBody>
      </p:sp>
      <p:sp>
        <p:nvSpPr>
          <p:cNvPr id="3" name="Content Placeholder 2"/>
          <p:cNvSpPr>
            <a:spLocks noGrp="1"/>
          </p:cNvSpPr>
          <p:nvPr>
            <p:ph idx="1"/>
          </p:nvPr>
        </p:nvSpPr>
        <p:spPr/>
        <p:txBody>
          <a:bodyPr/>
          <a:lstStyle/>
          <a:p>
            <a:r>
              <a:rPr lang="en-US" dirty="0" smtClean="0"/>
              <a:t>You need to fund the item type</a:t>
            </a:r>
          </a:p>
          <a:p>
            <a:r>
              <a:rPr lang="en-US" dirty="0" smtClean="0"/>
              <a:t>You do not need to enter an amount in the Disbursements field</a:t>
            </a:r>
          </a:p>
          <a:p>
            <a:r>
              <a:rPr lang="en-US" dirty="0" smtClean="0"/>
              <a:t>No, you don’t need to worry about overspending – remember, these are drawn in to Financial Aid from Student Financials so if a budget is overspent FA did not overspend it!</a:t>
            </a:r>
            <a:endParaRPr lang="en-US" dirty="0"/>
          </a:p>
        </p:txBody>
      </p:sp>
    </p:spTree>
    <p:extLst>
      <p:ext uri="{BB962C8B-B14F-4D97-AF65-F5344CB8AC3E}">
        <p14:creationId xmlns:p14="http://schemas.microsoft.com/office/powerpoint/2010/main" val="22856820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Fiscal Item Types</a:t>
            </a:r>
            <a:endParaRPr lang="en-US" sz="4000" dirty="0"/>
          </a:p>
        </p:txBody>
      </p:sp>
      <p:pic>
        <p:nvPicPr>
          <p:cNvPr id="4" name="Picture 3"/>
          <p:cNvPicPr>
            <a:picLocks noChangeAspect="1"/>
          </p:cNvPicPr>
          <p:nvPr/>
        </p:nvPicPr>
        <p:blipFill>
          <a:blip r:embed="rId2"/>
          <a:stretch>
            <a:fillRect/>
          </a:stretch>
        </p:blipFill>
        <p:spPr>
          <a:xfrm>
            <a:off x="2409825" y="1504950"/>
            <a:ext cx="7372350" cy="3848100"/>
          </a:xfrm>
          <a:prstGeom prst="rect">
            <a:avLst/>
          </a:prstGeom>
        </p:spPr>
      </p:pic>
    </p:spTree>
    <p:extLst>
      <p:ext uri="{BB962C8B-B14F-4D97-AF65-F5344CB8AC3E}">
        <p14:creationId xmlns:p14="http://schemas.microsoft.com/office/powerpoint/2010/main" val="841242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Set Up SACR &gt; PR &gt; FA &gt; EA</a:t>
            </a:r>
            <a:endParaRPr lang="en-US" sz="4000" dirty="0"/>
          </a:p>
        </p:txBody>
      </p:sp>
      <p:sp>
        <p:nvSpPr>
          <p:cNvPr id="3" name="Content Placeholder 2"/>
          <p:cNvSpPr>
            <a:spLocks noGrp="1"/>
          </p:cNvSpPr>
          <p:nvPr>
            <p:ph idx="1"/>
          </p:nvPr>
        </p:nvSpPr>
        <p:spPr/>
        <p:txBody>
          <a:bodyPr/>
          <a:lstStyle/>
          <a:p>
            <a:r>
              <a:rPr lang="en-US" dirty="0" smtClean="0"/>
              <a:t>Define External Award Types</a:t>
            </a:r>
          </a:p>
          <a:p>
            <a:r>
              <a:rPr lang="en-US" dirty="0" smtClean="0"/>
              <a:t>Define External Award Sources</a:t>
            </a:r>
          </a:p>
          <a:p>
            <a:r>
              <a:rPr lang="en-US" dirty="0" smtClean="0"/>
              <a:t>Item Type Cross Reference</a:t>
            </a:r>
            <a:endParaRPr lang="en-US" dirty="0"/>
          </a:p>
        </p:txBody>
      </p:sp>
    </p:spTree>
    <p:extLst>
      <p:ext uri="{BB962C8B-B14F-4D97-AF65-F5344CB8AC3E}">
        <p14:creationId xmlns:p14="http://schemas.microsoft.com/office/powerpoint/2010/main" val="25789408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Define External Award Types</a:t>
            </a:r>
            <a:endParaRPr lang="en-US" sz="4000" dirty="0"/>
          </a:p>
        </p:txBody>
      </p:sp>
      <p:sp>
        <p:nvSpPr>
          <p:cNvPr id="3" name="Content Placeholder 2"/>
          <p:cNvSpPr>
            <a:spLocks noGrp="1"/>
          </p:cNvSpPr>
          <p:nvPr>
            <p:ph idx="1"/>
          </p:nvPr>
        </p:nvSpPr>
        <p:spPr/>
        <p:txBody>
          <a:bodyPr/>
          <a:lstStyle/>
          <a:p>
            <a:r>
              <a:rPr lang="en-US" dirty="0" smtClean="0"/>
              <a:t>External Award-specific</a:t>
            </a:r>
            <a:r>
              <a:rPr lang="en-US" baseline="0" dirty="0" smtClean="0"/>
              <a:t> </a:t>
            </a:r>
            <a:r>
              <a:rPr lang="en-US" dirty="0" smtClean="0"/>
              <a:t>Setup component 1 of 3 for SF Feed</a:t>
            </a:r>
          </a:p>
          <a:p>
            <a:r>
              <a:rPr lang="en-US" dirty="0" smtClean="0"/>
              <a:t>Naming each one of the SF Feed categories</a:t>
            </a:r>
            <a:endParaRPr lang="en-US" dirty="0"/>
          </a:p>
        </p:txBody>
      </p:sp>
      <p:pic>
        <p:nvPicPr>
          <p:cNvPr id="4" name="Picture 3"/>
          <p:cNvPicPr>
            <a:picLocks noChangeAspect="1"/>
          </p:cNvPicPr>
          <p:nvPr/>
        </p:nvPicPr>
        <p:blipFill>
          <a:blip r:embed="rId2"/>
          <a:stretch>
            <a:fillRect/>
          </a:stretch>
        </p:blipFill>
        <p:spPr>
          <a:xfrm>
            <a:off x="3590925" y="3169535"/>
            <a:ext cx="5010150" cy="2276475"/>
          </a:xfrm>
          <a:prstGeom prst="rect">
            <a:avLst/>
          </a:prstGeom>
        </p:spPr>
      </p:pic>
    </p:spTree>
    <p:extLst>
      <p:ext uri="{BB962C8B-B14F-4D97-AF65-F5344CB8AC3E}">
        <p14:creationId xmlns:p14="http://schemas.microsoft.com/office/powerpoint/2010/main" val="26581558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Define External Award Sources</a:t>
            </a:r>
            <a:endParaRPr lang="en-US" sz="4000" dirty="0"/>
          </a:p>
        </p:txBody>
      </p:sp>
      <p:sp>
        <p:nvSpPr>
          <p:cNvPr id="3" name="Content Placeholder 2"/>
          <p:cNvSpPr>
            <a:spLocks noGrp="1"/>
          </p:cNvSpPr>
          <p:nvPr>
            <p:ph idx="1"/>
          </p:nvPr>
        </p:nvSpPr>
        <p:spPr/>
        <p:txBody>
          <a:bodyPr/>
          <a:lstStyle/>
          <a:p>
            <a:r>
              <a:rPr lang="en-US" sz="2800" kern="1200" dirty="0" smtClean="0">
                <a:solidFill>
                  <a:schemeClr val="tx1"/>
                </a:solidFill>
                <a:effectLst/>
                <a:latin typeface="+mn-lt"/>
                <a:ea typeface="+mn-ea"/>
                <a:cs typeface="+mn-cs"/>
              </a:rPr>
              <a:t>External Award-specific</a:t>
            </a:r>
            <a:r>
              <a:rPr lang="en-US" sz="2800" kern="1200" baseline="0" dirty="0" smtClean="0">
                <a:solidFill>
                  <a:schemeClr val="tx1"/>
                </a:solidFill>
                <a:effectLst/>
                <a:latin typeface="+mn-lt"/>
                <a:ea typeface="+mn-ea"/>
                <a:cs typeface="+mn-cs"/>
              </a:rPr>
              <a:t> </a:t>
            </a:r>
            <a:r>
              <a:rPr lang="en-US" dirty="0" smtClean="0"/>
              <a:t>Setup component 2 of 3 for SF Feed</a:t>
            </a:r>
          </a:p>
          <a:p>
            <a:r>
              <a:rPr lang="en-US" dirty="0" smtClean="0"/>
              <a:t>Insert a row for each of the rows in the Define External Award Types</a:t>
            </a:r>
            <a:endParaRPr lang="en-US" dirty="0"/>
          </a:p>
        </p:txBody>
      </p:sp>
      <p:pic>
        <p:nvPicPr>
          <p:cNvPr id="4" name="Picture 3"/>
          <p:cNvPicPr>
            <a:picLocks noChangeAspect="1"/>
          </p:cNvPicPr>
          <p:nvPr/>
        </p:nvPicPr>
        <p:blipFill>
          <a:blip r:embed="rId2"/>
          <a:stretch>
            <a:fillRect/>
          </a:stretch>
        </p:blipFill>
        <p:spPr>
          <a:xfrm>
            <a:off x="3343275" y="3304186"/>
            <a:ext cx="5505450" cy="2838450"/>
          </a:xfrm>
          <a:prstGeom prst="rect">
            <a:avLst/>
          </a:prstGeom>
        </p:spPr>
      </p:pic>
    </p:spTree>
    <p:extLst>
      <p:ext uri="{BB962C8B-B14F-4D97-AF65-F5344CB8AC3E}">
        <p14:creationId xmlns:p14="http://schemas.microsoft.com/office/powerpoint/2010/main" val="38854016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Item Type Cross Reference</a:t>
            </a:r>
            <a:endParaRPr lang="en-US" sz="4000" dirty="0"/>
          </a:p>
        </p:txBody>
      </p:sp>
      <p:sp>
        <p:nvSpPr>
          <p:cNvPr id="3" name="Content Placeholder 2"/>
          <p:cNvSpPr>
            <a:spLocks noGrp="1"/>
          </p:cNvSpPr>
          <p:nvPr>
            <p:ph idx="1"/>
          </p:nvPr>
        </p:nvSpPr>
        <p:spPr/>
        <p:txBody>
          <a:bodyPr/>
          <a:lstStyle/>
          <a:p>
            <a:r>
              <a:rPr lang="en-US" sz="2800" kern="1200" dirty="0" smtClean="0">
                <a:solidFill>
                  <a:schemeClr val="tx1"/>
                </a:solidFill>
                <a:effectLst/>
                <a:latin typeface="+mn-lt"/>
                <a:ea typeface="+mn-ea"/>
                <a:cs typeface="+mn-cs"/>
              </a:rPr>
              <a:t>External Award-specific</a:t>
            </a:r>
            <a:r>
              <a:rPr lang="en-US" sz="2800" kern="1200" baseline="0" dirty="0" smtClean="0">
                <a:solidFill>
                  <a:schemeClr val="tx1"/>
                </a:solidFill>
                <a:effectLst/>
                <a:latin typeface="+mn-lt"/>
                <a:ea typeface="+mn-ea"/>
                <a:cs typeface="+mn-cs"/>
              </a:rPr>
              <a:t> </a:t>
            </a:r>
            <a:r>
              <a:rPr lang="en-US" dirty="0" smtClean="0"/>
              <a:t>Setup component 3 of 3 for SF Feed</a:t>
            </a:r>
          </a:p>
          <a:p>
            <a:r>
              <a:rPr lang="en-US" dirty="0" smtClean="0"/>
              <a:t>Insert a row for each of the FA item types set up to “receive” SF Feed amounts </a:t>
            </a:r>
            <a:endParaRPr lang="en-US" dirty="0"/>
          </a:p>
        </p:txBody>
      </p:sp>
      <p:pic>
        <p:nvPicPr>
          <p:cNvPr id="4" name="Picture 3"/>
          <p:cNvPicPr>
            <a:picLocks noChangeAspect="1"/>
          </p:cNvPicPr>
          <p:nvPr/>
        </p:nvPicPr>
        <p:blipFill>
          <a:blip r:embed="rId2"/>
          <a:stretch>
            <a:fillRect/>
          </a:stretch>
        </p:blipFill>
        <p:spPr>
          <a:xfrm>
            <a:off x="3000375" y="3444464"/>
            <a:ext cx="6191250" cy="2724150"/>
          </a:xfrm>
          <a:prstGeom prst="rect">
            <a:avLst/>
          </a:prstGeom>
        </p:spPr>
      </p:pic>
    </p:spTree>
    <p:extLst>
      <p:ext uri="{BB962C8B-B14F-4D97-AF65-F5344CB8AC3E}">
        <p14:creationId xmlns:p14="http://schemas.microsoft.com/office/powerpoint/2010/main" val="30752972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SF  Feed – Set Up SACR &gt; PR &gt; SF &gt; Item Types &gt; Item Types</a:t>
            </a:r>
            <a:endParaRPr lang="en-US" sz="3200" dirty="0"/>
          </a:p>
        </p:txBody>
      </p:sp>
      <p:sp>
        <p:nvSpPr>
          <p:cNvPr id="3" name="Content Placeholder 2"/>
          <p:cNvSpPr>
            <a:spLocks noGrp="1"/>
          </p:cNvSpPr>
          <p:nvPr>
            <p:ph idx="1"/>
          </p:nvPr>
        </p:nvSpPr>
        <p:spPr>
          <a:xfrm>
            <a:off x="609600" y="1220194"/>
            <a:ext cx="10972800" cy="4525963"/>
          </a:xfrm>
        </p:spPr>
        <p:txBody>
          <a:bodyPr/>
          <a:lstStyle/>
          <a:p>
            <a:r>
              <a:rPr lang="en-US" dirty="0" smtClean="0"/>
              <a:t>Item Types</a:t>
            </a:r>
          </a:p>
          <a:p>
            <a:pPr lvl="1"/>
            <a:r>
              <a:rPr lang="en-US" dirty="0" smtClean="0"/>
              <a:t>Return here now that all of the setup is complete to Populate the External Award for each Waiver item type</a:t>
            </a:r>
            <a:endParaRPr lang="en-US" dirty="0"/>
          </a:p>
        </p:txBody>
      </p:sp>
      <p:pic>
        <p:nvPicPr>
          <p:cNvPr id="4" name="Picture 3"/>
          <p:cNvPicPr>
            <a:picLocks noChangeAspect="1"/>
          </p:cNvPicPr>
          <p:nvPr/>
        </p:nvPicPr>
        <p:blipFill>
          <a:blip r:embed="rId2"/>
          <a:stretch>
            <a:fillRect/>
          </a:stretch>
        </p:blipFill>
        <p:spPr>
          <a:xfrm>
            <a:off x="2328862" y="2936917"/>
            <a:ext cx="7534275" cy="4000500"/>
          </a:xfrm>
          <a:prstGeom prst="rect">
            <a:avLst/>
          </a:prstGeom>
        </p:spPr>
      </p:pic>
    </p:spTree>
    <p:extLst>
      <p:ext uri="{BB962C8B-B14F-4D97-AF65-F5344CB8AC3E}">
        <p14:creationId xmlns:p14="http://schemas.microsoft.com/office/powerpoint/2010/main" val="12877910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SF Feed – Process SF External Award</a:t>
            </a:r>
            <a:endParaRPr lang="en-US" sz="4000" dirty="0"/>
          </a:p>
        </p:txBody>
      </p:sp>
      <p:sp>
        <p:nvSpPr>
          <p:cNvPr id="3" name="Content Placeholder 2"/>
          <p:cNvSpPr>
            <a:spLocks noGrp="1"/>
          </p:cNvSpPr>
          <p:nvPr>
            <p:ph idx="1"/>
          </p:nvPr>
        </p:nvSpPr>
        <p:spPr/>
        <p:txBody>
          <a:bodyPr/>
          <a:lstStyle/>
          <a:p>
            <a:r>
              <a:rPr lang="en-US" dirty="0" smtClean="0"/>
              <a:t>Using a Query to select students, draw amounts in to the EA Staging tables from the Waiver item types you just marked</a:t>
            </a:r>
            <a:endParaRPr lang="en-US" dirty="0"/>
          </a:p>
        </p:txBody>
      </p:sp>
    </p:spTree>
    <p:extLst>
      <p:ext uri="{BB962C8B-B14F-4D97-AF65-F5344CB8AC3E}">
        <p14:creationId xmlns:p14="http://schemas.microsoft.com/office/powerpoint/2010/main" val="2425509874"/>
      </p:ext>
    </p:extLst>
  </p:cSld>
  <p:clrMapOvr>
    <a:masterClrMapping/>
  </p:clrMapOvr>
</p:sld>
</file>

<file path=ppt/theme/theme1.xml><?xml version="1.0" encoding="utf-8"?>
<a:theme xmlns:a="http://schemas.openxmlformats.org/drawingml/2006/main" name="Version 4_2011">
  <a:themeElements>
    <a:clrScheme name="Custom Depaul">
      <a:dk1>
        <a:sysClr val="windowText" lastClr="000000"/>
      </a:dk1>
      <a:lt1>
        <a:sysClr val="window" lastClr="FFFFFF"/>
      </a:lt1>
      <a:dk2>
        <a:srgbClr val="1F497D"/>
      </a:dk2>
      <a:lt2>
        <a:srgbClr val="EEECE1"/>
      </a:lt2>
      <a:accent1>
        <a:srgbClr val="416A9C"/>
      </a:accent1>
      <a:accent2>
        <a:srgbClr val="C0962B"/>
      </a:accent2>
      <a:accent3>
        <a:srgbClr val="BB1F2E"/>
      </a:accent3>
      <a:accent4>
        <a:srgbClr val="3478A2"/>
      </a:accent4>
      <a:accent5>
        <a:srgbClr val="C6C225"/>
      </a:accent5>
      <a:accent6>
        <a:srgbClr val="F79646"/>
      </a:accent6>
      <a:hlink>
        <a:srgbClr val="85D2DD"/>
      </a:hlink>
      <a:folHlink>
        <a:srgbClr val="5C27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accent3">
              <a:lumMod val="60000"/>
              <a:lumOff val="40000"/>
            </a:schemeClr>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Presentation4</Template>
  <TotalTime>1204</TotalTime>
  <Words>5056</Words>
  <Application>Microsoft Office PowerPoint</Application>
  <PresentationFormat>Widescreen</PresentationFormat>
  <Paragraphs>523</Paragraphs>
  <Slides>130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130</vt:i4>
      </vt:variant>
    </vt:vector>
  </HeadingPairs>
  <TitlesOfParts>
    <vt:vector size="134" baseType="lpstr">
      <vt:lpstr>Arial</vt:lpstr>
      <vt:lpstr>Calibri</vt:lpstr>
      <vt:lpstr>Helvetica</vt:lpstr>
      <vt:lpstr>Version 4_2011</vt:lpstr>
      <vt:lpstr>External Award Load - Taking Full Advantage of this Excellent Tool</vt:lpstr>
      <vt:lpstr>Your Presenter</vt:lpstr>
      <vt:lpstr>DePaul University</vt:lpstr>
      <vt:lpstr>DePaul University</vt:lpstr>
      <vt:lpstr>Standing on the Shoulders of Giants</vt:lpstr>
      <vt:lpstr>Moving Forward on the Shoulders of Giants</vt:lpstr>
      <vt:lpstr>Agenda – Starting Small and Expanding</vt:lpstr>
      <vt:lpstr>External Award - Overall Design &amp; Functionality</vt:lpstr>
      <vt:lpstr>External Award - Overall Design &amp; Functionality</vt:lpstr>
      <vt:lpstr>External Award - Overall Design &amp; Functionality</vt:lpstr>
      <vt:lpstr>External Award - Overall Design &amp; Functionality</vt:lpstr>
      <vt:lpstr>External Award - Overall Design &amp; Functionality</vt:lpstr>
      <vt:lpstr>Manual Entry – FA &gt; Awards &gt; External Awards </vt:lpstr>
      <vt:lpstr>Manual Entry – External Awards by Type</vt:lpstr>
      <vt:lpstr>Manual Entry – External Awards by Type</vt:lpstr>
      <vt:lpstr>Manual Entry – Add External Awards to Student</vt:lpstr>
      <vt:lpstr>Manual Entry – Add External Awards to Student</vt:lpstr>
      <vt:lpstr>Manual Entry – Manage External Award Data</vt:lpstr>
      <vt:lpstr>Manual Entry – Manage External Award Data</vt:lpstr>
      <vt:lpstr>Manual Entry – Manage External Award Data</vt:lpstr>
      <vt:lpstr>Manual Entry – Manage External Award Data</vt:lpstr>
      <vt:lpstr>Manual Entry – Manage External Award Data</vt:lpstr>
      <vt:lpstr>Manual Entry – Manage Awards by Status</vt:lpstr>
      <vt:lpstr>Manual Entry – Manage Awards by Status</vt:lpstr>
      <vt:lpstr>Manual Entry – Manage Awards by Status</vt:lpstr>
      <vt:lpstr>Manual Entry – Manage Awards by Status</vt:lpstr>
      <vt:lpstr>Manual Entry – Manage Student External Awards</vt:lpstr>
      <vt:lpstr>Manual Entry – Manage Student External Awards</vt:lpstr>
      <vt:lpstr>Manual Entry – Manage Student External Awards</vt:lpstr>
      <vt:lpstr>Manual Entry – Manage Student External Awards</vt:lpstr>
      <vt:lpstr>Manual Entry – Load External Awards</vt:lpstr>
      <vt:lpstr>Manual Entry – Load External Awards</vt:lpstr>
      <vt:lpstr>Manual Entry – Load External Awards</vt:lpstr>
      <vt:lpstr>Manual Entry – Load External Awards</vt:lpstr>
      <vt:lpstr>Manual Entry – Load External Awards</vt:lpstr>
      <vt:lpstr>Manual Entry – Load External Awards</vt:lpstr>
      <vt:lpstr>External File Load</vt:lpstr>
      <vt:lpstr>External File Load – Set Up SACR &gt; System Administration &gt; Utilities &gt; File Parser</vt:lpstr>
      <vt:lpstr>External File Load – Context Definition</vt:lpstr>
      <vt:lpstr>External File Load – File Mapping Definition</vt:lpstr>
      <vt:lpstr>External File Load – File Mapping Definition</vt:lpstr>
      <vt:lpstr>External File – File Mapping Definition</vt:lpstr>
      <vt:lpstr>External File – File Mapping Definition</vt:lpstr>
      <vt:lpstr>External File Load – File Mapping Definition</vt:lpstr>
      <vt:lpstr>External File Load – File Mapping Definition</vt:lpstr>
      <vt:lpstr>External File Load – File Mapping Definition</vt:lpstr>
      <vt:lpstr>External File Load – File Mapping Definition</vt:lpstr>
      <vt:lpstr>External File Load – File Mapping Definition</vt:lpstr>
      <vt:lpstr>External File Load – File Mapping Definition</vt:lpstr>
      <vt:lpstr>External File Load – File Mapping Definition</vt:lpstr>
      <vt:lpstr>External File Load – Preview Data</vt:lpstr>
      <vt:lpstr>External File Load – Preview Data</vt:lpstr>
      <vt:lpstr>PowerPoint Presentation</vt:lpstr>
      <vt:lpstr>PowerPoint Presentation</vt:lpstr>
      <vt:lpstr>PowerPoint Presentation</vt:lpstr>
      <vt:lpstr>PowerPoint Presentation</vt:lpstr>
      <vt:lpstr>PowerPoint Presentation</vt:lpstr>
      <vt:lpstr>PowerPoint Presentation</vt:lpstr>
      <vt:lpstr>External File Load – FA &gt; Awards &gt; External Awards</vt:lpstr>
      <vt:lpstr>External File Load – Process External Award File</vt:lpstr>
      <vt:lpstr>External File Load – Process External Award File</vt:lpstr>
      <vt:lpstr>External File Load – View Data File Staging Results</vt:lpstr>
      <vt:lpstr>PowerPoint Presentation</vt:lpstr>
      <vt:lpstr>External File Load – View Data File Staging Results</vt:lpstr>
      <vt:lpstr>External File Load – View Data File Staging Results</vt:lpstr>
      <vt:lpstr>External File Load – View Data File Staging Results</vt:lpstr>
      <vt:lpstr>External File Load – Load External Awards</vt:lpstr>
      <vt:lpstr>External File Load – Load External Awards</vt:lpstr>
      <vt:lpstr>External File Load – External Award Load Summary</vt:lpstr>
      <vt:lpstr>External File Load – External Award Load Summary</vt:lpstr>
      <vt:lpstr>External File Load – External Award Load Detail</vt:lpstr>
      <vt:lpstr>External File Load – External Award Load Detail</vt:lpstr>
      <vt:lpstr>External File Load – External Award Load Detail</vt:lpstr>
      <vt:lpstr>External File Load – External Award Load Detail</vt:lpstr>
      <vt:lpstr>Student Financials Feed (SF Feed)</vt:lpstr>
      <vt:lpstr>SF  Feed – Set Up SACR &gt; PR &gt; SF &gt; Item Types &gt; Item Types</vt:lpstr>
      <vt:lpstr>SF  Feed – Set Up SACR &gt; PR &gt; SF &gt; Item Types &gt; Item Types</vt:lpstr>
      <vt:lpstr>SF  Feed – Set Up SACR &gt; PR &gt; SF &gt; Item Types &gt; Item Types</vt:lpstr>
      <vt:lpstr>SF Feed – Set Up SACR &gt; PR &gt; FA &gt; Awards</vt:lpstr>
      <vt:lpstr>SF Feed – Disbursement Plan Table</vt:lpstr>
      <vt:lpstr>SF Feed – Disbursement Plan Table</vt:lpstr>
      <vt:lpstr>SF Feed – Disbursement ID Table</vt:lpstr>
      <vt:lpstr>SF Feed – Disbursement ID Table</vt:lpstr>
      <vt:lpstr>SF Feed –Disbursement Split Codes</vt:lpstr>
      <vt:lpstr>SF Feed – Disbursement Split Cd Formula</vt:lpstr>
      <vt:lpstr>SF Feed – Financial Aid Item Type</vt:lpstr>
      <vt:lpstr>SF Feed – Financial Aid Item Type</vt:lpstr>
      <vt:lpstr>SF Feed – Financial Aid Item Type</vt:lpstr>
      <vt:lpstr>SF Feed – Financial Aid Item Type</vt:lpstr>
      <vt:lpstr>SF Feed – Financial Aid Item Type</vt:lpstr>
      <vt:lpstr>SF Feed – Financial Aid Item Type</vt:lpstr>
      <vt:lpstr>SF Feed – Fiscal Item Types</vt:lpstr>
      <vt:lpstr>SF Feed – Fiscal Item Types</vt:lpstr>
      <vt:lpstr>SF Feed – Set Up SACR &gt; PR &gt; FA &gt; EA</vt:lpstr>
      <vt:lpstr>SF Feed – Define External Award Types</vt:lpstr>
      <vt:lpstr>SF Feed – Define External Award Sources</vt:lpstr>
      <vt:lpstr>SF Feed – Item Type Cross Reference</vt:lpstr>
      <vt:lpstr>SF  Feed – Set Up SACR &gt; PR &gt; SF &gt; Item Types &gt; Item Types</vt:lpstr>
      <vt:lpstr>SF Feed – Process SF External Award</vt:lpstr>
      <vt:lpstr>SF Feed – A PopSelect Query Example</vt:lpstr>
      <vt:lpstr>SF Feed – A PopSelect Query Example</vt:lpstr>
      <vt:lpstr>SF Feed – A PopSelect Query Example</vt:lpstr>
      <vt:lpstr>SF Feed – A PopSelect Query Example</vt:lpstr>
      <vt:lpstr>SF Feed – A PopSelect Query Example</vt:lpstr>
      <vt:lpstr>SF Feed – Reviewing the Results</vt:lpstr>
      <vt:lpstr>SF Feed – Load External Awards</vt:lpstr>
      <vt:lpstr>SF Feed – Load External Awards</vt:lpstr>
      <vt:lpstr>SF Feed – Projecting for the Full Aid Year</vt:lpstr>
      <vt:lpstr>SF Feed – Projecting for the Full Aid Year</vt:lpstr>
      <vt:lpstr>SF Feed – Projecting for the Full Aid Year</vt:lpstr>
      <vt:lpstr>SF Feed – Projecting for the Full Aid Year</vt:lpstr>
      <vt:lpstr>SF Feed – Projecting for the Full Aid Year</vt:lpstr>
      <vt:lpstr>Resolving Error and Suspend Status Awards</vt:lpstr>
      <vt:lpstr>Resolving Error and Suspend Status Awards</vt:lpstr>
      <vt:lpstr>Resolving Error and Suspend Status Awards</vt:lpstr>
      <vt:lpstr>Resolving Error and Suspend Status Awards</vt:lpstr>
      <vt:lpstr>Resolving Error and Suspend Status Awards</vt:lpstr>
      <vt:lpstr>Resolving Error and Suspend Status Awards</vt:lpstr>
      <vt:lpstr>Resolving Error and Suspend Status Awards</vt:lpstr>
      <vt:lpstr>Resolving Error and Suspend Status Awards</vt:lpstr>
      <vt:lpstr>Follow-Up Processes/Queries</vt:lpstr>
      <vt:lpstr>Follow-Up Processes/Queries</vt:lpstr>
      <vt:lpstr>Follow-Up Processes/Queries</vt:lpstr>
      <vt:lpstr>Follow-Up Processes/Queries</vt:lpstr>
      <vt:lpstr>Myriad Uses for External Awarding</vt:lpstr>
      <vt:lpstr>Myriad Uses for External Awarding</vt:lpstr>
      <vt:lpstr>Myriad Uses for External Awarding</vt:lpstr>
      <vt:lpstr>Myriad Uses for External Awarding</vt:lpstr>
      <vt:lpstr>Contact Information</vt:lpstr>
      <vt:lpstr>This presentation and all MIDHEUG presentations are available for download from the Conference site at www. heug.org  Note: Sessions from EACH AND EVERY HEUG Conference and Webinar are also available  Go Wild!</vt:lpstr>
    </vt:vector>
  </TitlesOfParts>
  <Company>DePaul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Award Load - Taking Full Advantage of this Excellent Tool</dc:title>
  <dc:creator>Holler, Jessica</dc:creator>
  <cp:lastModifiedBy>Holler, Jessica</cp:lastModifiedBy>
  <cp:revision>160</cp:revision>
  <dcterms:created xsi:type="dcterms:W3CDTF">2017-10-03T15:24:54Z</dcterms:created>
  <dcterms:modified xsi:type="dcterms:W3CDTF">2017-10-11T20:52:19Z</dcterms:modified>
</cp:coreProperties>
</file>