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8" r:id="rId2"/>
    <p:sldId id="288" r:id="rId3"/>
    <p:sldId id="269" r:id="rId4"/>
    <p:sldId id="289" r:id="rId5"/>
    <p:sldId id="309" r:id="rId6"/>
    <p:sldId id="270" r:id="rId7"/>
    <p:sldId id="271" r:id="rId8"/>
    <p:sldId id="272" r:id="rId9"/>
    <p:sldId id="313" r:id="rId10"/>
    <p:sldId id="273" r:id="rId11"/>
    <p:sldId id="312" r:id="rId12"/>
    <p:sldId id="290" r:id="rId13"/>
    <p:sldId id="311" r:id="rId14"/>
    <p:sldId id="310" r:id="rId15"/>
    <p:sldId id="314" r:id="rId16"/>
    <p:sldId id="292" r:id="rId17"/>
    <p:sldId id="301" r:id="rId18"/>
    <p:sldId id="299" r:id="rId19"/>
    <p:sldId id="315" r:id="rId20"/>
    <p:sldId id="300" r:id="rId21"/>
    <p:sldId id="303" r:id="rId22"/>
    <p:sldId id="304" r:id="rId23"/>
    <p:sldId id="305" r:id="rId24"/>
    <p:sldId id="306" r:id="rId25"/>
    <p:sldId id="307" r:id="rId26"/>
    <p:sldId id="308" r:id="rId27"/>
    <p:sldId id="296" r:id="rId28"/>
    <p:sldId id="266" r:id="rId29"/>
  </p:sldIdLst>
  <p:sldSz cx="9144000" cy="6858000" type="screen4x3"/>
  <p:notesSz cx="6797675" cy="9926638"/>
  <p:embeddedFontLs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Minion" panose="020B0604020202020204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1pPr>
    <a:lvl2pPr marL="4572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2pPr>
    <a:lvl3pPr marL="9144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3pPr>
    <a:lvl4pPr marL="13716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4pPr>
    <a:lvl5pPr marL="1828800" algn="l" rtl="0" fontAlgn="base">
      <a:lnSpc>
        <a:spcPct val="95000"/>
      </a:lnSpc>
      <a:spcBef>
        <a:spcPct val="0"/>
      </a:spcBef>
      <a:spcAft>
        <a:spcPct val="0"/>
      </a:spcAft>
      <a:buFont typeface="Arial" charset="0"/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st, Q. van der" initials="HQv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45"/>
    <a:srgbClr val="0092A7"/>
    <a:srgbClr val="5692C9"/>
    <a:srgbClr val="EB7D11"/>
    <a:srgbClr val="DC002E"/>
    <a:srgbClr val="A6006A"/>
    <a:srgbClr val="D4D700"/>
    <a:srgbClr val="0C2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68" autoAdjust="0"/>
    <p:restoredTop sz="64615" autoAdjust="0"/>
  </p:normalViewPr>
  <p:slideViewPr>
    <p:cSldViewPr>
      <p:cViewPr varScale="1">
        <p:scale>
          <a:sx n="56" d="100"/>
          <a:sy n="56" d="100"/>
        </p:scale>
        <p:origin x="166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12T16:14:19.528" idx="1">
    <p:pos x="576" y="194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AC6-0BEE-4E90-A0D0-1CF209A37E4D}" type="datetimeFigureOut">
              <a:rPr lang="nl-NL" smtClean="0"/>
              <a:pPr/>
              <a:t>5-11-2015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423B7-DB0F-4F7E-924C-5F400F0A15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292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4CA50C9-1FFA-498C-BF40-68058B54E45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9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39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33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nl-NL" dirty="0" smtClean="0"/>
              <a:t>Hogere </a:t>
            </a:r>
            <a:r>
              <a:rPr lang="nl-NL" dirty="0" err="1" smtClean="0"/>
              <a:t>jaars</a:t>
            </a:r>
            <a:r>
              <a:rPr lang="nl-NL" dirty="0" smtClean="0"/>
              <a:t>: terecht of onterecht.</a:t>
            </a:r>
          </a:p>
          <a:p>
            <a:pPr lvl="2"/>
            <a:r>
              <a:rPr lang="nl-NL" dirty="0" smtClean="0"/>
              <a:t>Voltijd / deeltijd.</a:t>
            </a:r>
          </a:p>
          <a:p>
            <a:pPr lvl="2"/>
            <a:r>
              <a:rPr lang="nl-NL" dirty="0" smtClean="0"/>
              <a:t>Actief voor 1-feb / late instroom?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5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 smtClean="0"/>
              <a:t>Korte omschrijving van vereiste is essentieel!!!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66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0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 smtClean="0"/>
              <a:t>Korte omschrijving van vereiste is essentieel!!!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66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3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NF: minder </a:t>
            </a:r>
            <a:r>
              <a:rPr lang="en-US" dirty="0" err="1" smtClean="0"/>
              <a:t>handelingen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7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08561B-34C4-42A3-89C0-80CC131FE4B1}" type="slidenum">
              <a:rPr lang="nl-NL" altLang="nl-NL">
                <a:solidFill>
                  <a:srgbClr val="9191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28</a:t>
            </a:fld>
            <a:endParaRPr lang="nl-NL" altLang="nl-NL">
              <a:solidFill>
                <a:srgbClr val="9191B7"/>
              </a:solidFill>
              <a:latin typeface="Verdana" panose="020B060403050404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46135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08561B-34C4-42A3-89C0-80CC131FE4B1}" type="slidenum">
              <a:rPr lang="nl-NL" altLang="nl-NL">
                <a:solidFill>
                  <a:srgbClr val="9191B7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nl-NL" altLang="nl-NL">
              <a:solidFill>
                <a:srgbClr val="9191B7"/>
              </a:solidFill>
              <a:latin typeface="Verdana" panose="020B060403050404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9066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uSis</a:t>
            </a:r>
            <a:r>
              <a:rPr lang="nl-NL" dirty="0" smtClean="0"/>
              <a:t> heeft een aantal nieuwe technische</a:t>
            </a:r>
            <a:r>
              <a:rPr lang="nl-NL" baseline="0" dirty="0" smtClean="0"/>
              <a:t> hulpmiddelen om processtappen veel gebruiksvriendelijker te presenteren……wij zijn echter eerst begonnen met het reduceren van de processtappen.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8CCF-F0B6-4847-A981-31980B3DCD4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31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uSis</a:t>
            </a:r>
            <a:r>
              <a:rPr lang="nl-NL" dirty="0" smtClean="0"/>
              <a:t> heeft een aantal nieuwe technische</a:t>
            </a:r>
            <a:r>
              <a:rPr lang="nl-NL" baseline="0" dirty="0" smtClean="0"/>
              <a:t> hulpmiddelen om processtappen veel gebruiksvriendelijker te presenteren……wij zijn echter eerst begonnen met het reduceren van de processtappen.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8CCF-F0B6-4847-A981-31980B3DCD4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20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Keten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automatisering</a:t>
            </a:r>
            <a:r>
              <a:rPr lang="en-US" baseline="0" dirty="0" smtClean="0"/>
              <a:t>.</a:t>
            </a: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58CCF-F0B6-4847-A981-31980B3DCD4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20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zijn de richtlijnen vanuit opleiding?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Vaststellen van populatie.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Berekenen van advies.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Mutaties door faculteit.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Studenten informeren.</a:t>
            </a:r>
          </a:p>
          <a:p>
            <a:endParaRPr lang="nl-NL" dirty="0" smtClean="0"/>
          </a:p>
          <a:p>
            <a:r>
              <a:rPr lang="nl-NL" dirty="0" err="1" smtClean="0"/>
              <a:t>uSis</a:t>
            </a:r>
            <a:r>
              <a:rPr lang="nl-NL" dirty="0" smtClean="0"/>
              <a:t> heeft een aantal nieuwe technische</a:t>
            </a:r>
            <a:r>
              <a:rPr lang="nl-NL" baseline="0" dirty="0" smtClean="0"/>
              <a:t> hulpmiddelen om processtappen veel gebruiksvriendelijker te presenteren……wij zijn echter eerst begonnen met het reduceren van de processtappen. </a:t>
            </a:r>
          </a:p>
          <a:p>
            <a:r>
              <a:rPr lang="nl-NL" baseline="0" dirty="0" smtClean="0"/>
              <a:t>Handmatige mutaties minimaliseren en beperken tot 1 pagina: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8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Handmatige mutaties minimaliseren en beperken tot 1 pagina.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zijn de richtlijnen vanuit opleiding?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Vaststellen van populatie.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Berekenen van advies.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Mutaties door faculteit.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Studenten informeren.</a:t>
            </a:r>
          </a:p>
          <a:p>
            <a:endParaRPr lang="nl-NL" dirty="0" smtClean="0"/>
          </a:p>
          <a:p>
            <a:r>
              <a:rPr lang="nl-NL" dirty="0" smtClean="0"/>
              <a:t>Inrichting blijft grotendeels</a:t>
            </a:r>
            <a:r>
              <a:rPr lang="nl-NL" baseline="0" dirty="0" smtClean="0"/>
              <a:t> hetzelfde.</a:t>
            </a:r>
          </a:p>
          <a:p>
            <a:r>
              <a:rPr lang="nl-NL" baseline="0" dirty="0" smtClean="0"/>
              <a:t>Inhoud van brieven blijft hetzelfde alleen technische methode van verzenden is anders.</a:t>
            </a:r>
          </a:p>
          <a:p>
            <a:r>
              <a:rPr lang="nl-NL" baseline="0" dirty="0" smtClean="0"/>
              <a:t>Grootste verandering is gebruik mijlpaal functionaliteit + Rules Engine.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err="1" smtClean="0"/>
              <a:t>positief</a:t>
            </a:r>
            <a:r>
              <a:rPr lang="en-US" dirty="0" smtClean="0"/>
              <a:t>, </a:t>
            </a:r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err="1" smtClean="0"/>
              <a:t>negatief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A50C9-1FFA-498C-BF40-68058B54E4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0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859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057775"/>
            <a:ext cx="91440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0"/>
            <a:ext cx="9144000" cy="4340225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buFontTx/>
              <a:buChar char="•"/>
            </a:pP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08500"/>
            <a:ext cx="5472112" cy="36036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</a:p>
        </p:txBody>
      </p:sp>
      <p:sp>
        <p:nvSpPr>
          <p:cNvPr id="5170" name="Rectangle 5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84888" y="4511675"/>
            <a:ext cx="261302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/>
            </a:lvl1pPr>
          </a:lstStyle>
          <a:p>
            <a:endParaRPr lang="nl-N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916862" cy="14398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600" b="1"/>
              <a:t>Universiteit Leiden. Bij ons leer je de wereld kennen.</a:t>
            </a:r>
          </a:p>
        </p:txBody>
      </p:sp>
      <p:pic>
        <p:nvPicPr>
          <p:cNvPr id="5191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26733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52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33375"/>
            <a:ext cx="2033587" cy="55435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5949950" cy="55435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1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51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589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9909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399256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4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5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20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1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9812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695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1359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 van de dia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1359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Tekst</a:t>
            </a:r>
          </a:p>
          <a:p>
            <a:pPr lvl="0"/>
            <a:r>
              <a:rPr lang="en-US" smtClean="0"/>
              <a:t>Tekst</a:t>
            </a:r>
          </a:p>
          <a:p>
            <a:pPr lvl="1"/>
            <a:r>
              <a:rPr lang="en-US" smtClean="0"/>
              <a:t>Tekst</a:t>
            </a:r>
          </a:p>
          <a:p>
            <a:pPr lvl="2"/>
            <a:r>
              <a:rPr lang="en-US" smtClean="0"/>
              <a:t>Tekst</a:t>
            </a:r>
          </a:p>
          <a:p>
            <a:pPr lvl="3"/>
            <a:r>
              <a:rPr lang="en-US" smtClean="0"/>
              <a:t>Tekst</a:t>
            </a:r>
          </a:p>
          <a:p>
            <a:pPr lvl="4"/>
            <a:r>
              <a:rPr lang="en-US" smtClean="0"/>
              <a:t>Tekst</a:t>
            </a:r>
          </a:p>
          <a:p>
            <a:pPr lvl="4"/>
            <a:r>
              <a:rPr lang="en-US" smtClean="0"/>
              <a:t>Tekst</a:t>
            </a:r>
          </a:p>
          <a:p>
            <a:pPr lvl="0"/>
            <a:endParaRPr lang="en-US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88" name="Text Box 64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600" b="1"/>
              <a:t>Universiteit Leiden. Bij ons leer je de wereld kennen.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C2577"/>
          </a:solidFill>
          <a:latin typeface="Minion" pitchFamily="2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3200">
          <a:solidFill>
            <a:srgbClr val="0C25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har char="•"/>
        <a:defRPr sz="2800">
          <a:solidFill>
            <a:srgbClr val="0C2577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rgbClr val="0C2577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•"/>
        <a:defRPr sz="2000">
          <a:solidFill>
            <a:srgbClr val="0C2577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q.van.der.harst@sea.leidenuniv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outer@cy2.n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Opzet BSA nieuwe stijl </a:t>
            </a:r>
            <a:br>
              <a:rPr lang="nl-NL" dirty="0" smtClean="0"/>
            </a:br>
            <a:r>
              <a:rPr lang="nl-NL" dirty="0" smtClean="0"/>
              <a:t>voor EMEA Dutch track 2015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EMEA, Rotterdam, 17 </a:t>
            </a:r>
            <a:r>
              <a:rPr lang="en-US" dirty="0" err="1" smtClean="0"/>
              <a:t>november</a:t>
            </a:r>
            <a:r>
              <a:rPr lang="en-US" dirty="0" smtClean="0"/>
              <a:t>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95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720373"/>
            <a:ext cx="6379046" cy="5732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135937" cy="633413"/>
          </a:xfrm>
        </p:spPr>
        <p:txBody>
          <a:bodyPr/>
          <a:lstStyle/>
          <a:p>
            <a:pPr algn="ctr"/>
            <a:r>
              <a:rPr lang="en-US" dirty="0" err="1" smtClean="0"/>
              <a:t>Usis</a:t>
            </a:r>
            <a:r>
              <a:rPr lang="en-US" dirty="0" smtClean="0"/>
              <a:t>: </a:t>
            </a:r>
            <a:r>
              <a:rPr lang="en-US" dirty="0" err="1" smtClean="0"/>
              <a:t>Controleren</a:t>
            </a:r>
            <a:r>
              <a:rPr lang="en-US" dirty="0" smtClean="0"/>
              <a:t> en </a:t>
            </a:r>
            <a:r>
              <a:rPr lang="en-US" dirty="0" err="1" smtClean="0"/>
              <a:t>bevestigen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3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Populatie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496175" cy="4608512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/>
              <a:t>Toekennen door Rules Engine.</a:t>
            </a:r>
          </a:p>
          <a:p>
            <a:r>
              <a:rPr lang="nl-NL" dirty="0" smtClean="0"/>
              <a:t>Juiste ‘vereiste periode’ is essentieel.</a:t>
            </a:r>
          </a:p>
          <a:p>
            <a:r>
              <a:rPr lang="nl-NL" dirty="0" smtClean="0"/>
              <a:t>Controle </a:t>
            </a:r>
            <a:r>
              <a:rPr lang="nl-NL" dirty="0" err="1" smtClean="0"/>
              <a:t>queries</a:t>
            </a:r>
            <a:r>
              <a:rPr lang="nl-NL" dirty="0" smtClean="0"/>
              <a:t> noodzakelijk.</a:t>
            </a:r>
          </a:p>
          <a:p>
            <a:r>
              <a:rPr lang="nl-NL" dirty="0" smtClean="0"/>
              <a:t>Eigenaarschap van controles vaststellen</a:t>
            </a:r>
            <a:r>
              <a:rPr lang="nl-NL" dirty="0" smtClean="0"/>
              <a:t>.</a:t>
            </a:r>
            <a:endParaRPr lang="nl-NL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408" y="13147"/>
            <a:ext cx="2519096" cy="14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Advies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992" y="44625"/>
            <a:ext cx="2363741" cy="1440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0015"/>
            <a:ext cx="8777935" cy="263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6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Mutaties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Maximaal 1 pagina in </a:t>
            </a:r>
            <a:r>
              <a:rPr lang="nl-NL" dirty="0" err="1" smtClean="0"/>
              <a:t>uSis</a:t>
            </a:r>
            <a:r>
              <a:rPr lang="nl-NL" dirty="0" smtClean="0"/>
              <a:t>.</a:t>
            </a:r>
          </a:p>
          <a:p>
            <a:r>
              <a:rPr lang="nl-NL" dirty="0" smtClean="0"/>
              <a:t>Duidelijke werklijst (</a:t>
            </a:r>
            <a:r>
              <a:rPr lang="nl-NL" dirty="0" err="1" smtClean="0"/>
              <a:t>workcenter+pagelet</a:t>
            </a:r>
            <a:r>
              <a:rPr lang="nl-NL" dirty="0" smtClean="0"/>
              <a:t>).</a:t>
            </a:r>
          </a:p>
          <a:p>
            <a:r>
              <a:rPr lang="nl-NL" dirty="0"/>
              <a:t>Uitgangspunt: controleren en </a:t>
            </a:r>
            <a:r>
              <a:rPr lang="nl-NL" dirty="0" smtClean="0"/>
              <a:t>bevestigen.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Adviescode 	=&gt; 	</a:t>
            </a:r>
          </a:p>
          <a:p>
            <a:pPr marL="0" indent="0">
              <a:buNone/>
            </a:pPr>
            <a:r>
              <a:rPr lang="nl-NL" dirty="0" smtClean="0"/>
              <a:t>	Aantal ECTS 	=&gt;	</a:t>
            </a:r>
          </a:p>
          <a:p>
            <a:pPr marL="0" indent="0">
              <a:buNone/>
            </a:pPr>
            <a:r>
              <a:rPr lang="nl-NL" dirty="0" smtClean="0"/>
              <a:t>	Status		=&gt; 	</a:t>
            </a:r>
          </a:p>
          <a:p>
            <a:pPr marL="0" indent="0">
              <a:buNone/>
            </a:pPr>
            <a:r>
              <a:rPr lang="nl-NL" dirty="0" smtClean="0"/>
              <a:t>	‘Wie’			=&gt; 	</a:t>
            </a:r>
          </a:p>
          <a:p>
            <a:pPr marL="0" indent="0">
              <a:buNone/>
            </a:pPr>
            <a:r>
              <a:rPr lang="nl-NL" dirty="0" smtClean="0"/>
              <a:t>	Datum 		=&gt; 	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16632"/>
            <a:ext cx="2254002" cy="1350803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220072" y="3212629"/>
            <a:ext cx="38164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0C25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0C25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0C25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nl-NL" kern="0" dirty="0"/>
              <a:t>B</a:t>
            </a:r>
            <a:r>
              <a:rPr lang="nl-NL" kern="0" dirty="0" smtClean="0"/>
              <a:t>eoordelingsvoet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nl-NL" kern="0" dirty="0"/>
              <a:t>C</a:t>
            </a:r>
            <a:r>
              <a:rPr lang="nl-NL" kern="0" dirty="0" smtClean="0"/>
              <a:t>ijferinvoer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nl-NL" kern="0" dirty="0" smtClean="0"/>
              <a:t>Advies toegekend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nl-NL" kern="0" dirty="0" smtClean="0"/>
              <a:t>Poging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nl-NL" kern="0" dirty="0" smtClean="0"/>
              <a:t>Altijd huidige datum </a:t>
            </a:r>
          </a:p>
        </p:txBody>
      </p:sp>
    </p:spTree>
    <p:extLst>
      <p:ext uri="{BB962C8B-B14F-4D97-AF65-F5344CB8AC3E}">
        <p14:creationId xmlns:p14="http://schemas.microsoft.com/office/powerpoint/2010/main" val="8764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54" y="240035"/>
            <a:ext cx="3261350" cy="36210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Student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772816"/>
            <a:ext cx="8135937" cy="4320480"/>
          </a:xfrm>
        </p:spPr>
        <p:txBody>
          <a:bodyPr/>
          <a:lstStyle/>
          <a:p>
            <a:r>
              <a:rPr lang="nl-NL" dirty="0" smtClean="0"/>
              <a:t>Inzage </a:t>
            </a:r>
            <a:r>
              <a:rPr lang="nl-NL" dirty="0"/>
              <a:t>in </a:t>
            </a:r>
            <a:r>
              <a:rPr lang="nl-NL" dirty="0" err="1"/>
              <a:t>Self</a:t>
            </a:r>
            <a:r>
              <a:rPr lang="nl-NL" dirty="0"/>
              <a:t> Service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</a:t>
            </a:r>
            <a:r>
              <a:rPr lang="nl-NL" dirty="0" err="1" smtClean="0"/>
              <a:t>mbt</a:t>
            </a:r>
            <a:r>
              <a:rPr lang="nl-NL" dirty="0" smtClean="0"/>
              <a:t> </a:t>
            </a:r>
            <a:r>
              <a:rPr lang="nl-NL" dirty="0"/>
              <a:t>verzonden </a:t>
            </a:r>
            <a:r>
              <a:rPr lang="nl-NL" dirty="0" smtClean="0"/>
              <a:t>brieven/</a:t>
            </a:r>
            <a:r>
              <a:rPr lang="nl-NL" dirty="0" err="1" smtClean="0"/>
              <a:t>emails</a:t>
            </a:r>
            <a:endParaRPr lang="nl-NL" dirty="0"/>
          </a:p>
          <a:p>
            <a:r>
              <a:rPr lang="nl-NL" dirty="0" smtClean="0"/>
              <a:t>Betere informatievoorziening</a:t>
            </a:r>
            <a:r>
              <a:rPr lang="nl-NL" dirty="0" smtClean="0">
                <a:sym typeface="Wingdings" panose="05000000000000000000" pitchFamily="2" charset="2"/>
              </a:rPr>
              <a:t>.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6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Proces is nu sluitend en veel korter qua doorlooptijd.</a:t>
            </a:r>
          </a:p>
          <a:p>
            <a:r>
              <a:rPr lang="nl-NL" dirty="0" smtClean="0"/>
              <a:t>Mogelijkheid tot volledige automatisering.</a:t>
            </a:r>
          </a:p>
          <a:p>
            <a:r>
              <a:rPr lang="en-US" dirty="0" err="1" smtClean="0"/>
              <a:t>Verschuiving</a:t>
            </a:r>
            <a:r>
              <a:rPr lang="en-US" dirty="0" smtClean="0"/>
              <a:t> van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handmatig</a:t>
            </a:r>
            <a:r>
              <a:rPr lang="en-US" dirty="0" smtClean="0"/>
              <a:t> </a:t>
            </a:r>
            <a:r>
              <a:rPr lang="en-US" dirty="0" err="1" smtClean="0"/>
              <a:t>werk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vooral</a:t>
            </a:r>
            <a:r>
              <a:rPr lang="en-US" dirty="0" smtClean="0"/>
              <a:t> </a:t>
            </a:r>
            <a:r>
              <a:rPr lang="en-US" dirty="0" err="1" smtClean="0"/>
              <a:t>controleren</a:t>
            </a:r>
            <a:r>
              <a:rPr lang="en-US" dirty="0" smtClean="0"/>
              <a:t> &amp; </a:t>
            </a:r>
            <a:r>
              <a:rPr lang="en-US" dirty="0" err="1" smtClean="0"/>
              <a:t>bevestigen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4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Screenshots</a:t>
            </a:r>
            <a:endParaRPr lang="nl-NL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46085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Populatie</a:t>
            </a:r>
            <a:r>
              <a:rPr lang="en-US" dirty="0" smtClean="0"/>
              <a:t> per </a:t>
            </a:r>
            <a:r>
              <a:rPr lang="en-US" dirty="0" err="1" smtClean="0"/>
              <a:t>studieprogramma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Rules </a:t>
            </a:r>
            <a:r>
              <a:rPr lang="en-US" dirty="0" smtClean="0"/>
              <a:t>engine (</a:t>
            </a:r>
            <a:r>
              <a:rPr lang="en-US" dirty="0" err="1" smtClean="0"/>
              <a:t>beleidsregels</a:t>
            </a:r>
            <a:r>
              <a:rPr lang="en-US" dirty="0" smtClean="0"/>
              <a:t>).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Mijlpaal</a:t>
            </a:r>
            <a:r>
              <a:rPr lang="en-US" dirty="0" smtClean="0"/>
              <a:t> per student.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Mijlpaal</a:t>
            </a:r>
            <a:r>
              <a:rPr lang="en-US" dirty="0" smtClean="0"/>
              <a:t> </a:t>
            </a:r>
            <a:r>
              <a:rPr lang="en-US" dirty="0" err="1" smtClean="0"/>
              <a:t>configuratie</a:t>
            </a:r>
            <a:r>
              <a:rPr lang="en-US" dirty="0" smtClean="0"/>
              <a:t>.</a:t>
            </a:r>
            <a:r>
              <a:rPr lang="en-US" dirty="0" smtClean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Inrichting</a:t>
            </a:r>
            <a:r>
              <a:rPr lang="en-US" dirty="0" smtClean="0"/>
              <a:t> </a:t>
            </a:r>
            <a:r>
              <a:rPr lang="en-US" dirty="0" err="1" smtClean="0"/>
              <a:t>studieadvies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60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633413"/>
          </a:xfrm>
        </p:spPr>
        <p:txBody>
          <a:bodyPr/>
          <a:lstStyle/>
          <a:p>
            <a:r>
              <a:rPr lang="en-US" dirty="0" err="1" smtClean="0"/>
              <a:t>Introp</a:t>
            </a:r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6" y="1268760"/>
            <a:ext cx="8749610" cy="41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Populatie</a:t>
            </a:r>
            <a:r>
              <a:rPr lang="en-US" dirty="0" smtClean="0"/>
              <a:t> per </a:t>
            </a:r>
            <a:r>
              <a:rPr lang="en-US" dirty="0" err="1" smtClean="0"/>
              <a:t>programma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7" y="1700808"/>
            <a:ext cx="8675827" cy="43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Populatie</a:t>
            </a:r>
            <a:r>
              <a:rPr lang="en-US" dirty="0" smtClean="0"/>
              <a:t> </a:t>
            </a:r>
            <a:r>
              <a:rPr lang="en-US" dirty="0" err="1" smtClean="0"/>
              <a:t>obv</a:t>
            </a:r>
            <a:r>
              <a:rPr lang="en-US" smtClean="0"/>
              <a:t> status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3" y="1412776"/>
            <a:ext cx="8767455" cy="36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13495"/>
            <a:ext cx="5976664" cy="2016125"/>
          </a:xfrm>
        </p:spPr>
        <p:txBody>
          <a:bodyPr/>
          <a:lstStyle/>
          <a:p>
            <a:pPr eaLnBrk="1" hangingPunct="1"/>
            <a:r>
              <a:rPr lang="nl-NL" altLang="nl-NL" sz="4000" b="1" dirty="0" err="1" smtClean="0"/>
              <a:t>Queriene</a:t>
            </a:r>
            <a:r>
              <a:rPr lang="nl-NL" altLang="nl-NL" sz="4000" b="1" dirty="0" smtClean="0"/>
              <a:t> van der Harst  &amp;</a:t>
            </a:r>
            <a:br>
              <a:rPr lang="nl-NL" altLang="nl-NL" sz="4000" b="1" dirty="0" smtClean="0"/>
            </a:br>
            <a:endParaRPr lang="nl-NL" altLang="nl-NL" sz="4000" b="1" dirty="0" smtClean="0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3492500" y="3429620"/>
            <a:ext cx="7191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32040" y="1916931"/>
            <a:ext cx="417569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9pPr>
          </a:lstStyle>
          <a:p>
            <a:pPr>
              <a:lnSpc>
                <a:spcPct val="100000"/>
              </a:lnSpc>
              <a:buFontTx/>
            </a:pPr>
            <a:r>
              <a:rPr lang="nl-NL" altLang="nl-NL" sz="4000" kern="0" dirty="0" smtClean="0"/>
              <a:t>Wouter de Bruin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5013176"/>
            <a:ext cx="7704856" cy="102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577"/>
                </a:solidFill>
                <a:latin typeface="Minion" pitchFamily="2" charset="0"/>
              </a:defRPr>
            </a:lvl9pPr>
          </a:lstStyle>
          <a:p>
            <a:pPr>
              <a:lnSpc>
                <a:spcPct val="100000"/>
              </a:lnSpc>
              <a:buFontTx/>
            </a:pPr>
            <a:r>
              <a:rPr lang="nl-NL" altLang="nl-NL" sz="3000" kern="0" dirty="0" smtClean="0">
                <a:hlinkClick r:id="rId3"/>
              </a:rPr>
              <a:t>q.van.der.harst@sea.leidenuniv.nl</a:t>
            </a:r>
            <a:endParaRPr lang="nl-NL" altLang="nl-NL" sz="3000" kern="0" dirty="0" smtClean="0"/>
          </a:p>
          <a:p>
            <a:pPr>
              <a:lnSpc>
                <a:spcPct val="100000"/>
              </a:lnSpc>
              <a:buFontTx/>
            </a:pPr>
            <a:endParaRPr lang="nl-NL" altLang="nl-NL" sz="3000" kern="0" dirty="0">
              <a:hlinkClick r:id="rId4"/>
            </a:endParaRPr>
          </a:p>
          <a:p>
            <a:pPr algn="r">
              <a:lnSpc>
                <a:spcPct val="100000"/>
              </a:lnSpc>
              <a:buFontTx/>
            </a:pPr>
            <a:r>
              <a:rPr lang="nl-NL" altLang="nl-NL" sz="3000" kern="0" dirty="0" smtClean="0">
                <a:hlinkClick r:id="rId4"/>
              </a:rPr>
              <a:t>wouter@cy2.nl</a:t>
            </a:r>
            <a:endParaRPr lang="nl-NL" altLang="nl-NL" sz="3000" kern="0" dirty="0" smtClean="0"/>
          </a:p>
          <a:p>
            <a:pPr>
              <a:lnSpc>
                <a:spcPct val="100000"/>
              </a:lnSpc>
              <a:buFontTx/>
            </a:pPr>
            <a:r>
              <a:rPr lang="nl-NL" altLang="nl-NL" sz="4000" kern="0" dirty="0" smtClean="0"/>
              <a:t/>
            </a:r>
            <a:br>
              <a:rPr lang="nl-NL" altLang="nl-NL" sz="4000" kern="0" dirty="0" smtClean="0"/>
            </a:br>
            <a:endParaRPr lang="nl-NL" altLang="nl-NL" sz="4000" kern="0" dirty="0" smtClean="0"/>
          </a:p>
        </p:txBody>
      </p:sp>
    </p:spTree>
    <p:extLst>
      <p:ext uri="{BB962C8B-B14F-4D97-AF65-F5344CB8AC3E}">
        <p14:creationId xmlns:p14="http://schemas.microsoft.com/office/powerpoint/2010/main" val="22405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Rules Engine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9" y="1196752"/>
            <a:ext cx="8208912" cy="51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1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</a:t>
            </a:r>
            <a:r>
              <a:rPr lang="en-US" dirty="0" err="1" smtClean="0"/>
              <a:t>Mijlpaal</a:t>
            </a:r>
            <a:r>
              <a:rPr lang="en-US" dirty="0" smtClean="0"/>
              <a:t> per student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567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fgeronde rechthoek 3"/>
          <p:cNvSpPr/>
          <p:nvPr/>
        </p:nvSpPr>
        <p:spPr bwMode="auto">
          <a:xfrm>
            <a:off x="611560" y="2132856"/>
            <a:ext cx="1080120" cy="144016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</a:t>
            </a:r>
            <a:r>
              <a:rPr lang="en-US" dirty="0" err="1" smtClean="0"/>
              <a:t>Mijlpaal</a:t>
            </a:r>
            <a:r>
              <a:rPr lang="en-US" dirty="0" smtClean="0"/>
              <a:t> per student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" y="1052736"/>
            <a:ext cx="9036496" cy="411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" y="5301208"/>
            <a:ext cx="9036496" cy="98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4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</a:t>
            </a:r>
            <a:r>
              <a:rPr lang="en-US" dirty="0" err="1" smtClean="0"/>
              <a:t>Configuratie</a:t>
            </a:r>
            <a:r>
              <a:rPr lang="en-US" dirty="0" smtClean="0"/>
              <a:t> </a:t>
            </a:r>
            <a:r>
              <a:rPr lang="en-US" dirty="0" smtClean="0"/>
              <a:t>van </a:t>
            </a:r>
            <a:r>
              <a:rPr lang="en-US" dirty="0" err="1" smtClean="0"/>
              <a:t>mijlpaal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7052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</a:t>
            </a:r>
            <a:r>
              <a:rPr lang="en-US" dirty="0" err="1"/>
              <a:t>Configuratie</a:t>
            </a:r>
            <a:r>
              <a:rPr lang="en-US" dirty="0"/>
              <a:t> </a:t>
            </a:r>
            <a:r>
              <a:rPr lang="en-US" dirty="0" smtClean="0"/>
              <a:t>van </a:t>
            </a:r>
            <a:r>
              <a:rPr lang="en-US" dirty="0" err="1" smtClean="0"/>
              <a:t>mijlpaal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73251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</a:t>
            </a:r>
            <a:r>
              <a:rPr lang="en-US" dirty="0" err="1"/>
              <a:t>Inrichting</a:t>
            </a:r>
            <a:r>
              <a:rPr lang="en-US" dirty="0"/>
              <a:t> </a:t>
            </a:r>
            <a:r>
              <a:rPr lang="en-US" dirty="0" err="1"/>
              <a:t>studieadvies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712968" cy="323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7" y="1138647"/>
            <a:ext cx="75342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8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0175"/>
            <a:ext cx="8496944" cy="459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633413"/>
          </a:xfrm>
        </p:spPr>
        <p:txBody>
          <a:bodyPr/>
          <a:lstStyle/>
          <a:p>
            <a:r>
              <a:rPr lang="en-US" dirty="0" smtClean="0"/>
              <a:t>5) </a:t>
            </a:r>
            <a:r>
              <a:rPr lang="en-US" dirty="0" err="1" smtClean="0"/>
              <a:t>Inrichting</a:t>
            </a:r>
            <a:r>
              <a:rPr lang="en-US" dirty="0" smtClean="0"/>
              <a:t> </a:t>
            </a:r>
            <a:r>
              <a:rPr lang="en-US" dirty="0" err="1" smtClean="0"/>
              <a:t>studieadvies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5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fase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Email </a:t>
            </a:r>
            <a:r>
              <a:rPr lang="en-US" dirty="0" err="1" smtClean="0"/>
              <a:t>ipv</a:t>
            </a:r>
            <a:r>
              <a:rPr lang="en-US" dirty="0" smtClean="0"/>
              <a:t> de brief.</a:t>
            </a:r>
          </a:p>
          <a:p>
            <a:r>
              <a:rPr lang="en-US" dirty="0" smtClean="0"/>
              <a:t>Notification Framework </a:t>
            </a:r>
            <a:r>
              <a:rPr lang="en-US" dirty="0" err="1" smtClean="0"/>
              <a:t>ipv</a:t>
            </a:r>
            <a:r>
              <a:rPr lang="en-US" dirty="0" smtClean="0"/>
              <a:t> </a:t>
            </a:r>
            <a:r>
              <a:rPr lang="en-US" dirty="0" err="1" smtClean="0"/>
              <a:t>Comm</a:t>
            </a:r>
            <a:r>
              <a:rPr lang="en-US" dirty="0" smtClean="0"/>
              <a:t> gen.</a:t>
            </a:r>
          </a:p>
          <a:p>
            <a:r>
              <a:rPr lang="en-US" dirty="0" err="1" smtClean="0"/>
              <a:t>Betrokkenheid</a:t>
            </a:r>
            <a:r>
              <a:rPr lang="en-US" dirty="0" smtClean="0"/>
              <a:t> van </a:t>
            </a:r>
            <a:r>
              <a:rPr lang="en-US" dirty="0" err="1" smtClean="0"/>
              <a:t>studieadviseur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 smtClean="0"/>
              <a:t>examencommissie</a:t>
            </a:r>
            <a:r>
              <a:rPr lang="en-US" dirty="0" smtClean="0"/>
              <a:t> </a:t>
            </a:r>
            <a:r>
              <a:rPr lang="en-US" dirty="0" err="1" smtClean="0"/>
              <a:t>vergroten</a:t>
            </a:r>
            <a:r>
              <a:rPr lang="en-US" dirty="0" smtClean="0"/>
              <a:t>.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8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000" b="1" dirty="0" smtClean="0"/>
              <a:t>Vragen?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3492500" y="2349500"/>
            <a:ext cx="7191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76375" y="1989138"/>
            <a:ext cx="61198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</a:pPr>
            <a:r>
              <a:rPr lang="nl-NL" altLang="nl-NL" sz="2400"/>
              <a:t>Vragen?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</a:pPr>
            <a:endParaRPr lang="nl-NL" altLang="nl-N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/>
          </a:p>
          <a:p>
            <a:pPr eaLnBrk="1" hangingPunct="1">
              <a:spcBef>
                <a:spcPct val="0"/>
              </a:spcBef>
            </a:pPr>
            <a:endParaRPr lang="nl-NL" altLang="nl-NL" sz="2400"/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773238"/>
            <a:ext cx="727392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r>
              <a:rPr lang="nl-NL" dirty="0" smtClean="0"/>
              <a:t>Aanleiding</a:t>
            </a:r>
          </a:p>
          <a:p>
            <a:r>
              <a:rPr lang="nl-NL" dirty="0" smtClean="0"/>
              <a:t>Proces op hoofdlijnen</a:t>
            </a:r>
          </a:p>
          <a:p>
            <a:r>
              <a:rPr lang="en-US" dirty="0" err="1" smtClean="0"/>
              <a:t>Gekozen</a:t>
            </a:r>
            <a:r>
              <a:rPr lang="en-US" dirty="0" smtClean="0"/>
              <a:t> </a:t>
            </a:r>
            <a:r>
              <a:rPr lang="en-US" dirty="0" err="1" smtClean="0"/>
              <a:t>oplossing</a:t>
            </a:r>
            <a:endParaRPr lang="nl-NL" dirty="0" smtClean="0"/>
          </a:p>
          <a:p>
            <a:r>
              <a:rPr lang="nl-NL" dirty="0"/>
              <a:t>Screenshots</a:t>
            </a:r>
          </a:p>
          <a:p>
            <a:r>
              <a:rPr lang="nl-NL" dirty="0" smtClean="0"/>
              <a:t>Vragen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255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 Universiteit Leiden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r>
              <a:rPr lang="en-US" dirty="0" err="1"/>
              <a:t>Universiteit</a:t>
            </a:r>
            <a:r>
              <a:rPr lang="en-US" dirty="0"/>
              <a:t> Leiden </a:t>
            </a:r>
            <a:r>
              <a:rPr lang="en-US" dirty="0" err="1"/>
              <a:t>onderdeel</a:t>
            </a:r>
            <a:r>
              <a:rPr lang="en-US" dirty="0"/>
              <a:t> van experiment.</a:t>
            </a:r>
            <a:endParaRPr lang="nl-NL" dirty="0"/>
          </a:p>
          <a:p>
            <a:r>
              <a:rPr lang="nl-NL" dirty="0" smtClean="0"/>
              <a:t>Lage frequentie.</a:t>
            </a:r>
          </a:p>
          <a:p>
            <a:r>
              <a:rPr lang="nl-NL" dirty="0" smtClean="0"/>
              <a:t>Hoge complexiteit.</a:t>
            </a:r>
          </a:p>
          <a:p>
            <a:r>
              <a:rPr lang="nl-NL" dirty="0" smtClean="0"/>
              <a:t>Veel verschillende handelingen in </a:t>
            </a:r>
            <a:r>
              <a:rPr lang="nl-NL" dirty="0" err="1" smtClean="0"/>
              <a:t>uSis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uSis</a:t>
            </a:r>
            <a:r>
              <a:rPr lang="nl-NL" dirty="0" smtClean="0"/>
              <a:t> biedt geen begeleiding voor alle uit te voeren stappen.</a:t>
            </a:r>
          </a:p>
          <a:p>
            <a:r>
              <a:rPr lang="nl-NL" dirty="0" smtClean="0"/>
              <a:t>…..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3164" y="5373216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Automatisering zorgt voor frustratie in 	plaats van optimalisatie </a:t>
            </a:r>
            <a:r>
              <a:rPr lang="nl-NL" dirty="0" smtClean="0">
                <a:sym typeface="Wingdings" panose="05000000000000000000" pitchFamily="2" charset="2"/>
              </a:rPr>
              <a:t></a:t>
            </a:r>
            <a:endParaRPr lang="nl-NL" dirty="0" smtClean="0"/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796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Aanleiding Hogeschool </a:t>
            </a:r>
            <a:r>
              <a:rPr lang="nl-NL" dirty="0" err="1" smtClean="0"/>
              <a:t>Inholland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r>
              <a:rPr lang="en-US" dirty="0" err="1" smtClean="0"/>
              <a:t>Verbeteren</a:t>
            </a:r>
            <a:r>
              <a:rPr lang="en-US" dirty="0" smtClean="0"/>
              <a:t> </a:t>
            </a:r>
            <a:r>
              <a:rPr lang="en-US" dirty="0" err="1" smtClean="0"/>
              <a:t>informatievoorziening</a:t>
            </a:r>
            <a:r>
              <a:rPr lang="en-US" dirty="0" smtClean="0"/>
              <a:t> </a:t>
            </a:r>
            <a:r>
              <a:rPr lang="en-US" dirty="0" err="1" smtClean="0"/>
              <a:t>richting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Voorkomen</a:t>
            </a:r>
            <a:r>
              <a:rPr lang="en-US" dirty="0" smtClean="0"/>
              <a:t> </a:t>
            </a:r>
            <a:r>
              <a:rPr lang="en-US" dirty="0" err="1" smtClean="0"/>
              <a:t>onnodige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door </a:t>
            </a:r>
            <a:r>
              <a:rPr lang="en-US" dirty="0" err="1" smtClean="0"/>
              <a:t>beroeps</a:t>
            </a:r>
            <a:r>
              <a:rPr lang="en-US" dirty="0" smtClean="0"/>
              <a:t>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bezwaarprocedures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Doorlooptijd</a:t>
            </a:r>
            <a:r>
              <a:rPr lang="en-US" dirty="0" smtClean="0"/>
              <a:t> </a:t>
            </a:r>
            <a:r>
              <a:rPr lang="en-US" dirty="0" err="1" smtClean="0"/>
              <a:t>reduceren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Werklijst</a:t>
            </a:r>
            <a:r>
              <a:rPr lang="en-US" dirty="0" smtClean="0"/>
              <a:t> </a:t>
            </a:r>
            <a:r>
              <a:rPr lang="en-US" dirty="0" err="1" smtClean="0"/>
              <a:t>reduceren</a:t>
            </a:r>
            <a:r>
              <a:rPr lang="en-US" dirty="0"/>
              <a:t> </a:t>
            </a:r>
            <a:r>
              <a:rPr lang="en-US" dirty="0" smtClean="0"/>
              <a:t>door minder </a:t>
            </a:r>
            <a:r>
              <a:rPr lang="en-US" dirty="0" err="1" smtClean="0"/>
              <a:t>handmatige</a:t>
            </a:r>
            <a:r>
              <a:rPr lang="en-US" dirty="0" smtClean="0"/>
              <a:t> </a:t>
            </a:r>
            <a:r>
              <a:rPr lang="en-US" dirty="0" err="1" smtClean="0"/>
              <a:t>werkzaamheden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Kans</a:t>
            </a:r>
            <a:r>
              <a:rPr lang="en-US" dirty="0" smtClean="0"/>
              <a:t> op </a:t>
            </a:r>
            <a:r>
              <a:rPr lang="en-US" dirty="0" err="1" smtClean="0"/>
              <a:t>foutieve</a:t>
            </a:r>
            <a:r>
              <a:rPr lang="en-US" dirty="0" smtClean="0"/>
              <a:t> BSA </a:t>
            </a:r>
            <a:r>
              <a:rPr lang="en-US" dirty="0" err="1" smtClean="0"/>
              <a:t>besluiten</a:t>
            </a:r>
            <a:r>
              <a:rPr lang="en-US" dirty="0" smtClean="0"/>
              <a:t> </a:t>
            </a:r>
            <a:r>
              <a:rPr lang="en-US" dirty="0" err="1" smtClean="0"/>
              <a:t>minimaliseren</a:t>
            </a:r>
            <a:r>
              <a:rPr lang="en-US" dirty="0" smtClean="0"/>
              <a:t>.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22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 op hoofdlijnen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51" y="1991191"/>
            <a:ext cx="8751603" cy="400543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72334"/>
          <a:stretch/>
        </p:blipFill>
        <p:spPr>
          <a:xfrm>
            <a:off x="278551" y="1942102"/>
            <a:ext cx="2421241" cy="40054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32531"/>
          <a:stretch/>
        </p:blipFill>
        <p:spPr>
          <a:xfrm>
            <a:off x="278551" y="1950837"/>
            <a:ext cx="5904656" cy="40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Proces op hoofdlijnen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36727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zijn de </a:t>
            </a:r>
            <a:r>
              <a:rPr lang="nl-NL" dirty="0" smtClean="0"/>
              <a:t>richtlijnen vanuit opleiding?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Vaststellen van populatie.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Berekenen van advies.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Mutaties door faculteit.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Studenten informeren.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Gekozen oplossing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0848"/>
            <a:ext cx="8712968" cy="40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268413"/>
            <a:ext cx="8135937" cy="2675161"/>
          </a:xfrm>
        </p:spPr>
        <p:txBody>
          <a:bodyPr/>
          <a:lstStyle/>
          <a:p>
            <a:r>
              <a:rPr lang="nl-NL" dirty="0" smtClean="0"/>
              <a:t>Inrichting via vereisten.</a:t>
            </a:r>
          </a:p>
          <a:p>
            <a:r>
              <a:rPr lang="nl-NL" dirty="0" smtClean="0"/>
              <a:t>Korte omschrijving van </a:t>
            </a:r>
          </a:p>
          <a:p>
            <a:pPr marL="0" indent="0">
              <a:buNone/>
            </a:pPr>
            <a:r>
              <a:rPr lang="nl-NL" dirty="0" smtClean="0"/>
              <a:t>    vereiste is essentieel.</a:t>
            </a:r>
          </a:p>
          <a:p>
            <a:r>
              <a:rPr lang="nl-NL" dirty="0" smtClean="0"/>
              <a:t>Vertaling van BSA richtlijnen </a:t>
            </a:r>
          </a:p>
          <a:p>
            <a:pPr marL="0" indent="0">
              <a:buNone/>
            </a:pPr>
            <a:r>
              <a:rPr lang="nl-NL" dirty="0" smtClean="0"/>
              <a:t>    naar setup is best lastig.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88640"/>
            <a:ext cx="3074468" cy="3754934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67544" y="4149080"/>
            <a:ext cx="8135937" cy="236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3200">
                <a:solidFill>
                  <a:srgbClr val="0C25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0C257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0C257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0C2577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NL" b="1" kern="0" dirty="0" smtClean="0"/>
              <a:t>Alternatieven</a:t>
            </a:r>
          </a:p>
          <a:p>
            <a:pPr>
              <a:lnSpc>
                <a:spcPct val="100000"/>
              </a:lnSpc>
              <a:buFontTx/>
            </a:pPr>
            <a:r>
              <a:rPr lang="nl-NL" kern="0" dirty="0" smtClean="0"/>
              <a:t>Program </a:t>
            </a:r>
            <a:r>
              <a:rPr lang="nl-NL" kern="0" dirty="0" err="1" smtClean="0"/>
              <a:t>Enrolment</a:t>
            </a:r>
            <a:r>
              <a:rPr lang="nl-NL" kern="0" dirty="0" smtClean="0"/>
              <a:t>.</a:t>
            </a:r>
          </a:p>
          <a:p>
            <a:pPr>
              <a:lnSpc>
                <a:spcPct val="100000"/>
              </a:lnSpc>
              <a:buFontTx/>
            </a:pPr>
            <a:r>
              <a:rPr lang="en-US" kern="0" dirty="0" err="1" smtClean="0"/>
              <a:t>Resultaatbeheer</a:t>
            </a:r>
            <a:r>
              <a:rPr lang="en-US" kern="0" dirty="0" smtClean="0"/>
              <a:t> (test-admin)</a:t>
            </a:r>
          </a:p>
          <a:p>
            <a:pPr>
              <a:lnSpc>
                <a:spcPct val="100000"/>
              </a:lnSpc>
              <a:buFontTx/>
            </a:pPr>
            <a:r>
              <a:rPr lang="en-US" kern="0" dirty="0" smtClean="0"/>
              <a:t>….</a:t>
            </a:r>
            <a:endParaRPr lang="nl-NL" kern="0" dirty="0" smtClean="0"/>
          </a:p>
          <a:p>
            <a:pPr>
              <a:lnSpc>
                <a:spcPct val="100000"/>
              </a:lnSpc>
              <a:buFontTx/>
            </a:pPr>
            <a:endParaRPr lang="nl-NL" kern="0" dirty="0" smtClean="0"/>
          </a:p>
        </p:txBody>
      </p:sp>
    </p:spTree>
    <p:extLst>
      <p:ext uri="{BB962C8B-B14F-4D97-AF65-F5344CB8AC3E}">
        <p14:creationId xmlns:p14="http://schemas.microsoft.com/office/powerpoint/2010/main" val="10063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esentatiesjabloon_nl_w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CC"/>
      </a:hlink>
      <a:folHlink>
        <a:srgbClr val="0033CC"/>
      </a:folHlink>
    </a:clrScheme>
    <a:fontScheme name="presentatiesjabloon_nl_wit">
      <a:majorFont>
        <a:latin typeface="Minion"/>
        <a:ea typeface=""/>
        <a:cs typeface=""/>
      </a:majorFont>
      <a:minorFont>
        <a:latin typeface="Min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lnDef>
  </a:objectDefaults>
  <a:extraClrSchemeLst>
    <a:extraClrScheme>
      <a:clrScheme name="presentatiesjabloon_nl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wi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wi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presentatiesjabloon_wit_nl</Template>
  <TotalTime>1606</TotalTime>
  <Words>568</Words>
  <Application>Microsoft Office PowerPoint</Application>
  <PresentationFormat>Diavoorstelling (4:3)</PresentationFormat>
  <Paragraphs>155</Paragraphs>
  <Slides>28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Wingdings</vt:lpstr>
      <vt:lpstr>Verdana</vt:lpstr>
      <vt:lpstr>Minion</vt:lpstr>
      <vt:lpstr>presentatiesjabloon_nl_wit</vt:lpstr>
      <vt:lpstr>Opzet BSA nieuwe stijl  voor EMEA Dutch track 2015</vt:lpstr>
      <vt:lpstr>Queriene van der Harst  &amp; </vt:lpstr>
      <vt:lpstr>Agenda</vt:lpstr>
      <vt:lpstr>Aanleiding Universiteit Leiden</vt:lpstr>
      <vt:lpstr>Aanleiding Hogeschool Inholland</vt:lpstr>
      <vt:lpstr>Proces op hoofdlijnen</vt:lpstr>
      <vt:lpstr>Proces op hoofdlijnen</vt:lpstr>
      <vt:lpstr>Gekozen oplossing</vt:lpstr>
      <vt:lpstr>Opleiding</vt:lpstr>
      <vt:lpstr>Usis: Controleren en bevestigen</vt:lpstr>
      <vt:lpstr>Populatie</vt:lpstr>
      <vt:lpstr>Advies</vt:lpstr>
      <vt:lpstr>Mutaties</vt:lpstr>
      <vt:lpstr>Student </vt:lpstr>
      <vt:lpstr>Voordelen</vt:lpstr>
      <vt:lpstr>Screenshots</vt:lpstr>
      <vt:lpstr>Introp.</vt:lpstr>
      <vt:lpstr>1) Populatie per programma</vt:lpstr>
      <vt:lpstr>1) Populatie obv status</vt:lpstr>
      <vt:lpstr>2) Rules Engine</vt:lpstr>
      <vt:lpstr>3) Mijlpaal per student </vt:lpstr>
      <vt:lpstr>3) Mijlpaal per student </vt:lpstr>
      <vt:lpstr>4) Configuratie van mijlpaal</vt:lpstr>
      <vt:lpstr>4) Configuratie van mijlpaal</vt:lpstr>
      <vt:lpstr>5) Inrichting studieadvies</vt:lpstr>
      <vt:lpstr>5) Inrichting studieadvies</vt:lpstr>
      <vt:lpstr>Volgende fase</vt:lpstr>
      <vt:lpstr>Vragen?</vt:lpstr>
    </vt:vector>
  </TitlesOfParts>
  <Company>Universiteit Leiden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Wouter de Bruin</dc:creator>
  <cp:lastModifiedBy>Wouter de Bruin</cp:lastModifiedBy>
  <cp:revision>168</cp:revision>
  <cp:lastPrinted>2014-06-18T14:36:14Z</cp:lastPrinted>
  <dcterms:created xsi:type="dcterms:W3CDTF">2014-06-15T14:22:53Z</dcterms:created>
  <dcterms:modified xsi:type="dcterms:W3CDTF">2015-11-05T11:44:25Z</dcterms:modified>
</cp:coreProperties>
</file>